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4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5.xml" ContentType="application/vnd.openxmlformats-officedocument.them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903" r:id="rId5"/>
    <p:sldMasterId id="2147483922" r:id="rId6"/>
    <p:sldMasterId id="2147483950" r:id="rId7"/>
    <p:sldMasterId id="2147483978" r:id="rId8"/>
  </p:sldMasterIdLst>
  <p:notesMasterIdLst>
    <p:notesMasterId r:id="rId46"/>
  </p:notesMasterIdLst>
  <p:handoutMasterIdLst>
    <p:handoutMasterId r:id="rId47"/>
  </p:handoutMasterIdLst>
  <p:sldIdLst>
    <p:sldId id="548" r:id="rId9"/>
    <p:sldId id="527" r:id="rId10"/>
    <p:sldId id="461" r:id="rId11"/>
    <p:sldId id="524" r:id="rId12"/>
    <p:sldId id="463" r:id="rId13"/>
    <p:sldId id="481" r:id="rId14"/>
    <p:sldId id="550" r:id="rId15"/>
    <p:sldId id="528" r:id="rId16"/>
    <p:sldId id="529" r:id="rId17"/>
    <p:sldId id="530" r:id="rId18"/>
    <p:sldId id="531" r:id="rId19"/>
    <p:sldId id="549" r:id="rId20"/>
    <p:sldId id="532" r:id="rId21"/>
    <p:sldId id="551" r:id="rId22"/>
    <p:sldId id="533" r:id="rId23"/>
    <p:sldId id="534" r:id="rId24"/>
    <p:sldId id="552" r:id="rId25"/>
    <p:sldId id="547" r:id="rId26"/>
    <p:sldId id="536" r:id="rId27"/>
    <p:sldId id="538" r:id="rId28"/>
    <p:sldId id="540" r:id="rId29"/>
    <p:sldId id="539" r:id="rId30"/>
    <p:sldId id="556" r:id="rId31"/>
    <p:sldId id="554" r:id="rId32"/>
    <p:sldId id="555" r:id="rId33"/>
    <p:sldId id="557" r:id="rId34"/>
    <p:sldId id="558" r:id="rId35"/>
    <p:sldId id="559" r:id="rId36"/>
    <p:sldId id="560" r:id="rId37"/>
    <p:sldId id="553" r:id="rId38"/>
    <p:sldId id="541" r:id="rId39"/>
    <p:sldId id="542" r:id="rId40"/>
    <p:sldId id="543" r:id="rId41"/>
    <p:sldId id="544" r:id="rId42"/>
    <p:sldId id="545" r:id="rId43"/>
    <p:sldId id="537" r:id="rId44"/>
    <p:sldId id="358" r:id="rId45"/>
  </p:sldIdLst>
  <p:sldSz cx="9144000" cy="5143500" type="screen16x9"/>
  <p:notesSz cx="7010400" cy="92964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18C500-30CA-903C-828F-172CDA22850B}" name="Hetzel, Alex" initials="AH" userId="S::alex.hetzel@abbott.com::a88ebeb6-a232-4769-af3b-67a46d082109" providerId="AD"/>
  <p188:author id="{18A55C05-DBCB-2A88-8122-D9216D97135B}" name="Ras, Anna" initials="AR" userId="S::anna.ras@abbott.com::ed8a088f-146a-46e1-8a84-bb7cce51f358" providerId="AD"/>
  <p188:author id="{864E4A30-4CD9-EDB7-7ACD-657802F8F51F}" name="Obika, Robert" initials="OR" userId="S::robert.obika@abbott.com::2d331482-4bad-4790-b083-f2ba8d3200c1" providerId="AD"/>
  <p188:author id="{6E236982-7FF4-8088-AC0D-05FF02AA1AEC}" name="Jefferson, Denise" initials="JD" userId="S::denise.jefferson@abbott.com::f4b7a4fd-cac0-4830-9879-29eebd910059" providerId="AD"/>
  <p188:author id="{513198E7-708E-D810-DCC1-4F1186F1E352}" name="Wilkerson, Rashad" initials="" userId="S::rashad.wilkerson@abbott.com::d1331459-525e-4671-8292-2e2a76df50dc" providerId="AD"/>
  <p188:author id="{76EA5CE9-2C12-062D-4472-5256E70575C7}" name="Sirchio, Allison" initials="SA" userId="S::allison.sirchio@abbott.com::d6a3b3ac-6805-4a6a-8acb-ba02192f383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9ED5"/>
    <a:srgbClr val="C6006F"/>
    <a:srgbClr val="009CDE"/>
    <a:srgbClr val="5BC2E7"/>
    <a:srgbClr val="FFF6CC"/>
    <a:srgbClr val="F5F6F1"/>
    <a:srgbClr val="F4F7F2"/>
    <a:srgbClr val="470A68"/>
    <a:srgbClr val="A4D8D7"/>
    <a:srgbClr val="103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D2AC2-475C-42FB-B661-6A4863DDFC75}" v="4" dt="2026-02-11T19:37:59.517"/>
    <p1510:client id="{85D6E587-AA3C-364D-BCEA-CE5982A9B76B}" v="54" dt="2025-09-05T17:23:25.861"/>
    <p1510:client id="{87404949-8076-40BC-9385-501FDFCE8CBD}" v="105" dt="2025-09-05T17:27:55.247"/>
    <p1510:client id="{B06B3FC6-7673-0164-C4CA-F4FED864CA8D}" v="2" dt="2025-09-05T13:07:27.351"/>
  </p1510:revLst>
</p1510:revInfo>
</file>

<file path=ppt/tableStyles.xml><?xml version="1.0" encoding="utf-8"?>
<a:tblStyleLst xmlns:a="http://schemas.openxmlformats.org/drawingml/2006/main" def="{F5AB1C69-6EDB-4FF4-983F-18BD219EF322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18"/>
    <p:restoredTop sz="94932"/>
  </p:normalViewPr>
  <p:slideViewPr>
    <p:cSldViewPr snapToGrid="0">
      <p:cViewPr varScale="1">
        <p:scale>
          <a:sx n="139" d="100"/>
          <a:sy n="139" d="100"/>
        </p:scale>
        <p:origin x="5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gs" Target="tags/tag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A2CA8-92D6-47CF-85D6-1F0532C1E387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5A89C9-4676-4DF6-A308-B82F637C7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95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FB7AB40-F860-4E32-9C26-3A6684532969}" type="datetimeFigureOut">
              <a:rPr lang="en-US" smtClean="0"/>
              <a:t>2/11/2026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EEE18-8F3D-4CB3-B090-6249C20A5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1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28" userDrawn="1">
          <p15:clr>
            <a:srgbClr val="F26B43"/>
          </p15:clr>
        </p15:guide>
        <p15:guide id="2" pos="2208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lobalpointofcare.abbott/" TargetMode="External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8.xml"/><Relationship Id="rId4" Type="http://schemas.openxmlformats.org/officeDocument/2006/relationships/hyperlink" Target="http://www.globalpointofcare.abbott/" TargetMode="Externa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7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hyperlink" Target="http://www.globalpointofcare.abbott/" TargetMode="Externa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4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hyperlink" Target="http://www.globalpointofcare.abbott/" TargetMode="Externa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0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5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5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6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2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3.xml"/><Relationship Id="rId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ags" Target="../tags/tag6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973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 b="1"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22733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36376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D1D973D-F3B2-7351-CD65-ED96AB92507D}"/>
              </a:ext>
            </a:extLst>
          </p:cNvPr>
          <p:cNvSpPr txBox="1"/>
          <p:nvPr userDrawn="1"/>
        </p:nvSpPr>
        <p:spPr>
          <a:xfrm>
            <a:off x="495300" y="4721327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18109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84413-9342-60C2-B66B-56700C283C0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2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extLst>
      <p:ext uri="{BB962C8B-B14F-4D97-AF65-F5344CB8AC3E}">
        <p14:creationId xmlns:p14="http://schemas.microsoft.com/office/powerpoint/2010/main" val="31821459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635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24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400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386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299" y="1120986"/>
            <a:ext cx="4015742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marL="1698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First level</a:t>
            </a:r>
          </a:p>
          <a:p>
            <a:pPr marL="4000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Second level</a:t>
            </a:r>
          </a:p>
          <a:p>
            <a:pPr marL="576263" marR="0" lvl="3" indent="-16986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Third level</a:t>
            </a:r>
          </a:p>
          <a:p>
            <a:pPr marL="744538" marR="0" lvl="4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»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Fourth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4323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BD214E00-C6CD-C9F8-E08B-D24CF5C76C7C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69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1pPr>
              <a:defRPr b="1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3091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10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853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876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49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352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540" y="452256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16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78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769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83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9649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7754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242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2371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2726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5746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1227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20C5C53E-2DE7-459B-7401-06570E694A02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624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1178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894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295B46-EC36-DB73-8E31-F6172E9A15DE}"/>
              </a:ext>
            </a:extLst>
          </p:cNvPr>
          <p:cNvGrpSpPr/>
          <p:nvPr userDrawn="1"/>
        </p:nvGrpSpPr>
        <p:grpSpPr>
          <a:xfrm>
            <a:off x="520595" y="203390"/>
            <a:ext cx="2730604" cy="242355"/>
            <a:chOff x="4066256" y="1629208"/>
            <a:chExt cx="3299874" cy="484128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4A748EDD-268B-78DA-98F0-344E2BE523A3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584208E-50E9-BF60-E242-9EDDED0AAB2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DF1E4020-0A74-5587-747E-732D4FEDB961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8F4979EF-8FDC-5444-0CDA-9D6A1316CD58}"/>
                </a:ext>
              </a:extLst>
            </p:cNvPr>
            <p:cNvSpPr/>
            <p:nvPr/>
          </p:nvSpPr>
          <p:spPr>
            <a:xfrm>
              <a:off x="6139543" y="1629210"/>
              <a:ext cx="1226587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560D9292-28B9-BA5A-6B9F-9768EBD1EAEB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>
                  <a:solidFill>
                    <a:schemeClr val="bg1"/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1" spc="-10">
                  <a:solidFill>
                    <a:schemeClr val="bg1"/>
                  </a:solidFill>
                  <a:latin typeface="Calibri"/>
                  <a:cs typeface="Calibri"/>
                </a:rPr>
                <a:t>FEATURES</a:t>
              </a:r>
              <a:endParaRPr lang="en-US" sz="8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BDC3ABB7-08C9-956F-52A8-917F03AF626E}"/>
                </a:ext>
              </a:extLst>
            </p:cNvPr>
            <p:cNvSpPr txBox="1"/>
            <p:nvPr/>
          </p:nvSpPr>
          <p:spPr>
            <a:xfrm>
              <a:off x="6367833" y="1668235"/>
              <a:ext cx="89945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kern="1000" baseline="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CONTROLS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870057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7027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47905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rgbClr val="009CDE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45"/>
              </a:lnSpc>
            </a:pPr>
            <a:r>
              <a:t>|</a:t>
            </a:r>
            <a:r>
              <a:rPr spc="225"/>
              <a:t>  </a:t>
            </a: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7892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3959-FD3A-BE9F-6DA5-C5CE51D9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48F04-6CB0-F5A6-A9B2-A481F86FBE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4575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2922" y="600077"/>
            <a:ext cx="8138159" cy="360045"/>
          </a:xfrm>
        </p:spPr>
        <p:txBody>
          <a:bodyPr/>
          <a:lstStyle>
            <a:lvl1pPr>
              <a:defRPr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F1B05F3-90A1-4152-BCA8-1DCF754545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3" y="338465"/>
            <a:ext cx="5241925" cy="261610"/>
          </a:xfrm>
        </p:spPr>
        <p:txBody>
          <a:bodyPr wrap="square">
            <a:spAutoFit/>
          </a:bodyPr>
          <a:lstStyle>
            <a:lvl1pPr>
              <a:defRPr sz="1400" b="0" cap="all" spc="150" baseline="0">
                <a:solidFill>
                  <a:schemeClr val="tx2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6AFCB9-C05F-694F-AF31-48D81C23BC3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B68F9F-FDF5-E47B-1A01-17821FAEF6D6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6523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B7AF3-6EAA-4E53-822C-0EC8E7CEFD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323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4895F04-A639-D906-8E4D-CA214B1296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6820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21354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3705"/>
            <a:ext cx="8138160" cy="39052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  <p:pic>
        <p:nvPicPr>
          <p:cNvPr id="2" name="Picture 1" descr="Icon&#10;&#10;Description automatically generated with medium confidence">
            <a:extLst>
              <a:ext uri="{FF2B5EF4-FFF2-40B4-BE49-F238E27FC236}">
                <a16:creationId xmlns:a16="http://schemas.microsoft.com/office/drawing/2014/main" id="{88A09764-7AD1-169E-F72F-6D49D01500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987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LS Cart Te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67637-863A-8102-58DF-8B875550E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006CF8-34D6-AE46-AE73-0A68CFF18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F37F7-90D0-097C-321A-BD91FEEF4C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1287167"/>
            <a:ext cx="3984625" cy="3397250"/>
          </a:xfrm>
        </p:spPr>
        <p:txBody>
          <a:bodyPr/>
          <a:lstStyle>
            <a:lvl1pPr>
              <a:defRPr sz="1600" b="0">
                <a:solidFill>
                  <a:srgbClr val="009CDE"/>
                </a:solidFill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CCE8E77-5E0A-DC55-D496-DDECA8FB67FF}"/>
              </a:ext>
            </a:extLst>
          </p:cNvPr>
          <p:cNvGrpSpPr/>
          <p:nvPr userDrawn="1"/>
        </p:nvGrpSpPr>
        <p:grpSpPr>
          <a:xfrm>
            <a:off x="520595" y="203389"/>
            <a:ext cx="2690864" cy="238833"/>
            <a:chOff x="4066256" y="1629208"/>
            <a:chExt cx="3251849" cy="477093"/>
          </a:xfrm>
        </p:grpSpPr>
        <p:sp>
          <p:nvSpPr>
            <p:cNvPr id="13" name="object 15">
              <a:extLst>
                <a:ext uri="{FF2B5EF4-FFF2-40B4-BE49-F238E27FC236}">
                  <a16:creationId xmlns:a16="http://schemas.microsoft.com/office/drawing/2014/main" id="{607136E9-AB1A-CA34-848C-EA4DB45FC856}"/>
                </a:ext>
              </a:extLst>
            </p:cNvPr>
            <p:cNvSpPr/>
            <p:nvPr/>
          </p:nvSpPr>
          <p:spPr>
            <a:xfrm>
              <a:off x="4066256" y="1635131"/>
              <a:ext cx="1190592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>
              <a:extLst>
                <a:ext uri="{FF2B5EF4-FFF2-40B4-BE49-F238E27FC236}">
                  <a16:creationId xmlns:a16="http://schemas.microsoft.com/office/drawing/2014/main" id="{93BEADE8-24E0-2B58-51AA-1E3FA6FFA5D1}"/>
                </a:ext>
              </a:extLst>
            </p:cNvPr>
            <p:cNvSpPr txBox="1"/>
            <p:nvPr/>
          </p:nvSpPr>
          <p:spPr>
            <a:xfrm>
              <a:off x="4198420" y="1655277"/>
              <a:ext cx="781478" cy="44510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800"/>
                </a:lnSpc>
                <a:spcBef>
                  <a:spcPts val="100"/>
                </a:spcBef>
              </a:pP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ELECTRONIC</a:t>
              </a:r>
              <a:b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</a:br>
              <a:r>
                <a:rPr lang="en-US" sz="800" b="0" cap="all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SIMULATORS</a:t>
              </a:r>
              <a:endParaRPr sz="800" b="0" cap="all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object 17">
              <a:extLst>
                <a:ext uri="{FF2B5EF4-FFF2-40B4-BE49-F238E27FC236}">
                  <a16:creationId xmlns:a16="http://schemas.microsoft.com/office/drawing/2014/main" id="{85C13EDE-7F3C-845B-9D00-8D9E6F077924}"/>
                </a:ext>
              </a:extLst>
            </p:cNvPr>
            <p:cNvSpPr/>
            <p:nvPr/>
          </p:nvSpPr>
          <p:spPr>
            <a:xfrm>
              <a:off x="5112060" y="1629208"/>
              <a:ext cx="1178561" cy="471171"/>
            </a:xfrm>
            <a:custGeom>
              <a:avLst/>
              <a:gdLst/>
              <a:ahLst/>
              <a:cxnLst/>
              <a:rect l="l" t="t" r="r" b="b"/>
              <a:pathLst>
                <a:path w="1178560" h="471169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rgbClr val="27C6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D49766CC-BB5F-8662-D1F8-F191F7EBC364}"/>
                </a:ext>
              </a:extLst>
            </p:cNvPr>
            <p:cNvSpPr/>
            <p:nvPr/>
          </p:nvSpPr>
          <p:spPr>
            <a:xfrm>
              <a:off x="6139545" y="1629210"/>
              <a:ext cx="1178560" cy="471170"/>
            </a:xfrm>
            <a:custGeom>
              <a:avLst/>
              <a:gdLst/>
              <a:ahLst/>
              <a:cxnLst/>
              <a:rect l="l" t="t" r="r" b="b"/>
              <a:pathLst>
                <a:path w="1178560" h="471170">
                  <a:moveTo>
                    <a:pt x="942594" y="0"/>
                  </a:moveTo>
                  <a:lnTo>
                    <a:pt x="0" y="0"/>
                  </a:lnTo>
                  <a:lnTo>
                    <a:pt x="235458" y="235458"/>
                  </a:lnTo>
                  <a:lnTo>
                    <a:pt x="0" y="470916"/>
                  </a:lnTo>
                  <a:lnTo>
                    <a:pt x="942594" y="470916"/>
                  </a:lnTo>
                  <a:lnTo>
                    <a:pt x="1178052" y="235458"/>
                  </a:lnTo>
                  <a:lnTo>
                    <a:pt x="942594" y="0"/>
                  </a:lnTo>
                  <a:close/>
                </a:path>
              </a:pathLst>
            </a:custGeom>
            <a:solidFill>
              <a:schemeClr val="accent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8">
              <a:extLst>
                <a:ext uri="{FF2B5EF4-FFF2-40B4-BE49-F238E27FC236}">
                  <a16:creationId xmlns:a16="http://schemas.microsoft.com/office/drawing/2014/main" id="{C26718FA-401F-1F01-AF8E-28C267375732}"/>
                </a:ext>
              </a:extLst>
            </p:cNvPr>
            <p:cNvSpPr txBox="1"/>
            <p:nvPr/>
          </p:nvSpPr>
          <p:spPr>
            <a:xfrm>
              <a:off x="5384874" y="1677842"/>
              <a:ext cx="854934" cy="425888"/>
            </a:xfrm>
            <a:prstGeom prst="rect">
              <a:avLst/>
            </a:prstGeom>
          </p:spPr>
          <p:txBody>
            <a:bodyPr vert="horz" wrap="square" lIns="0" tIns="31750" rIns="0" bIns="0" rtlCol="0">
              <a:spAutoFit/>
            </a:bodyPr>
            <a:lstStyle/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LIQUID QC </a:t>
              </a:r>
            </a:p>
            <a:p>
              <a:pPr marL="78105" marR="5080" indent="-66040">
                <a:lnSpc>
                  <a:spcPts val="500"/>
                </a:lnSpc>
                <a:spcBef>
                  <a:spcPts val="250"/>
                </a:spcBef>
              </a:pPr>
              <a:r>
                <a:rPr lang="en-US" sz="800" b="0" spc="-10">
                  <a:solidFill>
                    <a:schemeClr val="bg1">
                      <a:alpha val="50000"/>
                    </a:schemeClr>
                  </a:solidFill>
                  <a:latin typeface="Calibri"/>
                  <a:cs typeface="Calibri"/>
                </a:rPr>
                <a:t>FEATURES</a:t>
              </a:r>
              <a:endParaRPr lang="en-US" sz="800" b="0">
                <a:solidFill>
                  <a:schemeClr val="bg1">
                    <a:alpha val="50000"/>
                  </a:schemeClr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object 20">
              <a:extLst>
                <a:ext uri="{FF2B5EF4-FFF2-40B4-BE49-F238E27FC236}">
                  <a16:creationId xmlns:a16="http://schemas.microsoft.com/office/drawing/2014/main" id="{A42DB53B-699D-3C05-0BC1-2FC31D69905B}"/>
                </a:ext>
              </a:extLst>
            </p:cNvPr>
            <p:cNvSpPr txBox="1"/>
            <p:nvPr/>
          </p:nvSpPr>
          <p:spPr>
            <a:xfrm>
              <a:off x="6402303" y="1677842"/>
              <a:ext cx="854934" cy="3936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700"/>
                </a:lnSpc>
                <a:spcBef>
                  <a:spcPts val="100"/>
                </a:spcBef>
              </a:pPr>
              <a: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  <a:t>PERFORMING</a:t>
              </a:r>
              <a:b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</a:br>
              <a:r>
                <a:rPr lang="en-US" sz="800" b="1">
                  <a:solidFill>
                    <a:schemeClr val="bg1"/>
                  </a:solidFill>
                  <a:latin typeface="Calibri"/>
                  <a:cs typeface="Calibri"/>
                </a:rPr>
                <a:t>CONTROLS</a:t>
              </a:r>
              <a:endParaRPr lang="en-US" sz="80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84829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2005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55671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8732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10698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56812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507582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18747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5338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 dirty="0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5524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964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3D63A2C2-BCAB-E8C3-5113-ED488A8CDB8C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7082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Insert an image</a:t>
            </a:r>
            <a:br>
              <a:rPr lang="en-US" dirty="0"/>
            </a:br>
            <a:r>
              <a:rPr lang="en-US" dirty="0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 dirty="0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33428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0977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0429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7922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7019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3708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IN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016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 dirty="0"/>
              <a:t>Click to edit quote text</a:t>
            </a:r>
          </a:p>
          <a:p>
            <a:pPr lvl="1"/>
            <a:r>
              <a:rPr lang="en-US" dirty="0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84C14-EDC6-DEA9-D8F3-BC67EADBD95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3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51542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706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12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E5A9B9CE-AD8F-9FD3-0CD5-E7C5E6571847}"/>
              </a:ext>
            </a:extLst>
          </p:cNvPr>
          <p:cNvSpPr txBox="1"/>
          <p:nvPr userDrawn="1"/>
        </p:nvSpPr>
        <p:spPr>
          <a:xfrm>
            <a:off x="502919" y="4576058"/>
            <a:ext cx="6923809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b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</a:b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8318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66642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582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857FB-7583-C3FE-04B7-1ED11255A07F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95753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rgbClr val="009C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9B7AF3-6EAA-4E53-822C-0EC8E7CEFD82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Proprietary and confidential — do not distribute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4748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91A4154-1958-4007-D267-925DBB27A2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3694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8517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1474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52522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37393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5091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C4B6F3BE-98D3-3774-2653-7AD503DD37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67058" y="4758249"/>
            <a:ext cx="568102" cy="274637"/>
          </a:xfrm>
        </p:spPr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58650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8B40350-90AF-4369-8B21-A237E4585B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4384C29-B1D2-4169-8C59-6E4C6B7D22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3238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312D5F6-81FC-4261-AED0-88E16C372781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02919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59128-8C19-4115-801D-638E5DDDF8D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67DE3C-68DE-43DF-A233-910AFDC7F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81132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C4C2575-A445-43B7-875C-641A76884F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26826" y="1619968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957741"/>
            <a:ext cx="3817301" cy="1081523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BFD7EDCF-7335-4524-B52F-5720399919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6826" y="3237576"/>
            <a:ext cx="3817302" cy="32004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8041EA5-1907-45C9-B84F-05A0E02AB31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826507" y="3575350"/>
            <a:ext cx="3817301" cy="1081522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859DF1-EAA0-48AE-9642-5890114712D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AE3F9D-0018-4E23-82DB-DD559B56D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2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7064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79010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406D962-A904-455A-9FF2-A3FC930F678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4442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Char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DB57EE1-11D5-470C-B633-08E9CE6ABD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9C8B4ED-99D4-4FA7-951B-B230EC2B1E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CHART TITLE, CALIBRI, 18PT, BOLD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849D2D5-1C25-41F7-91C5-A575937D23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chart subtitle</a:t>
            </a:r>
          </a:p>
        </p:txBody>
      </p:sp>
      <p:sp>
        <p:nvSpPr>
          <p:cNvPr id="17" name="Chart Placeholder 14">
            <a:extLst>
              <a:ext uri="{FF2B5EF4-FFF2-40B4-BE49-F238E27FC236}">
                <a16:creationId xmlns:a16="http://schemas.microsoft.com/office/drawing/2014/main" id="{5F384281-9885-4DF1-AB32-7D6D158EC4B8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502920" y="1714500"/>
            <a:ext cx="814578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0806C5A9-06E4-4EA0-A5AC-FD02E44C15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2353F-0202-40BD-B19D-D4C9B9A0C62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B3C7C1-99C7-46EF-8247-FA3C97B6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82671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920" y="4616896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995640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marL="3776663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8B7A96-E0C8-46F1-B070-891752D196D5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D57305E-F709-4E9E-B399-8D21F2A51FF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C73EADF8-32AF-409A-AD0A-3134A5D09D5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9AEB25F-FA40-4727-8C63-0FB00C65B1F1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E4568D-868E-42F7-926A-483A8A7B381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9B87BA-CB3B-4626-87FF-39721BA3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2219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2679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Half-content &amp; full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EBBC6B44-1A66-4C17-802D-CD6F3BEB84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0" rIns="0" anchor="ctr" anchorCtr="0"/>
          <a:lstStyle>
            <a:lvl1pPr marL="695325" indent="0" algn="l">
              <a:tabLst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7FC738-9BF3-4608-8B8E-05D0C5B5F6D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defPPr>
              <a:defRPr lang="en-US"/>
            </a:defPPr>
            <a:lvl1pPr indent="0" defTabSz="457200">
              <a:spcBef>
                <a:spcPct val="20000"/>
              </a:spcBef>
              <a:buFont typeface="Arial"/>
              <a:buNone/>
              <a:defRPr sz="1000">
                <a:solidFill>
                  <a:srgbClr val="000000"/>
                </a:solidFill>
                <a:cs typeface="Calibri" panose="020F0502020204030204" pitchFamily="34" charset="0"/>
              </a:defRPr>
            </a:lvl1pPr>
            <a:lvl2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2pPr>
            <a:lvl3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3pPr>
            <a:lvl4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4pPr>
            <a:lvl5pPr indent="0" defTabSz="457200">
              <a:spcBef>
                <a:spcPct val="20000"/>
              </a:spcBef>
              <a:buFont typeface="Arial"/>
              <a:buNone/>
              <a:defRPr sz="900">
                <a:latin typeface="Georgia"/>
                <a:cs typeface="Georgia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en-US"/>
              <a:t>Proprietary and confidential — do not distribute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273392E-BE16-4C3F-A463-7A7FC6BEE0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8888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1679F6DF-FEFB-4C1A-A396-814197C11D8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18886" y="1411940"/>
            <a:ext cx="3822191" cy="3251499"/>
          </a:xfrm>
        </p:spPr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86EBC0-A4B4-49A9-8E69-797CFD88D0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0E04E43-6321-44FE-86E3-923631136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6" y="569594"/>
            <a:ext cx="3822194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54564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C2773AC-CB5F-4692-8614-145FCB812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13B2C-626A-4182-93CD-E777AFAD57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2BE9E2-7A7D-4BED-96F2-45B5703A2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639312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8BA52-5212-4BC3-9F12-DB299DFC3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013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807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Dark Blu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wrap="square"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15B31BE-5499-438F-8FC9-24D8712E9F2E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29463D-7256-4F94-B053-694230DD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C65850-E065-46A5-AFAB-25EE1243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0E02CAF-4CC0-4859-963B-FC187D3C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592650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Purple">
    <p:bg bwMode="auto"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C12FC6-CE3D-4CC3-A382-14A18C7C6B1A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A7879-8A49-4492-B223-248AB688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08BD4-DA66-4BD1-91B7-E89327F3B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3C706-89A1-4AA5-9321-7F4CB3A9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11589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Min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C3C2-5069-4B7A-9F14-6E1032BB1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C2EC12-3F0B-463D-AC15-E276D69DA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A8CC4-8FBE-45E1-BB15-2672002D5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12571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02920" y="2331719"/>
            <a:ext cx="8138160" cy="1234440"/>
          </a:xfrm>
        </p:spPr>
        <p:txBody>
          <a:bodyPr rIns="0" bIns="0" anchor="t">
            <a:noAutofit/>
          </a:bodyPr>
          <a:lstStyle>
            <a:lvl1pPr algn="l">
              <a:lnSpc>
                <a:spcPct val="80000"/>
              </a:lnSpc>
              <a:defRPr sz="4400" b="0" cap="none" spc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 bwMode="gray">
          <a:xfrm>
            <a:off x="502920" y="1748790"/>
            <a:ext cx="8138160" cy="480060"/>
          </a:xfrm>
          <a:prstGeom prst="rect">
            <a:avLst/>
          </a:prstGeom>
        </p:spPr>
        <p:txBody>
          <a:bodyPr rIns="0" bIns="0" anchor="b"/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F2FEF2-FECD-4ED1-BD47-FF58F25B75A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502920" y="4820603"/>
            <a:ext cx="3057981" cy="219076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Proprietary and confidential — do not distribute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8435C-7AB2-499D-B9D2-7646859B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31511" y="4767263"/>
            <a:ext cx="787879" cy="274637"/>
          </a:xfrm>
          <a:prstGeom prst="rect">
            <a:avLst/>
          </a:prstGeom>
        </p:spPr>
        <p:txBody>
          <a:bodyPr/>
          <a:lstStyle/>
          <a:p>
            <a:endParaRPr lang="en-IN" sz="100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53D83-DC20-4A71-BEBA-E5BD8133D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45056" y="4767263"/>
            <a:ext cx="3931921" cy="2746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IN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FF502C7-63A6-4765-B23E-CD59D755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219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Solid Background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371600" y="1508760"/>
            <a:ext cx="6858000" cy="267462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2400" b="0">
                <a:solidFill>
                  <a:schemeClr val="bg1"/>
                </a:solidFill>
                <a:latin typeface="+mj-lt"/>
              </a:defRPr>
            </a:lvl1pPr>
            <a:lvl2pPr marL="1371600" indent="-228600" algn="l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–"/>
              <a:defRPr sz="1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US"/>
              <a:t>Click to edit quote text</a:t>
            </a:r>
          </a:p>
          <a:p>
            <a:pPr lvl="1"/>
            <a:r>
              <a:rPr lang="en-US"/>
              <a:t>Second level for attribution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7B97B-43D6-430D-9C83-B8A0A56555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8167058" y="4690736"/>
            <a:ext cx="568102" cy="274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81800-1CE5-9447-3DC6-BE263BEAEA85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3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67326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441" y="1206347"/>
            <a:ext cx="2509119" cy="2730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514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Blue">
    <p:bg bwMode="auto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BE25BFE-C141-9744-B07B-AF2EDC4463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42" y="939843"/>
            <a:ext cx="3782715" cy="3263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9715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9D5804C8-119A-4621-B885-F0B59F0C2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1064196"/>
            <a:ext cx="2753140" cy="2998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21639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LTTF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A73EC50-27B9-4304-8A26-2A1CE79D62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393405"/>
            <a:ext cx="4735158" cy="43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85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2330054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" y="137160"/>
            <a:ext cx="1188720" cy="130205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B86A29-886E-42EB-8E62-80044AB82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6159" y="204186"/>
            <a:ext cx="3092450" cy="322263"/>
          </a:xfrm>
          <a:prstGeom prst="rect">
            <a:avLst/>
          </a:prstGeom>
        </p:spPr>
        <p:txBody>
          <a:bodyPr anchor="ctr"/>
          <a:lstStyle>
            <a:lvl1pPr algn="r">
              <a:defRPr sz="1400" b="1" cap="all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OPTIONAL DESCRIPTOR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C6B994-DDC6-6BE8-3ABF-6AE8AB441F35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328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1|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55607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Layout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20" y="1380173"/>
            <a:ext cx="8138160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59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7" name="Picture 6" descr="A_symbol_wordm_below_w_rgb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528" y="3726878"/>
            <a:ext cx="1188720" cy="1302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DD226-5F1C-4204-E78A-DC96F2A4C3D4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9731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2330054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1749981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3701654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0" y="65675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7522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Alternat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02919" y="1380173"/>
            <a:ext cx="8138161" cy="1234440"/>
          </a:xfrm>
        </p:spPr>
        <p:txBody>
          <a:bodyPr/>
          <a:lstStyle>
            <a:lvl1pPr algn="l">
              <a:lnSpc>
                <a:spcPct val="90000"/>
              </a:lnSpc>
              <a:defRPr sz="4400" b="0" cap="none" spc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02919" y="800100"/>
            <a:ext cx="8138161" cy="480060"/>
          </a:xfrm>
          <a:prstGeom prst="rect">
            <a:avLst/>
          </a:prstGeom>
        </p:spPr>
        <p:txBody>
          <a:bodyPr rIns="0" bIns="0" anchor="b" anchorCtr="0"/>
          <a:lstStyle>
            <a:lvl1pPr marL="0" indent="0" algn="l">
              <a:lnSpc>
                <a:spcPct val="100000"/>
              </a:lnSpc>
              <a:buNone/>
              <a:defRPr sz="1800" b="1" cap="all" spc="150" baseline="0">
                <a:solidFill>
                  <a:schemeClr val="accent3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2920" y="2751773"/>
            <a:ext cx="4846320" cy="480060"/>
          </a:xfrm>
          <a:prstGeom prst="rect">
            <a:avLst/>
          </a:prstGeom>
        </p:spPr>
        <p:txBody>
          <a:bodyPr/>
          <a:lstStyle>
            <a:lvl1pPr>
              <a:defRPr sz="1400" b="0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Day |  Month |  YY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93F5A5-751C-47D5-AD67-F5C13DA7DE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145" y="3651299"/>
            <a:ext cx="1335866" cy="14523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2106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16D6E74-3911-4251-9210-E9AF0CB465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67528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DCEC16E3-E9C3-470B-B2C9-CBD23EA98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20" y="1487804"/>
            <a:ext cx="8145780" cy="3174922"/>
          </a:xfrm>
        </p:spPr>
        <p:txBody>
          <a:bodyPr/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D5EEAD8-45FF-4137-A993-0E3B0A63B7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238" y="1097279"/>
            <a:ext cx="814546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 CALIBRI 18PT BOLD, ABBOTT PRIMARY BLUE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025CAD-0E7F-412A-A2E4-ACA5E42AF8D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B071053-E294-48B6-82D4-81528F06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2300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ong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78F9584-625D-462B-8192-C99B9E91AB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58473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F6E8C1B-F140-45B9-ADF1-1C3C6570114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8" y="1097279"/>
            <a:ext cx="8145781" cy="3566159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6DBEC-A477-4721-9AEB-6DA5B1D8A35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2466CF-9DE4-42FD-B4BE-466148127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42542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_CALIBRI SUBHEAD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2367392-CE3F-4A36-802E-43D377135A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3238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84001D6-32AA-4130-AA76-37D05FF0EF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23460" y="1097279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18PT, BOLD</a:t>
            </a:r>
          </a:p>
        </p:txBody>
      </p:sp>
      <p:sp>
        <p:nvSpPr>
          <p:cNvPr id="18" name="Content Placeholder 14">
            <a:extLst>
              <a:ext uri="{FF2B5EF4-FFF2-40B4-BE49-F238E27FC236}">
                <a16:creationId xmlns:a16="http://schemas.microsoft.com/office/drawing/2014/main" id="{1F77A952-6CFD-4B10-A39C-FBF9CCB45B58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02919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9" name="Content Placeholder 14">
            <a:extLst>
              <a:ext uri="{FF2B5EF4-FFF2-40B4-BE49-F238E27FC236}">
                <a16:creationId xmlns:a16="http://schemas.microsoft.com/office/drawing/2014/main" id="{0756EC84-5A13-4571-BFB7-247BD6E93F56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823460" y="1487804"/>
            <a:ext cx="3817301" cy="3175634"/>
          </a:xfrm>
        </p:spPr>
        <p:txBody>
          <a:bodyPr>
            <a:noAutofit/>
          </a:bodyPr>
          <a:lstStyle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1B479ED3-E6FF-4DA0-B9B5-59809FFAE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6E6C4-2B39-46A3-861C-1D8545DFDAF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88E1389-D875-4A3C-85CC-2FF6F879D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78643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D9A84B86-6CE3-4715-A01A-FECF8E99EC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266700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F184EA7A-C14A-435C-84F4-DB8BC3A9A6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920" y="1097280"/>
            <a:ext cx="8129016" cy="82296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5D0068BB-B539-4488-911A-96DC071FE8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238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C1F4580-228D-4976-BFA8-C2248824F3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3460" y="2057400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SHORT TITLE, CALIBRI, 16PT, BOLD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4073EB3D-18BB-4E2C-9D12-E03D0B6131B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502919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112F3581-3732-4A0B-8F51-60DBC2912C03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3460" y="2447925"/>
            <a:ext cx="3817301" cy="2215513"/>
          </a:xfrm>
        </p:spPr>
        <p:txBody>
          <a:bodyPr>
            <a:noAutofit/>
          </a:bodyPr>
          <a:lstStyle>
            <a:lvl1pPr>
              <a:defRPr sz="1400"/>
            </a:lvl1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E347A-2097-4DC1-8FC4-1FBFBC563FC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079F95-85C8-47A7-9EDE-B17DE1BCA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43726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L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4818888" y="0"/>
            <a:ext cx="4325111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D9C096-3ECB-4476-AF46-67B691208D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921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828A00F-D1B4-4C3E-969E-375A3487E7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238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74DA2C74-7837-4DF6-A9E0-010AABA411B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2919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BBD30-0719-4938-BD49-A680D58627F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62E712-D0C0-4F27-A890-045067D4F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569594"/>
            <a:ext cx="3817300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196939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(R) Alternate Half-content &amp;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4314969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lIns="365760" rIns="365760" anchor="ctr" anchorCtr="1"/>
          <a:lstStyle>
            <a:lvl1pPr algn="ctr"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Insert an image</a:t>
            </a:r>
            <a:br>
              <a:rPr lang="en-US"/>
            </a:br>
            <a:r>
              <a:rPr lang="en-US"/>
              <a:t>within this placeholder 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2FAC416-5A96-491E-91F4-37DD3C42AC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26509" y="266700"/>
            <a:ext cx="3822191" cy="26161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3FDA49B-BBFC-4479-BD4E-6B88C700E3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26826" y="1097957"/>
            <a:ext cx="3817302" cy="390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SUBTITLE, CALIBRI, 18PT, BOLD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E778DA63-FCCC-4EE0-AA5F-890A1063CF18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826507" y="1619968"/>
            <a:ext cx="3817301" cy="304569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194424-AE09-468A-95DC-0699180FC4E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AB94D7-D90B-4C16-A5BF-F2C3042C6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8888" y="569594"/>
            <a:ext cx="3822191" cy="3905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6134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able +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4099E12-93CF-4238-950D-B699BBED1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67528"/>
            <a:ext cx="5241925" cy="26161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 b="0" cap="all" spc="150" baseline="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Eyebrow identification, CALIBRI, 14PT REGULAR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FAF8700-F002-4A2F-B04A-6FE90BE6FD3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7711" y="1097957"/>
            <a:ext cx="8138160" cy="2743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 b="1" cap="all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table TITLE, CALIBRI, 18PT, BOLD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BF897FA-2891-4141-ADA3-1B87FB5BC58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710" y="1369506"/>
            <a:ext cx="8138160" cy="274320"/>
          </a:xfrm>
        </p:spPr>
        <p:txBody>
          <a:bodyPr>
            <a:noAutofit/>
          </a:bodyPr>
          <a:lstStyle>
            <a:lvl1pPr>
              <a:defRPr sz="1400"/>
            </a:lvl1pPr>
          </a:lstStyle>
          <a:p>
            <a:pPr lvl="0"/>
            <a:r>
              <a:rPr lang="en-US"/>
              <a:t>Second level for table subtitle</a:t>
            </a:r>
          </a:p>
        </p:txBody>
      </p:sp>
      <p:sp>
        <p:nvSpPr>
          <p:cNvPr id="18" name="Table Placeholder 4">
            <a:extLst>
              <a:ext uri="{FF2B5EF4-FFF2-40B4-BE49-F238E27FC236}">
                <a16:creationId xmlns:a16="http://schemas.microsoft.com/office/drawing/2014/main" id="{2EA10139-92DE-45F7-A9D8-ABD6CC72C084}"/>
              </a:ext>
            </a:extLst>
          </p:cNvPr>
          <p:cNvSpPr>
            <a:spLocks noGrp="1"/>
          </p:cNvSpPr>
          <p:nvPr>
            <p:ph type="tbl" sz="quarter" idx="22"/>
          </p:nvPr>
        </p:nvSpPr>
        <p:spPr>
          <a:xfrm>
            <a:off x="502920" y="1714500"/>
            <a:ext cx="8150990" cy="2743200"/>
          </a:xfrm>
        </p:spPr>
        <p:txBody>
          <a:bodyPr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47BBFB3-3E66-4180-AF12-56CA7F7553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7710" y="4508431"/>
            <a:ext cx="8138160" cy="170816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>
              <a:lnSpc>
                <a:spcPct val="90000"/>
              </a:lnSpc>
              <a:spcBef>
                <a:spcPts val="200"/>
              </a:spcBef>
              <a:defRPr sz="9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Add footnote, source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FFD5-60B8-4C56-97EB-599229FD90B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78DA13-52C4-4A1D-BD59-DC0D557C1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2702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hyperlink" Target="http://www.globalpointofcare.abbott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2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://www.globalpointofcare.abbott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tags" Target="../tags/tag3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hyperlink" Target="http://www.globalpointofcare.abbott/" TargetMode="Externa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tags" Target="../tags/tag49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hyperlink" Target="http://www.globalpointofcare.abbott/" TargetMode="Externa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1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hyperlink" Target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 TargetMode="Externa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tags" Target="../tags/tag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20213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20D3E-BA53-D3B2-0A65-A4EBF2B1A7F4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64" y="276931"/>
            <a:ext cx="1301216" cy="234434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AC822EF1-E8AD-578D-85C1-D163C97C90C7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35"/>
    </p:custDataLst>
    <p:extLst>
      <p:ext uri="{BB962C8B-B14F-4D97-AF65-F5344CB8AC3E}">
        <p14:creationId xmlns:p14="http://schemas.microsoft.com/office/powerpoint/2010/main" val="30386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8" r:id="rId2"/>
    <p:sldLayoutId id="2147483919" r:id="rId3"/>
    <p:sldLayoutId id="2147483920" r:id="rId4"/>
    <p:sldLayoutId id="2147483661" r:id="rId5"/>
    <p:sldLayoutId id="2147483810" r:id="rId6"/>
    <p:sldLayoutId id="2147483703" r:id="rId7"/>
    <p:sldLayoutId id="2147483811" r:id="rId8"/>
    <p:sldLayoutId id="2147483748" r:id="rId9"/>
    <p:sldLayoutId id="2147483749" r:id="rId10"/>
    <p:sldLayoutId id="2147483752" r:id="rId11"/>
    <p:sldLayoutId id="2147483753" r:id="rId12"/>
    <p:sldLayoutId id="2147483754" r:id="rId13"/>
    <p:sldLayoutId id="2147483755" r:id="rId14"/>
    <p:sldLayoutId id="2147483804" r:id="rId15"/>
    <p:sldLayoutId id="2147483805" r:id="rId16"/>
    <p:sldLayoutId id="2147483758" r:id="rId17"/>
    <p:sldLayoutId id="2147483798" r:id="rId18"/>
    <p:sldLayoutId id="2147483750" r:id="rId19"/>
    <p:sldLayoutId id="2147483751" r:id="rId20"/>
    <p:sldLayoutId id="2147483756" r:id="rId21"/>
    <p:sldLayoutId id="2147483669" r:id="rId22"/>
    <p:sldLayoutId id="2147483672" r:id="rId23"/>
    <p:sldLayoutId id="2147483675" r:id="rId24"/>
    <p:sldLayoutId id="2147483676" r:id="rId25"/>
    <p:sldLayoutId id="2147483799" r:id="rId26"/>
    <p:sldLayoutId id="2147483678" r:id="rId27"/>
    <p:sldLayoutId id="2147483680" r:id="rId28"/>
    <p:sldLayoutId id="2147483705" r:id="rId29"/>
    <p:sldLayoutId id="2147483800" r:id="rId30"/>
    <p:sldLayoutId id="2147483801" r:id="rId31"/>
    <p:sldLayoutId id="2147483917" r:id="rId32"/>
    <p:sldLayoutId id="2147483999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 userDrawn="1">
          <p15:clr>
            <a:srgbClr val="F26B43"/>
          </p15:clr>
        </p15:guide>
        <p15:guide id="2" pos="5448" userDrawn="1">
          <p15:clr>
            <a:srgbClr val="F26B43"/>
          </p15:clr>
        </p15:guide>
        <p15:guide id="3" orient="horz" pos="168" userDrawn="1">
          <p15:clr>
            <a:srgbClr val="F26B43"/>
          </p15:clr>
        </p15:guide>
        <p15:guide id="4" orient="horz" pos="30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23240"/>
            <a:ext cx="8138160" cy="366529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7280"/>
            <a:ext cx="8138160" cy="3566160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E86C8D-6EF0-DF4C-AC6E-231FCE8968BE}"/>
              </a:ext>
            </a:extLst>
          </p:cNvPr>
          <p:cNvSpPr txBox="1">
            <a:spLocks/>
          </p:cNvSpPr>
          <p:nvPr/>
        </p:nvSpPr>
        <p:spPr bwMode="gray">
          <a:xfrm>
            <a:off x="502922" y="4675984"/>
            <a:ext cx="3131627" cy="365125"/>
          </a:xfrm>
          <a:prstGeom prst="rect">
            <a:avLst/>
          </a:prstGeom>
        </p:spPr>
        <p:txBody>
          <a:bodyPr vert="horz" lIns="0" rIns="0" anchor="b" anchorCtr="0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Georgia"/>
                <a:ea typeface="+mn-ea"/>
                <a:cs typeface="Georgi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45717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1198503" algn="ctr"/>
                <a:tab pos="8229189" algn="r"/>
              </a:tabLst>
              <a:defRPr/>
            </a:pPr>
            <a:endParaRPr lang="en-US" sz="1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B726491-C1D9-E845-AF10-E7A934AAC4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6290" y="4767264"/>
            <a:ext cx="292608" cy="273844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ctr">
              <a:defRPr sz="1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2DA0A3E-BCC5-471F-AF04-A7BFBC05C0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DB70C45-C8EE-428E-0F76-C5EA605ABF7D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10439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</p:sldLayoutIdLst>
  <mc:AlternateContent xmlns:mc="http://schemas.openxmlformats.org/markup-compatibility/2006" xmlns:p14="http://schemas.microsoft.com/office/powerpoint/2010/main">
    <mc:Choice Requires="p14">
      <p:transition spd="slow" p14:dur="1600" advTm="98000"/>
    </mc:Choice>
    <mc:Fallback xmlns="">
      <p:transition spd="slow" advTm="98000"/>
    </mc:Fallback>
  </mc:AlternateConten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67" b="0" kern="1200" cap="none" spc="0" baseline="0">
          <a:solidFill>
            <a:schemeClr val="accent5"/>
          </a:solidFill>
          <a:latin typeface="+mn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400" b="1" kern="1200">
          <a:solidFill>
            <a:schemeClr val="accent5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169854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133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465643" indent="-237055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tabLst/>
        <a:defRPr sz="1867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627031" indent="-169854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857208" indent="-171442" algn="l" defTabSz="914354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6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160" userDrawn="1">
          <p15:clr>
            <a:srgbClr val="F26B43"/>
          </p15:clr>
        </p15:guide>
        <p15:guide id="3" orient="horz" pos="3114" userDrawn="1">
          <p15:clr>
            <a:srgbClr val="F26B43"/>
          </p15:clr>
        </p15:guide>
        <p15:guide id="4" orient="horz" pos="378" userDrawn="1">
          <p15:clr>
            <a:srgbClr val="F26B43"/>
          </p15:clr>
        </p15:guide>
        <p15:guide id="5" pos="228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6062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  <a:endParaRPr lang="en-IN" dirty="0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 dirty="0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5DCD978-F85B-2645-C158-B93045A54AD5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81645B-D4EE-895F-581C-1A87068E3416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For 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in vitro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diagnostic use. For intended use and product details, visit 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. Any photos and images displayed are for illustrative purposes only. ©2024 Abbott. All rights reserved.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and </a:t>
            </a:r>
            <a:r>
              <a:rPr lang="en-US" altLang="en-US" sz="700" i="1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i-STAT Alinity </a:t>
            </a:r>
            <a:r>
              <a:rPr lang="en-US" altLang="en-US" sz="700" i="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are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sym typeface="Calibri" pitchFamily="34" charset="0"/>
              </a:rPr>
              <a:t> trademarks of Abbott.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Georgia" panose="02040502050405020303" pitchFamily="18" charset="0"/>
                <a:sym typeface="Calibri" pitchFamily="34" charset="0"/>
              </a:rPr>
              <a:t> </a:t>
            </a:r>
            <a:r>
              <a:rPr lang="en-US" altLang="en-US" sz="700" dirty="0">
                <a:solidFill>
                  <a:schemeClr val="bg2">
                    <a:lumMod val="50000"/>
                  </a:schemeClr>
                </a:solidFill>
                <a:latin typeface="+mn-lt"/>
                <a:sym typeface="Calibri" pitchFamily="34" charset="0"/>
              </a:rPr>
              <a:t>Material is intended for use in the United States. </a:t>
            </a:r>
            <a: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all products are available in all regions. Check with your local representative for availability. </a:t>
            </a:r>
            <a:br>
              <a:rPr lang="en-US" altLang="en-US" sz="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iLS i-STAT Alinity -  iLS i-STAT Alinity - Quality Control | APOC-25002610.2</a:t>
            </a: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450059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  <p:sldLayoutId id="2147483940" r:id="rId18"/>
    <p:sldLayoutId id="2147483941" r:id="rId19"/>
    <p:sldLayoutId id="2147483942" r:id="rId20"/>
    <p:sldLayoutId id="2147483943" r:id="rId21"/>
    <p:sldLayoutId id="2147483944" r:id="rId22"/>
    <p:sldLayoutId id="2147483945" r:id="rId23"/>
    <p:sldLayoutId id="2147483946" r:id="rId24"/>
    <p:sldLayoutId id="2147483947" r:id="rId25"/>
    <p:sldLayoutId id="2147483948" r:id="rId26"/>
    <p:sldLayoutId id="214748394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1850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58249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C83AEFF5-FE2A-DDD4-6AD4-DD411A47F031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8D80650C-0839-CEE5-FCDB-150249D090D5}"/>
              </a:ext>
            </a:extLst>
          </p:cNvPr>
          <p:cNvSpPr txBox="1"/>
          <p:nvPr userDrawn="1"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2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109357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30312"/>
            <a:ext cx="8138160" cy="390526"/>
          </a:xfrm>
          <a:prstGeom prst="rect">
            <a:avLst/>
          </a:prstGeom>
        </p:spPr>
        <p:txBody>
          <a:bodyPr vert="horz" lIns="0" tIns="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D42C3B-6191-4FCC-892C-38AF4234E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300" y="1111624"/>
            <a:ext cx="8145780" cy="3520701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First level</a:t>
            </a:r>
          </a:p>
          <a:p>
            <a:pPr lvl="2"/>
            <a:r>
              <a:rPr lang="en-US"/>
              <a:t>Second level</a:t>
            </a:r>
          </a:p>
          <a:p>
            <a:pPr lvl="3"/>
            <a:r>
              <a:rPr lang="en-US"/>
              <a:t>Third level</a:t>
            </a:r>
          </a:p>
          <a:p>
            <a:pPr lvl="4"/>
            <a:r>
              <a:rPr lang="en-US"/>
              <a:t>Fourth level</a:t>
            </a:r>
            <a:endParaRPr lang="en-IN"/>
          </a:p>
        </p:txBody>
      </p:sp>
      <p:sp>
        <p:nvSpPr>
          <p:cNvPr id="11" name="Slide Number Placeholder 17">
            <a:extLst>
              <a:ext uri="{FF2B5EF4-FFF2-40B4-BE49-F238E27FC236}">
                <a16:creationId xmlns:a16="http://schemas.microsoft.com/office/drawing/2014/main" id="{B0C0A961-4760-478B-92D9-DFE0D6E8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67058" y="4767263"/>
            <a:ext cx="568102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IN"/>
              <a:t>|    </a:t>
            </a:r>
            <a:fld id="{7B2119CD-3B2D-4CEB-B404-D2E3F8CD6D69}" type="slidenum">
              <a:rPr lang="en-IN" smtClean="0"/>
              <a:pPr>
                <a:defRPr/>
              </a:pPr>
              <a:t>‹#›</a:t>
            </a:fld>
            <a:endParaRPr lang="en-IN"/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1BFF8950-BFDB-F8CB-DB0E-D314881D306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95" y="223474"/>
            <a:ext cx="1246306" cy="4072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E08E00-8A6E-A687-27FB-91352A5514EA}"/>
              </a:ext>
            </a:extLst>
          </p:cNvPr>
          <p:cNvSpPr txBox="1"/>
          <p:nvPr userDrawn="1"/>
        </p:nvSpPr>
        <p:spPr>
          <a:xfrm>
            <a:off x="408840" y="4687818"/>
            <a:ext cx="76635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For 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in vitro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 diagnostic use. Not all products are available in all regions. For intended use and complete product information, visit </a:t>
            </a:r>
            <a:r>
              <a:rPr lang="en-US" sz="700" b="0" i="0" u="sng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  <a:hlinkClick r:id="rId24" tooltip="https://urldefense.proofpoint.com/v2/url?u=http-3A__www.globalpointofcare.abbott&amp;d=DwMFaQ&amp;c=euGZstcaTDllvimEN8b7jXrwqOf-v5A_CdpgnVfiiMM&amp;r=aDRTFWblP1Qsf5X0rrCBC8tB5EhXtfDmqrK8Py_gry8&amp;m=crDnlVvSN_rD9Yd2ruJ2Y-4mLlzPqp8IZnXg7F5h4hBPs5Uj8y5QoOzaIX_wx5oa&amp;s=XWLXAx-F94MVQrGhAf-rh3bCtkwepDB4f06nYahcqPE&amp;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. Any photos and images displayed are for illustrative purposes only. ©2025 Abbott. All rights reserved. </a:t>
            </a:r>
            <a:r>
              <a:rPr lang="en-US" sz="700" b="0" i="1" u="none" strike="noStrike" kern="1200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-STAT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700" b="0" i="1" u="none" strike="noStrike" kern="1200" dirty="0" err="1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Alinity</a:t>
            </a:r>
            <a:r>
              <a:rPr lang="en-US" sz="700" b="0" i="1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700" b="0" i="0" u="none" strike="noStrike" kern="1200" dirty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are trademarks of Abbott. Abbott | Point of Care Diagnostics | 400 College Road East, Princeton, NJ 08540 USA | 609.454.9000 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25000"/>
              <a:buFontTx/>
              <a:buNone/>
              <a:tabLst/>
              <a:defRPr/>
            </a:pP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Lesson: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-STAT </a:t>
            </a:r>
            <a:r>
              <a:rPr lang="en-US" sz="700" kern="1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kern="1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Quality Control | APOC-25002610.2</a:t>
            </a:r>
          </a:p>
        </p:txBody>
      </p:sp>
    </p:spTree>
    <p:custDataLst>
      <p:tags r:id="rId22"/>
    </p:custDataLst>
    <p:extLst>
      <p:ext uri="{BB962C8B-B14F-4D97-AF65-F5344CB8AC3E}">
        <p14:creationId xmlns:p14="http://schemas.microsoft.com/office/powerpoint/2010/main" val="379609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  <p:sldLayoutId id="2147483990" r:id="rId12"/>
    <p:sldLayoutId id="2147483991" r:id="rId13"/>
    <p:sldLayoutId id="2147483992" r:id="rId14"/>
    <p:sldLayoutId id="2147483993" r:id="rId15"/>
    <p:sldLayoutId id="2147483994" r:id="rId16"/>
    <p:sldLayoutId id="2147483995" r:id="rId17"/>
    <p:sldLayoutId id="2147483996" r:id="rId18"/>
    <p:sldLayoutId id="2147483997" r:id="rId19"/>
    <p:sldLayoutId id="2147483998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0" kern="1200" cap="none" spc="0" baseline="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b="0" kern="1200">
          <a:solidFill>
            <a:schemeClr val="tx1"/>
          </a:solidFill>
          <a:latin typeface="+mj-lt"/>
          <a:ea typeface="+mn-ea"/>
          <a:cs typeface="Calibri" panose="020F0502020204030204" pitchFamily="34" charset="0"/>
        </a:defRPr>
      </a:lvl1pPr>
      <a:lvl2pPr marL="1698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+mj-lt"/>
          <a:ea typeface="+mn-ea"/>
          <a:cs typeface="+mn-cs"/>
        </a:defRPr>
      </a:lvl2pPr>
      <a:lvl3pPr marL="400050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b="0" kern="1200">
          <a:solidFill>
            <a:schemeClr val="tx1"/>
          </a:solidFill>
          <a:latin typeface="+mj-lt"/>
          <a:ea typeface="+mn-ea"/>
          <a:cs typeface="+mn-cs"/>
        </a:defRPr>
      </a:lvl3pPr>
      <a:lvl4pPr marL="576263" indent="-169863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4pPr>
      <a:lvl5pPr marL="744538" indent="-17145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»"/>
        <a:defRPr sz="11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44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30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Relationship Id="rId6" Type="http://schemas.microsoft.com/office/2007/relationships/hdphoto" Target="../media/hdphoto1.wdp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microsoft.com/office/2007/relationships/hdphoto" Target="../media/hdphoto2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Relationship Id="rId6" Type="http://schemas.openxmlformats.org/officeDocument/2006/relationships/image" Target="../media/image72.png"/><Relationship Id="rId5" Type="http://schemas.microsoft.com/office/2007/relationships/hdphoto" Target="../media/hdphoto3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10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10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pointofcare.abbott/" TargetMode="Externa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4A902-FB91-BE87-4995-0B67B59A1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7F8274-3081-20B8-3687-B4304D670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691473"/>
            <a:ext cx="8138160" cy="390526"/>
          </a:xfrm>
        </p:spPr>
        <p:txBody>
          <a:bodyPr/>
          <a:lstStyle/>
          <a:p>
            <a:r>
              <a:rPr lang="en-IN" dirty="0"/>
              <a:t>Please delete this slide after reading through and before working on your slides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9419C62-D078-6100-378A-7BFE167058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19" y="429863"/>
            <a:ext cx="5241925" cy="261610"/>
          </a:xfrm>
        </p:spPr>
        <p:txBody>
          <a:bodyPr/>
          <a:lstStyle/>
          <a:p>
            <a:r>
              <a:rPr lang="en-IN" dirty="0"/>
              <a:t>TIPS</a:t>
            </a: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625C9B42-4E7C-F2C0-D727-553477E2F9E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2919" y="1553213"/>
            <a:ext cx="8145781" cy="2898814"/>
          </a:xfrm>
        </p:spPr>
        <p:txBody>
          <a:bodyPr/>
          <a:lstStyle/>
          <a:p>
            <a:r>
              <a:rPr lang="en-US" b="0" dirty="0">
                <a:latin typeface="+mn-lt"/>
              </a:rPr>
              <a:t>Content provided in this lesson does not replace the Quick Reference Guide, System Operations Manual or Instructions for Use (IFU).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This power point may be modified to represent products within the </a:t>
            </a:r>
            <a:r>
              <a:rPr lang="en-US" b="0" i="1" dirty="0">
                <a:latin typeface="+mn-lt"/>
              </a:rPr>
              <a:t>i-STAT Alinity System </a:t>
            </a:r>
            <a:r>
              <a:rPr lang="en-US" b="0" dirty="0">
                <a:latin typeface="+mn-lt"/>
              </a:rPr>
              <a:t>currently in use within your facility.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Once the resource has been modified, customers will then assume responsibility for the content.*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Abbott will continue to provide and support the original resources made available on the </a:t>
            </a:r>
            <a:r>
              <a:rPr lang="en-US" b="0" dirty="0">
                <a:latin typeface="+mn-lt"/>
                <a:hlinkClick r:id="rId3"/>
              </a:rPr>
              <a:t>www.globalpointofcare.abbott</a:t>
            </a:r>
            <a:r>
              <a:rPr lang="en-US" b="0" dirty="0">
                <a:latin typeface="+mn-lt"/>
              </a:rPr>
              <a:t> website.*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latin typeface="+mn-lt"/>
              </a:rPr>
              <a:t>Not all products are available in all regions.</a:t>
            </a:r>
          </a:p>
          <a:p>
            <a:endParaRPr lang="en-US" b="0" dirty="0"/>
          </a:p>
          <a:p>
            <a:r>
              <a:rPr lang="en-US" sz="1400" b="0" dirty="0">
                <a:latin typeface="+mn-lt"/>
              </a:rPr>
              <a:t>*Check the website regularly to ensure that you have the most up-to-date content.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EEBC6C-2EB1-CBCF-0733-E0DF4F5156E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1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1891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417D-BC12-3666-04D2-F14DBC7ED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40D8D9-1540-2F0F-3F2C-789C8C60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4459"/>
            <a:ext cx="8135983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ABC62-CCF1-2C2B-E13C-5510C08AF7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D572D-678A-729E-D020-DB86EE7CB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073" y="1075364"/>
            <a:ext cx="4497732" cy="2660436"/>
          </a:xfrm>
        </p:spPr>
        <p:txBody>
          <a:bodyPr vert="horz" lIns="0" tIns="0" rIns="91440" bIns="45720" rtlCol="0" anchor="t">
            <a:noAutofit/>
          </a:bodyPr>
          <a:lstStyle/>
          <a:p>
            <a:pPr marL="9525"/>
            <a:r>
              <a:rPr lang="en-US" sz="1800" dirty="0"/>
              <a:t>SIMULATOR TEST RESULTS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>
                <a:solidFill>
                  <a:schemeClr val="tx1"/>
                </a:solidFill>
                <a:cs typeface="Calibri"/>
              </a:rPr>
              <a:t>Testing time is approximately </a:t>
            </a:r>
            <a:r>
              <a:rPr lang="en-US" b="1">
                <a:solidFill>
                  <a:schemeClr val="tx1"/>
                </a:solidFill>
                <a:cs typeface="Calibri"/>
              </a:rPr>
              <a:t>60 seconds</a:t>
            </a:r>
            <a:br>
              <a:rPr lang="en-US" b="1">
                <a:solidFill>
                  <a:schemeClr val="tx1"/>
                </a:solidFill>
                <a:cs typeface="Calibri"/>
              </a:rPr>
            </a:br>
            <a:endParaRPr lang="en-US" b="1">
              <a:solidFill>
                <a:schemeClr val="tx1"/>
              </a:solidFill>
              <a:ea typeface="Calibri"/>
            </a:endParaRP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>
                <a:solidFill>
                  <a:schemeClr val="tx1"/>
                </a:solidFill>
                <a:cs typeface="Calibri"/>
              </a:rPr>
              <a:t>If the simulator test fails, repeat the test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If the simulator test fails again, follow your facility’s policy for responding to a failed simulator test</a:t>
            </a:r>
            <a:endParaRPr lang="en-US" dirty="0"/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7B490521-A1CE-1BA1-EE8F-C89D78A6B465}"/>
              </a:ext>
            </a:extLst>
          </p:cNvPr>
          <p:cNvGrpSpPr/>
          <p:nvPr/>
        </p:nvGrpSpPr>
        <p:grpSpPr>
          <a:xfrm>
            <a:off x="5200391" y="953498"/>
            <a:ext cx="3118104" cy="3722570"/>
            <a:chOff x="4347971" y="1109472"/>
            <a:chExt cx="4157472" cy="4963427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2787619A-1BE3-FA96-85AC-8C6A63F8FE0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47971" y="1109472"/>
              <a:ext cx="4157472" cy="2667000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30C1656D-1B81-AD37-B5B9-1E2A3789EFE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07751" y="3748799"/>
              <a:ext cx="3832859" cy="23241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13435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B0157-E529-2F18-4F91-8A6E55DDA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45DE574-1CF2-07B8-2A0E-51EC3018D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8101"/>
            <a:ext cx="851375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600" dirty="0"/>
              <a:t>-  cont’d</a:t>
            </a:r>
            <a:endParaRPr lang="en-US" sz="16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969A6-A50B-C9FA-B8ED-DF45C788E5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1D435-52CB-9CF1-3B99-8318849FDB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845390"/>
            <a:ext cx="7845089" cy="886866"/>
          </a:xfrm>
        </p:spPr>
        <p:txBody>
          <a:bodyPr vert="horz" lIns="0" tIns="0" rIns="91440" bIns="45720" rtlCol="0" anchor="t">
            <a:noAutofit/>
          </a:bodyPr>
          <a:lstStyle/>
          <a:p>
            <a:pPr marL="9525">
              <a:spcBef>
                <a:spcPts val="979"/>
              </a:spcBef>
            </a:pPr>
            <a:r>
              <a:rPr lang="en-US" sz="1800">
                <a:cs typeface="Calibri"/>
              </a:rPr>
              <a:t>THERMAL PROBE CHECK</a:t>
            </a:r>
            <a:endParaRPr lang="en-US" sz="1800">
              <a:ea typeface="Calibri"/>
              <a:cs typeface="Calibri"/>
            </a:endParaRPr>
          </a:p>
          <a:p>
            <a:pPr marL="9525">
              <a:spcBef>
                <a:spcPts val="413"/>
              </a:spcBef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Ensure the thermal probe check is performed with the External Electronic Simulator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every 6 months </a:t>
            </a:r>
            <a:r>
              <a:rPr lang="en-US" dirty="0">
                <a:solidFill>
                  <a:schemeClr val="tx1"/>
                </a:solidFill>
              </a:rPr>
              <a:t>on each instrument. This check can be performed in conjunction with the instrument's software updates.</a:t>
            </a:r>
          </a:p>
        </p:txBody>
      </p:sp>
      <p:pic>
        <p:nvPicPr>
          <p:cNvPr id="9" name="object 6">
            <a:extLst>
              <a:ext uri="{FF2B5EF4-FFF2-40B4-BE49-F238E27FC236}">
                <a16:creationId xmlns:a16="http://schemas.microsoft.com/office/drawing/2014/main" id="{EE0F96B0-07A7-1558-A847-17BA2DCCAC5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540" y="2177143"/>
            <a:ext cx="3524643" cy="2260680"/>
          </a:xfrm>
          <a:prstGeom prst="rect">
            <a:avLst/>
          </a:prstGeom>
        </p:spPr>
      </p:pic>
      <p:pic>
        <p:nvPicPr>
          <p:cNvPr id="10" name="object 7">
            <a:extLst>
              <a:ext uri="{FF2B5EF4-FFF2-40B4-BE49-F238E27FC236}">
                <a16:creationId xmlns:a16="http://schemas.microsoft.com/office/drawing/2014/main" id="{60FDA89F-C572-7432-938F-464B51A7246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3766" y="2177143"/>
            <a:ext cx="3530096" cy="2260680"/>
          </a:xfrm>
          <a:prstGeom prst="rect">
            <a:avLst/>
          </a:prstGeom>
        </p:spPr>
      </p:pic>
      <p:sp>
        <p:nvSpPr>
          <p:cNvPr id="7" name="object 7">
            <a:extLst>
              <a:ext uri="{FF2B5EF4-FFF2-40B4-BE49-F238E27FC236}">
                <a16:creationId xmlns:a16="http://schemas.microsoft.com/office/drawing/2014/main" id="{799DCA89-D8F9-79C2-47B9-D16667A28295}"/>
              </a:ext>
            </a:extLst>
          </p:cNvPr>
          <p:cNvSpPr/>
          <p:nvPr/>
        </p:nvSpPr>
        <p:spPr>
          <a:xfrm>
            <a:off x="4124588" y="3050544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DE6529-46FE-563F-65DE-B6254490D273}"/>
              </a:ext>
            </a:extLst>
          </p:cNvPr>
          <p:cNvSpPr txBox="1"/>
          <p:nvPr/>
        </p:nvSpPr>
        <p:spPr>
          <a:xfrm>
            <a:off x="3007541" y="2958515"/>
            <a:ext cx="719269" cy="369332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19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25E07-8239-6B26-19F7-499BCE20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C5F3FF-4CBD-66A7-4FAC-EEF1A932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8101"/>
            <a:ext cx="851375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CDE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- cont’d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DECAE-B8F6-6524-27F0-0B87E56EAC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7584-8903-1877-0706-EB94309F288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799362"/>
            <a:ext cx="8408469" cy="3772638"/>
          </a:xfrm>
        </p:spPr>
        <p:txBody>
          <a:bodyPr/>
          <a:lstStyle/>
          <a:p>
            <a:pPr marL="9525">
              <a:spcBef>
                <a:spcPts val="979"/>
              </a:spcBef>
            </a:pPr>
            <a:r>
              <a:rPr lang="en-US" sz="1800" dirty="0"/>
              <a:t>PERFORMING THE THERMAL PROBE CHECK</a:t>
            </a:r>
          </a:p>
          <a:p>
            <a:pPr marL="9525">
              <a:spcBef>
                <a:spcPts val="979"/>
              </a:spcBef>
            </a:pPr>
            <a:r>
              <a:rPr lang="en-US" sz="1400" dirty="0">
                <a:solidFill>
                  <a:schemeClr val="tx1"/>
                </a:solidFill>
              </a:rPr>
              <a:t>Use the procedure below and on the next slide to check the thermal probes.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accent3"/>
                </a:solidFill>
              </a:rPr>
              <a:t>NOTE: </a:t>
            </a:r>
            <a:r>
              <a:rPr lang="en-US" sz="1400" dirty="0">
                <a:solidFill>
                  <a:schemeClr val="tx1"/>
                </a:solidFill>
              </a:rPr>
              <a:t>Refer to the Manufacturer’s Quality System Instructions (MQSI) for additional information. </a:t>
            </a:r>
          </a:p>
          <a:p>
            <a:pPr marL="9525">
              <a:spcBef>
                <a:spcPts val="979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99610A-ECB6-0AD9-8CD9-803A2D640ADD}"/>
              </a:ext>
            </a:extLst>
          </p:cNvPr>
          <p:cNvSpPr txBox="1">
            <a:spLocks/>
          </p:cNvSpPr>
          <p:nvPr/>
        </p:nvSpPr>
        <p:spPr>
          <a:xfrm>
            <a:off x="408840" y="1951846"/>
            <a:ext cx="4074928" cy="354477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If the instrument and Electronic Simulator have been stored separately in areas where the ambient temperature differs by more than 3°C or 5°F, allow the Simulator and instrument to equilibrate to the same temperature, out of drafts, for </a:t>
            </a:r>
            <a:r>
              <a:rPr lang="en-US" sz="1200" b="1" dirty="0">
                <a:solidFill>
                  <a:schemeClr val="tx1"/>
                </a:solidFill>
              </a:rPr>
              <a:t>30 minutes </a:t>
            </a:r>
            <a:r>
              <a:rPr lang="en-US" sz="1200" dirty="0">
                <a:solidFill>
                  <a:schemeClr val="tx1"/>
                </a:solidFill>
              </a:rPr>
              <a:t>before inserting the Simulator into the instrument. Minimize handling the Simulator to maintain its thermal uniformity and stability.</a:t>
            </a:r>
          </a:p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From the </a:t>
            </a:r>
            <a:r>
              <a:rPr lang="en-US" sz="1200" dirty="0">
                <a:solidFill>
                  <a:schemeClr val="accent3"/>
                </a:solidFill>
              </a:rPr>
              <a:t>Home</a:t>
            </a:r>
            <a:r>
              <a:rPr lang="en-US" sz="1200" dirty="0">
                <a:solidFill>
                  <a:schemeClr val="tx1"/>
                </a:solidFill>
              </a:rPr>
              <a:t> screen, touch </a:t>
            </a:r>
            <a:r>
              <a:rPr lang="en-US" sz="1200" dirty="0">
                <a:solidFill>
                  <a:schemeClr val="accent3"/>
                </a:solidFill>
              </a:rPr>
              <a:t>More Options &gt; Quality Options &gt; Perform Electronic Simulator Test </a:t>
            </a:r>
            <a:r>
              <a:rPr lang="en-US" sz="1200" dirty="0">
                <a:solidFill>
                  <a:schemeClr val="tx1"/>
                </a:solidFill>
              </a:rPr>
              <a:t>and then follow the screen prompts. </a:t>
            </a:r>
          </a:p>
          <a:p>
            <a:pPr marL="238125" indent="-228600">
              <a:spcBef>
                <a:spcPts val="979"/>
              </a:spcBef>
              <a:buClr>
                <a:schemeClr val="accent3"/>
              </a:buClr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Remove the cap from the end of the Electronic Simulator and insert the Electronic Simulator into the instrument.</a:t>
            </a:r>
            <a:endParaRPr lang="en-US" sz="1200" dirty="0">
              <a:solidFill>
                <a:schemeClr val="tx1"/>
              </a:solidFill>
              <a:latin typeface="+mj-lt"/>
            </a:endParaRPr>
          </a:p>
          <a:p>
            <a:pPr marL="9525">
              <a:spcBef>
                <a:spcPts val="979"/>
              </a:spcBef>
            </a:pPr>
            <a:endParaRPr 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F81DFD-BC47-48D2-265C-3E842002989E}"/>
              </a:ext>
            </a:extLst>
          </p:cNvPr>
          <p:cNvSpPr txBox="1">
            <a:spLocks/>
          </p:cNvSpPr>
          <p:nvPr/>
        </p:nvSpPr>
        <p:spPr>
          <a:xfrm>
            <a:off x="4660233" y="1951846"/>
            <a:ext cx="4163042" cy="3544776"/>
          </a:xfrm>
          <a:prstGeom prst="rect">
            <a:avLst/>
          </a:prstGeom>
        </p:spPr>
        <p:txBody>
          <a:bodyPr vert="horz" lIns="0" tIns="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rgbClr val="009CDE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indent="-342900">
              <a:spcBef>
                <a:spcPts val="979"/>
              </a:spcBef>
              <a:buClr>
                <a:schemeClr val="accent3"/>
              </a:buClr>
              <a:buFont typeface="+mj-lt"/>
              <a:buAutoNum type="arabicPeriod" startAt="4"/>
            </a:pPr>
            <a:r>
              <a:rPr lang="en-US" sz="1200" dirty="0">
                <a:solidFill>
                  <a:schemeClr val="tx1"/>
                </a:solidFill>
              </a:rPr>
              <a:t>When results are displayed, the difference between the thermal probes can be viewed on the instrument’s screen by touching the </a:t>
            </a:r>
            <a:r>
              <a:rPr lang="en-US" sz="1200" dirty="0">
                <a:solidFill>
                  <a:schemeClr val="accent3"/>
                </a:solidFill>
              </a:rPr>
              <a:t>View Entered Info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tab on the right side of the screen. </a:t>
            </a:r>
            <a:r>
              <a:rPr lang="en-US" sz="1200" i="1" dirty="0">
                <a:solidFill>
                  <a:schemeClr val="tx1"/>
                </a:solidFill>
              </a:rPr>
              <a:t>Refer to the next slide for how to interpretate the thermal probe check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</a:p>
          <a:p>
            <a:pPr marL="9525">
              <a:spcBef>
                <a:spcPts val="979"/>
              </a:spcBef>
            </a:pPr>
            <a:endParaRPr lang="en-US" sz="1200" u="sng" dirty="0">
              <a:solidFill>
                <a:schemeClr val="tx1"/>
              </a:solidFill>
            </a:endParaRPr>
          </a:p>
          <a:p>
            <a:pPr marL="9525">
              <a:spcBef>
                <a:spcPts val="979"/>
              </a:spcBef>
            </a:pPr>
            <a:endParaRPr lang="en-US" sz="1300" dirty="0">
              <a:solidFill>
                <a:schemeClr val="tx1"/>
              </a:solidFill>
              <a:latin typeface="+mj-lt"/>
            </a:endParaRPr>
          </a:p>
          <a:p>
            <a:pPr marL="9525">
              <a:spcBef>
                <a:spcPts val="979"/>
              </a:spcBef>
            </a:pPr>
            <a:endParaRPr lang="en-US" sz="1400" dirty="0">
              <a:solidFill>
                <a:schemeClr val="tx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0562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B6ED4-3BE5-B67C-37F3-922B02390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B41065F-E825-D3FC-3A3B-6673EA1DB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5155"/>
            <a:ext cx="8125032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3479F5-0121-04E0-D265-1CAE265594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E7FB7-BEE7-AAD7-5DBC-3C42DC6A7F6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9798" y="1156869"/>
            <a:ext cx="4260449" cy="3397250"/>
          </a:xfrm>
        </p:spPr>
        <p:txBody>
          <a:bodyPr/>
          <a:lstStyle/>
          <a:p>
            <a:pPr marL="9525"/>
            <a:r>
              <a:rPr lang="en-US" sz="1800" dirty="0"/>
              <a:t>INTERPRETING THE THERMAL PROBE CHECK</a:t>
            </a:r>
          </a:p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Refer to the Thermal Probe Delta result when interpreting the thermal probe check value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Acceptable: a </a:t>
            </a:r>
            <a:r>
              <a:rPr lang="en-US" b="1" dirty="0">
                <a:solidFill>
                  <a:schemeClr val="accent6"/>
                </a:solidFill>
              </a:rPr>
              <a:t>PASS</a:t>
            </a:r>
            <a:r>
              <a:rPr lang="en-US" dirty="0">
                <a:solidFill>
                  <a:schemeClr val="tx1"/>
                </a:solidFill>
              </a:rPr>
              <a:t> message</a:t>
            </a:r>
          </a:p>
          <a:p>
            <a:pPr marL="295275" indent="-285750">
              <a:buFont typeface="Arial" panose="020B0604020202020204" pitchFamily="34" charset="0"/>
              <a:buChar char="•"/>
              <a:tabLst>
                <a:tab pos="264319" algn="l"/>
              </a:tabLst>
            </a:pPr>
            <a:r>
              <a:rPr lang="en-US" dirty="0">
                <a:solidFill>
                  <a:schemeClr val="tx1"/>
                </a:solidFill>
              </a:rPr>
              <a:t>Not acceptable: a </a:t>
            </a:r>
            <a:r>
              <a:rPr lang="en-US" b="1" dirty="0">
                <a:solidFill>
                  <a:schemeClr val="tx2"/>
                </a:solidFill>
              </a:rPr>
              <a:t>FAIL</a:t>
            </a:r>
            <a:r>
              <a:rPr lang="en-US" dirty="0">
                <a:solidFill>
                  <a:schemeClr val="tx1"/>
                </a:solidFill>
              </a:rPr>
              <a:t> message with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 Quality Check Failure</a:t>
            </a:r>
          </a:p>
          <a:p>
            <a:pPr marL="465138" lvl="1" indent="-285750">
              <a:buClr>
                <a:srgbClr val="009CDE"/>
              </a:buClr>
              <a:buFont typeface="Wingdings" panose="05000000000000000000" pitchFamily="2" charset="2"/>
              <a:buChar char="§"/>
              <a:tabLst>
                <a:tab pos="264319" algn="l"/>
              </a:tabLst>
            </a:pPr>
            <a:r>
              <a:rPr lang="en-US" sz="1600" dirty="0">
                <a:solidFill>
                  <a:schemeClr val="tx1"/>
                </a:solidFill>
              </a:rPr>
              <a:t>Repeat the procedure to confirm results</a:t>
            </a:r>
          </a:p>
          <a:p>
            <a:pPr marL="465138" lvl="1" indent="-285750">
              <a:buClr>
                <a:srgbClr val="009CDE"/>
              </a:buClr>
              <a:buFont typeface="Wingdings" panose="05000000000000000000" pitchFamily="2" charset="2"/>
              <a:buChar char="§"/>
              <a:tabLst>
                <a:tab pos="264319" algn="l"/>
              </a:tabLst>
            </a:pPr>
            <a:r>
              <a:rPr lang="en-US" sz="1600" dirty="0">
                <a:solidFill>
                  <a:schemeClr val="tx1"/>
                </a:solidFill>
              </a:rPr>
              <a:t>If the Thermal Probe Check fails again, follow your facility policy for responding to a Thermal Probe Check fail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59D59C-CAFB-1913-7210-A6A9E5D68302}"/>
              </a:ext>
            </a:extLst>
          </p:cNvPr>
          <p:cNvGrpSpPr/>
          <p:nvPr/>
        </p:nvGrpSpPr>
        <p:grpSpPr>
          <a:xfrm>
            <a:off x="5076417" y="1089941"/>
            <a:ext cx="3658743" cy="2343150"/>
            <a:chOff x="5114619" y="1490993"/>
            <a:chExt cx="3658743" cy="2343150"/>
          </a:xfrm>
        </p:grpSpPr>
        <p:pic>
          <p:nvPicPr>
            <p:cNvPr id="4" name="object 5">
              <a:extLst>
                <a:ext uri="{FF2B5EF4-FFF2-40B4-BE49-F238E27FC236}">
                  <a16:creationId xmlns:a16="http://schemas.microsoft.com/office/drawing/2014/main" id="{ED44289E-D97C-5023-F4FD-D41074F3132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14619" y="1490993"/>
              <a:ext cx="3658743" cy="23431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9FDF2A-B112-B36F-9295-448B5338B649}"/>
                </a:ext>
              </a:extLst>
            </p:cNvPr>
            <p:cNvSpPr txBox="1"/>
            <p:nvPr/>
          </p:nvSpPr>
          <p:spPr>
            <a:xfrm>
              <a:off x="5392238" y="2202418"/>
              <a:ext cx="1361488" cy="52474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endParaRPr lang="en-US" dirty="0"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2874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Liquid Quality Control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6BB5A76-55F8-6F1E-C189-A360BC1ABBC0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CEDB346-CB9C-2958-71B2-242FBFCC5B00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1079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E92BF-84A8-5E3D-46EA-6FB5E9351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C048318-844F-1B78-DB22-847FD734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5153"/>
            <a:ext cx="8514331" cy="390526"/>
          </a:xfrm>
        </p:spPr>
        <p:txBody>
          <a:bodyPr/>
          <a:lstStyle/>
          <a:p>
            <a:r>
              <a:rPr lang="en-US" dirty="0"/>
              <a:t>Liquid Quality Control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6FCA6B-5CEE-22C5-9D63-2707724F90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C06E7-F909-4D77-C4A5-0C7D564409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24644"/>
            <a:ext cx="4828399" cy="2080722"/>
          </a:xfrm>
        </p:spPr>
        <p:txBody>
          <a:bodyPr/>
          <a:lstStyle/>
          <a:p>
            <a:pPr marL="269875" indent="-260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Liquid quality control procedures are run in accordance with facility protocols and best practices, and according to regulatory requirements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269875" indent="-260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Before testing, ensure that cartridge and liquid control materials have been stored and prepared according to manufacturer guidelines found in the </a:t>
            </a:r>
            <a:r>
              <a:rPr lang="en-US" i="1" dirty="0">
                <a:solidFill>
                  <a:schemeClr val="tx1"/>
                </a:solidFill>
              </a:rPr>
              <a:t>System Operation Manual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sz="1800" dirty="0"/>
          </a:p>
        </p:txBody>
      </p:sp>
      <p:grpSp>
        <p:nvGrpSpPr>
          <p:cNvPr id="7" name="object 5">
            <a:extLst>
              <a:ext uri="{FF2B5EF4-FFF2-40B4-BE49-F238E27FC236}">
                <a16:creationId xmlns:a16="http://schemas.microsoft.com/office/drawing/2014/main" id="{DF1FF050-FD71-CDA6-6D8D-16E095F60797}"/>
              </a:ext>
            </a:extLst>
          </p:cNvPr>
          <p:cNvGrpSpPr/>
          <p:nvPr/>
        </p:nvGrpSpPr>
        <p:grpSpPr>
          <a:xfrm>
            <a:off x="3831574" y="3654771"/>
            <a:ext cx="1859756" cy="738664"/>
            <a:chOff x="2244851" y="4800600"/>
            <a:chExt cx="2479675" cy="984885"/>
          </a:xfrm>
        </p:grpSpPr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45761423-A681-4D00-FC1E-ABC9141D3F8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44851" y="4876800"/>
              <a:ext cx="1184148" cy="768096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CFF5B5A5-60D3-7604-8B61-32F521112FCB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1171" y="4800600"/>
              <a:ext cx="1443227" cy="984504"/>
            </a:xfrm>
            <a:prstGeom prst="rect">
              <a:avLst/>
            </a:prstGeom>
          </p:spPr>
        </p:pic>
      </p:grpSp>
      <p:grpSp>
        <p:nvGrpSpPr>
          <p:cNvPr id="11" name="object 8">
            <a:extLst>
              <a:ext uri="{FF2B5EF4-FFF2-40B4-BE49-F238E27FC236}">
                <a16:creationId xmlns:a16="http://schemas.microsoft.com/office/drawing/2014/main" id="{D3F6EC67-B93A-DBCD-712E-994386CAC793}"/>
              </a:ext>
            </a:extLst>
          </p:cNvPr>
          <p:cNvGrpSpPr/>
          <p:nvPr/>
        </p:nvGrpSpPr>
        <p:grpSpPr>
          <a:xfrm>
            <a:off x="5974722" y="3012404"/>
            <a:ext cx="1178719" cy="1456848"/>
            <a:chOff x="4800600" y="3944111"/>
            <a:chExt cx="1571625" cy="1942464"/>
          </a:xfrm>
        </p:grpSpPr>
        <p:pic>
          <p:nvPicPr>
            <p:cNvPr id="12" name="object 9">
              <a:extLst>
                <a:ext uri="{FF2B5EF4-FFF2-40B4-BE49-F238E27FC236}">
                  <a16:creationId xmlns:a16="http://schemas.microsoft.com/office/drawing/2014/main" id="{08306454-203F-F1EA-CF6A-6B40909409A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14975" y="4000995"/>
              <a:ext cx="857211" cy="1884996"/>
            </a:xfrm>
            <a:prstGeom prst="rect">
              <a:avLst/>
            </a:prstGeom>
          </p:spPr>
        </p:pic>
        <p:pic>
          <p:nvPicPr>
            <p:cNvPr id="13" name="object 10">
              <a:extLst>
                <a:ext uri="{FF2B5EF4-FFF2-40B4-BE49-F238E27FC236}">
                  <a16:creationId xmlns:a16="http://schemas.microsoft.com/office/drawing/2014/main" id="{2CFC5B68-3431-D3C9-CAED-D60FEFC510B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86172" y="4114799"/>
              <a:ext cx="626363" cy="1696212"/>
            </a:xfrm>
            <a:prstGeom prst="rect">
              <a:avLst/>
            </a:prstGeom>
          </p:spPr>
        </p:pic>
        <p:pic>
          <p:nvPicPr>
            <p:cNvPr id="15" name="object 11">
              <a:extLst>
                <a:ext uri="{FF2B5EF4-FFF2-40B4-BE49-F238E27FC236}">
                  <a16:creationId xmlns:a16="http://schemas.microsoft.com/office/drawing/2014/main" id="{36E271E5-4DC1-7AE5-DDF1-E4600D84DE2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0" y="3944111"/>
              <a:ext cx="460248" cy="1847088"/>
            </a:xfrm>
            <a:prstGeom prst="rect">
              <a:avLst/>
            </a:prstGeom>
          </p:spPr>
        </p:pic>
      </p:grpSp>
      <p:pic>
        <p:nvPicPr>
          <p:cNvPr id="16" name="object 13">
            <a:extLst>
              <a:ext uri="{FF2B5EF4-FFF2-40B4-BE49-F238E27FC236}">
                <a16:creationId xmlns:a16="http://schemas.microsoft.com/office/drawing/2014/main" id="{65C86764-6D27-EC86-08B1-DB91BDF604B2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636484" y="769057"/>
            <a:ext cx="2395728" cy="3714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165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8DE51-89E2-3994-1B55-B5E549CDC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386350C-E691-048C-231C-746A65EA4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9895"/>
            <a:ext cx="8072909" cy="390526"/>
          </a:xfrm>
        </p:spPr>
        <p:txBody>
          <a:bodyPr/>
          <a:lstStyle/>
          <a:p>
            <a:r>
              <a:rPr lang="en-US" dirty="0"/>
              <a:t>Liquid Quality Control </a:t>
            </a:r>
            <a:r>
              <a:rPr lang="en-US" sz="1400" dirty="0"/>
              <a:t>- 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CF672-0950-E078-7200-03FBBE6074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783C-7368-B1C4-7D3B-785CF07D18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57653"/>
            <a:ext cx="4606589" cy="3173945"/>
          </a:xfrm>
        </p:spPr>
        <p:txBody>
          <a:bodyPr/>
          <a:lstStyle/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There are three pathways available for performing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liquid QC tests: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Perform Unscheduled QC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Scheduled QC</a:t>
            </a:r>
          </a:p>
          <a:p>
            <a:pPr marL="638175" lvl="1" indent="-285750">
              <a:lnSpc>
                <a:spcPts val="1300"/>
              </a:lnSpc>
              <a:buClr>
                <a:srgbClr val="009CDE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Perform Cartridge QC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default pathway is Perform Unscheduled QC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Scheduled QC and Perform Cartridge QC pathways are available when the instrument is customized, using </a:t>
            </a:r>
            <a:r>
              <a:rPr lang="en-US" sz="1400" dirty="0" err="1">
                <a:solidFill>
                  <a:schemeClr val="tx1"/>
                </a:solidFill>
              </a:rPr>
              <a:t>CWi</a:t>
            </a:r>
            <a:r>
              <a:rPr lang="en-US" sz="1400" dirty="0">
                <a:solidFill>
                  <a:schemeClr val="tx1"/>
                </a:solidFill>
              </a:rPr>
              <a:t>, by the system administrator</a:t>
            </a:r>
          </a:p>
          <a:p>
            <a:pPr marL="179388" indent="-16986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See the </a:t>
            </a:r>
            <a:r>
              <a:rPr lang="en-US" sz="1400" i="1" dirty="0">
                <a:solidFill>
                  <a:schemeClr val="tx1"/>
                </a:solidFill>
              </a:rPr>
              <a:t>Quick Reference Guide </a:t>
            </a:r>
            <a:r>
              <a:rPr lang="en-US" sz="1400" dirty="0">
                <a:solidFill>
                  <a:schemeClr val="tx1"/>
                </a:solidFill>
              </a:rPr>
              <a:t>and System Operations Manual for more information on Liquid Quality Control pathways and schedule options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312F30-B745-E877-D564-DB19978605C0}"/>
              </a:ext>
            </a:extLst>
          </p:cNvPr>
          <p:cNvGrpSpPr/>
          <p:nvPr/>
        </p:nvGrpSpPr>
        <p:grpSpPr>
          <a:xfrm>
            <a:off x="5472555" y="1981453"/>
            <a:ext cx="3353714" cy="2209975"/>
            <a:chOff x="5228247" y="1909264"/>
            <a:chExt cx="3880034" cy="2556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8B845AF-FDE8-87E9-4C75-82FDF58A3D30}"/>
                </a:ext>
              </a:extLst>
            </p:cNvPr>
            <p:cNvGrpSpPr/>
            <p:nvPr/>
          </p:nvGrpSpPr>
          <p:grpSpPr>
            <a:xfrm>
              <a:off x="6805750" y="1909264"/>
              <a:ext cx="2302531" cy="2556801"/>
              <a:chOff x="7199745" y="2649209"/>
              <a:chExt cx="1621265" cy="1800302"/>
            </a:xfrm>
          </p:grpSpPr>
          <p:grpSp>
            <p:nvGrpSpPr>
              <p:cNvPr id="2" name="object 4">
                <a:extLst>
                  <a:ext uri="{FF2B5EF4-FFF2-40B4-BE49-F238E27FC236}">
                    <a16:creationId xmlns:a16="http://schemas.microsoft.com/office/drawing/2014/main" id="{BB598575-BCEC-BD86-4C4D-04F1F4F26B00}"/>
                  </a:ext>
                </a:extLst>
              </p:cNvPr>
              <p:cNvGrpSpPr/>
              <p:nvPr/>
            </p:nvGrpSpPr>
            <p:grpSpPr>
              <a:xfrm>
                <a:off x="7659231" y="2732102"/>
                <a:ext cx="1161779" cy="1717409"/>
                <a:chOff x="6605016" y="3630969"/>
                <a:chExt cx="1549039" cy="2289879"/>
              </a:xfrm>
            </p:grpSpPr>
            <p:pic>
              <p:nvPicPr>
                <p:cNvPr id="4" name="object 5">
                  <a:extLst>
                    <a:ext uri="{FF2B5EF4-FFF2-40B4-BE49-F238E27FC236}">
                      <a16:creationId xmlns:a16="http://schemas.microsoft.com/office/drawing/2014/main" id="{E33E8FFC-6CFC-1142-1E95-007D57AE385E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7112889" y="3630969"/>
                  <a:ext cx="1041166" cy="2289879"/>
                </a:xfrm>
                <a:prstGeom prst="rect">
                  <a:avLst/>
                </a:prstGeom>
              </p:spPr>
            </p:pic>
            <p:pic>
              <p:nvPicPr>
                <p:cNvPr id="8" name="object 6">
                  <a:extLst>
                    <a:ext uri="{FF2B5EF4-FFF2-40B4-BE49-F238E27FC236}">
                      <a16:creationId xmlns:a16="http://schemas.microsoft.com/office/drawing/2014/main" id="{388AEE91-7ADC-C36B-44E2-FFD39C7EB350}"/>
                    </a:ext>
                  </a:extLst>
                </p:cNvPr>
                <p:cNvPicPr/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605016" y="3729228"/>
                  <a:ext cx="758951" cy="2058924"/>
                </a:xfrm>
                <a:prstGeom prst="rect">
                  <a:avLst/>
                </a:prstGeom>
              </p:spPr>
            </p:pic>
          </p:grpSp>
          <p:pic>
            <p:nvPicPr>
              <p:cNvPr id="14" name="object 7">
                <a:extLst>
                  <a:ext uri="{FF2B5EF4-FFF2-40B4-BE49-F238E27FC236}">
                    <a16:creationId xmlns:a16="http://schemas.microsoft.com/office/drawing/2014/main" id="{539AF3FC-E144-3231-7D94-0DFA4B264D5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199745" y="2649209"/>
                <a:ext cx="420624" cy="1682495"/>
              </a:xfrm>
              <a:prstGeom prst="rect">
                <a:avLst/>
              </a:prstGeom>
            </p:spPr>
          </p:pic>
        </p:grpSp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4F7AAC38-FFA8-7EF8-732F-E67CFC22FE6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8247" y="3152558"/>
              <a:ext cx="666368" cy="1067561"/>
            </a:xfrm>
            <a:prstGeom prst="rect">
              <a:avLst/>
            </a:prstGeom>
          </p:spPr>
        </p:pic>
        <p:pic>
          <p:nvPicPr>
            <p:cNvPr id="9" name="Picture 8" descr="A picture containing bathroom, razor, tool&#10;&#10;Description automatically generated">
              <a:extLst>
                <a:ext uri="{FF2B5EF4-FFF2-40B4-BE49-F238E27FC236}">
                  <a16:creationId xmlns:a16="http://schemas.microsoft.com/office/drawing/2014/main" id="{41795198-E30F-865F-FE5E-D134B0332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3498" y="2808104"/>
              <a:ext cx="814656" cy="152349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39307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Quality Control Test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6AAEDA-5508-24EC-8B80-E94B007F4FE9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A167C5-B43F-0A01-8E75-093630A254FE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22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72574-77F9-2B8D-D9DB-DB8902AB5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4A4FCE-75AE-8D6C-9832-DC2EF3C34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1397"/>
            <a:ext cx="8196943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728063-0E0C-77E6-1CC6-8FB650835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18</a:t>
            </a:fld>
            <a:endParaRPr lang="en-IN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46715E1F-7C9A-12EB-B39F-38CBDF13893E}"/>
              </a:ext>
            </a:extLst>
          </p:cNvPr>
          <p:cNvSpPr txBox="1"/>
          <p:nvPr/>
        </p:nvSpPr>
        <p:spPr>
          <a:xfrm>
            <a:off x="486228" y="919006"/>
            <a:ext cx="7865919" cy="146645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8575">
              <a:spcBef>
                <a:spcPts val="71"/>
              </a:spcBef>
            </a:pPr>
            <a:r>
              <a:rPr sz="1600" dirty="0">
                <a:solidFill>
                  <a:schemeClr val="accent3"/>
                </a:solidFill>
                <a:cs typeface="Arial"/>
              </a:rPr>
              <a:t>PREPARING THE INSTRUMENT TO</a:t>
            </a:r>
            <a:r>
              <a:rPr lang="en-CA" sz="1600" dirty="0">
                <a:solidFill>
                  <a:schemeClr val="accent3"/>
                </a:solidFill>
                <a:cs typeface="Arial"/>
              </a:rPr>
              <a:t> </a:t>
            </a:r>
            <a:r>
              <a:rPr sz="1600" dirty="0">
                <a:solidFill>
                  <a:schemeClr val="accent3"/>
                </a:solidFill>
                <a:cs typeface="Arial"/>
              </a:rPr>
              <a:t>PERFORM LIQUID QUALITY CONTROL</a:t>
            </a:r>
          </a:p>
          <a:p>
            <a:pPr marL="171450" indent="-142875">
              <a:spcBef>
                <a:spcPts val="1264"/>
              </a:spcBef>
              <a:buClr>
                <a:schemeClr val="accent3"/>
              </a:buClr>
              <a:buAutoNum type="arabicPeriod"/>
            </a:pPr>
            <a:r>
              <a:rPr sz="1200" dirty="0">
                <a:cs typeface="Georgia"/>
              </a:rPr>
              <a:t>Press</a:t>
            </a:r>
            <a:r>
              <a:rPr sz="1200" spc="-19" dirty="0">
                <a:cs typeface="Georgia"/>
              </a:rPr>
              <a:t> </a:t>
            </a:r>
            <a:r>
              <a:rPr sz="1200" dirty="0">
                <a:cs typeface="Georgia"/>
              </a:rPr>
              <a:t>the</a:t>
            </a:r>
            <a:r>
              <a:rPr sz="1200" spc="-23" dirty="0">
                <a:cs typeface="Georgia"/>
              </a:rPr>
              <a:t> </a:t>
            </a:r>
            <a:r>
              <a:rPr sz="1200" dirty="0">
                <a:cs typeface="Georgia"/>
              </a:rPr>
              <a:t>Power</a:t>
            </a:r>
            <a:r>
              <a:rPr sz="1200" spc="-30" dirty="0">
                <a:cs typeface="Georgia"/>
              </a:rPr>
              <a:t> </a:t>
            </a:r>
            <a:r>
              <a:rPr sz="1200" spc="-8" dirty="0">
                <a:cs typeface="Georgia"/>
              </a:rPr>
              <a:t>button</a:t>
            </a:r>
            <a:endParaRPr sz="1200" dirty="0">
              <a:cs typeface="Georgia"/>
            </a:endParaRPr>
          </a:p>
          <a:p>
            <a:pPr marL="190976" marR="1557338" indent="-162878">
              <a:lnSpc>
                <a:spcPct val="119000"/>
              </a:lnSpc>
              <a:spcBef>
                <a:spcPts val="11"/>
              </a:spcBef>
              <a:buClr>
                <a:schemeClr val="accent3"/>
              </a:buClr>
              <a:buAutoNum type="arabicPeriod"/>
              <a:tabLst>
                <a:tab pos="497205" algn="l"/>
              </a:tabLst>
            </a:pPr>
            <a:r>
              <a:rPr sz="1200" dirty="0">
                <a:cs typeface="Georgia"/>
              </a:rPr>
              <a:t>Touch</a:t>
            </a:r>
            <a:r>
              <a:rPr sz="1200" spc="-26" dirty="0">
                <a:cs typeface="Georgia"/>
              </a:rPr>
              <a:t> </a:t>
            </a:r>
            <a:r>
              <a:rPr sz="1200" dirty="0">
                <a:solidFill>
                  <a:schemeClr val="accent3"/>
                </a:solidFill>
                <a:cs typeface="Georgia"/>
              </a:rPr>
              <a:t>More</a:t>
            </a:r>
            <a:r>
              <a:rPr sz="1200" spc="-30" dirty="0">
                <a:solidFill>
                  <a:schemeClr val="accent3"/>
                </a:solidFill>
                <a:cs typeface="Georgia"/>
              </a:rPr>
              <a:t> </a:t>
            </a:r>
            <a:r>
              <a:rPr sz="1200" spc="-8" dirty="0">
                <a:solidFill>
                  <a:schemeClr val="accent3"/>
                </a:solidFill>
                <a:cs typeface="Georgia"/>
              </a:rPr>
              <a:t>Options</a:t>
            </a:r>
            <a:endParaRPr lang="en-CA" sz="1200" spc="-8" dirty="0">
              <a:solidFill>
                <a:schemeClr val="accent3"/>
              </a:solidFill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sz="1200" dirty="0">
                <a:cs typeface="Georgia"/>
              </a:rPr>
              <a:t>Quality</a:t>
            </a:r>
            <a:r>
              <a:rPr sz="1200" spc="-34" dirty="0">
                <a:cs typeface="Georgia"/>
              </a:rPr>
              <a:t> </a:t>
            </a:r>
            <a:r>
              <a:rPr sz="1200" spc="-8" dirty="0">
                <a:cs typeface="Georgia"/>
              </a:rPr>
              <a:t>Options</a:t>
            </a:r>
            <a:endParaRPr lang="en-CA" sz="1200" spc="-8" dirty="0"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sz="1200" dirty="0">
                <a:cs typeface="Georgia"/>
              </a:rPr>
              <a:t>Quality</a:t>
            </a:r>
            <a:r>
              <a:rPr sz="1200" spc="-34" dirty="0">
                <a:cs typeface="Georgia"/>
              </a:rPr>
              <a:t> </a:t>
            </a:r>
            <a:r>
              <a:rPr sz="1200" spc="-8" dirty="0">
                <a:cs typeface="Georgia"/>
              </a:rPr>
              <a:t>Control</a:t>
            </a:r>
            <a:endParaRPr lang="en-CA" sz="1200" spc="-8" dirty="0">
              <a:cs typeface="Georgia"/>
            </a:endParaRPr>
          </a:p>
          <a:p>
            <a:pPr marL="444500" marR="1557338">
              <a:lnSpc>
                <a:spcPct val="119000"/>
              </a:lnSpc>
              <a:spcBef>
                <a:spcPts val="11"/>
              </a:spcBef>
            </a:pPr>
            <a:r>
              <a:rPr lang="en-CA" sz="1200" dirty="0">
                <a:cs typeface="Georgia"/>
              </a:rPr>
              <a:t>Perform</a:t>
            </a:r>
            <a:r>
              <a:rPr lang="en-CA" sz="1200" spc="-41" dirty="0">
                <a:cs typeface="Georgia"/>
              </a:rPr>
              <a:t> </a:t>
            </a:r>
            <a:r>
              <a:rPr lang="en-CA" sz="1200" dirty="0">
                <a:cs typeface="Georgia"/>
              </a:rPr>
              <a:t>Unscheduled</a:t>
            </a:r>
            <a:r>
              <a:rPr lang="en-CA" sz="1200" spc="-45" dirty="0">
                <a:cs typeface="Georgia"/>
              </a:rPr>
              <a:t> </a:t>
            </a:r>
            <a:r>
              <a:rPr lang="en-CA" sz="1200" spc="-19" dirty="0">
                <a:cs typeface="Georgia"/>
              </a:rPr>
              <a:t>QC</a:t>
            </a:r>
            <a:r>
              <a:rPr lang="en-CA" sz="1200" spc="-28" baseline="24691" dirty="0">
                <a:cs typeface="Georgia"/>
              </a:rPr>
              <a:t>*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55D84A5-F1B6-F77A-2519-9CE57BAAD02C}"/>
              </a:ext>
            </a:extLst>
          </p:cNvPr>
          <p:cNvSpPr/>
          <p:nvPr/>
        </p:nvSpPr>
        <p:spPr>
          <a:xfrm>
            <a:off x="584718" y="2386201"/>
            <a:ext cx="7483933" cy="3451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r>
              <a:rPr lang="en-US" sz="1100" dirty="0">
                <a:solidFill>
                  <a:schemeClr val="accent3"/>
                </a:solidFill>
              </a:rPr>
              <a:t>*Refer to your facility policy for performing liquid quality control test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A46376-0BFF-A964-2943-EE98D927D417}"/>
              </a:ext>
            </a:extLst>
          </p:cNvPr>
          <p:cNvGrpSpPr/>
          <p:nvPr/>
        </p:nvGrpSpPr>
        <p:grpSpPr>
          <a:xfrm>
            <a:off x="3035423" y="1281224"/>
            <a:ext cx="5033228" cy="1147025"/>
            <a:chOff x="399559" y="3171967"/>
            <a:chExt cx="5033228" cy="1147025"/>
          </a:xfrm>
        </p:grpSpPr>
        <p:pic>
          <p:nvPicPr>
            <p:cNvPr id="16" name="object 12">
              <a:extLst>
                <a:ext uri="{FF2B5EF4-FFF2-40B4-BE49-F238E27FC236}">
                  <a16:creationId xmlns:a16="http://schemas.microsoft.com/office/drawing/2014/main" id="{1A013784-2B80-454C-D17C-21336408786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59" y="3178770"/>
              <a:ext cx="1771649" cy="1133856"/>
            </a:xfrm>
            <a:prstGeom prst="rect">
              <a:avLst/>
            </a:prstGeom>
          </p:spPr>
        </p:pic>
        <p:pic>
          <p:nvPicPr>
            <p:cNvPr id="19" name="object 13">
              <a:extLst>
                <a:ext uri="{FF2B5EF4-FFF2-40B4-BE49-F238E27FC236}">
                  <a16:creationId xmlns:a16="http://schemas.microsoft.com/office/drawing/2014/main" id="{77FBE922-C1D2-7BDA-B448-E77D2401A2E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25085" y="3171967"/>
              <a:ext cx="1778508" cy="1138428"/>
            </a:xfrm>
            <a:prstGeom prst="rect">
              <a:avLst/>
            </a:prstGeom>
          </p:spPr>
        </p:pic>
        <p:pic>
          <p:nvPicPr>
            <p:cNvPr id="20" name="object 14">
              <a:extLst>
                <a:ext uri="{FF2B5EF4-FFF2-40B4-BE49-F238E27FC236}">
                  <a16:creationId xmlns:a16="http://schemas.microsoft.com/office/drawing/2014/main" id="{EDF3D850-63C0-D981-C755-5A4CABB01CA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61138" y="3185136"/>
              <a:ext cx="1771649" cy="1133856"/>
            </a:xfrm>
            <a:prstGeom prst="rect">
              <a:avLst/>
            </a:prstGeom>
          </p:spPr>
        </p:pic>
        <p:sp>
          <p:nvSpPr>
            <p:cNvPr id="22" name="object 16">
              <a:extLst>
                <a:ext uri="{FF2B5EF4-FFF2-40B4-BE49-F238E27FC236}">
                  <a16:creationId xmlns:a16="http://schemas.microsoft.com/office/drawing/2014/main" id="{D849914C-40EA-39EB-DA3C-A9161907705F}"/>
                </a:ext>
              </a:extLst>
            </p:cNvPr>
            <p:cNvSpPr/>
            <p:nvPr/>
          </p:nvSpPr>
          <p:spPr>
            <a:xfrm>
              <a:off x="560991" y="3862251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16">
              <a:extLst>
                <a:ext uri="{FF2B5EF4-FFF2-40B4-BE49-F238E27FC236}">
                  <a16:creationId xmlns:a16="http://schemas.microsoft.com/office/drawing/2014/main" id="{0C8EAFD7-5402-7539-BB6A-79D6F4D04619}"/>
                </a:ext>
              </a:extLst>
            </p:cNvPr>
            <p:cNvSpPr/>
            <p:nvPr/>
          </p:nvSpPr>
          <p:spPr>
            <a:xfrm>
              <a:off x="2658292" y="3503566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16">
              <a:extLst>
                <a:ext uri="{FF2B5EF4-FFF2-40B4-BE49-F238E27FC236}">
                  <a16:creationId xmlns:a16="http://schemas.microsoft.com/office/drawing/2014/main" id="{63C6EC44-2491-00DB-8FA3-E8270F517A58}"/>
                </a:ext>
              </a:extLst>
            </p:cNvPr>
            <p:cNvSpPr/>
            <p:nvPr/>
          </p:nvSpPr>
          <p:spPr>
            <a:xfrm>
              <a:off x="4284616" y="3516628"/>
              <a:ext cx="514518" cy="188411"/>
            </a:xfrm>
            <a:custGeom>
              <a:avLst/>
              <a:gdLst/>
              <a:ahLst/>
              <a:cxnLst/>
              <a:rect l="l" t="t" r="r" b="b"/>
              <a:pathLst>
                <a:path w="620395" h="196850">
                  <a:moveTo>
                    <a:pt x="0" y="98298"/>
                  </a:moveTo>
                  <a:lnTo>
                    <a:pt x="31515" y="55095"/>
                  </a:lnTo>
                  <a:lnTo>
                    <a:pt x="68120" y="36842"/>
                  </a:lnTo>
                  <a:lnTo>
                    <a:pt x="116143" y="21613"/>
                  </a:lnTo>
                  <a:lnTo>
                    <a:pt x="173727" y="10001"/>
                  </a:lnTo>
                  <a:lnTo>
                    <a:pt x="239010" y="2599"/>
                  </a:lnTo>
                  <a:lnTo>
                    <a:pt x="310134" y="0"/>
                  </a:lnTo>
                  <a:lnTo>
                    <a:pt x="381257" y="2599"/>
                  </a:lnTo>
                  <a:lnTo>
                    <a:pt x="446540" y="10001"/>
                  </a:lnTo>
                  <a:lnTo>
                    <a:pt x="504124" y="21613"/>
                  </a:lnTo>
                  <a:lnTo>
                    <a:pt x="552147" y="36842"/>
                  </a:lnTo>
                  <a:lnTo>
                    <a:pt x="588752" y="55095"/>
                  </a:lnTo>
                  <a:lnTo>
                    <a:pt x="620268" y="98298"/>
                  </a:lnTo>
                  <a:lnTo>
                    <a:pt x="612079" y="120818"/>
                  </a:lnTo>
                  <a:lnTo>
                    <a:pt x="552147" y="159753"/>
                  </a:lnTo>
                  <a:lnTo>
                    <a:pt x="504124" y="174982"/>
                  </a:lnTo>
                  <a:lnTo>
                    <a:pt x="446540" y="186594"/>
                  </a:lnTo>
                  <a:lnTo>
                    <a:pt x="381257" y="193996"/>
                  </a:lnTo>
                  <a:lnTo>
                    <a:pt x="310134" y="196595"/>
                  </a:lnTo>
                  <a:lnTo>
                    <a:pt x="239010" y="193996"/>
                  </a:lnTo>
                  <a:lnTo>
                    <a:pt x="173727" y="186594"/>
                  </a:lnTo>
                  <a:lnTo>
                    <a:pt x="116143" y="174982"/>
                  </a:lnTo>
                  <a:lnTo>
                    <a:pt x="68120" y="159753"/>
                  </a:lnTo>
                  <a:lnTo>
                    <a:pt x="31515" y="141500"/>
                  </a:lnTo>
                  <a:lnTo>
                    <a:pt x="0" y="98298"/>
                  </a:lnTo>
                  <a:close/>
                </a:path>
              </a:pathLst>
            </a:custGeom>
            <a:ln w="19050">
              <a:solidFill>
                <a:schemeClr val="accent4"/>
              </a:solidFill>
            </a:ln>
            <a:effectLst>
              <a:outerShdw blurRad="50800" dist="25400" dir="2700000" algn="tl" rotWithShape="0">
                <a:prstClr val="black">
                  <a:alpha val="30000"/>
                </a:prstClr>
              </a:outerShdw>
            </a:effectLst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6" name="object 2">
            <a:extLst>
              <a:ext uri="{FF2B5EF4-FFF2-40B4-BE49-F238E27FC236}">
                <a16:creationId xmlns:a16="http://schemas.microsoft.com/office/drawing/2014/main" id="{D0DC18F9-EFFF-285E-0662-21E5FF834F08}"/>
              </a:ext>
            </a:extLst>
          </p:cNvPr>
          <p:cNvSpPr txBox="1"/>
          <p:nvPr/>
        </p:nvSpPr>
        <p:spPr>
          <a:xfrm>
            <a:off x="483100" y="2925217"/>
            <a:ext cx="215850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4150" indent="-155575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3"/>
            </a:pPr>
            <a:r>
              <a:rPr lang="en-CA" sz="1200" dirty="0">
                <a:cs typeface="Georgia"/>
              </a:rPr>
              <a:t>Enter or scan Operator ID</a:t>
            </a:r>
          </a:p>
        </p:txBody>
      </p:sp>
      <p:pic>
        <p:nvPicPr>
          <p:cNvPr id="47" name="object 8">
            <a:extLst>
              <a:ext uri="{FF2B5EF4-FFF2-40B4-BE49-F238E27FC236}">
                <a16:creationId xmlns:a16="http://schemas.microsoft.com/office/drawing/2014/main" id="{9EC4C706-7585-FC5F-5E2C-59357AD7DAE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9038" y="3250712"/>
            <a:ext cx="2172898" cy="1390554"/>
          </a:xfrm>
          <a:prstGeom prst="rect">
            <a:avLst/>
          </a:prstGeom>
        </p:spPr>
      </p:pic>
      <p:pic>
        <p:nvPicPr>
          <p:cNvPr id="48" name="object 9">
            <a:extLst>
              <a:ext uri="{FF2B5EF4-FFF2-40B4-BE49-F238E27FC236}">
                <a16:creationId xmlns:a16="http://schemas.microsoft.com/office/drawing/2014/main" id="{BE4D72E7-0778-49E1-6E8C-B9A26C419DE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26623" y="3250712"/>
            <a:ext cx="2170374" cy="1390554"/>
          </a:xfrm>
          <a:prstGeom prst="rect">
            <a:avLst/>
          </a:prstGeom>
        </p:spPr>
      </p:pic>
      <p:pic>
        <p:nvPicPr>
          <p:cNvPr id="49" name="object 10">
            <a:extLst>
              <a:ext uri="{FF2B5EF4-FFF2-40B4-BE49-F238E27FC236}">
                <a16:creationId xmlns:a16="http://schemas.microsoft.com/office/drawing/2014/main" id="{AA75A54E-77EF-AFDA-61CA-F6F0210186E3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764587" y="3249569"/>
            <a:ext cx="2170373" cy="1389292"/>
          </a:xfrm>
          <a:prstGeom prst="rect">
            <a:avLst/>
          </a:prstGeom>
        </p:spPr>
      </p:pic>
      <p:sp>
        <p:nvSpPr>
          <p:cNvPr id="51" name="object 2">
            <a:extLst>
              <a:ext uri="{FF2B5EF4-FFF2-40B4-BE49-F238E27FC236}">
                <a16:creationId xmlns:a16="http://schemas.microsoft.com/office/drawing/2014/main" id="{444E39BC-E460-BC68-9F01-66FF7392796F}"/>
              </a:ext>
            </a:extLst>
          </p:cNvPr>
          <p:cNvSpPr txBox="1"/>
          <p:nvPr/>
        </p:nvSpPr>
        <p:spPr>
          <a:xfrm>
            <a:off x="3098800" y="2925217"/>
            <a:ext cx="2158500" cy="36308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80975" indent="-152400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4"/>
            </a:pPr>
            <a:r>
              <a:rPr lang="en-CA" sz="1200" dirty="0">
                <a:cs typeface="Georgia"/>
              </a:rPr>
              <a:t>Scan fluid lot barcode</a:t>
            </a:r>
            <a:br>
              <a:rPr lang="en-CA" sz="1200" dirty="0">
                <a:cs typeface="Georgia"/>
              </a:rPr>
            </a:br>
            <a:r>
              <a:rPr lang="en-CA" sz="1050" dirty="0">
                <a:cs typeface="Georgia"/>
              </a:rPr>
              <a:t>(</a:t>
            </a:r>
            <a:r>
              <a:rPr lang="en-CA" sz="1050" i="1" dirty="0">
                <a:cs typeface="Georgia"/>
              </a:rPr>
              <a:t>i-STAT</a:t>
            </a:r>
            <a:r>
              <a:rPr lang="en-CA" sz="1050" dirty="0">
                <a:cs typeface="Georgia"/>
              </a:rPr>
              <a:t> Controls only)</a:t>
            </a:r>
            <a:endParaRPr lang="en-CA" sz="1200" dirty="0">
              <a:cs typeface="Georgia"/>
            </a:endParaRPr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17FD7136-7437-4549-7163-6BB9D9549C45}"/>
              </a:ext>
            </a:extLst>
          </p:cNvPr>
          <p:cNvSpPr txBox="1"/>
          <p:nvPr/>
        </p:nvSpPr>
        <p:spPr>
          <a:xfrm>
            <a:off x="5704840" y="2925217"/>
            <a:ext cx="282956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257175" indent="-228600">
              <a:spcBef>
                <a:spcPts val="1264"/>
              </a:spcBef>
              <a:buClr>
                <a:schemeClr val="accent3"/>
              </a:buClr>
              <a:buFont typeface="+mj-lt"/>
              <a:buAutoNum type="arabicPeriod" startAt="5"/>
            </a:pPr>
            <a:r>
              <a:rPr lang="en-CA" sz="1200" dirty="0">
                <a:cs typeface="Georgia"/>
              </a:rPr>
              <a:t>Scan cartridge pouch barcode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F009BA2-4225-7A7A-53FA-A503E0793A92}"/>
              </a:ext>
            </a:extLst>
          </p:cNvPr>
          <p:cNvSpPr/>
          <p:nvPr/>
        </p:nvSpPr>
        <p:spPr>
          <a:xfrm>
            <a:off x="660152" y="1757509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8297070-0FD3-120B-CBFA-DE5FC4B03850}"/>
              </a:ext>
            </a:extLst>
          </p:cNvPr>
          <p:cNvSpPr/>
          <p:nvPr/>
        </p:nvSpPr>
        <p:spPr>
          <a:xfrm>
            <a:off x="660152" y="1974130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302CF0B7-4602-38AB-8117-91BCB4A39432}"/>
              </a:ext>
            </a:extLst>
          </p:cNvPr>
          <p:cNvSpPr/>
          <p:nvPr/>
        </p:nvSpPr>
        <p:spPr>
          <a:xfrm>
            <a:off x="660152" y="2190750"/>
            <a:ext cx="190189" cy="19018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C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E180974-754D-74C3-7FC5-36FAD02CEFDB}"/>
              </a:ext>
            </a:extLst>
          </p:cNvPr>
          <p:cNvSpPr/>
          <p:nvPr/>
        </p:nvSpPr>
        <p:spPr>
          <a:xfrm>
            <a:off x="3164711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A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E1E98E8-D310-E1F6-E53F-766E7495F0E2}"/>
              </a:ext>
            </a:extLst>
          </p:cNvPr>
          <p:cNvSpPr/>
          <p:nvPr/>
        </p:nvSpPr>
        <p:spPr>
          <a:xfrm>
            <a:off x="4787348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B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E5AE45A-2CEC-FB79-7472-C442BD4F6D98}"/>
              </a:ext>
            </a:extLst>
          </p:cNvPr>
          <p:cNvSpPr/>
          <p:nvPr/>
        </p:nvSpPr>
        <p:spPr>
          <a:xfrm>
            <a:off x="6432513" y="1288149"/>
            <a:ext cx="190189" cy="18070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572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AEF35-40B4-324B-E5AD-2524710EC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2EC160-3C44-79EA-56E8-B21AF2702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Chemistry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80559-6ECC-8B51-8EE9-DC0088143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19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E3C71-B425-73FF-8131-76C849701F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95050"/>
            <a:ext cx="4022929" cy="2695286"/>
          </a:xfrm>
        </p:spPr>
        <p:txBody>
          <a:bodyPr/>
          <a:lstStyle/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QUALITY CONTROL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CONTROLS OR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TRICONTROLS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clinically relevant levels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monitor cartridge performance at different points within the clinical range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stored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at 2° C to 8° C (35° F to 46° F)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minutes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3D8E413-9832-BDA2-09F0-28385F4DF0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33" y="3892492"/>
            <a:ext cx="379104" cy="379104"/>
          </a:xfrm>
          <a:prstGeom prst="rect">
            <a:avLst/>
          </a:prstGeom>
        </p:spPr>
      </p:pic>
      <p:sp>
        <p:nvSpPr>
          <p:cNvPr id="18" name="object 28">
            <a:extLst>
              <a:ext uri="{FF2B5EF4-FFF2-40B4-BE49-F238E27FC236}">
                <a16:creationId xmlns:a16="http://schemas.microsoft.com/office/drawing/2014/main" id="{3CF27D40-93A4-0156-5EAB-C69DA20A8D12}"/>
              </a:ext>
            </a:extLst>
          </p:cNvPr>
          <p:cNvSpPr txBox="1"/>
          <p:nvPr/>
        </p:nvSpPr>
        <p:spPr>
          <a:xfrm>
            <a:off x="1080167" y="3864887"/>
            <a:ext cx="2995324" cy="53283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en-CA" sz="1200" b="1" dirty="0">
                <a:solidFill>
                  <a:srgbClr val="FF0000"/>
                </a:solidFill>
                <a:cs typeface="Arial"/>
              </a:rPr>
              <a:t>IMPORTANT</a:t>
            </a:r>
            <a:br>
              <a:rPr lang="en-CA" sz="1400" b="1" dirty="0">
                <a:cs typeface="Arial"/>
              </a:rPr>
            </a:br>
            <a:r>
              <a:rPr lang="en-CA" sz="1100" b="1" dirty="0">
                <a:cs typeface="Arial"/>
              </a:rPr>
              <a:t>Once removed from refrigerator, unopened </a:t>
            </a:r>
            <a:br>
              <a:rPr lang="en-CA" sz="1100" b="1" dirty="0">
                <a:cs typeface="Arial"/>
              </a:rPr>
            </a:br>
            <a:r>
              <a:rPr lang="en-CA" sz="1100" b="1" dirty="0">
                <a:cs typeface="Arial"/>
              </a:rPr>
              <a:t>control solutions must be used within 5 days!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ECC9B9A-0FD2-CA03-60F6-6861DC890577}"/>
              </a:ext>
            </a:extLst>
          </p:cNvPr>
          <p:cNvGrpSpPr/>
          <p:nvPr/>
        </p:nvGrpSpPr>
        <p:grpSpPr>
          <a:xfrm>
            <a:off x="4752240" y="1252831"/>
            <a:ext cx="3091497" cy="1840935"/>
            <a:chOff x="5243610" y="1204214"/>
            <a:chExt cx="3091497" cy="1840935"/>
          </a:xfrm>
        </p:grpSpPr>
        <p:pic>
          <p:nvPicPr>
            <p:cNvPr id="38" name="Picture 37" descr="A clear vial with blue liquid and a bar code on it&#10;&#10;AI-generated content may be incorrect.">
              <a:extLst>
                <a:ext uri="{FF2B5EF4-FFF2-40B4-BE49-F238E27FC236}">
                  <a16:creationId xmlns:a16="http://schemas.microsoft.com/office/drawing/2014/main" id="{B368AFC7-3424-0483-229F-8F328CF32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3" t="21847" r="36331"/>
            <a:stretch/>
          </p:blipFill>
          <p:spPr>
            <a:xfrm>
              <a:off x="6284462" y="1204214"/>
              <a:ext cx="956930" cy="1840935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sp>
          <p:nvSpPr>
            <p:cNvPr id="35" name="object 28">
              <a:extLst>
                <a:ext uri="{FF2B5EF4-FFF2-40B4-BE49-F238E27FC236}">
                  <a16:creationId xmlns:a16="http://schemas.microsoft.com/office/drawing/2014/main" id="{A8CD81DF-0BE6-E5B0-1453-950F02D4816C}"/>
                </a:ext>
              </a:extLst>
            </p:cNvPr>
            <p:cNvSpPr txBox="1"/>
            <p:nvPr/>
          </p:nvSpPr>
          <p:spPr>
            <a:xfrm>
              <a:off x="5243610" y="1784767"/>
              <a:ext cx="806497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 algn="r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BARCODE</a:t>
              </a:r>
              <a:endParaRPr sz="1400" dirty="0">
                <a:solidFill>
                  <a:schemeClr val="accent1"/>
                </a:solidFill>
                <a:cs typeface="Arial"/>
              </a:endParaRPr>
            </a:p>
          </p:txBody>
        </p:sp>
        <p:sp>
          <p:nvSpPr>
            <p:cNvPr id="36" name="object 28">
              <a:extLst>
                <a:ext uri="{FF2B5EF4-FFF2-40B4-BE49-F238E27FC236}">
                  <a16:creationId xmlns:a16="http://schemas.microsoft.com/office/drawing/2014/main" id="{0AE8FD97-3F3B-EEE6-4FCE-F6D5CE7016B0}"/>
                </a:ext>
              </a:extLst>
            </p:cNvPr>
            <p:cNvSpPr txBox="1"/>
            <p:nvPr/>
          </p:nvSpPr>
          <p:spPr>
            <a:xfrm>
              <a:off x="7450014" y="1784767"/>
              <a:ext cx="885093" cy="44050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EXPIRATION DATE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5AAB2D6-076E-E181-5270-C33A0C69B219}"/>
                </a:ext>
              </a:extLst>
            </p:cNvPr>
            <p:cNvCxnSpPr/>
            <p:nvPr/>
          </p:nvCxnSpPr>
          <p:spPr>
            <a:xfrm flipH="1">
              <a:off x="7004539" y="1887414"/>
              <a:ext cx="392723" cy="0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3818242-5DF6-4F86-B6CF-BD36F7862CDB}"/>
                </a:ext>
              </a:extLst>
            </p:cNvPr>
            <p:cNvCxnSpPr>
              <a:cxnSpLocks/>
            </p:cNvCxnSpPr>
            <p:nvPr/>
          </p:nvCxnSpPr>
          <p:spPr>
            <a:xfrm>
              <a:off x="6131293" y="1887414"/>
              <a:ext cx="498107" cy="0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bject 17">
            <a:extLst>
              <a:ext uri="{FF2B5EF4-FFF2-40B4-BE49-F238E27FC236}">
                <a16:creationId xmlns:a16="http://schemas.microsoft.com/office/drawing/2014/main" id="{D2D0DD3A-C302-AB93-6672-9CDDD948967E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9" name="object 12">
            <a:extLst>
              <a:ext uri="{FF2B5EF4-FFF2-40B4-BE49-F238E27FC236}">
                <a16:creationId xmlns:a16="http://schemas.microsoft.com/office/drawing/2014/main" id="{6D14DD05-F56E-2934-0D14-FFD637F8207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58760" y="3188169"/>
            <a:ext cx="1488186" cy="1467612"/>
          </a:xfrm>
          <a:prstGeom prst="rect">
            <a:avLst/>
          </a:prstGeom>
        </p:spPr>
      </p:pic>
      <p:pic>
        <p:nvPicPr>
          <p:cNvPr id="10" name="object 13">
            <a:extLst>
              <a:ext uri="{FF2B5EF4-FFF2-40B4-BE49-F238E27FC236}">
                <a16:creationId xmlns:a16="http://schemas.microsoft.com/office/drawing/2014/main" id="{B646CE6F-180B-0802-24F3-76344DC4C55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90222" y="3245320"/>
            <a:ext cx="1488186" cy="146761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A18B75-784C-90B2-77F1-1A1589F3420F}"/>
              </a:ext>
            </a:extLst>
          </p:cNvPr>
          <p:cNvGrpSpPr/>
          <p:nvPr/>
        </p:nvGrpSpPr>
        <p:grpSpPr>
          <a:xfrm>
            <a:off x="7751934" y="3112231"/>
            <a:ext cx="1166706" cy="1285200"/>
            <a:chOff x="7566120" y="4798801"/>
            <a:chExt cx="1166706" cy="1285200"/>
          </a:xfrm>
        </p:grpSpPr>
        <p:pic>
          <p:nvPicPr>
            <p:cNvPr id="52" name="Picture 51" descr="A blue and white stopwatch&#10;&#10;AI-generated content may be incorrect.">
              <a:extLst>
                <a:ext uri="{FF2B5EF4-FFF2-40B4-BE49-F238E27FC236}">
                  <a16:creationId xmlns:a16="http://schemas.microsoft.com/office/drawing/2014/main" id="{C6724EF5-5AE0-79C2-7529-8A522E6A6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120" y="4798801"/>
              <a:ext cx="1166706" cy="128520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46B5936-1ACC-8849-B4F5-F298AAB0BDB9}"/>
                </a:ext>
              </a:extLst>
            </p:cNvPr>
            <p:cNvSpPr txBox="1"/>
            <p:nvPr/>
          </p:nvSpPr>
          <p:spPr>
            <a:xfrm>
              <a:off x="8241300" y="5652108"/>
              <a:ext cx="433730" cy="35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 </a:t>
              </a:r>
              <a:br>
                <a:rPr lang="en-US" sz="14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700" b="1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mins</a:t>
              </a:r>
              <a:endParaRPr lang="en-US" sz="1400" b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F87BD0-AE34-2DB7-20EC-9DE648614D3A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3860705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object 7">
            <a:extLst>
              <a:ext uri="{FF2B5EF4-FFF2-40B4-BE49-F238E27FC236}">
                <a16:creationId xmlns:a16="http://schemas.microsoft.com/office/drawing/2014/main" id="{7CD8DC50-0218-1F29-2EAB-CB229B21CD7D}"/>
              </a:ext>
            </a:extLst>
          </p:cNvPr>
          <p:cNvSpPr/>
          <p:nvPr/>
        </p:nvSpPr>
        <p:spPr>
          <a:xfrm>
            <a:off x="6079085" y="3921975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235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12CB-31F1-423B-A7AC-7D9144ABF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2330054"/>
            <a:ext cx="6335203" cy="1234440"/>
          </a:xfrm>
        </p:spPr>
        <p:txBody>
          <a:bodyPr/>
          <a:lstStyle/>
          <a:p>
            <a:pPr marL="12700">
              <a:lnSpc>
                <a:spcPts val="3650"/>
              </a:lnSpc>
            </a:pPr>
            <a:r>
              <a:rPr lang="en-US" sz="3600" dirty="0">
                <a:solidFill>
                  <a:srgbClr val="FFFFFF"/>
                </a:solidFill>
                <a:latin typeface="+mn-lt"/>
                <a:cs typeface="Georgia"/>
              </a:rPr>
              <a:t>Quality Control</a:t>
            </a:r>
            <a:endParaRPr lang="en-US" sz="36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16B34-11B8-4B22-A017-D105A1BA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19" y="1749981"/>
            <a:ext cx="8138159" cy="480060"/>
          </a:xfrm>
        </p:spPr>
        <p:txBody>
          <a:bodyPr/>
          <a:lstStyle/>
          <a:p>
            <a:r>
              <a:rPr lang="en-US" cap="none" dirty="0">
                <a:solidFill>
                  <a:schemeClr val="bg1"/>
                </a:solidFill>
              </a:rPr>
              <a:t>i-STAT ALINITY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923DF2-05A4-4B55-8CFE-D91EBC0992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t="4576" r="9117" b="-4576"/>
          <a:stretch/>
        </p:blipFill>
        <p:spPr>
          <a:xfrm>
            <a:off x="4195984" y="-593678"/>
            <a:ext cx="4234613" cy="6638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0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1F902-3199-F2A4-8DDC-32DB49E78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DC0F31-8AC6-ABF5-3D22-52CBBEA6F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4497"/>
            <a:ext cx="6190111" cy="390526"/>
          </a:xfrm>
        </p:spPr>
        <p:txBody>
          <a:bodyPr/>
          <a:lstStyle/>
          <a:p>
            <a:r>
              <a:rPr lang="en-US" dirty="0"/>
              <a:t>QC Test | Liquid Quality Controls | Chemistry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041E8-25AC-64C9-A5C1-7893595C06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20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B155-29AB-FCFA-818B-5B56C1EC2B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6304" y="1448837"/>
            <a:ext cx="5128537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b="1" dirty="0">
                <a:solidFill>
                  <a:schemeClr val="accent3"/>
                </a:solidFill>
              </a:rPr>
              <a:t>FILL THE CARTRIDGE</a:t>
            </a:r>
          </a:p>
          <a:p>
            <a:pPr marL="31750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Vigorously shake ampule for </a:t>
            </a:r>
            <a:r>
              <a:rPr lang="en-US" sz="1400" b="1" dirty="0">
                <a:solidFill>
                  <a:schemeClr val="tx1"/>
                </a:solidFill>
              </a:rPr>
              <a:t>5 to 10 seconds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17500" marR="154781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transfer solution from the ampule into a capillary tube or syringe.</a:t>
            </a:r>
          </a:p>
          <a:p>
            <a:pPr marL="317500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fill the cartridge with the control solution</a:t>
            </a:r>
          </a:p>
          <a:p>
            <a:pPr marL="317500" marR="147638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instrument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0B936C-A2E1-403C-AB8B-DAFB591E1B63}"/>
              </a:ext>
            </a:extLst>
          </p:cNvPr>
          <p:cNvSpPr/>
          <p:nvPr/>
        </p:nvSpPr>
        <p:spPr>
          <a:xfrm>
            <a:off x="546738" y="1826100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637E4B-A0A8-4035-7DBE-2AEF972D5038}"/>
              </a:ext>
            </a:extLst>
          </p:cNvPr>
          <p:cNvSpPr/>
          <p:nvPr/>
        </p:nvSpPr>
        <p:spPr>
          <a:xfrm>
            <a:off x="546738" y="215687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FD59AD-F408-D6BD-1FE4-8C4F7BDE9F7C}"/>
              </a:ext>
            </a:extLst>
          </p:cNvPr>
          <p:cNvSpPr/>
          <p:nvPr/>
        </p:nvSpPr>
        <p:spPr>
          <a:xfrm>
            <a:off x="546738" y="248764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677C0C6-AAA9-A427-796D-919AA31E3CEB}"/>
              </a:ext>
            </a:extLst>
          </p:cNvPr>
          <p:cNvSpPr/>
          <p:nvPr/>
        </p:nvSpPr>
        <p:spPr>
          <a:xfrm>
            <a:off x="546738" y="280521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AA3AD40-6654-4FA5-CE8E-C81E11939F02}"/>
              </a:ext>
            </a:extLst>
          </p:cNvPr>
          <p:cNvSpPr/>
          <p:nvPr/>
        </p:nvSpPr>
        <p:spPr>
          <a:xfrm>
            <a:off x="546738" y="3355963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74B2954-1D70-06BC-B54E-1E9C9F8A74BA}"/>
              </a:ext>
            </a:extLst>
          </p:cNvPr>
          <p:cNvSpPr/>
          <p:nvPr/>
        </p:nvSpPr>
        <p:spPr>
          <a:xfrm>
            <a:off x="546738" y="3680527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865944-B95C-D2E2-BE14-58895FC98A60}"/>
              </a:ext>
            </a:extLst>
          </p:cNvPr>
          <p:cNvGrpSpPr/>
          <p:nvPr/>
        </p:nvGrpSpPr>
        <p:grpSpPr>
          <a:xfrm>
            <a:off x="5784111" y="974978"/>
            <a:ext cx="2614290" cy="3524622"/>
            <a:chOff x="5736026" y="974978"/>
            <a:chExt cx="2449724" cy="3302752"/>
          </a:xfrm>
        </p:grpSpPr>
        <p:pic>
          <p:nvPicPr>
            <p:cNvPr id="4" name="object 11">
              <a:extLst>
                <a:ext uri="{FF2B5EF4-FFF2-40B4-BE49-F238E27FC236}">
                  <a16:creationId xmlns:a16="http://schemas.microsoft.com/office/drawing/2014/main" id="{5D7CCCE9-CEAC-1E42-8B1A-94FDE41483D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6026" y="3226530"/>
              <a:ext cx="11916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7" name="object 14">
              <a:extLst>
                <a:ext uri="{FF2B5EF4-FFF2-40B4-BE49-F238E27FC236}">
                  <a16:creationId xmlns:a16="http://schemas.microsoft.com/office/drawing/2014/main" id="{C7F94A84-040F-C8A9-12EE-7D38BCBF97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9626" y="2102468"/>
              <a:ext cx="11880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0E55CBB-C6DB-C489-54A7-2F437EB8528A}"/>
                </a:ext>
              </a:extLst>
            </p:cNvPr>
            <p:cNvGrpSpPr/>
            <p:nvPr/>
          </p:nvGrpSpPr>
          <p:grpSpPr>
            <a:xfrm>
              <a:off x="6994150" y="2102468"/>
              <a:ext cx="1190804" cy="1051200"/>
              <a:chOff x="6994148" y="2144268"/>
              <a:chExt cx="1190804" cy="1051200"/>
            </a:xfrm>
          </p:grpSpPr>
          <p:pic>
            <p:nvPicPr>
              <p:cNvPr id="30" name="object 17">
                <a:extLst>
                  <a:ext uri="{FF2B5EF4-FFF2-40B4-BE49-F238E27FC236}">
                    <a16:creationId xmlns:a16="http://schemas.microsoft.com/office/drawing/2014/main" id="{36FEEFFD-8ED5-5339-0F94-F2A8909AC4FA}"/>
                  </a:ext>
                </a:extLst>
              </p:cNvPr>
              <p:cNvPicPr/>
              <p:nvPr/>
            </p:nvPicPr>
            <p:blipFill>
              <a:blip r:embed="rId5" cstate="print">
                <a:alphaModFix amt="28000"/>
              </a:blip>
              <a:stretch>
                <a:fillRect/>
              </a:stretch>
            </p:blipFill>
            <p:spPr>
              <a:xfrm>
                <a:off x="6994148" y="2144268"/>
                <a:ext cx="1190804" cy="1051200"/>
              </a:xfrm>
              <a:prstGeom prst="rect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32" name="object 19">
                <a:extLst>
                  <a:ext uri="{FF2B5EF4-FFF2-40B4-BE49-F238E27FC236}">
                    <a16:creationId xmlns:a16="http://schemas.microsoft.com/office/drawing/2014/main" id="{FC48C03E-F0D0-215C-EADB-00BDA248EE4E}"/>
                  </a:ext>
                </a:extLst>
              </p:cNvPr>
              <p:cNvPicPr/>
              <p:nvPr/>
            </p:nvPicPr>
            <p:blipFill>
              <a:blip r:embed="rId6" cstate="print"/>
              <a:srcRect t="6260"/>
              <a:stretch>
                <a:fillRect/>
              </a:stretch>
            </p:blipFill>
            <p:spPr>
              <a:xfrm>
                <a:off x="7284471" y="2163665"/>
                <a:ext cx="637794" cy="1031803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9F41121-AFD1-C5ED-5B26-CF90E4FD5B5A}"/>
                </a:ext>
              </a:extLst>
            </p:cNvPr>
            <p:cNvGrpSpPr/>
            <p:nvPr/>
          </p:nvGrpSpPr>
          <p:grpSpPr>
            <a:xfrm>
              <a:off x="6994150" y="3226530"/>
              <a:ext cx="1191600" cy="1051200"/>
              <a:chOff x="6994150" y="3310130"/>
              <a:chExt cx="1191600" cy="1051200"/>
            </a:xfrm>
          </p:grpSpPr>
          <p:pic>
            <p:nvPicPr>
              <p:cNvPr id="34" name="object 21">
                <a:extLst>
                  <a:ext uri="{FF2B5EF4-FFF2-40B4-BE49-F238E27FC236}">
                    <a16:creationId xmlns:a16="http://schemas.microsoft.com/office/drawing/2014/main" id="{7D312764-CCF1-DCF8-A309-02AEF242BDA0}"/>
                  </a:ext>
                </a:extLst>
              </p:cNvPr>
              <p:cNvPicPr/>
              <p:nvPr/>
            </p:nvPicPr>
            <p:blipFill>
              <a:blip r:embed="rId7" cstate="print">
                <a:alphaModFix amt="28000"/>
              </a:blip>
              <a:stretch>
                <a:fillRect/>
              </a:stretch>
            </p:blipFill>
            <p:spPr>
              <a:xfrm>
                <a:off x="6994150" y="3310130"/>
                <a:ext cx="1191600" cy="1051200"/>
              </a:xfrm>
              <a:prstGeom prst="rect">
                <a:avLst/>
              </a:prstGeom>
              <a:ln w="9525"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36" name="object 23">
                <a:extLst>
                  <a:ext uri="{FF2B5EF4-FFF2-40B4-BE49-F238E27FC236}">
                    <a16:creationId xmlns:a16="http://schemas.microsoft.com/office/drawing/2014/main" id="{69675ECE-BC38-03D9-FAF5-46A28F02428B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94150" y="3526157"/>
                <a:ext cx="1191600" cy="716660"/>
              </a:xfrm>
              <a:prstGeom prst="rect">
                <a:avLst/>
              </a:prstGeom>
            </p:spPr>
          </p:pic>
        </p:grpSp>
        <p:pic>
          <p:nvPicPr>
            <p:cNvPr id="38" name="object 25">
              <a:extLst>
                <a:ext uri="{FF2B5EF4-FFF2-40B4-BE49-F238E27FC236}">
                  <a16:creationId xmlns:a16="http://schemas.microsoft.com/office/drawing/2014/main" id="{87F43E77-35FB-31B6-E345-82D4F39937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7763" y="974978"/>
              <a:ext cx="1189863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40" name="object 27">
              <a:extLst>
                <a:ext uri="{FF2B5EF4-FFF2-40B4-BE49-F238E27FC236}">
                  <a16:creationId xmlns:a16="http://schemas.microsoft.com/office/drawing/2014/main" id="{523ADB08-4526-71A1-7356-F39D2E78037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4150" y="974978"/>
              <a:ext cx="1191600" cy="1051200"/>
            </a:xfrm>
            <a:prstGeom prst="rect">
              <a:avLst/>
            </a:prstGeom>
            <a:ln w="9525"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092D37CC-37BC-D8A9-D9FF-8A16CBC81F5B}"/>
              </a:ext>
            </a:extLst>
          </p:cNvPr>
          <p:cNvSpPr/>
          <p:nvPr/>
        </p:nvSpPr>
        <p:spPr>
          <a:xfrm>
            <a:off x="5836573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B42E6B2-20DC-EA83-F363-E9E3C1CB0AE9}"/>
              </a:ext>
            </a:extLst>
          </p:cNvPr>
          <p:cNvSpPr/>
          <p:nvPr/>
        </p:nvSpPr>
        <p:spPr>
          <a:xfrm>
            <a:off x="7162800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34D1398-1C25-5FD8-480C-3D93B0EC1163}"/>
              </a:ext>
            </a:extLst>
          </p:cNvPr>
          <p:cNvSpPr/>
          <p:nvPr/>
        </p:nvSpPr>
        <p:spPr>
          <a:xfrm>
            <a:off x="5836573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6CEE67-741D-4BE9-F6DB-6F17D28C17B4}"/>
              </a:ext>
            </a:extLst>
          </p:cNvPr>
          <p:cNvSpPr/>
          <p:nvPr/>
        </p:nvSpPr>
        <p:spPr>
          <a:xfrm>
            <a:off x="7162800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C871F-CE08-B4FA-82C8-7E2CC0BB3EF8}"/>
              </a:ext>
            </a:extLst>
          </p:cNvPr>
          <p:cNvSpPr/>
          <p:nvPr/>
        </p:nvSpPr>
        <p:spPr>
          <a:xfrm>
            <a:off x="5836573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35E7633-27CC-C98C-2176-61FD46D30096}"/>
              </a:ext>
            </a:extLst>
          </p:cNvPr>
          <p:cNvSpPr/>
          <p:nvPr/>
        </p:nvSpPr>
        <p:spPr>
          <a:xfrm>
            <a:off x="7162800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6D9CAF-27C8-DD19-DBBA-5DAD07A71F06}"/>
              </a:ext>
            </a:extLst>
          </p:cNvPr>
          <p:cNvGrpSpPr/>
          <p:nvPr/>
        </p:nvGrpSpPr>
        <p:grpSpPr>
          <a:xfrm>
            <a:off x="8000697" y="1301566"/>
            <a:ext cx="660459" cy="401782"/>
            <a:chOff x="4460802" y="1399310"/>
            <a:chExt cx="660459" cy="4017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1DDAFE0-93F6-845A-4125-416B955EC724}"/>
                </a:ext>
              </a:extLst>
            </p:cNvPr>
            <p:cNvGrpSpPr/>
            <p:nvPr/>
          </p:nvGrpSpPr>
          <p:grpSpPr>
            <a:xfrm rot="16200000">
              <a:off x="43484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28E42DFD-0C74-C62C-67B8-4F1D1C3085D6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CA0F68F-6DEA-C1D1-4E6A-7B9BD6554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4A00FA00-3B2C-BE58-9735-40CD86445AA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C90C6452-D5DD-3FA5-60B0-800463D9F4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04EC440-A855-D149-6555-35C9EC8E06CA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36FC9BA3-6600-29F5-91DA-CDF3F1B6E7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6DE366A8-C170-10B7-DEE4-5D353DF0C9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4866EA-9AFF-6328-43CB-194E54265C38}"/>
                </a:ext>
              </a:extLst>
            </p:cNvPr>
            <p:cNvGrpSpPr/>
            <p:nvPr/>
          </p:nvGrpSpPr>
          <p:grpSpPr>
            <a:xfrm rot="16200000">
              <a:off x="49168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E2224FC-5148-A5F6-477B-FF643716807F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59097E20-2C0B-E43F-2563-CD7C78163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2C0A94A-A95C-9FD5-7066-D97A06AEAA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2B23FF3-1BF5-FD04-DEC3-903D852B250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275C4F55-4474-69B1-97C8-71A7A4C94120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53FCDE6E-D4E3-A068-35E2-66268CB1B7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6F8A6F7-C276-D05A-0680-268560297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97E45B5-1D8E-B8AE-5958-41FBC3C74B87}"/>
                </a:ext>
              </a:extLst>
            </p:cNvPr>
            <p:cNvSpPr/>
            <p:nvPr/>
          </p:nvSpPr>
          <p:spPr>
            <a:xfrm>
              <a:off x="4585855" y="1399310"/>
              <a:ext cx="401782" cy="401782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050" b="1" dirty="0"/>
                <a:t>5-10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b="1" dirty="0"/>
                <a:t>SECS</a:t>
              </a:r>
              <a:endParaRPr lang="en-US" sz="1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80346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F037F-338F-8613-2665-5FC126E5D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7EF462-D2A5-72AD-6914-B19DC944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1" y="326400"/>
            <a:ext cx="5956246" cy="390526"/>
          </a:xfrm>
        </p:spPr>
        <p:txBody>
          <a:bodyPr/>
          <a:lstStyle/>
          <a:p>
            <a:r>
              <a:rPr lang="en-US" dirty="0"/>
              <a:t>QC Test | Liquid Quality Controls | Blood Gas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FB42D-75F8-2FA4-93C7-7F5ECAFDA2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3461-38CC-C64B-2FE6-826FB577EA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816" y="1465856"/>
            <a:ext cx="3935380" cy="2671990"/>
          </a:xfrm>
        </p:spPr>
        <p:txBody>
          <a:bodyPr/>
          <a:lstStyle/>
          <a:p>
            <a:pPr marL="9525"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QUALITY CONTROL USING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CONTROLS OR USING  </a:t>
            </a:r>
            <a:r>
              <a:rPr lang="en-US" dirty="0" err="1">
                <a:solidFill>
                  <a:schemeClr val="accent3"/>
                </a:solidFill>
              </a:rPr>
              <a:t>i</a:t>
            </a:r>
            <a:r>
              <a:rPr lang="en-US" dirty="0">
                <a:solidFill>
                  <a:schemeClr val="accent3"/>
                </a:solidFill>
              </a:rPr>
              <a:t>-STAT TRICONTROLS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clinically relevant levels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Used to monitor cartridge performance at different points within the clinical range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Can be used until expiration date when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stored at 2° C to 8° C (35° F to 46° F)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Must be left at room temperature for </a:t>
            </a:r>
            <a:r>
              <a:rPr lang="en-US" sz="1400" b="1" dirty="0">
                <a:solidFill>
                  <a:schemeClr val="tx1"/>
                </a:solidFill>
              </a:rPr>
              <a:t>4 hours </a:t>
            </a:r>
            <a:r>
              <a:rPr lang="en-US" sz="1400" dirty="0">
                <a:solidFill>
                  <a:schemeClr val="tx1"/>
                </a:solidFill>
              </a:rPr>
              <a:t>prior to use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removed from refrigerator, unopened control solutions must be used within </a:t>
            </a:r>
            <a:r>
              <a:rPr lang="en-US" sz="1400" b="1" dirty="0">
                <a:solidFill>
                  <a:schemeClr val="tx1"/>
                </a:solidFill>
              </a:rPr>
              <a:t>5 days</a:t>
            </a:r>
          </a:p>
        </p:txBody>
      </p:sp>
      <p:sp>
        <p:nvSpPr>
          <p:cNvPr id="32" name="object 19">
            <a:extLst>
              <a:ext uri="{FF2B5EF4-FFF2-40B4-BE49-F238E27FC236}">
                <a16:creationId xmlns:a16="http://schemas.microsoft.com/office/drawing/2014/main" id="{6C802D58-6E2C-2808-3E2B-58B747787455}"/>
              </a:ext>
            </a:extLst>
          </p:cNvPr>
          <p:cNvSpPr txBox="1"/>
          <p:nvPr/>
        </p:nvSpPr>
        <p:spPr>
          <a:xfrm>
            <a:off x="4974621" y="3844480"/>
            <a:ext cx="2211705" cy="4020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1275" b="1" spc="-64" dirty="0">
                <a:solidFill>
                  <a:srgbClr val="FFFFFF"/>
                </a:solidFill>
                <a:latin typeface="Arial"/>
                <a:cs typeface="Arial"/>
              </a:rPr>
              <a:t>Must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9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27" dirty="0">
                <a:solidFill>
                  <a:srgbClr val="FFFFFF"/>
                </a:solidFill>
                <a:latin typeface="Arial"/>
                <a:cs typeface="Arial"/>
              </a:rPr>
              <a:t>used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60" dirty="0">
                <a:solidFill>
                  <a:srgbClr val="FFFFFF"/>
                </a:solidFill>
                <a:latin typeface="Arial"/>
                <a:cs typeface="Arial"/>
              </a:rPr>
              <a:t>within</a:t>
            </a:r>
            <a:r>
              <a:rPr sz="1275" b="1" spc="-71" dirty="0">
                <a:solidFill>
                  <a:srgbClr val="FFFFFF"/>
                </a:solidFill>
                <a:latin typeface="Arial"/>
                <a:cs typeface="Arial"/>
              </a:rPr>
              <a:t> 5</a:t>
            </a:r>
            <a:r>
              <a:rPr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43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275" b="1" spc="-5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98" dirty="0">
                <a:solidFill>
                  <a:srgbClr val="FFFFFF"/>
                </a:solidFill>
                <a:latin typeface="Arial"/>
                <a:cs typeface="Arial"/>
              </a:rPr>
              <a:t>once removed</a:t>
            </a:r>
            <a:r>
              <a:rPr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79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275" b="1" spc="-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75" b="1" spc="-15" dirty="0">
                <a:solidFill>
                  <a:srgbClr val="FFFFFF"/>
                </a:solidFill>
                <a:latin typeface="Arial"/>
                <a:cs typeface="Arial"/>
              </a:rPr>
              <a:t>refrigerator!</a:t>
            </a:r>
            <a:endParaRPr sz="1275" dirty="0"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2813AC-9F63-C774-2D84-5FAD75F3A9EE}"/>
              </a:ext>
            </a:extLst>
          </p:cNvPr>
          <p:cNvGrpSpPr/>
          <p:nvPr/>
        </p:nvGrpSpPr>
        <p:grpSpPr>
          <a:xfrm>
            <a:off x="4590222" y="3188169"/>
            <a:ext cx="4018519" cy="1524763"/>
            <a:chOff x="4590222" y="3188169"/>
            <a:chExt cx="4018519" cy="1524763"/>
          </a:xfrm>
        </p:grpSpPr>
        <p:sp>
          <p:nvSpPr>
            <p:cNvPr id="16" name="object 17">
              <a:extLst>
                <a:ext uri="{FF2B5EF4-FFF2-40B4-BE49-F238E27FC236}">
                  <a16:creationId xmlns:a16="http://schemas.microsoft.com/office/drawing/2014/main" id="{81629877-296C-DC21-956C-CC90517ED5FB}"/>
                </a:ext>
              </a:extLst>
            </p:cNvPr>
            <p:cNvSpPr/>
            <p:nvPr/>
          </p:nvSpPr>
          <p:spPr>
            <a:xfrm>
              <a:off x="4800600" y="3825621"/>
              <a:ext cx="2571750" cy="518160"/>
            </a:xfrm>
            <a:custGeom>
              <a:avLst/>
              <a:gdLst/>
              <a:ahLst/>
              <a:cxnLst/>
              <a:rect l="l" t="t" r="r" b="b"/>
              <a:pathLst>
                <a:path w="3429000" h="690879">
                  <a:moveTo>
                    <a:pt x="0" y="115062"/>
                  </a:moveTo>
                  <a:lnTo>
                    <a:pt x="9048" y="70294"/>
                  </a:lnTo>
                  <a:lnTo>
                    <a:pt x="33718" y="33718"/>
                  </a:lnTo>
                  <a:lnTo>
                    <a:pt x="70294" y="9048"/>
                  </a:lnTo>
                  <a:lnTo>
                    <a:pt x="115062" y="0"/>
                  </a:lnTo>
                  <a:lnTo>
                    <a:pt x="3313938" y="0"/>
                  </a:lnTo>
                  <a:lnTo>
                    <a:pt x="3358705" y="9048"/>
                  </a:lnTo>
                  <a:lnTo>
                    <a:pt x="3395281" y="33718"/>
                  </a:lnTo>
                  <a:lnTo>
                    <a:pt x="3419951" y="70294"/>
                  </a:lnTo>
                  <a:lnTo>
                    <a:pt x="3429000" y="115062"/>
                  </a:lnTo>
                  <a:lnTo>
                    <a:pt x="3429000" y="575310"/>
                  </a:lnTo>
                  <a:lnTo>
                    <a:pt x="3419951" y="620098"/>
                  </a:lnTo>
                  <a:lnTo>
                    <a:pt x="3395281" y="656672"/>
                  </a:lnTo>
                  <a:lnTo>
                    <a:pt x="3358705" y="681330"/>
                  </a:lnTo>
                  <a:lnTo>
                    <a:pt x="3313938" y="690372"/>
                  </a:lnTo>
                  <a:lnTo>
                    <a:pt x="115062" y="690372"/>
                  </a:lnTo>
                  <a:lnTo>
                    <a:pt x="70294" y="681330"/>
                  </a:lnTo>
                  <a:lnTo>
                    <a:pt x="33718" y="656672"/>
                  </a:lnTo>
                  <a:lnTo>
                    <a:pt x="9048" y="620098"/>
                  </a:lnTo>
                  <a:lnTo>
                    <a:pt x="0" y="575310"/>
                  </a:lnTo>
                  <a:lnTo>
                    <a:pt x="0" y="11506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19" name="object 12">
              <a:extLst>
                <a:ext uri="{FF2B5EF4-FFF2-40B4-BE49-F238E27FC236}">
                  <a16:creationId xmlns:a16="http://schemas.microsoft.com/office/drawing/2014/main" id="{4FAD7E8C-BC4E-9784-FFE3-E58322092C9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3286" y="3188169"/>
              <a:ext cx="1488186" cy="1467612"/>
            </a:xfrm>
            <a:prstGeom prst="rect">
              <a:avLst/>
            </a:prstGeom>
          </p:spPr>
        </p:pic>
        <p:pic>
          <p:nvPicPr>
            <p:cNvPr id="20" name="object 13">
              <a:extLst>
                <a:ext uri="{FF2B5EF4-FFF2-40B4-BE49-F238E27FC236}">
                  <a16:creationId xmlns:a16="http://schemas.microsoft.com/office/drawing/2014/main" id="{BACCB8C5-1D7A-90B2-8A51-49C51019B0D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90222" y="3245320"/>
              <a:ext cx="1488186" cy="1467612"/>
            </a:xfrm>
            <a:prstGeom prst="rect">
              <a:avLst/>
            </a:prstGeom>
          </p:spPr>
        </p:pic>
        <p:pic>
          <p:nvPicPr>
            <p:cNvPr id="22" name="Picture 21" descr="A blue and white stopwatch&#10;&#10;AI-generated content may be incorrect.">
              <a:extLst>
                <a:ext uri="{FF2B5EF4-FFF2-40B4-BE49-F238E27FC236}">
                  <a16:creationId xmlns:a16="http://schemas.microsoft.com/office/drawing/2014/main" id="{FEAD4D8B-EB06-0F1A-D2A3-CDE960068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2499" y="3190297"/>
              <a:ext cx="1166242" cy="12846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25D4C01-96FE-9E58-A362-28535770DB2E}"/>
                </a:ext>
              </a:extLst>
            </p:cNvPr>
            <p:cNvSpPr txBox="1"/>
            <p:nvPr/>
          </p:nvSpPr>
          <p:spPr>
            <a:xfrm>
              <a:off x="8109031" y="4039877"/>
              <a:ext cx="433730" cy="353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4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 </a:t>
              </a:r>
              <a:br>
                <a:rPr lang="en-US" sz="14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700" b="1" dirty="0">
                  <a:solidFill>
                    <a:schemeClr val="accent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hours</a:t>
              </a:r>
              <a:endParaRPr lang="en-US" sz="14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6E311E-6F01-1300-9713-65D6FBEE4F25}"/>
              </a:ext>
            </a:extLst>
          </p:cNvPr>
          <p:cNvGrpSpPr/>
          <p:nvPr/>
        </p:nvGrpSpPr>
        <p:grpSpPr>
          <a:xfrm>
            <a:off x="4435924" y="1291551"/>
            <a:ext cx="4370145" cy="1736035"/>
            <a:chOff x="4435924" y="1155624"/>
            <a:chExt cx="4370145" cy="1736035"/>
          </a:xfrm>
        </p:grpSpPr>
        <p:pic>
          <p:nvPicPr>
            <p:cNvPr id="33" name="object 20">
              <a:extLst>
                <a:ext uri="{FF2B5EF4-FFF2-40B4-BE49-F238E27FC236}">
                  <a16:creationId xmlns:a16="http://schemas.microsoft.com/office/drawing/2014/main" id="{5A9ABA9B-4A86-E440-25ED-A27EAC88F4A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35924" y="1388434"/>
              <a:ext cx="1857752" cy="1486502"/>
            </a:xfrm>
            <a:prstGeom prst="rect">
              <a:avLst/>
            </a:prstGeom>
          </p:spPr>
        </p:pic>
        <p:pic>
          <p:nvPicPr>
            <p:cNvPr id="35" name="object 22">
              <a:extLst>
                <a:ext uri="{FF2B5EF4-FFF2-40B4-BE49-F238E27FC236}">
                  <a16:creationId xmlns:a16="http://schemas.microsoft.com/office/drawing/2014/main" id="{9B3AB9D8-B281-64C4-6F45-F9021523406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01885" y="1381325"/>
              <a:ext cx="2238421" cy="1238275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BDBDF4F-C696-AAC0-A46A-EA7918DEEFE0}"/>
                </a:ext>
              </a:extLst>
            </p:cNvPr>
            <p:cNvSpPr/>
            <p:nvPr/>
          </p:nvSpPr>
          <p:spPr>
            <a:xfrm>
              <a:off x="6394173" y="1155624"/>
              <a:ext cx="2411896" cy="1736035"/>
            </a:xfrm>
            <a:prstGeom prst="rect">
              <a:avLst/>
            </a:prstGeom>
            <a:noFill/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4537CC-FD91-1E42-3017-44B9DAB2BE10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>
              <a:off x="5400261" y="2000463"/>
              <a:ext cx="1001624" cy="166267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bject 28">
              <a:extLst>
                <a:ext uri="{FF2B5EF4-FFF2-40B4-BE49-F238E27FC236}">
                  <a16:creationId xmlns:a16="http://schemas.microsoft.com/office/drawing/2014/main" id="{DA2AC6BC-81D8-C764-BD07-DBABFA995C20}"/>
                </a:ext>
              </a:extLst>
            </p:cNvPr>
            <p:cNvSpPr txBox="1"/>
            <p:nvPr/>
          </p:nvSpPr>
          <p:spPr>
            <a:xfrm>
              <a:off x="6842568" y="2553393"/>
              <a:ext cx="1552685" cy="225062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 marR="3810" algn="ctr">
                <a:spcBef>
                  <a:spcPts val="75"/>
                </a:spcBef>
              </a:pPr>
              <a:r>
                <a:rPr lang="en-CA" sz="1400" dirty="0">
                  <a:solidFill>
                    <a:schemeClr val="accent1"/>
                  </a:solidFill>
                  <a:cs typeface="Arial"/>
                </a:rPr>
                <a:t>EXPIRATION DATE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ACB6EB4-A2A2-453B-30DE-C5A1ACE88306}"/>
                </a:ext>
              </a:extLst>
            </p:cNvPr>
            <p:cNvCxnSpPr>
              <a:cxnSpLocks/>
              <a:stCxn id="42" idx="0"/>
            </p:cNvCxnSpPr>
            <p:nvPr/>
          </p:nvCxnSpPr>
          <p:spPr>
            <a:xfrm flipV="1">
              <a:off x="7618911" y="2299252"/>
              <a:ext cx="0" cy="254141"/>
            </a:xfrm>
            <a:prstGeom prst="line">
              <a:avLst/>
            </a:prstGeom>
            <a:ln w="19050" cap="rnd">
              <a:solidFill>
                <a:schemeClr val="accent4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6FE1180E-6821-5F74-BD0D-BBD2CF269543}"/>
              </a:ext>
            </a:extLst>
          </p:cNvPr>
          <p:cNvSpPr/>
          <p:nvPr/>
        </p:nvSpPr>
        <p:spPr>
          <a:xfrm>
            <a:off x="5910273" y="3921975"/>
            <a:ext cx="159146" cy="185274"/>
          </a:xfrm>
          <a:custGeom>
            <a:avLst/>
            <a:gdLst/>
            <a:ahLst/>
            <a:cxnLst/>
            <a:rect l="l" t="t" r="r" b="b"/>
            <a:pathLst>
              <a:path w="297814" h="346710">
                <a:moveTo>
                  <a:pt x="0" y="0"/>
                </a:moveTo>
                <a:lnTo>
                  <a:pt x="10439" y="346163"/>
                </a:lnTo>
                <a:lnTo>
                  <a:pt x="297586" y="177139"/>
                </a:lnTo>
                <a:lnTo>
                  <a:pt x="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713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ABB04-578F-7CA6-4956-D59DBA91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B83230-2C95-F2ED-861A-9B4BB1B5D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06704"/>
            <a:ext cx="5795010" cy="390526"/>
          </a:xfrm>
        </p:spPr>
        <p:txBody>
          <a:bodyPr/>
          <a:lstStyle/>
          <a:p>
            <a:r>
              <a:rPr lang="en-US" dirty="0"/>
              <a:t>QC Test | Liquid Quality Controls | Blood Gas Cartridges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65B2A-C4F8-CF6A-3FC7-51ADB52879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52486-91E4-B2D8-27E2-87215DC121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745" y="1287167"/>
            <a:ext cx="5178091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b="1" dirty="0">
                <a:solidFill>
                  <a:schemeClr val="accent3"/>
                </a:solidFill>
                <a:latin typeface="Calibri" panose="020F0502020204030204" pitchFamily="34" charset="0"/>
              </a:rPr>
              <a:t>FILL THE CARTRIDGE</a:t>
            </a:r>
          </a:p>
          <a:p>
            <a:pPr marL="31750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Vigorously shake ampule for </a:t>
            </a:r>
            <a:r>
              <a:rPr lang="en-US" sz="1400" b="1" dirty="0">
                <a:solidFill>
                  <a:schemeClr val="tx1"/>
                </a:solidFill>
              </a:rPr>
              <a:t>5 to 10 seconds</a:t>
            </a:r>
          </a:p>
          <a:p>
            <a:pPr marL="317500" marR="10287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While protecting fingers, snap open the ampule at the neck</a:t>
            </a:r>
          </a:p>
          <a:p>
            <a:pPr marL="317500" marR="154781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transfer solution from the ampule into a capillary tube or syringe.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accent3"/>
                </a:solidFill>
              </a:rPr>
              <a:t>It</a:t>
            </a:r>
            <a:r>
              <a:rPr lang="en-US" sz="1400" i="1" spc="-15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is</a:t>
            </a:r>
            <a:r>
              <a:rPr lang="en-US" sz="1400" i="1" spc="-30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important</a:t>
            </a:r>
            <a:r>
              <a:rPr lang="en-US" sz="1400" i="1" spc="-41" dirty="0">
                <a:solidFill>
                  <a:schemeClr val="accent3"/>
                </a:solidFill>
              </a:rPr>
              <a:t> </a:t>
            </a:r>
            <a:r>
              <a:rPr lang="en-US" sz="1400" i="1" spc="-19" dirty="0">
                <a:solidFill>
                  <a:schemeClr val="accent3"/>
                </a:solidFill>
              </a:rPr>
              <a:t>to </a:t>
            </a:r>
            <a:r>
              <a:rPr lang="en-US" sz="1400" i="1" dirty="0">
                <a:solidFill>
                  <a:schemeClr val="accent3"/>
                </a:solidFill>
              </a:rPr>
              <a:t>prevent</a:t>
            </a:r>
            <a:r>
              <a:rPr lang="en-US" sz="1400" i="1" spc="-19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exposing</a:t>
            </a:r>
            <a:r>
              <a:rPr lang="en-US" sz="1400" i="1" spc="-30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the</a:t>
            </a:r>
            <a:r>
              <a:rPr lang="en-US" sz="1400" i="1" spc="-8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solution</a:t>
            </a:r>
            <a:r>
              <a:rPr lang="en-US" sz="1400" i="1" spc="-38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to</a:t>
            </a:r>
            <a:r>
              <a:rPr lang="en-US" sz="1400" i="1" spc="-8" dirty="0">
                <a:solidFill>
                  <a:schemeClr val="accent3"/>
                </a:solidFill>
              </a:rPr>
              <a:t> </a:t>
            </a:r>
            <a:r>
              <a:rPr lang="en-US" sz="1400" i="1" spc="-15" dirty="0">
                <a:solidFill>
                  <a:schemeClr val="accent3"/>
                </a:solidFill>
              </a:rPr>
              <a:t>room </a:t>
            </a:r>
            <a:r>
              <a:rPr lang="en-US" sz="1400" i="1" dirty="0">
                <a:solidFill>
                  <a:schemeClr val="accent3"/>
                </a:solidFill>
              </a:rPr>
              <a:t>air</a:t>
            </a:r>
            <a:r>
              <a:rPr lang="en-US" sz="1400" i="1" spc="-23" dirty="0">
                <a:solidFill>
                  <a:schemeClr val="accent3"/>
                </a:solidFill>
              </a:rPr>
              <a:t> </a:t>
            </a:r>
            <a:br>
              <a:rPr lang="en-US" sz="1400" i="1" spc="-23" dirty="0">
                <a:solidFill>
                  <a:schemeClr val="accent3"/>
                </a:solidFill>
              </a:rPr>
            </a:br>
            <a:r>
              <a:rPr lang="en-US" sz="1400" i="1" dirty="0">
                <a:solidFill>
                  <a:schemeClr val="accent3"/>
                </a:solidFill>
              </a:rPr>
              <a:t>since</a:t>
            </a:r>
            <a:r>
              <a:rPr lang="en-US" sz="1400" i="1" spc="-11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this</a:t>
            </a:r>
            <a:r>
              <a:rPr lang="en-US" sz="1400" i="1" spc="-26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will</a:t>
            </a:r>
            <a:r>
              <a:rPr lang="en-US" sz="1400" i="1" spc="-19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alter</a:t>
            </a:r>
            <a:r>
              <a:rPr lang="en-US" sz="1400" i="1" spc="-15" dirty="0">
                <a:solidFill>
                  <a:schemeClr val="accent3"/>
                </a:solidFill>
              </a:rPr>
              <a:t> </a:t>
            </a:r>
            <a:r>
              <a:rPr lang="en-US" sz="1400" i="1" dirty="0">
                <a:solidFill>
                  <a:schemeClr val="accent3"/>
                </a:solidFill>
              </a:rPr>
              <a:t>the</a:t>
            </a:r>
            <a:r>
              <a:rPr lang="en-US" sz="1400" i="1" spc="-23" dirty="0">
                <a:solidFill>
                  <a:schemeClr val="accent3"/>
                </a:solidFill>
              </a:rPr>
              <a:t> </a:t>
            </a:r>
            <a:r>
              <a:rPr lang="en-US" sz="1400" i="1" spc="-8" dirty="0">
                <a:solidFill>
                  <a:schemeClr val="accent3"/>
                </a:solidFill>
              </a:rPr>
              <a:t>results</a:t>
            </a:r>
            <a:endParaRPr lang="en-US" sz="1400" i="1" dirty="0">
              <a:solidFill>
                <a:schemeClr val="accent3"/>
              </a:solidFill>
            </a:endParaRPr>
          </a:p>
          <a:p>
            <a:pPr marL="317500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fill the cartridge with the control solution</a:t>
            </a:r>
          </a:p>
          <a:p>
            <a:pPr marL="317500" marR="147638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instrument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075241-1DBA-BA25-1D0E-351446F573C9}"/>
              </a:ext>
            </a:extLst>
          </p:cNvPr>
          <p:cNvSpPr/>
          <p:nvPr/>
        </p:nvSpPr>
        <p:spPr>
          <a:xfrm>
            <a:off x="546738" y="1654650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A19828-6E81-F7F7-39E0-57319EC78D7B}"/>
              </a:ext>
            </a:extLst>
          </p:cNvPr>
          <p:cNvSpPr/>
          <p:nvPr/>
        </p:nvSpPr>
        <p:spPr>
          <a:xfrm>
            <a:off x="546738" y="198542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855FA3A-1C84-81AC-752B-D82C281234BD}"/>
              </a:ext>
            </a:extLst>
          </p:cNvPr>
          <p:cNvSpPr/>
          <p:nvPr/>
        </p:nvSpPr>
        <p:spPr>
          <a:xfrm>
            <a:off x="546738" y="231619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97555BB-6EC3-2BF6-DDD7-9B4D87F6999C}"/>
              </a:ext>
            </a:extLst>
          </p:cNvPr>
          <p:cNvSpPr/>
          <p:nvPr/>
        </p:nvSpPr>
        <p:spPr>
          <a:xfrm>
            <a:off x="546738" y="263376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66935B2-7A60-1087-D13B-AB6BB43DAAC5}"/>
              </a:ext>
            </a:extLst>
          </p:cNvPr>
          <p:cNvSpPr/>
          <p:nvPr/>
        </p:nvSpPr>
        <p:spPr>
          <a:xfrm>
            <a:off x="546738" y="3605427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B0D47CD-639B-2CB0-93B5-9646E3FDCB6D}"/>
              </a:ext>
            </a:extLst>
          </p:cNvPr>
          <p:cNvSpPr/>
          <p:nvPr/>
        </p:nvSpPr>
        <p:spPr>
          <a:xfrm>
            <a:off x="546738" y="3929991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5E8E0BB-F937-3BBE-DF12-C88317938474}"/>
              </a:ext>
            </a:extLst>
          </p:cNvPr>
          <p:cNvGrpSpPr/>
          <p:nvPr/>
        </p:nvGrpSpPr>
        <p:grpSpPr>
          <a:xfrm>
            <a:off x="5784111" y="974978"/>
            <a:ext cx="2614290" cy="3524622"/>
            <a:chOff x="5736026" y="974978"/>
            <a:chExt cx="2449724" cy="3302752"/>
          </a:xfrm>
        </p:grpSpPr>
        <p:pic>
          <p:nvPicPr>
            <p:cNvPr id="99" name="object 11">
              <a:extLst>
                <a:ext uri="{FF2B5EF4-FFF2-40B4-BE49-F238E27FC236}">
                  <a16:creationId xmlns:a16="http://schemas.microsoft.com/office/drawing/2014/main" id="{A750DB50-5F73-508A-C57E-9E18FFFA80B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36026" y="3226530"/>
              <a:ext cx="11916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0" name="object 14">
              <a:extLst>
                <a:ext uri="{FF2B5EF4-FFF2-40B4-BE49-F238E27FC236}">
                  <a16:creationId xmlns:a16="http://schemas.microsoft.com/office/drawing/2014/main" id="{4BF83B8E-2AAD-8A62-35DB-328E20B9C91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39626" y="2102468"/>
              <a:ext cx="11880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03BC16DD-3D17-5EB8-019C-5551D538A86A}"/>
                </a:ext>
              </a:extLst>
            </p:cNvPr>
            <p:cNvGrpSpPr/>
            <p:nvPr/>
          </p:nvGrpSpPr>
          <p:grpSpPr>
            <a:xfrm>
              <a:off x="6994150" y="2102468"/>
              <a:ext cx="1190804" cy="1051200"/>
              <a:chOff x="6994148" y="2144268"/>
              <a:chExt cx="1190804" cy="1051200"/>
            </a:xfrm>
          </p:grpSpPr>
          <p:pic>
            <p:nvPicPr>
              <p:cNvPr id="107" name="object 17">
                <a:extLst>
                  <a:ext uri="{FF2B5EF4-FFF2-40B4-BE49-F238E27FC236}">
                    <a16:creationId xmlns:a16="http://schemas.microsoft.com/office/drawing/2014/main" id="{4DF3FFD0-2780-D3EE-D438-D3941D2DD316}"/>
                  </a:ext>
                </a:extLst>
              </p:cNvPr>
              <p:cNvPicPr/>
              <p:nvPr/>
            </p:nvPicPr>
            <p:blipFill>
              <a:blip r:embed="rId5" cstate="print">
                <a:alphaModFix amt="28000"/>
              </a:blip>
              <a:stretch>
                <a:fillRect/>
              </a:stretch>
            </p:blipFill>
            <p:spPr>
              <a:xfrm>
                <a:off x="6994148" y="2144268"/>
                <a:ext cx="1190804" cy="1051200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108" name="object 19">
                <a:extLst>
                  <a:ext uri="{FF2B5EF4-FFF2-40B4-BE49-F238E27FC236}">
                    <a16:creationId xmlns:a16="http://schemas.microsoft.com/office/drawing/2014/main" id="{90AAC723-7DE9-691D-A03D-E193E01F4255}"/>
                  </a:ext>
                </a:extLst>
              </p:cNvPr>
              <p:cNvPicPr/>
              <p:nvPr/>
            </p:nvPicPr>
            <p:blipFill>
              <a:blip r:embed="rId6" cstate="print"/>
              <a:srcRect t="6260"/>
              <a:stretch>
                <a:fillRect/>
              </a:stretch>
            </p:blipFill>
            <p:spPr>
              <a:xfrm>
                <a:off x="7284471" y="2163665"/>
                <a:ext cx="637794" cy="1031803"/>
              </a:xfrm>
              <a:prstGeom prst="rect">
                <a:avLst/>
              </a:prstGeom>
            </p:spPr>
          </p:pic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4E295FD-3E8D-0568-FA6B-3E5B88E44701}"/>
                </a:ext>
              </a:extLst>
            </p:cNvPr>
            <p:cNvGrpSpPr/>
            <p:nvPr/>
          </p:nvGrpSpPr>
          <p:grpSpPr>
            <a:xfrm>
              <a:off x="6994150" y="3226530"/>
              <a:ext cx="1191600" cy="1051200"/>
              <a:chOff x="6994150" y="3310130"/>
              <a:chExt cx="1191600" cy="1051200"/>
            </a:xfrm>
          </p:grpSpPr>
          <p:pic>
            <p:nvPicPr>
              <p:cNvPr id="105" name="object 21">
                <a:extLst>
                  <a:ext uri="{FF2B5EF4-FFF2-40B4-BE49-F238E27FC236}">
                    <a16:creationId xmlns:a16="http://schemas.microsoft.com/office/drawing/2014/main" id="{62831F76-6BAD-93E0-A450-23674649DDBB}"/>
                  </a:ext>
                </a:extLst>
              </p:cNvPr>
              <p:cNvPicPr/>
              <p:nvPr/>
            </p:nvPicPr>
            <p:blipFill>
              <a:blip r:embed="rId7" cstate="print">
                <a:alphaModFix amt="28000"/>
              </a:blip>
              <a:stretch>
                <a:fillRect/>
              </a:stretch>
            </p:blipFill>
            <p:spPr>
              <a:xfrm>
                <a:off x="6994150" y="3310130"/>
                <a:ext cx="1191600" cy="1051200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pic>
            <p:nvPicPr>
              <p:cNvPr id="106" name="object 23">
                <a:extLst>
                  <a:ext uri="{FF2B5EF4-FFF2-40B4-BE49-F238E27FC236}">
                    <a16:creationId xmlns:a16="http://schemas.microsoft.com/office/drawing/2014/main" id="{B869D432-22AD-C2F4-F78D-22B34456CE4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994150" y="3526157"/>
                <a:ext cx="1191600" cy="716660"/>
              </a:xfrm>
              <a:prstGeom prst="rect">
                <a:avLst/>
              </a:prstGeom>
            </p:spPr>
          </p:pic>
        </p:grpSp>
        <p:pic>
          <p:nvPicPr>
            <p:cNvPr id="103" name="object 25">
              <a:extLst>
                <a:ext uri="{FF2B5EF4-FFF2-40B4-BE49-F238E27FC236}">
                  <a16:creationId xmlns:a16="http://schemas.microsoft.com/office/drawing/2014/main" id="{0B9CCDDD-DC48-0FF0-C935-CDE39F3474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7763" y="974978"/>
              <a:ext cx="1189863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104" name="object 27">
              <a:extLst>
                <a:ext uri="{FF2B5EF4-FFF2-40B4-BE49-F238E27FC236}">
                  <a16:creationId xmlns:a16="http://schemas.microsoft.com/office/drawing/2014/main" id="{3B2FA4B7-A3B1-903F-C62D-38CB0892825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94150" y="974978"/>
              <a:ext cx="1191600" cy="1051200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86A73A38-6C1D-4240-E6DF-BFF24402601D}"/>
              </a:ext>
            </a:extLst>
          </p:cNvPr>
          <p:cNvSpPr/>
          <p:nvPr/>
        </p:nvSpPr>
        <p:spPr>
          <a:xfrm>
            <a:off x="5836573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581A2A3-27DA-3256-3BF9-A8B3B9520827}"/>
              </a:ext>
            </a:extLst>
          </p:cNvPr>
          <p:cNvSpPr/>
          <p:nvPr/>
        </p:nvSpPr>
        <p:spPr>
          <a:xfrm>
            <a:off x="7162800" y="1012009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03EADDC-77D5-A334-66A9-98BBB7B049E5}"/>
              </a:ext>
            </a:extLst>
          </p:cNvPr>
          <p:cNvSpPr/>
          <p:nvPr/>
        </p:nvSpPr>
        <p:spPr>
          <a:xfrm>
            <a:off x="5836573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61CCB49-D807-B218-4EEE-1983F65B49DB}"/>
              </a:ext>
            </a:extLst>
          </p:cNvPr>
          <p:cNvSpPr/>
          <p:nvPr/>
        </p:nvSpPr>
        <p:spPr>
          <a:xfrm>
            <a:off x="7162800" y="2227481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C2C9133-95C3-7040-E65A-5D1A114AF564}"/>
              </a:ext>
            </a:extLst>
          </p:cNvPr>
          <p:cNvSpPr/>
          <p:nvPr/>
        </p:nvSpPr>
        <p:spPr>
          <a:xfrm>
            <a:off x="5836573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5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0EFB64B-6DA6-AC3C-A7D3-D671ACA5FF2B}"/>
              </a:ext>
            </a:extLst>
          </p:cNvPr>
          <p:cNvSpPr/>
          <p:nvPr/>
        </p:nvSpPr>
        <p:spPr>
          <a:xfrm>
            <a:off x="7162800" y="3423106"/>
            <a:ext cx="248610" cy="248610"/>
          </a:xfrm>
          <a:prstGeom prst="ellipse">
            <a:avLst/>
          </a:prstGeom>
          <a:solidFill>
            <a:schemeClr val="accent3">
              <a:alpha val="8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6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EF44A5-342E-4B2D-B11F-432C9726AC8A}"/>
              </a:ext>
            </a:extLst>
          </p:cNvPr>
          <p:cNvGrpSpPr/>
          <p:nvPr/>
        </p:nvGrpSpPr>
        <p:grpSpPr>
          <a:xfrm>
            <a:off x="8074701" y="1334287"/>
            <a:ext cx="660459" cy="401782"/>
            <a:chOff x="4460802" y="1399310"/>
            <a:chExt cx="660459" cy="40178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4E3CD93-1390-62A1-2272-17CB4640020C}"/>
                </a:ext>
              </a:extLst>
            </p:cNvPr>
            <p:cNvGrpSpPr/>
            <p:nvPr/>
          </p:nvGrpSpPr>
          <p:grpSpPr>
            <a:xfrm rot="16200000">
              <a:off x="43484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83F85EC-B0FD-6675-3D4F-BA7BB307FFFD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CA6303A-BA81-1570-7AB9-EF81C11586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600508C-097B-8CA8-FCA1-D33BEBADE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CA536E7D-303E-789A-81A5-9A360D9EC1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2C3DE36-F1FB-A4F4-4A66-E531BE8D7023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A7AB6AC-0BF4-E55B-1936-08E7EBB8AE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64216CF9-260F-7860-35ED-F803ED735F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B5C9A3D-C5B8-E443-90FD-49A317BE2C49}"/>
                </a:ext>
              </a:extLst>
            </p:cNvPr>
            <p:cNvGrpSpPr/>
            <p:nvPr/>
          </p:nvGrpSpPr>
          <p:grpSpPr>
            <a:xfrm rot="16200000">
              <a:off x="4916837" y="1543092"/>
              <a:ext cx="316790" cy="92059"/>
              <a:chOff x="3591893" y="1243447"/>
              <a:chExt cx="858137" cy="24937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8428E4B-A04D-5CB0-F876-D3C1FA0EA0E3}"/>
                  </a:ext>
                </a:extLst>
              </p:cNvPr>
              <p:cNvGrpSpPr/>
              <p:nvPr/>
            </p:nvGrpSpPr>
            <p:grpSpPr>
              <a:xfrm>
                <a:off x="4318358" y="1243447"/>
                <a:ext cx="131672" cy="247390"/>
                <a:chOff x="4318358" y="1243447"/>
                <a:chExt cx="131672" cy="247390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F629A695-90DE-D05E-5C3A-1AE1E5EC59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18358" y="1243447"/>
                  <a:ext cx="131672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4F8BBE2F-C1E1-CF8A-333F-38FD0C01C3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23073" y="1363881"/>
                  <a:ext cx="122241" cy="131672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C3C1646-18D4-05D0-DB06-8DE2FF19E9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340" y="1367144"/>
                <a:ext cx="813573" cy="0"/>
              </a:xfrm>
              <a:prstGeom prst="line">
                <a:avLst/>
              </a:prstGeom>
              <a:ln w="28575" cap="rnd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75011ED-A6F6-24AB-3B5D-DD1B4A35A1EF}"/>
                  </a:ext>
                </a:extLst>
              </p:cNvPr>
              <p:cNvGrpSpPr/>
              <p:nvPr/>
            </p:nvGrpSpPr>
            <p:grpSpPr>
              <a:xfrm rot="10800000">
                <a:off x="3591893" y="1243447"/>
                <a:ext cx="133808" cy="249374"/>
                <a:chOff x="4654074" y="1241463"/>
                <a:chExt cx="133808" cy="249374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00F80CBE-2C1A-0141-CB64-A99770D23E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 flipV="1">
                  <a:off x="4654074" y="1241463"/>
                  <a:ext cx="133808" cy="124225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7B64715-F149-C2EE-3517-157C237805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4656209" y="1368596"/>
                  <a:ext cx="131673" cy="122241"/>
                </a:xfrm>
                <a:prstGeom prst="line">
                  <a:avLst/>
                </a:prstGeom>
                <a:ln w="28575" cap="rnd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120894-2A82-FD87-DE75-E26289528087}"/>
                </a:ext>
              </a:extLst>
            </p:cNvPr>
            <p:cNvSpPr/>
            <p:nvPr/>
          </p:nvSpPr>
          <p:spPr>
            <a:xfrm>
              <a:off x="4585855" y="1399310"/>
              <a:ext cx="401782" cy="401782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1050" b="1" dirty="0"/>
                <a:t>5-10</a:t>
              </a:r>
            </a:p>
            <a:p>
              <a:pPr algn="ctr">
                <a:lnSpc>
                  <a:spcPct val="80000"/>
                </a:lnSpc>
              </a:pPr>
              <a:r>
                <a:rPr lang="en-US" sz="800" b="1" dirty="0"/>
                <a:t>SECS</a:t>
              </a:r>
              <a:endParaRPr lang="en-US" sz="10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8451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9919D-21BA-9DA1-0A4B-72D70E685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782CC1-26F2-C96A-4256-B2A982F9A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7C3EA-D3C0-F126-D464-0B1B74E01C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23</a:t>
            </a:fld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010B8-D36C-4024-83D2-568609B0EFE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4610100" cy="338221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LIQUID CONTROLS FOR KAOLIN ACT CARTRIDGE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Provided in 2 levels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Used to verify the integrity of newly received cartridges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Each level must be reconstituted from: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dry lyophilized human plasma</a:t>
            </a:r>
            <a:endParaRPr lang="en-US" sz="1200" dirty="0">
              <a:ea typeface="Calibri"/>
              <a:cs typeface="Calibri"/>
            </a:endParaRPr>
          </a:p>
          <a:p>
            <a:pPr marL="455295" lvl="1" indent="-169545">
              <a:lnSpc>
                <a:spcPts val="1400"/>
              </a:lnSpc>
              <a:buFont typeface="Courier New" panose="020B0604020202020204" pitchFamily="34" charset="0"/>
              <a:buChar char="o"/>
            </a:pPr>
            <a:r>
              <a:rPr lang="en-US" sz="1200" dirty="0">
                <a:cs typeface="Calibri"/>
              </a:rPr>
              <a:t>One vial diluent</a:t>
            </a:r>
            <a:endParaRPr lang="en-US" sz="1200" dirty="0">
              <a:ea typeface="Calibri"/>
              <a:cs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ea typeface="+mn-lt"/>
                <a:cs typeface="+mn-lt"/>
              </a:rPr>
              <a:t>Control fluids must be used immediately (less than 30 seconds) after reconstitution and mixing steps</a:t>
            </a:r>
            <a:endParaRPr lang="en-US" sz="14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ABE079-0FC1-A907-D90B-ECDB08464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822"/>
          <a:stretch/>
        </p:blipFill>
        <p:spPr>
          <a:xfrm>
            <a:off x="5549578" y="2436395"/>
            <a:ext cx="2964823" cy="185298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A94BE44-882B-94D5-513C-FDFB8EB7D387}"/>
              </a:ext>
            </a:extLst>
          </p:cNvPr>
          <p:cNvGrpSpPr/>
          <p:nvPr/>
        </p:nvGrpSpPr>
        <p:grpSpPr>
          <a:xfrm>
            <a:off x="473097" y="3820527"/>
            <a:ext cx="4630216" cy="553720"/>
            <a:chOff x="549803" y="4009768"/>
            <a:chExt cx="4630216" cy="5537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EDDF15-B59E-EBB5-65AE-8289B212FC60}"/>
                </a:ext>
              </a:extLst>
            </p:cNvPr>
            <p:cNvSpPr txBox="1"/>
            <p:nvPr/>
          </p:nvSpPr>
          <p:spPr>
            <a:xfrm>
              <a:off x="901717" y="4101823"/>
              <a:ext cx="42783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14350"/>
              <a:r>
                <a:rPr lang="en-US" sz="1400" b="1" dirty="0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 dirty="0">
                <a:solidFill>
                  <a:schemeClr val="tx2"/>
                </a:solidFill>
              </a:endParaRPr>
            </a:p>
            <a:p>
              <a:pPr>
                <a:spcAft>
                  <a:spcPts val="450"/>
                </a:spcAft>
              </a:pPr>
              <a:r>
                <a:rPr lang="en-US" sz="1000" b="1" dirty="0">
                  <a:cs typeface="Calibri" panose="020F0502020204030204" pitchFamily="34" charset="0"/>
                </a:rPr>
                <a:t>For your safety, use Universal Precautions when handling this product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E1A3131-47AD-C3F9-2F5C-3A71889B3DB0}"/>
                </a:ext>
              </a:extLst>
            </p:cNvPr>
            <p:cNvCxnSpPr>
              <a:cxnSpLocks/>
            </p:cNvCxnSpPr>
            <p:nvPr/>
          </p:nvCxnSpPr>
          <p:spPr>
            <a:xfrm>
              <a:off x="579626" y="4009768"/>
              <a:ext cx="4312227" cy="0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DF9030CC-E792-9381-B694-964E785F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03" y="4161551"/>
              <a:ext cx="342207" cy="34220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2B99DF-5F89-177B-6D9C-E713F7C13600}"/>
              </a:ext>
            </a:extLst>
          </p:cNvPr>
          <p:cNvGrpSpPr/>
          <p:nvPr/>
        </p:nvGrpSpPr>
        <p:grpSpPr>
          <a:xfrm>
            <a:off x="6537526" y="1197131"/>
            <a:ext cx="990271" cy="926433"/>
            <a:chOff x="5022056" y="1207294"/>
            <a:chExt cx="1171902" cy="111442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4BDBA47-F8C5-CF97-60C0-0F807C7E4080}"/>
                </a:ext>
              </a:extLst>
            </p:cNvPr>
            <p:cNvSpPr/>
            <p:nvPr/>
          </p:nvSpPr>
          <p:spPr>
            <a:xfrm>
              <a:off x="5022056" y="1207294"/>
              <a:ext cx="1164431" cy="11144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C1478F11-51DC-C884-E40D-E30D9D823717}"/>
                </a:ext>
              </a:extLst>
            </p:cNvPr>
            <p:cNvSpPr txBox="1"/>
            <p:nvPr/>
          </p:nvSpPr>
          <p:spPr>
            <a:xfrm>
              <a:off x="5033765" y="1477737"/>
              <a:ext cx="1160193" cy="564911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en-US" sz="1200" b="1">
                  <a:solidFill>
                    <a:schemeClr val="accent3"/>
                  </a:solidFill>
                  <a:ea typeface="Calibri"/>
                  <a:cs typeface="Calibri"/>
                </a:rPr>
                <a:t>TEST </a:t>
              </a:r>
              <a:br>
                <a:rPr lang="en-US" sz="1200" b="1">
                  <a:ea typeface="Calibri"/>
                  <a:cs typeface="Calibri"/>
                </a:rPr>
              </a:br>
              <a:r>
                <a:rPr lang="en-US" sz="1200" b="1">
                  <a:solidFill>
                    <a:schemeClr val="accent3"/>
                  </a:solidFill>
                  <a:ea typeface="Calibri"/>
                  <a:cs typeface="Calibri"/>
                </a:rPr>
                <a:t>PROMPTLY</a:t>
              </a:r>
              <a:endParaRPr lang="en-US" sz="1200">
                <a:solidFill>
                  <a:schemeClr val="accent3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7988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44EB9-369D-F7A9-3801-AE8A43621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0280E5-C93E-248F-46A0-EB9EF42C6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183532-61A5-9F84-BE8C-70563A14B7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24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9A095D5D-F0EB-54EF-E23A-D48C292261C2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1F7B9E5-958D-94CD-7545-561B98012A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513839"/>
            <a:ext cx="5014934" cy="3382211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dirty="0"/>
              <a:t>LIQUID CONTROLS FOR KAOLIN ACT CARTRIDGE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Can be used until expiration date when stored at 2°C  to 8°C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Must be left at room temperature for </a:t>
            </a:r>
            <a:r>
              <a:rPr lang="en-US" sz="1400" b="1" dirty="0">
                <a:solidFill>
                  <a:schemeClr val="tx1"/>
                </a:solidFill>
                <a:cs typeface="Calibri"/>
              </a:rPr>
              <a:t>45 minutes </a:t>
            </a:r>
            <a:r>
              <a:rPr lang="en-US" sz="1400" dirty="0">
                <a:solidFill>
                  <a:schemeClr val="tx1"/>
                </a:solidFill>
                <a:cs typeface="Calibri"/>
              </a:rPr>
              <a:t>prior to use</a:t>
            </a:r>
            <a:br>
              <a:rPr lang="en-US" sz="1400" dirty="0">
                <a:solidFill>
                  <a:schemeClr val="tx1"/>
                </a:solidFill>
                <a:cs typeface="Calibri"/>
              </a:rPr>
            </a:br>
            <a:endParaRPr lang="en-US" sz="14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Once at room temperature must be used within </a:t>
            </a:r>
            <a:r>
              <a:rPr lang="en-US" sz="1400" b="1" dirty="0">
                <a:solidFill>
                  <a:schemeClr val="tx1"/>
                </a:solidFill>
              </a:rPr>
              <a:t>4 hours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9B2E9B-42DB-51B9-9224-42587570B99E}"/>
              </a:ext>
            </a:extLst>
          </p:cNvPr>
          <p:cNvGrpSpPr/>
          <p:nvPr/>
        </p:nvGrpSpPr>
        <p:grpSpPr>
          <a:xfrm>
            <a:off x="506662" y="3515682"/>
            <a:ext cx="4684978" cy="703892"/>
            <a:chOff x="440493" y="3772601"/>
            <a:chExt cx="4684978" cy="7038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A6588E-8819-6824-1E1C-2CF6EB6BF9CD}"/>
                </a:ext>
              </a:extLst>
            </p:cNvPr>
            <p:cNvSpPr txBox="1"/>
            <p:nvPr/>
          </p:nvSpPr>
          <p:spPr>
            <a:xfrm>
              <a:off x="847169" y="4014828"/>
              <a:ext cx="4278302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defTabSz="514350"/>
              <a:r>
                <a:rPr lang="en-US" sz="1400" b="1">
                  <a:solidFill>
                    <a:schemeClr val="tx2"/>
                  </a:solidFill>
                  <a:cs typeface="Calibri" panose="020F0502020204030204" pitchFamily="34" charset="0"/>
                </a:rPr>
                <a:t>IMPORTANT</a:t>
              </a:r>
              <a:endParaRPr lang="en-US" sz="1400">
                <a:solidFill>
                  <a:schemeClr val="tx2"/>
                </a:solidFill>
              </a:endParaRPr>
            </a:p>
            <a:p>
              <a:pPr defTabSz="514350"/>
              <a:r>
                <a:rPr lang="en-US" sz="1000" b="1">
                  <a:cs typeface="Calibri"/>
                </a:rPr>
                <a:t>For your safety, use Universal Precautions when handling this product</a:t>
              </a:r>
              <a:endParaRPr lang="en-US" sz="1000" b="1">
                <a:ea typeface="Calibri"/>
                <a:cs typeface="Calibri"/>
              </a:endParaRP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0E39F0A-A8E6-B518-1110-262C06621D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208" y="3772601"/>
              <a:ext cx="4661506" cy="1449"/>
            </a:xfrm>
            <a:prstGeom prst="line">
              <a:avLst/>
            </a:prstGeom>
            <a:ln w="15875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1CC21607-680D-9EE3-54FF-961FA51BE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93" y="3976594"/>
              <a:ext cx="432443" cy="432443"/>
            </a:xfrm>
            <a:prstGeom prst="rect">
              <a:avLst/>
            </a:prstGeom>
          </p:spPr>
        </p:pic>
      </p:grpSp>
      <p:pic>
        <p:nvPicPr>
          <p:cNvPr id="21" name="Picture 20" descr="A temperature gauge with text on it&#10;&#10;AI-generated content may be incorrect.">
            <a:extLst>
              <a:ext uri="{FF2B5EF4-FFF2-40B4-BE49-F238E27FC236}">
                <a16:creationId xmlns:a16="http://schemas.microsoft.com/office/drawing/2014/main" id="{822EDA9E-E1D0-66C3-9C8D-F2A7CB98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763" y="1129692"/>
            <a:ext cx="1695539" cy="1744789"/>
          </a:xfrm>
          <a:prstGeom prst="rect">
            <a:avLst/>
          </a:prstGeom>
        </p:spPr>
      </p:pic>
      <p:pic>
        <p:nvPicPr>
          <p:cNvPr id="22" name="Picture 21" descr="A black background with a thermometer and numbers&#10;&#10;AI-generated content may be incorrect.">
            <a:extLst>
              <a:ext uri="{FF2B5EF4-FFF2-40B4-BE49-F238E27FC236}">
                <a16:creationId xmlns:a16="http://schemas.microsoft.com/office/drawing/2014/main" id="{419F3119-66AD-287F-6E28-69A1983CFE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642" y="2507372"/>
            <a:ext cx="2013896" cy="2013896"/>
          </a:xfrm>
          <a:prstGeom prst="rect">
            <a:avLst/>
          </a:prstGeom>
        </p:spPr>
      </p:pic>
      <p:pic>
        <p:nvPicPr>
          <p:cNvPr id="23" name="Picture 22" descr="A blue clock with a black background&#10;&#10;AI-generated content may be incorrect.">
            <a:extLst>
              <a:ext uri="{FF2B5EF4-FFF2-40B4-BE49-F238E27FC236}">
                <a16:creationId xmlns:a16="http://schemas.microsoft.com/office/drawing/2014/main" id="{2F7AEB15-8885-D6E3-345E-F58D57298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28" y="3291827"/>
            <a:ext cx="824784" cy="812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7A23D1-4625-21EB-4D1C-4F1B2F67FF17}"/>
              </a:ext>
            </a:extLst>
          </p:cNvPr>
          <p:cNvSpPr txBox="1"/>
          <p:nvPr/>
        </p:nvSpPr>
        <p:spPr>
          <a:xfrm>
            <a:off x="7643229" y="3757909"/>
            <a:ext cx="1338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1" dirty="0">
                <a:solidFill>
                  <a:schemeClr val="accent1"/>
                </a:solidFill>
              </a:rPr>
              <a:t>mins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7676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1E3E19-88CF-C79F-E225-C90383BC9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AA5D9F83-E759-CBD3-696F-FE71162A96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5" t="11211" r="15496" b="4687"/>
          <a:stretch/>
        </p:blipFill>
        <p:spPr>
          <a:xfrm>
            <a:off x="6508261" y="2450571"/>
            <a:ext cx="2090490" cy="99039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12EFA33-2833-1FB3-F0FA-0E324C51D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 | Kaolin ACT Cartridge </a:t>
            </a:r>
            <a:r>
              <a:rPr lang="en-US" sz="1400" dirty="0"/>
              <a:t>– cont.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EEB627-9911-00CC-0DF6-478FBD2ED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25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E60C6052-03DC-CBFD-48E4-35143F98922B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9F5FDE3-24FC-AF5C-732E-32E4AB6076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427969"/>
            <a:ext cx="4560765" cy="3397250"/>
          </a:xfrm>
        </p:spPr>
        <p:txBody>
          <a:bodyPr/>
          <a:lstStyle/>
          <a:p>
            <a:r>
              <a:rPr lang="en-US" dirty="0"/>
              <a:t>LIQUID CONTROLS FOR KAOLIN ACT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the pouch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cap and stopper from vials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Pour entire contents of diluent into lyophilized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plasma vial, replace stopper, allow vial to sit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Gently swirl vial for </a:t>
            </a:r>
            <a:r>
              <a:rPr lang="en-US" sz="1400" b="1" dirty="0">
                <a:solidFill>
                  <a:schemeClr val="tx1"/>
                </a:solidFill>
              </a:rPr>
              <a:t>1 minute</a:t>
            </a:r>
            <a:r>
              <a:rPr lang="en-US" sz="1400" dirty="0">
                <a:solidFill>
                  <a:schemeClr val="tx1"/>
                </a:solidFill>
              </a:rPr>
              <a:t>, then gently invert for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b="1" dirty="0">
                <a:solidFill>
                  <a:schemeClr val="tx1"/>
                </a:solidFill>
              </a:rPr>
              <a:t>30 seconds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Use plastic pipette or plain plastic syringe to immediately transfer solution from vial into cartridge</a:t>
            </a:r>
          </a:p>
          <a:p>
            <a:pPr marL="342900" indent="-342900">
              <a:lnSpc>
                <a:spcPts val="14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Fill cartridge and immediately close cartridge and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insert into analyzer</a:t>
            </a:r>
          </a:p>
        </p:txBody>
      </p:sp>
      <p:pic>
        <p:nvPicPr>
          <p:cNvPr id="11" name="Picture 8" descr="01_05_115_6">
            <a:extLst>
              <a:ext uri="{FF2B5EF4-FFF2-40B4-BE49-F238E27FC236}">
                <a16:creationId xmlns:a16="http://schemas.microsoft.com/office/drawing/2014/main" id="{6713DECA-E2E2-3D04-F918-FEF5D1A7BA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6" t="4176" r="12620" b="18932"/>
          <a:stretch/>
        </p:blipFill>
        <p:spPr bwMode="auto">
          <a:xfrm>
            <a:off x="5327750" y="3548692"/>
            <a:ext cx="1080580" cy="1024331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01_05_115_4">
            <a:extLst>
              <a:ext uri="{FF2B5EF4-FFF2-40B4-BE49-F238E27FC236}">
                <a16:creationId xmlns:a16="http://schemas.microsoft.com/office/drawing/2014/main" id="{8DA100F9-ED26-CBCB-78C1-24FFFDDEE4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60" t="9239" r="13387" b="17678"/>
          <a:stretch/>
        </p:blipFill>
        <p:spPr bwMode="auto">
          <a:xfrm>
            <a:off x="6485677" y="1356955"/>
            <a:ext cx="1035113" cy="969837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01_05_115_5">
            <a:extLst>
              <a:ext uri="{FF2B5EF4-FFF2-40B4-BE49-F238E27FC236}">
                <a16:creationId xmlns:a16="http://schemas.microsoft.com/office/drawing/2014/main" id="{D7460365-AF1E-B1E0-E581-AF7D7DEE3A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0" t="4907" r="8788" b="18149"/>
          <a:stretch/>
        </p:blipFill>
        <p:spPr bwMode="auto">
          <a:xfrm>
            <a:off x="5300909" y="2424938"/>
            <a:ext cx="1107421" cy="1019142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1A8CC966-067F-6449-1EEE-92AC21D355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1" t="76212" r="32652" b="4787"/>
          <a:stretch/>
        </p:blipFill>
        <p:spPr>
          <a:xfrm>
            <a:off x="6485677" y="3550934"/>
            <a:ext cx="1045215" cy="104724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 descr="A close-up of a medical procedure&#10;&#10;AI-generated content may be incorrect.">
            <a:extLst>
              <a:ext uri="{FF2B5EF4-FFF2-40B4-BE49-F238E27FC236}">
                <a16:creationId xmlns:a16="http://schemas.microsoft.com/office/drawing/2014/main" id="{197E0EEF-EEA6-A224-9882-E87A2226E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56" t="8379" r="21643" b="73083"/>
          <a:stretch/>
        </p:blipFill>
        <p:spPr>
          <a:xfrm>
            <a:off x="5273215" y="1356955"/>
            <a:ext cx="1041322" cy="953506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C6593FE-B64D-0E8D-CA8A-F103E96BB555}"/>
              </a:ext>
            </a:extLst>
          </p:cNvPr>
          <p:cNvSpPr/>
          <p:nvPr/>
        </p:nvSpPr>
        <p:spPr>
          <a:xfrm>
            <a:off x="5283724" y="133645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E7D9EEE-19FE-0C54-AB8A-AFB276AF68F5}"/>
              </a:ext>
            </a:extLst>
          </p:cNvPr>
          <p:cNvSpPr/>
          <p:nvPr/>
        </p:nvSpPr>
        <p:spPr>
          <a:xfrm>
            <a:off x="5282142" y="2406754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B68ECAF-514E-37FA-FBB5-20EBC7B98AFC}"/>
              </a:ext>
            </a:extLst>
          </p:cNvPr>
          <p:cNvSpPr/>
          <p:nvPr/>
        </p:nvSpPr>
        <p:spPr>
          <a:xfrm>
            <a:off x="5273214" y="355449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5F0088-9475-2B9A-EACE-AD721155C5EB}"/>
              </a:ext>
            </a:extLst>
          </p:cNvPr>
          <p:cNvSpPr/>
          <p:nvPr/>
        </p:nvSpPr>
        <p:spPr>
          <a:xfrm>
            <a:off x="7464047" y="3548692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3112B27-FED1-8358-0F93-DBE8913575A1}"/>
              </a:ext>
            </a:extLst>
          </p:cNvPr>
          <p:cNvSpPr/>
          <p:nvPr/>
        </p:nvSpPr>
        <p:spPr>
          <a:xfrm>
            <a:off x="6471945" y="1336451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B65748F-03B3-FB35-AD15-8DBF567D2F19}"/>
              </a:ext>
            </a:extLst>
          </p:cNvPr>
          <p:cNvSpPr/>
          <p:nvPr/>
        </p:nvSpPr>
        <p:spPr>
          <a:xfrm>
            <a:off x="5953432" y="3084595"/>
            <a:ext cx="400656" cy="4137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B8AEAB-2E3B-0DEC-44C5-EE3558E0ED83}"/>
              </a:ext>
            </a:extLst>
          </p:cNvPr>
          <p:cNvCxnSpPr>
            <a:cxnSpLocks/>
          </p:cNvCxnSpPr>
          <p:nvPr/>
        </p:nvCxnSpPr>
        <p:spPr>
          <a:xfrm>
            <a:off x="7512159" y="2450738"/>
            <a:ext cx="2823" cy="628522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6D4488-553B-8552-DA37-5E94E18BFE88}"/>
              </a:ext>
            </a:extLst>
          </p:cNvPr>
          <p:cNvGrpSpPr/>
          <p:nvPr/>
        </p:nvGrpSpPr>
        <p:grpSpPr>
          <a:xfrm>
            <a:off x="7333491" y="3084234"/>
            <a:ext cx="406305" cy="408830"/>
            <a:chOff x="8089170" y="2120279"/>
            <a:chExt cx="496878" cy="4999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6228F67-AB19-4D90-CB8D-E193A55F2957}"/>
                </a:ext>
              </a:extLst>
            </p:cNvPr>
            <p:cNvSpPr/>
            <p:nvPr/>
          </p:nvSpPr>
          <p:spPr>
            <a:xfrm>
              <a:off x="8089170" y="2120279"/>
              <a:ext cx="496878" cy="47784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C600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C71C80E-66C0-F0CB-850C-764ABB12C5E8}"/>
                </a:ext>
              </a:extLst>
            </p:cNvPr>
            <p:cNvGrpSpPr/>
            <p:nvPr/>
          </p:nvGrpSpPr>
          <p:grpSpPr>
            <a:xfrm>
              <a:off x="8134350" y="2168669"/>
              <a:ext cx="396548" cy="451577"/>
              <a:chOff x="5324830" y="1757974"/>
              <a:chExt cx="396548" cy="451577"/>
            </a:xfrm>
          </p:grpSpPr>
          <p:sp>
            <p:nvSpPr>
              <p:cNvPr id="31" name="TextBox 18">
                <a:extLst>
                  <a:ext uri="{FF2B5EF4-FFF2-40B4-BE49-F238E27FC236}">
                    <a16:creationId xmlns:a16="http://schemas.microsoft.com/office/drawing/2014/main" id="{19BF9B44-49C5-703B-12CF-45293104D1D1}"/>
                  </a:ext>
                </a:extLst>
              </p:cNvPr>
              <p:cNvSpPr txBox="1"/>
              <p:nvPr/>
            </p:nvSpPr>
            <p:spPr>
              <a:xfrm>
                <a:off x="5334799" y="1842081"/>
                <a:ext cx="386579" cy="301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1000" b="1" dirty="0">
                    <a:solidFill>
                      <a:srgbClr val="C6006F"/>
                    </a:solidFill>
                  </a:rPr>
                  <a:t>30</a:t>
                </a:r>
              </a:p>
            </p:txBody>
          </p:sp>
          <p:sp>
            <p:nvSpPr>
              <p:cNvPr id="32" name="Arrow: Curved Right 31">
                <a:extLst>
                  <a:ext uri="{FF2B5EF4-FFF2-40B4-BE49-F238E27FC236}">
                    <a16:creationId xmlns:a16="http://schemas.microsoft.com/office/drawing/2014/main" id="{5C4C4B53-002D-9698-BA6B-C2458FCA153E}"/>
                  </a:ext>
                </a:extLst>
              </p:cNvPr>
              <p:cNvSpPr/>
              <p:nvPr/>
            </p:nvSpPr>
            <p:spPr>
              <a:xfrm rot="18000187">
                <a:off x="5509171" y="1811803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Arrow: Curved Right 32">
                <a:extLst>
                  <a:ext uri="{FF2B5EF4-FFF2-40B4-BE49-F238E27FC236}">
                    <a16:creationId xmlns:a16="http://schemas.microsoft.com/office/drawing/2014/main" id="{A3EF9016-E417-21EF-3AF4-9A9515C5CE17}"/>
                  </a:ext>
                </a:extLst>
              </p:cNvPr>
              <p:cNvSpPr/>
              <p:nvPr/>
            </p:nvSpPr>
            <p:spPr>
              <a:xfrm rot="7195145">
                <a:off x="5392529" y="1788795"/>
                <a:ext cx="154635" cy="92993"/>
              </a:xfrm>
              <a:prstGeom prst="curvedRightArrow">
                <a:avLst>
                  <a:gd name="adj1" fmla="val 25000"/>
                  <a:gd name="adj2" fmla="val 50000"/>
                  <a:gd name="adj3" fmla="val 70837"/>
                </a:avLst>
              </a:prstGeom>
              <a:solidFill>
                <a:srgbClr val="C600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TextBox 18">
                <a:extLst>
                  <a:ext uri="{FF2B5EF4-FFF2-40B4-BE49-F238E27FC236}">
                    <a16:creationId xmlns:a16="http://schemas.microsoft.com/office/drawing/2014/main" id="{E2D3C2BF-82ED-E9B8-A27C-7FF2BB24FADC}"/>
                  </a:ext>
                </a:extLst>
              </p:cNvPr>
              <p:cNvSpPr txBox="1"/>
              <p:nvPr/>
            </p:nvSpPr>
            <p:spPr>
              <a:xfrm>
                <a:off x="5324830" y="1983719"/>
                <a:ext cx="225911" cy="22583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endParaRPr lang="en-US" sz="600" b="1" dirty="0">
                  <a:solidFill>
                    <a:srgbClr val="C6006F"/>
                  </a:solidFill>
                  <a:ea typeface="Calibri"/>
                  <a:cs typeface="Calibri"/>
                </a:endParaRPr>
              </a:p>
            </p:txBody>
          </p:sp>
        </p:grp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F50262C5-E67B-232F-4634-743D4C0C3B74}"/>
              </a:ext>
            </a:extLst>
          </p:cNvPr>
          <p:cNvSpPr/>
          <p:nvPr/>
        </p:nvSpPr>
        <p:spPr>
          <a:xfrm>
            <a:off x="7415099" y="2359577"/>
            <a:ext cx="231586" cy="231586"/>
          </a:xfrm>
          <a:prstGeom prst="ellipse">
            <a:avLst/>
          </a:prstGeom>
          <a:solidFill>
            <a:srgbClr val="009CD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9144" rtlCol="0" anchor="ctr"/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1A73F49-1D09-C803-556B-4C83C092AA5D}"/>
              </a:ext>
            </a:extLst>
          </p:cNvPr>
          <p:cNvSpPr txBox="1"/>
          <p:nvPr/>
        </p:nvSpPr>
        <p:spPr>
          <a:xfrm>
            <a:off x="7308589" y="3308398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rgbClr val="C6006F"/>
                </a:solidFill>
              </a:rPr>
              <a:t>SEC</a:t>
            </a:r>
          </a:p>
        </p:txBody>
      </p:sp>
      <p:pic>
        <p:nvPicPr>
          <p:cNvPr id="40" name="Picture 39" descr="A blue circle with a number one and a arrow&#10;&#10;AI-generated content may be incorrect.">
            <a:extLst>
              <a:ext uri="{FF2B5EF4-FFF2-40B4-BE49-F238E27FC236}">
                <a16:creationId xmlns:a16="http://schemas.microsoft.com/office/drawing/2014/main" id="{7A68FEA2-BF14-51E3-0020-DF1C4175B4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81" y="3083405"/>
            <a:ext cx="412981" cy="41298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6BD7FDF-5D21-8D55-A32F-60C89A981DAF}"/>
              </a:ext>
            </a:extLst>
          </p:cNvPr>
          <p:cNvSpPr txBox="1"/>
          <p:nvPr/>
        </p:nvSpPr>
        <p:spPr>
          <a:xfrm>
            <a:off x="5920292" y="3301317"/>
            <a:ext cx="45610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1" dirty="0">
                <a:solidFill>
                  <a:schemeClr val="accent1"/>
                </a:solidFill>
              </a:rPr>
              <a:t>MIN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63802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A1680-124A-F5B6-CF6D-8A941AD14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67A9FB2-6389-DAC3-738D-C259A26B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6509772" cy="390526"/>
          </a:xfrm>
        </p:spPr>
        <p:txBody>
          <a:bodyPr/>
          <a:lstStyle/>
          <a:p>
            <a:r>
              <a:rPr lang="en-US" dirty="0"/>
              <a:t>QC Test | Liquid Quality Controls </a:t>
            </a:r>
            <a:br>
              <a:rPr lang="en-US" dirty="0"/>
            </a:br>
            <a:r>
              <a:rPr lang="en-US" dirty="0"/>
              <a:t>for hs-TnI cartridge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31471E-AA7C-31B8-D620-2D2E4134AD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26</a:t>
            </a:fld>
            <a:endParaRPr lang="en-IN"/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CEE71D8C-5124-48C7-C9EB-05FC72AD177C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745BF28-C383-02AE-CEE7-260842F8E0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22555"/>
            <a:ext cx="5516881" cy="2738550"/>
          </a:xfrm>
        </p:spPr>
        <p:txBody>
          <a:bodyPr/>
          <a:lstStyle/>
          <a:p>
            <a:r>
              <a:rPr lang="en-US" dirty="0"/>
              <a:t>LIQUID CONTROLS FOR TROPONIN CARTRIDGES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3 levels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Cartridge: Store frozen at ≤ -20 °C (-4°F) until the expiration date printed on the box and vial labels.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Control vials should stand at room temperature (18-30°С 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64-86°F) for a minimum of </a:t>
            </a:r>
            <a:r>
              <a:rPr lang="en-US" sz="1400" b="1" dirty="0">
                <a:solidFill>
                  <a:schemeClr val="tx1"/>
                </a:solidFill>
              </a:rPr>
              <a:t>15 minutes </a:t>
            </a:r>
            <a:r>
              <a:rPr lang="en-US" sz="1400" dirty="0">
                <a:solidFill>
                  <a:schemeClr val="tx1"/>
                </a:solidFill>
              </a:rPr>
              <a:t>until completely thawed.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Material may be stored capped at room temperature 18-30°C (64-86°F) or refrigerated 2-8°C (35-46°F) for up </a:t>
            </a:r>
            <a:r>
              <a:rPr lang="en-US" sz="1400" b="1" dirty="0">
                <a:solidFill>
                  <a:schemeClr val="tx1"/>
                </a:solidFill>
              </a:rPr>
              <a:t>to 4 hours</a:t>
            </a:r>
            <a:r>
              <a:rPr lang="en-US" sz="1400" dirty="0">
                <a:solidFill>
                  <a:schemeClr val="tx1"/>
                </a:solidFill>
              </a:rPr>
              <a:t> prior to testing.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For best results, vials, cartridges, and instruments should be at the same temperature.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1D209C-1F76-4F45-589B-546E1A0C099E}"/>
              </a:ext>
            </a:extLst>
          </p:cNvPr>
          <p:cNvSpPr txBox="1"/>
          <p:nvPr/>
        </p:nvSpPr>
        <p:spPr>
          <a:xfrm>
            <a:off x="913947" y="4112948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/>
            <a:r>
              <a:rPr lang="en-US" sz="1400" b="1" dirty="0">
                <a:solidFill>
                  <a:schemeClr val="tx2"/>
                </a:solidFill>
                <a:cs typeface="Calibri" panose="020F0502020204030204" pitchFamily="34" charset="0"/>
              </a:rPr>
              <a:t>IMPORTANT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spcAft>
                <a:spcPts val="450"/>
              </a:spcAft>
            </a:pPr>
            <a:r>
              <a:rPr lang="en-US" sz="1000" b="1" dirty="0">
                <a:cs typeface="Calibri" panose="020F0502020204030204" pitchFamily="34" charset="0"/>
              </a:rPr>
              <a:t>For your safety, use Universal Precautions when handling this product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AA77E45-0B91-97FA-EF2B-B8C68F626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4172676"/>
            <a:ext cx="342207" cy="3422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53FED-D6A7-EE93-FADA-3E3DE818190A}"/>
              </a:ext>
            </a:extLst>
          </p:cNvPr>
          <p:cNvCxnSpPr>
            <a:cxnSpLocks/>
          </p:cNvCxnSpPr>
          <p:nvPr/>
        </p:nvCxnSpPr>
        <p:spPr>
          <a:xfrm>
            <a:off x="502920" y="4075463"/>
            <a:ext cx="541989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Picture 8" descr="Several white boxes with red labels&#10;&#10;AI-generated content may be incorrect.">
            <a:extLst>
              <a:ext uri="{FF2B5EF4-FFF2-40B4-BE49-F238E27FC236}">
                <a16:creationId xmlns:a16="http://schemas.microsoft.com/office/drawing/2014/main" id="{A3E4EE39-246D-2A26-9174-0BC72C9A36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412" y="1222555"/>
            <a:ext cx="2213801" cy="147586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  <p:pic>
        <p:nvPicPr>
          <p:cNvPr id="11" name="Picture 10" descr="A row of small bottles with different colored liquid&#10;&#10;AI-generated content may be incorrect.">
            <a:extLst>
              <a:ext uri="{FF2B5EF4-FFF2-40B4-BE49-F238E27FC236}">
                <a16:creationId xmlns:a16="http://schemas.microsoft.com/office/drawing/2014/main" id="{828E086A-E09B-6D38-12BC-34B9284BA3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279" y="2771662"/>
            <a:ext cx="2213801" cy="1475867"/>
          </a:xfrm>
          <a:prstGeom prst="rect">
            <a:avLst/>
          </a:prstGeom>
          <a:ln w="9525"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276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7D6E4-6C73-3480-4E89-AE58D5037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in purple glove inserting a rectangular object into a device&#10;&#10;Description automatically generated">
            <a:extLst>
              <a:ext uri="{FF2B5EF4-FFF2-40B4-BE49-F238E27FC236}">
                <a16:creationId xmlns:a16="http://schemas.microsoft.com/office/drawing/2014/main" id="{509164CC-3EA4-844D-DF01-3E0D4B00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3"/>
          <a:stretch/>
        </p:blipFill>
        <p:spPr>
          <a:xfrm>
            <a:off x="6834743" y="2872838"/>
            <a:ext cx="1525860" cy="13789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E128206-577A-1E75-451E-D28A4CD0F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br>
              <a:rPr lang="en-US" dirty="0"/>
            </a:br>
            <a:r>
              <a:rPr lang="en-US" dirty="0"/>
              <a:t> hs-TnI cartridge </a:t>
            </a:r>
            <a:r>
              <a:rPr lang="en-US" sz="1400" dirty="0"/>
              <a:t>–cont.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2A0BB-2CB3-0DD4-2D88-4BB02B5F0A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27</a:t>
            </a:fld>
            <a:endParaRPr lang="en-IN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1D626733-94CF-6386-DAD3-6552D59796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773" y="1260118"/>
            <a:ext cx="4123397" cy="2623263"/>
          </a:xfrm>
        </p:spPr>
        <p:txBody>
          <a:bodyPr/>
          <a:lstStyle/>
          <a:p>
            <a:r>
              <a:rPr lang="en-US" dirty="0"/>
              <a:t>LIQUID CONTROLS FOR TROPONIN CARTRIDGES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Before transferring the fluid to the cartridge, gently invert the vial at least 10 times to ensure homogeneity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Mix thoroughly by gently swirling;  avoid making bubbles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Dispense drop of control solution from vial into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Immediately close cartridge and insert into analyzer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83319-8A9E-721D-9586-1EFDD3049853}"/>
              </a:ext>
            </a:extLst>
          </p:cNvPr>
          <p:cNvGrpSpPr/>
          <p:nvPr/>
        </p:nvGrpSpPr>
        <p:grpSpPr>
          <a:xfrm>
            <a:off x="5208476" y="1260118"/>
            <a:ext cx="3102640" cy="2991697"/>
            <a:chOff x="4799767" y="1467660"/>
            <a:chExt cx="3102640" cy="29916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022677-FF05-AE37-DDD3-8288093FCCBE}"/>
                </a:ext>
              </a:extLst>
            </p:cNvPr>
            <p:cNvGrpSpPr/>
            <p:nvPr/>
          </p:nvGrpSpPr>
          <p:grpSpPr>
            <a:xfrm>
              <a:off x="4799767" y="1616170"/>
              <a:ext cx="3102640" cy="2843187"/>
              <a:chOff x="4880628" y="1568362"/>
              <a:chExt cx="3385625" cy="3102508"/>
            </a:xfrm>
          </p:grpSpPr>
          <p:pic>
            <p:nvPicPr>
              <p:cNvPr id="9" name="Picture 5" descr="01_05_125_3">
                <a:extLst>
                  <a:ext uri="{FF2B5EF4-FFF2-40B4-BE49-F238E27FC236}">
                    <a16:creationId xmlns:a16="http://schemas.microsoft.com/office/drawing/2014/main" id="{75BF022E-62E9-A97F-A961-B7EBEB3E88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300"/>
                        </a14:imgEffect>
                        <a14:imgEffect>
                          <a14:saturation sat="9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86" t="7350" r="7901" b="17926"/>
              <a:stretch/>
            </p:blipFill>
            <p:spPr bwMode="auto">
              <a:xfrm>
                <a:off x="4880628" y="3143227"/>
                <a:ext cx="1665030" cy="152764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D76FFF-F6E0-23D6-6CA8-30A2C247A7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902" t="4605" r="9352" b="17640"/>
              <a:stretch/>
            </p:blipFill>
            <p:spPr>
              <a:xfrm>
                <a:off x="4905042" y="1568362"/>
                <a:ext cx="1640616" cy="1465816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B454018-A558-74C3-A06D-53804A99259B}"/>
                  </a:ext>
                </a:extLst>
              </p:cNvPr>
              <p:cNvGrpSpPr/>
              <p:nvPr/>
            </p:nvGrpSpPr>
            <p:grpSpPr>
              <a:xfrm>
                <a:off x="6646177" y="1570692"/>
                <a:ext cx="1620076" cy="1465816"/>
                <a:chOff x="6982387" y="1835557"/>
                <a:chExt cx="1064988" cy="963582"/>
              </a:xfrm>
            </p:grpSpPr>
            <p:pic>
              <p:nvPicPr>
                <p:cNvPr id="16" name="Picture 15" descr="A hand holding a small plastic container&#10;&#10;AI-generated content may be incorrect.">
                  <a:extLst>
                    <a:ext uri="{FF2B5EF4-FFF2-40B4-BE49-F238E27FC236}">
                      <a16:creationId xmlns:a16="http://schemas.microsoft.com/office/drawing/2014/main" id="{9EA34BB3-B676-92A6-3D02-8AC6F50E02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9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2387" y="1835557"/>
                  <a:ext cx="1064988" cy="963582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sp>
              <p:nvSpPr>
                <p:cNvPr id="17" name="Arrow: Curved Right 16">
                  <a:extLst>
                    <a:ext uri="{FF2B5EF4-FFF2-40B4-BE49-F238E27FC236}">
                      <a16:creationId xmlns:a16="http://schemas.microsoft.com/office/drawing/2014/main" id="{BAFC1408-9B6A-6C49-9C24-89CE95D8EFC8}"/>
                    </a:ext>
                  </a:extLst>
                </p:cNvPr>
                <p:cNvSpPr/>
                <p:nvPr/>
              </p:nvSpPr>
              <p:spPr>
                <a:xfrm rot="533566">
                  <a:off x="7032359" y="2227707"/>
                  <a:ext cx="381084" cy="229174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FA880B-9920-6F64-AA6D-C928CEEF734C}"/>
                </a:ext>
              </a:extLst>
            </p:cNvPr>
            <p:cNvSpPr/>
            <p:nvPr/>
          </p:nvSpPr>
          <p:spPr>
            <a:xfrm>
              <a:off x="4913615" y="1479486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864367E-3CF1-963E-C2C5-EF6E32B41544}"/>
                </a:ext>
              </a:extLst>
            </p:cNvPr>
            <p:cNvSpPr/>
            <p:nvPr/>
          </p:nvSpPr>
          <p:spPr>
            <a:xfrm>
              <a:off x="4934654" y="2893641"/>
              <a:ext cx="210547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BB728C6-724D-9AAC-776E-991A830799DE}"/>
                </a:ext>
              </a:extLst>
            </p:cNvPr>
            <p:cNvSpPr/>
            <p:nvPr/>
          </p:nvSpPr>
          <p:spPr>
            <a:xfrm>
              <a:off x="6521451" y="1467660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785A235-C853-18E2-E270-0E2CC7C34CAF}"/>
                </a:ext>
              </a:extLst>
            </p:cNvPr>
            <p:cNvSpPr txBox="1"/>
            <p:nvPr/>
          </p:nvSpPr>
          <p:spPr>
            <a:xfrm>
              <a:off x="6637244" y="1865857"/>
              <a:ext cx="90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b="1" dirty="0">
                  <a:solidFill>
                    <a:srgbClr val="C6006F"/>
                  </a:solidFill>
                </a:rPr>
                <a:t>x10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71499B6-42A3-D9D4-C3C6-9CFFDA739B24}"/>
                </a:ext>
              </a:extLst>
            </p:cNvPr>
            <p:cNvSpPr/>
            <p:nvPr/>
          </p:nvSpPr>
          <p:spPr>
            <a:xfrm>
              <a:off x="6438140" y="2915362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351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A9E7E-9A39-F294-D935-5DA67B809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9296504-9A7D-02FD-0AD7-76285F6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6509772" cy="390526"/>
          </a:xfrm>
        </p:spPr>
        <p:txBody>
          <a:bodyPr/>
          <a:lstStyle/>
          <a:p>
            <a:r>
              <a:rPr lang="en-US" dirty="0"/>
              <a:t>QC Test | Liquid Quality Controls </a:t>
            </a:r>
            <a:br>
              <a:rPr lang="en-US" dirty="0"/>
            </a:br>
            <a:r>
              <a:rPr lang="en-US" dirty="0"/>
              <a:t>for TBI cartridge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79217-AFB2-B27D-E133-324014194E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   </a:t>
            </a:r>
            <a:fld id="{7B2119CD-3B2D-4CEB-B404-D2E3F8CD6D69}" type="slidenum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bject 17">
            <a:extLst>
              <a:ext uri="{FF2B5EF4-FFF2-40B4-BE49-F238E27FC236}">
                <a16:creationId xmlns:a16="http://schemas.microsoft.com/office/drawing/2014/main" id="{AD97A9B0-1000-B75D-A24F-CDEF75293097}"/>
              </a:ext>
            </a:extLst>
          </p:cNvPr>
          <p:cNvSpPr/>
          <p:nvPr/>
        </p:nvSpPr>
        <p:spPr>
          <a:xfrm>
            <a:off x="4800600" y="3825621"/>
            <a:ext cx="2571750" cy="518160"/>
          </a:xfrm>
          <a:custGeom>
            <a:avLst/>
            <a:gdLst/>
            <a:ahLst/>
            <a:cxnLst/>
            <a:rect l="l" t="t" r="r" b="b"/>
            <a:pathLst>
              <a:path w="3429000" h="690879">
                <a:moveTo>
                  <a:pt x="0" y="115062"/>
                </a:moveTo>
                <a:lnTo>
                  <a:pt x="9048" y="70294"/>
                </a:lnTo>
                <a:lnTo>
                  <a:pt x="33718" y="33718"/>
                </a:lnTo>
                <a:lnTo>
                  <a:pt x="70294" y="9048"/>
                </a:lnTo>
                <a:lnTo>
                  <a:pt x="115062" y="0"/>
                </a:lnTo>
                <a:lnTo>
                  <a:pt x="3313938" y="0"/>
                </a:lnTo>
                <a:lnTo>
                  <a:pt x="3358705" y="9048"/>
                </a:lnTo>
                <a:lnTo>
                  <a:pt x="3395281" y="33718"/>
                </a:lnTo>
                <a:lnTo>
                  <a:pt x="3419951" y="70294"/>
                </a:lnTo>
                <a:lnTo>
                  <a:pt x="3429000" y="115062"/>
                </a:lnTo>
                <a:lnTo>
                  <a:pt x="3429000" y="575310"/>
                </a:lnTo>
                <a:lnTo>
                  <a:pt x="3419951" y="620098"/>
                </a:lnTo>
                <a:lnTo>
                  <a:pt x="3395281" y="656672"/>
                </a:lnTo>
                <a:lnTo>
                  <a:pt x="3358705" y="681330"/>
                </a:lnTo>
                <a:lnTo>
                  <a:pt x="3313938" y="690372"/>
                </a:lnTo>
                <a:lnTo>
                  <a:pt x="115062" y="690372"/>
                </a:lnTo>
                <a:lnTo>
                  <a:pt x="70294" y="681330"/>
                </a:lnTo>
                <a:lnTo>
                  <a:pt x="33718" y="656672"/>
                </a:lnTo>
                <a:lnTo>
                  <a:pt x="9048" y="620098"/>
                </a:lnTo>
                <a:lnTo>
                  <a:pt x="0" y="575310"/>
                </a:lnTo>
                <a:lnTo>
                  <a:pt x="0" y="11506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2F0DBC90-9948-5E35-3A99-6D8705ACDA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22555"/>
            <a:ext cx="5516881" cy="2738550"/>
          </a:xfrm>
        </p:spPr>
        <p:txBody>
          <a:bodyPr/>
          <a:lstStyle/>
          <a:p>
            <a:r>
              <a:rPr lang="en-US" dirty="0"/>
              <a:t>LIQUID CONTROLS FOR THE TBI CARTRIDGE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Provided in 2 levels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Cartridge: Store frozen at ≤ -20 °C (-4°F) until the expiration date printed on the box and vial labels.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Control vials should stand at room temperature (18-30°С or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64-86°F) for a minimum of </a:t>
            </a:r>
            <a:r>
              <a:rPr lang="en-US" sz="1400" b="1" dirty="0">
                <a:solidFill>
                  <a:schemeClr val="tx1"/>
                </a:solidFill>
              </a:rPr>
              <a:t>15 minutes </a:t>
            </a:r>
            <a:r>
              <a:rPr lang="en-US" sz="1400" dirty="0">
                <a:solidFill>
                  <a:schemeClr val="tx1"/>
                </a:solidFill>
              </a:rPr>
              <a:t>until completely thawed.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Material may be stored capped at room temperature 18-30°C (64-86°F) or refrigerated 2-8°C (35-46°F) for up </a:t>
            </a:r>
            <a:r>
              <a:rPr lang="en-US" sz="1400" b="1" dirty="0">
                <a:solidFill>
                  <a:schemeClr val="tx1"/>
                </a:solidFill>
              </a:rPr>
              <a:t>to 4 hours</a:t>
            </a:r>
            <a:r>
              <a:rPr lang="en-US" sz="1400" dirty="0">
                <a:solidFill>
                  <a:schemeClr val="tx1"/>
                </a:solidFill>
              </a:rPr>
              <a:t> prior to testing. </a:t>
            </a:r>
          </a:p>
          <a:p>
            <a:pPr marL="285750" indent="-285750">
              <a:lnSpc>
                <a:spcPts val="15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Vials, cartridges, and instruments must be at the same temperature.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BFEEC2-6B04-332B-5622-D60E0838632B}"/>
              </a:ext>
            </a:extLst>
          </p:cNvPr>
          <p:cNvSpPr txBox="1"/>
          <p:nvPr/>
        </p:nvSpPr>
        <p:spPr>
          <a:xfrm>
            <a:off x="913947" y="4112948"/>
            <a:ext cx="427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4002B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IMPORTANT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4002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For your safety, use Universal Precautions when handling this product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215C34BB-6AC9-59A7-8839-CA90D1AD39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19" y="4172676"/>
            <a:ext cx="342207" cy="34220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D0DD2C-D566-D451-0FF9-B83580B45216}"/>
              </a:ext>
            </a:extLst>
          </p:cNvPr>
          <p:cNvCxnSpPr>
            <a:cxnSpLocks/>
          </p:cNvCxnSpPr>
          <p:nvPr/>
        </p:nvCxnSpPr>
        <p:spPr>
          <a:xfrm>
            <a:off x="502920" y="4075463"/>
            <a:ext cx="5419898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57FC8D0-38D5-CB74-8ADC-31054E8591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11" t="30836" r="13753" b="44424"/>
          <a:stretch/>
        </p:blipFill>
        <p:spPr>
          <a:xfrm>
            <a:off x="5922818" y="1747495"/>
            <a:ext cx="3124200" cy="1067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45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1A740-BF83-E684-2244-06444FDCC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and in purple glove inserting a rectangular object into a device&#10;&#10;Description automatically generated">
            <a:extLst>
              <a:ext uri="{FF2B5EF4-FFF2-40B4-BE49-F238E27FC236}">
                <a16:creationId xmlns:a16="http://schemas.microsoft.com/office/drawing/2014/main" id="{1B4A7871-B079-1794-5865-DC42A81968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43"/>
          <a:stretch/>
        </p:blipFill>
        <p:spPr>
          <a:xfrm>
            <a:off x="6834743" y="2872838"/>
            <a:ext cx="1525860" cy="137897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9A4A351-748C-03AD-E42A-A86CB363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5858"/>
            <a:ext cx="5858969" cy="390526"/>
          </a:xfrm>
        </p:spPr>
        <p:txBody>
          <a:bodyPr/>
          <a:lstStyle/>
          <a:p>
            <a:r>
              <a:rPr lang="en-US" dirty="0"/>
              <a:t>QC Test | Liquid Quality Controls</a:t>
            </a:r>
            <a:br>
              <a:rPr lang="en-US" dirty="0"/>
            </a:br>
            <a:r>
              <a:rPr lang="en-US" dirty="0"/>
              <a:t> TBI cartridge </a:t>
            </a:r>
            <a:r>
              <a:rPr lang="en-US" sz="1400" dirty="0"/>
              <a:t>–cont.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547845-8C14-F101-DA95-FD7153305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   </a:t>
            </a:r>
            <a:fld id="{7B2119CD-3B2D-4CEB-B404-D2E3F8CD6D69}" type="slidenum">
              <a:rPr kumimoji="0" lang="en-IN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C97632C6-4032-730E-3E17-C95CF9479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4773" y="1260118"/>
            <a:ext cx="4460951" cy="3401259"/>
          </a:xfrm>
        </p:spPr>
        <p:txBody>
          <a:bodyPr/>
          <a:lstStyle/>
          <a:p>
            <a:r>
              <a:rPr lang="en-US" dirty="0"/>
              <a:t>LIQUID CONTROLS FOR THE TBI CARTRIDGE</a:t>
            </a:r>
          </a:p>
          <a:p>
            <a:pPr>
              <a:lnSpc>
                <a:spcPts val="1400"/>
              </a:lnSpc>
            </a:pPr>
            <a:r>
              <a:rPr lang="en-US" sz="1400" b="1" dirty="0">
                <a:solidFill>
                  <a:schemeClr val="accent1"/>
                </a:solidFill>
              </a:rPr>
              <a:t>Fill the cartridge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cartridge from pouch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Before transferring the fluid to the cartridge, gently invert the vial at least 10 times to ensure homogeneity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Mix thoroughly by gently swirling;  avoid making bubbles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Remove the cap and direct the dropper tip into the cartridge sample well. Fill the cartridge to the fill mark. 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Close the cartridge.</a:t>
            </a:r>
          </a:p>
          <a:p>
            <a:pPr marL="342900" indent="-342900">
              <a:lnSpc>
                <a:spcPts val="1600"/>
              </a:lnSpc>
              <a:buClr>
                <a:schemeClr val="accent3"/>
              </a:buClr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When prompted insert the cartridge into the instrument’s cartridge port.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DE9387-C00C-36A9-9AAD-02BEA919BCAE}"/>
              </a:ext>
            </a:extLst>
          </p:cNvPr>
          <p:cNvGrpSpPr/>
          <p:nvPr/>
        </p:nvGrpSpPr>
        <p:grpSpPr>
          <a:xfrm>
            <a:off x="5208476" y="1260118"/>
            <a:ext cx="3102640" cy="2991697"/>
            <a:chOff x="4799767" y="1467660"/>
            <a:chExt cx="3102640" cy="299169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F3B317A-2E1B-E8CE-1886-6460343688DC}"/>
                </a:ext>
              </a:extLst>
            </p:cNvPr>
            <p:cNvGrpSpPr/>
            <p:nvPr/>
          </p:nvGrpSpPr>
          <p:grpSpPr>
            <a:xfrm>
              <a:off x="4799767" y="1616170"/>
              <a:ext cx="3102640" cy="2843187"/>
              <a:chOff x="4880628" y="1568362"/>
              <a:chExt cx="3385625" cy="3102508"/>
            </a:xfrm>
          </p:grpSpPr>
          <p:pic>
            <p:nvPicPr>
              <p:cNvPr id="9" name="Picture 5" descr="01_05_125_3">
                <a:extLst>
                  <a:ext uri="{FF2B5EF4-FFF2-40B4-BE49-F238E27FC236}">
                    <a16:creationId xmlns:a16="http://schemas.microsoft.com/office/drawing/2014/main" id="{CC1DA7DD-B6A8-4371-06EA-DC4E27E2A9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300"/>
                        </a14:imgEffect>
                        <a14:imgEffect>
                          <a14:saturation sat="9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86" t="7350" r="7901" b="17926"/>
              <a:stretch/>
            </p:blipFill>
            <p:spPr bwMode="auto">
              <a:xfrm>
                <a:off x="4880628" y="3143227"/>
                <a:ext cx="1665030" cy="1527643"/>
              </a:xfrm>
              <a:prstGeom prst="rect">
                <a:avLst/>
              </a:prstGeom>
              <a:noFill/>
              <a:ln w="9525">
                <a:solidFill>
                  <a:schemeClr val="bg2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FAC2DA-229E-6A1D-3A81-2B39B8D725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7902" t="4605" r="9352" b="17640"/>
              <a:stretch/>
            </p:blipFill>
            <p:spPr>
              <a:xfrm>
                <a:off x="4905042" y="1568362"/>
                <a:ext cx="1640616" cy="1465816"/>
              </a:xfrm>
              <a:prstGeom prst="rect">
                <a:avLst/>
              </a:prstGeom>
              <a:ln>
                <a:solidFill>
                  <a:schemeClr val="bg2">
                    <a:lumMod val="75000"/>
                  </a:schemeClr>
                </a:solidFill>
              </a:ln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DB335E4-2D9F-2E59-2A77-F1C5F2C7DD11}"/>
                  </a:ext>
                </a:extLst>
              </p:cNvPr>
              <p:cNvGrpSpPr/>
              <p:nvPr/>
            </p:nvGrpSpPr>
            <p:grpSpPr>
              <a:xfrm>
                <a:off x="6646177" y="1570692"/>
                <a:ext cx="1620076" cy="1465816"/>
                <a:chOff x="6982387" y="1835557"/>
                <a:chExt cx="1064988" cy="963582"/>
              </a:xfrm>
            </p:grpSpPr>
            <p:pic>
              <p:nvPicPr>
                <p:cNvPr id="16" name="Picture 15" descr="A hand holding a small plastic container&#10;&#10;AI-generated content may be incorrect.">
                  <a:extLst>
                    <a:ext uri="{FF2B5EF4-FFF2-40B4-BE49-F238E27FC236}">
                      <a16:creationId xmlns:a16="http://schemas.microsoft.com/office/drawing/2014/main" id="{1BD31285-F0F9-1088-6445-1B504889B2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colorTemperature colorTemp="59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82387" y="1835557"/>
                  <a:ext cx="1064988" cy="963582"/>
                </a:xfrm>
                <a:prstGeom prst="rect">
                  <a:avLst/>
                </a:prstGeom>
                <a:ln>
                  <a:solidFill>
                    <a:schemeClr val="bg2">
                      <a:lumMod val="75000"/>
                    </a:schemeClr>
                  </a:solidFill>
                </a:ln>
              </p:spPr>
            </p:pic>
            <p:sp>
              <p:nvSpPr>
                <p:cNvPr id="17" name="Arrow: Curved Right 16">
                  <a:extLst>
                    <a:ext uri="{FF2B5EF4-FFF2-40B4-BE49-F238E27FC236}">
                      <a16:creationId xmlns:a16="http://schemas.microsoft.com/office/drawing/2014/main" id="{CDF9E44B-E146-D45C-E7D8-F93E1EF6D733}"/>
                    </a:ext>
                  </a:extLst>
                </p:cNvPr>
                <p:cNvSpPr/>
                <p:nvPr/>
              </p:nvSpPr>
              <p:spPr>
                <a:xfrm rot="533566">
                  <a:off x="7032359" y="2227707"/>
                  <a:ext cx="381084" cy="229174"/>
                </a:xfrm>
                <a:prstGeom prst="curvedRightArrow">
                  <a:avLst>
                    <a:gd name="adj1" fmla="val 25000"/>
                    <a:gd name="adj2" fmla="val 50000"/>
                    <a:gd name="adj3" fmla="val 70837"/>
                  </a:avLst>
                </a:prstGeom>
                <a:solidFill>
                  <a:srgbClr val="C6006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DCD0AB-9068-656F-3B6F-BB31F1E7DCA9}"/>
                </a:ext>
              </a:extLst>
            </p:cNvPr>
            <p:cNvSpPr/>
            <p:nvPr/>
          </p:nvSpPr>
          <p:spPr>
            <a:xfrm>
              <a:off x="4913615" y="1479486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BC66209-D6B4-65F5-4002-8FD6FB2C2D29}"/>
                </a:ext>
              </a:extLst>
            </p:cNvPr>
            <p:cNvSpPr/>
            <p:nvPr/>
          </p:nvSpPr>
          <p:spPr>
            <a:xfrm>
              <a:off x="4934654" y="2893641"/>
              <a:ext cx="210547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A335EAF-4CCC-8AA8-456D-2E3F2B22C8E0}"/>
                </a:ext>
              </a:extLst>
            </p:cNvPr>
            <p:cNvSpPr/>
            <p:nvPr/>
          </p:nvSpPr>
          <p:spPr>
            <a:xfrm>
              <a:off x="6521451" y="1467660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F97D8D7-9D28-AB9C-31E1-491AA3660C2F}"/>
                </a:ext>
              </a:extLst>
            </p:cNvPr>
            <p:cNvSpPr txBox="1"/>
            <p:nvPr/>
          </p:nvSpPr>
          <p:spPr>
            <a:xfrm>
              <a:off x="6637244" y="1865857"/>
              <a:ext cx="9075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6006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x10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3D65C92-0A7D-5E5B-CAF2-A6A7C8DEC0CA}"/>
                </a:ext>
              </a:extLst>
            </p:cNvPr>
            <p:cNvSpPr/>
            <p:nvPr/>
          </p:nvSpPr>
          <p:spPr>
            <a:xfrm>
              <a:off x="6438140" y="2915362"/>
              <a:ext cx="231586" cy="231586"/>
            </a:xfrm>
            <a:prstGeom prst="ellipse">
              <a:avLst/>
            </a:prstGeom>
            <a:solidFill>
              <a:srgbClr val="009CDE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151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66118" y="2169903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spcBef>
                <a:spcPts val="968"/>
              </a:spcBef>
              <a:buSzPct val="59090"/>
              <a:tabLst>
                <a:tab pos="268605" algn="l"/>
              </a:tabLst>
            </a:pPr>
            <a:r>
              <a:rPr lang="en-US" sz="1400" dirty="0"/>
              <a:t>Describe the Internal Electronic Simulator process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67719" y="2685325"/>
            <a:ext cx="50689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 an External Electronic Simulator test </a:t>
            </a:r>
            <a:endParaRPr sz="1400" dirty="0"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4772" y="3192090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Performing Liquid Quality Control test </a:t>
            </a:r>
            <a:endParaRPr sz="1400" dirty="0"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2920" y="1248452"/>
            <a:ext cx="3039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9CDE"/>
                </a:solidFill>
                <a:latin typeface="Calibri"/>
                <a:cs typeface="Calibri"/>
              </a:rPr>
              <a:t>UNDERSTAND</a:t>
            </a:r>
            <a:r>
              <a:rPr sz="1800" spc="-35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9CDE"/>
                </a:solidFill>
                <a:latin typeface="Calibri"/>
                <a:cs typeface="Calibri"/>
              </a:rPr>
              <a:t>THE</a:t>
            </a:r>
            <a:r>
              <a:rPr sz="1800" spc="-30" dirty="0">
                <a:solidFill>
                  <a:srgbClr val="009CDE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9CDE"/>
                </a:solidFill>
                <a:latin typeface="Calibri"/>
                <a:cs typeface="Calibri"/>
              </a:rPr>
              <a:t>FOLLOWING: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Learning</a:t>
            </a:r>
            <a:r>
              <a:rPr spc="-55" dirty="0"/>
              <a:t> </a:t>
            </a:r>
            <a:r>
              <a:rPr spc="-10" dirty="0"/>
              <a:t>Objectives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4B29A-F755-4958-2295-79D4DBE5CCAF}"/>
              </a:ext>
            </a:extLst>
          </p:cNvPr>
          <p:cNvGrpSpPr/>
          <p:nvPr/>
        </p:nvGrpSpPr>
        <p:grpSpPr>
          <a:xfrm>
            <a:off x="566118" y="2534937"/>
            <a:ext cx="4060203" cy="524256"/>
            <a:chOff x="559768" y="2833701"/>
            <a:chExt cx="5138277" cy="524256"/>
          </a:xfrm>
        </p:grpSpPr>
        <p:sp>
          <p:nvSpPr>
            <p:cNvPr id="12" name="object 12"/>
            <p:cNvSpPr/>
            <p:nvPr/>
          </p:nvSpPr>
          <p:spPr>
            <a:xfrm>
              <a:off x="559768" y="2833701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9768" y="3357957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2982B6F-73FA-C3A2-2842-8652B2AB9E1B}"/>
              </a:ext>
            </a:extLst>
          </p:cNvPr>
          <p:cNvSpPr txBox="1"/>
          <p:nvPr/>
        </p:nvSpPr>
        <p:spPr>
          <a:xfrm>
            <a:off x="2286000" y="2319535"/>
            <a:ext cx="4572000" cy="19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lang="en-US" sz="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Lesson: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General Cartridge Handling &amp; Sample Collection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NPE-XXX</a:t>
            </a:r>
            <a:endParaRPr lang="en-US" sz="800">
              <a:latin typeface="Calibri"/>
              <a:cs typeface="Calibri"/>
            </a:endParaRPr>
          </a:p>
        </p:txBody>
      </p:sp>
      <p:grpSp>
        <p:nvGrpSpPr>
          <p:cNvPr id="22" name="object 8">
            <a:extLst>
              <a:ext uri="{FF2B5EF4-FFF2-40B4-BE49-F238E27FC236}">
                <a16:creationId xmlns:a16="http://schemas.microsoft.com/office/drawing/2014/main" id="{D4517025-8204-C915-6A9E-A62EDE051627}"/>
              </a:ext>
            </a:extLst>
          </p:cNvPr>
          <p:cNvGrpSpPr/>
          <p:nvPr/>
        </p:nvGrpSpPr>
        <p:grpSpPr>
          <a:xfrm>
            <a:off x="3783330" y="2484201"/>
            <a:ext cx="4857749" cy="2057400"/>
            <a:chOff x="2286000" y="3200400"/>
            <a:chExt cx="6476999" cy="2743200"/>
          </a:xfrm>
        </p:grpSpPr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45E2AD3F-6DAE-379D-8F17-688C9D742C2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24" name="object 10">
              <a:extLst>
                <a:ext uri="{FF2B5EF4-FFF2-40B4-BE49-F238E27FC236}">
                  <a16:creationId xmlns:a16="http://schemas.microsoft.com/office/drawing/2014/main" id="{058104C0-47D1-0552-C28F-A0C23BEBEAE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26" name="object 11">
              <a:extLst>
                <a:ext uri="{FF2B5EF4-FFF2-40B4-BE49-F238E27FC236}">
                  <a16:creationId xmlns:a16="http://schemas.microsoft.com/office/drawing/2014/main" id="{E1D92AC3-CBC4-E589-8D88-9B6141789AA2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27" name="object 12">
              <a:extLst>
                <a:ext uri="{FF2B5EF4-FFF2-40B4-BE49-F238E27FC236}">
                  <a16:creationId xmlns:a16="http://schemas.microsoft.com/office/drawing/2014/main" id="{0EE91AF4-516F-3DEC-5E76-275A9632BDF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29" name="object 14">
            <a:extLst>
              <a:ext uri="{FF2B5EF4-FFF2-40B4-BE49-F238E27FC236}">
                <a16:creationId xmlns:a16="http://schemas.microsoft.com/office/drawing/2014/main" id="{DC48D896-D4C2-228B-12F6-159E719DA9D9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473827" y="821136"/>
            <a:ext cx="2395728" cy="3713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ECBB6F-2D49-81BB-CAEF-CA5453054B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IN" dirty="0"/>
              <a:t>|    </a:t>
            </a:r>
            <a:fld id="{7B2119CD-3B2D-4CEB-B404-D2E3F8CD6D69}" type="slidenum">
              <a:rPr lang="en-IN" smtClean="0"/>
              <a:pPr>
                <a:defRPr/>
              </a:pPr>
              <a:t>3</a:t>
            </a:fld>
            <a:endParaRPr lang="en-I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0627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Interpreting Liquid QC Results | VAS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3C8ABD6-7E24-4EB5-8DD1-81F80A77E2E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00864203-593F-4B46-A787-3E9F70604ECC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3612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1369-84A0-995E-019C-F54BF8C84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8">
            <a:extLst>
              <a:ext uri="{FF2B5EF4-FFF2-40B4-BE49-F238E27FC236}">
                <a16:creationId xmlns:a16="http://schemas.microsoft.com/office/drawing/2014/main" id="{FE4E2220-C7A8-5CB3-79DA-3777523C1B76}"/>
              </a:ext>
            </a:extLst>
          </p:cNvPr>
          <p:cNvPicPr/>
          <p:nvPr/>
        </p:nvPicPr>
        <p:blipFill>
          <a:blip r:embed="rId3" cstate="print"/>
          <a:srcRect l="16488" r="8823" b="4943"/>
          <a:stretch/>
        </p:blipFill>
        <p:spPr>
          <a:xfrm>
            <a:off x="5706725" y="941687"/>
            <a:ext cx="2666080" cy="3397250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324305F4-DF42-2376-D9B4-DB2F77297416}"/>
              </a:ext>
            </a:extLst>
          </p:cNvPr>
          <p:cNvSpPr/>
          <p:nvPr/>
        </p:nvSpPr>
        <p:spPr>
          <a:xfrm>
            <a:off x="5550378" y="1003599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D07DB9-6749-E715-8067-144F078305C6}"/>
              </a:ext>
            </a:extLst>
          </p:cNvPr>
          <p:cNvSpPr/>
          <p:nvPr/>
        </p:nvSpPr>
        <p:spPr>
          <a:xfrm>
            <a:off x="5540373" y="1380967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3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445836B-C2DC-42D7-945C-33D43CF20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17" y="341338"/>
            <a:ext cx="8040189" cy="390526"/>
          </a:xfrm>
        </p:spPr>
        <p:txBody>
          <a:bodyPr/>
          <a:lstStyle/>
          <a:p>
            <a:r>
              <a:rPr lang="en-US"/>
              <a:t>Interpreting</a:t>
            </a:r>
            <a:r>
              <a:rPr lang="en-US" dirty="0"/>
              <a:t> Liquid QC Results | 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BCAF1A-9FFD-1D5F-024A-07439AC126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31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27330-E568-A5FC-E727-CB82875FC6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6917" y="1030008"/>
            <a:ext cx="4606589" cy="3397250"/>
          </a:xfrm>
        </p:spPr>
        <p:txBody>
          <a:bodyPr/>
          <a:lstStyle/>
          <a:p>
            <a:pPr marL="9525">
              <a:spcAft>
                <a:spcPts val="300"/>
              </a:spcAft>
              <a:tabLst>
                <a:tab pos="264319" algn="l"/>
              </a:tabLst>
            </a:pPr>
            <a:r>
              <a:rPr lang="en-US" dirty="0">
                <a:solidFill>
                  <a:schemeClr val="accent3"/>
                </a:solidFill>
              </a:rPr>
              <a:t>VALUE ASSIGNMENT SHEET (VAS)</a:t>
            </a:r>
          </a:p>
          <a:p>
            <a:pPr marL="222250" marR="224790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Value Assignment Sheets are used to determine if liquid quality control results are within range.</a:t>
            </a:r>
          </a:p>
          <a:p>
            <a:pPr marL="222250" marR="3810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Ensure the correct VAS is referenced by matching the: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Control lot number 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Expiration date 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Cartridge type</a:t>
            </a:r>
          </a:p>
          <a:p>
            <a:pPr marL="492125" marR="3810"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</a:rPr>
              <a:t>Cartridge lot designate letter</a:t>
            </a:r>
          </a:p>
          <a:p>
            <a:pPr marL="222250" marR="212408" indent="-212725">
              <a:spcAft>
                <a:spcPts val="300"/>
              </a:spcAft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the results fall outside acceptable range, follow your facility’s policy for repeating and/or confirming results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6199FC3-6F1B-D044-CF20-4FC6BBA3AE54}"/>
              </a:ext>
            </a:extLst>
          </p:cNvPr>
          <p:cNvSpPr/>
          <p:nvPr/>
        </p:nvSpPr>
        <p:spPr>
          <a:xfrm>
            <a:off x="660152" y="2260082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01205-B349-EE09-8397-300941EA8B53}"/>
              </a:ext>
            </a:extLst>
          </p:cNvPr>
          <p:cNvSpPr/>
          <p:nvPr/>
        </p:nvSpPr>
        <p:spPr>
          <a:xfrm>
            <a:off x="660152" y="2590853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46FD3FD-6988-5DB6-FADC-6409A81AC5E6}"/>
              </a:ext>
            </a:extLst>
          </p:cNvPr>
          <p:cNvSpPr/>
          <p:nvPr/>
        </p:nvSpPr>
        <p:spPr>
          <a:xfrm>
            <a:off x="660152" y="2921624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044404-5A1A-05B3-3916-7AEE37D95D01}"/>
              </a:ext>
            </a:extLst>
          </p:cNvPr>
          <p:cNvSpPr/>
          <p:nvPr/>
        </p:nvSpPr>
        <p:spPr>
          <a:xfrm>
            <a:off x="660152" y="3252394"/>
            <a:ext cx="190189" cy="19018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3D23F7-E764-9F33-8BEE-12BD7F034FE5}"/>
              </a:ext>
            </a:extLst>
          </p:cNvPr>
          <p:cNvSpPr/>
          <p:nvPr/>
        </p:nvSpPr>
        <p:spPr>
          <a:xfrm>
            <a:off x="5893174" y="1468693"/>
            <a:ext cx="370654" cy="104240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EFBF29-F3C6-89D4-16BB-BC13D9B93B2D}"/>
              </a:ext>
            </a:extLst>
          </p:cNvPr>
          <p:cNvSpPr/>
          <p:nvPr/>
        </p:nvSpPr>
        <p:spPr>
          <a:xfrm>
            <a:off x="5902924" y="1095499"/>
            <a:ext cx="771236" cy="18392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3DB4A2-60E6-FEE9-5C7A-69C7BBFD69C8}"/>
              </a:ext>
            </a:extLst>
          </p:cNvPr>
          <p:cNvSpPr/>
          <p:nvPr/>
        </p:nvSpPr>
        <p:spPr>
          <a:xfrm>
            <a:off x="6476497" y="1474664"/>
            <a:ext cx="847583" cy="16235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F2C0C0-0F71-5859-464E-1C3124553146}"/>
              </a:ext>
            </a:extLst>
          </p:cNvPr>
          <p:cNvSpPr/>
          <p:nvPr/>
        </p:nvSpPr>
        <p:spPr>
          <a:xfrm>
            <a:off x="7216051" y="1329554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A98ED2-0DDF-4619-2389-C0FC86B27454}"/>
              </a:ext>
            </a:extLst>
          </p:cNvPr>
          <p:cNvSpPr/>
          <p:nvPr/>
        </p:nvSpPr>
        <p:spPr>
          <a:xfrm>
            <a:off x="6505763" y="1082239"/>
            <a:ext cx="312694" cy="31269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1393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6E917-6291-03D5-E757-95F84D21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5A8465-76B5-92C5-A38F-A8820C6AA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19" y="334064"/>
            <a:ext cx="8197735" cy="390526"/>
          </a:xfrm>
        </p:spPr>
        <p:txBody>
          <a:bodyPr/>
          <a:lstStyle/>
          <a:p>
            <a:r>
              <a:rPr lang="en-US" dirty="0" err="1"/>
              <a:t>Interperting</a:t>
            </a:r>
            <a:r>
              <a:rPr lang="en-US" dirty="0"/>
              <a:t> Liquid QC Results | VAS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12DE0A-26E2-2B99-7842-29F4DAD4C3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32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0B19-1120-2EB8-ECE3-C74E67D8D7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19" y="1200082"/>
            <a:ext cx="5105353" cy="3397250"/>
          </a:xfrm>
        </p:spPr>
        <p:txBody>
          <a:bodyPr/>
          <a:lstStyle/>
          <a:p>
            <a:pPr marL="9525"/>
            <a:r>
              <a:rPr lang="en-US" dirty="0">
                <a:solidFill>
                  <a:schemeClr val="accent3"/>
                </a:solidFill>
              </a:rPr>
              <a:t>ACKNOWLEDGING PASS/FAIL FOR 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LIQUID QUALITY CONTROL RESULTS USING VAS</a:t>
            </a:r>
          </a:p>
          <a:p>
            <a:pPr marL="227013" indent="-217488"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Refer to the corresponding VAS to confirm results</a:t>
            </a:r>
          </a:p>
          <a:p>
            <a:pPr marL="227013" marR="32861" indent="-217488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to indicate that all results within the cartridge panel are within acceptable range indicated by the Value Assignment Sheet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accent3"/>
                </a:solidFill>
              </a:rPr>
              <a:t>OR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8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if one or more results fall outside of the acceptable range indicated by the Value Assignment sheet</a:t>
            </a:r>
          </a:p>
          <a:p>
            <a:pPr marL="227013" marR="32861" indent="-217488">
              <a:buFont typeface="+mj-lt"/>
              <a:buAutoNum type="arabicPeriod"/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Confirm</a:t>
            </a:r>
            <a:r>
              <a:rPr lang="en-US" sz="1400" dirty="0">
                <a:solidFill>
                  <a:schemeClr val="tx1"/>
                </a:solidFill>
              </a:rPr>
              <a:t> to acknowledge response or touch </a:t>
            </a:r>
            <a:r>
              <a:rPr lang="en-US" sz="1400" dirty="0">
                <a:solidFill>
                  <a:schemeClr val="accent3"/>
                </a:solidFill>
              </a:rPr>
              <a:t>Cancel</a:t>
            </a:r>
            <a:r>
              <a:rPr lang="en-US" sz="1400" dirty="0">
                <a:solidFill>
                  <a:schemeClr val="tx1"/>
                </a:solidFill>
              </a:rPr>
              <a:t> to return to the results screen and make another selection</a:t>
            </a:r>
          </a:p>
        </p:txBody>
      </p:sp>
      <p:pic>
        <p:nvPicPr>
          <p:cNvPr id="2" name="object 7">
            <a:extLst>
              <a:ext uri="{FF2B5EF4-FFF2-40B4-BE49-F238E27FC236}">
                <a16:creationId xmlns:a16="http://schemas.microsoft.com/office/drawing/2014/main" id="{8A927890-88FD-732C-093E-CB2B6698236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79685" y="1001580"/>
            <a:ext cx="2145412" cy="345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5840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7EB29-D2CF-2AA3-97FB-462F45AE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74337C0-BC0A-6248-4978-838D01EEA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0990"/>
            <a:ext cx="7083743" cy="390526"/>
          </a:xfrm>
        </p:spPr>
        <p:txBody>
          <a:bodyPr/>
          <a:lstStyle/>
          <a:p>
            <a:r>
              <a:rPr lang="en-US" dirty="0"/>
              <a:t>QC Liquid Controls |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eVAS</a:t>
            </a:r>
            <a:r>
              <a:rPr lang="en-US" dirty="0"/>
              <a:t>) Pass/Fail | Numeric Display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679DE3-7EB3-DC96-A27C-1B601FEF3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33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6359F-4674-B298-62D4-488424C841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311888"/>
            <a:ext cx="5079973" cy="2519723"/>
          </a:xfrm>
        </p:spPr>
        <p:txBody>
          <a:bodyPr/>
          <a:lstStyle/>
          <a:p>
            <a:pPr marL="9049" marR="103823">
              <a:buSzPct val="100000"/>
              <a:tabLst>
                <a:tab pos="268605" algn="l"/>
              </a:tabLst>
            </a:pPr>
            <a:r>
              <a:rPr lang="en-US" dirty="0">
                <a:solidFill>
                  <a:schemeClr val="accent3"/>
                </a:solidFill>
              </a:rPr>
              <a:t>PASS/FAIL DETERMINATION WITH NUMBERIC DISPLAY</a:t>
            </a:r>
          </a:p>
          <a:p>
            <a:pPr marL="184150" marR="103823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Pass/Fail Determination with Numeric Display is in use, the results screen will display the numeric value for each analyte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marR="405765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results screen will display either a </a:t>
            </a:r>
            <a:r>
              <a:rPr lang="en-US" sz="1400" b="1" dirty="0">
                <a:solidFill>
                  <a:schemeClr val="accent6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b="1" dirty="0">
                <a:solidFill>
                  <a:schemeClr val="tx2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message based on the associated 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all results Pass, no further action is needed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4150" marR="3810" indent="-176213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one or more results Fail, the failed values will be accompanied by an arrow indicating that the result was higher or lower than the acceptable range limit</a:t>
            </a:r>
            <a:endParaRPr lang="en-US" dirty="0"/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BEA251D6-DCB6-B10F-48AC-1B9513512DD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4745" y="965561"/>
            <a:ext cx="2128266" cy="343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0511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E19F8-1C36-B352-D0A9-0DC0B5655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8F33C04-6632-8FA6-CD55-10C9F6F6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34813"/>
            <a:ext cx="5984377" cy="390526"/>
          </a:xfrm>
        </p:spPr>
        <p:txBody>
          <a:bodyPr/>
          <a:lstStyle/>
          <a:p>
            <a:r>
              <a:rPr lang="en-US" dirty="0"/>
              <a:t>QC Liquid Controls | </a:t>
            </a:r>
            <a:br>
              <a:rPr lang="en-US" dirty="0"/>
            </a:br>
            <a:r>
              <a:rPr lang="en-US" dirty="0" err="1"/>
              <a:t>eVAS</a:t>
            </a:r>
            <a:r>
              <a:rPr lang="en-US" dirty="0"/>
              <a:t> Pass/Fail | Suppressed Display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036B9-E65D-3167-CE4A-64A27FAA1A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34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39DC-0B94-E62E-4A17-20BEB81B64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294042"/>
            <a:ext cx="5290367" cy="3397250"/>
          </a:xfrm>
        </p:spPr>
        <p:txBody>
          <a:bodyPr/>
          <a:lstStyle/>
          <a:p>
            <a:pPr marL="9049" marR="103823">
              <a:buSzPct val="100000"/>
              <a:tabLst>
                <a:tab pos="268605" algn="l"/>
              </a:tabLst>
            </a:pPr>
            <a:r>
              <a:rPr lang="en-US" dirty="0">
                <a:solidFill>
                  <a:schemeClr val="accent3"/>
                </a:solidFill>
              </a:rPr>
              <a:t>PASS/FAIL DETERMINATION WITH SUPPRESSED DISPLAY</a:t>
            </a:r>
          </a:p>
          <a:p>
            <a:pPr marL="180975" marR="84296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Pass/Fail Determination with Suppressed Display is in use, the results screen will display the suppressed value </a:t>
            </a:r>
            <a:r>
              <a:rPr lang="en-US" sz="1400" dirty="0">
                <a:solidFill>
                  <a:schemeClr val="accent3"/>
                </a:solidFill>
              </a:rPr>
              <a:t>&lt;&gt;</a:t>
            </a:r>
            <a:r>
              <a:rPr lang="en-US" sz="1400" dirty="0">
                <a:solidFill>
                  <a:schemeClr val="tx1"/>
                </a:solidFill>
              </a:rPr>
              <a:t> symbol for each analyte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The results screen will display either a </a:t>
            </a:r>
            <a:r>
              <a:rPr lang="en-US" sz="1400" b="1" dirty="0">
                <a:solidFill>
                  <a:schemeClr val="accent6"/>
                </a:solidFill>
              </a:rPr>
              <a:t>PASS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b="1" dirty="0">
                <a:solidFill>
                  <a:schemeClr val="tx2"/>
                </a:solidFill>
              </a:rPr>
              <a:t>FAIL</a:t>
            </a:r>
            <a:r>
              <a:rPr lang="en-US" sz="1400" dirty="0">
                <a:solidFill>
                  <a:schemeClr val="tx1"/>
                </a:solidFill>
              </a:rPr>
              <a:t> message based on the associated 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all results Pass, no further action is needed</a:t>
            </a:r>
            <a:br>
              <a:rPr lang="en-US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 marL="180975" marR="123825" indent="-173038"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If one or more results Fail, the failed values will be accompanied by an arrow indicating that the result was higher or lower than the acceptable range limit</a:t>
            </a:r>
          </a:p>
        </p:txBody>
      </p:sp>
      <p:pic>
        <p:nvPicPr>
          <p:cNvPr id="4" name="object 10">
            <a:extLst>
              <a:ext uri="{FF2B5EF4-FFF2-40B4-BE49-F238E27FC236}">
                <a16:creationId xmlns:a16="http://schemas.microsoft.com/office/drawing/2014/main" id="{1D27945B-520C-218E-7793-8FCE57E7AA5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80851" y="969480"/>
            <a:ext cx="2127123" cy="34301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221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BA351-32E5-9ED2-77A9-17D30D17B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3333934-DDC3-A08B-7252-02E0757B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43258"/>
            <a:ext cx="8333262" cy="390526"/>
          </a:xfrm>
        </p:spPr>
        <p:txBody>
          <a:bodyPr/>
          <a:lstStyle/>
          <a:p>
            <a:r>
              <a:rPr lang="en-US" dirty="0"/>
              <a:t>Accessing Value Assignment Sheets </a:t>
            </a:r>
            <a:r>
              <a:rPr lang="en-US" sz="2000" dirty="0"/>
              <a:t>(VAS/</a:t>
            </a:r>
            <a:r>
              <a:rPr lang="en-US" sz="2000" dirty="0" err="1"/>
              <a:t>eVAS</a:t>
            </a:r>
            <a:r>
              <a:rPr lang="en-US" sz="2000" dirty="0"/>
              <a:t>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32CE6-E020-5C95-1AA6-7E8AC88E8B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35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F7DAE-C4EE-8D19-1E09-CAA458C0D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85146"/>
            <a:ext cx="4049801" cy="3397250"/>
          </a:xfrm>
        </p:spPr>
        <p:txBody>
          <a:bodyPr/>
          <a:lstStyle/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Value Assignment Sheets can be downloaded from </a:t>
            </a:r>
            <a:r>
              <a:rPr lang="en-US" sz="1400" dirty="0">
                <a:solidFill>
                  <a:schemeClr val="tx1"/>
                </a:solidFill>
                <a:hlinkClick r:id="rId3"/>
              </a:rPr>
              <a:t>www.globalpointofcare.abbott</a:t>
            </a:r>
            <a:endParaRPr lang="en-US" sz="1400" dirty="0">
              <a:solidFill>
                <a:schemeClr val="accent3"/>
              </a:solidFill>
            </a:endParaRP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Click on </a:t>
            </a:r>
            <a:r>
              <a:rPr lang="en-US" sz="1400" dirty="0">
                <a:solidFill>
                  <a:schemeClr val="accent3"/>
                </a:solidFill>
              </a:rPr>
              <a:t>Support</a:t>
            </a:r>
            <a:r>
              <a:rPr lang="en-US" sz="1400" dirty="0">
                <a:solidFill>
                  <a:schemeClr val="tx1"/>
                </a:solidFill>
              </a:rPr>
              <a:t> from the top navigation bar, then </a:t>
            </a:r>
            <a:r>
              <a:rPr lang="en-US" sz="1400" dirty="0">
                <a:solidFill>
                  <a:schemeClr val="accent3"/>
                </a:solidFill>
              </a:rPr>
              <a:t>i-STAT System Customers</a:t>
            </a: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On the i-STAT Support page, select </a:t>
            </a:r>
            <a:r>
              <a:rPr lang="en-US" sz="1400" dirty="0">
                <a:solidFill>
                  <a:schemeClr val="accent3"/>
                </a:solidFill>
              </a:rPr>
              <a:t>Value Assignment Sheets (VAS/</a:t>
            </a:r>
            <a:r>
              <a:rPr lang="en-US" sz="1400" dirty="0" err="1">
                <a:solidFill>
                  <a:schemeClr val="accent3"/>
                </a:solidFill>
              </a:rPr>
              <a:t>eVAS</a:t>
            </a:r>
            <a:r>
              <a:rPr lang="en-US" sz="1400" dirty="0">
                <a:solidFill>
                  <a:schemeClr val="accent3"/>
                </a:solidFill>
              </a:rPr>
              <a:t>)</a:t>
            </a:r>
          </a:p>
          <a:p>
            <a:pPr marL="179388" marR="84296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Select </a:t>
            </a:r>
            <a:r>
              <a:rPr lang="en-US" sz="1400" dirty="0">
                <a:solidFill>
                  <a:schemeClr val="accent3"/>
                </a:solidFill>
              </a:rPr>
              <a:t>i-STAT </a:t>
            </a:r>
            <a:r>
              <a:rPr lang="en-US" sz="1400" dirty="0" err="1">
                <a:solidFill>
                  <a:schemeClr val="accent3"/>
                </a:solidFill>
              </a:rPr>
              <a:t>Alinity</a:t>
            </a:r>
            <a:r>
              <a:rPr lang="en-US" sz="1400" dirty="0">
                <a:solidFill>
                  <a:schemeClr val="tx1"/>
                </a:solidFill>
              </a:rPr>
              <a:t> from the drop-down DEVICE menu</a:t>
            </a:r>
            <a:endParaRPr lang="en-US" sz="1400" dirty="0">
              <a:solidFill>
                <a:schemeClr val="accent3"/>
              </a:solidFill>
            </a:endParaRPr>
          </a:p>
          <a:p>
            <a:pPr marL="179388" indent="-169863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Follow the instructions on the VAS/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webpage to access and download the correct VAS/</a:t>
            </a:r>
            <a:r>
              <a:rPr lang="en-US" sz="1400" dirty="0" err="1">
                <a:solidFill>
                  <a:schemeClr val="tx1"/>
                </a:solidFill>
              </a:rPr>
              <a:t>eVAS</a:t>
            </a:r>
            <a:r>
              <a:rPr lang="en-US" sz="1400" dirty="0">
                <a:solidFill>
                  <a:schemeClr val="tx1"/>
                </a:solidFill>
              </a:rPr>
              <a:t> file.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87DE4D-9C95-217B-EEDD-955287A290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011"/>
          <a:stretch/>
        </p:blipFill>
        <p:spPr>
          <a:xfrm>
            <a:off x="5109827" y="1148627"/>
            <a:ext cx="3625333" cy="2651723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92343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2F1BD-4115-26AB-14A7-9AE7BFD87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ECA409C9-FE07-683B-CEAE-AEE5BB8E2EBD}"/>
              </a:ext>
            </a:extLst>
          </p:cNvPr>
          <p:cNvSpPr/>
          <p:nvPr/>
        </p:nvSpPr>
        <p:spPr>
          <a:xfrm>
            <a:off x="534154" y="3684759"/>
            <a:ext cx="3578665" cy="6880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50BBE14-470C-11C9-01F5-82E641323018}"/>
              </a:ext>
            </a:extLst>
          </p:cNvPr>
          <p:cNvSpPr txBox="1"/>
          <p:nvPr/>
        </p:nvSpPr>
        <p:spPr>
          <a:xfrm>
            <a:off x="518424" y="1224266"/>
            <a:ext cx="466546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pc="-20" dirty="0">
                <a:solidFill>
                  <a:srgbClr val="009CDE"/>
                </a:solidFill>
                <a:latin typeface="Calibri"/>
                <a:cs typeface="Calibri"/>
              </a:rPr>
              <a:t>NOW THAT YOU HAVE COMPLETED THIS LESSON, YOU SHOULD BE ABLE TO:</a:t>
            </a: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5F7AFFC-6A1E-C309-D973-D4A6724058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2920" y="196427"/>
            <a:ext cx="8138160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dirty="0"/>
              <a:t>Summary </a:t>
            </a:r>
            <a:endParaRPr spc="-1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AB6CE3-3BCD-E1FD-ED53-92C3D8E972C1}"/>
              </a:ext>
            </a:extLst>
          </p:cNvPr>
          <p:cNvSpPr txBox="1"/>
          <p:nvPr/>
        </p:nvSpPr>
        <p:spPr>
          <a:xfrm>
            <a:off x="2286000" y="2319535"/>
            <a:ext cx="4572000" cy="196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Learning</a:t>
            </a:r>
            <a:r>
              <a:rPr lang="en-US" sz="8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System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Lesson: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 err="1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STAT</a:t>
            </a:r>
            <a:r>
              <a:rPr lang="en-US" sz="8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lang="en-US" sz="800" spc="-1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General Cartridge Handling &amp; Sample Collection </a:t>
            </a:r>
            <a:r>
              <a:rPr lang="en-US" sz="80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lang="en-US" sz="800" spc="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800" spc="-10">
                <a:solidFill>
                  <a:srgbClr val="FFFFFF"/>
                </a:solidFill>
                <a:latin typeface="Calibri"/>
                <a:cs typeface="Calibri"/>
              </a:rPr>
              <a:t>NPE-XXX</a:t>
            </a:r>
            <a:endParaRPr lang="en-US" sz="800"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F9A3DB-147F-BDC4-70F6-85D6B4FEDAE6}"/>
              </a:ext>
            </a:extLst>
          </p:cNvPr>
          <p:cNvSpPr txBox="1"/>
          <p:nvPr/>
        </p:nvSpPr>
        <p:spPr>
          <a:xfrm>
            <a:off x="582032" y="3862717"/>
            <a:ext cx="34829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For</a:t>
            </a:r>
            <a:r>
              <a:rPr lang="en-US" sz="1000" b="0" spc="-1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more</a:t>
            </a:r>
            <a:r>
              <a:rPr lang="en-US" sz="1000" b="0" spc="-19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information</a:t>
            </a:r>
            <a:r>
              <a:rPr lang="en-US" sz="1000" b="0" spc="-3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refer</a:t>
            </a:r>
            <a:r>
              <a:rPr lang="en-US" sz="1000" b="0" spc="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to</a:t>
            </a:r>
            <a:r>
              <a:rPr lang="en-US" sz="1000" b="0" spc="-1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the</a:t>
            </a:r>
            <a:r>
              <a:rPr lang="en-US" sz="1000" b="0" spc="-4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spc="-8" dirty="0" err="1">
                <a:solidFill>
                  <a:schemeClr val="accent3"/>
                </a:solidFill>
                <a:cs typeface="Calibri" panose="020F0502020204030204" pitchFamily="34" charset="0"/>
              </a:rPr>
              <a:t>i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-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STAT</a:t>
            </a:r>
            <a:r>
              <a:rPr lang="en-US" sz="1000" b="0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spc="-8" dirty="0" err="1">
                <a:solidFill>
                  <a:schemeClr val="accent3"/>
                </a:solidFill>
                <a:cs typeface="Calibri" panose="020F0502020204030204" pitchFamily="34" charset="0"/>
              </a:rPr>
              <a:t>Alinity</a:t>
            </a:r>
            <a:r>
              <a:rPr lang="en-US" sz="1000" b="0" spc="-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Getting</a:t>
            </a:r>
            <a:r>
              <a:rPr lang="en-US" sz="1000" b="0" i="1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Started</a:t>
            </a:r>
            <a:r>
              <a:rPr lang="en-US" sz="1000" b="0" i="1" spc="-26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Guides,</a:t>
            </a:r>
            <a:r>
              <a:rPr lang="en-US" sz="1000" b="0" i="1" spc="-19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System</a:t>
            </a:r>
            <a:r>
              <a:rPr lang="en-US" sz="1000" b="0" i="1" spc="-45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Operations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Manual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,</a:t>
            </a:r>
            <a:r>
              <a:rPr lang="en-US" sz="1000" b="0" spc="-3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dirty="0">
                <a:solidFill>
                  <a:schemeClr val="accent3"/>
                </a:solidFill>
                <a:cs typeface="Calibri" panose="020F0502020204030204" pitchFamily="34" charset="0"/>
              </a:rPr>
              <a:t>and</a:t>
            </a:r>
            <a:r>
              <a:rPr lang="en-US" sz="1000" b="0" spc="-23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Quick</a:t>
            </a:r>
            <a:r>
              <a:rPr lang="en-US" sz="1000" b="0" i="1" spc="-38" dirty="0">
                <a:solidFill>
                  <a:schemeClr val="accent3"/>
                </a:solidFill>
                <a:cs typeface="Calibri" panose="020F0502020204030204" pitchFamily="34" charset="0"/>
              </a:rPr>
              <a:t> </a:t>
            </a:r>
            <a:r>
              <a:rPr lang="en-US" sz="1000" b="0" i="1" dirty="0">
                <a:solidFill>
                  <a:schemeClr val="accent3"/>
                </a:solidFill>
                <a:cs typeface="Calibri" panose="020F0502020204030204" pitchFamily="34" charset="0"/>
              </a:rPr>
              <a:t>Reference</a:t>
            </a:r>
            <a:r>
              <a:rPr lang="en-US" sz="1000" b="0" i="1" spc="-8" dirty="0">
                <a:solidFill>
                  <a:schemeClr val="accent3"/>
                </a:solidFill>
                <a:cs typeface="Calibri" panose="020F0502020204030204" pitchFamily="34" charset="0"/>
              </a:rPr>
              <a:t> Guide</a:t>
            </a:r>
            <a:endParaRPr lang="en-US" sz="1000" i="1" dirty="0">
              <a:solidFill>
                <a:schemeClr val="accent3"/>
              </a:solidFill>
              <a:cs typeface="Calibri" panose="020F0502020204030204" pitchFamily="34" charset="0"/>
            </a:endParaRP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BD705F93-8324-33EF-D00E-0ED155BE514E}"/>
              </a:ext>
            </a:extLst>
          </p:cNvPr>
          <p:cNvSpPr txBox="1"/>
          <p:nvPr/>
        </p:nvSpPr>
        <p:spPr>
          <a:xfrm>
            <a:off x="518424" y="1999204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spcBef>
                <a:spcPts val="968"/>
              </a:spcBef>
              <a:buSzPct val="59090"/>
              <a:tabLst>
                <a:tab pos="268605" algn="l"/>
              </a:tabLst>
            </a:pPr>
            <a:r>
              <a:rPr lang="en-US" sz="1400" dirty="0"/>
              <a:t>Describe the Internal Electronic Simulator process</a:t>
            </a:r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283072D-08D5-0EEB-0EB5-BCEE82470B0C}"/>
              </a:ext>
            </a:extLst>
          </p:cNvPr>
          <p:cNvSpPr txBox="1"/>
          <p:nvPr/>
        </p:nvSpPr>
        <p:spPr>
          <a:xfrm>
            <a:off x="520025" y="2510297"/>
            <a:ext cx="506893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 an External Electronic Simulator test </a:t>
            </a:r>
            <a:endParaRPr sz="1400" dirty="0">
              <a:cs typeface="Georgia"/>
            </a:endParaRPr>
          </a:p>
        </p:txBody>
      </p:sp>
      <p:sp>
        <p:nvSpPr>
          <p:cNvPr id="15" name="object 6">
            <a:extLst>
              <a:ext uri="{FF2B5EF4-FFF2-40B4-BE49-F238E27FC236}">
                <a16:creationId xmlns:a16="http://schemas.microsoft.com/office/drawing/2014/main" id="{D73545C5-8DB4-06A2-ACF3-B84029CE512C}"/>
              </a:ext>
            </a:extLst>
          </p:cNvPr>
          <p:cNvSpPr txBox="1"/>
          <p:nvPr/>
        </p:nvSpPr>
        <p:spPr>
          <a:xfrm>
            <a:off x="502855" y="3015505"/>
            <a:ext cx="5103273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4150" algn="l"/>
              </a:tabLst>
            </a:pPr>
            <a:r>
              <a:rPr lang="en-US" sz="1400" dirty="0">
                <a:cs typeface="Georgia"/>
              </a:rPr>
              <a:t>Performing a Liquid Quality Control test </a:t>
            </a:r>
            <a:endParaRPr sz="1400" dirty="0">
              <a:cs typeface="Georgia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89364E-50EC-BB7C-7BD3-2CBF69BD2543}"/>
              </a:ext>
            </a:extLst>
          </p:cNvPr>
          <p:cNvGrpSpPr/>
          <p:nvPr/>
        </p:nvGrpSpPr>
        <p:grpSpPr>
          <a:xfrm>
            <a:off x="518424" y="2364238"/>
            <a:ext cx="4060203" cy="524256"/>
            <a:chOff x="559768" y="2833701"/>
            <a:chExt cx="5138277" cy="524256"/>
          </a:xfrm>
        </p:grpSpPr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FF9F9C52-4119-32D1-ADC1-E1814E6B5F54}"/>
                </a:ext>
              </a:extLst>
            </p:cNvPr>
            <p:cNvSpPr/>
            <p:nvPr/>
          </p:nvSpPr>
          <p:spPr>
            <a:xfrm>
              <a:off x="559768" y="2833701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3">
              <a:extLst>
                <a:ext uri="{FF2B5EF4-FFF2-40B4-BE49-F238E27FC236}">
                  <a16:creationId xmlns:a16="http://schemas.microsoft.com/office/drawing/2014/main" id="{4B212B8B-9C2F-EDB0-011A-803CB8D62CD7}"/>
                </a:ext>
              </a:extLst>
            </p:cNvPr>
            <p:cNvSpPr/>
            <p:nvPr/>
          </p:nvSpPr>
          <p:spPr>
            <a:xfrm>
              <a:off x="559768" y="3357957"/>
              <a:ext cx="5138277" cy="0"/>
            </a:xfrm>
            <a:custGeom>
              <a:avLst/>
              <a:gdLst/>
              <a:ahLst/>
              <a:cxnLst/>
              <a:rect l="l" t="t" r="r" b="b"/>
              <a:pathLst>
                <a:path w="5086350">
                  <a:moveTo>
                    <a:pt x="0" y="0"/>
                  </a:moveTo>
                  <a:lnTo>
                    <a:pt x="5086350" y="0"/>
                  </a:lnTo>
                </a:path>
              </a:pathLst>
            </a:custGeom>
            <a:ln w="9525">
              <a:solidFill>
                <a:srgbClr val="009BD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8">
            <a:extLst>
              <a:ext uri="{FF2B5EF4-FFF2-40B4-BE49-F238E27FC236}">
                <a16:creationId xmlns:a16="http://schemas.microsoft.com/office/drawing/2014/main" id="{57DA40DC-4F2C-DE75-0897-D926433EE326}"/>
              </a:ext>
            </a:extLst>
          </p:cNvPr>
          <p:cNvGrpSpPr/>
          <p:nvPr/>
        </p:nvGrpSpPr>
        <p:grpSpPr>
          <a:xfrm>
            <a:off x="4286835" y="2627566"/>
            <a:ext cx="4519248" cy="1914035"/>
            <a:chOff x="2286000" y="3200400"/>
            <a:chExt cx="6476999" cy="2743200"/>
          </a:xfrm>
        </p:grpSpPr>
        <p:pic>
          <p:nvPicPr>
            <p:cNvPr id="20" name="object 9">
              <a:extLst>
                <a:ext uri="{FF2B5EF4-FFF2-40B4-BE49-F238E27FC236}">
                  <a16:creationId xmlns:a16="http://schemas.microsoft.com/office/drawing/2014/main" id="{D02522A7-5E28-80F6-65E5-3F8D97C9FC8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E3AF6D4E-300E-0F8D-5D3D-C81D1BE9AC5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A5125812-F2E6-AA1E-E2E1-4F5D07CD68FC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28" name="object 12">
              <a:extLst>
                <a:ext uri="{FF2B5EF4-FFF2-40B4-BE49-F238E27FC236}">
                  <a16:creationId xmlns:a16="http://schemas.microsoft.com/office/drawing/2014/main" id="{550D5A06-DE84-CD06-D875-ABADEAEC456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30" name="object 14">
            <a:extLst>
              <a:ext uri="{FF2B5EF4-FFF2-40B4-BE49-F238E27FC236}">
                <a16:creationId xmlns:a16="http://schemas.microsoft.com/office/drawing/2014/main" id="{E973E860-8254-02AC-2618-7C3B5528EF8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05771" y="1079911"/>
            <a:ext cx="2228787" cy="345483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31D010-583D-1574-483A-282F95BC30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2700">
              <a:lnSpc>
                <a:spcPts val="1045"/>
              </a:lnSpc>
            </a:pPr>
            <a:r>
              <a:rPr lang="en-US"/>
              <a:t>|</a:t>
            </a:r>
            <a:r>
              <a:rPr lang="en-US" spc="225"/>
              <a:t>  </a:t>
            </a:r>
            <a:fld id="{81D60167-4931-47E6-BA6A-407CBD079E47}" type="slidenum">
              <a:rPr spc="-25" smtClean="0"/>
              <a:t>36</a:t>
            </a:fld>
            <a:endParaRPr spc="-25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6054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 idx="4294967295"/>
          </p:nvPr>
        </p:nvSpPr>
        <p:spPr>
          <a:xfrm>
            <a:off x="0" y="569913"/>
            <a:ext cx="8137525" cy="390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85">
              <a:lnSpc>
                <a:spcPct val="100000"/>
              </a:lnSpc>
              <a:spcBef>
                <a:spcPts val="105"/>
              </a:spcBef>
            </a:pPr>
            <a:r>
              <a:rPr spc="-10" dirty="0"/>
              <a:t>Summary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7DC768D-0371-7834-5D97-86CF784B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2654" y="1673023"/>
            <a:ext cx="7742022" cy="2674620"/>
          </a:xfrm>
        </p:spPr>
        <p:txBody>
          <a:bodyPr/>
          <a:lstStyle/>
          <a:p>
            <a:r>
              <a:rPr lang="en-US" sz="3600" dirty="0"/>
              <a:t>Congratulations!</a:t>
            </a:r>
          </a:p>
        </p:txBody>
      </p:sp>
      <p:sp>
        <p:nvSpPr>
          <p:cNvPr id="7" name="object 11">
            <a:extLst>
              <a:ext uri="{FF2B5EF4-FFF2-40B4-BE49-F238E27FC236}">
                <a16:creationId xmlns:a16="http://schemas.microsoft.com/office/drawing/2014/main" id="{5074D917-A1B7-6D2F-361E-5DDCC503BA1B}"/>
              </a:ext>
            </a:extLst>
          </p:cNvPr>
          <p:cNvSpPr txBox="1"/>
          <p:nvPr/>
        </p:nvSpPr>
        <p:spPr>
          <a:xfrm>
            <a:off x="532654" y="2149056"/>
            <a:ext cx="544481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You</a:t>
            </a:r>
            <a:r>
              <a:rPr kumimoji="0" sz="2400" b="0" i="0" u="none" strike="noStrike" kern="1200" cap="none" spc="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have</a:t>
            </a:r>
            <a:r>
              <a:rPr kumimoji="0" sz="24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completed</a:t>
            </a:r>
            <a:r>
              <a:rPr kumimoji="0" sz="2400" b="0" i="0" u="none" strike="noStrike" kern="1200" cap="none" spc="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</a:t>
            </a:r>
            <a:r>
              <a:rPr kumimoji="0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the</a:t>
            </a:r>
            <a: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 lesson </a:t>
            </a:r>
            <a:b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</a:br>
            <a:r>
              <a:rPr kumimoji="0" lang="en-US" sz="24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Brandon Grotesque Regular"/>
              </a:rPr>
              <a:t>i-STAT Alinity – Quality Control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Brandon Grotesque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DD0AC-1D09-2977-8D75-1E52A353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293" t="16261" r="22487" b="20606"/>
          <a:stretch/>
        </p:blipFill>
        <p:spPr>
          <a:xfrm rot="20732359">
            <a:off x="5931840" y="300513"/>
            <a:ext cx="2672358" cy="40350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888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B652-87DA-2EAE-063C-405881B6C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361F44-4FE3-CC0F-4C86-3F11D7BAD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30610"/>
            <a:ext cx="8138160" cy="390526"/>
          </a:xfrm>
        </p:spPr>
        <p:txBody>
          <a:bodyPr/>
          <a:lstStyle/>
          <a:p>
            <a:r>
              <a:rPr lang="en-US" dirty="0" err="1"/>
              <a:t>i</a:t>
            </a:r>
            <a:r>
              <a:rPr lang="en-US" dirty="0"/>
              <a:t>-STAT </a:t>
            </a:r>
            <a:r>
              <a:rPr lang="en-US" dirty="0" err="1"/>
              <a:t>Alinity</a:t>
            </a:r>
            <a:r>
              <a:rPr lang="en-US" dirty="0"/>
              <a:t> Quality Control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F0D83C-8603-0B81-1D06-E7B9DA143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 dirty="0"/>
              <a:t>|    </a:t>
            </a:r>
            <a:fld id="{7B2119CD-3B2D-4CEB-B404-D2E3F8CD6D69}" type="slidenum">
              <a:rPr lang="en-IN" smtClean="0"/>
              <a:pPr/>
              <a:t>4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06EF7-4A42-F836-A78D-D75C6969C6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5129" y="1190993"/>
            <a:ext cx="4192669" cy="1380757"/>
          </a:xfrm>
        </p:spPr>
        <p:txBody>
          <a:bodyPr vert="horz" lIns="0" tIns="0" rIns="91440" bIns="45720" rtlCol="0" anchor="t">
            <a:noAutofit/>
          </a:bodyPr>
          <a:lstStyle/>
          <a:p>
            <a:r>
              <a:rPr lang="en-US" cap="all" dirty="0">
                <a:solidFill>
                  <a:schemeClr val="accent3"/>
                </a:solidFill>
              </a:rPr>
              <a:t>The</a:t>
            </a:r>
            <a:r>
              <a:rPr lang="en-US" dirty="0">
                <a:solidFill>
                  <a:schemeClr val="accent3"/>
                </a:solidFill>
              </a:rPr>
              <a:t> i-</a:t>
            </a:r>
            <a:r>
              <a:rPr lang="en-US" cap="all" dirty="0">
                <a:solidFill>
                  <a:schemeClr val="accent3"/>
                </a:solidFill>
              </a:rPr>
              <a:t>STAT </a:t>
            </a:r>
            <a:r>
              <a:rPr lang="en-US" cap="all" dirty="0" err="1">
                <a:solidFill>
                  <a:schemeClr val="accent3"/>
                </a:solidFill>
              </a:rPr>
              <a:t>Alinity</a:t>
            </a:r>
            <a:r>
              <a:rPr lang="en-US" cap="all" dirty="0">
                <a:solidFill>
                  <a:schemeClr val="accent3"/>
                </a:solidFill>
              </a:rPr>
              <a:t> System</a:t>
            </a:r>
            <a:r>
              <a:rPr lang="en-US" i="1" cap="all" dirty="0">
                <a:solidFill>
                  <a:schemeClr val="accent3"/>
                </a:solidFill>
              </a:rPr>
              <a:t> </a:t>
            </a:r>
            <a:br>
              <a:rPr lang="en-US" i="1" cap="all" dirty="0">
                <a:solidFill>
                  <a:schemeClr val="accent3"/>
                </a:solidFill>
              </a:rPr>
            </a:br>
            <a:r>
              <a:rPr lang="en-US" cap="all" dirty="0">
                <a:solidFill>
                  <a:schemeClr val="accent3"/>
                </a:solidFill>
              </a:rPr>
              <a:t>Quality Control includes: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Internal Electronic Simulator process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External Electronic Simulator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cs typeface="Calibri"/>
              </a:rPr>
              <a:t>Quality Control using Liquid Control</a:t>
            </a:r>
            <a:endParaRPr lang="en-US" sz="1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E69612-D9F9-6424-739F-7CBCCA5846D7}"/>
              </a:ext>
            </a:extLst>
          </p:cNvPr>
          <p:cNvGrpSpPr/>
          <p:nvPr/>
        </p:nvGrpSpPr>
        <p:grpSpPr>
          <a:xfrm>
            <a:off x="373330" y="1244869"/>
            <a:ext cx="636502" cy="636502"/>
            <a:chOff x="209550" y="1333500"/>
            <a:chExt cx="781050" cy="781050"/>
          </a:xfrm>
        </p:grpSpPr>
        <p:pic>
          <p:nvPicPr>
            <p:cNvPr id="10" name="Picture 9" descr="A blue and black water drop&#10;&#10;AI-generated content may be incorrect.">
              <a:extLst>
                <a:ext uri="{FF2B5EF4-FFF2-40B4-BE49-F238E27FC236}">
                  <a16:creationId xmlns:a16="http://schemas.microsoft.com/office/drawing/2014/main" id="{7E0EFA2D-CF1D-7E81-5FAA-01AFE337F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9550" y="1333500"/>
              <a:ext cx="781050" cy="7810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8B81EF-9391-5074-621D-E75B275E3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9237" t="17315" r="12206" b="26010"/>
            <a:stretch/>
          </p:blipFill>
          <p:spPr>
            <a:xfrm>
              <a:off x="407298" y="1674254"/>
              <a:ext cx="409713" cy="269655"/>
            </a:xfrm>
            <a:prstGeom prst="rect">
              <a:avLst/>
            </a:prstGeom>
          </p:spPr>
        </p:pic>
      </p:grpSp>
      <p:grpSp>
        <p:nvGrpSpPr>
          <p:cNvPr id="2" name="object 8">
            <a:extLst>
              <a:ext uri="{FF2B5EF4-FFF2-40B4-BE49-F238E27FC236}">
                <a16:creationId xmlns:a16="http://schemas.microsoft.com/office/drawing/2014/main" id="{DC57D9A8-F90E-EF2C-9852-F3CB4FF383BC}"/>
              </a:ext>
            </a:extLst>
          </p:cNvPr>
          <p:cNvGrpSpPr/>
          <p:nvPr/>
        </p:nvGrpSpPr>
        <p:grpSpPr>
          <a:xfrm>
            <a:off x="3877411" y="2491076"/>
            <a:ext cx="4857749" cy="2057400"/>
            <a:chOff x="2286000" y="3200400"/>
            <a:chExt cx="6476999" cy="2743200"/>
          </a:xfrm>
        </p:grpSpPr>
        <p:pic>
          <p:nvPicPr>
            <p:cNvPr id="4" name="object 9">
              <a:extLst>
                <a:ext uri="{FF2B5EF4-FFF2-40B4-BE49-F238E27FC236}">
                  <a16:creationId xmlns:a16="http://schemas.microsoft.com/office/drawing/2014/main" id="{AB2D942C-ADD4-5A43-91C9-9F1230D33D09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140" y="3200400"/>
              <a:ext cx="1927859" cy="2743200"/>
            </a:xfrm>
            <a:prstGeom prst="rect">
              <a:avLst/>
            </a:prstGeom>
          </p:spPr>
        </p:pic>
        <p:pic>
          <p:nvPicPr>
            <p:cNvPr id="8" name="object 10">
              <a:extLst>
                <a:ext uri="{FF2B5EF4-FFF2-40B4-BE49-F238E27FC236}">
                  <a16:creationId xmlns:a16="http://schemas.microsoft.com/office/drawing/2014/main" id="{980B4FE2-F6C5-C122-1195-84E8B6DD4F2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86000" y="5045799"/>
              <a:ext cx="1184148" cy="768096"/>
            </a:xfrm>
            <a:prstGeom prst="rect">
              <a:avLst/>
            </a:prstGeom>
          </p:spPr>
        </p:pic>
        <p:pic>
          <p:nvPicPr>
            <p:cNvPr id="9" name="object 11">
              <a:extLst>
                <a:ext uri="{FF2B5EF4-FFF2-40B4-BE49-F238E27FC236}">
                  <a16:creationId xmlns:a16="http://schemas.microsoft.com/office/drawing/2014/main" id="{912E74F8-B8FB-8370-EEAF-BBD6BD04871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2800" y="4806696"/>
              <a:ext cx="1443227" cy="984503"/>
            </a:xfrm>
            <a:prstGeom prst="rect">
              <a:avLst/>
            </a:prstGeom>
          </p:spPr>
        </p:pic>
        <p:pic>
          <p:nvPicPr>
            <p:cNvPr id="11" name="object 12">
              <a:extLst>
                <a:ext uri="{FF2B5EF4-FFF2-40B4-BE49-F238E27FC236}">
                  <a16:creationId xmlns:a16="http://schemas.microsoft.com/office/drawing/2014/main" id="{E9B8A96D-5238-2EAB-40FE-FDC31DCFB36C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48200" y="3962400"/>
              <a:ext cx="762000" cy="1848612"/>
            </a:xfrm>
            <a:prstGeom prst="rect">
              <a:avLst/>
            </a:prstGeom>
          </p:spPr>
        </p:pic>
      </p:grpSp>
      <p:pic>
        <p:nvPicPr>
          <p:cNvPr id="13" name="object 14">
            <a:extLst>
              <a:ext uri="{FF2B5EF4-FFF2-40B4-BE49-F238E27FC236}">
                <a16:creationId xmlns:a16="http://schemas.microsoft.com/office/drawing/2014/main" id="{B8A92E76-C308-9BEA-6EA0-A62C5A4A90CA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57050" y="834869"/>
            <a:ext cx="2395728" cy="37136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99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C0416D-3789-914E-C531-2226E7D42C3D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latin typeface="+mn-lt"/>
                <a:cs typeface="Georgia"/>
              </a:rPr>
              <a:t>Internal Electronic Simulator </a:t>
            </a:r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EAD69BD7-5D04-FC1F-7A6D-F5DE531E2B25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134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72E465-4C30-606D-3FB1-DA196BCED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FCCAB8-8350-74B6-7102-FAB1C59FA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0211"/>
            <a:ext cx="8208818" cy="390526"/>
          </a:xfrm>
        </p:spPr>
        <p:txBody>
          <a:bodyPr/>
          <a:lstStyle/>
          <a:p>
            <a:r>
              <a:rPr lang="en-US" dirty="0"/>
              <a:t>Internal Electronic Simulator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CB3FFD-B982-6533-F0D0-961188B913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6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6EAB2-DBB4-FF7E-D0D9-B095D8C875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176311"/>
            <a:ext cx="5329796" cy="3286635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The Internal Electronic Simulator performs an internal check of the instrument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The test is performed on every test cartridge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cs typeface="Calibri"/>
              </a:rPr>
              <a:t>If the internal electronic simulator test passes, the cartridge test cycle proceeds</a:t>
            </a:r>
            <a:br>
              <a:rPr lang="en-US">
                <a:solidFill>
                  <a:schemeClr val="tx1"/>
                </a:solidFill>
                <a:cs typeface="Calibri"/>
              </a:rPr>
            </a:br>
            <a:endParaRPr lang="en-US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the internal electronic simulator fails, remove the cartridge and perform a new test using a new cartridge</a:t>
            </a:r>
            <a:endParaRPr lang="en-US" sz="1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286FF5-EE82-0E09-E2CC-A43E899F40BB}"/>
              </a:ext>
            </a:extLst>
          </p:cNvPr>
          <p:cNvSpPr txBox="1"/>
          <p:nvPr/>
        </p:nvSpPr>
        <p:spPr>
          <a:xfrm>
            <a:off x="6333015" y="1633927"/>
            <a:ext cx="4561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accent1"/>
                </a:solidFill>
              </a:rPr>
              <a:t>SEC</a:t>
            </a:r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9801463A-3AB2-2643-3A03-5F9C4CB7A6B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40124" y="842702"/>
            <a:ext cx="2212847" cy="37490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4756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9C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49905EC-4120-479A-BE38-7D1BDC7CE0F0}"/>
              </a:ext>
            </a:extLst>
          </p:cNvPr>
          <p:cNvSpPr txBox="1">
            <a:spLocks/>
          </p:cNvSpPr>
          <p:nvPr/>
        </p:nvSpPr>
        <p:spPr>
          <a:xfrm>
            <a:off x="502920" y="2331719"/>
            <a:ext cx="8138160" cy="12344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 cap="none" spc="0" baseline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FFFF"/>
                </a:solidFill>
                <a:cs typeface="Georgia"/>
              </a:rPr>
              <a:t>External Electronic Simulator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0FEB06-C636-4533-F484-A8B6CA0A85CE}"/>
              </a:ext>
            </a:extLst>
          </p:cNvPr>
          <p:cNvSpPr txBox="1">
            <a:spLocks/>
          </p:cNvSpPr>
          <p:nvPr/>
        </p:nvSpPr>
        <p:spPr>
          <a:xfrm>
            <a:off x="502920" y="1995814"/>
            <a:ext cx="8138160" cy="48006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  <a:lvl2pPr marL="1698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4000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576263" indent="-169863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744538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»"/>
              <a:defRPr sz="11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dirty="0" err="1">
                <a:solidFill>
                  <a:schemeClr val="accent1"/>
                </a:solidFill>
                <a:latin typeface="+mn-lt"/>
              </a:rPr>
              <a:t>i</a:t>
            </a:r>
            <a:r>
              <a:rPr lang="en-US" dirty="0">
                <a:solidFill>
                  <a:schemeClr val="accent1"/>
                </a:solidFill>
                <a:latin typeface="+mn-lt"/>
              </a:rPr>
              <a:t>-STAT ALINITY QUALITY CONTROL 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861AD8C9-BF35-FBE9-263A-2E7441D8B853}"/>
              </a:ext>
            </a:extLst>
          </p:cNvPr>
          <p:cNvSpPr txBox="1"/>
          <p:nvPr/>
        </p:nvSpPr>
        <p:spPr>
          <a:xfrm>
            <a:off x="495300" y="4714603"/>
            <a:ext cx="7392034" cy="2173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i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u="none" dirty="0">
                <a:solidFill>
                  <a:schemeClr val="bg1"/>
                </a:solidFill>
                <a:latin typeface="Calibri"/>
                <a:cs typeface="Calibri"/>
              </a:rPr>
              <a:t>vitro</a:t>
            </a:r>
            <a:r>
              <a:rPr lang="en-US" sz="700" i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diagnostic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use only.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intended use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and</a:t>
            </a:r>
            <a:r>
              <a:rPr lang="en-US" sz="700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product details,</a:t>
            </a:r>
            <a:r>
              <a:rPr lang="en-US" sz="700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u="none" dirty="0">
                <a:solidFill>
                  <a:schemeClr val="bg1"/>
                </a:solidFill>
                <a:latin typeface="Calibri"/>
                <a:cs typeface="Calibri"/>
              </a:rPr>
              <a:t>visit </a:t>
            </a:r>
            <a:r>
              <a:rPr lang="en-US" sz="700" u="none" spc="-1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www.globalpointofcare.abbott</a:t>
            </a:r>
            <a:r>
              <a:rPr lang="en-US" sz="700" u="none" spc="-10" dirty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r>
              <a:rPr lang="en-US" sz="700" u="none" spc="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Not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products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available</a:t>
            </a:r>
            <a:r>
              <a:rPr lang="en-US" sz="700" b="1" u="none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in</a:t>
            </a:r>
            <a:r>
              <a:rPr lang="en-US" sz="700" b="1" u="none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regions.</a:t>
            </a:r>
            <a:r>
              <a:rPr lang="en-US" sz="700" b="1" u="none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Check with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your local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representative</a:t>
            </a:r>
            <a:r>
              <a:rPr lang="en-US" sz="700" b="1" u="none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b="1" u="none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b="1" u="none" spc="-10" dirty="0">
                <a:solidFill>
                  <a:schemeClr val="bg1"/>
                </a:solidFill>
                <a:latin typeface="Calibri"/>
                <a:cs typeface="Calibri"/>
              </a:rPr>
              <a:t>availability.</a:t>
            </a:r>
            <a:endParaRPr lang="en-US" sz="700" u="none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12700">
              <a:lnSpc>
                <a:spcPts val="760"/>
              </a:lnSpc>
            </a:pP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Photos &amp;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images are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for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illustrative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purposes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only.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©2025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All</a:t>
            </a:r>
            <a:r>
              <a:rPr lang="en-US" sz="700" spc="-2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rights</a:t>
            </a:r>
            <a:r>
              <a:rPr lang="en-US" sz="700" spc="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reserved.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i="1" spc="-10" dirty="0">
                <a:solidFill>
                  <a:schemeClr val="bg1"/>
                </a:solidFill>
                <a:latin typeface="Calibri"/>
                <a:cs typeface="Calibri"/>
              </a:rPr>
              <a:t>i-</a:t>
            </a:r>
            <a:r>
              <a:rPr lang="en-US" sz="700" i="1" dirty="0">
                <a:solidFill>
                  <a:schemeClr val="bg1"/>
                </a:solidFill>
                <a:latin typeface="Calibri"/>
                <a:cs typeface="Calibri"/>
              </a:rPr>
              <a:t>STAT &amp; </a:t>
            </a:r>
            <a:r>
              <a:rPr lang="en-US" sz="700" i="1" dirty="0" err="1">
                <a:solidFill>
                  <a:schemeClr val="bg1"/>
                </a:solidFill>
                <a:latin typeface="Calibri"/>
                <a:cs typeface="Calibri"/>
              </a:rPr>
              <a:t>Alinity</a:t>
            </a:r>
            <a:r>
              <a:rPr lang="en-US" sz="700" i="1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are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</a:t>
            </a:r>
            <a:r>
              <a:rPr lang="en-US" sz="700" spc="-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trademarks</a:t>
            </a:r>
            <a:r>
              <a:rPr lang="en-US" sz="700" spc="2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of</a:t>
            </a:r>
            <a:r>
              <a:rPr lang="en-US" sz="700" spc="-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700" dirty="0">
                <a:solidFill>
                  <a:schemeClr val="bg1"/>
                </a:solidFill>
                <a:latin typeface="Calibri"/>
                <a:cs typeface="Calibri"/>
              </a:rPr>
              <a:t>Abbott.</a:t>
            </a:r>
            <a:r>
              <a:rPr lang="en-US" sz="700" spc="-10" dirty="0">
                <a:solidFill>
                  <a:schemeClr val="bg1"/>
                </a:solidFill>
                <a:latin typeface="Calibri"/>
                <a:cs typeface="Calibri"/>
              </a:rPr>
              <a:t>| </a:t>
            </a:r>
            <a:r>
              <a:rPr lang="en-US" sz="700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iLS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Presentation 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i-STAT </a:t>
            </a:r>
            <a:r>
              <a:rPr lang="en-US" sz="700" i="1" kern="1200" dirty="0" err="1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Alinity</a:t>
            </a:r>
            <a:r>
              <a:rPr lang="en-US" sz="700" i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Quality Control | APOC-25002610.2</a:t>
            </a:r>
            <a:endParaRPr lang="en-US" sz="7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7859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FAAF8-F709-235F-E220-80AF4EE1F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F350D06-2D5F-B403-DBC8-82946F44B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8525"/>
            <a:ext cx="8167255" cy="390526"/>
          </a:xfrm>
        </p:spPr>
        <p:txBody>
          <a:bodyPr/>
          <a:lstStyle/>
          <a:p>
            <a:r>
              <a:rPr lang="en-US" dirty="0"/>
              <a:t>External Electronic Simulator</a:t>
            </a:r>
            <a:endParaRPr lang="en-US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EDD7D-972C-B588-61EC-B0B7392685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8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423D5-85A5-552C-C9F9-97A767FA56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2920" y="1062340"/>
            <a:ext cx="4914160" cy="2527069"/>
          </a:xfrm>
        </p:spPr>
        <p:txBody>
          <a:bodyPr vert="horz" lIns="0" tIns="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Provides an independent check on the instrument’s ability to take accurate and sensitive measurements of voltage, current, and resistance</a:t>
            </a:r>
            <a:br>
              <a:rPr lang="en-US" dirty="0">
                <a:solidFill>
                  <a:schemeClr val="tx1"/>
                </a:solidFill>
                <a:cs typeface="Calibri"/>
              </a:rPr>
            </a:br>
            <a:endParaRPr lang="en-US" sz="1600" dirty="0">
              <a:solidFill>
                <a:schemeClr val="tx1"/>
              </a:solidFill>
              <a:ea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cs typeface="Calibri"/>
              </a:rPr>
              <a:t>Provides an independent check on the instrument’s thermal probes</a:t>
            </a:r>
            <a:br>
              <a:rPr lang="en-US" dirty="0">
                <a:solidFill>
                  <a:schemeClr val="tx1"/>
                </a:solidFill>
                <a:cs typeface="Calibri"/>
              </a:rPr>
            </a:br>
            <a:endParaRPr lang="en-US" sz="1600" dirty="0">
              <a:solidFill>
                <a:schemeClr val="tx1"/>
              </a:solidFill>
              <a:ea typeface="Calibri"/>
            </a:endParaRPr>
          </a:p>
        </p:txBody>
      </p:sp>
      <p:grpSp>
        <p:nvGrpSpPr>
          <p:cNvPr id="2" name="object 5">
            <a:extLst>
              <a:ext uri="{FF2B5EF4-FFF2-40B4-BE49-F238E27FC236}">
                <a16:creationId xmlns:a16="http://schemas.microsoft.com/office/drawing/2014/main" id="{1E50C207-8405-E282-0C2A-600BC24D050E}"/>
              </a:ext>
            </a:extLst>
          </p:cNvPr>
          <p:cNvGrpSpPr/>
          <p:nvPr/>
        </p:nvGrpSpPr>
        <p:grpSpPr>
          <a:xfrm>
            <a:off x="5404009" y="714851"/>
            <a:ext cx="3253601" cy="3714854"/>
            <a:chOff x="4370832" y="882396"/>
            <a:chExt cx="4338135" cy="4953138"/>
          </a:xfrm>
        </p:grpSpPr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D4954FCA-46CF-E663-AA71-28E88D013E7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34447" y="3168534"/>
              <a:ext cx="1874520" cy="2667000"/>
            </a:xfrm>
            <a:prstGeom prst="rect">
              <a:avLst/>
            </a:prstGeom>
          </p:spPr>
        </p:pic>
        <p:pic>
          <p:nvPicPr>
            <p:cNvPr id="8" name="object 7">
              <a:extLst>
                <a:ext uri="{FF2B5EF4-FFF2-40B4-BE49-F238E27FC236}">
                  <a16:creationId xmlns:a16="http://schemas.microsoft.com/office/drawing/2014/main" id="{06DE5A68-5DA2-9FED-0570-C281B33D053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0832" y="882396"/>
              <a:ext cx="3194304" cy="4951476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02A4706-2D01-4F47-E8D3-899C016326E7}"/>
              </a:ext>
            </a:extLst>
          </p:cNvPr>
          <p:cNvSpPr txBox="1"/>
          <p:nvPr/>
        </p:nvSpPr>
        <p:spPr>
          <a:xfrm>
            <a:off x="905260" y="3706929"/>
            <a:ext cx="3053767" cy="1040624"/>
          </a:xfrm>
          <a:prstGeom prst="rect">
            <a:avLst/>
          </a:prstGeom>
          <a:noFill/>
        </p:spPr>
        <p:txBody>
          <a:bodyPr wrap="square" lIns="180000" tIns="180000" rIns="180000" bIns="18000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IMPORTANT</a:t>
            </a:r>
            <a:br>
              <a:rPr lang="en-US" sz="1100" b="1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The external electronic simulator is designed </a:t>
            </a:r>
            <a:br>
              <a:rPr lang="en-US" sz="1100" b="1" dirty="0"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for use only with the i-STAT </a:t>
            </a:r>
            <a:r>
              <a:rPr lang="en-US" sz="1100" b="1" dirty="0" err="1">
                <a:latin typeface="Calibri" panose="020F0502020204030204" pitchFamily="34" charset="0"/>
              </a:rPr>
              <a:t>A</a:t>
            </a:r>
            <a:r>
              <a:rPr lang="en-US" sz="1100" b="1" dirty="0" err="1">
                <a:effectLst/>
                <a:latin typeface="Calibri" panose="020F0502020204030204" pitchFamily="34" charset="0"/>
              </a:rPr>
              <a:t>linity</a:t>
            </a:r>
            <a:r>
              <a:rPr lang="en-US" sz="1100" b="1" dirty="0">
                <a:effectLst/>
                <a:latin typeface="Calibri" panose="020F0502020204030204" pitchFamily="34" charset="0"/>
              </a:rPr>
              <a:t> instrument</a:t>
            </a:r>
          </a:p>
          <a:p>
            <a:endParaRPr lang="en-US" sz="1100" b="1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0" name="Picture 2" descr="Icon&#10;&#10;Description automatically generated">
            <a:extLst>
              <a:ext uri="{FF2B5EF4-FFF2-40B4-BE49-F238E27FC236}">
                <a16:creationId xmlns:a16="http://schemas.microsoft.com/office/drawing/2014/main" id="{13422C9A-E6FD-4B61-7E19-5D875BDF3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" y="3917279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8E1BB5-94B6-53D6-0001-ABA5E237F071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4795251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3129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61226-3329-A714-C187-14B88D815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4BE8ACE-5CB0-A6AF-ACA5-A8B4A4ACD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20210"/>
            <a:ext cx="8025938" cy="390526"/>
          </a:xfrm>
        </p:spPr>
        <p:txBody>
          <a:bodyPr/>
          <a:lstStyle/>
          <a:p>
            <a:r>
              <a:rPr lang="en-US" dirty="0"/>
              <a:t>External Electronic Simulator </a:t>
            </a:r>
            <a:r>
              <a:rPr lang="en-US" sz="1400" dirty="0"/>
              <a:t>-</a:t>
            </a:r>
            <a:r>
              <a:rPr lang="en-US" dirty="0"/>
              <a:t> </a:t>
            </a:r>
            <a:r>
              <a:rPr lang="en-US" sz="1400" dirty="0"/>
              <a:t>cont’d</a:t>
            </a:r>
            <a:endParaRPr lang="en-US" sz="1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780683-F30E-9AF7-38F0-A02C8145C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IN"/>
              <a:t>|    </a:t>
            </a:r>
            <a:fld id="{7B2119CD-3B2D-4CEB-B404-D2E3F8CD6D69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6D596-11C2-9883-7474-E8CDD055D7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8644" y="1017405"/>
            <a:ext cx="3867001" cy="2539398"/>
          </a:xfrm>
        </p:spPr>
        <p:txBody>
          <a:bodyPr/>
          <a:lstStyle/>
          <a:p>
            <a:r>
              <a:rPr lang="en-US" sz="1800" dirty="0"/>
              <a:t>PERFORMING THE EXTERNAL  ELECTRONIC SIMULATOR TEST</a:t>
            </a:r>
          </a:p>
          <a:p>
            <a:pPr marL="264319" indent="-254794">
              <a:spcBef>
                <a:spcPts val="413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Press the </a:t>
            </a:r>
            <a:r>
              <a:rPr lang="en-US" sz="1400" dirty="0">
                <a:solidFill>
                  <a:schemeClr val="accent3"/>
                </a:solidFill>
              </a:rPr>
              <a:t>Power</a:t>
            </a:r>
            <a:r>
              <a:rPr lang="en-US" sz="1400" dirty="0">
                <a:solidFill>
                  <a:schemeClr val="tx1"/>
                </a:solidFill>
              </a:rPr>
              <a:t> button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Touch </a:t>
            </a:r>
            <a:r>
              <a:rPr lang="en-US" sz="1400" dirty="0">
                <a:solidFill>
                  <a:schemeClr val="accent3"/>
                </a:solidFill>
              </a:rPr>
              <a:t>More Options</a:t>
            </a:r>
          </a:p>
          <a:p>
            <a:pPr marL="600075" lvl="1" indent="-285750">
              <a:lnSpc>
                <a:spcPts val="1400"/>
              </a:lnSpc>
              <a:spcBef>
                <a:spcPts val="341"/>
              </a:spcBef>
              <a:buFont typeface="Calibri" panose="020F0502020204030204" pitchFamily="34" charset="0"/>
              <a:buChar char="›"/>
            </a:pPr>
            <a:r>
              <a:rPr lang="en-US" dirty="0">
                <a:solidFill>
                  <a:schemeClr val="accent3"/>
                </a:solidFill>
                <a:cs typeface="Calibri" panose="020F0502020204030204" pitchFamily="34" charset="0"/>
              </a:rPr>
              <a:t>Quality Options</a:t>
            </a:r>
          </a:p>
          <a:p>
            <a:pPr marL="600075" lvl="1" indent="-285750">
              <a:lnSpc>
                <a:spcPts val="1400"/>
              </a:lnSpc>
              <a:spcBef>
                <a:spcPts val="341"/>
              </a:spcBef>
              <a:buFont typeface="Calibri" panose="020F0502020204030204" pitchFamily="34" charset="0"/>
              <a:buChar char="›"/>
            </a:pPr>
            <a:r>
              <a:rPr lang="en-US" dirty="0">
                <a:solidFill>
                  <a:schemeClr val="accent3"/>
                </a:solidFill>
                <a:cs typeface="Calibri" panose="020F0502020204030204" pitchFamily="34" charset="0"/>
              </a:rPr>
              <a:t>Perform Electronic Simulator Test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Scan or enter the Operator ID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Scan the simulator barcode</a:t>
            </a:r>
          </a:p>
          <a:p>
            <a:pPr marL="264319" indent="-254794">
              <a:spcBef>
                <a:spcPts val="341"/>
              </a:spcBef>
              <a:buAutoNum type="arabicPeriod"/>
              <a:tabLst>
                <a:tab pos="264319" algn="l"/>
              </a:tabLst>
            </a:pPr>
            <a:r>
              <a:rPr lang="en-US" sz="1400" dirty="0">
                <a:solidFill>
                  <a:schemeClr val="tx1"/>
                </a:solidFill>
              </a:rPr>
              <a:t>Insert the external Electronic</a:t>
            </a:r>
          </a:p>
          <a:p>
            <a:pPr marL="264319">
              <a:spcBef>
                <a:spcPts val="4"/>
              </a:spcBef>
            </a:pPr>
            <a:r>
              <a:rPr lang="en-US" sz="1400" dirty="0">
                <a:solidFill>
                  <a:schemeClr val="tx1"/>
                </a:solidFill>
              </a:rPr>
              <a:t>Simulator into the cartridge port</a:t>
            </a:r>
          </a:p>
          <a:p>
            <a:pPr>
              <a:spcBef>
                <a:spcPts val="896"/>
              </a:spcBef>
            </a:pPr>
            <a:endParaRPr lang="en-US" sz="1425" dirty="0">
              <a:latin typeface="Georgia"/>
              <a:cs typeface="Georgia"/>
            </a:endParaRPr>
          </a:p>
          <a:p>
            <a:pPr marL="123825" marR="3810" algn="just">
              <a:spcBef>
                <a:spcPts val="4"/>
              </a:spcBef>
            </a:pPr>
            <a:r>
              <a:rPr lang="en-US" sz="1275" b="1" spc="-172" dirty="0">
                <a:solidFill>
                  <a:srgbClr val="FFFFFF"/>
                </a:solidFill>
                <a:latin typeface="Arial"/>
                <a:cs typeface="Arial"/>
              </a:rPr>
              <a:t>NOTE:</a:t>
            </a:r>
            <a:r>
              <a:rPr lang="en-US" sz="1275" b="1" spc="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6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8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236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z="1275" b="1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24" dirty="0">
                <a:solidFill>
                  <a:srgbClr val="FFFFFF"/>
                </a:solidFill>
                <a:latin typeface="Arial"/>
                <a:cs typeface="Arial"/>
              </a:rPr>
              <a:t>locked</a:t>
            </a:r>
            <a:r>
              <a:rPr lang="en-US" sz="1275" b="1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16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lang="en-US" sz="1275" b="1" spc="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01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lang="en-US" sz="1275" b="1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38" dirty="0">
                <a:solidFill>
                  <a:srgbClr val="FFFFFF"/>
                </a:solidFill>
                <a:latin typeface="Arial"/>
                <a:cs typeface="Arial"/>
              </a:rPr>
              <a:t>– </a:t>
            </a:r>
            <a:r>
              <a:rPr lang="en-US" sz="1275" b="1" spc="-172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lang="en-US" sz="1275" b="1" spc="8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9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lang="en-US" sz="1275" b="1" spc="-1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64" dirty="0">
                <a:solidFill>
                  <a:srgbClr val="FFFFFF"/>
                </a:solidFill>
                <a:latin typeface="Arial"/>
                <a:cs typeface="Arial"/>
              </a:rPr>
              <a:t>attempt</a:t>
            </a:r>
            <a:r>
              <a:rPr lang="en-US" sz="1275" b="1" spc="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lang="en-US" sz="1275" b="1" spc="3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13" dirty="0">
                <a:solidFill>
                  <a:srgbClr val="FFFFFF"/>
                </a:solidFill>
                <a:latin typeface="Arial"/>
                <a:cs typeface="Arial"/>
              </a:rPr>
              <a:t>remove</a:t>
            </a:r>
            <a:r>
              <a:rPr lang="en-US" sz="1275" b="1" spc="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8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45" dirty="0">
                <a:solidFill>
                  <a:srgbClr val="FFFFFF"/>
                </a:solidFill>
                <a:latin typeface="Arial"/>
                <a:cs typeface="Arial"/>
              </a:rPr>
              <a:t>while </a:t>
            </a:r>
            <a:r>
              <a:rPr lang="en-US" sz="1275" b="1" spc="-56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lang="en-US"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90" dirty="0">
                <a:solidFill>
                  <a:srgbClr val="FFFFFF"/>
                </a:solidFill>
                <a:latin typeface="Arial"/>
                <a:cs typeface="Arial"/>
              </a:rPr>
              <a:t>Simulator</a:t>
            </a:r>
            <a:r>
              <a:rPr lang="en-US" sz="1275" b="1" spc="-7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43" dirty="0">
                <a:solidFill>
                  <a:srgbClr val="FFFFFF"/>
                </a:solidFill>
                <a:latin typeface="Arial"/>
                <a:cs typeface="Arial"/>
              </a:rPr>
              <a:t>Locked</a:t>
            </a:r>
            <a:r>
              <a:rPr lang="en-US" sz="1275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43" dirty="0">
                <a:solidFill>
                  <a:srgbClr val="FFFFFF"/>
                </a:solidFill>
                <a:latin typeface="Arial"/>
                <a:cs typeface="Arial"/>
              </a:rPr>
              <a:t>message</a:t>
            </a:r>
            <a:r>
              <a:rPr lang="en-US" sz="1275" b="1" spc="-6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27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lang="en-US" sz="1275" b="1" spc="-4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275" b="1" spc="-15" dirty="0">
                <a:solidFill>
                  <a:srgbClr val="FFFFFF"/>
                </a:solidFill>
                <a:latin typeface="Arial"/>
                <a:cs typeface="Arial"/>
              </a:rPr>
              <a:t>displayed</a:t>
            </a:r>
            <a:endParaRPr lang="en-US" sz="1275" dirty="0"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8A7124-EF92-A225-CEC3-47836F62FAF9}"/>
              </a:ext>
            </a:extLst>
          </p:cNvPr>
          <p:cNvGrpSpPr/>
          <p:nvPr/>
        </p:nvGrpSpPr>
        <p:grpSpPr>
          <a:xfrm>
            <a:off x="4438790" y="887898"/>
            <a:ext cx="4433697" cy="2792349"/>
            <a:chOff x="4397539" y="1135405"/>
            <a:chExt cx="4433697" cy="2792349"/>
          </a:xfrm>
        </p:grpSpPr>
        <p:pic>
          <p:nvPicPr>
            <p:cNvPr id="9" name="object 10">
              <a:extLst>
                <a:ext uri="{FF2B5EF4-FFF2-40B4-BE49-F238E27FC236}">
                  <a16:creationId xmlns:a16="http://schemas.microsoft.com/office/drawing/2014/main" id="{BC58DCF7-CF22-6403-05EB-A2FD798D644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97539" y="1135405"/>
              <a:ext cx="2276856" cy="1457325"/>
            </a:xfrm>
            <a:prstGeom prst="rect">
              <a:avLst/>
            </a:prstGeom>
          </p:spPr>
        </p:pic>
        <p:pic>
          <p:nvPicPr>
            <p:cNvPr id="10" name="object 11">
              <a:extLst>
                <a:ext uri="{FF2B5EF4-FFF2-40B4-BE49-F238E27FC236}">
                  <a16:creationId xmlns:a16="http://schemas.microsoft.com/office/drawing/2014/main" id="{162CC461-67BA-58E5-3ED1-1B31BAA8548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45236" y="1137691"/>
              <a:ext cx="2286000" cy="1463040"/>
            </a:xfrm>
            <a:prstGeom prst="rect">
              <a:avLst/>
            </a:prstGeom>
          </p:spPr>
        </p:pic>
        <p:pic>
          <p:nvPicPr>
            <p:cNvPr id="15" name="object 16">
              <a:extLst>
                <a:ext uri="{FF2B5EF4-FFF2-40B4-BE49-F238E27FC236}">
                  <a16:creationId xmlns:a16="http://schemas.microsoft.com/office/drawing/2014/main" id="{32A30091-795A-8C1A-A170-5407BA94F2D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5540" y="2470429"/>
              <a:ext cx="2276856" cy="1457325"/>
            </a:xfrm>
            <a:prstGeom prst="rect">
              <a:avLst/>
            </a:prstGeom>
          </p:spPr>
        </p:pic>
        <p:pic>
          <p:nvPicPr>
            <p:cNvPr id="16" name="object 17">
              <a:extLst>
                <a:ext uri="{FF2B5EF4-FFF2-40B4-BE49-F238E27FC236}">
                  <a16:creationId xmlns:a16="http://schemas.microsoft.com/office/drawing/2014/main" id="{0DD2A939-9DAC-C74A-4F4D-28282A82EB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59536" y="2569870"/>
              <a:ext cx="2057400" cy="123444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9A2481F-755D-33C0-95E6-EBD5323CCF44}"/>
              </a:ext>
            </a:extLst>
          </p:cNvPr>
          <p:cNvSpPr txBox="1"/>
          <p:nvPr/>
        </p:nvSpPr>
        <p:spPr>
          <a:xfrm>
            <a:off x="881774" y="3714757"/>
            <a:ext cx="3366917" cy="1048453"/>
          </a:xfrm>
          <a:prstGeom prst="rect">
            <a:avLst/>
          </a:prstGeom>
          <a:noFill/>
        </p:spPr>
        <p:txBody>
          <a:bodyPr wrap="square" lIns="180000" tIns="180000" rIns="180000" bIns="180000">
            <a:spAutoFit/>
          </a:bodyPr>
          <a:lstStyle/>
          <a:p>
            <a:r>
              <a:rPr lang="en-US" sz="1100" b="1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IMPORTANT</a:t>
            </a:r>
            <a:br>
              <a:rPr lang="en-US" sz="1100" b="1" dirty="0">
                <a:solidFill>
                  <a:schemeClr val="accent3"/>
                </a:solidFill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The simulator is locked during testing—</a:t>
            </a:r>
            <a:br>
              <a:rPr lang="en-US" sz="1100" b="1" dirty="0">
                <a:effectLst/>
                <a:latin typeface="Calibri" panose="020F0502020204030204" pitchFamily="34" charset="0"/>
              </a:rPr>
            </a:br>
            <a:r>
              <a:rPr lang="en-US" sz="1100" b="1" dirty="0">
                <a:effectLst/>
                <a:latin typeface="Calibri" panose="020F0502020204030204" pitchFamily="34" charset="0"/>
              </a:rPr>
              <a:t>do not attempt to remove the simulator while the Simulator Locked message is displayed </a:t>
            </a:r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69D80037-7F6F-3789-3089-732284D1A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35" y="3917279"/>
            <a:ext cx="403138" cy="40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C71373-6CDB-52DB-1741-798B2B159934}"/>
              </a:ext>
            </a:extLst>
          </p:cNvPr>
          <p:cNvCxnSpPr>
            <a:cxnSpLocks/>
          </p:cNvCxnSpPr>
          <p:nvPr/>
        </p:nvCxnSpPr>
        <p:spPr>
          <a:xfrm>
            <a:off x="498644" y="3680247"/>
            <a:ext cx="3635686" cy="0"/>
          </a:xfrm>
          <a:prstGeom prst="line">
            <a:avLst/>
          </a:prstGeom>
          <a:ln w="158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24F9CC-9408-AA72-0B37-CAF40ECE3169}"/>
              </a:ext>
            </a:extLst>
          </p:cNvPr>
          <p:cNvSpPr txBox="1"/>
          <p:nvPr/>
        </p:nvSpPr>
        <p:spPr>
          <a:xfrm>
            <a:off x="4656093" y="1739371"/>
            <a:ext cx="630232" cy="2784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A5408D-3822-20E0-A25A-88602C85D845}"/>
              </a:ext>
            </a:extLst>
          </p:cNvPr>
          <p:cNvSpPr txBox="1"/>
          <p:nvPr/>
        </p:nvSpPr>
        <p:spPr>
          <a:xfrm>
            <a:off x="8015124" y="1303943"/>
            <a:ext cx="630232" cy="2784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71784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PPT BASIC WHITE_DEC 2020" val="HEo7nw8C"/>
  <p:tag name="ARTICULATE_DESIGN_ID_PPT_16X9_2020_ABT_ALT_GRADIENT_BLUE-MAGENTA" val="0Jln8jPO"/>
  <p:tag name="ARTICULATE_PROJECT_OPEN" val="0"/>
  <p:tag name="ARTICULATE_SLIDE_COUNT" val="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2.xml><?xml version="1.0" encoding="utf-8"?>
<a:theme xmlns:a="http://schemas.openxmlformats.org/drawingml/2006/main" name="PPT_16x9_2020_ABT_Alt_Gradient_Blue-Magenta">
  <a:themeElements>
    <a:clrScheme name="Abbott Brand 2016">
      <a:dk1>
        <a:srgbClr val="000000"/>
      </a:dk1>
      <a:lt1>
        <a:sysClr val="window" lastClr="FFFFFF"/>
      </a:lt1>
      <a:dk2>
        <a:srgbClr val="004F71"/>
      </a:dk2>
      <a:lt2>
        <a:srgbClr val="D9D9D6"/>
      </a:lt2>
      <a:accent1>
        <a:srgbClr val="E4002B"/>
      </a:accent1>
      <a:accent2>
        <a:srgbClr val="470A68"/>
      </a:accent2>
      <a:accent3>
        <a:srgbClr val="64CCC9"/>
      </a:accent3>
      <a:accent4>
        <a:srgbClr val="FFD100"/>
      </a:accent4>
      <a:accent5>
        <a:srgbClr val="009CDE"/>
      </a:accent5>
      <a:accent6>
        <a:srgbClr val="00B140"/>
      </a:accent6>
      <a:hlink>
        <a:srgbClr val="009CDE"/>
      </a:hlink>
      <a:folHlink>
        <a:srgbClr val="63666A"/>
      </a:folHlink>
    </a:clrScheme>
    <a:fontScheme name="Custom 1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Georgia" panose="02040502050405020303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4.xml><?xml version="1.0" encoding="utf-8"?>
<a:theme xmlns:a="http://schemas.openxmlformats.org/drawingml/2006/main" name="2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.potx" id="{173F3A8B-7306-48AF-8FED-6D4C0BA67F7D}" vid="{EC90C983-3E87-4402-BA1C-B15D84509C73}"/>
    </a:ext>
  </a:extLst>
</a:theme>
</file>

<file path=ppt/theme/theme5.xml><?xml version="1.0" encoding="utf-8"?>
<a:theme xmlns:a="http://schemas.openxmlformats.org/drawingml/2006/main" name="3_PPT Basic White_Dec 2020">
  <a:themeElements>
    <a:clrScheme name="Abbott Brand Colors">
      <a:dk1>
        <a:srgbClr val="000000"/>
      </a:dk1>
      <a:lt1>
        <a:sysClr val="window" lastClr="FFFFFF"/>
      </a:lt1>
      <a:dk2>
        <a:srgbClr val="E4002B"/>
      </a:dk2>
      <a:lt2>
        <a:srgbClr val="D9D9D6"/>
      </a:lt2>
      <a:accent1>
        <a:srgbClr val="004F71"/>
      </a:accent1>
      <a:accent2>
        <a:srgbClr val="64CCC9"/>
      </a:accent2>
      <a:accent3>
        <a:srgbClr val="009CDE"/>
      </a:accent3>
      <a:accent4>
        <a:srgbClr val="FFD100"/>
      </a:accent4>
      <a:accent5>
        <a:srgbClr val="470A68"/>
      </a:accent5>
      <a:accent6>
        <a:srgbClr val="00B140"/>
      </a:accent6>
      <a:hlink>
        <a:srgbClr val="009CDE"/>
      </a:hlink>
      <a:folHlink>
        <a:srgbClr val="63666A"/>
      </a:folHlink>
    </a:clrScheme>
    <a:fontScheme name="Abbot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16x9_Dec_2020_ABT_Primary_Template_Basic_Blue-Purple_Jan2024.potx" id="{42C31B45-F04C-4881-9F9D-C831C5562D69}" vid="{DB100C67-6192-4AC4-9F88-17D797F5BC24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9efc84-4971-4d92-b1bc-c48b2b92c0fc">
      <Terms xmlns="http://schemas.microsoft.com/office/infopath/2007/PartnerControls"/>
    </lcf76f155ced4ddcb4097134ff3c332f>
    <TaxCatchAll xmlns="58aae1d4-348c-43a6-a198-2780665a19b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30FCE9FF151E4C8A6F57AA16BCA2B9" ma:contentTypeVersion="19" ma:contentTypeDescription="Create a new document." ma:contentTypeScope="" ma:versionID="bc74878f55e0bcc4ba780c24d8ba8aa1">
  <xsd:schema xmlns:xsd="http://www.w3.org/2001/XMLSchema" xmlns:xs="http://www.w3.org/2001/XMLSchema" xmlns:p="http://schemas.microsoft.com/office/2006/metadata/properties" xmlns:ns2="479efc84-4971-4d92-b1bc-c48b2b92c0fc" xmlns:ns3="58aae1d4-348c-43a6-a198-2780665a19b1" targetNamespace="http://schemas.microsoft.com/office/2006/metadata/properties" ma:root="true" ma:fieldsID="cef9bbd4a0bff4b53f73ada952501375" ns2:_="" ns3:_="">
    <xsd:import namespace="479efc84-4971-4d92-b1bc-c48b2b92c0fc"/>
    <xsd:import namespace="58aae1d4-348c-43a6-a198-2780665a19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9efc84-4971-4d92-b1bc-c48b2b92c0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40c914-643f-4df2-b20a-c5bc47cd00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aae1d4-348c-43a6-a198-2780665a19b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10c1269-791b-4f2a-859a-da96b2ada175}" ma:internalName="TaxCatchAll" ma:showField="CatchAllData" ma:web="58aae1d4-348c-43a6-a198-2780665a19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213A7D-00BA-4246-B51F-CD2706A2D7DD}">
  <ds:schemaRefs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58aae1d4-348c-43a6-a198-2780665a19b1"/>
    <ds:schemaRef ds:uri="479efc84-4971-4d92-b1bc-c48b2b92c0fc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5B3F180-67E8-45A7-B281-166A03495C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37AF9E-9F47-4DCD-8062-31E6D22E21DF}">
  <ds:schemaRefs>
    <ds:schemaRef ds:uri="479efc84-4971-4d92-b1bc-c48b2b92c0fc"/>
    <ds:schemaRef ds:uri="58aae1d4-348c-43a6-a198-2780665a19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b268d57-2a6f-4e04-b0de-6938583d5ebc}" enabled="0" method="" siteId="{5b268d57-2a6f-4e04-b0de-6938583d5eb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PPT_16x9_Dec_2020_ABT_Primary_Template_Basic_Blue-Purple</Template>
  <TotalTime>16955</TotalTime>
  <Words>2990</Words>
  <Application>Microsoft Office PowerPoint</Application>
  <PresentationFormat>On-screen Show (16:9)</PresentationFormat>
  <Paragraphs>344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Courier New</vt:lpstr>
      <vt:lpstr>Georgia</vt:lpstr>
      <vt:lpstr>Wingdings</vt:lpstr>
      <vt:lpstr>PPT Basic White_Dec 2020</vt:lpstr>
      <vt:lpstr>PPT_16x9_2020_ABT_Alt_Gradient_Blue-Magenta</vt:lpstr>
      <vt:lpstr>1_PPT Basic White_Dec 2020</vt:lpstr>
      <vt:lpstr>2_PPT Basic White_Dec 2020</vt:lpstr>
      <vt:lpstr>3_PPT Basic White_Dec 2020</vt:lpstr>
      <vt:lpstr>Please delete this slide after reading through and before working on your slides</vt:lpstr>
      <vt:lpstr>Quality Control</vt:lpstr>
      <vt:lpstr>Learning Objectives</vt:lpstr>
      <vt:lpstr>i-STAT Alinity Quality Control</vt:lpstr>
      <vt:lpstr>PowerPoint Presentation</vt:lpstr>
      <vt:lpstr>Internal Electronic Simulator</vt:lpstr>
      <vt:lpstr>PowerPoint Presentation</vt:lpstr>
      <vt:lpstr>External Electronic Simulator</vt:lpstr>
      <vt:lpstr>External Electronic Simulator - cont’d</vt:lpstr>
      <vt:lpstr>External Electronic Simulator - cont’d</vt:lpstr>
      <vt:lpstr>External Electronic Simulator -  cont’d</vt:lpstr>
      <vt:lpstr>External Electronic Simulator - cont’d</vt:lpstr>
      <vt:lpstr>External Electronic Simulator - cont’d</vt:lpstr>
      <vt:lpstr>PowerPoint Presentation</vt:lpstr>
      <vt:lpstr>Liquid Quality Control</vt:lpstr>
      <vt:lpstr>Liquid Quality Control - cont’d</vt:lpstr>
      <vt:lpstr>PowerPoint Presentation</vt:lpstr>
      <vt:lpstr>QC Test | Liquid Quality Controls</vt:lpstr>
      <vt:lpstr>QC Test | Liquid Quality Controls | Chemistry Cartridges</vt:lpstr>
      <vt:lpstr>QC Test | Liquid Quality Controls | Chemistry Cartridges</vt:lpstr>
      <vt:lpstr>QC Test | Liquid Quality Controls | Blood Gas Cartridges</vt:lpstr>
      <vt:lpstr>QC Test | Liquid Quality Controls | Blood Gas Cartridges</vt:lpstr>
      <vt:lpstr>QC Test | Liquid Quality Controls | Kaolin ACT Cartridge</vt:lpstr>
      <vt:lpstr>QC Test | Liquid Quality Controls | Kaolin ACT Cartridge</vt:lpstr>
      <vt:lpstr>QC Test | Liquid Quality Controls | Kaolin ACT Cartridge – cont. </vt:lpstr>
      <vt:lpstr>QC Test | Liquid Quality Controls  for hs-TnI cartridge</vt:lpstr>
      <vt:lpstr>QC Test | Liquid Quality Controls  hs-TnI cartridge –cont.</vt:lpstr>
      <vt:lpstr>QC Test | Liquid Quality Controls  for TBI cartridge</vt:lpstr>
      <vt:lpstr>QC Test | Liquid Quality Controls  TBI cartridge –cont.</vt:lpstr>
      <vt:lpstr>PowerPoint Presentation</vt:lpstr>
      <vt:lpstr>Interpreting Liquid QC Results | VAS</vt:lpstr>
      <vt:lpstr>Interperting Liquid QC Results | VAS</vt:lpstr>
      <vt:lpstr>QC Liquid Controls |  (eVAS) Pass/Fail | Numeric Display</vt:lpstr>
      <vt:lpstr>QC Liquid Controls |  eVAS Pass/Fail | Suppressed Display</vt:lpstr>
      <vt:lpstr>Accessing Value Assignment Sheets (VAS/eVAS)</vt:lpstr>
      <vt:lpstr>Summary 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iLS  i-STAT Alinity - Quality Control</dc:title>
  <dc:creator>Denise Jefferson</dc:creator>
  <cp:lastModifiedBy>Malhotra, Shweta D</cp:lastModifiedBy>
  <cp:revision>142</cp:revision>
  <cp:lastPrinted>2015-05-11T20:24:53Z</cp:lastPrinted>
  <dcterms:created xsi:type="dcterms:W3CDTF">2023-03-23T13:53:45Z</dcterms:created>
  <dcterms:modified xsi:type="dcterms:W3CDTF">2026-02-11T19:38:00Z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1FDA53D1-3504-4747-8C2A-7299E2B2A6E8</vt:lpwstr>
  </property>
  <property fmtid="{D5CDD505-2E9C-101B-9397-08002B2CF9AE}" pid="3" name="ArticulatePath">
    <vt:lpwstr>DRAFT-ILS template (002)</vt:lpwstr>
  </property>
  <property fmtid="{D5CDD505-2E9C-101B-9397-08002B2CF9AE}" pid="4" name="ContentTypeId">
    <vt:lpwstr>0x0101009330FCE9FF151E4C8A6F57AA16BCA2B9</vt:lpwstr>
  </property>
  <property fmtid="{D5CDD505-2E9C-101B-9397-08002B2CF9AE}" pid="5" name="MediaServiceImageTags">
    <vt:lpwstr/>
  </property>
</Properties>
</file>