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03" r:id="rId5"/>
  </p:sldMasterIdLst>
  <p:notesMasterIdLst>
    <p:notesMasterId r:id="rId42"/>
  </p:notesMasterIdLst>
  <p:handoutMasterIdLst>
    <p:handoutMasterId r:id="rId43"/>
  </p:handoutMasterIdLst>
  <p:sldIdLst>
    <p:sldId id="357" r:id="rId6"/>
    <p:sldId id="360" r:id="rId7"/>
    <p:sldId id="461" r:id="rId8"/>
    <p:sldId id="462" r:id="rId9"/>
    <p:sldId id="442" r:id="rId10"/>
    <p:sldId id="469" r:id="rId11"/>
    <p:sldId id="444" r:id="rId12"/>
    <p:sldId id="454" r:id="rId13"/>
    <p:sldId id="463" r:id="rId14"/>
    <p:sldId id="365" r:id="rId15"/>
    <p:sldId id="417" r:id="rId16"/>
    <p:sldId id="458" r:id="rId17"/>
    <p:sldId id="431" r:id="rId18"/>
    <p:sldId id="473" r:id="rId19"/>
    <p:sldId id="432" r:id="rId20"/>
    <p:sldId id="470" r:id="rId21"/>
    <p:sldId id="367" r:id="rId22"/>
    <p:sldId id="448" r:id="rId23"/>
    <p:sldId id="414" r:id="rId24"/>
    <p:sldId id="446" r:id="rId25"/>
    <p:sldId id="474" r:id="rId26"/>
    <p:sldId id="452" r:id="rId27"/>
    <p:sldId id="418" r:id="rId28"/>
    <p:sldId id="445" r:id="rId29"/>
    <p:sldId id="450" r:id="rId30"/>
    <p:sldId id="420" r:id="rId31"/>
    <p:sldId id="422" r:id="rId32"/>
    <p:sldId id="465" r:id="rId33"/>
    <p:sldId id="466" r:id="rId34"/>
    <p:sldId id="464" r:id="rId35"/>
    <p:sldId id="453" r:id="rId36"/>
    <p:sldId id="471" r:id="rId37"/>
    <p:sldId id="457" r:id="rId38"/>
    <p:sldId id="468" r:id="rId39"/>
    <p:sldId id="476" r:id="rId40"/>
    <p:sldId id="475" r:id="rId41"/>
  </p:sldIdLst>
  <p:sldSz cx="9144000" cy="5143500" type="screen16x9"/>
  <p:notesSz cx="7010400" cy="92964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9EE66C-5B07-745E-7852-D40BCC2AC307}" name="Weyand, Valerie" initials="VW" userId="S::valerie.weyand@abbott.com::924b338c-c786-4c0e-b91e-237b3d98709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DE"/>
    <a:srgbClr val="5BC2E7"/>
    <a:srgbClr val="F5F6F1"/>
    <a:srgbClr val="F4F7F2"/>
    <a:srgbClr val="470A68"/>
    <a:srgbClr val="A4D8D7"/>
    <a:srgbClr val="103332"/>
    <a:srgbClr val="C6006F"/>
    <a:srgbClr val="FFFFFF"/>
    <a:srgbClr val="002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24D4F7-FBEC-4BE6-AEB6-B289F9F8EC48}" v="74" dt="2025-06-03T15:47:45.907"/>
  </p1510:revLst>
</p1510:revInfo>
</file>

<file path=ppt/tableStyles.xml><?xml version="1.0" encoding="utf-8"?>
<a:tblStyleLst xmlns:a="http://schemas.openxmlformats.org/drawingml/2006/main" def="{F5AB1C69-6EDB-4FF4-983F-18BD219EF32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78" autoAdjust="0"/>
    <p:restoredTop sz="94660"/>
  </p:normalViewPr>
  <p:slideViewPr>
    <p:cSldViewPr snapToGrid="0">
      <p:cViewPr>
        <p:scale>
          <a:sx n="90" d="100"/>
          <a:sy n="90" d="100"/>
        </p:scale>
        <p:origin x="8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5CFBB-D201-44FC-BF99-ADCDEC347F58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AAD66D2B-0884-4A96-A137-1E87A0092D97}" type="pres">
      <dgm:prSet presAssocID="{CFD5CFBB-D201-44FC-BF99-ADCDEC347F58}" presName="Name0" presStyleCnt="0">
        <dgm:presLayoutVars>
          <dgm:dir/>
          <dgm:resizeHandles val="exact"/>
        </dgm:presLayoutVars>
      </dgm:prSet>
      <dgm:spPr/>
    </dgm:pt>
  </dgm:ptLst>
  <dgm:cxnLst>
    <dgm:cxn modelId="{5D14BB57-A100-428F-9965-643E1E2F1F9E}" type="presOf" srcId="{CFD5CFBB-D201-44FC-BF99-ADCDEC347F58}" destId="{AAD66D2B-0884-4A96-A137-1E87A0092D97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A2CA8-92D6-47CF-85D6-1F0532C1E387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A89C9-4676-4DF6-A308-B82F637C7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995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B7AB40-F860-4E32-9C26-3A6684532969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1EEE18-8F3D-4CB3-B090-6249C20A5A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07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hyperlink" Target="http://www.globalpointofcare.abbott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97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 b="1"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27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1pPr>
              <a:defRPr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09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10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5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876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493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35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168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678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8B7A96-E0C8-46F1-B070-891752D196D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2E3F27D6-5AB9-4FDB-A20C-E44F2284AF59}" type="datetime5">
              <a:rPr lang="en-US" sz="1000" smtClean="0"/>
              <a:t>12-Sep-25</a:t>
            </a:fld>
            <a:endParaRPr lang="en-IN" sz="1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69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DFCD5DBC-94D1-0ABD-9618-5CB3FC616C03}"/>
                </a:ext>
              </a:extLst>
            </p:cNvPr>
            <p:cNvSpPr txBox="1"/>
            <p:nvPr/>
          </p:nvSpPr>
          <p:spPr>
            <a:xfrm>
              <a:off x="6432031" y="1650622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QUALITY</a:t>
              </a:r>
              <a:endParaRPr lang="en-US" sz="90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object 20">
            <a:extLst>
              <a:ext uri="{FF2B5EF4-FFF2-40B4-BE49-F238E27FC236}">
                <a16:creationId xmlns:a16="http://schemas.microsoft.com/office/drawing/2014/main" id="{F70FBD41-FC2B-9D95-DA31-A4D5FCC3D41F}"/>
              </a:ext>
            </a:extLst>
          </p:cNvPr>
          <p:cNvSpPr txBox="1"/>
          <p:nvPr userDrawn="1"/>
        </p:nvSpPr>
        <p:spPr>
          <a:xfrm>
            <a:off x="2383415" y="325569"/>
            <a:ext cx="680844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CHECK CODES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8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7FC738-9BF3-4608-8B8E-05D0C5B5F6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649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7754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242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9463D-7256-4F94-B053-694230DD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71D01-0526-4002-B34C-9D4A9C73B7A7}" type="datetime5">
              <a:rPr lang="en-US" smtClean="0"/>
              <a:t>12-Sep-25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65850-E065-46A5-AFAB-25EE1243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Enter title via "insert&gt;header and footer&gt;footer"  |  </a:t>
            </a: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371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7879-8A49-4492-B223-248AB688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F63CE-B088-4A27-BB4B-4B13AAF7E195}" type="datetime5">
              <a:rPr lang="en-US" smtClean="0"/>
              <a:t>12-Sep-25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08BD4-DA66-4BD1-91B7-E89327F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Enter title via "insert&gt;header and footer&gt;footer"  |  </a:t>
            </a: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2726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C3C2-5069-4B7A-9F14-6E1032BB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A94BD6-673B-41E2-94C7-6638405B680E}" type="datetime5">
              <a:rPr lang="en-US" smtClean="0"/>
              <a:t>12-Sep-25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2EC12-3F0B-463D-AC15-E276D69D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 dirty="0"/>
              <a:t>Enter title via "insert&gt;header and footer&gt;footer"  |  </a:t>
            </a: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746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8435C-7AB2-499D-B9D2-7646859B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ACEC4565-E794-48DA-B884-2B66FC38042E}" type="datetime5">
              <a:rPr lang="en-US" sz="1000" smtClean="0"/>
              <a:t>12-Sep-25</a:t>
            </a:fld>
            <a:endParaRPr lang="en-IN" sz="1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53D83-DC20-4A71-BEBA-E5BD8133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Enter title via "insert&gt;header and footer&gt;footer"  |  </a:t>
            </a: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227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65FFD7-0CB2-2424-D74F-A93744BC6E9F}"/>
              </a:ext>
            </a:extLst>
          </p:cNvPr>
          <p:cNvSpPr txBox="1"/>
          <p:nvPr userDrawn="1"/>
        </p:nvSpPr>
        <p:spPr>
          <a:xfrm>
            <a:off x="408840" y="4758249"/>
            <a:ext cx="775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in vitro diagnostic use only. For intended use and product details, visit www.globalpointofcare.abbott. Not all products are available in all regions. Check with your local representative for availability. Photos &amp; images are for illustrative purposes only. ©2025 Abbott. All rights reserved. i-STAT is a trademark of Abbott. 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iLS Presentation i-STAT 1 CG4+ | APOC 25002174.1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624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17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94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A TEST</a:t>
              </a:r>
              <a:endParaRPr lang="en-US" sz="9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object 20">
            <a:extLst>
              <a:ext uri="{FF2B5EF4-FFF2-40B4-BE49-F238E27FC236}">
                <a16:creationId xmlns:a16="http://schemas.microsoft.com/office/drawing/2014/main" id="{02A6D08D-A0C2-8D88-57C0-C65D3E0DB5C8}"/>
              </a:ext>
            </a:extLst>
          </p:cNvPr>
          <p:cNvSpPr txBox="1"/>
          <p:nvPr userDrawn="1"/>
        </p:nvSpPr>
        <p:spPr>
          <a:xfrm>
            <a:off x="2383415" y="325569"/>
            <a:ext cx="680844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CHECK CODES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E75D2629-EBC3-64EA-C92E-42081A408250}"/>
              </a:ext>
            </a:extLst>
          </p:cNvPr>
          <p:cNvSpPr txBox="1"/>
          <p:nvPr userDrawn="1"/>
        </p:nvSpPr>
        <p:spPr>
          <a:xfrm>
            <a:off x="2478244" y="214109"/>
            <a:ext cx="616199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QUALITY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005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027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90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09CD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/>
              <a:t>|</a:t>
            </a:r>
            <a:r>
              <a:rPr spc="225" dirty="0"/>
              <a:t> 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661789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2" y="600077"/>
            <a:ext cx="8138159" cy="360045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1B05F3-90A1-4152-BCA8-1DCF75454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3" y="338465"/>
            <a:ext cx="5241925" cy="261610"/>
          </a:xfrm>
        </p:spPr>
        <p:txBody>
          <a:bodyPr wrap="square">
            <a:spAutoFit/>
          </a:bodyPr>
          <a:lstStyle>
            <a:lvl1pPr>
              <a:defRPr sz="1400" b="0" cap="all" spc="15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AFCB9-C05F-694F-AF31-48D81C23BC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DFCD5DBC-94D1-0ABD-9618-5CB3FC616C03}"/>
                </a:ext>
              </a:extLst>
            </p:cNvPr>
            <p:cNvSpPr txBox="1"/>
            <p:nvPr/>
          </p:nvSpPr>
          <p:spPr>
            <a:xfrm>
              <a:off x="6428655" y="1655277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dirty="0">
                  <a:solidFill>
                    <a:schemeClr val="bg1"/>
                  </a:solidFill>
                  <a:latin typeface="Calibri"/>
                  <a:cs typeface="Calibri"/>
                </a:rPr>
                <a:t>QUALITY</a:t>
              </a:r>
              <a:endParaRPr lang="en-US" sz="9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object 20">
            <a:extLst>
              <a:ext uri="{FF2B5EF4-FFF2-40B4-BE49-F238E27FC236}">
                <a16:creationId xmlns:a16="http://schemas.microsoft.com/office/drawing/2014/main" id="{712792DB-6F72-F966-7A5E-EBD43804E5C0}"/>
              </a:ext>
            </a:extLst>
          </p:cNvPr>
          <p:cNvSpPr txBox="1"/>
          <p:nvPr userDrawn="1"/>
        </p:nvSpPr>
        <p:spPr>
          <a:xfrm>
            <a:off x="2384202" y="325569"/>
            <a:ext cx="707447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/>
                </a:solidFill>
                <a:latin typeface="Calibri"/>
                <a:cs typeface="Calibri"/>
              </a:rPr>
              <a:t>CHECK CODES</a:t>
            </a:r>
            <a:endParaRPr lang="en-US" sz="9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48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023158-C171-2A1E-7B16-B5FBB706AE66}"/>
              </a:ext>
            </a:extLst>
          </p:cNvPr>
          <p:cNvSpPr txBox="1"/>
          <p:nvPr userDrawn="1"/>
        </p:nvSpPr>
        <p:spPr>
          <a:xfrm>
            <a:off x="408840" y="4758249"/>
            <a:ext cx="705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Any photos &amp; images are for illustrative purposes only. ©2025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i-STAT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iLS Presentation i-STAT 1 CG4+ | APOC 25002174.1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70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83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86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80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56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42050-6C23-4592-808A-FD6A67FA7325}"/>
              </a:ext>
            </a:extLst>
          </p:cNvPr>
          <p:cNvSpPr txBox="1"/>
          <p:nvPr userDrawn="1"/>
        </p:nvSpPr>
        <p:spPr>
          <a:xfrm>
            <a:off x="408840" y="4758249"/>
            <a:ext cx="775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in vitro diagnostic use only. For intended use and product details, visit www.globalpointofcare.abbott. </a:t>
            </a:r>
            <a:r>
              <a:rPr lang="en-US" altLang="en-US" sz="7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Not all products are available in all regions. Check with your local representative for availability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&amp; images are for illustrative purposes only. ©2025 Abbott. All rights reserved. i-STAT is a trademark of Abbott.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iLS Presentation i-STAT 1 CG4+ | APOC 25002174.1</a:t>
            </a:r>
          </a:p>
        </p:txBody>
      </p:sp>
    </p:spTree>
    <p:custDataLst>
      <p:tags r:id="rId34"/>
    </p:custDataLst>
    <p:extLst>
      <p:ext uri="{BB962C8B-B14F-4D97-AF65-F5344CB8AC3E}">
        <p14:creationId xmlns:p14="http://schemas.microsoft.com/office/powerpoint/2010/main" val="3038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18" r:id="rId2"/>
    <p:sldLayoutId id="2147483919" r:id="rId3"/>
    <p:sldLayoutId id="2147483920" r:id="rId4"/>
    <p:sldLayoutId id="2147483661" r:id="rId5"/>
    <p:sldLayoutId id="2147483810" r:id="rId6"/>
    <p:sldLayoutId id="2147483703" r:id="rId7"/>
    <p:sldLayoutId id="2147483811" r:id="rId8"/>
    <p:sldLayoutId id="2147483748" r:id="rId9"/>
    <p:sldLayoutId id="2147483749" r:id="rId10"/>
    <p:sldLayoutId id="2147483752" r:id="rId11"/>
    <p:sldLayoutId id="2147483753" r:id="rId12"/>
    <p:sldLayoutId id="2147483754" r:id="rId13"/>
    <p:sldLayoutId id="2147483755" r:id="rId14"/>
    <p:sldLayoutId id="2147483804" r:id="rId15"/>
    <p:sldLayoutId id="2147483805" r:id="rId16"/>
    <p:sldLayoutId id="2147483758" r:id="rId17"/>
    <p:sldLayoutId id="2147483798" r:id="rId18"/>
    <p:sldLayoutId id="2147483750" r:id="rId19"/>
    <p:sldLayoutId id="2147483751" r:id="rId20"/>
    <p:sldLayoutId id="2147483756" r:id="rId21"/>
    <p:sldLayoutId id="2147483669" r:id="rId22"/>
    <p:sldLayoutId id="2147483672" r:id="rId23"/>
    <p:sldLayoutId id="2147483675" r:id="rId24"/>
    <p:sldLayoutId id="2147483676" r:id="rId25"/>
    <p:sldLayoutId id="2147483799" r:id="rId26"/>
    <p:sldLayoutId id="2147483678" r:id="rId27"/>
    <p:sldLayoutId id="2147483680" r:id="rId28"/>
    <p:sldLayoutId id="2147483705" r:id="rId29"/>
    <p:sldLayoutId id="2147483800" r:id="rId30"/>
    <p:sldLayoutId id="2147483801" r:id="rId31"/>
    <p:sldLayoutId id="2147483917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 userDrawn="1">
          <p15:clr>
            <a:srgbClr val="F26B43"/>
          </p15:clr>
        </p15:guide>
        <p15:guide id="2" pos="5448" userDrawn="1">
          <p15:clr>
            <a:srgbClr val="F26B43"/>
          </p15:clr>
        </p15:guide>
        <p15:guide id="3" orient="horz" pos="168" userDrawn="1">
          <p15:clr>
            <a:srgbClr val="F26B43"/>
          </p15:clr>
        </p15:guide>
        <p15:guide id="4" orient="horz" pos="30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23240"/>
            <a:ext cx="8138160" cy="366529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7280"/>
            <a:ext cx="8138160" cy="356616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E86C8D-6EF0-DF4C-AC6E-231FCE8968BE}"/>
              </a:ext>
            </a:extLst>
          </p:cNvPr>
          <p:cNvSpPr txBox="1">
            <a:spLocks/>
          </p:cNvSpPr>
          <p:nvPr/>
        </p:nvSpPr>
        <p:spPr bwMode="gray">
          <a:xfrm>
            <a:off x="502922" y="4675984"/>
            <a:ext cx="3131627" cy="365125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198503" algn="ctr"/>
                <a:tab pos="8229189" algn="r"/>
              </a:tabLst>
              <a:defRPr/>
            </a:pP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726491-C1D9-E845-AF10-E7A934AAC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6290" y="4767264"/>
            <a:ext cx="292608" cy="27384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1DB28B-3C42-D693-7B62-6ECCAE1C5D7F}"/>
              </a:ext>
            </a:extLst>
          </p:cNvPr>
          <p:cNvSpPr txBox="1"/>
          <p:nvPr userDrawn="1"/>
        </p:nvSpPr>
        <p:spPr>
          <a:xfrm>
            <a:off x="408840" y="4758249"/>
            <a:ext cx="766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in vitro diagnostic use only. For intended use and product details, visit www.globalpointofcare.abbott. </a:t>
            </a:r>
            <a:r>
              <a:rPr lang="en-US" altLang="en-US" sz="7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Not all products are available in all regions. Check with your local representative for availability. 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Photos &amp; images are for illustrative purposes only. ©2025 Abbott. All rights reserved. i-STAT is a trademark of Abbott.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iLS Presentation i-STAT 1 CG4+ | APOC 25002174.1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10439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467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54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465643" indent="-23705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tabLst/>
        <a:defRPr sz="1867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627031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857208" indent="-171442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14" userDrawn="1">
          <p15:clr>
            <a:srgbClr val="F26B43"/>
          </p15:clr>
        </p15:guide>
        <p15:guide id="4" orient="horz" pos="378" userDrawn="1">
          <p15:clr>
            <a:srgbClr val="F26B43"/>
          </p15:clr>
        </p15:guide>
        <p15:guide id="5" pos="22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48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4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3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8.svg"/><Relationship Id="rId12" Type="http://schemas.openxmlformats.org/officeDocument/2006/relationships/image" Target="../media/image61.png"/><Relationship Id="rId17" Type="http://schemas.openxmlformats.org/officeDocument/2006/relationships/image" Target="../media/image63.sv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0.svg"/><Relationship Id="rId1" Type="http://schemas.openxmlformats.org/officeDocument/2006/relationships/tags" Target="../tags/tag57.xml"/><Relationship Id="rId6" Type="http://schemas.openxmlformats.org/officeDocument/2006/relationships/image" Target="../media/image47.png"/><Relationship Id="rId11" Type="http://schemas.microsoft.com/office/2007/relationships/hdphoto" Target="../media/hdphoto2.wdp"/><Relationship Id="rId5" Type="http://schemas.openxmlformats.org/officeDocument/2006/relationships/image" Target="../media/image34.png"/><Relationship Id="rId15" Type="http://schemas.microsoft.com/office/2007/relationships/hdphoto" Target="../media/hdphoto4.wdp"/><Relationship Id="rId10" Type="http://schemas.openxmlformats.org/officeDocument/2006/relationships/image" Target="../media/image60.png"/><Relationship Id="rId4" Type="http://schemas.openxmlformats.org/officeDocument/2006/relationships/image" Target="../media/image7.png"/><Relationship Id="rId9" Type="http://schemas.openxmlformats.org/officeDocument/2006/relationships/image" Target="../media/image59.svg"/><Relationship Id="rId1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0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3.xml"/><Relationship Id="rId6" Type="http://schemas.openxmlformats.org/officeDocument/2006/relationships/image" Target="../media/image6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4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71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5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72.png"/><Relationship Id="rId4" Type="http://schemas.openxmlformats.org/officeDocument/2006/relationships/image" Target="../media/image34.png"/><Relationship Id="rId9" Type="http://schemas.openxmlformats.org/officeDocument/2006/relationships/image" Target="../media/image7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95E905-F0CE-47F8-95E1-8211130FA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/>
              <a:t>TIPS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15F51E-740E-88E1-FF6A-EA96C3DCE6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405054"/>
            <a:ext cx="8145781" cy="3168852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b="0" dirty="0">
                <a:cs typeface="Calibri"/>
              </a:rPr>
              <a:t>Content provided in this lesson does not replace the </a:t>
            </a:r>
            <a:r>
              <a:rPr lang="en-US" b="0" i="1" dirty="0"/>
              <a:t>i-STAT 1 </a:t>
            </a:r>
            <a:r>
              <a:rPr lang="en-US" b="0" dirty="0"/>
              <a:t>User Guide</a:t>
            </a:r>
            <a:r>
              <a:rPr lang="en-US" b="0" dirty="0">
                <a:cs typeface="Calibri"/>
              </a:rPr>
              <a:t>, System Operations Manual or Instructions for Use (IFU).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This PowerPoint may be modified to represent products within the </a:t>
            </a:r>
            <a:r>
              <a:rPr lang="en-US" b="0" i="1" dirty="0">
                <a:cs typeface="Calibri"/>
              </a:rPr>
              <a:t>i-STAT 1</a:t>
            </a:r>
            <a:r>
              <a:rPr lang="en-US" b="0" dirty="0">
                <a:cs typeface="Calibri"/>
              </a:rPr>
              <a:t> System currently in use within your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Once the resource has been modified, customers will then assume responsibility for the content.*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Abbott will continue to provide and support the original resources made available on the </a:t>
            </a:r>
            <a:r>
              <a:rPr lang="en-US" b="0" dirty="0">
                <a:cs typeface="Calibri"/>
                <a:hlinkClick r:id="rId3"/>
              </a:rPr>
              <a:t>www.globalpointofcare.abbott</a:t>
            </a:r>
            <a:r>
              <a:rPr lang="en-US" b="0" dirty="0">
                <a:cs typeface="Calibri"/>
              </a:rPr>
              <a:t> website.*</a:t>
            </a:r>
          </a:p>
          <a:p>
            <a:endParaRPr lang="en-US" sz="1000" b="0" dirty="0"/>
          </a:p>
          <a:p>
            <a:r>
              <a:rPr lang="en-US" b="0" dirty="0"/>
              <a:t>*</a:t>
            </a:r>
            <a:r>
              <a:rPr lang="en-US" sz="1400" b="0" dirty="0"/>
              <a:t>Check the website regularly to ensure that you have the most up-to-date content.</a:t>
            </a:r>
            <a:endParaRPr lang="en-US" b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0BBA19-7506-4B0F-A451-E9B50ADB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Please delete this slide after reading through and before working on your slides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8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beginning</a:t>
            </a:r>
            <a:endParaRPr lang="en-US" sz="18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10</a:t>
            </a:fld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0FED7-DB71-48A5-AAF6-1FEAC45175CF}"/>
              </a:ext>
            </a:extLst>
          </p:cNvPr>
          <p:cNvSpPr txBox="1"/>
          <p:nvPr/>
        </p:nvSpPr>
        <p:spPr>
          <a:xfrm>
            <a:off x="1417501" y="1465456"/>
            <a:ext cx="410547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QUICK TIPS</a:t>
            </a:r>
            <a:endParaRPr lang="en-US" sz="14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For best results, the cartridge and analyzer should be at room temperature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A cartridge should not be removed from its protective pouch until it is at room temperature (18-30 °C or 64-86 °F)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Since condensation on a cold cartridge may prevent proper contact with the analyzer, allow refrigerated cartridges to equilibrate at room temperature for </a:t>
            </a:r>
            <a:r>
              <a:rPr lang="en-US" sz="1400" dirty="0">
                <a:solidFill>
                  <a:schemeClr val="accent3"/>
                </a:solidFill>
                <a:cs typeface="Calibri" panose="020F0502020204030204" pitchFamily="34" charset="0"/>
              </a:rPr>
              <a:t>5 minutes for a single cartridge 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and </a:t>
            </a:r>
            <a:r>
              <a:rPr lang="en-US" sz="1400" dirty="0">
                <a:solidFill>
                  <a:schemeClr val="accent3"/>
                </a:solidFill>
                <a:cs typeface="Calibri" panose="020F0502020204030204" pitchFamily="34" charset="0"/>
              </a:rPr>
              <a:t>1 hour for an entire box 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before use</a:t>
            </a:r>
          </a:p>
          <a:p>
            <a:pPr defTabSz="514350"/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3" name="Picture 2" descr="A grey device with a screen&#10;&#10;Description automatically generated">
            <a:extLst>
              <a:ext uri="{FF2B5EF4-FFF2-40B4-BE49-F238E27FC236}">
                <a16:creationId xmlns:a16="http://schemas.microsoft.com/office/drawing/2014/main" id="{54BC40CB-9759-A4B1-55CF-8D976961B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17" y="795547"/>
            <a:ext cx="1218811" cy="3680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5AD70C-EC72-B55F-E995-9B8909292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7436940" y="797328"/>
            <a:ext cx="1205823" cy="3863989"/>
          </a:xfrm>
          <a:prstGeom prst="rect">
            <a:avLst/>
          </a:prstGeom>
        </p:spPr>
      </p:pic>
      <p:pic>
        <p:nvPicPr>
          <p:cNvPr id="8" name="Picture 7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10339107-A498-734C-A9D7-CD7AAF38E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94" y="1553874"/>
            <a:ext cx="795338" cy="795338"/>
          </a:xfrm>
          <a:prstGeom prst="rect">
            <a:avLst/>
          </a:prstGeom>
        </p:spPr>
      </p:pic>
      <p:pic>
        <p:nvPicPr>
          <p:cNvPr id="2" name="Picture 1" descr="A white rectangular object with a white label&#10;&#10;AI-generated content may be incorrect.">
            <a:extLst>
              <a:ext uri="{FF2B5EF4-FFF2-40B4-BE49-F238E27FC236}">
                <a16:creationId xmlns:a16="http://schemas.microsoft.com/office/drawing/2014/main" id="{2F655FA3-D9C8-B548-B9DB-B99043D5D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12" y="3611703"/>
            <a:ext cx="731520" cy="1070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476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beginning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11</a:t>
            </a:fld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0FED7-DB71-48A5-AAF6-1FEAC45175CF}"/>
              </a:ext>
            </a:extLst>
          </p:cNvPr>
          <p:cNvSpPr txBox="1"/>
          <p:nvPr/>
        </p:nvSpPr>
        <p:spPr>
          <a:xfrm>
            <a:off x="1417502" y="1465456"/>
            <a:ext cx="42551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 b="1" dirty="0">
              <a:solidFill>
                <a:schemeClr val="tx2"/>
              </a:solidFill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Use a cartridge immediately after removing it from its protective pouch. Prolonged exposure may cause a cartridge to fail a Quality Check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Do not return unopened, previously refrigerated cartridges to the refrigerator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Cartridges may be stored at room temperature for the time frame indicated on the cartridge box</a:t>
            </a:r>
            <a:endParaRPr lang="en-US" sz="1400" dirty="0"/>
          </a:p>
        </p:txBody>
      </p:sp>
      <p:pic>
        <p:nvPicPr>
          <p:cNvPr id="2" name="Picture 1" descr="A grey device with a screen&#10;&#10;Description automatically generated">
            <a:extLst>
              <a:ext uri="{FF2B5EF4-FFF2-40B4-BE49-F238E27FC236}">
                <a16:creationId xmlns:a16="http://schemas.microsoft.com/office/drawing/2014/main" id="{EF4327B2-A3DD-1004-90ED-6E851D5C7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17" y="795547"/>
            <a:ext cx="1218811" cy="3680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8E9257-A8B9-A208-2504-18479B3FEC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7436940" y="797328"/>
            <a:ext cx="1205823" cy="3863989"/>
          </a:xfrm>
          <a:prstGeom prst="rect">
            <a:avLst/>
          </a:prstGeom>
        </p:spPr>
      </p:pic>
      <p:pic>
        <p:nvPicPr>
          <p:cNvPr id="9" name="Picture 8" descr="A blue exclamation mark in a triangle&#10;&#10;AI-generated content may be incorrect.">
            <a:extLst>
              <a:ext uri="{FF2B5EF4-FFF2-40B4-BE49-F238E27FC236}">
                <a16:creationId xmlns:a16="http://schemas.microsoft.com/office/drawing/2014/main" id="{5869B093-296E-7BD5-C88A-9E1435360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94" y="1462953"/>
            <a:ext cx="691429" cy="691429"/>
          </a:xfrm>
          <a:prstGeom prst="rect">
            <a:avLst/>
          </a:prstGeom>
        </p:spPr>
      </p:pic>
      <p:pic>
        <p:nvPicPr>
          <p:cNvPr id="4" name="Picture 3" descr="A white rectangular object with a white label&#10;&#10;AI-generated content may be incorrect.">
            <a:extLst>
              <a:ext uri="{FF2B5EF4-FFF2-40B4-BE49-F238E27FC236}">
                <a16:creationId xmlns:a16="http://schemas.microsoft.com/office/drawing/2014/main" id="{A7F39F65-9D5A-A18F-6DE7-D4E75E341B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12" y="3611703"/>
            <a:ext cx="731520" cy="1070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287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8EF73-D0C9-65B1-BFD7-1C195E3DF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14951BD-F743-1D30-D3D7-9C8678FB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process overview</a:t>
            </a:r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F828CA88-791A-A8B2-36DF-867A4513247F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 dirty="0"/>
              <a:t>|    </a:t>
            </a:r>
            <a:fld id="{7B2119CD-3B2D-4CEB-B404-D2E3F8CD6D69}" type="slidenum">
              <a:rPr lang="en-IN" sz="1050" smtClean="0"/>
              <a:pPr/>
              <a:t>12</a:t>
            </a:fld>
            <a:endParaRPr lang="en-IN" sz="105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29001FA-069A-FD26-FEB1-E79118586D3A}"/>
              </a:ext>
            </a:extLst>
          </p:cNvPr>
          <p:cNvCxnSpPr>
            <a:cxnSpLocks/>
          </p:cNvCxnSpPr>
          <p:nvPr/>
        </p:nvCxnSpPr>
        <p:spPr>
          <a:xfrm flipV="1">
            <a:off x="999293" y="4403630"/>
            <a:ext cx="6709292" cy="71435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F879E-2524-6D20-0930-590506EEFAFB}"/>
              </a:ext>
            </a:extLst>
          </p:cNvPr>
          <p:cNvCxnSpPr>
            <a:cxnSpLocks/>
          </p:cNvCxnSpPr>
          <p:nvPr/>
        </p:nvCxnSpPr>
        <p:spPr>
          <a:xfrm>
            <a:off x="854801" y="2607201"/>
            <a:ext cx="6684291" cy="23572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Text Box 19">
            <a:extLst>
              <a:ext uri="{FF2B5EF4-FFF2-40B4-BE49-F238E27FC236}">
                <a16:creationId xmlns:a16="http://schemas.microsoft.com/office/drawing/2014/main" id="{14A9B953-4AF1-3CFF-FBC8-7EE350D98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726" y="2452056"/>
            <a:ext cx="933276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dirty="0">
                <a:solidFill>
                  <a:schemeClr val="accent1"/>
                </a:solidFill>
              </a:rPr>
              <a:t>COLLECT SAMPLE</a:t>
            </a: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D68A7E9E-4062-04E5-5F82-A5CBFA8B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393" y="2466377"/>
            <a:ext cx="80836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dirty="0">
                <a:solidFill>
                  <a:schemeClr val="accent1"/>
                </a:solidFill>
              </a:rPr>
              <a:t>MIX SAMPLE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4867BDA4-2253-05EC-DDF1-0A6A3273A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821" y="4281012"/>
            <a:ext cx="115117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dirty="0">
                <a:solidFill>
                  <a:schemeClr val="accent1"/>
                </a:solidFill>
              </a:rPr>
              <a:t>DISCARD FIRST DROPS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C0E7ACE9-C6E6-1B17-68C8-66E427F2C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868" y="4284475"/>
            <a:ext cx="1277349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dirty="0">
                <a:solidFill>
                  <a:schemeClr val="accent1"/>
                </a:solidFill>
              </a:rPr>
              <a:t>FILL &amp; CLOSE CARTRIDGE</a:t>
            </a: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EE6E68E7-5D13-6BE6-80BB-F77776D64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498" y="4277549"/>
            <a:ext cx="1020793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dirty="0">
                <a:solidFill>
                  <a:schemeClr val="accent1"/>
                </a:solidFill>
              </a:rPr>
              <a:t>INSERT CARTRIDGE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6473CE78-6459-BFA8-966A-2A1FA1681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411" y="2443724"/>
            <a:ext cx="1086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dirty="0">
                <a:solidFill>
                  <a:schemeClr val="accent1"/>
                </a:solidFill>
              </a:rPr>
              <a:t>PREPARE ANALYZER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672A3E-F0D9-09AF-605D-D464469B9114}"/>
              </a:ext>
            </a:extLst>
          </p:cNvPr>
          <p:cNvSpPr/>
          <p:nvPr/>
        </p:nvSpPr>
        <p:spPr>
          <a:xfrm>
            <a:off x="4878885" y="3195436"/>
            <a:ext cx="260350" cy="219079"/>
          </a:xfrm>
          <a:prstGeom prst="rect">
            <a:avLst/>
          </a:prstGeom>
          <a:solidFill>
            <a:srgbClr val="F4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8E3257-92E0-2655-FCB8-C972B5BB6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17812"/>
          <a:stretch/>
        </p:blipFill>
        <p:spPr>
          <a:xfrm>
            <a:off x="6161862" y="2872507"/>
            <a:ext cx="1262492" cy="135308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7" name="Picture 26" descr="A person holding a device&#10;&#10;AI-generated content may be incorrect.">
            <a:extLst>
              <a:ext uri="{FF2B5EF4-FFF2-40B4-BE49-F238E27FC236}">
                <a16:creationId xmlns:a16="http://schemas.microsoft.com/office/drawing/2014/main" id="{352DC9D8-F034-5BBE-FDC9-E37C2CA06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84" y="2874507"/>
            <a:ext cx="1369467" cy="137642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8CD36BE-682E-CA18-2B9F-67656673780F}"/>
              </a:ext>
            </a:extLst>
          </p:cNvPr>
          <p:cNvGrpSpPr/>
          <p:nvPr/>
        </p:nvGrpSpPr>
        <p:grpSpPr>
          <a:xfrm>
            <a:off x="6123147" y="1057034"/>
            <a:ext cx="1407905" cy="1442679"/>
            <a:chOff x="6139912" y="889763"/>
            <a:chExt cx="1628233" cy="166840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89C55E3-3A1F-98D5-461B-6EB7418D2236}"/>
                </a:ext>
              </a:extLst>
            </p:cNvPr>
            <p:cNvGrpSpPr/>
            <p:nvPr/>
          </p:nvGrpSpPr>
          <p:grpSpPr>
            <a:xfrm>
              <a:off x="6139912" y="889763"/>
              <a:ext cx="1628233" cy="1668400"/>
              <a:chOff x="6116680" y="1020946"/>
              <a:chExt cx="1665106" cy="168377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13EF6A1-644E-E20C-8CFC-C6B03383B5C7}"/>
                  </a:ext>
                </a:extLst>
              </p:cNvPr>
              <p:cNvGrpSpPr/>
              <p:nvPr/>
            </p:nvGrpSpPr>
            <p:grpSpPr>
              <a:xfrm>
                <a:off x="6132472" y="1327104"/>
                <a:ext cx="1614573" cy="1377617"/>
                <a:chOff x="6140860" y="1341013"/>
                <a:chExt cx="1614573" cy="1377617"/>
              </a:xfrm>
            </p:grpSpPr>
            <p:pic>
              <p:nvPicPr>
                <p:cNvPr id="60" name="Picture 59" descr="A gloved hand holding a syringe&#10;&#10;Description automatically generated">
                  <a:extLst>
                    <a:ext uri="{FF2B5EF4-FFF2-40B4-BE49-F238E27FC236}">
                      <a16:creationId xmlns:a16="http://schemas.microsoft.com/office/drawing/2014/main" id="{14957CE7-157D-5165-F05A-C574BD3F1B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497972">
                  <a:off x="6688068" y="1774021"/>
                  <a:ext cx="1067365" cy="944609"/>
                </a:xfrm>
                <a:prstGeom prst="rect">
                  <a:avLst/>
                </a:prstGeom>
              </p:spPr>
            </p:pic>
            <p:pic>
              <p:nvPicPr>
                <p:cNvPr id="61" name="Picture 60" descr="A hand in a purple glove holding a test tube with a red liquid&#10;&#10;Description automatically generated">
                  <a:extLst>
                    <a:ext uri="{FF2B5EF4-FFF2-40B4-BE49-F238E27FC236}">
                      <a16:creationId xmlns:a16="http://schemas.microsoft.com/office/drawing/2014/main" id="{6020C4BA-CFB9-0786-9E38-4701BE14E3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3000" contrast="1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0860" y="1341013"/>
                  <a:ext cx="1087688" cy="946063"/>
                </a:xfrm>
                <a:prstGeom prst="parallelogram">
                  <a:avLst/>
                </a:prstGeom>
              </p:spPr>
            </p:pic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3CA6280-E28C-EC68-9A1E-C1027205C2EA}"/>
                  </a:ext>
                </a:extLst>
              </p:cNvPr>
              <p:cNvGrpSpPr/>
              <p:nvPr/>
            </p:nvGrpSpPr>
            <p:grpSpPr>
              <a:xfrm>
                <a:off x="6116680" y="1020946"/>
                <a:ext cx="620322" cy="502389"/>
                <a:chOff x="6038417" y="977821"/>
                <a:chExt cx="620322" cy="502389"/>
              </a:xfrm>
            </p:grpSpPr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23B3F43-7B8A-2CB9-0985-EE4886910CE2}"/>
                    </a:ext>
                  </a:extLst>
                </p:cNvPr>
                <p:cNvSpPr txBox="1"/>
                <p:nvPr/>
              </p:nvSpPr>
              <p:spPr>
                <a:xfrm>
                  <a:off x="6038417" y="977821"/>
                  <a:ext cx="620322" cy="43105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 dirty="0">
                      <a:solidFill>
                        <a:srgbClr val="C6006F"/>
                      </a:solidFill>
                    </a:rPr>
                    <a:t>10x</a:t>
                  </a:r>
                  <a:endParaRPr lang="en-US" b="1" dirty="0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58" name="Arrow: Up 57">
                  <a:extLst>
                    <a:ext uri="{FF2B5EF4-FFF2-40B4-BE49-F238E27FC236}">
                      <a16:creationId xmlns:a16="http://schemas.microsoft.com/office/drawing/2014/main" id="{1CEB9D0E-DE17-3E52-933F-27F869954B3E}"/>
                    </a:ext>
                  </a:extLst>
                </p:cNvPr>
                <p:cNvSpPr/>
                <p:nvPr/>
              </p:nvSpPr>
              <p:spPr>
                <a:xfrm>
                  <a:off x="6140880" y="1317526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59" name="Arrow: Up 58">
                  <a:extLst>
                    <a:ext uri="{FF2B5EF4-FFF2-40B4-BE49-F238E27FC236}">
                      <a16:creationId xmlns:a16="http://schemas.microsoft.com/office/drawing/2014/main" id="{51756DD8-38B5-79C6-E05E-91E82F186286}"/>
                    </a:ext>
                  </a:extLst>
                </p:cNvPr>
                <p:cNvSpPr/>
                <p:nvPr/>
              </p:nvSpPr>
              <p:spPr>
                <a:xfrm rot="10800000">
                  <a:off x="6282621" y="1322872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2A46B9A-FC07-12B7-BA7B-4BFCF9A2BB5D}"/>
                  </a:ext>
                </a:extLst>
              </p:cNvPr>
              <p:cNvGrpSpPr/>
              <p:nvPr/>
            </p:nvGrpSpPr>
            <p:grpSpPr>
              <a:xfrm>
                <a:off x="7299862" y="1378706"/>
                <a:ext cx="481924" cy="472919"/>
                <a:chOff x="7347286" y="1369831"/>
                <a:chExt cx="481924" cy="472919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44E1CD9-BE94-A18D-B46B-F8CBE4F653AA}"/>
                    </a:ext>
                  </a:extLst>
                </p:cNvPr>
                <p:cNvSpPr txBox="1"/>
                <p:nvPr/>
              </p:nvSpPr>
              <p:spPr>
                <a:xfrm>
                  <a:off x="7347286" y="1369831"/>
                  <a:ext cx="481924" cy="43105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 dirty="0">
                      <a:solidFill>
                        <a:srgbClr val="C6006F"/>
                      </a:solidFill>
                    </a:rPr>
                    <a:t>5x</a:t>
                  </a:r>
                  <a:endParaRPr lang="en-US" b="1" dirty="0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51" name="Arrow: Curved Right 50">
                  <a:extLst>
                    <a:ext uri="{FF2B5EF4-FFF2-40B4-BE49-F238E27FC236}">
                      <a16:creationId xmlns:a16="http://schemas.microsoft.com/office/drawing/2014/main" id="{6932FAF1-008C-5129-7BFC-A1A198303F2C}"/>
                    </a:ext>
                  </a:extLst>
                </p:cNvPr>
                <p:cNvSpPr/>
                <p:nvPr/>
              </p:nvSpPr>
              <p:spPr>
                <a:xfrm>
                  <a:off x="7484717" y="1712582"/>
                  <a:ext cx="216453" cy="130168"/>
                </a:xfrm>
                <a:prstGeom prst="curvedRightArrow">
                  <a:avLst>
                    <a:gd name="adj1" fmla="val 25000"/>
                    <a:gd name="adj2" fmla="val 50000"/>
                    <a:gd name="adj3" fmla="val 70837"/>
                  </a:avLst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F7E4193-5110-12DA-1BCA-CD07C38BF758}"/>
                </a:ext>
              </a:extLst>
            </p:cNvPr>
            <p:cNvSpPr/>
            <p:nvPr/>
          </p:nvSpPr>
          <p:spPr>
            <a:xfrm>
              <a:off x="6155343" y="926089"/>
              <a:ext cx="1588482" cy="1518371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42D020B-730C-A6A0-34ED-9631B1705B70}"/>
              </a:ext>
            </a:extLst>
          </p:cNvPr>
          <p:cNvGrpSpPr/>
          <p:nvPr/>
        </p:nvGrpSpPr>
        <p:grpSpPr>
          <a:xfrm>
            <a:off x="852047" y="2836342"/>
            <a:ext cx="2210232" cy="2061296"/>
            <a:chOff x="839997" y="2953561"/>
            <a:chExt cx="2047875" cy="1914236"/>
          </a:xfrm>
        </p:grpSpPr>
        <p:pic>
          <p:nvPicPr>
            <p:cNvPr id="66" name="Picture 65" descr="A syringe dropping red drops on a white square&#10;&#10;Description automatically generated">
              <a:extLst>
                <a:ext uri="{FF2B5EF4-FFF2-40B4-BE49-F238E27FC236}">
                  <a16:creationId xmlns:a16="http://schemas.microsoft.com/office/drawing/2014/main" id="{2E07B234-F255-D02C-24B6-E0B343A82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97" y="2953561"/>
              <a:ext cx="2047875" cy="1914236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D6FB114-695C-B798-F409-8F69FFCEA757}"/>
                </a:ext>
              </a:extLst>
            </p:cNvPr>
            <p:cNvSpPr/>
            <p:nvPr/>
          </p:nvSpPr>
          <p:spPr>
            <a:xfrm>
              <a:off x="1269627" y="3023291"/>
              <a:ext cx="1282083" cy="1240969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FF9285FC-84CE-C407-535C-2C13B8002590}"/>
              </a:ext>
            </a:extLst>
          </p:cNvPr>
          <p:cNvSpPr/>
          <p:nvPr/>
        </p:nvSpPr>
        <p:spPr>
          <a:xfrm>
            <a:off x="1309255" y="1088447"/>
            <a:ext cx="1420956" cy="1297564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8A5618F-C911-D217-1348-CAC5BDBF1E37}"/>
              </a:ext>
            </a:extLst>
          </p:cNvPr>
          <p:cNvGrpSpPr/>
          <p:nvPr/>
        </p:nvGrpSpPr>
        <p:grpSpPr>
          <a:xfrm>
            <a:off x="803744" y="2415525"/>
            <a:ext cx="407114" cy="365760"/>
            <a:chOff x="968415" y="2417827"/>
            <a:chExt cx="407114" cy="36576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EECA383-70AC-697A-4C17-5FA1A325F37D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AFEB107-57D9-B8B9-6BF7-325622BF2052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1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17C78C8-EC6A-A314-0143-17E1597A8EAF}"/>
              </a:ext>
            </a:extLst>
          </p:cNvPr>
          <p:cNvGrpSpPr/>
          <p:nvPr/>
        </p:nvGrpSpPr>
        <p:grpSpPr>
          <a:xfrm>
            <a:off x="3299874" y="2404837"/>
            <a:ext cx="407114" cy="365760"/>
            <a:chOff x="968415" y="2417827"/>
            <a:chExt cx="407114" cy="36576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A76E552-89EF-0134-8282-2069D31D9560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D27F6FE-C658-E1F4-9DAB-293C0ACDFB7E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2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757A452-D21C-F145-2EBD-5DC0183A106D}"/>
              </a:ext>
            </a:extLst>
          </p:cNvPr>
          <p:cNvGrpSpPr/>
          <p:nvPr/>
        </p:nvGrpSpPr>
        <p:grpSpPr>
          <a:xfrm>
            <a:off x="5754726" y="2476275"/>
            <a:ext cx="407114" cy="365760"/>
            <a:chOff x="968415" y="2417827"/>
            <a:chExt cx="407114" cy="365760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D99A532-D9E9-0521-68AD-E66FDCCF88C5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0E581E-C683-400D-C2E1-75A774451027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3</a:t>
              </a:r>
              <a:endParaRPr lang="en-US" dirty="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0B3E6B2-ED9F-BDD8-B739-DBCB730EEC7F}"/>
              </a:ext>
            </a:extLst>
          </p:cNvPr>
          <p:cNvGrpSpPr/>
          <p:nvPr/>
        </p:nvGrpSpPr>
        <p:grpSpPr>
          <a:xfrm>
            <a:off x="793067" y="4249224"/>
            <a:ext cx="407114" cy="365760"/>
            <a:chOff x="968415" y="2417827"/>
            <a:chExt cx="407114" cy="365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1631EE7B-E2CF-C1A9-CC42-8E877C92B9E7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5D00DDA-1D0A-B527-2CB2-C51C920451D9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4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FD0C76D-F26A-65CC-BFA6-6B9AD6FE9036}"/>
              </a:ext>
            </a:extLst>
          </p:cNvPr>
          <p:cNvGrpSpPr/>
          <p:nvPr/>
        </p:nvGrpSpPr>
        <p:grpSpPr>
          <a:xfrm>
            <a:off x="3299874" y="4249223"/>
            <a:ext cx="407114" cy="365760"/>
            <a:chOff x="968415" y="2417827"/>
            <a:chExt cx="407114" cy="365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673B154-89B7-2F2E-296D-7B5662646F10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96AB006-7E2D-761E-6DA2-A5172ECEA568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5</a:t>
              </a:r>
              <a:endParaRPr lang="en-US" dirty="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413434F-1B2E-8F87-B719-A615478EB804}"/>
              </a:ext>
            </a:extLst>
          </p:cNvPr>
          <p:cNvGrpSpPr/>
          <p:nvPr/>
        </p:nvGrpSpPr>
        <p:grpSpPr>
          <a:xfrm>
            <a:off x="5806681" y="4236235"/>
            <a:ext cx="407114" cy="365760"/>
            <a:chOff x="968415" y="2417827"/>
            <a:chExt cx="407114" cy="3657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4D38226-68A0-B75B-705B-2899786BD010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D194942-29CC-693E-2A17-7ACBEE48B41E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6</a:t>
              </a:r>
              <a:endParaRPr lang="en-US" dirty="0"/>
            </a:p>
          </p:txBody>
        </p:sp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CC81240-8364-8C68-67B7-C5FD2C8322B3}"/>
              </a:ext>
            </a:extLst>
          </p:cNvPr>
          <p:cNvCxnSpPr>
            <a:cxnSpLocks/>
          </p:cNvCxnSpPr>
          <p:nvPr/>
        </p:nvCxnSpPr>
        <p:spPr>
          <a:xfrm flipV="1">
            <a:off x="6372143" y="1317425"/>
            <a:ext cx="905446" cy="987920"/>
          </a:xfrm>
          <a:prstGeom prst="line">
            <a:avLst/>
          </a:prstGeom>
          <a:ln w="1174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 descr="A grey handheld device with a screen&#10;&#10;AI-generated content may be incorrect.">
            <a:extLst>
              <a:ext uri="{FF2B5EF4-FFF2-40B4-BE49-F238E27FC236}">
                <a16:creationId xmlns:a16="http://schemas.microsoft.com/office/drawing/2014/main" id="{2A27CA5C-6A2F-F3B6-2255-1FF577054F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64" t="671" r="1351" b="23325"/>
          <a:stretch/>
        </p:blipFill>
        <p:spPr>
          <a:xfrm>
            <a:off x="1736548" y="1135277"/>
            <a:ext cx="556316" cy="1244397"/>
          </a:xfrm>
          <a:prstGeom prst="rect">
            <a:avLst/>
          </a:prstGeom>
        </p:spPr>
      </p:pic>
      <p:pic>
        <p:nvPicPr>
          <p:cNvPr id="4" name="Picture 3" descr="A syringe and a vial&#10;&#10;AI-generated content may be incorrect.">
            <a:extLst>
              <a:ext uri="{FF2B5EF4-FFF2-40B4-BE49-F238E27FC236}">
                <a16:creationId xmlns:a16="http://schemas.microsoft.com/office/drawing/2014/main" id="{753C94B7-9A55-4B83-13CC-1CDA709E78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81" y="1082737"/>
            <a:ext cx="1385670" cy="129693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187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D0F3B-7B34-651C-F896-D76AD3BA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phone&#10;&#10;AI-generated content may be incorrect.">
            <a:extLst>
              <a:ext uri="{FF2B5EF4-FFF2-40B4-BE49-F238E27FC236}">
                <a16:creationId xmlns:a16="http://schemas.microsoft.com/office/drawing/2014/main" id="{9DC89DEE-4759-3E9D-6C95-CF6796E90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1" t="13318" r="26797" b="11074"/>
          <a:stretch/>
        </p:blipFill>
        <p:spPr>
          <a:xfrm>
            <a:off x="6039902" y="247613"/>
            <a:ext cx="1645920" cy="438770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D38EA7A-0F42-8E97-C9A1-6CA6CB82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</a:t>
            </a:r>
            <a:r>
              <a:rPr lang="en-US" sz="2800" i="1" dirty="0"/>
              <a:t> - </a:t>
            </a:r>
            <a:r>
              <a:rPr lang="en-US" sz="2800" dirty="0"/>
              <a:t>i-STAT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22F6-378D-D58C-047A-20E2E49A4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POWER UP THE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Press the power button to turn on the analyzer</a:t>
            </a:r>
            <a:endParaRPr lang="en-US" sz="1400" dirty="0">
              <a:solidFill>
                <a:schemeClr val="tx1"/>
              </a:solidFill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From the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Test Menu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screen, press </a:t>
            </a:r>
            <a:r>
              <a:rPr lang="en-US" sz="1400" dirty="0">
                <a:cs typeface="Calibri"/>
              </a:rPr>
              <a:t>2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on the keypad for “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i-STAT Cartridge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”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Follow the on-screen prompts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AC1E103B-8EC9-6C54-40B0-8CEB3AB49440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 dirty="0"/>
              <a:t>|    </a:t>
            </a:r>
            <a:fld id="{7B2119CD-3B2D-4CEB-B404-D2E3F8CD6D69}" type="slidenum">
              <a:rPr lang="en-IN" sz="1050" smtClean="0"/>
              <a:pPr/>
              <a:t>13</a:t>
            </a:fld>
            <a:endParaRPr lang="en-IN"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5D1577-C631-2BF4-FAAC-97564DDBA001}"/>
              </a:ext>
            </a:extLst>
          </p:cNvPr>
          <p:cNvSpPr txBox="1"/>
          <p:nvPr/>
        </p:nvSpPr>
        <p:spPr>
          <a:xfrm>
            <a:off x="4686468" y="1639840"/>
            <a:ext cx="130562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PRESS THE POWER BUTTON</a:t>
            </a:r>
            <a:b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TO TURN ON THE </a:t>
            </a:r>
            <a:r>
              <a:rPr lang="en-US" sz="14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i-STAT 1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2D9DE1A-4923-7212-E6B3-EC0B76C53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12"/>
          <a:stretch/>
        </p:blipFill>
        <p:spPr>
          <a:xfrm>
            <a:off x="5423155" y="2117912"/>
            <a:ext cx="217885" cy="216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F8EB54-5EA6-BED1-8777-61320D3E4B90}"/>
              </a:ext>
            </a:extLst>
          </p:cNvPr>
          <p:cNvSpPr txBox="1"/>
          <p:nvPr/>
        </p:nvSpPr>
        <p:spPr>
          <a:xfrm>
            <a:off x="7733633" y="2612470"/>
            <a:ext cx="121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PRESS</a:t>
            </a:r>
            <a:b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TO PERFORM A PATIENT TEST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430E821-66B0-A66B-8AD4-3DECFBE014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1"/>
          <a:stretch/>
        </p:blipFill>
        <p:spPr>
          <a:xfrm>
            <a:off x="8303604" y="2653085"/>
            <a:ext cx="253021" cy="2416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EF480-0D13-22AB-5CC5-467A406A461B}"/>
              </a:ext>
            </a:extLst>
          </p:cNvPr>
          <p:cNvCxnSpPr>
            <a:cxnSpLocks/>
          </p:cNvCxnSpPr>
          <p:nvPr/>
        </p:nvCxnSpPr>
        <p:spPr>
          <a:xfrm>
            <a:off x="7009525" y="3357473"/>
            <a:ext cx="724108" cy="0"/>
          </a:xfrm>
          <a:prstGeom prst="line">
            <a:avLst/>
          </a:prstGeom>
          <a:ln w="22225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3D56FAD8-693F-D1D3-F57D-4A36A59C520C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81762" y="2666909"/>
            <a:ext cx="1459758" cy="1744722"/>
          </a:xfrm>
          <a:prstGeom prst="bentConnector2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800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D0F3B-7B34-651C-F896-D76AD3BA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38EA7A-0F42-8E97-C9A1-6CA6CB82D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4879963" cy="390526"/>
          </a:xfrm>
        </p:spPr>
        <p:txBody>
          <a:bodyPr/>
          <a:lstStyle/>
          <a:p>
            <a:r>
              <a:rPr lang="en-US" dirty="0"/>
              <a:t>Prepare the analyzer</a:t>
            </a:r>
            <a:r>
              <a:rPr lang="en-US" sz="2800" i="1" dirty="0"/>
              <a:t> – </a:t>
            </a:r>
            <a:r>
              <a:rPr lang="en-US" sz="2800" dirty="0"/>
              <a:t>i-STAT 1 Wireless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22F6-378D-D58C-047A-20E2E49A4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639839"/>
            <a:ext cx="3984625" cy="3044577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POWER UP THE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Press the power button to turn on the analyzer</a:t>
            </a:r>
            <a:endParaRPr lang="en-US" sz="1400" dirty="0">
              <a:solidFill>
                <a:schemeClr val="tx1"/>
              </a:solidFill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From the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Test Menu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screen, press </a:t>
            </a:r>
            <a:r>
              <a:rPr lang="en-US" sz="1400" dirty="0">
                <a:cs typeface="Calibri"/>
              </a:rPr>
              <a:t>2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on the keypad for “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i-STAT Cartridge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”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Follow the on-screen prompts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AC1E103B-8EC9-6C54-40B0-8CEB3AB49440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 dirty="0"/>
              <a:t>|    </a:t>
            </a:r>
            <a:fld id="{7B2119CD-3B2D-4CEB-B404-D2E3F8CD6D69}" type="slidenum">
              <a:rPr lang="en-IN" sz="1050" smtClean="0"/>
              <a:pPr/>
              <a:t>14</a:t>
            </a:fld>
            <a:endParaRPr lang="en-IN" sz="10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27029-060F-4F40-C0D7-CC178C1C44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00"/>
          <a:stretch/>
        </p:blipFill>
        <p:spPr>
          <a:xfrm>
            <a:off x="6091699" y="251031"/>
            <a:ext cx="1552214" cy="4322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5D1577-C631-2BF4-FAAC-97564DDBA001}"/>
              </a:ext>
            </a:extLst>
          </p:cNvPr>
          <p:cNvSpPr txBox="1"/>
          <p:nvPr/>
        </p:nvSpPr>
        <p:spPr>
          <a:xfrm>
            <a:off x="4686468" y="1639840"/>
            <a:ext cx="130562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PRESS THE POWER BUTTON</a:t>
            </a:r>
            <a:b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TO TURN ON THE </a:t>
            </a:r>
            <a:r>
              <a:rPr lang="en-US" sz="14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i-STAT 1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2D9DE1A-4923-7212-E6B3-EC0B76C53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12"/>
          <a:stretch/>
        </p:blipFill>
        <p:spPr>
          <a:xfrm>
            <a:off x="5423155" y="2117912"/>
            <a:ext cx="217885" cy="216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F8EB54-5EA6-BED1-8777-61320D3E4B90}"/>
              </a:ext>
            </a:extLst>
          </p:cNvPr>
          <p:cNvSpPr txBox="1"/>
          <p:nvPr/>
        </p:nvSpPr>
        <p:spPr>
          <a:xfrm>
            <a:off x="7733633" y="2612470"/>
            <a:ext cx="121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PRESS</a:t>
            </a:r>
            <a:b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TO PERFORM A PATIENT TEST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430E821-66B0-A66B-8AD4-3DECFBE014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1"/>
          <a:stretch/>
        </p:blipFill>
        <p:spPr>
          <a:xfrm>
            <a:off x="8303604" y="2653085"/>
            <a:ext cx="253021" cy="2416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EF480-0D13-22AB-5CC5-467A406A461B}"/>
              </a:ext>
            </a:extLst>
          </p:cNvPr>
          <p:cNvCxnSpPr>
            <a:cxnSpLocks/>
          </p:cNvCxnSpPr>
          <p:nvPr/>
        </p:nvCxnSpPr>
        <p:spPr>
          <a:xfrm>
            <a:off x="7009525" y="3357473"/>
            <a:ext cx="724108" cy="0"/>
          </a:xfrm>
          <a:prstGeom prst="line">
            <a:avLst/>
          </a:prstGeom>
          <a:ln w="22225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3D56FAD8-693F-D1D3-F57D-4A36A59C520C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81762" y="2666909"/>
            <a:ext cx="1459758" cy="1744722"/>
          </a:xfrm>
          <a:prstGeom prst="bentConnector2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61781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37FFC-A96F-F723-44EE-332EC09E5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3D0E7B-F6B8-D6DE-D2A2-D0FD80C3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FF980-FD1E-A41B-4C09-67579CB9D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15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642B5-F2E1-2E93-9C9A-27E374C33A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5" y="1228725"/>
            <a:ext cx="4483689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BARCODE SCAN: OPERATOR ID, THEN PATIENT ID</a:t>
            </a:r>
            <a:endParaRPr lang="en-US" dirty="0">
              <a:solidFill>
                <a:schemeClr val="accent3"/>
              </a:solidFill>
              <a:latin typeface="+mn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Hold the analyzer 3 to 9 inches away from the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Press and hold down the </a:t>
            </a:r>
            <a:r>
              <a:rPr lang="en-US" sz="1400" b="0" dirty="0"/>
              <a:t>SCAN</a:t>
            </a:r>
            <a:r>
              <a:rPr lang="en-US" sz="1400" b="0" dirty="0">
                <a:solidFill>
                  <a:schemeClr val="tx1"/>
                </a:solidFill>
              </a:rPr>
              <a:t> 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Laser beam must cover the entire length of the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Wait for the beep or for laser beam to disappear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Release the </a:t>
            </a:r>
            <a:r>
              <a:rPr lang="en-US" sz="1400" b="0" dirty="0"/>
              <a:t>SCAN</a:t>
            </a:r>
            <a:r>
              <a:rPr lang="en-US" sz="1400" b="0" dirty="0">
                <a:solidFill>
                  <a:schemeClr val="tx1"/>
                </a:solidFill>
              </a:rPr>
              <a:t> 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Repeat if prompted</a:t>
            </a:r>
          </a:p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421D3-1A73-0345-5167-95CB66B2B868}"/>
              </a:ext>
            </a:extLst>
          </p:cNvPr>
          <p:cNvSpPr/>
          <p:nvPr/>
        </p:nvSpPr>
        <p:spPr>
          <a:xfrm>
            <a:off x="7147609" y="2314064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E4E5E0-AA7D-1C35-735E-27DCDFDF8BE4}"/>
              </a:ext>
            </a:extLst>
          </p:cNvPr>
          <p:cNvSpPr/>
          <p:nvPr/>
        </p:nvSpPr>
        <p:spPr>
          <a:xfrm>
            <a:off x="7147609" y="1141339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8CA9D-6137-BA71-B3FB-3C94DF1940D2}"/>
              </a:ext>
            </a:extLst>
          </p:cNvPr>
          <p:cNvSpPr txBox="1"/>
          <p:nvPr/>
        </p:nvSpPr>
        <p:spPr>
          <a:xfrm>
            <a:off x="7266385" y="2571750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OR ENTER THE PATIENT ID</a:t>
            </a: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B9B670CF-9B84-E93B-3547-57F70F4A9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9" b="39065"/>
          <a:stretch/>
        </p:blipFill>
        <p:spPr bwMode="auto">
          <a:xfrm>
            <a:off x="5181416" y="1125353"/>
            <a:ext cx="1935712" cy="221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erson holding a identification card&#10;&#10;Description automatically generated">
            <a:extLst>
              <a:ext uri="{FF2B5EF4-FFF2-40B4-BE49-F238E27FC236}">
                <a16:creationId xmlns:a16="http://schemas.microsoft.com/office/drawing/2014/main" id="{731B4037-D667-8044-E372-432157D6C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18988" r="26207" b="42478"/>
          <a:stretch/>
        </p:blipFill>
        <p:spPr>
          <a:xfrm>
            <a:off x="5342057" y="1141339"/>
            <a:ext cx="1776119" cy="1024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4DB7A-BACF-3620-8842-5E93FC06C674}"/>
              </a:ext>
            </a:extLst>
          </p:cNvPr>
          <p:cNvSpPr txBox="1"/>
          <p:nvPr/>
        </p:nvSpPr>
        <p:spPr>
          <a:xfrm>
            <a:off x="7308249" y="1505546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or enter your Operator ID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0E5873-3415-350C-185B-1A93C3C4F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386" y="1327471"/>
            <a:ext cx="552381" cy="2190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24BC2F-9715-05B2-66B9-FFF7DBD07EFD}"/>
              </a:ext>
            </a:extLst>
          </p:cNvPr>
          <p:cNvGrpSpPr/>
          <p:nvPr/>
        </p:nvGrpSpPr>
        <p:grpSpPr>
          <a:xfrm>
            <a:off x="7149579" y="1141339"/>
            <a:ext cx="1577961" cy="1024983"/>
            <a:chOff x="7147608" y="3469173"/>
            <a:chExt cx="1577961" cy="102498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AD6C80-930E-C313-73C8-D76B201453E7}"/>
                </a:ext>
              </a:extLst>
            </p:cNvPr>
            <p:cNvSpPr/>
            <p:nvPr/>
          </p:nvSpPr>
          <p:spPr>
            <a:xfrm>
              <a:off x="7147608" y="3469173"/>
              <a:ext cx="1577961" cy="10249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D8C789-4122-F472-AABD-4A620804278E}"/>
                </a:ext>
              </a:extLst>
            </p:cNvPr>
            <p:cNvSpPr txBox="1"/>
            <p:nvPr/>
          </p:nvSpPr>
          <p:spPr>
            <a:xfrm>
              <a:off x="7264414" y="3735453"/>
              <a:ext cx="1330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OR ENTER THE OPERATOR ID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647312-CB76-E9F0-98C9-1F0B52D5D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6642" y="3525900"/>
              <a:ext cx="552381" cy="21904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3B1D24-378B-98A2-3F57-7114A4C1CDA5}"/>
              </a:ext>
            </a:extLst>
          </p:cNvPr>
          <p:cNvSpPr txBox="1"/>
          <p:nvPr/>
        </p:nvSpPr>
        <p:spPr>
          <a:xfrm>
            <a:off x="792762" y="3373651"/>
            <a:ext cx="4278302" cy="152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stare into the laser aperture or the laser beam or point the laser beam at others.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Class 2 laser scanners use a low power, visible light diode. As with any bright light source, such as the sun, the user should avoid staring directly into the laser beam. Momentary exposure to a Class 2 laser is not known to be harmful.</a:t>
            </a:r>
          </a:p>
          <a:p>
            <a:pPr algn="l"/>
            <a:endParaRPr lang="en-US" sz="105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3ACFBC-58D5-A3D3-656E-57A086A00C0A}"/>
              </a:ext>
            </a:extLst>
          </p:cNvPr>
          <p:cNvCxnSpPr>
            <a:cxnSpLocks/>
          </p:cNvCxnSpPr>
          <p:nvPr/>
        </p:nvCxnSpPr>
        <p:spPr>
          <a:xfrm>
            <a:off x="571316" y="3190067"/>
            <a:ext cx="4277775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BBBABA14-6018-08A7-70F7-E7F72968F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8" y="3453612"/>
            <a:ext cx="342207" cy="342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7825A-F984-C21F-C2B7-52FEE6578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531" y="2362910"/>
            <a:ext cx="552381" cy="219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426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BAD2C-9D2A-3C8F-B71B-577E272EB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1B7663-DF63-7CC3-2905-EC42FFBC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– i-STAT </a:t>
            </a:r>
            <a:r>
              <a:rPr lang="en-US" sz="2400" dirty="0"/>
              <a:t>1</a:t>
            </a:r>
            <a:endParaRPr lang="en-US" sz="2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1F347-06DA-7C33-6203-7DB67C321D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16</a:t>
            </a:fld>
            <a:endParaRPr lang="en-I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E54F9B-1921-7836-CD75-719CFD47CD37}"/>
              </a:ext>
            </a:extLst>
          </p:cNvPr>
          <p:cNvGrpSpPr/>
          <p:nvPr/>
        </p:nvGrpSpPr>
        <p:grpSpPr>
          <a:xfrm>
            <a:off x="3705704" y="1437446"/>
            <a:ext cx="4893894" cy="2878246"/>
            <a:chOff x="3200359" y="1419283"/>
            <a:chExt cx="5701796" cy="33533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FBFD80-D5B8-1BF2-DD91-D59915C30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3795" y="1419283"/>
              <a:ext cx="998360" cy="2962884"/>
            </a:xfrm>
            <a:prstGeom prst="rect">
              <a:avLst/>
            </a:prstGeom>
          </p:spPr>
        </p:pic>
        <p:pic>
          <p:nvPicPr>
            <p:cNvPr id="14" name="Picture 13" descr="A grey scanner with a screen&#10;&#10;AI-generated content may be incorrect.">
              <a:extLst>
                <a:ext uri="{FF2B5EF4-FFF2-40B4-BE49-F238E27FC236}">
                  <a16:creationId xmlns:a16="http://schemas.microsoft.com/office/drawing/2014/main" id="{7D324E97-C081-77A5-7EB7-61E6066C6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038" y="1419283"/>
              <a:ext cx="998561" cy="2962885"/>
            </a:xfrm>
            <a:prstGeom prst="rect">
              <a:avLst/>
            </a:prstGeom>
          </p:spPr>
        </p:pic>
        <p:pic>
          <p:nvPicPr>
            <p:cNvPr id="15" name="Picture 14" descr="A close-up of a medical scanner&#10;&#10;AI-generated content may be incorrect.">
              <a:extLst>
                <a:ext uri="{FF2B5EF4-FFF2-40B4-BE49-F238E27FC236}">
                  <a16:creationId xmlns:a16="http://schemas.microsoft.com/office/drawing/2014/main" id="{F4A66959-BFB4-FACB-E40A-D2203A34A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3148" y="1419283"/>
              <a:ext cx="1782360" cy="2962885"/>
            </a:xfrm>
            <a:prstGeom prst="rect">
              <a:avLst/>
            </a:prstGeom>
          </p:spPr>
        </p:pic>
        <p:pic>
          <p:nvPicPr>
            <p:cNvPr id="16" name="Picture 15" descr="A close-up of a scan screen&#10;&#10;AI-generated content may be incorrect.">
              <a:extLst>
                <a:ext uri="{FF2B5EF4-FFF2-40B4-BE49-F238E27FC236}">
                  <a16:creationId xmlns:a16="http://schemas.microsoft.com/office/drawing/2014/main" id="{F786C38A-3E71-F32D-1B99-81C664CA4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359" y="1419283"/>
              <a:ext cx="1763130" cy="294874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47F46B5-2327-6739-760E-E8899F78F40D}"/>
                </a:ext>
              </a:extLst>
            </p:cNvPr>
            <p:cNvSpPr/>
            <p:nvPr/>
          </p:nvSpPr>
          <p:spPr>
            <a:xfrm>
              <a:off x="5179423" y="3334467"/>
              <a:ext cx="657789" cy="978664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ABDF6C3-2416-E0C8-698D-5DC1DD6C0719}"/>
                </a:ext>
              </a:extLst>
            </p:cNvPr>
            <p:cNvSpPr/>
            <p:nvPr/>
          </p:nvSpPr>
          <p:spPr>
            <a:xfrm>
              <a:off x="8086987" y="3334467"/>
              <a:ext cx="648173" cy="978663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90FD3BF9-6686-EF68-8B10-9EF954468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3148" y="4420016"/>
              <a:ext cx="1189050" cy="3526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 dirty="0">
                  <a:solidFill>
                    <a:schemeClr val="accent1"/>
                  </a:solidFill>
                </a:rPr>
                <a:t>PATIENT ID</a:t>
              </a:r>
              <a:endParaRPr lang="en-US" altLang="en-US" sz="1400" b="1" cap="all" dirty="0">
                <a:solidFill>
                  <a:schemeClr val="accent1"/>
                </a:solidFill>
              </a:endParaRPr>
            </a:p>
          </p:txBody>
        </p:sp>
        <p:sp>
          <p:nvSpPr>
            <p:cNvPr id="20" name="Text Box 19">
              <a:extLst>
                <a:ext uri="{FF2B5EF4-FFF2-40B4-BE49-F238E27FC236}">
                  <a16:creationId xmlns:a16="http://schemas.microsoft.com/office/drawing/2014/main" id="{09C82B29-93DE-E4CB-E828-0B0CB7C2CC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0709" y="4382167"/>
              <a:ext cx="1468143" cy="3526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 dirty="0">
                  <a:solidFill>
                    <a:schemeClr val="accent1"/>
                  </a:solidFill>
                </a:rPr>
                <a:t>OPERATOR ID</a:t>
              </a:r>
              <a:endParaRPr lang="en-US" altLang="en-US" sz="1400" b="1" cap="all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CE2C09-E3FD-55F9-C64D-460FDD1B2926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2960197" cy="339725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/>
              <a:t>MANUAL ENTRY: OPERATOR ID, THEN PATIENT ID</a:t>
            </a:r>
            <a:endParaRPr lang="en-US" dirty="0">
              <a:solidFill>
                <a:schemeClr val="accent3"/>
              </a:solidFill>
            </a:endParaRPr>
          </a:p>
          <a:p>
            <a:pPr marL="285750" indent="-285750" defTabSz="385763" fontAlgn="base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 number and/or ABC keys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on the keypad​</a:t>
            </a:r>
          </a:p>
          <a:p>
            <a:pPr marL="455613" lvl="1" indent="-285750" defTabSz="385763" fontAlgn="base">
              <a:spcBef>
                <a:spcPts val="254"/>
              </a:spcBef>
            </a:pPr>
            <a:r>
              <a:rPr lang="en-US" sz="1200" dirty="0"/>
              <a:t>Up to 15 alphanumeric characters </a:t>
            </a:r>
            <a:br>
              <a:rPr lang="en-US" sz="1200" dirty="0"/>
            </a:br>
            <a:r>
              <a:rPr lang="en-US" sz="1200" dirty="0"/>
              <a:t>may be entered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Press</a:t>
            </a:r>
            <a:r>
              <a:rPr lang="en-US" sz="1400" dirty="0"/>
              <a:t> ENT </a:t>
            </a:r>
            <a:r>
              <a:rPr lang="en-US" sz="1400" dirty="0">
                <a:solidFill>
                  <a:schemeClr val="tx1"/>
                </a:solidFill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Repeat if prompted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2692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E42E98-F3C5-8A89-562D-1216ADA1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2400" i="1" dirty="0"/>
              <a:t>– </a:t>
            </a:r>
            <a:r>
              <a:rPr lang="en-US" sz="2400" dirty="0"/>
              <a:t>i-STAT 1 Wireless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17</a:t>
            </a:fld>
            <a:endParaRPr lang="en-IN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99932E-3886-A7B7-B275-EC44A1E21A6E}"/>
              </a:ext>
            </a:extLst>
          </p:cNvPr>
          <p:cNvGrpSpPr/>
          <p:nvPr/>
        </p:nvGrpSpPr>
        <p:grpSpPr>
          <a:xfrm>
            <a:off x="3779371" y="1327784"/>
            <a:ext cx="4955789" cy="2895735"/>
            <a:chOff x="3759200" y="1580744"/>
            <a:chExt cx="5275711" cy="30826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B740E0-5E42-9478-6547-CB71FCB62FD9}"/>
                </a:ext>
              </a:extLst>
            </p:cNvPr>
            <p:cNvGrpSpPr/>
            <p:nvPr/>
          </p:nvGrpSpPr>
          <p:grpSpPr>
            <a:xfrm>
              <a:off x="3759200" y="1768906"/>
              <a:ext cx="4802777" cy="2894508"/>
              <a:chOff x="3696272" y="1242088"/>
              <a:chExt cx="4802777" cy="2894508"/>
            </a:xfrm>
          </p:grpSpPr>
          <p:sp>
            <p:nvSpPr>
              <p:cNvPr id="15" name="Text Box 19">
                <a:extLst>
                  <a:ext uri="{FF2B5EF4-FFF2-40B4-BE49-F238E27FC236}">
                    <a16:creationId xmlns:a16="http://schemas.microsoft.com/office/drawing/2014/main" id="{92C8E3DE-363B-31D4-8382-C5F7DAB22A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6272" y="3808950"/>
                <a:ext cx="1264142" cy="32764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 dirty="0">
                    <a:solidFill>
                      <a:schemeClr val="accent1"/>
                    </a:solidFill>
                  </a:rPr>
                  <a:t>OPERATOR ID</a:t>
                </a:r>
                <a:endParaRPr lang="en-US" altLang="en-US" sz="1400" b="1" cap="all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" name="Text Box 19">
                <a:extLst>
                  <a:ext uri="{FF2B5EF4-FFF2-40B4-BE49-F238E27FC236}">
                    <a16:creationId xmlns:a16="http://schemas.microsoft.com/office/drawing/2014/main" id="{97215B65-4C22-F68C-265F-56564EADB8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27958" y="3803599"/>
                <a:ext cx="1189049" cy="3077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 dirty="0">
                    <a:solidFill>
                      <a:schemeClr val="accent1"/>
                    </a:solidFill>
                  </a:rPr>
                  <a:t>PATIENT ID</a:t>
                </a:r>
                <a:endParaRPr lang="en-US" altLang="en-US" sz="1400" b="1" cap="all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A8D09BF-934A-EC3E-6FBC-E3FB23FEED32}"/>
                  </a:ext>
                </a:extLst>
              </p:cNvPr>
              <p:cNvSpPr/>
              <p:nvPr/>
            </p:nvSpPr>
            <p:spPr>
              <a:xfrm>
                <a:off x="4624304" y="1265929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A603F91-FE0A-D81D-0FF5-9996304783F9}"/>
                  </a:ext>
                </a:extLst>
              </p:cNvPr>
              <p:cNvSpPr/>
              <p:nvPr/>
            </p:nvSpPr>
            <p:spPr>
              <a:xfrm>
                <a:off x="7197379" y="1242088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E05653F-FADD-6ACF-61C8-5CC0A6B2912F}"/>
                  </a:ext>
                </a:extLst>
              </p:cNvPr>
              <p:cNvSpPr/>
              <p:nvPr/>
            </p:nvSpPr>
            <p:spPr>
              <a:xfrm>
                <a:off x="8380971" y="1308833"/>
                <a:ext cx="118078" cy="62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57362E0-484C-B14B-A3B0-4325493CD304}"/>
                  </a:ext>
                </a:extLst>
              </p:cNvPr>
              <p:cNvSpPr/>
              <p:nvPr/>
            </p:nvSpPr>
            <p:spPr>
              <a:xfrm>
                <a:off x="5854375" y="1300280"/>
                <a:ext cx="118078" cy="62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32DB33E-F021-2BB4-A1DC-424F30353287}"/>
                  </a:ext>
                </a:extLst>
              </p:cNvPr>
              <p:cNvSpPr/>
              <p:nvPr/>
            </p:nvSpPr>
            <p:spPr>
              <a:xfrm>
                <a:off x="4509072" y="1346699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1BA25D-9364-6B4A-3B75-EE03B3554D19}"/>
                </a:ext>
              </a:extLst>
            </p:cNvPr>
            <p:cNvGrpSpPr/>
            <p:nvPr/>
          </p:nvGrpSpPr>
          <p:grpSpPr>
            <a:xfrm>
              <a:off x="3759200" y="1580744"/>
              <a:ext cx="5275711" cy="2700912"/>
              <a:chOff x="3158082" y="1273000"/>
              <a:chExt cx="5876829" cy="3008656"/>
            </a:xfrm>
          </p:grpSpPr>
          <p:pic>
            <p:nvPicPr>
              <p:cNvPr id="7" name="Picture 6" descr="A blue and white cell phone&#10;&#10;AI-generated content may be incorrect.">
                <a:extLst>
                  <a:ext uri="{FF2B5EF4-FFF2-40B4-BE49-F238E27FC236}">
                    <a16:creationId xmlns:a16="http://schemas.microsoft.com/office/drawing/2014/main" id="{D870C077-7914-4D41-B1D8-518DB33A7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7" t="13609" r="4963" b="11931"/>
              <a:stretch/>
            </p:blipFill>
            <p:spPr>
              <a:xfrm>
                <a:off x="4984332" y="1273000"/>
                <a:ext cx="1025392" cy="300865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BBC7862-791D-865C-59C8-D451160B7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58082" y="1284881"/>
                <a:ext cx="1774984" cy="2981248"/>
              </a:xfrm>
              <a:prstGeom prst="rect">
                <a:avLst/>
              </a:prstGeom>
            </p:spPr>
          </p:pic>
          <p:pic>
            <p:nvPicPr>
              <p:cNvPr id="10" name="Picture 9" descr="A blue and white handheld device&#10;&#10;AI-generated content may be incorrect.">
                <a:extLst>
                  <a:ext uri="{FF2B5EF4-FFF2-40B4-BE49-F238E27FC236}">
                    <a16:creationId xmlns:a16="http://schemas.microsoft.com/office/drawing/2014/main" id="{F1107B9E-1C40-E88E-6E4C-5567AAA8CD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64"/>
              <a:stretch/>
            </p:blipFill>
            <p:spPr>
              <a:xfrm>
                <a:off x="8044111" y="1300408"/>
                <a:ext cx="990800" cy="298124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FE29660-56C4-4783-C016-91399DDCC924}"/>
                  </a:ext>
                </a:extLst>
              </p:cNvPr>
              <p:cNvSpPr/>
              <p:nvPr/>
            </p:nvSpPr>
            <p:spPr>
              <a:xfrm>
                <a:off x="5206198" y="3208800"/>
                <a:ext cx="585669" cy="968918"/>
              </a:xfrm>
              <a:prstGeom prst="rect">
                <a:avLst/>
              </a:prstGeom>
              <a:solidFill>
                <a:srgbClr val="FFC000">
                  <a:alpha val="18824"/>
                </a:srgb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A45250D-F10E-1C57-49D5-2C0613BC40A9}"/>
                  </a:ext>
                </a:extLst>
              </p:cNvPr>
              <p:cNvSpPr/>
              <p:nvPr/>
            </p:nvSpPr>
            <p:spPr>
              <a:xfrm>
                <a:off x="8275673" y="3245492"/>
                <a:ext cx="581243" cy="932225"/>
              </a:xfrm>
              <a:prstGeom prst="rect">
                <a:avLst/>
              </a:prstGeom>
              <a:solidFill>
                <a:srgbClr val="FFC000">
                  <a:alpha val="18824"/>
                </a:srgb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7DEC558-6B74-863D-D067-237827B42C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3936" y="1300408"/>
                <a:ext cx="1744468" cy="2981248"/>
              </a:xfrm>
              <a:prstGeom prst="rect">
                <a:avLst/>
              </a:prstGeom>
            </p:spPr>
          </p:pic>
        </p:grp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9DA2016-702E-9291-3AB9-CD3F5ADC25F9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2960197" cy="339725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/>
              <a:t>MANUAL ENTRY: OPERATOR ID, THEN PATIENT ID</a:t>
            </a:r>
            <a:endParaRPr lang="en-US" dirty="0">
              <a:solidFill>
                <a:schemeClr val="accent3"/>
              </a:solidFill>
            </a:endParaRPr>
          </a:p>
          <a:p>
            <a:pPr marL="285750" indent="-285750" defTabSz="385763" fontAlgn="base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 number and/or ABC keys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on the keypad​</a:t>
            </a:r>
          </a:p>
          <a:p>
            <a:pPr marL="455613" lvl="1" indent="-285750" defTabSz="385763" fontAlgn="base">
              <a:spcBef>
                <a:spcPts val="254"/>
              </a:spcBef>
            </a:pPr>
            <a:r>
              <a:rPr lang="en-US" sz="1200" dirty="0"/>
              <a:t>Up to 15 alphanumeric characters </a:t>
            </a:r>
            <a:br>
              <a:rPr lang="en-US" sz="1200" dirty="0"/>
            </a:br>
            <a:r>
              <a:rPr lang="en-US" sz="1200" dirty="0"/>
              <a:t>may be entered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Press</a:t>
            </a:r>
            <a:r>
              <a:rPr lang="en-US" sz="1400" dirty="0"/>
              <a:t> ENT </a:t>
            </a:r>
            <a:r>
              <a:rPr lang="en-US" sz="1400" dirty="0">
                <a:solidFill>
                  <a:schemeClr val="tx1"/>
                </a:solidFill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Repeat if prompted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607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A542B-D9B7-4E19-3806-1BD4D6245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A60DAC7D-BC2F-1CC2-5DDF-FA6C841D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CC8B-3905-C7D4-C24F-D6E608985B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18</a:t>
            </a:fld>
            <a:endParaRPr lang="en-IN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756DC52-AA7B-405A-CDB4-6FD161A7CB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5" y="1228725"/>
            <a:ext cx="4667052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SCAN CARTRIDGE (POUCH)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Once the cartridge barcode is scanned, </a:t>
            </a:r>
            <a:r>
              <a:rPr lang="en-US" sz="1400" b="1" dirty="0">
                <a:solidFill>
                  <a:schemeClr val="tx1"/>
                </a:solidFill>
                <a:cs typeface="Calibri"/>
              </a:rPr>
              <a:t>you have 15 minutes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to insert a filled &amp; sealed cartridge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cs typeface="Calibri"/>
              </a:rPr>
              <a:t>After 15 minutes of inactivity, the analyzer will turn off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and will require re-entry of previous information to perform a test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Follow the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b="0" dirty="0">
                <a:solidFill>
                  <a:schemeClr val="tx1"/>
                </a:solidFill>
              </a:rPr>
              <a:t>on-screen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prompts to prepare the cartridge and perform testing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764969-D7C9-26E0-8E88-FF9FBBC6F741}"/>
              </a:ext>
            </a:extLst>
          </p:cNvPr>
          <p:cNvSpPr txBox="1"/>
          <p:nvPr/>
        </p:nvSpPr>
        <p:spPr>
          <a:xfrm>
            <a:off x="1006139" y="3514091"/>
            <a:ext cx="3867820" cy="9874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rgbClr val="FF0000"/>
                </a:solidFill>
                <a:cs typeface="Calibri"/>
              </a:rPr>
              <a:t>PRECAUTIONS</a:t>
            </a:r>
            <a:endParaRPr lang="en-US" sz="1400" dirty="0">
              <a:solidFill>
                <a:srgbClr val="FF0000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If an </a:t>
            </a:r>
            <a:r>
              <a:rPr lang="en-US" sz="1000" b="1" dirty="0">
                <a:solidFill>
                  <a:schemeClr val="accent3"/>
                </a:solidFill>
                <a:cs typeface="Calibri"/>
              </a:rPr>
              <a:t>Invalid Cartridge Type </a:t>
            </a:r>
            <a:r>
              <a:rPr lang="en-US" sz="1000" b="1" dirty="0">
                <a:cs typeface="Calibri"/>
              </a:rPr>
              <a:t>message is displayed, contact the System Administrator.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Scanning is required. You must scan the barcode. This information cannot be entered manually.</a:t>
            </a:r>
            <a:endParaRPr lang="en-US" sz="1000" b="1" dirty="0">
              <a:ea typeface="Calibri"/>
              <a:cs typeface="Calibri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9AB812-63C0-F6EC-5D78-D1F8E88A4364}"/>
              </a:ext>
            </a:extLst>
          </p:cNvPr>
          <p:cNvCxnSpPr>
            <a:cxnSpLocks/>
          </p:cNvCxnSpPr>
          <p:nvPr/>
        </p:nvCxnSpPr>
        <p:spPr>
          <a:xfrm>
            <a:off x="453736" y="3451941"/>
            <a:ext cx="473145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0E50B37F-1552-9775-F30E-7252B42D7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3594053"/>
            <a:ext cx="342207" cy="342207"/>
          </a:xfrm>
          <a:prstGeom prst="rect">
            <a:avLst/>
          </a:prstGeom>
        </p:spPr>
      </p:pic>
      <p:pic>
        <p:nvPicPr>
          <p:cNvPr id="7" name="Picture 6" descr="A white circle with a number and arrow&#10;&#10;Description automatically generated">
            <a:extLst>
              <a:ext uri="{FF2B5EF4-FFF2-40B4-BE49-F238E27FC236}">
                <a16:creationId xmlns:a16="http://schemas.microsoft.com/office/drawing/2014/main" id="{2772FAB7-DC7D-D72A-5AD0-3B0CC609FD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48" y="2626371"/>
            <a:ext cx="696788" cy="6967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67521D3-A00F-1BC0-951F-B30715AF625F}"/>
              </a:ext>
            </a:extLst>
          </p:cNvPr>
          <p:cNvGrpSpPr/>
          <p:nvPr/>
        </p:nvGrpSpPr>
        <p:grpSpPr>
          <a:xfrm>
            <a:off x="5254427" y="1312102"/>
            <a:ext cx="3576988" cy="2156975"/>
            <a:chOff x="5150552" y="1138298"/>
            <a:chExt cx="3576988" cy="2156975"/>
          </a:xfrm>
        </p:grpSpPr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0F88A150-A0A3-20A0-A809-495208C92295}"/>
                </a:ext>
              </a:extLst>
            </p:cNvPr>
            <p:cNvSpPr txBox="1"/>
            <p:nvPr/>
          </p:nvSpPr>
          <p:spPr>
            <a:xfrm>
              <a:off x="7308249" y="1505546"/>
              <a:ext cx="1199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or enter your Operator ID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DD4A4F-ABAE-4917-1E27-442E74935C52}"/>
                </a:ext>
              </a:extLst>
            </p:cNvPr>
            <p:cNvSpPr/>
            <p:nvPr/>
          </p:nvSpPr>
          <p:spPr>
            <a:xfrm>
              <a:off x="5311200" y="2222395"/>
              <a:ext cx="1543944" cy="10728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72D0EF-5D65-CDF2-DBA4-1EAB54CA0D78}"/>
                </a:ext>
              </a:extLst>
            </p:cNvPr>
            <p:cNvSpPr/>
            <p:nvPr/>
          </p:nvSpPr>
          <p:spPr>
            <a:xfrm>
              <a:off x="7147609" y="1141339"/>
              <a:ext cx="1577961" cy="10249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AC83AE7-BE60-C764-9AE5-4B1AAFE93A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17" r="25999"/>
            <a:stretch/>
          </p:blipFill>
          <p:spPr bwMode="auto">
            <a:xfrm>
              <a:off x="5150552" y="1138298"/>
              <a:ext cx="1950965" cy="1273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D8D16979-5D06-07EF-8A4F-B652B3FF99BA}"/>
                </a:ext>
              </a:extLst>
            </p:cNvPr>
            <p:cNvSpPr txBox="1"/>
            <p:nvPr/>
          </p:nvSpPr>
          <p:spPr>
            <a:xfrm>
              <a:off x="7308249" y="1505546"/>
              <a:ext cx="1199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or enter your Operator ID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14AEA6A-D0AE-635B-B644-7AC4E57E7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5386" y="1327471"/>
              <a:ext cx="552381" cy="21904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EF75012-E38E-E722-8278-52581944CF6E}"/>
                </a:ext>
              </a:extLst>
            </p:cNvPr>
            <p:cNvGrpSpPr/>
            <p:nvPr/>
          </p:nvGrpSpPr>
          <p:grpSpPr>
            <a:xfrm>
              <a:off x="7149579" y="1141339"/>
              <a:ext cx="1577961" cy="1024983"/>
              <a:chOff x="7149579" y="1141339"/>
              <a:chExt cx="1577961" cy="102498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27179D7-AECE-1859-BDCA-1A86E24131D3}"/>
                  </a:ext>
                </a:extLst>
              </p:cNvPr>
              <p:cNvSpPr/>
              <p:nvPr/>
            </p:nvSpPr>
            <p:spPr>
              <a:xfrm>
                <a:off x="7149579" y="1141339"/>
                <a:ext cx="1577961" cy="102498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0" name="TextBox 27">
                <a:extLst>
                  <a:ext uri="{FF2B5EF4-FFF2-40B4-BE49-F238E27FC236}">
                    <a16:creationId xmlns:a16="http://schemas.microsoft.com/office/drawing/2014/main" id="{053A19C3-A1C1-7765-BC99-69292245008B}"/>
                  </a:ext>
                </a:extLst>
              </p:cNvPr>
              <p:cNvSpPr txBox="1"/>
              <p:nvPr/>
            </p:nvSpPr>
            <p:spPr>
              <a:xfrm>
                <a:off x="7266385" y="1407619"/>
                <a:ext cx="13307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THE BARCODE ON THE CARTRIDGE POUCH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1AF5128-D4A7-03B6-9EC5-6408780A5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8613" y="1198066"/>
                <a:ext cx="552381" cy="219048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849EBCD-E5B6-B68A-E823-5DA13CC3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2140" t="19833" r="2140" b="10503"/>
            <a:stretch/>
          </p:blipFill>
          <p:spPr>
            <a:xfrm>
              <a:off x="6855144" y="2222395"/>
              <a:ext cx="1870426" cy="1066075"/>
            </a:xfrm>
            <a:prstGeom prst="rect">
              <a:avLst/>
            </a:prstGeom>
          </p:spPr>
        </p:pic>
        <p:pic>
          <p:nvPicPr>
            <p:cNvPr id="24" name="Picture 23" descr="A white circle with a number and arrow&#10;&#10;Description automatically generated">
              <a:extLst>
                <a:ext uri="{FF2B5EF4-FFF2-40B4-BE49-F238E27FC236}">
                  <a16:creationId xmlns:a16="http://schemas.microsoft.com/office/drawing/2014/main" id="{93283590-82CF-1614-85A1-C4E8A2509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053" y="2403636"/>
              <a:ext cx="696788" cy="6967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53203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19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FAF3-5D0C-43C9-AF53-C43F8E738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5" y="1228725"/>
            <a:ext cx="5130735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SCAN (CARTRIDGE POUCH)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Scan the barcode on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the cartridge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 pouch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lot information displays on the analyzer screen momentarily 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analyzer is now ready, next prepare the sample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9EDC2-C3ED-B2B6-1A9B-F80323A637C0}"/>
              </a:ext>
            </a:extLst>
          </p:cNvPr>
          <p:cNvSpPr txBox="1"/>
          <p:nvPr/>
        </p:nvSpPr>
        <p:spPr>
          <a:xfrm>
            <a:off x="6921283" y="890774"/>
            <a:ext cx="649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009CDE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49572-1CF7-2D90-1668-B7A8B6F0183B}"/>
              </a:ext>
            </a:extLst>
          </p:cNvPr>
          <p:cNvCxnSpPr>
            <a:cxnSpLocks/>
          </p:cNvCxnSpPr>
          <p:nvPr/>
        </p:nvCxnSpPr>
        <p:spPr>
          <a:xfrm>
            <a:off x="502920" y="3215103"/>
            <a:ext cx="5113568" cy="1359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C77CC04-E609-A7D0-CC8F-FB8720387DE4}"/>
              </a:ext>
            </a:extLst>
          </p:cNvPr>
          <p:cNvSpPr txBox="1"/>
          <p:nvPr/>
        </p:nvSpPr>
        <p:spPr>
          <a:xfrm>
            <a:off x="921684" y="3407685"/>
            <a:ext cx="3867820" cy="9874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/>
              </a:rPr>
              <a:t>PRECAUTIONS</a:t>
            </a:r>
            <a:endParaRPr lang="en-US" sz="1400" dirty="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If an </a:t>
            </a:r>
            <a:r>
              <a:rPr lang="en-US" sz="1000" b="1" dirty="0">
                <a:solidFill>
                  <a:schemeClr val="accent3"/>
                </a:solidFill>
                <a:cs typeface="Calibri"/>
              </a:rPr>
              <a:t>Invalid Cartridge Type</a:t>
            </a:r>
            <a:r>
              <a:rPr lang="en-US" sz="1000" b="1" dirty="0">
                <a:cs typeface="Calibri"/>
              </a:rPr>
              <a:t> message is displayed, contact the System Administrator.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Scanning is required. You must scan the barcode. This information cannot be entered manually.</a:t>
            </a:r>
            <a:endParaRPr lang="en-US" sz="1000" b="1" dirty="0">
              <a:ea typeface="Calibri"/>
              <a:cs typeface="Calibri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E0EF7B86-278E-A674-6D53-B1EEC0C3A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487647"/>
            <a:ext cx="342207" cy="3422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CED7A-318B-7C99-4BE5-C7406128E16E}"/>
              </a:ext>
            </a:extLst>
          </p:cNvPr>
          <p:cNvGrpSpPr/>
          <p:nvPr/>
        </p:nvGrpSpPr>
        <p:grpSpPr>
          <a:xfrm>
            <a:off x="5574873" y="349270"/>
            <a:ext cx="3123663" cy="4683616"/>
            <a:chOff x="5694283" y="190167"/>
            <a:chExt cx="3320222" cy="4978336"/>
          </a:xfrm>
        </p:grpSpPr>
        <p:pic>
          <p:nvPicPr>
            <p:cNvPr id="38" name="Picture 37" descr="A close up of a label&#10;&#10;AI-generated content may be incorrect.">
              <a:extLst>
                <a:ext uri="{FF2B5EF4-FFF2-40B4-BE49-F238E27FC236}">
                  <a16:creationId xmlns:a16="http://schemas.microsoft.com/office/drawing/2014/main" id="{6FF81002-8BE8-72B5-806E-4642B172E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5994218" y="2360398"/>
              <a:ext cx="3020287" cy="2808105"/>
            </a:xfrm>
            <a:prstGeom prst="rect">
              <a:avLst/>
            </a:prstGeom>
          </p:spPr>
        </p:pic>
        <p:pic>
          <p:nvPicPr>
            <p:cNvPr id="39" name="Picture 38" descr="A close up of a label&#10;&#10;AI-generated content may be incorrect.">
              <a:extLst>
                <a:ext uri="{FF2B5EF4-FFF2-40B4-BE49-F238E27FC236}">
                  <a16:creationId xmlns:a16="http://schemas.microsoft.com/office/drawing/2014/main" id="{5C4910DE-172D-051D-89FD-FA6DB5A5D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694283" y="190167"/>
              <a:ext cx="3076520" cy="2808105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1DB8E66-5CAA-897D-173E-D07B8FB7D7A3}"/>
                </a:ext>
              </a:extLst>
            </p:cNvPr>
            <p:cNvSpPr/>
            <p:nvPr/>
          </p:nvSpPr>
          <p:spPr>
            <a:xfrm>
              <a:off x="8051534" y="749380"/>
              <a:ext cx="548640" cy="1821758"/>
            </a:xfrm>
            <a:prstGeom prst="rect">
              <a:avLst/>
            </a:prstGeom>
            <a:solidFill>
              <a:schemeClr val="accent4">
                <a:alpha val="6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pic>
          <p:nvPicPr>
            <p:cNvPr id="17" name="Graphic 16" descr="Checkmark with solid fill">
              <a:extLst>
                <a:ext uri="{FF2B5EF4-FFF2-40B4-BE49-F238E27FC236}">
                  <a16:creationId xmlns:a16="http://schemas.microsoft.com/office/drawing/2014/main" id="{9666AC87-AEBF-81D4-439D-6F5B2B89E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39557" y="383891"/>
              <a:ext cx="548640" cy="548640"/>
            </a:xfrm>
            <a:prstGeom prst="rect">
              <a:avLst/>
            </a:prstGeom>
          </p:spPr>
        </p:pic>
        <p:pic>
          <p:nvPicPr>
            <p:cNvPr id="45" name="Graphic 44" descr="Close with solid fill">
              <a:extLst>
                <a:ext uri="{FF2B5EF4-FFF2-40B4-BE49-F238E27FC236}">
                  <a16:creationId xmlns:a16="http://schemas.microsoft.com/office/drawing/2014/main" id="{FF19EE57-F936-540C-67BF-481AAC0FD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58332" y="778995"/>
              <a:ext cx="548640" cy="548640"/>
            </a:xfrm>
            <a:prstGeom prst="rect">
              <a:avLst/>
            </a:prstGeom>
          </p:spPr>
        </p:pic>
      </p:grpSp>
      <p:sp>
        <p:nvSpPr>
          <p:cNvPr id="40" name="Text Box 19">
            <a:extLst>
              <a:ext uri="{FF2B5EF4-FFF2-40B4-BE49-F238E27FC236}">
                <a16:creationId xmlns:a16="http://schemas.microsoft.com/office/drawing/2014/main" id="{4AF3205D-4730-DF25-FF7F-7D10BFBD2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414" y="531525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FRONT</a:t>
            </a:r>
          </a:p>
        </p:txBody>
      </p:sp>
      <p:sp>
        <p:nvSpPr>
          <p:cNvPr id="41" name="Text Box 19">
            <a:extLst>
              <a:ext uri="{FF2B5EF4-FFF2-40B4-BE49-F238E27FC236}">
                <a16:creationId xmlns:a16="http://schemas.microsoft.com/office/drawing/2014/main" id="{4DCCF331-8010-8C93-57C6-60999174A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867" y="2549063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BACK</a:t>
            </a:r>
          </a:p>
        </p:txBody>
      </p:sp>
      <p:sp>
        <p:nvSpPr>
          <p:cNvPr id="27" name="Line 16">
            <a:extLst>
              <a:ext uri="{FF2B5EF4-FFF2-40B4-BE49-F238E27FC236}">
                <a16:creationId xmlns:a16="http://schemas.microsoft.com/office/drawing/2014/main" id="{55C5EB76-5C00-75CD-0A61-2A41523546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49760" y="2455489"/>
            <a:ext cx="98343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pic>
        <p:nvPicPr>
          <p:cNvPr id="28" name="Picture 27" descr="A close up of a label&#10;&#10;AI-generated content may be incorrect.">
            <a:extLst>
              <a:ext uri="{FF2B5EF4-FFF2-40B4-BE49-F238E27FC236}">
                <a16:creationId xmlns:a16="http://schemas.microsoft.com/office/drawing/2014/main" id="{4F6B178C-23A5-176D-AF2F-295836D2BF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3" t="27353" r="53884" b="19228"/>
          <a:stretch/>
        </p:blipFill>
        <p:spPr>
          <a:xfrm rot="16200000">
            <a:off x="1697628" y="1680499"/>
            <a:ext cx="296126" cy="1500064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5DF425BC-D4AB-7DF9-343A-89BD249686C1}"/>
              </a:ext>
            </a:extLst>
          </p:cNvPr>
          <p:cNvSpPr txBox="1"/>
          <p:nvPr/>
        </p:nvSpPr>
        <p:spPr>
          <a:xfrm>
            <a:off x="2774156" y="2293673"/>
            <a:ext cx="2265172" cy="307777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accent3"/>
                </a:solidFill>
                <a:latin typeface="Calibri"/>
              </a:rPr>
              <a:t>SCAN THE LINEAR BARCODE</a:t>
            </a:r>
            <a:r>
              <a:rPr lang="en-US" sz="1400" dirty="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​</a:t>
            </a:r>
            <a:endParaRPr lang="en-US" dirty="0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96A7FF01-B95A-E65D-9CB9-3DA29281A6E5}"/>
              </a:ext>
            </a:extLst>
          </p:cNvPr>
          <p:cNvSpPr txBox="1"/>
          <p:nvPr/>
        </p:nvSpPr>
        <p:spPr>
          <a:xfrm>
            <a:off x="2837656" y="2674673"/>
            <a:ext cx="2572756" cy="307777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u="sng" dirty="0">
                <a:solidFill>
                  <a:schemeClr val="tx2"/>
                </a:solidFill>
                <a:latin typeface="Calibri"/>
              </a:rPr>
              <a:t>DO NOT</a:t>
            </a:r>
            <a:r>
              <a:rPr lang="en-US" sz="1400" b="1" dirty="0">
                <a:solidFill>
                  <a:schemeClr val="tx2"/>
                </a:solidFill>
                <a:latin typeface="Calibri"/>
              </a:rPr>
              <a:t> SCAN THE 2D BARCODE</a:t>
            </a:r>
            <a:r>
              <a:rPr lang="en-US" sz="14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​</a:t>
            </a:r>
            <a:endParaRPr lang="en-US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CA056A38-C50C-DA58-A662-72B35B2A25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84758" y="2815321"/>
            <a:ext cx="38547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pic>
        <p:nvPicPr>
          <p:cNvPr id="32" name="Picture 31" descr="A close-up of a label&#10;&#10;AI-generated content may be incorrect.">
            <a:extLst>
              <a:ext uri="{FF2B5EF4-FFF2-40B4-BE49-F238E27FC236}">
                <a16:creationId xmlns:a16="http://schemas.microsoft.com/office/drawing/2014/main" id="{3F9774D0-4E82-7A49-4AEE-24695D826F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6" t="23955" r="69921" b="62563"/>
          <a:stretch/>
        </p:blipFill>
        <p:spPr>
          <a:xfrm>
            <a:off x="2228062" y="2629240"/>
            <a:ext cx="434515" cy="477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090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12CB-31F1-423B-A7AC-7D9144AB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" y="2496309"/>
            <a:ext cx="7775918" cy="123444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/>
              <a:t>i-STAT CG4+ Cartridge (white)</a:t>
            </a:r>
            <a:br>
              <a:rPr lang="en-US" sz="3600" dirty="0"/>
            </a:br>
            <a:endParaRPr lang="en-IN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16B34-11B8-4B22-A017-D105A1BA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1916236"/>
            <a:ext cx="8138159" cy="480060"/>
          </a:xfrm>
        </p:spPr>
        <p:txBody>
          <a:bodyPr/>
          <a:lstStyle/>
          <a:p>
            <a:r>
              <a:rPr lang="en-US" cap="none" dirty="0">
                <a:cs typeface="Calibri"/>
              </a:rPr>
              <a:t>PERFORMING A PATIENT TEST | i-STAT 1 SYSTEM</a:t>
            </a:r>
            <a:endParaRPr lang="en-US" cap="non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989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D72F6-C596-2880-5BEC-C151173A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45E35A-4D49-C658-2CEB-83BD30A5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sample collection</a:t>
            </a:r>
            <a:endParaRPr lang="en-US" b="1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A1CB3-1A36-7EFB-C50F-F5773B3D6B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20</a:t>
            </a:fld>
            <a:endParaRPr lang="en-I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E6200B-2D42-9862-E76C-9F9787B535AD}"/>
              </a:ext>
            </a:extLst>
          </p:cNvPr>
          <p:cNvSpPr txBox="1"/>
          <p:nvPr/>
        </p:nvSpPr>
        <p:spPr>
          <a:xfrm>
            <a:off x="1332832" y="1423121"/>
            <a:ext cx="4424788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QUICK TIPS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cs typeface="Calibri" panose="020F0502020204030204" pitchFamily="34" charset="0"/>
              </a:rPr>
              <a:t>The </a:t>
            </a:r>
            <a:r>
              <a:rPr lang="en-US" sz="1400" i="1" dirty="0">
                <a:cs typeface="Calibri" panose="020F0502020204030204" pitchFamily="34" charset="0"/>
              </a:rPr>
              <a:t>i-STAT CG4+ </a:t>
            </a:r>
            <a:r>
              <a:rPr lang="en-US" sz="1400" dirty="0">
                <a:cs typeface="Calibri" panose="020F0502020204030204" pitchFamily="34" charset="0"/>
              </a:rPr>
              <a:t>cartridge requires fresh,</a:t>
            </a:r>
            <a:br>
              <a:rPr lang="en-US" sz="1400" dirty="0">
                <a:cs typeface="Calibri" panose="020F0502020204030204" pitchFamily="34" charset="0"/>
              </a:rPr>
            </a:br>
            <a:r>
              <a:rPr lang="en-US" sz="1400" dirty="0">
                <a:cs typeface="Calibri" panose="020F0502020204030204" pitchFamily="34" charset="0"/>
              </a:rPr>
              <a:t> venous, arterial, or capillary whole blood </a:t>
            </a:r>
            <a:br>
              <a:rPr lang="en-US" sz="1400" dirty="0">
                <a:cs typeface="Calibri" panose="020F0502020204030204" pitchFamily="34" charset="0"/>
              </a:rPr>
            </a:br>
            <a:r>
              <a:rPr lang="en-US" sz="1400" dirty="0">
                <a:cs typeface="Calibri" panose="020F0502020204030204" pitchFamily="34" charset="0"/>
              </a:rPr>
              <a:t>(approximately 95μL)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C85F69-9E36-65D2-9B2E-1DCED0F953FB}"/>
              </a:ext>
            </a:extLst>
          </p:cNvPr>
          <p:cNvSpPr txBox="1"/>
          <p:nvPr/>
        </p:nvSpPr>
        <p:spPr>
          <a:xfrm>
            <a:off x="1332832" y="2457775"/>
            <a:ext cx="3177175" cy="2308324"/>
          </a:xfrm>
          <a:prstGeom prst="rect">
            <a:avLst/>
          </a:prstGeom>
          <a:noFill/>
        </p:spPr>
        <p:txBody>
          <a:bodyPr wrap="square" lIns="0" numCol="1" spcCol="182880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DO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dirty="0">
                <a:cs typeface="Calibri" panose="020F0502020204030204" pitchFamily="34" charset="0"/>
              </a:rPr>
              <a:t>DO</a:t>
            </a:r>
            <a:r>
              <a:rPr lang="en-US" sz="1300" dirty="0">
                <a:cs typeface="Calibri" panose="020F0502020204030204" pitchFamily="34" charset="0"/>
              </a:rPr>
              <a:t> use a collection technique resulting in good blood flow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dirty="0">
                <a:cs typeface="Calibri" panose="020F0502020204030204" pitchFamily="34" charset="0"/>
              </a:rPr>
              <a:t>DO</a:t>
            </a:r>
            <a:r>
              <a:rPr lang="en-US" sz="1300" dirty="0">
                <a:cs typeface="Calibri" panose="020F0502020204030204" pitchFamily="34" charset="0"/>
              </a:rPr>
              <a:t> collect a venous specimen ensuring proper order of draw &amp; fill a lithium heparin or nonanticoagulated blood collection tube per manufacturer's recommendation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</a:t>
            </a:r>
            <a:r>
              <a:rPr lang="en-US" sz="1300" dirty="0">
                <a:cs typeface="Calibri" panose="020F0502020204030204" pitchFamily="34" charset="0"/>
              </a:rPr>
              <a:t>fill the cartridge to the ‘fill’ line immediately. Delay in filling may produce erroneous results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CA655B-521C-DBEC-51A9-60E374E7BB68}"/>
              </a:ext>
            </a:extLst>
          </p:cNvPr>
          <p:cNvSpPr txBox="1"/>
          <p:nvPr/>
        </p:nvSpPr>
        <p:spPr>
          <a:xfrm>
            <a:off x="5339839" y="2584198"/>
            <a:ext cx="2566211" cy="1508105"/>
          </a:xfrm>
          <a:prstGeom prst="rect">
            <a:avLst/>
          </a:prstGeom>
          <a:noFill/>
        </p:spPr>
        <p:txBody>
          <a:bodyPr wrap="square" lIns="0" numCol="1" spcCol="182880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DO NOT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dirty="0">
                <a:cs typeface="Calibri" panose="020F0502020204030204" pitchFamily="34" charset="0"/>
              </a:rPr>
              <a:t>DO NOT </a:t>
            </a:r>
            <a:r>
              <a:rPr lang="en-US" sz="1300" dirty="0">
                <a:cs typeface="Calibri" panose="020F0502020204030204" pitchFamily="34" charset="0"/>
              </a:rPr>
              <a:t>collect a sample from an arm with an IV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NOT </a:t>
            </a:r>
            <a:r>
              <a:rPr lang="en-US" sz="1300" dirty="0">
                <a:cs typeface="Calibri" panose="020F0502020204030204" pitchFamily="34" charset="0"/>
              </a:rPr>
              <a:t>underfill a blood collection tube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NOT </a:t>
            </a:r>
            <a:r>
              <a:rPr lang="en-US" sz="1300" dirty="0">
                <a:cs typeface="Calibri" panose="020F0502020204030204" pitchFamily="34" charset="0"/>
              </a:rPr>
              <a:t>incorrectly handle or incorrectly fill the cartridge</a:t>
            </a:r>
          </a:p>
        </p:txBody>
      </p:sp>
      <p:pic>
        <p:nvPicPr>
          <p:cNvPr id="3" name="Picture 2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C9754FF4-BDDB-579E-7318-6960623AB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92" y="1421341"/>
            <a:ext cx="522817" cy="522817"/>
          </a:xfrm>
          <a:prstGeom prst="rect">
            <a:avLst/>
          </a:prstGeom>
        </p:spPr>
      </p:pic>
      <p:pic>
        <p:nvPicPr>
          <p:cNvPr id="2" name="Picture 1" descr="A syringe and a vial&#10;&#10;AI-generated content may be incorrect.">
            <a:extLst>
              <a:ext uri="{FF2B5EF4-FFF2-40B4-BE49-F238E27FC236}">
                <a16:creationId xmlns:a16="http://schemas.microsoft.com/office/drawing/2014/main" id="{983CD15B-1510-F1AF-951B-7B5A5D8F3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839" y="1167090"/>
            <a:ext cx="1385670" cy="133356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793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1AD8-13CA-5AB8-B348-B8362D50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424C39-7931-6310-6C60-D39A9BF8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sample collection </a:t>
            </a:r>
            <a:r>
              <a:rPr lang="en-US" sz="1400" dirty="0"/>
              <a:t>-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5EC43-99C2-5BC4-8CDB-019D55D4E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21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9FCE-5C03-F439-8D1E-8F3FACDB4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BLOOD COLLECTION OPTIONS (part 1 of 2)</a:t>
            </a:r>
            <a:endParaRPr lang="en-US" b="1" dirty="0">
              <a:latin typeface="+mn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208849-1315-E29F-0FF1-6CF490272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480426"/>
              </p:ext>
            </p:extLst>
          </p:nvPr>
        </p:nvGraphicFramePr>
        <p:xfrm>
          <a:off x="502920" y="1555596"/>
          <a:ext cx="7768596" cy="28198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6958">
                  <a:extLst>
                    <a:ext uri="{9D8B030D-6E8A-4147-A177-3AD203B41FA5}">
                      <a16:colId xmlns:a16="http://schemas.microsoft.com/office/drawing/2014/main" val="1511315947"/>
                    </a:ext>
                  </a:extLst>
                </a:gridCol>
                <a:gridCol w="1600320">
                  <a:extLst>
                    <a:ext uri="{9D8B030D-6E8A-4147-A177-3AD203B41FA5}">
                      <a16:colId xmlns:a16="http://schemas.microsoft.com/office/drawing/2014/main" val="831188905"/>
                    </a:ext>
                  </a:extLst>
                </a:gridCol>
                <a:gridCol w="845771">
                  <a:extLst>
                    <a:ext uri="{9D8B030D-6E8A-4147-A177-3AD203B41FA5}">
                      <a16:colId xmlns:a16="http://schemas.microsoft.com/office/drawing/2014/main" val="1385680878"/>
                    </a:ext>
                  </a:extLst>
                </a:gridCol>
                <a:gridCol w="30679">
                  <a:extLst>
                    <a:ext uri="{9D8B030D-6E8A-4147-A177-3AD203B41FA5}">
                      <a16:colId xmlns:a16="http://schemas.microsoft.com/office/drawing/2014/main" val="3596260962"/>
                    </a:ext>
                  </a:extLst>
                </a:gridCol>
                <a:gridCol w="1528143">
                  <a:extLst>
                    <a:ext uri="{9D8B030D-6E8A-4147-A177-3AD203B41FA5}">
                      <a16:colId xmlns:a16="http://schemas.microsoft.com/office/drawing/2014/main" val="994412309"/>
                    </a:ext>
                  </a:extLst>
                </a:gridCol>
                <a:gridCol w="838930">
                  <a:extLst>
                    <a:ext uri="{9D8B030D-6E8A-4147-A177-3AD203B41FA5}">
                      <a16:colId xmlns:a16="http://schemas.microsoft.com/office/drawing/2014/main" val="3634012987"/>
                    </a:ext>
                  </a:extLst>
                </a:gridCol>
                <a:gridCol w="1221724">
                  <a:extLst>
                    <a:ext uri="{9D8B030D-6E8A-4147-A177-3AD203B41FA5}">
                      <a16:colId xmlns:a16="http://schemas.microsoft.com/office/drawing/2014/main" val="1128459540"/>
                    </a:ext>
                  </a:extLst>
                </a:gridCol>
                <a:gridCol w="876071">
                  <a:extLst>
                    <a:ext uri="{9D8B030D-6E8A-4147-A177-3AD203B41FA5}">
                      <a16:colId xmlns:a16="http://schemas.microsoft.com/office/drawing/2014/main" val="1222109410"/>
                    </a:ext>
                  </a:extLst>
                </a:gridCol>
              </a:tblGrid>
              <a:tr h="47846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</a:rPr>
                        <a:t>ANALYTE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SYRINGES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endParaRPr lang="en-US" sz="7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EVACUATED TUBES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</a:rPr>
                        <a:t>CAPILLARY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</a:rPr>
                        <a:t>TEST TIMING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270634"/>
                  </a:ext>
                </a:extLst>
              </a:tr>
              <a:tr h="768403"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Lactate</a:t>
                      </a:r>
                      <a:endParaRPr lang="en-US" sz="900" b="1" i="0" baseline="-25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Without anticoagulant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Immediately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7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Without anticoagulant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Immediately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balanced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heparin anticoagulant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Immediately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95383"/>
                  </a:ext>
                </a:extLst>
              </a:tr>
              <a:tr h="1572939">
                <a:tc vMerge="1"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With balanced heparin anticoagulant or lithium heparin anticoagulant (syringe must be filled per manufacturer's recommendation)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• Mix thoroughly before filling cartridge.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7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lithium heparin  anticoagulant (tubes must  be filled per manufacturer's recommendation)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Mix thoroughly before filling cartridge.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lithium heparin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if labeled for the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measurement of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electrolytes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27934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594705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1AD8-13CA-5AB8-B348-B8362D50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424C39-7931-6310-6C60-D39A9BF8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sample collection </a:t>
            </a:r>
            <a:r>
              <a:rPr lang="en-US" sz="1400" dirty="0"/>
              <a:t>-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5EC43-99C2-5BC4-8CDB-019D55D4E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22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9FCE-5C03-F439-8D1E-8F3FACDB4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BLOOD COLLECTION OPTIONS (part 2 of 2)</a:t>
            </a:r>
            <a:endParaRPr lang="en-US" b="1" dirty="0">
              <a:latin typeface="+mn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208849-1315-E29F-0FF1-6CF490272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584284"/>
              </p:ext>
            </p:extLst>
          </p:nvPr>
        </p:nvGraphicFramePr>
        <p:xfrm>
          <a:off x="502920" y="1555596"/>
          <a:ext cx="7768596" cy="28198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6958">
                  <a:extLst>
                    <a:ext uri="{9D8B030D-6E8A-4147-A177-3AD203B41FA5}">
                      <a16:colId xmlns:a16="http://schemas.microsoft.com/office/drawing/2014/main" val="1511315947"/>
                    </a:ext>
                  </a:extLst>
                </a:gridCol>
                <a:gridCol w="1600320">
                  <a:extLst>
                    <a:ext uri="{9D8B030D-6E8A-4147-A177-3AD203B41FA5}">
                      <a16:colId xmlns:a16="http://schemas.microsoft.com/office/drawing/2014/main" val="831188905"/>
                    </a:ext>
                  </a:extLst>
                </a:gridCol>
                <a:gridCol w="845771">
                  <a:extLst>
                    <a:ext uri="{9D8B030D-6E8A-4147-A177-3AD203B41FA5}">
                      <a16:colId xmlns:a16="http://schemas.microsoft.com/office/drawing/2014/main" val="1385680878"/>
                    </a:ext>
                  </a:extLst>
                </a:gridCol>
                <a:gridCol w="30679">
                  <a:extLst>
                    <a:ext uri="{9D8B030D-6E8A-4147-A177-3AD203B41FA5}">
                      <a16:colId xmlns:a16="http://schemas.microsoft.com/office/drawing/2014/main" val="3596260962"/>
                    </a:ext>
                  </a:extLst>
                </a:gridCol>
                <a:gridCol w="1528143">
                  <a:extLst>
                    <a:ext uri="{9D8B030D-6E8A-4147-A177-3AD203B41FA5}">
                      <a16:colId xmlns:a16="http://schemas.microsoft.com/office/drawing/2014/main" val="994412309"/>
                    </a:ext>
                  </a:extLst>
                </a:gridCol>
                <a:gridCol w="838930">
                  <a:extLst>
                    <a:ext uri="{9D8B030D-6E8A-4147-A177-3AD203B41FA5}">
                      <a16:colId xmlns:a16="http://schemas.microsoft.com/office/drawing/2014/main" val="3634012987"/>
                    </a:ext>
                  </a:extLst>
                </a:gridCol>
                <a:gridCol w="1221724">
                  <a:extLst>
                    <a:ext uri="{9D8B030D-6E8A-4147-A177-3AD203B41FA5}">
                      <a16:colId xmlns:a16="http://schemas.microsoft.com/office/drawing/2014/main" val="1128459540"/>
                    </a:ext>
                  </a:extLst>
                </a:gridCol>
                <a:gridCol w="876071">
                  <a:extLst>
                    <a:ext uri="{9D8B030D-6E8A-4147-A177-3AD203B41FA5}">
                      <a16:colId xmlns:a16="http://schemas.microsoft.com/office/drawing/2014/main" val="1222109410"/>
                    </a:ext>
                  </a:extLst>
                </a:gridCol>
              </a:tblGrid>
              <a:tr h="47846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</a:rPr>
                        <a:t>ANALYTE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SYRINGES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endParaRPr lang="en-US" sz="7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EVACUATED TUBES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</a:rPr>
                        <a:t>CAPILLARY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</a:rPr>
                        <a:t>TEST TIMING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270634"/>
                  </a:ext>
                </a:extLst>
              </a:tr>
              <a:tr h="768403"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pH, PCO</a:t>
                      </a:r>
                      <a:r>
                        <a:rPr lang="en-US" sz="900" b="1" i="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PO</a:t>
                      </a:r>
                      <a:r>
                        <a:rPr lang="en-US" sz="900" b="1" i="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Without anticoagulant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minutes 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7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Without anticoagulant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minutes 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balanced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heparin anticoagulant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minutes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95383"/>
                  </a:ext>
                </a:extLst>
              </a:tr>
              <a:tr h="1572939">
                <a:tc vMerge="1"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With balanced heparin anticoagulant or lithium heparin anticoagulant (syringe must be filled per manufacturer's recommendation)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• Maintain anaerobic conditions.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• Remix thoroughly before filling cartridge.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minutes 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7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lithium heparin  anticoagulant (tubes must  be filled per manufacturer's recommendation)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Maintain anaerobic conditions.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Remix thoroughly  before filling cartridge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minutes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lithium heparin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if labeled for the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measurement of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electrolytes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27934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1227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rectangular object with a white label&#10;&#10;AI-generated content may be incorrect.">
            <a:extLst>
              <a:ext uri="{FF2B5EF4-FFF2-40B4-BE49-F238E27FC236}">
                <a16:creationId xmlns:a16="http://schemas.microsoft.com/office/drawing/2014/main" id="{5605E349-91D8-FD5C-E3DA-55B2EEC21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89" y="2738303"/>
            <a:ext cx="1188720" cy="1739291"/>
          </a:xfrm>
          <a:prstGeom prst="rect">
            <a:avLst/>
          </a:prstGeom>
        </p:spPr>
      </p:pic>
      <p:pic>
        <p:nvPicPr>
          <p:cNvPr id="5" name="Picture 4" descr="A white rectangular object with a white label&#10;&#10;AI-generated content may be incorrect.">
            <a:extLst>
              <a:ext uri="{FF2B5EF4-FFF2-40B4-BE49-F238E27FC236}">
                <a16:creationId xmlns:a16="http://schemas.microsoft.com/office/drawing/2014/main" id="{39A7E4E3-C02D-66BF-2DB0-BD22A5855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95" y="883596"/>
            <a:ext cx="1188720" cy="173929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</a:t>
            </a:r>
            <a:endParaRPr lang="en-US" sz="2400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23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783122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REMOVE THE CARTRIDGE FROM THE </a:t>
            </a:r>
            <a:r>
              <a:rPr lang="en-US" dirty="0">
                <a:cs typeface="Calibri"/>
              </a:rPr>
              <a:t>CARTRIDGE POUCH</a:t>
            </a:r>
            <a:endParaRPr lang="en-US" dirty="0">
              <a:latin typeface="+mn-lt"/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Place the cartridge on a clean, flat, level, and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vibration-free surface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Handle the cartridge by the sides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E2989-F94F-F2F1-6F3E-0216385DA665}"/>
              </a:ext>
            </a:extLst>
          </p:cNvPr>
          <p:cNvSpPr txBox="1"/>
          <p:nvPr/>
        </p:nvSpPr>
        <p:spPr>
          <a:xfrm>
            <a:off x="735202" y="2877931"/>
            <a:ext cx="4233797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touch the sensors on the top of the cartridge.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apply pressure to the central area of the label because the calibration fluid pack inside could burst prematurely. 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expose cartridges to temperatures above 30°C (86°F).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place the cartridge and/or analyzer in an oxygen-enriched atmosphere.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0E3067-B3E2-1E6D-ED85-3FF7F9B81495}"/>
              </a:ext>
            </a:extLst>
          </p:cNvPr>
          <p:cNvCxnSpPr/>
          <p:nvPr/>
        </p:nvCxnSpPr>
        <p:spPr>
          <a:xfrm>
            <a:off x="502920" y="2642668"/>
            <a:ext cx="46101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E8DD5607-0BB9-7B54-F0F4-50D3E2F8AD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147726"/>
              </p:ext>
            </p:extLst>
          </p:nvPr>
        </p:nvGraphicFramePr>
        <p:xfrm>
          <a:off x="6218121" y="122353"/>
          <a:ext cx="3063240" cy="892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" name="Line 16">
            <a:extLst>
              <a:ext uri="{FF2B5EF4-FFF2-40B4-BE49-F238E27FC236}">
                <a16:creationId xmlns:a16="http://schemas.microsoft.com/office/drawing/2014/main" id="{2D6E83DC-6C83-B7CC-4F15-C47DF792A4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58708" y="1152037"/>
            <a:ext cx="25894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sp>
        <p:nvSpPr>
          <p:cNvPr id="32" name="Line 16">
            <a:extLst>
              <a:ext uri="{FF2B5EF4-FFF2-40B4-BE49-F238E27FC236}">
                <a16:creationId xmlns:a16="http://schemas.microsoft.com/office/drawing/2014/main" id="{71E91DDA-3550-4245-368F-F52BDB0353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60402" y="3422211"/>
            <a:ext cx="51789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11E500-7E32-3BD1-7200-8D765192064C}"/>
              </a:ext>
            </a:extLst>
          </p:cNvPr>
          <p:cNvSpPr/>
          <p:nvPr/>
        </p:nvSpPr>
        <p:spPr>
          <a:xfrm>
            <a:off x="5856860" y="1036621"/>
            <a:ext cx="902593" cy="2308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0B30F840-7C15-5F77-3B76-8CE4700A00BC}"/>
              </a:ext>
            </a:extLst>
          </p:cNvPr>
          <p:cNvSpPr/>
          <p:nvPr/>
        </p:nvSpPr>
        <p:spPr>
          <a:xfrm>
            <a:off x="6115551" y="3208390"/>
            <a:ext cx="432391" cy="427642"/>
          </a:xfrm>
          <a:prstGeom prst="flowChartConnector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CFDF1-EE4A-2EFF-3F08-6CF0FD9E8FE4}"/>
              </a:ext>
            </a:extLst>
          </p:cNvPr>
          <p:cNvSpPr txBox="1"/>
          <p:nvPr/>
        </p:nvSpPr>
        <p:spPr>
          <a:xfrm>
            <a:off x="6958929" y="941443"/>
            <a:ext cx="1776231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DO NOT TOUCH </a:t>
            </a:r>
            <a:b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THE SENSORS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556DCB-1775-2F86-8EE9-FA53C0601D67}"/>
              </a:ext>
            </a:extLst>
          </p:cNvPr>
          <p:cNvSpPr txBox="1"/>
          <p:nvPr/>
        </p:nvSpPr>
        <p:spPr>
          <a:xfrm>
            <a:off x="7017655" y="3105489"/>
            <a:ext cx="1899899" cy="63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DO NOT TOUCH </a:t>
            </a:r>
            <a:b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THE CENTER OF </a:t>
            </a:r>
            <a:b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THE CARTRIDGE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EB2D075-7773-102C-5A26-3ECC1AE8AA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9" y="2957893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797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2BC53-7883-9FD9-7230-7D4BEC9CF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F3BA22-0ED1-DFA5-E8F1-93E22068E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5322919" cy="390526"/>
          </a:xfrm>
        </p:spPr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1100-3F32-B1F9-CB57-A7FB39A69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24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739A-D598-C887-1DF4-3DD70C90B6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322919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WHOLE BLOOD: COLLECT AND MIX THE SAMPLE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Collect a whole blood sample into a lithium heparin evacuated blood collection tube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Invert the lithium heparin collection tube at least </a:t>
            </a:r>
            <a:r>
              <a:rPr lang="en-US" sz="1400" b="1" dirty="0">
                <a:solidFill>
                  <a:schemeClr val="tx1"/>
                </a:solidFill>
              </a:rPr>
              <a:t>10 times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sample was collected into a syringe, invert syringe for </a:t>
            </a:r>
            <a:r>
              <a:rPr lang="en-US" sz="1400" b="1" dirty="0">
                <a:solidFill>
                  <a:schemeClr val="tx1"/>
                </a:solidFill>
              </a:rPr>
              <a:t>5 seconds</a:t>
            </a:r>
            <a:r>
              <a:rPr lang="en-US" sz="1400" dirty="0">
                <a:solidFill>
                  <a:schemeClr val="tx1"/>
                </a:solidFill>
              </a:rPr>
              <a:t>, then roll between the palms (hands parallel to the ground) for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5 seconds</a:t>
            </a:r>
            <a:r>
              <a:rPr lang="en-US" sz="1400" dirty="0">
                <a:solidFill>
                  <a:schemeClr val="tx1"/>
                </a:solidFill>
              </a:rPr>
              <a:t>, flip and roll for an additional </a:t>
            </a:r>
            <a:r>
              <a:rPr lang="en-US" sz="1400" b="1" dirty="0">
                <a:solidFill>
                  <a:schemeClr val="tx1"/>
                </a:solidFill>
              </a:rPr>
              <a:t>5 seconds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Expelling 2 drops </a:t>
            </a:r>
            <a:r>
              <a:rPr lang="en-US" sz="1400" dirty="0">
                <a:solidFill>
                  <a:schemeClr val="tx1"/>
                </a:solidFill>
              </a:rPr>
              <a:t>before filling a cartridge is desired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CAB77-EFFA-E1ED-D0A9-50B3B7085222}"/>
              </a:ext>
            </a:extLst>
          </p:cNvPr>
          <p:cNvSpPr txBox="1"/>
          <p:nvPr/>
        </p:nvSpPr>
        <p:spPr>
          <a:xfrm>
            <a:off x="856136" y="3635958"/>
            <a:ext cx="3867820" cy="89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Cautions should be used when handling materials that may contain transmissible infectious agents.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Fill evacuated tube per manufacturer’s recommendations.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9A5DB6-8C3C-7E18-38EA-6FC4E0385B0A}"/>
              </a:ext>
            </a:extLst>
          </p:cNvPr>
          <p:cNvCxnSpPr>
            <a:cxnSpLocks/>
          </p:cNvCxnSpPr>
          <p:nvPr/>
        </p:nvCxnSpPr>
        <p:spPr>
          <a:xfrm>
            <a:off x="502920" y="3447009"/>
            <a:ext cx="4997335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34AB2BA-9F4A-0701-61F7-2DAA6EB7B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2" y="3715920"/>
            <a:ext cx="342207" cy="3422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0D3B9FD-048C-6AB8-4370-D517CC05C25F}"/>
              </a:ext>
            </a:extLst>
          </p:cNvPr>
          <p:cNvGrpSpPr/>
          <p:nvPr/>
        </p:nvGrpSpPr>
        <p:grpSpPr>
          <a:xfrm>
            <a:off x="6112492" y="2672792"/>
            <a:ext cx="2109984" cy="1860848"/>
            <a:chOff x="6283143" y="2809500"/>
            <a:chExt cx="2109984" cy="186084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FB085E-401C-C369-1473-D36AFAE95104}"/>
                </a:ext>
              </a:extLst>
            </p:cNvPr>
            <p:cNvGrpSpPr/>
            <p:nvPr/>
          </p:nvGrpSpPr>
          <p:grpSpPr>
            <a:xfrm>
              <a:off x="6283143" y="2809500"/>
              <a:ext cx="2109984" cy="1860848"/>
              <a:chOff x="6076084" y="926089"/>
              <a:chExt cx="1766062" cy="163207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91BBE34-E535-5A9C-6008-93E9BFBE5983}"/>
                  </a:ext>
                </a:extLst>
              </p:cNvPr>
              <p:cNvGrpSpPr/>
              <p:nvPr/>
            </p:nvGrpSpPr>
            <p:grpSpPr>
              <a:xfrm>
                <a:off x="6080552" y="942043"/>
                <a:ext cx="1761594" cy="1616120"/>
                <a:chOff x="6055995" y="1073708"/>
                <a:chExt cx="1801492" cy="1631013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6F69C86E-CA7C-7E1F-C718-A7C97F6A4DB9}"/>
                    </a:ext>
                  </a:extLst>
                </p:cNvPr>
                <p:cNvGrpSpPr/>
                <p:nvPr/>
              </p:nvGrpSpPr>
              <p:grpSpPr>
                <a:xfrm>
                  <a:off x="6132473" y="1327103"/>
                  <a:ext cx="1614572" cy="1377618"/>
                  <a:chOff x="6140861" y="1341012"/>
                  <a:chExt cx="1614572" cy="1377618"/>
                </a:xfrm>
              </p:grpSpPr>
              <p:pic>
                <p:nvPicPr>
                  <p:cNvPr id="22" name="Picture 21" descr="A gloved hand holding a syringe&#10;&#10;Description automatically generated">
                    <a:extLst>
                      <a:ext uri="{FF2B5EF4-FFF2-40B4-BE49-F238E27FC236}">
                        <a16:creationId xmlns:a16="http://schemas.microsoft.com/office/drawing/2014/main" id="{FB1F11CF-6492-970A-A20F-7508ED906C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497972">
                    <a:off x="6688068" y="1774021"/>
                    <a:ext cx="1067365" cy="944609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 descr="A hand in a purple glove holding a test tube with a red liquid&#10;&#10;Description automatically generated">
                    <a:extLst>
                      <a:ext uri="{FF2B5EF4-FFF2-40B4-BE49-F238E27FC236}">
                        <a16:creationId xmlns:a16="http://schemas.microsoft.com/office/drawing/2014/main" id="{43A38463-6E25-9B2B-1780-FC3732F72C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bright="43000" contrast="12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40861" y="1341012"/>
                    <a:ext cx="1087688" cy="946063"/>
                  </a:xfrm>
                  <a:prstGeom prst="parallelogram">
                    <a:avLst/>
                  </a:prstGeom>
                </p:spPr>
              </p:pic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EF6C3177-F20B-61BB-E9F6-D65A0423DD54}"/>
                    </a:ext>
                  </a:extLst>
                </p:cNvPr>
                <p:cNvGrpSpPr/>
                <p:nvPr/>
              </p:nvGrpSpPr>
              <p:grpSpPr>
                <a:xfrm>
                  <a:off x="6055995" y="1073708"/>
                  <a:ext cx="620322" cy="431054"/>
                  <a:chOff x="5977732" y="1030583"/>
                  <a:chExt cx="620322" cy="431054"/>
                </a:xfrm>
              </p:grpSpPr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F3796836-5522-33C3-3630-45B205DF2503}"/>
                      </a:ext>
                    </a:extLst>
                  </p:cNvPr>
                  <p:cNvSpPr txBox="1"/>
                  <p:nvPr/>
                </p:nvSpPr>
                <p:spPr>
                  <a:xfrm>
                    <a:off x="5977732" y="1030583"/>
                    <a:ext cx="620322" cy="431054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en-US" b="1" dirty="0">
                        <a:solidFill>
                          <a:srgbClr val="C6006F"/>
                        </a:solidFill>
                      </a:rPr>
                      <a:t>10x</a:t>
                    </a:r>
                    <a:endParaRPr lang="en-US" b="1" dirty="0">
                      <a:solidFill>
                        <a:srgbClr val="C6006F"/>
                      </a:solidFill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20" name="Arrow: Up 19">
                    <a:extLst>
                      <a:ext uri="{FF2B5EF4-FFF2-40B4-BE49-F238E27FC236}">
                        <a16:creationId xmlns:a16="http://schemas.microsoft.com/office/drawing/2014/main" id="{E1B19B2C-79E9-E631-A53A-2E6F2431C7F0}"/>
                      </a:ext>
                    </a:extLst>
                  </p:cNvPr>
                  <p:cNvSpPr/>
                  <p:nvPr/>
                </p:nvSpPr>
                <p:spPr>
                  <a:xfrm>
                    <a:off x="6062949" y="1298289"/>
                    <a:ext cx="151319" cy="157338"/>
                  </a:xfrm>
                  <a:prstGeom prst="upArrow">
                    <a:avLst/>
                  </a:prstGeom>
                  <a:solidFill>
                    <a:srgbClr val="C6006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  <p:sp>
                <p:nvSpPr>
                  <p:cNvPr id="21" name="Arrow: Up 20">
                    <a:extLst>
                      <a:ext uri="{FF2B5EF4-FFF2-40B4-BE49-F238E27FC236}">
                        <a16:creationId xmlns:a16="http://schemas.microsoft.com/office/drawing/2014/main" id="{5B75AF88-F8F4-5E03-B8CC-5A5F2C5E23C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04690" y="1303634"/>
                    <a:ext cx="151319" cy="157338"/>
                  </a:xfrm>
                  <a:prstGeom prst="upArrow">
                    <a:avLst/>
                  </a:prstGeom>
                  <a:solidFill>
                    <a:srgbClr val="C6006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9259FA96-2F7A-F6FD-8DDE-7D679AD924C3}"/>
                    </a:ext>
                  </a:extLst>
                </p:cNvPr>
                <p:cNvGrpSpPr/>
                <p:nvPr/>
              </p:nvGrpSpPr>
              <p:grpSpPr>
                <a:xfrm>
                  <a:off x="7375563" y="1763826"/>
                  <a:ext cx="481924" cy="431053"/>
                  <a:chOff x="7422987" y="1754951"/>
                  <a:chExt cx="481924" cy="431053"/>
                </a:xfrm>
              </p:grpSpPr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BE8A280-5767-1792-A958-E58184A2678D}"/>
                      </a:ext>
                    </a:extLst>
                  </p:cNvPr>
                  <p:cNvSpPr txBox="1"/>
                  <p:nvPr/>
                </p:nvSpPr>
                <p:spPr>
                  <a:xfrm>
                    <a:off x="7422987" y="1754951"/>
                    <a:ext cx="481924" cy="431053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en-US" b="1" dirty="0">
                        <a:solidFill>
                          <a:srgbClr val="C6006F"/>
                        </a:solidFill>
                      </a:rPr>
                      <a:t>5x</a:t>
                    </a:r>
                    <a:endParaRPr lang="en-US" b="1" dirty="0">
                      <a:solidFill>
                        <a:srgbClr val="C6006F"/>
                      </a:solidFill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8" name="Arrow: Curved Right 17">
                    <a:extLst>
                      <a:ext uri="{FF2B5EF4-FFF2-40B4-BE49-F238E27FC236}">
                        <a16:creationId xmlns:a16="http://schemas.microsoft.com/office/drawing/2014/main" id="{C1676623-3EC5-D587-D1A0-DF8541EF15A0}"/>
                      </a:ext>
                    </a:extLst>
                  </p:cNvPr>
                  <p:cNvSpPr/>
                  <p:nvPr/>
                </p:nvSpPr>
                <p:spPr>
                  <a:xfrm>
                    <a:off x="7531803" y="2016365"/>
                    <a:ext cx="216453" cy="130168"/>
                  </a:xfrm>
                  <a:prstGeom prst="curvedRightArrow">
                    <a:avLst>
                      <a:gd name="adj1" fmla="val 25000"/>
                      <a:gd name="adj2" fmla="val 50000"/>
                      <a:gd name="adj3" fmla="val 70837"/>
                    </a:avLst>
                  </a:prstGeom>
                  <a:solidFill>
                    <a:srgbClr val="C6006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1E211FF-2735-EA2F-C4CB-0F5319171BF0}"/>
                  </a:ext>
                </a:extLst>
              </p:cNvPr>
              <p:cNvSpPr/>
              <p:nvPr/>
            </p:nvSpPr>
            <p:spPr>
              <a:xfrm>
                <a:off x="6076084" y="926089"/>
                <a:ext cx="1667741" cy="1518371"/>
              </a:xfrm>
              <a:prstGeom prst="rect">
                <a:avLst/>
              </a:prstGeom>
              <a:noFill/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86515A-87EE-E961-C530-657CDBCADB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4211" y="3106291"/>
              <a:ext cx="1175176" cy="1250593"/>
            </a:xfrm>
            <a:prstGeom prst="line">
              <a:avLst/>
            </a:prstGeom>
            <a:ln w="152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syringe and a vial&#10;&#10;AI-generated content may be incorrect.">
            <a:extLst>
              <a:ext uri="{FF2B5EF4-FFF2-40B4-BE49-F238E27FC236}">
                <a16:creationId xmlns:a16="http://schemas.microsoft.com/office/drawing/2014/main" id="{F934D067-3F64-8715-6694-F421DEE0F1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"/>
          <a:stretch/>
        </p:blipFill>
        <p:spPr>
          <a:xfrm>
            <a:off x="6112493" y="573246"/>
            <a:ext cx="1992516" cy="192545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609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B3A2D-213B-C657-A60B-6F838B4A2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lastic object with a blue text&#10;&#10;AI-generated content may be incorrect.">
            <a:extLst>
              <a:ext uri="{FF2B5EF4-FFF2-40B4-BE49-F238E27FC236}">
                <a16:creationId xmlns:a16="http://schemas.microsoft.com/office/drawing/2014/main" id="{34679871-BDF6-FC15-40EF-106A33E04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1960" r="4306" b="10473"/>
          <a:stretch/>
        </p:blipFill>
        <p:spPr>
          <a:xfrm>
            <a:off x="4917103" y="1575265"/>
            <a:ext cx="1466160" cy="199296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4460257-575E-3A05-853B-6EAF91779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87D8D-8F28-E19B-5963-4ABB77F81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25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6C859-91A8-80F2-1389-B4B81C8AE2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234" y="1439567"/>
            <a:ext cx="3984625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WHOLE BLOOD: FILL THE </a:t>
            </a:r>
            <a:r>
              <a:rPr lang="en-US" i="1" dirty="0">
                <a:latin typeface="+mn-lt"/>
                <a:cs typeface="Calibri"/>
              </a:rPr>
              <a:t>i-STAT</a:t>
            </a:r>
            <a:r>
              <a:rPr lang="en-US" dirty="0">
                <a:latin typeface="+mn-lt"/>
                <a:cs typeface="Calibri"/>
              </a:rPr>
              <a:t> CARTRIDGE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Fill the cartridge immediately after mixing</a:t>
            </a:r>
            <a:br>
              <a:rPr lang="en-US" sz="1400" b="0" dirty="0"/>
            </a:br>
            <a:endParaRPr lang="en-US" sz="800" b="0" dirty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Direct the hub of syringe or tip of the transfer device (capillary tube, pipette, or dispensing tip) into the sample well of the cartridge</a:t>
            </a:r>
            <a:br>
              <a:rPr lang="en-US" sz="1400" b="0" dirty="0"/>
            </a:br>
            <a:endParaRPr lang="en-US" sz="800" b="0" dirty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Slowly dispense sample into the sample well until the sample reaches the fill mark indicated on the cartridge. Cartridge is properly filled when the sample reaches the ‘fill to’ mark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and a small amount of is in the sample well.</a:t>
            </a:r>
            <a:endParaRPr lang="en-US" sz="1400" b="0" dirty="0">
              <a:solidFill>
                <a:schemeClr val="tx1"/>
              </a:solidFill>
              <a:ea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13C2C4-4134-98C4-24A1-1E72BD31CC4D}"/>
              </a:ext>
            </a:extLst>
          </p:cNvPr>
          <p:cNvSpPr txBox="1">
            <a:spLocks/>
          </p:cNvSpPr>
          <p:nvPr/>
        </p:nvSpPr>
        <p:spPr>
          <a:xfrm>
            <a:off x="484606" y="3452336"/>
            <a:ext cx="4141822" cy="105499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endParaRPr lang="en-US" sz="1400" dirty="0"/>
          </a:p>
        </p:txBody>
      </p:sp>
      <p:sp>
        <p:nvSpPr>
          <p:cNvPr id="11" name="Line 16">
            <a:extLst>
              <a:ext uri="{FF2B5EF4-FFF2-40B4-BE49-F238E27FC236}">
                <a16:creationId xmlns:a16="http://schemas.microsoft.com/office/drawing/2014/main" id="{4FB5D3B6-19B8-B20F-7650-0065BA8CB1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54435" y="1922311"/>
            <a:ext cx="1306449" cy="868071"/>
          </a:xfrm>
          <a:prstGeom prst="line">
            <a:avLst/>
          </a:prstGeom>
          <a:noFill/>
          <a:ln w="22225">
            <a:solidFill>
              <a:srgbClr val="009CDE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sp>
        <p:nvSpPr>
          <p:cNvPr id="12" name="Line 16">
            <a:extLst>
              <a:ext uri="{FF2B5EF4-FFF2-40B4-BE49-F238E27FC236}">
                <a16:creationId xmlns:a16="http://schemas.microsoft.com/office/drawing/2014/main" id="{28DFE723-0A86-2652-3D56-88AAD3A0CA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4434" y="2950068"/>
            <a:ext cx="1239549" cy="523220"/>
          </a:xfrm>
          <a:prstGeom prst="line">
            <a:avLst/>
          </a:prstGeom>
          <a:noFill/>
          <a:ln w="22225">
            <a:solidFill>
              <a:srgbClr val="009CDE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EC9D9E-18B0-40FF-87C7-6C399D1B1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307" y="1800109"/>
            <a:ext cx="1870593" cy="1870593"/>
          </a:xfrm>
          <a:prstGeom prst="rect">
            <a:avLst/>
          </a:prstGeom>
        </p:spPr>
      </p:pic>
      <p:sp>
        <p:nvSpPr>
          <p:cNvPr id="18" name="Text Box 19">
            <a:extLst>
              <a:ext uri="{FF2B5EF4-FFF2-40B4-BE49-F238E27FC236}">
                <a16:creationId xmlns:a16="http://schemas.microsoft.com/office/drawing/2014/main" id="{BB07F613-AB8B-9382-07CF-308158A8C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16" y="3504582"/>
            <a:ext cx="29534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CORRECTLY FILLED </a:t>
            </a:r>
            <a:br>
              <a:rPr lang="en-US" altLang="en-US" sz="1400" b="1" dirty="0">
                <a:solidFill>
                  <a:schemeClr val="accent1"/>
                </a:solidFill>
              </a:rPr>
            </a:br>
            <a:r>
              <a:rPr lang="en-US" altLang="en-US" sz="1400" b="1" dirty="0">
                <a:solidFill>
                  <a:schemeClr val="accent1"/>
                </a:solidFill>
              </a:rPr>
              <a:t>TO FILL 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2261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object with a white label&#10;&#10;AI-generated content may be incorrect.">
            <a:extLst>
              <a:ext uri="{FF2B5EF4-FFF2-40B4-BE49-F238E27FC236}">
                <a16:creationId xmlns:a16="http://schemas.microsoft.com/office/drawing/2014/main" id="{D09CEE70-4EDD-570B-8264-BF47A035F6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45" y="935136"/>
            <a:ext cx="1463040" cy="214066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26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CLOSE AND SEAL THE </a:t>
            </a:r>
            <a:r>
              <a:rPr lang="en-US" i="1" dirty="0">
                <a:latin typeface="+mn-lt"/>
              </a:rPr>
              <a:t>i-STAT</a:t>
            </a:r>
            <a:r>
              <a:rPr lang="en-US" dirty="0">
                <a:latin typeface="+mn-lt"/>
              </a:rPr>
              <a:t> CARTRIDGE</a:t>
            </a:r>
          </a:p>
          <a:p>
            <a:pPr defTabSz="385763">
              <a:spcBef>
                <a:spcPts val="254"/>
              </a:spcBef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Fold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 the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snap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closure over the sample well to close and seal the cartridge</a:t>
            </a:r>
            <a:endParaRPr lang="en-US" sz="1000" dirty="0"/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1CD5D-F118-6A71-41AA-ED7504955ACE}"/>
              </a:ext>
            </a:extLst>
          </p:cNvPr>
          <p:cNvSpPr txBox="1"/>
          <p:nvPr/>
        </p:nvSpPr>
        <p:spPr>
          <a:xfrm>
            <a:off x="835531" y="3457449"/>
            <a:ext cx="38678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Incorrect handling and filling of the </a:t>
            </a:r>
            <a:r>
              <a:rPr lang="en-US" sz="1000" b="1" i="1" dirty="0">
                <a:cs typeface="Calibri" panose="020F0502020204030204" pitchFamily="34" charset="0"/>
              </a:rPr>
              <a:t>i-STAT</a:t>
            </a:r>
            <a:r>
              <a:rPr lang="en-US" sz="1000" b="1" dirty="0">
                <a:cs typeface="Calibri" panose="020F0502020204030204" pitchFamily="34" charset="0"/>
              </a:rPr>
              <a:t> cartridge will result </a:t>
            </a:r>
            <a:br>
              <a:rPr lang="en-US" sz="1000" b="1" dirty="0">
                <a:cs typeface="Calibri" panose="020F0502020204030204" pitchFamily="34" charset="0"/>
              </a:rPr>
            </a:br>
            <a:r>
              <a:rPr lang="en-US" sz="1000" b="1" dirty="0">
                <a:cs typeface="Calibri" panose="020F0502020204030204" pitchFamily="34" charset="0"/>
              </a:rPr>
              <a:t>in a quality check failure.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89C9E51D-DDAF-1DE6-4938-8CDF963949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04" y="3540133"/>
            <a:ext cx="342207" cy="3422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6A6F1D-FAF9-898C-41CF-20966224869D}"/>
              </a:ext>
            </a:extLst>
          </p:cNvPr>
          <p:cNvCxnSpPr>
            <a:cxnSpLocks/>
          </p:cNvCxnSpPr>
          <p:nvPr/>
        </p:nvCxnSpPr>
        <p:spPr>
          <a:xfrm>
            <a:off x="419100" y="3245485"/>
            <a:ext cx="3986645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EF608A-5532-2717-94A5-174CDD12C279}"/>
              </a:ext>
            </a:extLst>
          </p:cNvPr>
          <p:cNvGrpSpPr/>
          <p:nvPr/>
        </p:nvGrpSpPr>
        <p:grpSpPr>
          <a:xfrm>
            <a:off x="1446394" y="1994564"/>
            <a:ext cx="2750639" cy="1057989"/>
            <a:chOff x="2497501" y="1982944"/>
            <a:chExt cx="2750639" cy="1057989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8A4017DB-4814-BF3E-ACFA-1F48ACDE9E2C}"/>
                </a:ext>
              </a:extLst>
            </p:cNvPr>
            <p:cNvSpPr txBox="1">
              <a:spLocks/>
            </p:cNvSpPr>
            <p:nvPr/>
          </p:nvSpPr>
          <p:spPr>
            <a:xfrm>
              <a:off x="2621541" y="1982944"/>
              <a:ext cx="2626599" cy="1039299"/>
            </a:xfrm>
            <a:prstGeom prst="rect">
              <a:avLst/>
            </a:prstGeom>
          </p:spPr>
          <p:txBody>
            <a:bodyPr vert="horz" lIns="0" tIns="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1pPr>
              <a:lvl2pPr marL="169863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400050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576263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744538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»"/>
                <a:defRPr sz="12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lvl="2" indent="0" defTabSz="385763">
                <a:lnSpc>
                  <a:spcPct val="150000"/>
                </a:lnSpc>
                <a:spcBef>
                  <a:spcPts val="254"/>
                </a:spcBef>
                <a:buSzPct val="300000"/>
                <a:buNone/>
              </a:pPr>
              <a:r>
                <a:rPr lang="en-US" b="1" dirty="0">
                  <a:solidFill>
                    <a:schemeClr val="accent1"/>
                  </a:solidFill>
                  <a:latin typeface="+mn-lt"/>
                </a:rPr>
                <a:t>CORRECTLY FILLED CARTRIDGE</a:t>
              </a:r>
            </a:p>
            <a:p>
              <a:pPr marL="230187" lvl="2" indent="0" defTabSz="385763">
                <a:lnSpc>
                  <a:spcPct val="150000"/>
                </a:lnSpc>
                <a:spcBef>
                  <a:spcPts val="254"/>
                </a:spcBef>
                <a:buSzPct val="300000"/>
                <a:buNone/>
              </a:pPr>
              <a:r>
                <a:rPr lang="en-US" b="1" dirty="0">
                  <a:solidFill>
                    <a:schemeClr val="accent1"/>
                  </a:solidFill>
                  <a:latin typeface="+mn-lt"/>
                </a:rPr>
                <a:t>UNDER-FILLED CARTRIDGE</a:t>
              </a:r>
            </a:p>
            <a:p>
              <a:pPr marL="230187" lvl="2" indent="0" defTabSz="385763">
                <a:lnSpc>
                  <a:spcPct val="150000"/>
                </a:lnSpc>
                <a:spcBef>
                  <a:spcPts val="254"/>
                </a:spcBef>
                <a:buSzPct val="300000"/>
                <a:buNone/>
              </a:pPr>
              <a:r>
                <a:rPr lang="en-US" b="1" dirty="0">
                  <a:solidFill>
                    <a:schemeClr val="accent1"/>
                  </a:solidFill>
                  <a:latin typeface="+mn-lt"/>
                </a:rPr>
                <a:t>OVER-FILLED CARTRIDGE</a:t>
              </a:r>
              <a:endParaRPr lang="en-US" sz="1200" b="1" dirty="0">
                <a:solidFill>
                  <a:schemeClr val="accent1"/>
                </a:solidFill>
                <a:latin typeface="+mn-lt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0B2B488-3716-84CC-9583-F6802B586492}"/>
                </a:ext>
              </a:extLst>
            </p:cNvPr>
            <p:cNvGrpSpPr/>
            <p:nvPr/>
          </p:nvGrpSpPr>
          <p:grpSpPr>
            <a:xfrm>
              <a:off x="2497501" y="1983012"/>
              <a:ext cx="360231" cy="1057921"/>
              <a:chOff x="2497501" y="1983012"/>
              <a:chExt cx="360231" cy="1057921"/>
            </a:xfrm>
          </p:grpSpPr>
          <p:pic>
            <p:nvPicPr>
              <p:cNvPr id="21" name="Graphic 20" descr="Checkmark with solid fill">
                <a:extLst>
                  <a:ext uri="{FF2B5EF4-FFF2-40B4-BE49-F238E27FC236}">
                    <a16:creationId xmlns:a16="http://schemas.microsoft.com/office/drawing/2014/main" id="{78BC18A1-F0EA-6492-8B64-AF41261A7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97501" y="1983012"/>
                <a:ext cx="329750" cy="325170"/>
              </a:xfrm>
              <a:prstGeom prst="rect">
                <a:avLst/>
              </a:prstGeom>
            </p:spPr>
          </p:pic>
          <p:pic>
            <p:nvPicPr>
              <p:cNvPr id="22" name="Graphic 21" descr="Close with solid fill">
                <a:extLst>
                  <a:ext uri="{FF2B5EF4-FFF2-40B4-BE49-F238E27FC236}">
                    <a16:creationId xmlns:a16="http://schemas.microsoft.com/office/drawing/2014/main" id="{C186D38A-35FE-CC45-9A1C-E27787273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522540" y="2307714"/>
                <a:ext cx="335192" cy="367459"/>
              </a:xfrm>
              <a:prstGeom prst="rect">
                <a:avLst/>
              </a:prstGeom>
            </p:spPr>
          </p:pic>
          <p:pic>
            <p:nvPicPr>
              <p:cNvPr id="23" name="Graphic 22" descr="Close with solid fill">
                <a:extLst>
                  <a:ext uri="{FF2B5EF4-FFF2-40B4-BE49-F238E27FC236}">
                    <a16:creationId xmlns:a16="http://schemas.microsoft.com/office/drawing/2014/main" id="{B31D50B5-AD38-3EBD-9818-635FEC089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522539" y="2673474"/>
                <a:ext cx="335192" cy="367459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9C05BAE-EDE5-E6F1-9132-9CD526DA21C3}"/>
              </a:ext>
            </a:extLst>
          </p:cNvPr>
          <p:cNvGrpSpPr/>
          <p:nvPr/>
        </p:nvGrpSpPr>
        <p:grpSpPr>
          <a:xfrm>
            <a:off x="5600085" y="983910"/>
            <a:ext cx="2838737" cy="3172907"/>
            <a:chOff x="5802343" y="960120"/>
            <a:chExt cx="2838737" cy="31729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225FD4-2AEA-FFEB-3AD4-F3C96DD39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9201" y="960120"/>
              <a:ext cx="1492662" cy="14926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2163B7-D7B6-7041-F3D0-FD38A75A3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2343" y="2731372"/>
              <a:ext cx="1401655" cy="140165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F355DD-3281-1A8D-99CE-6F5160C06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42048" y="2721334"/>
              <a:ext cx="1399032" cy="139903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42E4EA2-6DCE-F74E-1835-8292CF5446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6647" y="1386868"/>
              <a:ext cx="1197853" cy="60853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Graphic 17" descr="Close with solid fill">
              <a:extLst>
                <a:ext uri="{FF2B5EF4-FFF2-40B4-BE49-F238E27FC236}">
                  <a16:creationId xmlns:a16="http://schemas.microsoft.com/office/drawing/2014/main" id="{66980D01-BD65-86D3-6BD6-75A2FAAC3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649761" y="2630707"/>
              <a:ext cx="548640" cy="548640"/>
            </a:xfrm>
            <a:prstGeom prst="rect">
              <a:avLst/>
            </a:prstGeom>
          </p:spPr>
        </p:pic>
        <p:pic>
          <p:nvPicPr>
            <p:cNvPr id="24" name="Graphic 23" descr="Close with solid fill">
              <a:extLst>
                <a:ext uri="{FF2B5EF4-FFF2-40B4-BE49-F238E27FC236}">
                  <a16:creationId xmlns:a16="http://schemas.microsoft.com/office/drawing/2014/main" id="{9FF27766-F1A4-3D6B-0C4E-5111A05E1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065260" y="2576395"/>
              <a:ext cx="548640" cy="548640"/>
            </a:xfrm>
            <a:prstGeom prst="rect">
              <a:avLst/>
            </a:prstGeom>
          </p:spPr>
        </p:pic>
        <p:pic>
          <p:nvPicPr>
            <p:cNvPr id="25" name="Graphic 24" descr="Checkmark with solid fill">
              <a:extLst>
                <a:ext uri="{FF2B5EF4-FFF2-40B4-BE49-F238E27FC236}">
                  <a16:creationId xmlns:a16="http://schemas.microsoft.com/office/drawing/2014/main" id="{589FFCE9-02F1-2691-F739-0EDBF93A0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456467" y="960120"/>
              <a:ext cx="548640" cy="5486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72186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310F90-A449-DD2F-2C1E-CCCE30C8F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611" y="1287167"/>
            <a:ext cx="3039664" cy="265661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27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INSERT THE CARTRIDGE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Insert the cartridge into the </a:t>
            </a:r>
            <a:r>
              <a:rPr lang="en-US" sz="1400" b="0" i="1" dirty="0">
                <a:solidFill>
                  <a:schemeClr val="tx1"/>
                </a:solidFill>
              </a:rPr>
              <a:t>i-STAT</a:t>
            </a:r>
            <a:r>
              <a:rPr lang="en-US" sz="1400" b="0" dirty="0">
                <a:solidFill>
                  <a:schemeClr val="tx1"/>
                </a:solidFill>
              </a:rPr>
              <a:t> analyzer’s cartridge port until it clicks into place.</a:t>
            </a:r>
          </a:p>
          <a:p>
            <a:pPr marL="384176" lvl="1" indent="-214313" defTabSz="385763">
              <a:spcBef>
                <a:spcPts val="254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Sensors facing up, and on leading edge</a:t>
            </a:r>
            <a:endParaRPr lang="en-US" sz="1200" b="0" dirty="0">
              <a:solidFill>
                <a:schemeClr val="tx1"/>
              </a:solidFill>
            </a:endParaRPr>
          </a:p>
          <a:p>
            <a:pPr defTabSz="385763">
              <a:spcBef>
                <a:spcPts val="254"/>
              </a:spcBef>
            </a:pP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E2989-F94F-F2F1-6F3E-0216385DA665}"/>
              </a:ext>
            </a:extLst>
          </p:cNvPr>
          <p:cNvSpPr txBox="1"/>
          <p:nvPr/>
        </p:nvSpPr>
        <p:spPr>
          <a:xfrm>
            <a:off x="750898" y="3259075"/>
            <a:ext cx="3867820" cy="12054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/>
              </a:rPr>
              <a:t>PRECAUTIONS</a:t>
            </a:r>
            <a:endParaRPr lang="en-US" sz="1000" dirty="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touch the sensors on the top of the cartridge.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apply pressure to the central area of the label </a:t>
            </a:r>
            <a:br>
              <a:rPr lang="en-US" sz="1000" b="1" dirty="0">
                <a:cs typeface="Calibri" panose="020F0502020204030204" pitchFamily="34" charset="0"/>
              </a:rPr>
            </a:br>
            <a:r>
              <a:rPr lang="en-US" sz="1000" b="1" dirty="0">
                <a:cs typeface="Calibri"/>
              </a:rPr>
              <a:t>because the calibration fluid pack inside could burst prematurely. 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place the cartridge and/or analyzer in an </a:t>
            </a:r>
            <a:br>
              <a:rPr lang="en-US" sz="1000" b="1" dirty="0">
                <a:cs typeface="Calibri" panose="020F0502020204030204" pitchFamily="34" charset="0"/>
              </a:rPr>
            </a:br>
            <a:r>
              <a:rPr lang="en-US" sz="1000" b="1" dirty="0">
                <a:cs typeface="Calibri"/>
              </a:rPr>
              <a:t>oxygen-enriched atmosphere.</a:t>
            </a:r>
            <a:endParaRPr lang="en-US" sz="1000" b="1" dirty="0">
              <a:ea typeface="Calibri"/>
              <a:cs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D2348E-0C9F-56DF-D730-17579C7238B9}"/>
              </a:ext>
            </a:extLst>
          </p:cNvPr>
          <p:cNvCxnSpPr>
            <a:cxnSpLocks/>
          </p:cNvCxnSpPr>
          <p:nvPr/>
        </p:nvCxnSpPr>
        <p:spPr>
          <a:xfrm>
            <a:off x="502920" y="3023812"/>
            <a:ext cx="3833553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2779EA3-DC5F-404B-E70E-146D793137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4" y="3339037"/>
            <a:ext cx="342207" cy="34220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46D321-A815-DD65-70DD-ACE95D381B77}"/>
              </a:ext>
            </a:extLst>
          </p:cNvPr>
          <p:cNvCxnSpPr>
            <a:cxnSpLocks/>
          </p:cNvCxnSpPr>
          <p:nvPr/>
        </p:nvCxnSpPr>
        <p:spPr>
          <a:xfrm flipV="1">
            <a:off x="2852818" y="2571750"/>
            <a:ext cx="3686527" cy="7917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9DC963-2968-ED91-AF4E-C08C1799E9F4}"/>
              </a:ext>
            </a:extLst>
          </p:cNvPr>
          <p:cNvCxnSpPr>
            <a:cxnSpLocks/>
          </p:cNvCxnSpPr>
          <p:nvPr/>
        </p:nvCxnSpPr>
        <p:spPr>
          <a:xfrm>
            <a:off x="2852818" y="2286000"/>
            <a:ext cx="0" cy="285750"/>
          </a:xfrm>
          <a:prstGeom prst="straightConnector1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9245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1A79D-488C-BF6E-FD03-CEAED5983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CCBEE42-505E-A8AB-0BA5-B84ADF367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30993"/>
            <a:ext cx="8138160" cy="390526"/>
          </a:xfrm>
        </p:spPr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CD523-2CCE-4EEC-F909-059FF8EC8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28</a:t>
            </a:fld>
            <a:endParaRPr lang="en-IN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233256B-F56D-C4F5-275B-12127F133C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1712" y="1042826"/>
            <a:ext cx="7319037" cy="949505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en-US" dirty="0"/>
              <a:t>DURING ANALYSIS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analyzer will perform quality checks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Failure of a quality check will result in a Quality Check Code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D3BB0B-74FA-579D-FFC6-DB19DB9E9047}"/>
              </a:ext>
            </a:extLst>
          </p:cNvPr>
          <p:cNvGrpSpPr/>
          <p:nvPr/>
        </p:nvGrpSpPr>
        <p:grpSpPr>
          <a:xfrm>
            <a:off x="511712" y="2113638"/>
            <a:ext cx="5863244" cy="2403710"/>
            <a:chOff x="1539433" y="1950267"/>
            <a:chExt cx="6790534" cy="27838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12DB47-E769-7002-A769-C4F0268087DF}"/>
                </a:ext>
              </a:extLst>
            </p:cNvPr>
            <p:cNvGrpSpPr/>
            <p:nvPr/>
          </p:nvGrpSpPr>
          <p:grpSpPr>
            <a:xfrm>
              <a:off x="1539433" y="1950267"/>
              <a:ext cx="6790534" cy="2783864"/>
              <a:chOff x="1413479" y="1760789"/>
              <a:chExt cx="6916490" cy="297334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7C1AD22-6DFA-42C3-4A51-D842558E0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3479" y="1781385"/>
                <a:ext cx="995391" cy="295274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D021582-C449-CFB1-3A09-2B4E37D3F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2290" y="1760789"/>
                <a:ext cx="1772007" cy="295772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9A6A3C4-D37A-C57B-3CC0-2BDE3A768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5974" y="1805425"/>
                <a:ext cx="995391" cy="2913086"/>
              </a:xfrm>
              <a:prstGeom prst="rect">
                <a:avLst/>
              </a:prstGeom>
            </p:spPr>
          </p:pic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05DC6713-B8C9-99E9-455C-841A283E5B1B}"/>
                  </a:ext>
                </a:extLst>
              </p:cNvPr>
              <p:cNvSpPr/>
              <p:nvPr/>
            </p:nvSpPr>
            <p:spPr>
              <a:xfrm rot="5400000">
                <a:off x="2540233" y="3128488"/>
                <a:ext cx="288932" cy="208670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FBB91A-2551-2D69-1E02-6881EBEA365B}"/>
                  </a:ext>
                </a:extLst>
              </p:cNvPr>
              <p:cNvSpPr/>
              <p:nvPr/>
            </p:nvSpPr>
            <p:spPr>
              <a:xfrm>
                <a:off x="3487284" y="2927812"/>
                <a:ext cx="870404" cy="82245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0BB0120-DA29-A38F-C7DD-276B3A9DDFB1}"/>
                  </a:ext>
                </a:extLst>
              </p:cNvPr>
              <p:cNvSpPr/>
              <p:nvPr/>
            </p:nvSpPr>
            <p:spPr>
              <a:xfrm>
                <a:off x="1673013" y="2421491"/>
                <a:ext cx="476322" cy="524678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00193B5-F6A5-4F3D-921F-685966A235E1}"/>
                  </a:ext>
                </a:extLst>
              </p:cNvPr>
              <p:cNvSpPr/>
              <p:nvPr/>
            </p:nvSpPr>
            <p:spPr>
              <a:xfrm>
                <a:off x="5245054" y="2458844"/>
                <a:ext cx="539214" cy="51544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008431F-09D4-5561-2D2A-EB47F73F1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57962" y="1781385"/>
                <a:ext cx="1772007" cy="2899261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3FC187C-EDFC-2570-560D-AB0BC796E931}"/>
                  </a:ext>
                </a:extLst>
              </p:cNvPr>
              <p:cNvSpPr/>
              <p:nvPr/>
            </p:nvSpPr>
            <p:spPr>
              <a:xfrm>
                <a:off x="7008763" y="2974287"/>
                <a:ext cx="870404" cy="82245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</p:grp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255AA67-7820-3316-32ED-889875135A06}"/>
                </a:ext>
              </a:extLst>
            </p:cNvPr>
            <p:cNvSpPr/>
            <p:nvPr/>
          </p:nvSpPr>
          <p:spPr>
            <a:xfrm rot="5400000">
              <a:off x="6194751" y="3226060"/>
              <a:ext cx="270519" cy="20486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6333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8A236-C071-5218-9E7B-1E5908646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C9BD72-99E5-6FCB-BE67-E11EDA41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88" y="569594"/>
            <a:ext cx="4924821" cy="390526"/>
          </a:xfrm>
        </p:spPr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875C7-68A9-9CD5-AFF7-904AF403B1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29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E3EB2-DF55-A750-A562-D984928EF2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390028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TIME TO RESULTS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Once the cartridge is inserted, “</a:t>
            </a:r>
            <a:r>
              <a:rPr lang="en-US" sz="1400" b="0" dirty="0">
                <a:solidFill>
                  <a:schemeClr val="accent3"/>
                </a:solidFill>
              </a:rPr>
              <a:t>Contacting Cartridge</a:t>
            </a:r>
            <a:r>
              <a:rPr lang="en-US" sz="1400" b="0" dirty="0">
                <a:solidFill>
                  <a:schemeClr val="tx1"/>
                </a:solidFill>
              </a:rPr>
              <a:t>”</a:t>
            </a:r>
            <a:r>
              <a:rPr lang="en-US" sz="1400" b="0" dirty="0">
                <a:solidFill>
                  <a:schemeClr val="accent3"/>
                </a:solidFill>
              </a:rPr>
              <a:t> </a:t>
            </a:r>
            <a:r>
              <a:rPr lang="en-US" sz="1400" b="0" dirty="0">
                <a:solidFill>
                  <a:schemeClr val="tx1"/>
                </a:solidFill>
              </a:rPr>
              <a:t>will display followed by the countdown bar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</a:t>
            </a:r>
            <a:r>
              <a:rPr lang="en-US" sz="1400" i="1" dirty="0">
                <a:solidFill>
                  <a:schemeClr val="tx1"/>
                </a:solidFill>
              </a:rPr>
              <a:t>i-STAT CG4+ </a:t>
            </a:r>
            <a:r>
              <a:rPr lang="en-US" sz="1400" dirty="0">
                <a:solidFill>
                  <a:schemeClr val="tx1"/>
                </a:solidFill>
              </a:rPr>
              <a:t>test takes approximately 130-200 seconds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This allows the user to estimate the time to results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Alerts such as “</a:t>
            </a:r>
            <a:r>
              <a:rPr lang="en-US" sz="1400" b="0" dirty="0">
                <a:solidFill>
                  <a:schemeClr val="accent3"/>
                </a:solidFill>
              </a:rPr>
              <a:t>Cartridge Locked</a:t>
            </a:r>
            <a:r>
              <a:rPr lang="en-US" sz="1400" b="0" dirty="0">
                <a:solidFill>
                  <a:schemeClr val="tx1"/>
                </a:solidFill>
              </a:rPr>
              <a:t>” are also displayed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109EA-9F68-C616-0DAB-21A6657C6481}"/>
              </a:ext>
            </a:extLst>
          </p:cNvPr>
          <p:cNvSpPr txBox="1"/>
          <p:nvPr/>
        </p:nvSpPr>
        <p:spPr>
          <a:xfrm>
            <a:off x="785432" y="3479575"/>
            <a:ext cx="386782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/>
              </a:rPr>
              <a:t>DO NOT attempt to remove the cartridge while the message “</a:t>
            </a:r>
            <a:r>
              <a:rPr lang="en-US" sz="1000" b="1" dirty="0">
                <a:solidFill>
                  <a:schemeClr val="accent3"/>
                </a:solidFill>
                <a:cs typeface="Calibri"/>
              </a:rPr>
              <a:t>Cartridge Locked</a:t>
            </a:r>
            <a:r>
              <a:rPr lang="en-US" sz="1000" b="1" dirty="0">
                <a:cs typeface="Calibri"/>
              </a:rPr>
              <a:t>” remains on the screen.</a:t>
            </a:r>
            <a:endParaRPr lang="en-US" sz="1000" b="1" dirty="0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55AFE5-72BD-B38F-93F9-65B3093337C0}"/>
              </a:ext>
            </a:extLst>
          </p:cNvPr>
          <p:cNvCxnSpPr>
            <a:cxnSpLocks/>
          </p:cNvCxnSpPr>
          <p:nvPr/>
        </p:nvCxnSpPr>
        <p:spPr>
          <a:xfrm>
            <a:off x="419100" y="3245485"/>
            <a:ext cx="423415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D37A460-F8EE-C229-5A5A-5A41D48CF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8" y="3559537"/>
            <a:ext cx="342207" cy="3422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CF3823-E326-3574-15B6-B0150E9F6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325" y="562571"/>
            <a:ext cx="2412185" cy="4011335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E4A02A-4099-4700-E23D-6BFFCA3CC98D}"/>
              </a:ext>
            </a:extLst>
          </p:cNvPr>
          <p:cNvSpPr/>
          <p:nvPr/>
        </p:nvSpPr>
        <p:spPr>
          <a:xfrm>
            <a:off x="6819886" y="3479575"/>
            <a:ext cx="1122352" cy="289147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1303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8071" y="152774"/>
            <a:ext cx="6966096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300" dirty="0">
                <a:solidFill>
                  <a:srgbClr val="004F70"/>
                </a:solidFill>
                <a:latin typeface="Calibri"/>
                <a:cs typeface="Calibri"/>
              </a:rPr>
              <a:t>PERFORMING A PATIENT TEST |</a:t>
            </a:r>
            <a:r>
              <a:rPr sz="1300" spc="355" dirty="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lang="en-US" sz="1300" spc="120" dirty="0">
                <a:solidFill>
                  <a:srgbClr val="004F70"/>
                </a:solidFill>
                <a:latin typeface="Calibri"/>
                <a:cs typeface="Calibri"/>
              </a:rPr>
              <a:t>i-STAT CG4+ CARTRIDGE</a:t>
            </a:r>
            <a:endParaRPr lang="en-US" sz="1300" spc="75" dirty="0">
              <a:solidFill>
                <a:srgbClr val="004F7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0849" y="2504878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Cartridge Overview</a:t>
            </a:r>
            <a:endParaRPr sz="1200" i="1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6766" y="3020300"/>
            <a:ext cx="4229888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Running a Test</a:t>
            </a:r>
            <a:endParaRPr sz="1200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9503" y="3527065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Troubleshooting Quality Check Codes</a:t>
            </a:r>
            <a:endParaRPr sz="1200" dirty="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2600" y="1216046"/>
            <a:ext cx="3039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09CDE"/>
                </a:solidFill>
                <a:latin typeface="Calibri"/>
                <a:cs typeface="Calibri"/>
              </a:rPr>
              <a:t>UNDERSTAND</a:t>
            </a:r>
            <a:r>
              <a:rPr sz="1800" spc="-35" dirty="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CDE"/>
                </a:solidFill>
                <a:latin typeface="Calibri"/>
                <a:cs typeface="Calibri"/>
              </a:rPr>
              <a:t>THE</a:t>
            </a:r>
            <a:r>
              <a:rPr sz="1800" spc="-30" dirty="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CDE"/>
                </a:solidFill>
                <a:latin typeface="Calibri"/>
                <a:cs typeface="Calibri"/>
              </a:rPr>
              <a:t>FOLLOWING: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8424" y="431876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Learning</a:t>
            </a:r>
            <a:r>
              <a:rPr spc="-55" dirty="0"/>
              <a:t> </a:t>
            </a:r>
            <a:r>
              <a:rPr lang="en-US" spc="-10" dirty="0"/>
              <a:t>o</a:t>
            </a:r>
            <a:r>
              <a:rPr spc="-10" dirty="0"/>
              <a:t>bjectives</a:t>
            </a:r>
          </a:p>
        </p:txBody>
      </p:sp>
      <p:sp>
        <p:nvSpPr>
          <p:cNvPr id="12" name="object 12"/>
          <p:cNvSpPr/>
          <p:nvPr/>
        </p:nvSpPr>
        <p:spPr>
          <a:xfrm>
            <a:off x="559768" y="2833700"/>
            <a:ext cx="3204267" cy="45719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 flipV="1">
            <a:off x="559768" y="3312238"/>
            <a:ext cx="3204267" cy="45719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67432" y="3012895"/>
            <a:ext cx="756084" cy="222364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rgbClr val="27C6D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67432" y="3504244"/>
            <a:ext cx="756084" cy="245193"/>
          </a:xfrm>
          <a:custGeom>
            <a:avLst/>
            <a:gdLst/>
            <a:ahLst/>
            <a:cxnLst/>
            <a:rect l="l" t="t" r="r" b="b"/>
            <a:pathLst>
              <a:path w="1178560" h="471170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0965963A-5D3A-6020-6533-923037D05ABA}"/>
              </a:ext>
            </a:extLst>
          </p:cNvPr>
          <p:cNvSpPr/>
          <p:nvPr/>
        </p:nvSpPr>
        <p:spPr>
          <a:xfrm>
            <a:off x="567431" y="2487759"/>
            <a:ext cx="756085" cy="238760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47555D-481F-96BF-F8BB-4047AD7FA5BA}"/>
              </a:ext>
            </a:extLst>
          </p:cNvPr>
          <p:cNvGrpSpPr/>
          <p:nvPr/>
        </p:nvGrpSpPr>
        <p:grpSpPr>
          <a:xfrm>
            <a:off x="519329" y="1645206"/>
            <a:ext cx="3244706" cy="349097"/>
            <a:chOff x="4066256" y="1629210"/>
            <a:chExt cx="3251849" cy="47709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BD6DCAD3-A3F5-00CF-79D0-70807FA83171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314E51B2-EF96-169B-47A3-222BBD6320E5}"/>
                </a:ext>
              </a:extLst>
            </p:cNvPr>
            <p:cNvSpPr txBox="1"/>
            <p:nvPr/>
          </p:nvSpPr>
          <p:spPr>
            <a:xfrm>
              <a:off x="4152407" y="1673714"/>
              <a:ext cx="781477" cy="36198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100"/>
                </a:lnSpc>
                <a:spcBef>
                  <a:spcPts val="100"/>
                </a:spcBef>
              </a:pPr>
              <a:r>
                <a:rPr lang="en-US" sz="11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CARTRIDGE OVERVIEW</a:t>
              </a:r>
              <a:endParaRPr sz="1100" cap="all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699913FA-3772-05B2-CFF3-351704A80150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91D7B1F3-0BAA-4370-BC55-C72CA7C8C805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5A04EC25-38B6-0227-4E31-BC0ABF36DE02}"/>
                </a:ext>
              </a:extLst>
            </p:cNvPr>
            <p:cNvSpPr txBox="1"/>
            <p:nvPr/>
          </p:nvSpPr>
          <p:spPr>
            <a:xfrm>
              <a:off x="5341818" y="1637752"/>
              <a:ext cx="926767" cy="385433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1100"/>
                </a:lnSpc>
                <a:spcBef>
                  <a:spcPts val="250"/>
                </a:spcBef>
              </a:pPr>
              <a:r>
                <a:rPr lang="en-US" sz="11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  RUNNING </a:t>
              </a:r>
              <a:br>
                <a:rPr lang="en-US" sz="1100" b="1" spc="-10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1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A TEST</a:t>
              </a:r>
              <a:endParaRPr lang="en-US" sz="11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8D24C986-7024-6701-06CC-628AB751009E}"/>
                </a:ext>
              </a:extLst>
            </p:cNvPr>
            <p:cNvSpPr txBox="1"/>
            <p:nvPr/>
          </p:nvSpPr>
          <p:spPr>
            <a:xfrm>
              <a:off x="6302652" y="1673713"/>
              <a:ext cx="889691" cy="4058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1100"/>
                </a:lnSpc>
                <a:spcBef>
                  <a:spcPts val="10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Calibri"/>
                  <a:cs typeface="Calibri"/>
                </a:rPr>
                <a:t>QUALITY</a:t>
              </a:r>
              <a:br>
                <a:rPr lang="en-US" sz="1100" b="1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100" b="1" dirty="0">
                  <a:solidFill>
                    <a:schemeClr val="bg1"/>
                  </a:solidFill>
                  <a:latin typeface="Calibri"/>
                  <a:cs typeface="Calibri"/>
                </a:rPr>
                <a:t>CHECK CODES </a:t>
              </a:r>
              <a:endParaRPr lang="en-US" sz="11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6" name="Picture 25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EC269BCC-4358-69C9-BCB7-F555B7210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87" y="3416843"/>
            <a:ext cx="1392948" cy="455212"/>
          </a:xfrm>
          <a:prstGeom prst="rect">
            <a:avLst/>
          </a:prstGeom>
        </p:spPr>
      </p:pic>
      <p:pic>
        <p:nvPicPr>
          <p:cNvPr id="16" name="Picture 15" descr="A white rectangular object with a white label&#10;&#10;AI-generated content may be incorrect.">
            <a:extLst>
              <a:ext uri="{FF2B5EF4-FFF2-40B4-BE49-F238E27FC236}">
                <a16:creationId xmlns:a16="http://schemas.microsoft.com/office/drawing/2014/main" id="{5A847192-8F2E-8805-9B66-163CB84D6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36" y="1363583"/>
            <a:ext cx="1463040" cy="2140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627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C9E0-561A-E740-E2FC-5BA17320D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14449E4-E3F4-359C-2905-1BA5FDF7BFB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F15FF32-D18D-8BC1-0316-B3940653A999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458E01-A106-3C0E-EA14-F914B93CC376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Troubleshooting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654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AC4DA-A6C5-DE6E-E10C-7919A10C5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F54748-46A3-78E9-2906-E0AC55B9A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basic Quality Check Codes</a:t>
            </a:r>
            <a:endParaRPr lang="en-US" sz="2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B2233-D3D1-99C2-2F87-FDE9B1338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31</a:t>
            </a:fld>
            <a:endParaRPr lang="en-I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EC44F6-1088-7251-114B-C41802E32E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5" y="1160559"/>
            <a:ext cx="4862691" cy="3397250"/>
          </a:xfrm>
        </p:spPr>
        <p:txBody>
          <a:bodyPr/>
          <a:lstStyle/>
          <a:p>
            <a:r>
              <a:rPr lang="en-US" dirty="0"/>
              <a:t>TROUBLESHOOTING &amp; ERRORS</a:t>
            </a:r>
          </a:p>
          <a:p>
            <a:pPr defTabSz="385763">
              <a:spcBef>
                <a:spcPts val="254"/>
              </a:spcBef>
            </a:pPr>
            <a:r>
              <a:rPr lang="en-US" sz="1400" dirty="0">
                <a:solidFill>
                  <a:schemeClr val="accent1"/>
                </a:solidFill>
                <a:latin typeface="+mn-lt"/>
              </a:rPr>
              <a:t>ERROR MESSAGES AND QUALITY CHECK CODES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There are potential pre-analytical conditions, especially during the training period, that may not be detected by the operator.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analyzer will detect the condition, halt the test cycle, and display a cause message followed by the action message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“</a:t>
            </a:r>
            <a:r>
              <a:rPr lang="en-US" sz="1400" dirty="0">
                <a:solidFill>
                  <a:schemeClr val="accent3"/>
                </a:solidFill>
              </a:rPr>
              <a:t>USE ANOTHER CARTRIDGE</a:t>
            </a:r>
            <a:r>
              <a:rPr lang="en-US" sz="1400" dirty="0">
                <a:solidFill>
                  <a:schemeClr val="tx1"/>
                </a:solidFill>
              </a:rPr>
              <a:t>.”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60FEE3-66F3-B87E-334A-ECCB60C8ACA4}"/>
              </a:ext>
            </a:extLst>
          </p:cNvPr>
          <p:cNvSpPr txBox="1"/>
          <p:nvPr/>
        </p:nvSpPr>
        <p:spPr>
          <a:xfrm>
            <a:off x="1031202" y="3272743"/>
            <a:ext cx="426402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/>
              </a:rPr>
              <a:t>QUICK TIPS TO PREVENT ERRORS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/>
              </a:rPr>
              <a:t>The cartridge and analyzer must be at room temperature </a:t>
            </a:r>
            <a:br>
              <a:rPr lang="en-US" sz="1000" b="1" dirty="0">
                <a:cs typeface="Calibri" panose="020F0502020204030204" pitchFamily="34" charset="0"/>
              </a:rPr>
            </a:br>
            <a:r>
              <a:rPr lang="en-US" sz="1000" b="1" dirty="0">
                <a:solidFill>
                  <a:srgbClr val="000000"/>
                </a:solidFill>
                <a:cs typeface="Calibri"/>
              </a:rPr>
              <a:t>(18-30 °C or 64-86 °F) to perform the test. </a:t>
            </a:r>
            <a:endParaRPr lang="en-US" sz="10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/>
              </a:rPr>
              <a:t>The cartridge must be correctly filled, closed and sealed.</a:t>
            </a:r>
            <a:endParaRPr lang="en-US" sz="10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/>
              </a:rPr>
              <a:t>The analyzer must remain on a level surface. Level surface includes performing the test with the analyzer in the downloader/recharger.</a:t>
            </a:r>
            <a:endParaRPr lang="en-US" sz="1000" b="1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2B0CFC-D2DB-2FFF-0965-BAF3CB5709A3}"/>
              </a:ext>
            </a:extLst>
          </p:cNvPr>
          <p:cNvCxnSpPr/>
          <p:nvPr/>
        </p:nvCxnSpPr>
        <p:spPr>
          <a:xfrm>
            <a:off x="587375" y="3072303"/>
            <a:ext cx="46101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A blue exclamation mark in a triangle&#10;&#10;AI-generated content may be incorrect.">
            <a:extLst>
              <a:ext uri="{FF2B5EF4-FFF2-40B4-BE49-F238E27FC236}">
                <a16:creationId xmlns:a16="http://schemas.microsoft.com/office/drawing/2014/main" id="{90712A3B-592B-FD39-785D-305760AB7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709" y="764857"/>
            <a:ext cx="2438400" cy="2438400"/>
          </a:xfrm>
          <a:prstGeom prst="rect">
            <a:avLst/>
          </a:prstGeom>
        </p:spPr>
      </p:pic>
      <p:pic>
        <p:nvPicPr>
          <p:cNvPr id="3" name="Picture 2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7D72DEE7-3FE1-A647-FD9F-1E097CB04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19" y="3388519"/>
            <a:ext cx="523875" cy="502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949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E2803-1243-91BF-ED72-9B0FE2240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9C167F7-B483-C0B9-171D-09959966C1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9" y="1289303"/>
            <a:ext cx="3973831" cy="1385393"/>
          </a:xfrm>
        </p:spPr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LACTATE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200" b="1" dirty="0">
                <a:latin typeface="+mn-lt"/>
              </a:rPr>
              <a:t>Test immediately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200" dirty="0">
                <a:latin typeface="+mn-lt"/>
              </a:rPr>
              <a:t>Use another testing method if the patient has </a:t>
            </a:r>
            <a:br>
              <a:rPr lang="en-US" sz="1200" dirty="0">
                <a:latin typeface="+mn-lt"/>
              </a:rPr>
            </a:br>
            <a:r>
              <a:rPr lang="en-US" sz="1200" dirty="0">
                <a:latin typeface="+mn-lt"/>
              </a:rPr>
              <a:t>been administered hydroxyurea (Droxia®, </a:t>
            </a:r>
            <a:r>
              <a:rPr lang="en-US" sz="1200" dirty="0" err="1">
                <a:latin typeface="+mn-lt"/>
              </a:rPr>
              <a:t>Hydrea</a:t>
            </a:r>
            <a:r>
              <a:rPr lang="en-US" sz="1200" dirty="0">
                <a:latin typeface="+mn-lt"/>
              </a:rPr>
              <a:t>®) or Bromide (Lithium Bromide)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F5A74-5172-B9FC-EC7E-9B316C58FD6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32</a:t>
            </a:fld>
            <a:endParaRPr lang="en-IN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240CAAB-0BA4-2FE8-BAA0-9F09D7FD4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Lactate</a:t>
            </a:r>
            <a:r>
              <a:rPr lang="en-US" dirty="0"/>
              <a:t> results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0B8127-A1BD-124C-D7F3-62D9E447EA4A}"/>
              </a:ext>
            </a:extLst>
          </p:cNvPr>
          <p:cNvSpPr/>
          <p:nvPr/>
        </p:nvSpPr>
        <p:spPr>
          <a:xfrm>
            <a:off x="8185524" y="2674697"/>
            <a:ext cx="413299" cy="3905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01E1DD-EF82-AD44-A3C7-33614B1DF43B}"/>
              </a:ext>
            </a:extLst>
          </p:cNvPr>
          <p:cNvGrpSpPr/>
          <p:nvPr/>
        </p:nvGrpSpPr>
        <p:grpSpPr>
          <a:xfrm>
            <a:off x="520595" y="199156"/>
            <a:ext cx="2690864" cy="245949"/>
            <a:chOff x="520595" y="199156"/>
            <a:chExt cx="2690864" cy="245949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863473EC-38B6-F43A-6E84-BFC27C536993}"/>
                </a:ext>
              </a:extLst>
            </p:cNvPr>
            <p:cNvSpPr/>
            <p:nvPr/>
          </p:nvSpPr>
          <p:spPr>
            <a:xfrm>
              <a:off x="520595" y="206353"/>
              <a:ext cx="985200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17">
              <a:extLst>
                <a:ext uri="{FF2B5EF4-FFF2-40B4-BE49-F238E27FC236}">
                  <a16:creationId xmlns:a16="http://schemas.microsoft.com/office/drawing/2014/main" id="{96AAEED4-972B-3A5C-7A31-78A326686ECD}"/>
                </a:ext>
              </a:extLst>
            </p:cNvPr>
            <p:cNvSpPr/>
            <p:nvPr/>
          </p:nvSpPr>
          <p:spPr>
            <a:xfrm>
              <a:off x="1385985" y="203387"/>
              <a:ext cx="975244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6">
              <a:extLst>
                <a:ext uri="{FF2B5EF4-FFF2-40B4-BE49-F238E27FC236}">
                  <a16:creationId xmlns:a16="http://schemas.microsoft.com/office/drawing/2014/main" id="{FB2077F6-EC5C-116F-AB91-13BEAE4AA06B}"/>
                </a:ext>
              </a:extLst>
            </p:cNvPr>
            <p:cNvSpPr txBox="1"/>
            <p:nvPr/>
          </p:nvSpPr>
          <p:spPr>
            <a:xfrm>
              <a:off x="541251" y="220183"/>
              <a:ext cx="646663" cy="22281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2103BB49-3367-198E-E373-3A94ADE80B5A}"/>
                </a:ext>
              </a:extLst>
            </p:cNvPr>
            <p:cNvSpPr/>
            <p:nvPr/>
          </p:nvSpPr>
          <p:spPr>
            <a:xfrm>
              <a:off x="2236215" y="199156"/>
              <a:ext cx="975244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BA38564F-F2E2-AC28-5595-7BAB3DC58456}"/>
                </a:ext>
              </a:extLst>
            </p:cNvPr>
            <p:cNvSpPr txBox="1"/>
            <p:nvPr/>
          </p:nvSpPr>
          <p:spPr>
            <a:xfrm>
              <a:off x="1580425" y="207516"/>
              <a:ext cx="707447" cy="232436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-66040">
                <a:lnSpc>
                  <a:spcPts val="7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SAMPLE</a:t>
              </a:r>
            </a:p>
            <a:p>
              <a:pPr marL="12700" marR="5080" indent="-66040">
                <a:lnSpc>
                  <a:spcPts val="7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COLLECTION</a:t>
              </a:r>
            </a:p>
          </p:txBody>
        </p:sp>
        <p:sp>
          <p:nvSpPr>
            <p:cNvPr id="36" name="object 18">
              <a:extLst>
                <a:ext uri="{FF2B5EF4-FFF2-40B4-BE49-F238E27FC236}">
                  <a16:creationId xmlns:a16="http://schemas.microsoft.com/office/drawing/2014/main" id="{FB7EFEF0-4643-2085-EE8B-BB484755F0FB}"/>
                </a:ext>
              </a:extLst>
            </p:cNvPr>
            <p:cNvSpPr txBox="1"/>
            <p:nvPr/>
          </p:nvSpPr>
          <p:spPr>
            <a:xfrm>
              <a:off x="2490022" y="203051"/>
              <a:ext cx="707447" cy="242054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R="5080" indent="-6604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AFFECT RESULTS</a:t>
              </a:r>
            </a:p>
          </p:txBody>
        </p:sp>
      </p:grpSp>
      <p:sp>
        <p:nvSpPr>
          <p:cNvPr id="29" name="object 22">
            <a:extLst>
              <a:ext uri="{FF2B5EF4-FFF2-40B4-BE49-F238E27FC236}">
                <a16:creationId xmlns:a16="http://schemas.microsoft.com/office/drawing/2014/main" id="{B3E28049-F9DF-DD57-CA53-32ABB3336ED2}"/>
              </a:ext>
            </a:extLst>
          </p:cNvPr>
          <p:cNvSpPr/>
          <p:nvPr/>
        </p:nvSpPr>
        <p:spPr>
          <a:xfrm>
            <a:off x="502919" y="3075589"/>
            <a:ext cx="4181864" cy="46431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4C9F80EA-988B-36FA-88B1-0EDC9EE581A0}"/>
              </a:ext>
            </a:extLst>
          </p:cNvPr>
          <p:cNvSpPr txBox="1"/>
          <p:nvPr/>
        </p:nvSpPr>
        <p:spPr>
          <a:xfrm>
            <a:off x="909371" y="3266331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98A2DA9-DA5A-8BE1-6158-48B1E50BA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07" y="3346293"/>
            <a:ext cx="342207" cy="3422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774213D-DAE8-28C3-079C-F51DE1D912D1}"/>
              </a:ext>
            </a:extLst>
          </p:cNvPr>
          <p:cNvGrpSpPr/>
          <p:nvPr/>
        </p:nvGrpSpPr>
        <p:grpSpPr>
          <a:xfrm>
            <a:off x="5507406" y="1526884"/>
            <a:ext cx="1423307" cy="2432686"/>
            <a:chOff x="6586536" y="1457325"/>
            <a:chExt cx="1423307" cy="24326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9EAE74B-EC3A-AD1B-B274-D11A2E0097DF}"/>
                </a:ext>
              </a:extLst>
            </p:cNvPr>
            <p:cNvGrpSpPr/>
            <p:nvPr/>
          </p:nvGrpSpPr>
          <p:grpSpPr>
            <a:xfrm>
              <a:off x="6586537" y="1457325"/>
              <a:ext cx="1164431" cy="1114426"/>
              <a:chOff x="5022056" y="1207294"/>
              <a:chExt cx="1164431" cy="111442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ACF0D7F-37F8-229D-594A-F65885C809C2}"/>
                  </a:ext>
                </a:extLst>
              </p:cNvPr>
              <p:cNvSpPr/>
              <p:nvPr/>
            </p:nvSpPr>
            <p:spPr>
              <a:xfrm>
                <a:off x="5022056" y="1207294"/>
                <a:ext cx="1164431" cy="11144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5CA8C05-A78E-DB77-EF1F-BD23369A8B5F}"/>
                  </a:ext>
                </a:extLst>
              </p:cNvPr>
              <p:cNvSpPr txBox="1"/>
              <p:nvPr/>
            </p:nvSpPr>
            <p:spPr>
              <a:xfrm>
                <a:off x="5023361" y="1476081"/>
                <a:ext cx="1160193" cy="50552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sz="1600" b="1" dirty="0">
                    <a:solidFill>
                      <a:schemeClr val="accent3"/>
                    </a:solidFill>
                    <a:ea typeface="Calibri"/>
                    <a:cs typeface="Calibri"/>
                  </a:rPr>
                  <a:t>TEST</a:t>
                </a:r>
                <a:br>
                  <a:rPr lang="en-US" sz="1600" b="1" dirty="0">
                    <a:solidFill>
                      <a:schemeClr val="accent3"/>
                    </a:solidFill>
                    <a:ea typeface="Calibri"/>
                    <a:cs typeface="Calibri"/>
                  </a:rPr>
                </a:br>
                <a:r>
                  <a:rPr lang="en-US" sz="1600" b="1" dirty="0">
                    <a:solidFill>
                      <a:schemeClr val="accent3"/>
                    </a:solidFill>
                    <a:ea typeface="Calibri"/>
                    <a:cs typeface="Calibri"/>
                  </a:rPr>
                  <a:t>PROMPTLY</a:t>
                </a:r>
                <a:endParaRPr lang="en-US" dirty="0"/>
              </a:p>
            </p:txBody>
          </p:sp>
        </p:grpSp>
        <p:pic>
          <p:nvPicPr>
            <p:cNvPr id="23" name="Graphic 22" descr="Checkmark with solid fill">
              <a:extLst>
                <a:ext uri="{FF2B5EF4-FFF2-40B4-BE49-F238E27FC236}">
                  <a16:creationId xmlns:a16="http://schemas.microsoft.com/office/drawing/2014/main" id="{425753FB-6264-8E9F-A7DE-B95F78B35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62304" y="1463074"/>
              <a:ext cx="548640" cy="5486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2642691-38D3-196F-4E29-0D161B0D716E}"/>
                </a:ext>
              </a:extLst>
            </p:cNvPr>
            <p:cNvGrpSpPr/>
            <p:nvPr/>
          </p:nvGrpSpPr>
          <p:grpSpPr>
            <a:xfrm>
              <a:off x="6586536" y="2775585"/>
              <a:ext cx="1169118" cy="1114426"/>
              <a:chOff x="5022056" y="1207294"/>
              <a:chExt cx="1169118" cy="111442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ECA6C13-D22A-F6B9-1B5A-9B43B4D5B540}"/>
                  </a:ext>
                </a:extLst>
              </p:cNvPr>
              <p:cNvSpPr/>
              <p:nvPr/>
            </p:nvSpPr>
            <p:spPr>
              <a:xfrm>
                <a:off x="5022056" y="1207294"/>
                <a:ext cx="1164431" cy="11144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0B7FC5D-49DA-3B12-EB7C-C7BF3CB3BC81}"/>
                  </a:ext>
                </a:extLst>
              </p:cNvPr>
              <p:cNvSpPr txBox="1"/>
              <p:nvPr/>
            </p:nvSpPr>
            <p:spPr>
              <a:xfrm>
                <a:off x="5030981" y="1628481"/>
                <a:ext cx="1160193" cy="27699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4F71"/>
                    </a:solidFill>
                    <a:ea typeface="Calibri"/>
                    <a:cs typeface="Calibri"/>
                  </a:rPr>
                  <a:t>HYDROXYUREA</a:t>
                </a:r>
                <a:endParaRPr lang="en-US" sz="1200" dirty="0">
                  <a:solidFill>
                    <a:srgbClr val="004F71"/>
                  </a:solidFill>
                </a:endParaRPr>
              </a:p>
            </p:txBody>
          </p:sp>
        </p:grpSp>
        <p:pic>
          <p:nvPicPr>
            <p:cNvPr id="25" name="Graphic 24" descr="No sign with solid fill">
              <a:extLst>
                <a:ext uri="{FF2B5EF4-FFF2-40B4-BE49-F238E27FC236}">
                  <a16:creationId xmlns:a16="http://schemas.microsoft.com/office/drawing/2014/main" id="{62E4220F-0BD7-681B-48C1-2DFC07833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63405" y="2579674"/>
              <a:ext cx="746438" cy="74643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F90AEC2-D644-A693-567A-B7947F06DA54}"/>
              </a:ext>
            </a:extLst>
          </p:cNvPr>
          <p:cNvGrpSpPr/>
          <p:nvPr/>
        </p:nvGrpSpPr>
        <p:grpSpPr>
          <a:xfrm>
            <a:off x="7175516" y="2649233"/>
            <a:ext cx="1423307" cy="1310337"/>
            <a:chOff x="7260144" y="2716983"/>
            <a:chExt cx="1423307" cy="131033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C54C674-2B66-F589-92A4-366685502D7E}"/>
                </a:ext>
              </a:extLst>
            </p:cNvPr>
            <p:cNvSpPr/>
            <p:nvPr/>
          </p:nvSpPr>
          <p:spPr>
            <a:xfrm>
              <a:off x="7260144" y="2912894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1D83A9-9A98-9AA8-DE75-82861DC49F93}"/>
                </a:ext>
              </a:extLst>
            </p:cNvPr>
            <p:cNvSpPr txBox="1"/>
            <p:nvPr/>
          </p:nvSpPr>
          <p:spPr>
            <a:xfrm>
              <a:off x="7269069" y="3292519"/>
              <a:ext cx="116019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4F71"/>
                  </a:solidFill>
                  <a:ea typeface="Calibri"/>
                  <a:cs typeface="Calibri"/>
                </a:rPr>
                <a:t>BROMIDE</a:t>
              </a:r>
              <a:endParaRPr lang="en-US" sz="1200" dirty="0">
                <a:solidFill>
                  <a:srgbClr val="004F71"/>
                </a:solidFill>
              </a:endParaRPr>
            </a:p>
          </p:txBody>
        </p:sp>
        <p:pic>
          <p:nvPicPr>
            <p:cNvPr id="37" name="Graphic 36" descr="No sign with solid fill">
              <a:extLst>
                <a:ext uri="{FF2B5EF4-FFF2-40B4-BE49-F238E27FC236}">
                  <a16:creationId xmlns:a16="http://schemas.microsoft.com/office/drawing/2014/main" id="{73811E4A-98CC-F6DD-0DA6-70E77CF16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37013" y="2716983"/>
              <a:ext cx="746438" cy="74643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B13559-F8D2-EFE3-BCEB-4DB0B8A9D3A0}"/>
                </a:ext>
              </a:extLst>
            </p:cNvPr>
            <p:cNvSpPr txBox="1"/>
            <p:nvPr/>
          </p:nvSpPr>
          <p:spPr>
            <a:xfrm>
              <a:off x="7262262" y="3464437"/>
              <a:ext cx="1160193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004F71"/>
                  </a:solidFill>
                  <a:ea typeface="Calibri"/>
                  <a:cs typeface="Calibri"/>
                </a:rPr>
                <a:t>(Lithium Bromide)</a:t>
              </a:r>
              <a:endParaRPr lang="en-US" sz="800" dirty="0">
                <a:solidFill>
                  <a:srgbClr val="004F7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8041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9716C-AD9F-A8A7-1C21-1F15D17CD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56F5F0D-61A7-9E32-967C-BFEF40FBA7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8569" y="1380384"/>
            <a:ext cx="4303384" cy="901435"/>
          </a:xfrm>
        </p:spPr>
        <p:txBody>
          <a:bodyPr/>
          <a:lstStyle/>
          <a:p>
            <a:pPr marL="1270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PH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200" dirty="0">
                <a:latin typeface="+mn-lt"/>
              </a:rPr>
              <a:t>Avoid extra muscular activity during sample collection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200" dirty="0">
                <a:latin typeface="+mn-lt"/>
              </a:rPr>
              <a:t>Do </a:t>
            </a:r>
            <a:r>
              <a:rPr lang="en-US" sz="1200" b="1" dirty="0">
                <a:latin typeface="+mn-lt"/>
              </a:rPr>
              <a:t>NOT</a:t>
            </a:r>
            <a:r>
              <a:rPr lang="en-US" sz="1200" dirty="0">
                <a:latin typeface="+mn-lt"/>
              </a:rPr>
              <a:t> expose to air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A3280-1BCD-C2E8-70CE-B0C5C96ED4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33</a:t>
            </a:fld>
            <a:endParaRPr lang="en-IN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8CF2E1A-9432-8B7A-2283-CDE0307B3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pH</a:t>
            </a:r>
            <a:r>
              <a:rPr lang="en-US" dirty="0"/>
              <a:t> results</a:t>
            </a:r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id="{6B94DED5-A537-1CE2-29BF-61D12240A295}"/>
              </a:ext>
            </a:extLst>
          </p:cNvPr>
          <p:cNvSpPr txBox="1"/>
          <p:nvPr/>
        </p:nvSpPr>
        <p:spPr>
          <a:xfrm>
            <a:off x="875272" y="2595798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72BE17-22D8-3036-A04D-FD51BB1AA577}"/>
              </a:ext>
            </a:extLst>
          </p:cNvPr>
          <p:cNvGrpSpPr/>
          <p:nvPr/>
        </p:nvGrpSpPr>
        <p:grpSpPr>
          <a:xfrm>
            <a:off x="520595" y="199156"/>
            <a:ext cx="2690864" cy="245949"/>
            <a:chOff x="520595" y="199156"/>
            <a:chExt cx="2690864" cy="245949"/>
          </a:xfrm>
        </p:grpSpPr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406CB2D1-C8A6-2BC4-2748-821F7A768616}"/>
                </a:ext>
              </a:extLst>
            </p:cNvPr>
            <p:cNvSpPr/>
            <p:nvPr/>
          </p:nvSpPr>
          <p:spPr>
            <a:xfrm>
              <a:off x="520595" y="206353"/>
              <a:ext cx="985200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693202D2-5DEA-B6D9-FD80-1D19C8E8E5BB}"/>
                </a:ext>
              </a:extLst>
            </p:cNvPr>
            <p:cNvSpPr/>
            <p:nvPr/>
          </p:nvSpPr>
          <p:spPr>
            <a:xfrm>
              <a:off x="1385985" y="203387"/>
              <a:ext cx="975244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D835F6D9-61CF-3AF4-298B-94B2C123B2B9}"/>
                </a:ext>
              </a:extLst>
            </p:cNvPr>
            <p:cNvSpPr txBox="1"/>
            <p:nvPr/>
          </p:nvSpPr>
          <p:spPr>
            <a:xfrm>
              <a:off x="541251" y="220183"/>
              <a:ext cx="646663" cy="22281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object 19">
              <a:extLst>
                <a:ext uri="{FF2B5EF4-FFF2-40B4-BE49-F238E27FC236}">
                  <a16:creationId xmlns:a16="http://schemas.microsoft.com/office/drawing/2014/main" id="{7446259E-93B2-8C99-544D-64343081AE32}"/>
                </a:ext>
              </a:extLst>
            </p:cNvPr>
            <p:cNvSpPr/>
            <p:nvPr/>
          </p:nvSpPr>
          <p:spPr>
            <a:xfrm>
              <a:off x="2236215" y="199156"/>
              <a:ext cx="975244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8">
              <a:extLst>
                <a:ext uri="{FF2B5EF4-FFF2-40B4-BE49-F238E27FC236}">
                  <a16:creationId xmlns:a16="http://schemas.microsoft.com/office/drawing/2014/main" id="{8E9F3321-E6BC-0426-F799-EE3555083296}"/>
                </a:ext>
              </a:extLst>
            </p:cNvPr>
            <p:cNvSpPr txBox="1"/>
            <p:nvPr/>
          </p:nvSpPr>
          <p:spPr>
            <a:xfrm>
              <a:off x="1580425" y="207516"/>
              <a:ext cx="707447" cy="232436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-66040">
                <a:lnSpc>
                  <a:spcPts val="7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SAMPLE</a:t>
              </a:r>
            </a:p>
            <a:p>
              <a:pPr marL="12700" marR="5080" indent="-66040">
                <a:lnSpc>
                  <a:spcPts val="7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COLLECTION</a:t>
              </a:r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C8510B20-8ABC-D010-65BE-C2A476389DF6}"/>
                </a:ext>
              </a:extLst>
            </p:cNvPr>
            <p:cNvSpPr txBox="1"/>
            <p:nvPr/>
          </p:nvSpPr>
          <p:spPr>
            <a:xfrm>
              <a:off x="2490022" y="203051"/>
              <a:ext cx="707447" cy="242054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R="5080" indent="-6604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AFFECT RESULTS</a:t>
              </a:r>
            </a:p>
          </p:txBody>
        </p:sp>
      </p:grpSp>
      <p:sp>
        <p:nvSpPr>
          <p:cNvPr id="7" name="object 22">
            <a:extLst>
              <a:ext uri="{FF2B5EF4-FFF2-40B4-BE49-F238E27FC236}">
                <a16:creationId xmlns:a16="http://schemas.microsoft.com/office/drawing/2014/main" id="{EEFB7E66-54A5-80CF-106F-0D46A756C5B8}"/>
              </a:ext>
            </a:extLst>
          </p:cNvPr>
          <p:cNvSpPr/>
          <p:nvPr/>
        </p:nvSpPr>
        <p:spPr>
          <a:xfrm>
            <a:off x="478534" y="2390079"/>
            <a:ext cx="3506919" cy="45719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E65617-D392-2143-767E-EB294627D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8" y="2623145"/>
            <a:ext cx="342207" cy="3422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2470F7-AC62-D0E1-4659-BDABAFA8B92F}"/>
              </a:ext>
            </a:extLst>
          </p:cNvPr>
          <p:cNvGrpSpPr/>
          <p:nvPr/>
        </p:nvGrpSpPr>
        <p:grpSpPr>
          <a:xfrm>
            <a:off x="4323748" y="1118233"/>
            <a:ext cx="3727614" cy="1982729"/>
            <a:chOff x="4323748" y="1118233"/>
            <a:chExt cx="3727614" cy="1982729"/>
          </a:xfrm>
        </p:grpSpPr>
        <p:pic>
          <p:nvPicPr>
            <p:cNvPr id="3" name="Picture 2" descr="Close-up of a blood sample&#10;&#10;AI-generated content may be incorrect.">
              <a:extLst>
                <a:ext uri="{FF2B5EF4-FFF2-40B4-BE49-F238E27FC236}">
                  <a16:creationId xmlns:a16="http://schemas.microsoft.com/office/drawing/2014/main" id="{321055B3-D42C-47BA-F630-467E46FBF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8437" t="-3341" r="6893" b="4915"/>
            <a:stretch/>
          </p:blipFill>
          <p:spPr>
            <a:xfrm>
              <a:off x="6210415" y="1118233"/>
              <a:ext cx="1740947" cy="19045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12DDEA-6909-997D-25C9-49062F47D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7851" b="1287"/>
            <a:stretch/>
          </p:blipFill>
          <p:spPr>
            <a:xfrm>
              <a:off x="4323748" y="1190837"/>
              <a:ext cx="2032438" cy="1910125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5B2CE40-54DF-AC1C-3A93-956F3EDA9AB7}"/>
                </a:ext>
              </a:extLst>
            </p:cNvPr>
            <p:cNvSpPr/>
            <p:nvPr/>
          </p:nvSpPr>
          <p:spPr>
            <a:xfrm>
              <a:off x="4691437" y="1491281"/>
              <a:ext cx="1327320" cy="131619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Graphic 15" descr="No sign with solid fill">
              <a:extLst>
                <a:ext uri="{FF2B5EF4-FFF2-40B4-BE49-F238E27FC236}">
                  <a16:creationId xmlns:a16="http://schemas.microsoft.com/office/drawing/2014/main" id="{33279260-7CC9-CEFE-F8BF-1305C124C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63977" y="1324074"/>
              <a:ext cx="746438" cy="746438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E29D17E-C1D2-C74F-F7C5-0CF45DA10483}"/>
                </a:ext>
              </a:extLst>
            </p:cNvPr>
            <p:cNvSpPr/>
            <p:nvPr/>
          </p:nvSpPr>
          <p:spPr>
            <a:xfrm>
              <a:off x="6490114" y="1484737"/>
              <a:ext cx="1327320" cy="131619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Graphic 20" descr="No sign with solid fill">
              <a:extLst>
                <a:ext uri="{FF2B5EF4-FFF2-40B4-BE49-F238E27FC236}">
                  <a16:creationId xmlns:a16="http://schemas.microsoft.com/office/drawing/2014/main" id="{2B1ACBC4-24F3-7284-883C-FE61E07D9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04924" y="1403871"/>
              <a:ext cx="746438" cy="74643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75215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9B00A-9522-219C-1923-9FACEA92A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7712063-AFE6-8FC9-AE9B-89A1DC4105C0}"/>
              </a:ext>
            </a:extLst>
          </p:cNvPr>
          <p:cNvGrpSpPr>
            <a:grpSpLocks noChangeAspect="1"/>
          </p:cNvGrpSpPr>
          <p:nvPr/>
        </p:nvGrpSpPr>
        <p:grpSpPr>
          <a:xfrm>
            <a:off x="4463071" y="2503156"/>
            <a:ext cx="1737360" cy="1900633"/>
            <a:chOff x="4958592" y="2695179"/>
            <a:chExt cx="1740947" cy="1904557"/>
          </a:xfrm>
        </p:grpSpPr>
        <p:pic>
          <p:nvPicPr>
            <p:cNvPr id="3" name="Picture 2" descr="Close-up of a blood sample&#10;&#10;AI-generated content may be incorrect.">
              <a:extLst>
                <a:ext uri="{FF2B5EF4-FFF2-40B4-BE49-F238E27FC236}">
                  <a16:creationId xmlns:a16="http://schemas.microsoft.com/office/drawing/2014/main" id="{D2F874FE-FA75-FB3A-88FD-4C331682C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8437" t="-3341" r="6893" b="4915"/>
            <a:stretch/>
          </p:blipFill>
          <p:spPr>
            <a:xfrm>
              <a:off x="4958592" y="2695179"/>
              <a:ext cx="1740947" cy="1904557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64B1E4-4E64-C899-0438-2D357DD96E4D}"/>
                </a:ext>
              </a:extLst>
            </p:cNvPr>
            <p:cNvSpPr/>
            <p:nvPr/>
          </p:nvSpPr>
          <p:spPr>
            <a:xfrm>
              <a:off x="5219207" y="3035853"/>
              <a:ext cx="1327320" cy="131619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99004AD-4D1A-41AA-0810-CCD1617FE8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517663"/>
            <a:ext cx="4391134" cy="921099"/>
          </a:xfrm>
        </p:spPr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PCO</a:t>
            </a:r>
            <a:r>
              <a:rPr lang="en-US" b="0" spc="-10" baseline="-25000" dirty="0">
                <a:solidFill>
                  <a:schemeClr val="accent3"/>
                </a:solidFill>
                <a:latin typeface="Calibri"/>
                <a:cs typeface="Calibri"/>
              </a:rPr>
              <a:t>2</a:t>
            </a: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200" dirty="0">
                <a:latin typeface="+mn-lt"/>
              </a:rPr>
              <a:t>Test promptly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200" dirty="0">
                <a:latin typeface="+mn-lt"/>
              </a:rPr>
              <a:t>Fill blood collection device completely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200" dirty="0">
                <a:latin typeface="+mn-lt"/>
              </a:rPr>
              <a:t>Do </a:t>
            </a:r>
            <a:r>
              <a:rPr lang="en-US" sz="1200" b="1" dirty="0">
                <a:latin typeface="+mn-lt"/>
              </a:rPr>
              <a:t>NOT</a:t>
            </a:r>
            <a:r>
              <a:rPr lang="en-US" sz="1200" dirty="0">
                <a:latin typeface="+mn-lt"/>
              </a:rPr>
              <a:t> expose to air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89AD9-E55C-5B63-8DE5-1C2A05C8315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34</a:t>
            </a:fld>
            <a:endParaRPr lang="en-IN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DDEF87F-8D62-052E-CA82-EAC36B8F1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PCO2</a:t>
            </a:r>
            <a:r>
              <a:rPr lang="en-US" dirty="0"/>
              <a:t> results in ABG cartridges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DAABCB-6762-7E82-A230-AE705287B8F6}"/>
              </a:ext>
            </a:extLst>
          </p:cNvPr>
          <p:cNvSpPr/>
          <p:nvPr/>
        </p:nvSpPr>
        <p:spPr>
          <a:xfrm>
            <a:off x="8185524" y="2674697"/>
            <a:ext cx="413299" cy="3905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bject 7">
            <a:extLst>
              <a:ext uri="{FF2B5EF4-FFF2-40B4-BE49-F238E27FC236}">
                <a16:creationId xmlns:a16="http://schemas.microsoft.com/office/drawing/2014/main" id="{0917363C-B8E5-5443-1164-93BFCB4F4AEA}"/>
              </a:ext>
            </a:extLst>
          </p:cNvPr>
          <p:cNvSpPr txBox="1"/>
          <p:nvPr/>
        </p:nvSpPr>
        <p:spPr>
          <a:xfrm>
            <a:off x="916828" y="2795423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DA0591-C6A3-3025-B550-A1D8A8E3B94D}"/>
              </a:ext>
            </a:extLst>
          </p:cNvPr>
          <p:cNvGrpSpPr/>
          <p:nvPr/>
        </p:nvGrpSpPr>
        <p:grpSpPr>
          <a:xfrm>
            <a:off x="520595" y="199156"/>
            <a:ext cx="2690864" cy="245949"/>
            <a:chOff x="520595" y="199156"/>
            <a:chExt cx="2690864" cy="245949"/>
          </a:xfrm>
        </p:grpSpPr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3DA47A67-E084-2EEE-69C2-D933790AB04D}"/>
                </a:ext>
              </a:extLst>
            </p:cNvPr>
            <p:cNvSpPr/>
            <p:nvPr/>
          </p:nvSpPr>
          <p:spPr>
            <a:xfrm>
              <a:off x="520595" y="206353"/>
              <a:ext cx="985200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83FBE08F-A9A5-F345-024B-DBCEDDC4C96D}"/>
                </a:ext>
              </a:extLst>
            </p:cNvPr>
            <p:cNvSpPr/>
            <p:nvPr/>
          </p:nvSpPr>
          <p:spPr>
            <a:xfrm>
              <a:off x="1385985" y="203387"/>
              <a:ext cx="975244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6">
              <a:extLst>
                <a:ext uri="{FF2B5EF4-FFF2-40B4-BE49-F238E27FC236}">
                  <a16:creationId xmlns:a16="http://schemas.microsoft.com/office/drawing/2014/main" id="{2BE90B89-2967-1740-EF1B-62475E8D28EA}"/>
                </a:ext>
              </a:extLst>
            </p:cNvPr>
            <p:cNvSpPr txBox="1"/>
            <p:nvPr/>
          </p:nvSpPr>
          <p:spPr>
            <a:xfrm>
              <a:off x="541251" y="220183"/>
              <a:ext cx="646663" cy="22281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object 19">
              <a:extLst>
                <a:ext uri="{FF2B5EF4-FFF2-40B4-BE49-F238E27FC236}">
                  <a16:creationId xmlns:a16="http://schemas.microsoft.com/office/drawing/2014/main" id="{C5BD3383-E393-DE4C-C0CB-6F45718D24D3}"/>
                </a:ext>
              </a:extLst>
            </p:cNvPr>
            <p:cNvSpPr/>
            <p:nvPr/>
          </p:nvSpPr>
          <p:spPr>
            <a:xfrm>
              <a:off x="2236215" y="199156"/>
              <a:ext cx="975244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8F803BE0-FAFF-E78D-8C65-E645CEE02A34}"/>
                </a:ext>
              </a:extLst>
            </p:cNvPr>
            <p:cNvSpPr txBox="1"/>
            <p:nvPr/>
          </p:nvSpPr>
          <p:spPr>
            <a:xfrm>
              <a:off x="1580425" y="207516"/>
              <a:ext cx="707447" cy="232436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-66040">
                <a:lnSpc>
                  <a:spcPts val="7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SAMPLE</a:t>
              </a:r>
            </a:p>
            <a:p>
              <a:pPr marL="12700" marR="5080" indent="-66040">
                <a:lnSpc>
                  <a:spcPts val="7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COLLECTION</a:t>
              </a:r>
            </a:p>
          </p:txBody>
        </p:sp>
        <p:sp>
          <p:nvSpPr>
            <p:cNvPr id="38" name="object 18">
              <a:extLst>
                <a:ext uri="{FF2B5EF4-FFF2-40B4-BE49-F238E27FC236}">
                  <a16:creationId xmlns:a16="http://schemas.microsoft.com/office/drawing/2014/main" id="{84C9AE7F-6681-51B2-A8E2-9DBC13BB0D1D}"/>
                </a:ext>
              </a:extLst>
            </p:cNvPr>
            <p:cNvSpPr txBox="1"/>
            <p:nvPr/>
          </p:nvSpPr>
          <p:spPr>
            <a:xfrm>
              <a:off x="2490022" y="203051"/>
              <a:ext cx="707447" cy="242054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R="5080" indent="-6604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AFFECT RESULTS</a:t>
              </a:r>
            </a:p>
          </p:txBody>
        </p:sp>
      </p:grpSp>
      <p:sp>
        <p:nvSpPr>
          <p:cNvPr id="2" name="object 22">
            <a:extLst>
              <a:ext uri="{FF2B5EF4-FFF2-40B4-BE49-F238E27FC236}">
                <a16:creationId xmlns:a16="http://schemas.microsoft.com/office/drawing/2014/main" id="{D7EB28C5-C82E-F9EB-9E64-F9BC301E8BAB}"/>
              </a:ext>
            </a:extLst>
          </p:cNvPr>
          <p:cNvSpPr/>
          <p:nvPr/>
        </p:nvSpPr>
        <p:spPr>
          <a:xfrm>
            <a:off x="513534" y="2631245"/>
            <a:ext cx="2797694" cy="11282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FD2C689-38A8-EF21-E592-2F9C365AD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4" y="2840867"/>
            <a:ext cx="342207" cy="3422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EF6DFCE-1FB1-7C0A-D39A-401D0E90C774}"/>
              </a:ext>
            </a:extLst>
          </p:cNvPr>
          <p:cNvGrpSpPr/>
          <p:nvPr/>
        </p:nvGrpSpPr>
        <p:grpSpPr>
          <a:xfrm>
            <a:off x="4753738" y="1332798"/>
            <a:ext cx="1325447" cy="1312338"/>
            <a:chOff x="5022056" y="1207294"/>
            <a:chExt cx="1164431" cy="111442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210508-E162-C769-342F-971FC036B569}"/>
                </a:ext>
              </a:extLst>
            </p:cNvPr>
            <p:cNvSpPr/>
            <p:nvPr/>
          </p:nvSpPr>
          <p:spPr>
            <a:xfrm>
              <a:off x="5022056" y="1207294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19A890-7EEE-00D3-7AFA-FC58991B64F2}"/>
                </a:ext>
              </a:extLst>
            </p:cNvPr>
            <p:cNvSpPr txBox="1"/>
            <p:nvPr/>
          </p:nvSpPr>
          <p:spPr>
            <a:xfrm>
              <a:off x="5024174" y="1553087"/>
              <a:ext cx="1160193" cy="48308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600" b="1" dirty="0">
                  <a:solidFill>
                    <a:schemeClr val="accent3"/>
                  </a:solidFill>
                  <a:ea typeface="Calibri"/>
                  <a:cs typeface="Calibri"/>
                </a:rPr>
                <a:t>TEST </a:t>
              </a:r>
              <a:br>
                <a:rPr lang="en-US" sz="1600" b="1" dirty="0">
                  <a:ea typeface="Calibri"/>
                  <a:cs typeface="Calibri"/>
                </a:rPr>
              </a:br>
              <a:r>
                <a:rPr lang="en-US" sz="1600" b="1" dirty="0">
                  <a:solidFill>
                    <a:schemeClr val="accent3"/>
                  </a:solidFill>
                  <a:ea typeface="Calibri"/>
                  <a:cs typeface="Calibri"/>
                </a:rPr>
                <a:t>PROMPTLY</a:t>
              </a:r>
              <a:endParaRPr lang="en-US" dirty="0"/>
            </a:p>
          </p:txBody>
        </p:sp>
      </p:grp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3788EB82-5A45-C71F-0C05-B7FE92508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1745" y="1332797"/>
            <a:ext cx="548640" cy="548640"/>
          </a:xfrm>
          <a:prstGeom prst="rect">
            <a:avLst/>
          </a:prstGeom>
        </p:spPr>
      </p:pic>
      <p:pic>
        <p:nvPicPr>
          <p:cNvPr id="34" name="Graphic 33" descr="No sign with solid fill">
            <a:extLst>
              <a:ext uri="{FF2B5EF4-FFF2-40B4-BE49-F238E27FC236}">
                <a16:creationId xmlns:a16="http://schemas.microsoft.com/office/drawing/2014/main" id="{4A57D895-2A90-7AA4-205D-04D36A98B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3725" y="2663266"/>
            <a:ext cx="746438" cy="7464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B8AC95-1331-1DE9-7E37-4991290B6B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111" t="5130" r="50098" b="56386"/>
          <a:stretch/>
        </p:blipFill>
        <p:spPr>
          <a:xfrm>
            <a:off x="6260163" y="1248577"/>
            <a:ext cx="1717303" cy="145732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3A4E7E5-B439-B482-D408-F47CC15CB3F6}"/>
              </a:ext>
            </a:extLst>
          </p:cNvPr>
          <p:cNvSpPr/>
          <p:nvPr/>
        </p:nvSpPr>
        <p:spPr>
          <a:xfrm>
            <a:off x="6401174" y="1344659"/>
            <a:ext cx="1352834" cy="1303841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0468464C-712D-3CA9-F43C-5B259A17A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3891" y="1268189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3853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9B00A-9522-219C-1923-9FACEA92A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886E59B-5752-72C0-1825-50EE4C627DA8}"/>
              </a:ext>
            </a:extLst>
          </p:cNvPr>
          <p:cNvGrpSpPr>
            <a:grpSpLocks noChangeAspect="1"/>
          </p:cNvGrpSpPr>
          <p:nvPr/>
        </p:nvGrpSpPr>
        <p:grpSpPr>
          <a:xfrm>
            <a:off x="6106142" y="2503156"/>
            <a:ext cx="1737360" cy="1900633"/>
            <a:chOff x="4958592" y="2695179"/>
            <a:chExt cx="1740947" cy="1904557"/>
          </a:xfrm>
        </p:grpSpPr>
        <p:pic>
          <p:nvPicPr>
            <p:cNvPr id="25" name="Picture 24" descr="Close-up of a blood sample&#10;&#10;AI-generated content may be incorrect.">
              <a:extLst>
                <a:ext uri="{FF2B5EF4-FFF2-40B4-BE49-F238E27FC236}">
                  <a16:creationId xmlns:a16="http://schemas.microsoft.com/office/drawing/2014/main" id="{6EB8AE2B-4BC9-129A-E5D5-A55AF54FB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8437" t="-3341" r="6893" b="4915"/>
            <a:stretch/>
          </p:blipFill>
          <p:spPr>
            <a:xfrm>
              <a:off x="4958592" y="2695179"/>
              <a:ext cx="1740947" cy="1904557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AAADF2F-BEF5-2007-87DF-F7DABFBED75B}"/>
                </a:ext>
              </a:extLst>
            </p:cNvPr>
            <p:cNvSpPr/>
            <p:nvPr/>
          </p:nvSpPr>
          <p:spPr>
            <a:xfrm>
              <a:off x="5219207" y="3035853"/>
              <a:ext cx="1327320" cy="131619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99004AD-4D1A-41AA-0810-CCD1617FE8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517663"/>
            <a:ext cx="4391134" cy="921099"/>
          </a:xfrm>
        </p:spPr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PO</a:t>
            </a:r>
            <a:r>
              <a:rPr lang="en-US" b="0" spc="-10" baseline="-25000" dirty="0">
                <a:solidFill>
                  <a:schemeClr val="accent3"/>
                </a:solidFill>
                <a:latin typeface="Calibri"/>
                <a:cs typeface="Calibri"/>
              </a:rPr>
              <a:t>2</a:t>
            </a: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200" dirty="0">
                <a:latin typeface="+mn-lt"/>
              </a:rPr>
              <a:t>Test promptly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200" dirty="0">
                <a:latin typeface="+mn-lt"/>
              </a:rPr>
              <a:t>Do </a:t>
            </a:r>
            <a:r>
              <a:rPr lang="en-US" sz="1200" b="1" dirty="0">
                <a:latin typeface="+mn-lt"/>
              </a:rPr>
              <a:t>NOT </a:t>
            </a:r>
            <a:r>
              <a:rPr lang="en-US" sz="1200" dirty="0">
                <a:latin typeface="+mn-lt"/>
              </a:rPr>
              <a:t>ice samples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200" dirty="0">
                <a:latin typeface="+mn-lt"/>
              </a:rPr>
              <a:t>Fill blood collection device completely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200" dirty="0">
                <a:latin typeface="+mn-lt"/>
              </a:rPr>
              <a:t>Do </a:t>
            </a:r>
            <a:r>
              <a:rPr lang="en-US" sz="1200" b="1" dirty="0">
                <a:latin typeface="+mn-lt"/>
              </a:rPr>
              <a:t>NOT</a:t>
            </a:r>
            <a:r>
              <a:rPr lang="en-US" sz="1200" dirty="0">
                <a:latin typeface="+mn-lt"/>
              </a:rPr>
              <a:t> expose to air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89AD9-E55C-5B63-8DE5-1C2A05C8315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35</a:t>
            </a:fld>
            <a:endParaRPr lang="en-IN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DDEF87F-8D62-052E-CA82-EAC36B8F1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PO2</a:t>
            </a:r>
            <a:r>
              <a:rPr lang="en-US" dirty="0"/>
              <a:t> results in ABG cartridges</a:t>
            </a:r>
          </a:p>
        </p:txBody>
      </p:sp>
      <p:sp>
        <p:nvSpPr>
          <p:cNvPr id="36" name="object 7">
            <a:extLst>
              <a:ext uri="{FF2B5EF4-FFF2-40B4-BE49-F238E27FC236}">
                <a16:creationId xmlns:a16="http://schemas.microsoft.com/office/drawing/2014/main" id="{0917363C-B8E5-5443-1164-93BFCB4F4AEA}"/>
              </a:ext>
            </a:extLst>
          </p:cNvPr>
          <p:cNvSpPr txBox="1"/>
          <p:nvPr/>
        </p:nvSpPr>
        <p:spPr>
          <a:xfrm>
            <a:off x="916828" y="2795423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DA0591-C6A3-3025-B550-A1D8A8E3B94D}"/>
              </a:ext>
            </a:extLst>
          </p:cNvPr>
          <p:cNvGrpSpPr/>
          <p:nvPr/>
        </p:nvGrpSpPr>
        <p:grpSpPr>
          <a:xfrm>
            <a:off x="520595" y="199156"/>
            <a:ext cx="2690864" cy="245949"/>
            <a:chOff x="520595" y="199156"/>
            <a:chExt cx="2690864" cy="245949"/>
          </a:xfrm>
        </p:grpSpPr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3DA47A67-E084-2EEE-69C2-D933790AB04D}"/>
                </a:ext>
              </a:extLst>
            </p:cNvPr>
            <p:cNvSpPr/>
            <p:nvPr/>
          </p:nvSpPr>
          <p:spPr>
            <a:xfrm>
              <a:off x="520595" y="206353"/>
              <a:ext cx="985200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83FBE08F-A9A5-F345-024B-DBCEDDC4C96D}"/>
                </a:ext>
              </a:extLst>
            </p:cNvPr>
            <p:cNvSpPr/>
            <p:nvPr/>
          </p:nvSpPr>
          <p:spPr>
            <a:xfrm>
              <a:off x="1385985" y="203387"/>
              <a:ext cx="975244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6">
              <a:extLst>
                <a:ext uri="{FF2B5EF4-FFF2-40B4-BE49-F238E27FC236}">
                  <a16:creationId xmlns:a16="http://schemas.microsoft.com/office/drawing/2014/main" id="{2BE90B89-2967-1740-EF1B-62475E8D28EA}"/>
                </a:ext>
              </a:extLst>
            </p:cNvPr>
            <p:cNvSpPr txBox="1"/>
            <p:nvPr/>
          </p:nvSpPr>
          <p:spPr>
            <a:xfrm>
              <a:off x="541251" y="220183"/>
              <a:ext cx="646663" cy="22281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object 19">
              <a:extLst>
                <a:ext uri="{FF2B5EF4-FFF2-40B4-BE49-F238E27FC236}">
                  <a16:creationId xmlns:a16="http://schemas.microsoft.com/office/drawing/2014/main" id="{C5BD3383-E393-DE4C-C0CB-6F45718D24D3}"/>
                </a:ext>
              </a:extLst>
            </p:cNvPr>
            <p:cNvSpPr/>
            <p:nvPr/>
          </p:nvSpPr>
          <p:spPr>
            <a:xfrm>
              <a:off x="2236215" y="199156"/>
              <a:ext cx="975244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8F803BE0-FAFF-E78D-8C65-E645CEE02A34}"/>
                </a:ext>
              </a:extLst>
            </p:cNvPr>
            <p:cNvSpPr txBox="1"/>
            <p:nvPr/>
          </p:nvSpPr>
          <p:spPr>
            <a:xfrm>
              <a:off x="1580425" y="207516"/>
              <a:ext cx="707447" cy="232436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-66040">
                <a:lnSpc>
                  <a:spcPts val="7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SAMPLE</a:t>
              </a:r>
            </a:p>
            <a:p>
              <a:pPr marL="12700" marR="5080" indent="-66040">
                <a:lnSpc>
                  <a:spcPts val="7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COLLECTION</a:t>
              </a:r>
            </a:p>
          </p:txBody>
        </p:sp>
        <p:sp>
          <p:nvSpPr>
            <p:cNvPr id="38" name="object 18">
              <a:extLst>
                <a:ext uri="{FF2B5EF4-FFF2-40B4-BE49-F238E27FC236}">
                  <a16:creationId xmlns:a16="http://schemas.microsoft.com/office/drawing/2014/main" id="{84C9AE7F-6681-51B2-A8E2-9DBC13BB0D1D}"/>
                </a:ext>
              </a:extLst>
            </p:cNvPr>
            <p:cNvSpPr txBox="1"/>
            <p:nvPr/>
          </p:nvSpPr>
          <p:spPr>
            <a:xfrm>
              <a:off x="2490022" y="203051"/>
              <a:ext cx="707447" cy="242054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R="5080" indent="-6604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AFFECT RESULTS</a:t>
              </a:r>
            </a:p>
          </p:txBody>
        </p:sp>
      </p:grpSp>
      <p:sp>
        <p:nvSpPr>
          <p:cNvPr id="2" name="object 22">
            <a:extLst>
              <a:ext uri="{FF2B5EF4-FFF2-40B4-BE49-F238E27FC236}">
                <a16:creationId xmlns:a16="http://schemas.microsoft.com/office/drawing/2014/main" id="{D7EB28C5-C82E-F9EB-9E64-F9BC301E8BAB}"/>
              </a:ext>
            </a:extLst>
          </p:cNvPr>
          <p:cNvSpPr/>
          <p:nvPr/>
        </p:nvSpPr>
        <p:spPr>
          <a:xfrm>
            <a:off x="513534" y="2631245"/>
            <a:ext cx="2797694" cy="11282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FD2C689-38A8-EF21-E592-2F9C365AD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4" y="2840867"/>
            <a:ext cx="342207" cy="3422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EF6DFCE-1FB1-7C0A-D39A-401D0E90C774}"/>
              </a:ext>
            </a:extLst>
          </p:cNvPr>
          <p:cNvGrpSpPr/>
          <p:nvPr/>
        </p:nvGrpSpPr>
        <p:grpSpPr>
          <a:xfrm>
            <a:off x="4753738" y="1332798"/>
            <a:ext cx="1325447" cy="1312338"/>
            <a:chOff x="5022056" y="1207294"/>
            <a:chExt cx="1164431" cy="111442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210508-E162-C769-342F-971FC036B569}"/>
                </a:ext>
              </a:extLst>
            </p:cNvPr>
            <p:cNvSpPr/>
            <p:nvPr/>
          </p:nvSpPr>
          <p:spPr>
            <a:xfrm>
              <a:off x="5022056" y="1207294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19A890-7EEE-00D3-7AFA-FC58991B64F2}"/>
                </a:ext>
              </a:extLst>
            </p:cNvPr>
            <p:cNvSpPr txBox="1"/>
            <p:nvPr/>
          </p:nvSpPr>
          <p:spPr>
            <a:xfrm>
              <a:off x="5024174" y="1553087"/>
              <a:ext cx="1160193" cy="48308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600" b="1" dirty="0">
                  <a:solidFill>
                    <a:schemeClr val="accent3"/>
                  </a:solidFill>
                  <a:ea typeface="Calibri"/>
                  <a:cs typeface="Calibri"/>
                </a:rPr>
                <a:t>TEST </a:t>
              </a:r>
              <a:br>
                <a:rPr lang="en-US" sz="1600" b="1" dirty="0">
                  <a:ea typeface="Calibri"/>
                  <a:cs typeface="Calibri"/>
                </a:rPr>
              </a:br>
              <a:r>
                <a:rPr lang="en-US" sz="1600" b="1" dirty="0">
                  <a:solidFill>
                    <a:schemeClr val="accent3"/>
                  </a:solidFill>
                  <a:ea typeface="Calibri"/>
                  <a:cs typeface="Calibri"/>
                </a:rPr>
                <a:t>PROMPTLY</a:t>
              </a:r>
              <a:endParaRPr lang="en-US" dirty="0"/>
            </a:p>
          </p:txBody>
        </p:sp>
      </p:grp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3788EB82-5A45-C71F-0C05-B7FE92508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1745" y="1332797"/>
            <a:ext cx="548640" cy="5486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38CD641-867B-AA1F-F63B-6A4C89A6C522}"/>
              </a:ext>
            </a:extLst>
          </p:cNvPr>
          <p:cNvGrpSpPr>
            <a:grpSpLocks noChangeAspect="1"/>
          </p:cNvGrpSpPr>
          <p:nvPr/>
        </p:nvGrpSpPr>
        <p:grpSpPr>
          <a:xfrm>
            <a:off x="6260163" y="1074213"/>
            <a:ext cx="1828800" cy="1829507"/>
            <a:chOff x="6491805" y="1146179"/>
            <a:chExt cx="1684923" cy="16855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0D980D-2D52-02F0-F9C2-33A68196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0313" b="49634"/>
            <a:stretch/>
          </p:blipFill>
          <p:spPr>
            <a:xfrm>
              <a:off x="6491805" y="1146179"/>
              <a:ext cx="1684923" cy="1685575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598F5A-CAA4-BB1F-0AEF-608F15B7C99F}"/>
                </a:ext>
              </a:extLst>
            </p:cNvPr>
            <p:cNvSpPr/>
            <p:nvPr/>
          </p:nvSpPr>
          <p:spPr>
            <a:xfrm>
              <a:off x="6632593" y="1400812"/>
              <a:ext cx="1188720" cy="118872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Graphic 18" descr="No sign with solid fill">
              <a:extLst>
                <a:ext uri="{FF2B5EF4-FFF2-40B4-BE49-F238E27FC236}">
                  <a16:creationId xmlns:a16="http://schemas.microsoft.com/office/drawing/2014/main" id="{23F613A5-789C-C0B0-FD35-54A9D0452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44800" y="1194154"/>
              <a:ext cx="690818" cy="690819"/>
            </a:xfrm>
            <a:prstGeom prst="rect">
              <a:avLst/>
            </a:prstGeom>
          </p:spPr>
        </p:pic>
      </p:grpSp>
      <p:pic>
        <p:nvPicPr>
          <p:cNvPr id="31" name="Graphic 30" descr="No sign with solid fill">
            <a:extLst>
              <a:ext uri="{FF2B5EF4-FFF2-40B4-BE49-F238E27FC236}">
                <a16:creationId xmlns:a16="http://schemas.microsoft.com/office/drawing/2014/main" id="{B1CC3D02-B0EB-8FEC-6546-03F89EC597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4375" y="2684581"/>
            <a:ext cx="749808" cy="7498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C32289-1BEB-E597-CD68-ED41809762D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111" t="5130" r="50098" b="56386"/>
          <a:stretch/>
        </p:blipFill>
        <p:spPr>
          <a:xfrm>
            <a:off x="4577430" y="2749847"/>
            <a:ext cx="1717303" cy="1457325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8C31D498-AB3F-FA32-4CFC-AB834384ACF6}"/>
              </a:ext>
            </a:extLst>
          </p:cNvPr>
          <p:cNvSpPr/>
          <p:nvPr/>
        </p:nvSpPr>
        <p:spPr>
          <a:xfrm>
            <a:off x="4718441" y="2845929"/>
            <a:ext cx="1352834" cy="1303841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Graphic 39" descr="Checkmark with solid fill">
            <a:extLst>
              <a:ext uri="{FF2B5EF4-FFF2-40B4-BE49-F238E27FC236}">
                <a16:creationId xmlns:a16="http://schemas.microsoft.com/office/drawing/2014/main" id="{06B447E7-4DCF-555B-79C8-67FB02523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51158" y="2769459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567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4562A3-32A9-D8BA-C54E-3F1C32606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766" y="1508760"/>
            <a:ext cx="7745834" cy="2674620"/>
          </a:xfrm>
        </p:spPr>
        <p:txBody>
          <a:bodyPr/>
          <a:lstStyle/>
          <a:p>
            <a:r>
              <a:rPr lang="en-US" sz="3600" dirty="0"/>
              <a:t>Congratulations!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11438D-8B0A-9A55-17B0-C69E5D9998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36</a:t>
            </a:fld>
            <a:endParaRPr lang="en-IN" dirty="0"/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92F207AA-1E55-1DFB-92F3-29BC8DD576C1}"/>
              </a:ext>
            </a:extLst>
          </p:cNvPr>
          <p:cNvSpPr txBox="1"/>
          <p:nvPr/>
        </p:nvSpPr>
        <p:spPr>
          <a:xfrm>
            <a:off x="483766" y="2299397"/>
            <a:ext cx="6429973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0" dirty="0">
                <a:solidFill>
                  <a:srgbClr val="FFFFFF"/>
                </a:solidFill>
                <a:latin typeface="+mj-lt"/>
                <a:cs typeface="Brandon Grotesque Regular"/>
              </a:rPr>
              <a:t>You</a:t>
            </a:r>
            <a:r>
              <a:rPr sz="2800" b="0" spc="114" dirty="0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60" dirty="0">
                <a:solidFill>
                  <a:srgbClr val="FFFFFF"/>
                </a:solidFill>
                <a:latin typeface="+mj-lt"/>
                <a:cs typeface="Brandon Grotesque Regular"/>
              </a:rPr>
              <a:t>have</a:t>
            </a:r>
            <a:r>
              <a:rPr sz="2800" b="0" spc="105" dirty="0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70" dirty="0">
                <a:solidFill>
                  <a:srgbClr val="FFFFFF"/>
                </a:solidFill>
                <a:latin typeface="+mj-lt"/>
                <a:cs typeface="Brandon Grotesque Regular"/>
              </a:rPr>
              <a:t>completed</a:t>
            </a:r>
            <a:r>
              <a:rPr sz="2800" b="0" spc="105" dirty="0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25" dirty="0">
                <a:solidFill>
                  <a:srgbClr val="FFFFFF"/>
                </a:solidFill>
                <a:latin typeface="+mj-lt"/>
                <a:cs typeface="Brandon Grotesque Regular"/>
              </a:rPr>
              <a:t>the</a:t>
            </a:r>
            <a:r>
              <a:rPr lang="en-US" sz="2800" b="0" spc="25" dirty="0">
                <a:solidFill>
                  <a:srgbClr val="FFFFFF"/>
                </a:solidFill>
                <a:latin typeface="+mj-lt"/>
                <a:cs typeface="Brandon Grotesque Regular"/>
              </a:rPr>
              <a:t> lesson </a:t>
            </a:r>
          </a:p>
          <a:p>
            <a:pPr marL="12700">
              <a:spcBef>
                <a:spcPts val="100"/>
              </a:spcBef>
            </a:pPr>
            <a:r>
              <a:rPr lang="en-US" sz="3200" b="0" spc="55" dirty="0">
                <a:solidFill>
                  <a:schemeClr val="bg1"/>
                </a:solidFill>
                <a:latin typeface="+mj-lt"/>
                <a:cs typeface="Brandon Grotesque Regular"/>
              </a:rPr>
              <a:t>i-STAT 1 CG4+ Cartridge</a:t>
            </a:r>
            <a:endParaRPr sz="3200" dirty="0">
              <a:cs typeface="Brandon Grotesque Regular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937F475-BDE1-B306-1759-867FB080C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2180" y="3284113"/>
            <a:ext cx="798475" cy="1287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C72BB2-D06A-C96A-0782-710F94B74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180" y="1515421"/>
            <a:ext cx="785891" cy="1694322"/>
          </a:xfrm>
          <a:prstGeom prst="rect">
            <a:avLst/>
          </a:prstGeom>
        </p:spPr>
      </p:pic>
      <p:pic>
        <p:nvPicPr>
          <p:cNvPr id="7" name="Picture 6" descr="A close-up of a device&#10;&#10;Description automatically generated">
            <a:extLst>
              <a:ext uri="{FF2B5EF4-FFF2-40B4-BE49-F238E27FC236}">
                <a16:creationId xmlns:a16="http://schemas.microsoft.com/office/drawing/2014/main" id="{94804FEC-4A83-C049-02F8-3BA63DFA2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89669"/>
            <a:ext cx="1336953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15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5749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C0416D-3789-914E-C531-2226E7D42C3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i-STAT CG4+ Cartridge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75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B48F-AA1D-615A-52A0-73AF9FA47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5E6917-90BA-4B62-4593-2AE76075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Cartridge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6E2F2-E4D6-6419-F23F-00C0BFEC7C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5</a:t>
            </a:fld>
            <a:endParaRPr lang="en-IN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5A260C-B0D6-4498-B7E9-48A29F67D437}"/>
              </a:ext>
            </a:extLst>
          </p:cNvPr>
          <p:cNvGrpSpPr/>
          <p:nvPr/>
        </p:nvGrpSpPr>
        <p:grpSpPr>
          <a:xfrm>
            <a:off x="520593" y="203389"/>
            <a:ext cx="1840633" cy="241233"/>
            <a:chOff x="4066256" y="1629208"/>
            <a:chExt cx="2224365" cy="481887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D27369D4-A597-4559-CD1F-F7DDBAC24E67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6C1EEA53-A46E-6202-7CF5-3FEBB369E2A5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37518F17-C572-5E3E-E1CA-B1E8D575C646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5293B7DB-9DD1-AAD6-ECF1-7F7A66FE675D}"/>
                </a:ext>
              </a:extLst>
            </p:cNvPr>
            <p:cNvSpPr txBox="1"/>
            <p:nvPr/>
          </p:nvSpPr>
          <p:spPr>
            <a:xfrm>
              <a:off x="5389011" y="1685207"/>
              <a:ext cx="854934" cy="42588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DACF5ED4-AD40-804B-3DA7-4E27295D1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083" y="1087492"/>
            <a:ext cx="2957897" cy="24137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AAD2586-FDDC-9712-4F6E-48CE5051AB34}"/>
              </a:ext>
            </a:extLst>
          </p:cNvPr>
          <p:cNvGrpSpPr/>
          <p:nvPr/>
        </p:nvGrpSpPr>
        <p:grpSpPr>
          <a:xfrm>
            <a:off x="3779686" y="1087492"/>
            <a:ext cx="1962583" cy="1957786"/>
            <a:chOff x="3779686" y="1087492"/>
            <a:chExt cx="1962583" cy="19577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68AC70-69B8-3AAE-835B-1DE05E774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9686" y="1087492"/>
              <a:ext cx="1795983" cy="1755099"/>
            </a:xfrm>
            <a:prstGeom prst="rect">
              <a:avLst/>
            </a:prstGeom>
          </p:spPr>
        </p:pic>
        <p:pic>
          <p:nvPicPr>
            <p:cNvPr id="3" name="Picture 2" descr="A white rectangular object with a white label&#10;&#10;AI-generated content may be incorrect.">
              <a:extLst>
                <a:ext uri="{FF2B5EF4-FFF2-40B4-BE49-F238E27FC236}">
                  <a16:creationId xmlns:a16="http://schemas.microsoft.com/office/drawing/2014/main" id="{01473713-879B-3030-4A32-528DD1B13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109" y="1172199"/>
              <a:ext cx="1280160" cy="187307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49517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75185-4CC4-D41F-AB8B-4F78DBB45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902AF2-DAFF-A76C-DFF9-23FADAB15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Cartridge overview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17727-E29D-9D9E-BE5E-3A6232A17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6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4FFE5-6BB8-54E2-45AF-AA0F0C986E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299518" cy="339725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INTENDED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CG4+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 with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System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is  intended for use in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in vitro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quantification of pH,  PO</a:t>
            </a:r>
            <a:r>
              <a:rPr lang="en-US" sz="1400" baseline="-25000" dirty="0">
                <a:solidFill>
                  <a:schemeClr val="tx1"/>
                </a:solidFill>
                <a:cs typeface="Calibri"/>
              </a:rPr>
              <a:t>2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,  PCO</a:t>
            </a:r>
            <a:r>
              <a:rPr lang="en-US" sz="1400" baseline="-25000" dirty="0">
                <a:solidFill>
                  <a:schemeClr val="tx1"/>
                </a:solidFill>
                <a:cs typeface="Calibri"/>
              </a:rPr>
              <a:t>2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, and lactate in arterial, venous, or capillary whole blood. 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sz="1000" dirty="0"/>
          </a:p>
          <a:p>
            <a:r>
              <a:rPr lang="en-US" dirty="0"/>
              <a:t>SYSTEM COMPATIBILITY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CG4+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 is compatible with the </a:t>
            </a:r>
            <a:br>
              <a:rPr lang="en-US" sz="1400" dirty="0"/>
            </a:b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System</a:t>
            </a:r>
            <a:endParaRPr lang="en-US" sz="1400" i="1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A91527-5164-8804-5A56-237F3D4F585F}"/>
              </a:ext>
            </a:extLst>
          </p:cNvPr>
          <p:cNvGrpSpPr/>
          <p:nvPr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DEEDED03-7CA0-E8D5-A056-1AD448383303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01C4385F-1853-33EC-76BA-228D9EB0B3D1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1CE9178D-9D9C-1895-1D41-1135146899D6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0F2AFFEE-AFE2-5946-E19E-AB1EA4C835CE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D0B2E61C-FBCE-950B-5D37-5CDA74AAC0F3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8" name="Picture 7" descr="A grey device with a screen&#10;&#10;Description automatically generated">
            <a:extLst>
              <a:ext uri="{FF2B5EF4-FFF2-40B4-BE49-F238E27FC236}">
                <a16:creationId xmlns:a16="http://schemas.microsoft.com/office/drawing/2014/main" id="{A7672991-3B79-4B86-4A33-7FCA53054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26" y="732139"/>
            <a:ext cx="1218811" cy="3680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75A9EF-3605-ED3C-2247-CA20C4F4D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842060" y="701449"/>
            <a:ext cx="1174122" cy="3872457"/>
          </a:xfrm>
          <a:prstGeom prst="rect">
            <a:avLst/>
          </a:prstGeom>
        </p:spPr>
      </p:pic>
      <p:sp>
        <p:nvSpPr>
          <p:cNvPr id="7" name="object 20">
            <a:extLst>
              <a:ext uri="{FF2B5EF4-FFF2-40B4-BE49-F238E27FC236}">
                <a16:creationId xmlns:a16="http://schemas.microsoft.com/office/drawing/2014/main" id="{6531B21E-A2BF-C9C1-2582-39358D1BBFF8}"/>
              </a:ext>
            </a:extLst>
          </p:cNvPr>
          <p:cNvSpPr txBox="1"/>
          <p:nvPr/>
        </p:nvSpPr>
        <p:spPr>
          <a:xfrm>
            <a:off x="2478244" y="214109"/>
            <a:ext cx="616199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QUALITY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object 20">
            <a:extLst>
              <a:ext uri="{FF2B5EF4-FFF2-40B4-BE49-F238E27FC236}">
                <a16:creationId xmlns:a16="http://schemas.microsoft.com/office/drawing/2014/main" id="{FFE6EAAD-3A94-5B47-D481-7E952D882419}"/>
              </a:ext>
            </a:extLst>
          </p:cNvPr>
          <p:cNvSpPr txBox="1"/>
          <p:nvPr/>
        </p:nvSpPr>
        <p:spPr>
          <a:xfrm>
            <a:off x="2383415" y="325569"/>
            <a:ext cx="680844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CHECK CODES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5" name="Picture 14" descr="A white rectangular object with a white label&#10;&#10;AI-generated content may be incorrect.">
            <a:extLst>
              <a:ext uri="{FF2B5EF4-FFF2-40B4-BE49-F238E27FC236}">
                <a16:creationId xmlns:a16="http://schemas.microsoft.com/office/drawing/2014/main" id="{7FD111AF-BCBE-F6F7-D7D7-321529352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40" y="3670179"/>
            <a:ext cx="822960" cy="1204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827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2C70E-A1DC-E990-FCE4-80D8B99CD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close up of a label&#10;&#10;AI-generated content may be incorrect.">
            <a:extLst>
              <a:ext uri="{FF2B5EF4-FFF2-40B4-BE49-F238E27FC236}">
                <a16:creationId xmlns:a16="http://schemas.microsoft.com/office/drawing/2014/main" id="{37FF9BB0-C514-ED58-2677-87264FC297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541410" y="2327631"/>
            <a:ext cx="3076520" cy="2808105"/>
          </a:xfrm>
          <a:prstGeom prst="rect">
            <a:avLst/>
          </a:prstGeom>
        </p:spPr>
      </p:pic>
      <p:pic>
        <p:nvPicPr>
          <p:cNvPr id="41" name="Picture 40" descr="A close up of a label&#10;&#10;AI-generated content may be incorrect.">
            <a:extLst>
              <a:ext uri="{FF2B5EF4-FFF2-40B4-BE49-F238E27FC236}">
                <a16:creationId xmlns:a16="http://schemas.microsoft.com/office/drawing/2014/main" id="{B432092E-D844-3907-E1A2-943FCB6D8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238751" y="135053"/>
            <a:ext cx="3076520" cy="2808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AFDF3AC-70B7-B07E-3D04-6589C929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Cartridge overview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6D78-3CFB-284B-CFB8-BFF91615F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7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BC58F-21B6-0631-3A10-0552710E1C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078170"/>
            <a:ext cx="4649814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CARTRIDGE INFORMATION ON POUCH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each cartridge packaging, there is important </a:t>
            </a:r>
            <a:br>
              <a:rPr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to locate: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name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Analytes – measured and calculated, if applicable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Location to record room temperature expiration date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2D barcode for manufacturing quality control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scannable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LOT number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pouch barcode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Refrigerated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storage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expiration date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Indicates shelf life when stored at room temperature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Room temperature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storage range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73C9C89-09BA-B360-B1F7-394646BAEBC0}"/>
              </a:ext>
            </a:extLst>
          </p:cNvPr>
          <p:cNvGrpSpPr/>
          <p:nvPr/>
        </p:nvGrpSpPr>
        <p:grpSpPr>
          <a:xfrm>
            <a:off x="5436507" y="365484"/>
            <a:ext cx="2874524" cy="3798988"/>
            <a:chOff x="5436507" y="365484"/>
            <a:chExt cx="2874524" cy="3798988"/>
          </a:xfrm>
        </p:grpSpPr>
        <p:sp>
          <p:nvSpPr>
            <p:cNvPr id="55" name="Text Box 19">
              <a:extLst>
                <a:ext uri="{FF2B5EF4-FFF2-40B4-BE49-F238E27FC236}">
                  <a16:creationId xmlns:a16="http://schemas.microsoft.com/office/drawing/2014/main" id="{D15CC5A6-3B82-DEE2-86D5-7FC2CA5057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0437" y="365484"/>
              <a:ext cx="616980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91440" rIns="0" bIns="9144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 dirty="0">
                  <a:solidFill>
                    <a:schemeClr val="accent1"/>
                  </a:solidFill>
                </a:rPr>
                <a:t>FRONT</a:t>
              </a:r>
            </a:p>
          </p:txBody>
        </p:sp>
        <p:sp>
          <p:nvSpPr>
            <p:cNvPr id="56" name="Text Box 19">
              <a:extLst>
                <a:ext uri="{FF2B5EF4-FFF2-40B4-BE49-F238E27FC236}">
                  <a16:creationId xmlns:a16="http://schemas.microsoft.com/office/drawing/2014/main" id="{AB0F195B-8FF9-1AEA-8FE4-A1C02064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6624" y="2512847"/>
              <a:ext cx="616980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91440" rIns="0" bIns="9144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 dirty="0">
                  <a:solidFill>
                    <a:schemeClr val="accent1"/>
                  </a:solidFill>
                </a:rPr>
                <a:t>BACK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32B5988-5295-4C35-BAE4-E99B5E83A7C5}"/>
                </a:ext>
              </a:extLst>
            </p:cNvPr>
            <p:cNvGrpSpPr/>
            <p:nvPr/>
          </p:nvGrpSpPr>
          <p:grpSpPr>
            <a:xfrm>
              <a:off x="5436507" y="960120"/>
              <a:ext cx="407114" cy="338554"/>
              <a:chOff x="4364945" y="2385080"/>
              <a:chExt cx="407114" cy="338554"/>
            </a:xfrm>
          </p:grpSpPr>
          <p:sp>
            <p:nvSpPr>
              <p:cNvPr id="1045" name="Oval 1044">
                <a:extLst>
                  <a:ext uri="{FF2B5EF4-FFF2-40B4-BE49-F238E27FC236}">
                    <a16:creationId xmlns:a16="http://schemas.microsoft.com/office/drawing/2014/main" id="{7F3EC7D0-7A4B-D09B-9F25-06CC716E264C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TextBox 1045">
                <a:extLst>
                  <a:ext uri="{FF2B5EF4-FFF2-40B4-BE49-F238E27FC236}">
                    <a16:creationId xmlns:a16="http://schemas.microsoft.com/office/drawing/2014/main" id="{5007A9B5-6E6B-640C-4872-0DFE6F2F5724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A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0A7C261-E481-0495-AF09-424BDDEC57C5}"/>
                </a:ext>
              </a:extLst>
            </p:cNvPr>
            <p:cNvGrpSpPr/>
            <p:nvPr/>
          </p:nvGrpSpPr>
          <p:grpSpPr>
            <a:xfrm>
              <a:off x="6500926" y="1360170"/>
              <a:ext cx="407114" cy="338554"/>
              <a:chOff x="4364945" y="2385080"/>
              <a:chExt cx="407114" cy="338554"/>
            </a:xfrm>
          </p:grpSpPr>
          <p:sp>
            <p:nvSpPr>
              <p:cNvPr id="1043" name="Oval 1042">
                <a:extLst>
                  <a:ext uri="{FF2B5EF4-FFF2-40B4-BE49-F238E27FC236}">
                    <a16:creationId xmlns:a16="http://schemas.microsoft.com/office/drawing/2014/main" id="{A8E48D6E-CDB4-BCC9-0893-C01DCF7C6C25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TextBox 1043">
                <a:extLst>
                  <a:ext uri="{FF2B5EF4-FFF2-40B4-BE49-F238E27FC236}">
                    <a16:creationId xmlns:a16="http://schemas.microsoft.com/office/drawing/2014/main" id="{37D90357-CA99-BC5E-B1AB-6FDA1BF8716F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B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0FAE16F-0D47-DDCF-2DA0-55858502E60C}"/>
                </a:ext>
              </a:extLst>
            </p:cNvPr>
            <p:cNvGrpSpPr/>
            <p:nvPr/>
          </p:nvGrpSpPr>
          <p:grpSpPr>
            <a:xfrm>
              <a:off x="6115014" y="2143883"/>
              <a:ext cx="407114" cy="338554"/>
              <a:chOff x="4364945" y="2385080"/>
              <a:chExt cx="407114" cy="338554"/>
            </a:xfrm>
          </p:grpSpPr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3141D104-40EC-7714-CD98-FB2F041DD313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" name="TextBox 1041">
                <a:extLst>
                  <a:ext uri="{FF2B5EF4-FFF2-40B4-BE49-F238E27FC236}">
                    <a16:creationId xmlns:a16="http://schemas.microsoft.com/office/drawing/2014/main" id="{3C80049B-8ADB-3596-4EE1-BAFB249126B9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C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9BB616C-0C8D-04F2-2F1A-93D71E481D1C}"/>
                </a:ext>
              </a:extLst>
            </p:cNvPr>
            <p:cNvGrpSpPr/>
            <p:nvPr/>
          </p:nvGrpSpPr>
          <p:grpSpPr>
            <a:xfrm>
              <a:off x="6954277" y="645412"/>
              <a:ext cx="407114" cy="338554"/>
              <a:chOff x="4364945" y="2385080"/>
              <a:chExt cx="407114" cy="338554"/>
            </a:xfrm>
          </p:grpSpPr>
          <p:sp>
            <p:nvSpPr>
              <p:cNvPr id="1039" name="Oval 1038">
                <a:extLst>
                  <a:ext uri="{FF2B5EF4-FFF2-40B4-BE49-F238E27FC236}">
                    <a16:creationId xmlns:a16="http://schemas.microsoft.com/office/drawing/2014/main" id="{8AB88A4E-231A-B472-F9F0-82267A268D4F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7F6B8AFB-6E49-6A96-1CA4-D1483F1820AA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D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7D567C1-E4DC-03B5-B9DA-47383835DF7A}"/>
                </a:ext>
              </a:extLst>
            </p:cNvPr>
            <p:cNvGrpSpPr/>
            <p:nvPr/>
          </p:nvGrpSpPr>
          <p:grpSpPr>
            <a:xfrm>
              <a:off x="7423412" y="585590"/>
              <a:ext cx="407114" cy="338554"/>
              <a:chOff x="4364945" y="2385080"/>
              <a:chExt cx="407114" cy="338554"/>
            </a:xfrm>
          </p:grpSpPr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BB318F42-8A00-B778-9CED-AE3342014254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8" name="TextBox 1037">
                <a:extLst>
                  <a:ext uri="{FF2B5EF4-FFF2-40B4-BE49-F238E27FC236}">
                    <a16:creationId xmlns:a16="http://schemas.microsoft.com/office/drawing/2014/main" id="{53CC3B21-C0D6-3694-5DA3-295D8DF06E8E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E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74016AE-E713-D300-6AEE-BF53155BD3EF}"/>
                </a:ext>
              </a:extLst>
            </p:cNvPr>
            <p:cNvGrpSpPr/>
            <p:nvPr/>
          </p:nvGrpSpPr>
          <p:grpSpPr>
            <a:xfrm>
              <a:off x="7903917" y="1069307"/>
              <a:ext cx="407114" cy="338554"/>
              <a:chOff x="4364945" y="2385080"/>
              <a:chExt cx="407114" cy="338554"/>
            </a:xfrm>
          </p:grpSpPr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9BAF2E82-7E81-39CD-465F-3175DC923BDC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4DBA3C70-9C00-31BB-E5D6-47CE0F60AE9B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F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5C2BF9E-502D-050F-0188-0D62635057FE}"/>
                </a:ext>
              </a:extLst>
            </p:cNvPr>
            <p:cNvGrpSpPr/>
            <p:nvPr/>
          </p:nvGrpSpPr>
          <p:grpSpPr>
            <a:xfrm>
              <a:off x="7443899" y="2238849"/>
              <a:ext cx="407114" cy="338554"/>
              <a:chOff x="4364945" y="2385080"/>
              <a:chExt cx="407114" cy="338554"/>
            </a:xfrm>
          </p:grpSpPr>
          <p:sp>
            <p:nvSpPr>
              <p:cNvPr id="1033" name="Oval 1032">
                <a:extLst>
                  <a:ext uri="{FF2B5EF4-FFF2-40B4-BE49-F238E27FC236}">
                    <a16:creationId xmlns:a16="http://schemas.microsoft.com/office/drawing/2014/main" id="{FFC23C2E-3D08-2BB1-FB1F-152BFF9F3015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B3FF281B-615E-5746-2D9F-2916D25B77D8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G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1C5AE0E6-0519-8795-5E10-6B6E6E3AEC42}"/>
                </a:ext>
              </a:extLst>
            </p:cNvPr>
            <p:cNvGrpSpPr/>
            <p:nvPr/>
          </p:nvGrpSpPr>
          <p:grpSpPr>
            <a:xfrm>
              <a:off x="5707900" y="3635941"/>
              <a:ext cx="407114" cy="338554"/>
              <a:chOff x="4364945" y="2385080"/>
              <a:chExt cx="407114" cy="338554"/>
            </a:xfrm>
          </p:grpSpPr>
          <p:sp>
            <p:nvSpPr>
              <p:cNvPr id="1031" name="Oval 1030">
                <a:extLst>
                  <a:ext uri="{FF2B5EF4-FFF2-40B4-BE49-F238E27FC236}">
                    <a16:creationId xmlns:a16="http://schemas.microsoft.com/office/drawing/2014/main" id="{A83D4E87-EE23-F6F6-EE1C-28228F28E764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18DBE8B4-8B67-4DA0-454E-53D2F159AE0A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H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098F406F-1965-6110-4325-FF3A1FCE3EE4}"/>
                </a:ext>
              </a:extLst>
            </p:cNvPr>
            <p:cNvGrpSpPr/>
            <p:nvPr/>
          </p:nvGrpSpPr>
          <p:grpSpPr>
            <a:xfrm>
              <a:off x="7759944" y="3825918"/>
              <a:ext cx="407114" cy="338554"/>
              <a:chOff x="4364945" y="2385080"/>
              <a:chExt cx="407114" cy="338554"/>
            </a:xfrm>
          </p:grpSpPr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AF11CA1B-D309-605E-A78A-F8DA47B53578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0" name="TextBox 1029">
                <a:extLst>
                  <a:ext uri="{FF2B5EF4-FFF2-40B4-BE49-F238E27FC236}">
                    <a16:creationId xmlns:a16="http://schemas.microsoft.com/office/drawing/2014/main" id="{9905EC10-7F65-A1FE-82A0-8A0725526DDB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I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1250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0C0D7-C7A3-9BBA-C672-14413770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a white label&#10;&#10;AI-generated content may be incorrect.">
            <a:extLst>
              <a:ext uri="{FF2B5EF4-FFF2-40B4-BE49-F238E27FC236}">
                <a16:creationId xmlns:a16="http://schemas.microsoft.com/office/drawing/2014/main" id="{A2CD2C2C-D519-F2FF-E6CD-F95241928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57" y="1103378"/>
            <a:ext cx="2286000" cy="33447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8AB7AF6-7B38-20DC-C225-E9D5CE4D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Cartridge overview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98E2D-759A-513C-2113-860367C59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8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9FB20-C5F8-2B6A-5209-31842E68E7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093404" cy="339725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ANATOMY OF A CARTRIDGE</a:t>
            </a:r>
          </a:p>
          <a:p>
            <a:r>
              <a:rPr lang="en-US" sz="1400" dirty="0">
                <a:solidFill>
                  <a:schemeClr val="tx1"/>
                </a:solidFill>
                <a:cs typeface="Calibri"/>
              </a:rPr>
              <a:t>On each cartridge, there are important areas to note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A</a:t>
            </a:r>
            <a:r>
              <a:rPr lang="en-US" dirty="0"/>
              <a:t>  Contact pads &amp; sensors (do not touch)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B</a:t>
            </a:r>
            <a:r>
              <a:rPr lang="en-US" dirty="0"/>
              <a:t>  Calibrant Pack (do not touch)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C</a:t>
            </a:r>
            <a:r>
              <a:rPr lang="en-US" dirty="0"/>
              <a:t>  Cartridge Closure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D</a:t>
            </a:r>
            <a:r>
              <a:rPr lang="en-US" dirty="0"/>
              <a:t>  Fill To Mark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E</a:t>
            </a:r>
            <a:r>
              <a:rPr lang="en-US" dirty="0"/>
              <a:t>  Sample Well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F</a:t>
            </a:r>
            <a:r>
              <a:rPr lang="en-US" dirty="0"/>
              <a:t>  Sample Chamber</a:t>
            </a:r>
            <a:endParaRPr lang="en-US" dirty="0"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5BEEB709-954C-671C-56F9-713E470FC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085" y="1171653"/>
            <a:ext cx="61698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TOP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E8EDBC17-8DCA-B6C8-7782-8D9098FD9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539" y="4219160"/>
            <a:ext cx="83440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BOTTOM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5F9F75-1000-03B4-4B19-15F819CE1B19}"/>
              </a:ext>
            </a:extLst>
          </p:cNvPr>
          <p:cNvCxnSpPr>
            <a:cxnSpLocks/>
          </p:cNvCxnSpPr>
          <p:nvPr/>
        </p:nvCxnSpPr>
        <p:spPr>
          <a:xfrm flipV="1">
            <a:off x="7198081" y="2873939"/>
            <a:ext cx="141335" cy="11957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ADACD9-E441-B163-6D69-DE4613FD686D}"/>
              </a:ext>
            </a:extLst>
          </p:cNvPr>
          <p:cNvGrpSpPr/>
          <p:nvPr/>
        </p:nvGrpSpPr>
        <p:grpSpPr>
          <a:xfrm>
            <a:off x="6178528" y="1556459"/>
            <a:ext cx="407114" cy="338554"/>
            <a:chOff x="4364945" y="2385080"/>
            <a:chExt cx="407114" cy="33855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B9DA60B-3CDA-EBEC-E151-D390C8F6CF93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00AC290-5609-2CEC-AF3B-02EE82FB5E3C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A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D9A90E-9B33-E354-5C5B-C163A36A61E0}"/>
              </a:ext>
            </a:extLst>
          </p:cNvPr>
          <p:cNvGrpSpPr/>
          <p:nvPr/>
        </p:nvGrpSpPr>
        <p:grpSpPr>
          <a:xfrm>
            <a:off x="6737039" y="2283822"/>
            <a:ext cx="407114" cy="338554"/>
            <a:chOff x="4364945" y="2385080"/>
            <a:chExt cx="407114" cy="33855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BABAB0E-8602-19D2-BEBF-1BC0ED9F79A1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5D39A7-5FF3-4261-DF98-CFAC2B1B79DD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B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73972B-D214-9D25-15A1-9B3F0525A9F3}"/>
              </a:ext>
            </a:extLst>
          </p:cNvPr>
          <p:cNvGrpSpPr/>
          <p:nvPr/>
        </p:nvGrpSpPr>
        <p:grpSpPr>
          <a:xfrm>
            <a:off x="6308414" y="3803492"/>
            <a:ext cx="407114" cy="338554"/>
            <a:chOff x="4364945" y="2385080"/>
            <a:chExt cx="407114" cy="33855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3A760D-2FE5-251B-7307-328B956C689B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CFE6CD0-A4A3-675F-5DBC-3AEE8872CA78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C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21A903-7A86-9548-8CEF-9731190B1A78}"/>
              </a:ext>
            </a:extLst>
          </p:cNvPr>
          <p:cNvGrpSpPr/>
          <p:nvPr/>
        </p:nvGrpSpPr>
        <p:grpSpPr>
          <a:xfrm>
            <a:off x="6925375" y="2887793"/>
            <a:ext cx="407114" cy="338554"/>
            <a:chOff x="4364945" y="2385080"/>
            <a:chExt cx="407114" cy="33855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39EEC80-8953-D8CD-2BC7-177E0D77D160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AA12D8-E039-F835-01FF-1D37942D6D2D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D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D94FC79-0D6A-0AC9-21F7-B54F6926C692}"/>
              </a:ext>
            </a:extLst>
          </p:cNvPr>
          <p:cNvGrpSpPr/>
          <p:nvPr/>
        </p:nvGrpSpPr>
        <p:grpSpPr>
          <a:xfrm>
            <a:off x="7516358" y="3848952"/>
            <a:ext cx="407114" cy="338554"/>
            <a:chOff x="4364945" y="2385080"/>
            <a:chExt cx="407114" cy="33855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FF750C1-C316-ADC5-5F16-8DB754DD64B5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44AC55-A59E-AB75-A28F-BF2E06B984A0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E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1EC72CC-B509-B7AC-9C0B-21CB627B3DD9}"/>
              </a:ext>
            </a:extLst>
          </p:cNvPr>
          <p:cNvGrpSpPr/>
          <p:nvPr/>
        </p:nvGrpSpPr>
        <p:grpSpPr>
          <a:xfrm>
            <a:off x="7711187" y="3095611"/>
            <a:ext cx="407114" cy="338554"/>
            <a:chOff x="4364945" y="2385080"/>
            <a:chExt cx="407114" cy="33855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CFEB140-B2B6-579B-E7AB-52EF16A0AC1B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753337E-3CCF-5F1C-AA1F-3CD89AA1FB13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F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11231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45CC-C74C-2F45-8E89-BA9F009ED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955D95-94D4-94CB-8099-0CF292AE6FA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8825B45-BEF0-E202-4C1D-2CCE9F0EE7F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0C5063-42F1-B4B6-CE47-56A13BD1542D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Running a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5652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PPT BASIC WHITE_DEC 2020" val="HEo7nw8C"/>
  <p:tag name="ARTICULATE_DESIGN_ID_PPT_16X9_2020_ABT_ALT_GRADIENT_BLUE-MAGENTA" val="0Jln8jPO"/>
  <p:tag name="ARTICULATE_PROJECT_OPEN" val="0"/>
  <p:tag name="ARTICULATE_SLIDE_COUNT" val="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2.xml><?xml version="1.0" encoding="utf-8"?>
<a:theme xmlns:a="http://schemas.openxmlformats.org/drawingml/2006/main" name="PPT_16x9_2020_ABT_Alt_Gradient_Blue-Magenta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0FCE9FF151E4C8A6F57AA16BCA2B9" ma:contentTypeVersion="19" ma:contentTypeDescription="Create a new document." ma:contentTypeScope="" ma:versionID="bc74878f55e0bcc4ba780c24d8ba8aa1">
  <xsd:schema xmlns:xsd="http://www.w3.org/2001/XMLSchema" xmlns:xs="http://www.w3.org/2001/XMLSchema" xmlns:p="http://schemas.microsoft.com/office/2006/metadata/properties" xmlns:ns2="479efc84-4971-4d92-b1bc-c48b2b92c0fc" xmlns:ns3="58aae1d4-348c-43a6-a198-2780665a19b1" targetNamespace="http://schemas.microsoft.com/office/2006/metadata/properties" ma:root="true" ma:fieldsID="cef9bbd4a0bff4b53f73ada952501375" ns2:_="" ns3:_="">
    <xsd:import namespace="479efc84-4971-4d92-b1bc-c48b2b92c0fc"/>
    <xsd:import namespace="58aae1d4-348c-43a6-a198-2780665a19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efc84-4971-4d92-b1bc-c48b2b92c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40c914-643f-4df2-b20a-c5bc47cd00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ae1d4-348c-43a6-a198-2780665a19b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10c1269-791b-4f2a-859a-da96b2ada175}" ma:internalName="TaxCatchAll" ma:showField="CatchAllData" ma:web="58aae1d4-348c-43a6-a198-2780665a19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9efc84-4971-4d92-b1bc-c48b2b92c0fc">
      <Terms xmlns="http://schemas.microsoft.com/office/infopath/2007/PartnerControls"/>
    </lcf76f155ced4ddcb4097134ff3c332f>
    <TaxCatchAll xmlns="58aae1d4-348c-43a6-a198-2780665a19b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8446ED-B169-4651-A1BD-9B6F463BF8CD}">
  <ds:schemaRefs>
    <ds:schemaRef ds:uri="479efc84-4971-4d92-b1bc-c48b2b92c0fc"/>
    <ds:schemaRef ds:uri="58aae1d4-348c-43a6-a198-2780665a19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AAEECEB-51A7-40BF-8B92-A7234400FEE9}">
  <ds:schemaRefs>
    <ds:schemaRef ds:uri="479efc84-4971-4d92-b1bc-c48b2b92c0fc"/>
    <ds:schemaRef ds:uri="58aae1d4-348c-43a6-a198-2780665a19b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306251-241B-4683-B545-DED514C470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PPT_16x9_Dec_2020_ABT_Primary_Template_Basic_Blue-Purple</Template>
  <TotalTime>119</TotalTime>
  <Words>2341</Words>
  <Application>Microsoft Office PowerPoint</Application>
  <PresentationFormat>On-screen Show (16:9)</PresentationFormat>
  <Paragraphs>386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等线</vt:lpstr>
      <vt:lpstr>Arial</vt:lpstr>
      <vt:lpstr>Brandon Grotesque Regular</vt:lpstr>
      <vt:lpstr>Calibri</vt:lpstr>
      <vt:lpstr>Cambria</vt:lpstr>
      <vt:lpstr>Courier New</vt:lpstr>
      <vt:lpstr>Georgia</vt:lpstr>
      <vt:lpstr>PPT Basic White_Dec 2020</vt:lpstr>
      <vt:lpstr>PPT_16x9_2020_ABT_Alt_Gradient_Blue-Magenta</vt:lpstr>
      <vt:lpstr>Please delete this slide after reading through and before working on your slides</vt:lpstr>
      <vt:lpstr>i-STAT CG4+ Cartridge (white) </vt:lpstr>
      <vt:lpstr>Learning objectives</vt:lpstr>
      <vt:lpstr>PowerPoint Presentation</vt:lpstr>
      <vt:lpstr>Cartridge overview</vt:lpstr>
      <vt:lpstr>Cartridge overview – cont’d</vt:lpstr>
      <vt:lpstr>Cartridge overview – cont’d</vt:lpstr>
      <vt:lpstr>Cartridge overview – cont’d</vt:lpstr>
      <vt:lpstr>PowerPoint Presentation</vt:lpstr>
      <vt:lpstr>Before beginning</vt:lpstr>
      <vt:lpstr>Before beginning – cont’d</vt:lpstr>
      <vt:lpstr>Testing process overview</vt:lpstr>
      <vt:lpstr>Prepare the analyzer - i-STAT 1</vt:lpstr>
      <vt:lpstr>Prepare the analyzer – i-STAT 1 Wireless</vt:lpstr>
      <vt:lpstr>Prepare the analyzer – cont’d</vt:lpstr>
      <vt:lpstr>Prepare the analyzer – i-STAT 1</vt:lpstr>
      <vt:lpstr>Prepare the analyzer – i-STAT 1 Wireless</vt:lpstr>
      <vt:lpstr>Prepare the analyzer – cont’d</vt:lpstr>
      <vt:lpstr>Prepare the analyzer – cont’d</vt:lpstr>
      <vt:lpstr>Prepare for sample collection</vt:lpstr>
      <vt:lpstr>Prepare for sample collection - cont’d</vt:lpstr>
      <vt:lpstr>Prepare for sample collection - cont’d</vt:lpstr>
      <vt:lpstr>Running the test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PowerPoint Presentation</vt:lpstr>
      <vt:lpstr>Troubleshooting basic Quality Check Codes</vt:lpstr>
      <vt:lpstr>Factors affecting Lactate results</vt:lpstr>
      <vt:lpstr>Factors affecting pH results</vt:lpstr>
      <vt:lpstr>Factors affecting PCO2 results in ABG cartridges</vt:lpstr>
      <vt:lpstr>Factors affecting PO2 results in ABG cartridges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delete this slide after reading through before working on your slides</dc:title>
  <dc:creator>Jefferson, Denise</dc:creator>
  <cp:lastModifiedBy>Obika, Robert</cp:lastModifiedBy>
  <cp:revision>8</cp:revision>
  <cp:lastPrinted>2015-05-11T20:24:53Z</cp:lastPrinted>
  <dcterms:created xsi:type="dcterms:W3CDTF">2023-03-23T13:53:45Z</dcterms:created>
  <dcterms:modified xsi:type="dcterms:W3CDTF">2025-09-12T16:13:19Z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1FDA53D1-3504-4747-8C2A-7299E2B2A6E8</vt:lpwstr>
  </property>
  <property fmtid="{D5CDD505-2E9C-101B-9397-08002B2CF9AE}" pid="3" name="ArticulatePath">
    <vt:lpwstr>DRAFT-ILS template (002)</vt:lpwstr>
  </property>
  <property fmtid="{D5CDD505-2E9C-101B-9397-08002B2CF9AE}" pid="4" name="ContentTypeId">
    <vt:lpwstr>0x0101009330FCE9FF151E4C8A6F57AA16BCA2B9</vt:lpwstr>
  </property>
  <property fmtid="{D5CDD505-2E9C-101B-9397-08002B2CF9AE}" pid="5" name="MediaServiceImageTags">
    <vt:lpwstr/>
  </property>
</Properties>
</file>