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slideLayouts/slideLayout33.xml" ContentType="application/vnd.openxmlformats-officedocument.presentationml.slideLayout+xml"/>
  <Override PartName="/ppt/theme/theme2.xml" ContentType="application/vnd.openxmlformats-officedocument.theme+xml"/>
  <Override PartName="/ppt/tags/tag30.xml" ContentType="application/vnd.openxmlformats-officedocument.presentationml.tags+xml"/>
  <Override PartName="/ppt/tags/tag31.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32.xml" ContentType="application/vnd.openxmlformats-officedocument.presentationml.tags+xml"/>
  <Override PartName="/ppt/notesSlides/notesSlide1.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2.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903" r:id="rId5"/>
  </p:sldMasterIdLst>
  <p:notesMasterIdLst>
    <p:notesMasterId r:id="rId44"/>
  </p:notesMasterIdLst>
  <p:handoutMasterIdLst>
    <p:handoutMasterId r:id="rId45"/>
  </p:handoutMasterIdLst>
  <p:sldIdLst>
    <p:sldId id="357" r:id="rId6"/>
    <p:sldId id="360" r:id="rId7"/>
    <p:sldId id="461" r:id="rId8"/>
    <p:sldId id="462" r:id="rId9"/>
    <p:sldId id="442" r:id="rId10"/>
    <p:sldId id="469" r:id="rId11"/>
    <p:sldId id="444" r:id="rId12"/>
    <p:sldId id="454" r:id="rId13"/>
    <p:sldId id="463" r:id="rId14"/>
    <p:sldId id="365" r:id="rId15"/>
    <p:sldId id="417" r:id="rId16"/>
    <p:sldId id="458" r:id="rId17"/>
    <p:sldId id="431" r:id="rId18"/>
    <p:sldId id="488" r:id="rId19"/>
    <p:sldId id="432" r:id="rId20"/>
    <p:sldId id="470" r:id="rId21"/>
    <p:sldId id="367" r:id="rId22"/>
    <p:sldId id="414" r:id="rId23"/>
    <p:sldId id="448" r:id="rId24"/>
    <p:sldId id="446" r:id="rId25"/>
    <p:sldId id="452" r:id="rId26"/>
    <p:sldId id="418" r:id="rId27"/>
    <p:sldId id="445" r:id="rId28"/>
    <p:sldId id="450" r:id="rId29"/>
    <p:sldId id="420" r:id="rId30"/>
    <p:sldId id="422" r:id="rId31"/>
    <p:sldId id="465" r:id="rId32"/>
    <p:sldId id="466" r:id="rId33"/>
    <p:sldId id="476" r:id="rId34"/>
    <p:sldId id="464" r:id="rId35"/>
    <p:sldId id="453" r:id="rId36"/>
    <p:sldId id="489" r:id="rId37"/>
    <p:sldId id="451" r:id="rId38"/>
    <p:sldId id="456" r:id="rId39"/>
    <p:sldId id="475" r:id="rId40"/>
    <p:sldId id="455" r:id="rId41"/>
    <p:sldId id="487" r:id="rId42"/>
    <p:sldId id="361" r:id="rId43"/>
  </p:sldIdLst>
  <p:sldSz cx="9144000" cy="5143500" type="screen16x9"/>
  <p:notesSz cx="7010400" cy="92964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4E4A30-4CD9-EDB7-7ACD-657802F8F51F}" name="Obika, Robert" initials="RO" userId="S::robert.obika@abbott.com::2d331482-4bad-4790-b083-f2ba8d3200c1" providerId="AD"/>
  <p188:author id="{E11B0EA9-E4E9-871E-22A1-0DA6BAD2E290}" name="Obika, Robert" initials="RO" userId="S::Robert.Obika@abbott.com::2d331482-4bad-4790-b083-f2ba8d3200c1" providerId="AD"/>
  <p188:author id="{513198E7-708E-D810-DCC1-4F1186F1E352}" name="Wilkerson, Rashad" initials="RW" userId="S::rashad.wilkerson@abbott.com::d1331459-525e-4671-8292-2e2a76df5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CDE"/>
    <a:srgbClr val="5BC2E7"/>
    <a:srgbClr val="F5F6F1"/>
    <a:srgbClr val="F4F7F2"/>
    <a:srgbClr val="470A68"/>
    <a:srgbClr val="A4D8D7"/>
    <a:srgbClr val="103332"/>
    <a:srgbClr val="C6006F"/>
    <a:srgbClr val="FFFFFF"/>
    <a:srgbClr val="002A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E852FD-CE9E-454C-9E0D-378940C383A1}" v="267" dt="2026-08-18T20:53:28.107"/>
    <p1510:client id="{ACD116F8-5506-9958-6F36-967A2DA0B30F}" v="32" dt="2026-08-18T19:33:27.500"/>
  </p1510:revLst>
</p1510:revInfo>
</file>

<file path=ppt/tableStyles.xml><?xml version="1.0" encoding="utf-8"?>
<a:tblStyleLst xmlns:a="http://schemas.openxmlformats.org/drawingml/2006/main" def="{F5AB1C69-6EDB-4FF4-983F-18BD219EF322}">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31" autoAdjust="0"/>
    <p:restoredTop sz="95033" autoAdjust="0"/>
  </p:normalViewPr>
  <p:slideViewPr>
    <p:cSldViewPr snapToGrid="0">
      <p:cViewPr varScale="1">
        <p:scale>
          <a:sx n="115" d="100"/>
          <a:sy n="115" d="100"/>
        </p:scale>
        <p:origin x="126" y="426"/>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D5CFBB-D201-44FC-BF99-ADCDEC347F58}" type="doc">
      <dgm:prSet loTypeId="urn:microsoft.com/office/officeart/2005/8/layout/hChevron3" loCatId="process" qsTypeId="urn:microsoft.com/office/officeart/2005/8/quickstyle/simple1#1" qsCatId="simple" csTypeId="urn:microsoft.com/office/officeart/2005/8/colors/colorful2#1" csCatId="colorful" phldr="1"/>
      <dgm:spPr/>
    </dgm:pt>
    <dgm:pt modelId="{AAD66D2B-0884-4A96-A137-1E87A0092D97}" type="pres">
      <dgm:prSet presAssocID="{CFD5CFBB-D201-44FC-BF99-ADCDEC347F58}" presName="Name0" presStyleCnt="0">
        <dgm:presLayoutVars>
          <dgm:dir/>
          <dgm:resizeHandles val="exact"/>
        </dgm:presLayoutVars>
      </dgm:prSet>
      <dgm:spPr/>
    </dgm:pt>
  </dgm:ptLst>
  <dgm:cxnLst>
    <dgm:cxn modelId="{5D14BB57-A100-428F-9965-643E1E2F1F9E}" type="presOf" srcId="{CFD5CFBB-D201-44FC-BF99-ADCDEC347F58}" destId="{AAD66D2B-0884-4A96-A137-1E87A0092D97}" srcOrd="0"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CFFA2CA8-92D6-47CF-85D6-1F0532C1E387}" type="datetimeFigureOut">
              <a:rPr lang="en-US" smtClean="0"/>
              <a:t>8/18/2026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825A89C9-4676-4DF6-A308-B82F637C7B71}" type="slidenum">
              <a:rPr lang="en-US" smtClean="0"/>
              <a:t>‹#›</a:t>
            </a:fld>
            <a:endParaRPr lang="en-US"/>
          </a:p>
        </p:txBody>
      </p:sp>
    </p:spTree>
    <p:extLst>
      <p:ext uri="{BB962C8B-B14F-4D97-AF65-F5344CB8AC3E}">
        <p14:creationId xmlns:p14="http://schemas.microsoft.com/office/powerpoint/2010/main" val="14819955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FB7AB40-F860-4E32-9C26-3A6684532969}" type="datetimeFigureOut">
              <a:rPr lang="en-US" smtClean="0"/>
              <a:t>8/18/2026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E1EEE18-8F3D-4CB3-B090-6249C20A5AF8}" type="slidenum">
              <a:rPr lang="en-US" smtClean="0"/>
              <a:t>‹#›</a:t>
            </a:fld>
            <a:endParaRPr lang="en-US"/>
          </a:p>
        </p:txBody>
      </p:sp>
    </p:spTree>
    <p:extLst>
      <p:ext uri="{BB962C8B-B14F-4D97-AF65-F5344CB8AC3E}">
        <p14:creationId xmlns:p14="http://schemas.microsoft.com/office/powerpoint/2010/main" val="3927912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1EEE18-8F3D-4CB3-B090-6249C20A5AF8}" type="slidenum">
              <a:rPr lang="en-US" smtClean="0"/>
              <a:t>1</a:t>
            </a:fld>
            <a:endParaRPr lang="en-US"/>
          </a:p>
        </p:txBody>
      </p:sp>
    </p:spTree>
    <p:extLst>
      <p:ext uri="{BB962C8B-B14F-4D97-AF65-F5344CB8AC3E}">
        <p14:creationId xmlns:p14="http://schemas.microsoft.com/office/powerpoint/2010/main" val="3319572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1EEE18-8F3D-4CB3-B090-6249C20A5AF8}" type="slidenum">
              <a:rPr lang="en-US" smtClean="0"/>
              <a:t>12</a:t>
            </a:fld>
            <a:endParaRPr lang="en-US"/>
          </a:p>
        </p:txBody>
      </p:sp>
    </p:spTree>
    <p:extLst>
      <p:ext uri="{BB962C8B-B14F-4D97-AF65-F5344CB8AC3E}">
        <p14:creationId xmlns:p14="http://schemas.microsoft.com/office/powerpoint/2010/main" val="3451361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E1EEE18-8F3D-4CB3-B090-6249C20A5AF8}" type="slidenum">
              <a:rPr lang="en-US" smtClean="0"/>
              <a:t>38</a:t>
            </a:fld>
            <a:endParaRPr lang="en-US"/>
          </a:p>
        </p:txBody>
      </p:sp>
    </p:spTree>
    <p:extLst>
      <p:ext uri="{BB962C8B-B14F-4D97-AF65-F5344CB8AC3E}">
        <p14:creationId xmlns:p14="http://schemas.microsoft.com/office/powerpoint/2010/main" val="1512416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hyperlink" Target="http://www.globalpointofcare.abbott/" TargetMode="Externa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hyperlink" Target="http://www.globalpointofcare.abbott/" TargetMode="Externa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2.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4.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5.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6.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7.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8.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9.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 ILS Cart Tem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67637-863A-8102-58DF-8B875550E4D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9006CF8-34D6-AE46-AE73-0A68CFF1834B}"/>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a:t>
            </a:fld>
            <a:endParaRPr lang="en-IN"/>
          </a:p>
        </p:txBody>
      </p:sp>
      <p:sp>
        <p:nvSpPr>
          <p:cNvPr id="5" name="Text Placeholder 4">
            <a:extLst>
              <a:ext uri="{FF2B5EF4-FFF2-40B4-BE49-F238E27FC236}">
                <a16:creationId xmlns:a16="http://schemas.microsoft.com/office/drawing/2014/main" id="{FD5F37F7-90D0-097C-321A-BD91FEEF4C51}"/>
              </a:ext>
            </a:extLst>
          </p:cNvPr>
          <p:cNvSpPr>
            <a:spLocks noGrp="1"/>
          </p:cNvSpPr>
          <p:nvPr>
            <p:ph type="body" sz="quarter" idx="11" hasCustomPrompt="1"/>
          </p:nvPr>
        </p:nvSpPr>
        <p:spPr>
          <a:xfrm>
            <a:off x="502920" y="1287167"/>
            <a:ext cx="3984625" cy="3397250"/>
          </a:xfrm>
        </p:spPr>
        <p:txBody>
          <a:bodyPr/>
          <a:lstStyle>
            <a:lvl1pPr>
              <a:defRPr sz="1600" b="0">
                <a:solidFill>
                  <a:srgbClr val="009CDE"/>
                </a:solidFill>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334973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ILS Cart Tem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67637-863A-8102-58DF-8B875550E4D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9006CF8-34D6-AE46-AE73-0A68CFF1834B}"/>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a:t>
            </a:fld>
            <a:endParaRPr lang="en-IN"/>
          </a:p>
        </p:txBody>
      </p:sp>
      <p:sp>
        <p:nvSpPr>
          <p:cNvPr id="5" name="Text Placeholder 4">
            <a:extLst>
              <a:ext uri="{FF2B5EF4-FFF2-40B4-BE49-F238E27FC236}">
                <a16:creationId xmlns:a16="http://schemas.microsoft.com/office/drawing/2014/main" id="{FD5F37F7-90D0-097C-321A-BD91FEEF4C51}"/>
              </a:ext>
            </a:extLst>
          </p:cNvPr>
          <p:cNvSpPr>
            <a:spLocks noGrp="1"/>
          </p:cNvSpPr>
          <p:nvPr>
            <p:ph type="body" sz="quarter" idx="11" hasCustomPrompt="1"/>
          </p:nvPr>
        </p:nvSpPr>
        <p:spPr>
          <a:xfrm>
            <a:off x="502920" y="1287167"/>
            <a:ext cx="3984625" cy="3397250"/>
          </a:xfrm>
        </p:spPr>
        <p:txBody>
          <a:bodyPr/>
          <a:lstStyle>
            <a:lvl1pPr>
              <a:defRPr sz="1600" b="0">
                <a:solidFill>
                  <a:srgbClr val="009CDE"/>
                </a:solidFill>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Group 5">
            <a:extLst>
              <a:ext uri="{FF2B5EF4-FFF2-40B4-BE49-F238E27FC236}">
                <a16:creationId xmlns:a16="http://schemas.microsoft.com/office/drawing/2014/main" id="{A2DFFA8A-0C57-AC0E-F393-85087DB9CB04}"/>
              </a:ext>
            </a:extLst>
          </p:cNvPr>
          <p:cNvGrpSpPr/>
          <p:nvPr userDrawn="1"/>
        </p:nvGrpSpPr>
        <p:grpSpPr>
          <a:xfrm>
            <a:off x="520595" y="203389"/>
            <a:ext cx="2690864" cy="238833"/>
            <a:chOff x="4066256" y="1629208"/>
            <a:chExt cx="3251849" cy="477093"/>
          </a:xfrm>
        </p:grpSpPr>
        <p:sp>
          <p:nvSpPr>
            <p:cNvPr id="7" name="object 15">
              <a:extLst>
                <a:ext uri="{FF2B5EF4-FFF2-40B4-BE49-F238E27FC236}">
                  <a16:creationId xmlns:a16="http://schemas.microsoft.com/office/drawing/2014/main" id="{56B83BD5-6876-0271-7297-F295E90CA428}"/>
                </a:ext>
              </a:extLst>
            </p:cNvPr>
            <p:cNvSpPr/>
            <p:nvPr/>
          </p:nvSpPr>
          <p:spPr>
            <a:xfrm>
              <a:off x="4066256" y="1635131"/>
              <a:ext cx="1190592" cy="471170"/>
            </a:xfrm>
            <a:custGeom>
              <a:avLst/>
              <a:gdLst/>
              <a:ahLst/>
              <a:cxnLst/>
              <a:rect l="l" t="t" r="r" b="b"/>
              <a:pathLst>
                <a:path w="1178560" h="471169">
                  <a:moveTo>
                    <a:pt x="942594" y="0"/>
                  </a:moveTo>
                  <a:lnTo>
                    <a:pt x="0" y="0"/>
                  </a:lnTo>
                  <a:lnTo>
                    <a:pt x="0" y="470916"/>
                  </a:lnTo>
                  <a:lnTo>
                    <a:pt x="942594" y="470916"/>
                  </a:lnTo>
                  <a:lnTo>
                    <a:pt x="1178052" y="235458"/>
                  </a:lnTo>
                  <a:lnTo>
                    <a:pt x="942594" y="0"/>
                  </a:lnTo>
                  <a:close/>
                </a:path>
              </a:pathLst>
            </a:custGeom>
            <a:solidFill>
              <a:schemeClr val="accent2"/>
            </a:solidFill>
          </p:spPr>
          <p:txBody>
            <a:bodyPr wrap="square" lIns="0" tIns="0" rIns="0" bIns="0" rtlCol="0"/>
            <a:lstStyle/>
            <a:p>
              <a:endParaRPr/>
            </a:p>
          </p:txBody>
        </p:sp>
        <p:sp>
          <p:nvSpPr>
            <p:cNvPr id="8" name="object 16">
              <a:extLst>
                <a:ext uri="{FF2B5EF4-FFF2-40B4-BE49-F238E27FC236}">
                  <a16:creationId xmlns:a16="http://schemas.microsoft.com/office/drawing/2014/main" id="{65B92B31-E756-CE69-71F2-E574E551C4B4}"/>
                </a:ext>
              </a:extLst>
            </p:cNvPr>
            <p:cNvSpPr txBox="1"/>
            <p:nvPr/>
          </p:nvSpPr>
          <p:spPr>
            <a:xfrm>
              <a:off x="4198420" y="1655277"/>
              <a:ext cx="781478" cy="445102"/>
            </a:xfrm>
            <a:prstGeom prst="rect">
              <a:avLst/>
            </a:prstGeom>
          </p:spPr>
          <p:txBody>
            <a:bodyPr vert="horz" wrap="square" lIns="0" tIns="12700" rIns="0" bIns="0" rtlCol="0">
              <a:spAutoFit/>
            </a:bodyPr>
            <a:lstStyle/>
            <a:p>
              <a:pPr marL="12700">
                <a:lnSpc>
                  <a:spcPts val="800"/>
                </a:lnSpc>
                <a:spcBef>
                  <a:spcPts val="100"/>
                </a:spcBef>
              </a:pPr>
              <a:r>
                <a:rPr lang="en-US" sz="900" b="1" cap="all" spc="-10" dirty="0">
                  <a:solidFill>
                    <a:schemeClr val="bg1"/>
                  </a:solidFill>
                  <a:latin typeface="Calibri"/>
                  <a:cs typeface="Calibri"/>
                </a:rPr>
                <a:t>CARTRIDGE</a:t>
              </a:r>
              <a:br>
                <a:rPr lang="en-US" sz="900" b="1" cap="all" spc="-10" dirty="0">
                  <a:solidFill>
                    <a:schemeClr val="bg1"/>
                  </a:solidFill>
                  <a:latin typeface="Calibri"/>
                  <a:cs typeface="Calibri"/>
                </a:rPr>
              </a:br>
              <a:r>
                <a:rPr lang="en-US" sz="900" b="1" cap="all" spc="-10" dirty="0">
                  <a:solidFill>
                    <a:schemeClr val="bg1"/>
                  </a:solidFill>
                  <a:latin typeface="Calibri"/>
                  <a:cs typeface="Calibri"/>
                </a:rPr>
                <a:t>OVERVIEW </a:t>
              </a:r>
              <a:endParaRPr sz="900" cap="all" dirty="0">
                <a:solidFill>
                  <a:schemeClr val="bg1"/>
                </a:solidFill>
                <a:latin typeface="Calibri"/>
                <a:cs typeface="Calibri"/>
              </a:endParaRPr>
            </a:p>
          </p:txBody>
        </p:sp>
        <p:sp>
          <p:nvSpPr>
            <p:cNvPr id="9" name="object 17">
              <a:extLst>
                <a:ext uri="{FF2B5EF4-FFF2-40B4-BE49-F238E27FC236}">
                  <a16:creationId xmlns:a16="http://schemas.microsoft.com/office/drawing/2014/main" id="{4DC3C56A-6A89-4DFD-4AA9-948C4A9EFD0A}"/>
                </a:ext>
              </a:extLst>
            </p:cNvPr>
            <p:cNvSpPr/>
            <p:nvPr/>
          </p:nvSpPr>
          <p:spPr>
            <a:xfrm>
              <a:off x="5112060" y="1629208"/>
              <a:ext cx="1178561" cy="471171"/>
            </a:xfrm>
            <a:custGeom>
              <a:avLst/>
              <a:gdLst/>
              <a:ahLst/>
              <a:cxnLst/>
              <a:rect l="l" t="t" r="r" b="b"/>
              <a:pathLst>
                <a:path w="1178560" h="471169">
                  <a:moveTo>
                    <a:pt x="942594" y="0"/>
                  </a:moveTo>
                  <a:lnTo>
                    <a:pt x="0" y="0"/>
                  </a:lnTo>
                  <a:lnTo>
                    <a:pt x="235458" y="235458"/>
                  </a:lnTo>
                  <a:lnTo>
                    <a:pt x="0" y="470916"/>
                  </a:lnTo>
                  <a:lnTo>
                    <a:pt x="942594" y="470916"/>
                  </a:lnTo>
                  <a:lnTo>
                    <a:pt x="1178052" y="235458"/>
                  </a:lnTo>
                  <a:lnTo>
                    <a:pt x="942594" y="0"/>
                  </a:lnTo>
                  <a:close/>
                </a:path>
              </a:pathLst>
            </a:custGeom>
            <a:solidFill>
              <a:srgbClr val="27C6DF"/>
            </a:solidFill>
          </p:spPr>
          <p:txBody>
            <a:bodyPr wrap="square" lIns="0" tIns="0" rIns="0" bIns="0" rtlCol="0"/>
            <a:lstStyle/>
            <a:p>
              <a:endParaRPr/>
            </a:p>
          </p:txBody>
        </p:sp>
        <p:sp>
          <p:nvSpPr>
            <p:cNvPr id="10" name="object 19">
              <a:extLst>
                <a:ext uri="{FF2B5EF4-FFF2-40B4-BE49-F238E27FC236}">
                  <a16:creationId xmlns:a16="http://schemas.microsoft.com/office/drawing/2014/main" id="{2F87D1EC-E916-0512-15DB-0A4586C6F6AB}"/>
                </a:ext>
              </a:extLst>
            </p:cNvPr>
            <p:cNvSpPr/>
            <p:nvPr/>
          </p:nvSpPr>
          <p:spPr>
            <a:xfrm>
              <a:off x="6139545" y="1629210"/>
              <a:ext cx="1178560" cy="471170"/>
            </a:xfrm>
            <a:custGeom>
              <a:avLst/>
              <a:gdLst/>
              <a:ahLst/>
              <a:cxnLst/>
              <a:rect l="l" t="t" r="r" b="b"/>
              <a:pathLst>
                <a:path w="1178560" h="471170">
                  <a:moveTo>
                    <a:pt x="942594" y="0"/>
                  </a:moveTo>
                  <a:lnTo>
                    <a:pt x="0" y="0"/>
                  </a:lnTo>
                  <a:lnTo>
                    <a:pt x="235458" y="235458"/>
                  </a:lnTo>
                  <a:lnTo>
                    <a:pt x="0" y="470916"/>
                  </a:lnTo>
                  <a:lnTo>
                    <a:pt x="942594" y="470916"/>
                  </a:lnTo>
                  <a:lnTo>
                    <a:pt x="1178052" y="235458"/>
                  </a:lnTo>
                  <a:lnTo>
                    <a:pt x="942594" y="0"/>
                  </a:lnTo>
                  <a:close/>
                </a:path>
              </a:pathLst>
            </a:custGeom>
            <a:solidFill>
              <a:schemeClr val="accent3"/>
            </a:solidFill>
          </p:spPr>
          <p:txBody>
            <a:bodyPr wrap="square" lIns="0" tIns="0" rIns="0" bIns="0" rtlCol="0"/>
            <a:lstStyle/>
            <a:p>
              <a:endParaRPr/>
            </a:p>
          </p:txBody>
        </p:sp>
        <p:sp>
          <p:nvSpPr>
            <p:cNvPr id="11" name="object 18">
              <a:extLst>
                <a:ext uri="{FF2B5EF4-FFF2-40B4-BE49-F238E27FC236}">
                  <a16:creationId xmlns:a16="http://schemas.microsoft.com/office/drawing/2014/main" id="{B32F0449-F803-DABB-746E-C8D471566B50}"/>
                </a:ext>
              </a:extLst>
            </p:cNvPr>
            <p:cNvSpPr txBox="1"/>
            <p:nvPr/>
          </p:nvSpPr>
          <p:spPr>
            <a:xfrm>
              <a:off x="5384874" y="1677842"/>
              <a:ext cx="854934" cy="425889"/>
            </a:xfrm>
            <a:prstGeom prst="rect">
              <a:avLst/>
            </a:prstGeom>
          </p:spPr>
          <p:txBody>
            <a:bodyPr vert="horz" wrap="square" lIns="0" tIns="31750" rIns="0" bIns="0" rtlCol="0">
              <a:spAutoFit/>
            </a:bodyPr>
            <a:lstStyle/>
            <a:p>
              <a:pPr marL="78105" marR="5080" indent="-66040">
                <a:lnSpc>
                  <a:spcPts val="500"/>
                </a:lnSpc>
                <a:spcBef>
                  <a:spcPts val="250"/>
                </a:spcBef>
              </a:pPr>
              <a:r>
                <a:rPr lang="en-US" sz="900" b="1" spc="-10" dirty="0">
                  <a:solidFill>
                    <a:schemeClr val="bg1">
                      <a:alpha val="50000"/>
                    </a:schemeClr>
                  </a:solidFill>
                  <a:latin typeface="Calibri"/>
                  <a:cs typeface="Calibri"/>
                </a:rPr>
                <a:t>RUNNING </a:t>
              </a:r>
            </a:p>
            <a:p>
              <a:pPr marL="78105" marR="5080" indent="-66040">
                <a:lnSpc>
                  <a:spcPts val="500"/>
                </a:lnSpc>
                <a:spcBef>
                  <a:spcPts val="250"/>
                </a:spcBef>
              </a:pPr>
              <a:r>
                <a:rPr lang="en-US" sz="900" b="1" spc="-10" dirty="0">
                  <a:solidFill>
                    <a:schemeClr val="bg1">
                      <a:alpha val="50000"/>
                    </a:schemeClr>
                  </a:solidFill>
                  <a:latin typeface="Calibri"/>
                  <a:cs typeface="Calibri"/>
                </a:rPr>
                <a:t>A TEST</a:t>
              </a:r>
              <a:endParaRPr lang="en-US" sz="900" dirty="0">
                <a:solidFill>
                  <a:schemeClr val="bg1">
                    <a:alpha val="50000"/>
                  </a:schemeClr>
                </a:solidFill>
                <a:latin typeface="Calibri"/>
                <a:cs typeface="Calibri"/>
              </a:endParaRPr>
            </a:p>
          </p:txBody>
        </p:sp>
        <p:sp>
          <p:nvSpPr>
            <p:cNvPr id="12" name="object 20">
              <a:extLst>
                <a:ext uri="{FF2B5EF4-FFF2-40B4-BE49-F238E27FC236}">
                  <a16:creationId xmlns:a16="http://schemas.microsoft.com/office/drawing/2014/main" id="{DFCD5DBC-94D1-0ABD-9618-5CB3FC616C03}"/>
                </a:ext>
              </a:extLst>
            </p:cNvPr>
            <p:cNvSpPr txBox="1"/>
            <p:nvPr/>
          </p:nvSpPr>
          <p:spPr>
            <a:xfrm>
              <a:off x="6428655" y="1655277"/>
              <a:ext cx="744663" cy="445101"/>
            </a:xfrm>
            <a:prstGeom prst="rect">
              <a:avLst/>
            </a:prstGeom>
          </p:spPr>
          <p:txBody>
            <a:bodyPr vert="horz" wrap="square" lIns="0" tIns="12700" rIns="0" bIns="0" rtlCol="0">
              <a:spAutoFit/>
            </a:bodyPr>
            <a:lstStyle/>
            <a:p>
              <a:pPr marL="12700">
                <a:lnSpc>
                  <a:spcPts val="800"/>
                </a:lnSpc>
                <a:spcBef>
                  <a:spcPts val="100"/>
                </a:spcBef>
              </a:pPr>
              <a:r>
                <a:rPr lang="en-US" sz="900" b="1" dirty="0">
                  <a:solidFill>
                    <a:schemeClr val="bg1">
                      <a:alpha val="50000"/>
                    </a:schemeClr>
                  </a:solidFill>
                  <a:latin typeface="Calibri"/>
                  <a:cs typeface="Calibri"/>
                </a:rPr>
                <a:t>AVOIDING ERRORS</a:t>
              </a:r>
              <a:endParaRPr lang="en-US" sz="900" dirty="0">
                <a:solidFill>
                  <a:schemeClr val="bg1">
                    <a:alpha val="50000"/>
                  </a:schemeClr>
                </a:solidFill>
                <a:latin typeface="Calibri"/>
                <a:cs typeface="Calibri"/>
              </a:endParaRPr>
            </a:p>
          </p:txBody>
        </p:sp>
      </p:grpSp>
    </p:spTree>
    <p:custDataLst>
      <p:tags r:id="rId1"/>
    </p:custDataLst>
    <p:extLst>
      <p:ext uri="{BB962C8B-B14F-4D97-AF65-F5344CB8AC3E}">
        <p14:creationId xmlns:p14="http://schemas.microsoft.com/office/powerpoint/2010/main" val="181283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ILS Cart Tem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67637-863A-8102-58DF-8B875550E4D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9006CF8-34D6-AE46-AE73-0A68CFF1834B}"/>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a:t>
            </a:fld>
            <a:endParaRPr lang="en-IN"/>
          </a:p>
        </p:txBody>
      </p:sp>
      <p:sp>
        <p:nvSpPr>
          <p:cNvPr id="5" name="Text Placeholder 4">
            <a:extLst>
              <a:ext uri="{FF2B5EF4-FFF2-40B4-BE49-F238E27FC236}">
                <a16:creationId xmlns:a16="http://schemas.microsoft.com/office/drawing/2014/main" id="{FD5F37F7-90D0-097C-321A-BD91FEEF4C51}"/>
              </a:ext>
            </a:extLst>
          </p:cNvPr>
          <p:cNvSpPr>
            <a:spLocks noGrp="1"/>
          </p:cNvSpPr>
          <p:nvPr>
            <p:ph type="body" sz="quarter" idx="11" hasCustomPrompt="1"/>
          </p:nvPr>
        </p:nvSpPr>
        <p:spPr>
          <a:xfrm>
            <a:off x="502920" y="1287167"/>
            <a:ext cx="3984625" cy="3397250"/>
          </a:xfrm>
        </p:spPr>
        <p:txBody>
          <a:bodyPr/>
          <a:lstStyle>
            <a:lvl1pPr>
              <a:defRPr sz="1600" b="0">
                <a:solidFill>
                  <a:srgbClr val="009CDE"/>
                </a:solidFill>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Group 5">
            <a:extLst>
              <a:ext uri="{FF2B5EF4-FFF2-40B4-BE49-F238E27FC236}">
                <a16:creationId xmlns:a16="http://schemas.microsoft.com/office/drawing/2014/main" id="{A2DFFA8A-0C57-AC0E-F393-85087DB9CB04}"/>
              </a:ext>
            </a:extLst>
          </p:cNvPr>
          <p:cNvGrpSpPr/>
          <p:nvPr userDrawn="1"/>
        </p:nvGrpSpPr>
        <p:grpSpPr>
          <a:xfrm>
            <a:off x="520595" y="203389"/>
            <a:ext cx="2690864" cy="238833"/>
            <a:chOff x="4066256" y="1629208"/>
            <a:chExt cx="3251849" cy="477093"/>
          </a:xfrm>
        </p:grpSpPr>
        <p:sp>
          <p:nvSpPr>
            <p:cNvPr id="7" name="object 15">
              <a:extLst>
                <a:ext uri="{FF2B5EF4-FFF2-40B4-BE49-F238E27FC236}">
                  <a16:creationId xmlns:a16="http://schemas.microsoft.com/office/drawing/2014/main" id="{56B83BD5-6876-0271-7297-F295E90CA428}"/>
                </a:ext>
              </a:extLst>
            </p:cNvPr>
            <p:cNvSpPr/>
            <p:nvPr/>
          </p:nvSpPr>
          <p:spPr>
            <a:xfrm>
              <a:off x="4066256" y="1635131"/>
              <a:ext cx="1190592" cy="471170"/>
            </a:xfrm>
            <a:custGeom>
              <a:avLst/>
              <a:gdLst/>
              <a:ahLst/>
              <a:cxnLst/>
              <a:rect l="l" t="t" r="r" b="b"/>
              <a:pathLst>
                <a:path w="1178560" h="471169">
                  <a:moveTo>
                    <a:pt x="942594" y="0"/>
                  </a:moveTo>
                  <a:lnTo>
                    <a:pt x="0" y="0"/>
                  </a:lnTo>
                  <a:lnTo>
                    <a:pt x="0" y="470916"/>
                  </a:lnTo>
                  <a:lnTo>
                    <a:pt x="942594" y="470916"/>
                  </a:lnTo>
                  <a:lnTo>
                    <a:pt x="1178052" y="235458"/>
                  </a:lnTo>
                  <a:lnTo>
                    <a:pt x="942594" y="0"/>
                  </a:lnTo>
                  <a:close/>
                </a:path>
              </a:pathLst>
            </a:custGeom>
            <a:solidFill>
              <a:schemeClr val="accent2"/>
            </a:solidFill>
          </p:spPr>
          <p:txBody>
            <a:bodyPr wrap="square" lIns="0" tIns="0" rIns="0" bIns="0" rtlCol="0"/>
            <a:lstStyle/>
            <a:p>
              <a:endParaRPr/>
            </a:p>
          </p:txBody>
        </p:sp>
        <p:sp>
          <p:nvSpPr>
            <p:cNvPr id="8" name="object 16">
              <a:extLst>
                <a:ext uri="{FF2B5EF4-FFF2-40B4-BE49-F238E27FC236}">
                  <a16:creationId xmlns:a16="http://schemas.microsoft.com/office/drawing/2014/main" id="{65B92B31-E756-CE69-71F2-E574E551C4B4}"/>
                </a:ext>
              </a:extLst>
            </p:cNvPr>
            <p:cNvSpPr txBox="1"/>
            <p:nvPr/>
          </p:nvSpPr>
          <p:spPr>
            <a:xfrm>
              <a:off x="4198420" y="1655277"/>
              <a:ext cx="781478" cy="445102"/>
            </a:xfrm>
            <a:prstGeom prst="rect">
              <a:avLst/>
            </a:prstGeom>
          </p:spPr>
          <p:txBody>
            <a:bodyPr vert="horz" wrap="square" lIns="0" tIns="12700" rIns="0" bIns="0" rtlCol="0">
              <a:spAutoFit/>
            </a:bodyPr>
            <a:lstStyle/>
            <a:p>
              <a:pPr marL="12700">
                <a:lnSpc>
                  <a:spcPts val="800"/>
                </a:lnSpc>
                <a:spcBef>
                  <a:spcPts val="100"/>
                </a:spcBef>
              </a:pPr>
              <a:r>
                <a:rPr lang="en-US" sz="900" b="1" cap="all" spc="-10">
                  <a:solidFill>
                    <a:schemeClr val="bg1">
                      <a:alpha val="50000"/>
                    </a:schemeClr>
                  </a:solidFill>
                  <a:latin typeface="Calibri"/>
                  <a:cs typeface="Calibri"/>
                </a:rPr>
                <a:t>CARTRIDGE</a:t>
              </a:r>
              <a:br>
                <a:rPr lang="en-US" sz="900" b="1" cap="all" spc="-10">
                  <a:solidFill>
                    <a:schemeClr val="bg1">
                      <a:alpha val="50000"/>
                    </a:schemeClr>
                  </a:solidFill>
                  <a:latin typeface="Calibri"/>
                  <a:cs typeface="Calibri"/>
                </a:rPr>
              </a:br>
              <a:r>
                <a:rPr lang="en-US" sz="900" b="1" cap="all" spc="-10">
                  <a:solidFill>
                    <a:schemeClr val="bg1">
                      <a:alpha val="50000"/>
                    </a:schemeClr>
                  </a:solidFill>
                  <a:latin typeface="Calibri"/>
                  <a:cs typeface="Calibri"/>
                </a:rPr>
                <a:t>OVERVIEW </a:t>
              </a:r>
              <a:endParaRPr sz="900" cap="all">
                <a:solidFill>
                  <a:schemeClr val="bg1">
                    <a:alpha val="50000"/>
                  </a:schemeClr>
                </a:solidFill>
                <a:latin typeface="Calibri"/>
                <a:cs typeface="Calibri"/>
              </a:endParaRPr>
            </a:p>
          </p:txBody>
        </p:sp>
        <p:sp>
          <p:nvSpPr>
            <p:cNvPr id="9" name="object 17">
              <a:extLst>
                <a:ext uri="{FF2B5EF4-FFF2-40B4-BE49-F238E27FC236}">
                  <a16:creationId xmlns:a16="http://schemas.microsoft.com/office/drawing/2014/main" id="{4DC3C56A-6A89-4DFD-4AA9-948C4A9EFD0A}"/>
                </a:ext>
              </a:extLst>
            </p:cNvPr>
            <p:cNvSpPr/>
            <p:nvPr/>
          </p:nvSpPr>
          <p:spPr>
            <a:xfrm>
              <a:off x="5112060" y="1629208"/>
              <a:ext cx="1178561" cy="471171"/>
            </a:xfrm>
            <a:custGeom>
              <a:avLst/>
              <a:gdLst/>
              <a:ahLst/>
              <a:cxnLst/>
              <a:rect l="l" t="t" r="r" b="b"/>
              <a:pathLst>
                <a:path w="1178560" h="471169">
                  <a:moveTo>
                    <a:pt x="942594" y="0"/>
                  </a:moveTo>
                  <a:lnTo>
                    <a:pt x="0" y="0"/>
                  </a:lnTo>
                  <a:lnTo>
                    <a:pt x="235458" y="235458"/>
                  </a:lnTo>
                  <a:lnTo>
                    <a:pt x="0" y="470916"/>
                  </a:lnTo>
                  <a:lnTo>
                    <a:pt x="942594" y="470916"/>
                  </a:lnTo>
                  <a:lnTo>
                    <a:pt x="1178052" y="235458"/>
                  </a:lnTo>
                  <a:lnTo>
                    <a:pt x="942594" y="0"/>
                  </a:lnTo>
                  <a:close/>
                </a:path>
              </a:pathLst>
            </a:custGeom>
            <a:solidFill>
              <a:srgbClr val="27C6DF"/>
            </a:solidFill>
          </p:spPr>
          <p:txBody>
            <a:bodyPr wrap="square" lIns="0" tIns="0" rIns="0" bIns="0" rtlCol="0"/>
            <a:lstStyle/>
            <a:p>
              <a:endParaRPr/>
            </a:p>
          </p:txBody>
        </p:sp>
        <p:sp>
          <p:nvSpPr>
            <p:cNvPr id="10" name="object 19">
              <a:extLst>
                <a:ext uri="{FF2B5EF4-FFF2-40B4-BE49-F238E27FC236}">
                  <a16:creationId xmlns:a16="http://schemas.microsoft.com/office/drawing/2014/main" id="{2F87D1EC-E916-0512-15DB-0A4586C6F6AB}"/>
                </a:ext>
              </a:extLst>
            </p:cNvPr>
            <p:cNvSpPr/>
            <p:nvPr/>
          </p:nvSpPr>
          <p:spPr>
            <a:xfrm>
              <a:off x="6139545" y="1629210"/>
              <a:ext cx="1178560" cy="471170"/>
            </a:xfrm>
            <a:custGeom>
              <a:avLst/>
              <a:gdLst/>
              <a:ahLst/>
              <a:cxnLst/>
              <a:rect l="l" t="t" r="r" b="b"/>
              <a:pathLst>
                <a:path w="1178560" h="471170">
                  <a:moveTo>
                    <a:pt x="942594" y="0"/>
                  </a:moveTo>
                  <a:lnTo>
                    <a:pt x="0" y="0"/>
                  </a:lnTo>
                  <a:lnTo>
                    <a:pt x="235458" y="235458"/>
                  </a:lnTo>
                  <a:lnTo>
                    <a:pt x="0" y="470916"/>
                  </a:lnTo>
                  <a:lnTo>
                    <a:pt x="942594" y="470916"/>
                  </a:lnTo>
                  <a:lnTo>
                    <a:pt x="1178052" y="235458"/>
                  </a:lnTo>
                  <a:lnTo>
                    <a:pt x="942594" y="0"/>
                  </a:lnTo>
                  <a:close/>
                </a:path>
              </a:pathLst>
            </a:custGeom>
            <a:solidFill>
              <a:schemeClr val="accent3"/>
            </a:solidFill>
          </p:spPr>
          <p:txBody>
            <a:bodyPr wrap="square" lIns="0" tIns="0" rIns="0" bIns="0" rtlCol="0"/>
            <a:lstStyle/>
            <a:p>
              <a:endParaRPr/>
            </a:p>
          </p:txBody>
        </p:sp>
        <p:sp>
          <p:nvSpPr>
            <p:cNvPr id="11" name="object 18">
              <a:extLst>
                <a:ext uri="{FF2B5EF4-FFF2-40B4-BE49-F238E27FC236}">
                  <a16:creationId xmlns:a16="http://schemas.microsoft.com/office/drawing/2014/main" id="{B32F0449-F803-DABB-746E-C8D471566B50}"/>
                </a:ext>
              </a:extLst>
            </p:cNvPr>
            <p:cNvSpPr txBox="1"/>
            <p:nvPr/>
          </p:nvSpPr>
          <p:spPr>
            <a:xfrm>
              <a:off x="5384874" y="1677842"/>
              <a:ext cx="854934" cy="425889"/>
            </a:xfrm>
            <a:prstGeom prst="rect">
              <a:avLst/>
            </a:prstGeom>
          </p:spPr>
          <p:txBody>
            <a:bodyPr vert="horz" wrap="square" lIns="0" tIns="31750" rIns="0" bIns="0" rtlCol="0">
              <a:spAutoFit/>
            </a:bodyPr>
            <a:lstStyle/>
            <a:p>
              <a:pPr marL="78105" marR="5080" indent="-66040">
                <a:lnSpc>
                  <a:spcPts val="500"/>
                </a:lnSpc>
                <a:spcBef>
                  <a:spcPts val="250"/>
                </a:spcBef>
              </a:pPr>
              <a:r>
                <a:rPr lang="en-US" sz="900" b="1" spc="-10">
                  <a:solidFill>
                    <a:schemeClr val="bg1"/>
                  </a:solidFill>
                  <a:latin typeface="Calibri"/>
                  <a:cs typeface="Calibri"/>
                </a:rPr>
                <a:t>RUNNING </a:t>
              </a:r>
            </a:p>
            <a:p>
              <a:pPr marL="78105" marR="5080" indent="-66040">
                <a:lnSpc>
                  <a:spcPts val="500"/>
                </a:lnSpc>
                <a:spcBef>
                  <a:spcPts val="250"/>
                </a:spcBef>
              </a:pPr>
              <a:r>
                <a:rPr lang="en-US" sz="900" b="1" spc="-10">
                  <a:solidFill>
                    <a:schemeClr val="bg1"/>
                  </a:solidFill>
                  <a:latin typeface="Calibri"/>
                  <a:cs typeface="Calibri"/>
                </a:rPr>
                <a:t>A TEST</a:t>
              </a:r>
              <a:endParaRPr lang="en-US" sz="900">
                <a:solidFill>
                  <a:schemeClr val="bg1"/>
                </a:solidFill>
                <a:latin typeface="Calibri"/>
                <a:cs typeface="Calibri"/>
              </a:endParaRPr>
            </a:p>
          </p:txBody>
        </p:sp>
        <p:sp>
          <p:nvSpPr>
            <p:cNvPr id="12" name="object 20">
              <a:extLst>
                <a:ext uri="{FF2B5EF4-FFF2-40B4-BE49-F238E27FC236}">
                  <a16:creationId xmlns:a16="http://schemas.microsoft.com/office/drawing/2014/main" id="{DFCD5DBC-94D1-0ABD-9618-5CB3FC616C03}"/>
                </a:ext>
              </a:extLst>
            </p:cNvPr>
            <p:cNvSpPr txBox="1"/>
            <p:nvPr/>
          </p:nvSpPr>
          <p:spPr>
            <a:xfrm>
              <a:off x="6428655" y="1655277"/>
              <a:ext cx="744663" cy="445101"/>
            </a:xfrm>
            <a:prstGeom prst="rect">
              <a:avLst/>
            </a:prstGeom>
          </p:spPr>
          <p:txBody>
            <a:bodyPr vert="horz" wrap="square" lIns="0" tIns="12700" rIns="0" bIns="0" rtlCol="0">
              <a:spAutoFit/>
            </a:bodyPr>
            <a:lstStyle/>
            <a:p>
              <a:pPr marL="12700">
                <a:lnSpc>
                  <a:spcPts val="800"/>
                </a:lnSpc>
                <a:spcBef>
                  <a:spcPts val="100"/>
                </a:spcBef>
              </a:pPr>
              <a:r>
                <a:rPr lang="en-US" sz="900" b="1" dirty="0">
                  <a:solidFill>
                    <a:schemeClr val="bg1">
                      <a:alpha val="50000"/>
                    </a:schemeClr>
                  </a:solidFill>
                  <a:latin typeface="Calibri"/>
                  <a:cs typeface="Calibri"/>
                </a:rPr>
                <a:t>AVOIDING ERRORS</a:t>
              </a:r>
              <a:endParaRPr lang="en-US" sz="900" dirty="0">
                <a:solidFill>
                  <a:schemeClr val="bg1">
                    <a:alpha val="50000"/>
                  </a:schemeClr>
                </a:solidFill>
                <a:latin typeface="Calibri"/>
                <a:cs typeface="Calibri"/>
              </a:endParaRPr>
            </a:p>
          </p:txBody>
        </p:sp>
      </p:grpSp>
    </p:spTree>
    <p:custDataLst>
      <p:tags r:id="rId1"/>
    </p:custDataLst>
    <p:extLst>
      <p:ext uri="{BB962C8B-B14F-4D97-AF65-F5344CB8AC3E}">
        <p14:creationId xmlns:p14="http://schemas.microsoft.com/office/powerpoint/2010/main" val="2387005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ILS Cart Tem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67637-863A-8102-58DF-8B875550E4D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9006CF8-34D6-AE46-AE73-0A68CFF1834B}"/>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a:t>
            </a:fld>
            <a:endParaRPr lang="en-IN"/>
          </a:p>
        </p:txBody>
      </p:sp>
      <p:sp>
        <p:nvSpPr>
          <p:cNvPr id="5" name="Text Placeholder 4">
            <a:extLst>
              <a:ext uri="{FF2B5EF4-FFF2-40B4-BE49-F238E27FC236}">
                <a16:creationId xmlns:a16="http://schemas.microsoft.com/office/drawing/2014/main" id="{FD5F37F7-90D0-097C-321A-BD91FEEF4C51}"/>
              </a:ext>
            </a:extLst>
          </p:cNvPr>
          <p:cNvSpPr>
            <a:spLocks noGrp="1"/>
          </p:cNvSpPr>
          <p:nvPr>
            <p:ph type="body" sz="quarter" idx="11" hasCustomPrompt="1"/>
          </p:nvPr>
        </p:nvSpPr>
        <p:spPr>
          <a:xfrm>
            <a:off x="502920" y="1287167"/>
            <a:ext cx="3984625" cy="3397250"/>
          </a:xfrm>
        </p:spPr>
        <p:txBody>
          <a:bodyPr/>
          <a:lstStyle>
            <a:lvl1pPr>
              <a:defRPr sz="1600" b="0">
                <a:solidFill>
                  <a:srgbClr val="009CDE"/>
                </a:solidFill>
                <a:latin typeface="+mn-lt"/>
              </a:defRPr>
            </a:lvl1pPr>
            <a:lvl2pPr>
              <a:defRPr sz="1400">
                <a:latin typeface="+mn-lt"/>
              </a:defRPr>
            </a:lvl2pPr>
            <a:lvl3pPr>
              <a:defRPr sz="14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Group 5">
            <a:extLst>
              <a:ext uri="{FF2B5EF4-FFF2-40B4-BE49-F238E27FC236}">
                <a16:creationId xmlns:a16="http://schemas.microsoft.com/office/drawing/2014/main" id="{A2DFFA8A-0C57-AC0E-F393-85087DB9CB04}"/>
              </a:ext>
            </a:extLst>
          </p:cNvPr>
          <p:cNvGrpSpPr/>
          <p:nvPr userDrawn="1"/>
        </p:nvGrpSpPr>
        <p:grpSpPr>
          <a:xfrm>
            <a:off x="520595" y="203389"/>
            <a:ext cx="2690864" cy="238833"/>
            <a:chOff x="4066256" y="1629208"/>
            <a:chExt cx="3251849" cy="477093"/>
          </a:xfrm>
        </p:grpSpPr>
        <p:sp>
          <p:nvSpPr>
            <p:cNvPr id="7" name="object 15">
              <a:extLst>
                <a:ext uri="{FF2B5EF4-FFF2-40B4-BE49-F238E27FC236}">
                  <a16:creationId xmlns:a16="http://schemas.microsoft.com/office/drawing/2014/main" id="{56B83BD5-6876-0271-7297-F295E90CA428}"/>
                </a:ext>
              </a:extLst>
            </p:cNvPr>
            <p:cNvSpPr/>
            <p:nvPr/>
          </p:nvSpPr>
          <p:spPr>
            <a:xfrm>
              <a:off x="4066256" y="1635131"/>
              <a:ext cx="1190592" cy="471170"/>
            </a:xfrm>
            <a:custGeom>
              <a:avLst/>
              <a:gdLst/>
              <a:ahLst/>
              <a:cxnLst/>
              <a:rect l="l" t="t" r="r" b="b"/>
              <a:pathLst>
                <a:path w="1178560" h="471169">
                  <a:moveTo>
                    <a:pt x="942594" y="0"/>
                  </a:moveTo>
                  <a:lnTo>
                    <a:pt x="0" y="0"/>
                  </a:lnTo>
                  <a:lnTo>
                    <a:pt x="0" y="470916"/>
                  </a:lnTo>
                  <a:lnTo>
                    <a:pt x="942594" y="470916"/>
                  </a:lnTo>
                  <a:lnTo>
                    <a:pt x="1178052" y="235458"/>
                  </a:lnTo>
                  <a:lnTo>
                    <a:pt x="942594" y="0"/>
                  </a:lnTo>
                  <a:close/>
                </a:path>
              </a:pathLst>
            </a:custGeom>
            <a:solidFill>
              <a:schemeClr val="accent2"/>
            </a:solidFill>
          </p:spPr>
          <p:txBody>
            <a:bodyPr wrap="square" lIns="0" tIns="0" rIns="0" bIns="0" rtlCol="0"/>
            <a:lstStyle/>
            <a:p>
              <a:endParaRPr/>
            </a:p>
          </p:txBody>
        </p:sp>
        <p:sp>
          <p:nvSpPr>
            <p:cNvPr id="8" name="object 16">
              <a:extLst>
                <a:ext uri="{FF2B5EF4-FFF2-40B4-BE49-F238E27FC236}">
                  <a16:creationId xmlns:a16="http://schemas.microsoft.com/office/drawing/2014/main" id="{65B92B31-E756-CE69-71F2-E574E551C4B4}"/>
                </a:ext>
              </a:extLst>
            </p:cNvPr>
            <p:cNvSpPr txBox="1"/>
            <p:nvPr/>
          </p:nvSpPr>
          <p:spPr>
            <a:xfrm>
              <a:off x="4198420" y="1655277"/>
              <a:ext cx="781478" cy="445102"/>
            </a:xfrm>
            <a:prstGeom prst="rect">
              <a:avLst/>
            </a:prstGeom>
          </p:spPr>
          <p:txBody>
            <a:bodyPr vert="horz" wrap="square" lIns="0" tIns="12700" rIns="0" bIns="0" rtlCol="0">
              <a:spAutoFit/>
            </a:bodyPr>
            <a:lstStyle/>
            <a:p>
              <a:pPr marL="12700">
                <a:lnSpc>
                  <a:spcPts val="800"/>
                </a:lnSpc>
                <a:spcBef>
                  <a:spcPts val="100"/>
                </a:spcBef>
              </a:pPr>
              <a:r>
                <a:rPr lang="en-US" sz="900" b="1" cap="all" spc="-10">
                  <a:solidFill>
                    <a:schemeClr val="bg1">
                      <a:alpha val="50000"/>
                    </a:schemeClr>
                  </a:solidFill>
                  <a:latin typeface="Calibri"/>
                  <a:cs typeface="Calibri"/>
                </a:rPr>
                <a:t>CARTRIDGE</a:t>
              </a:r>
              <a:br>
                <a:rPr lang="en-US" sz="900" b="1" cap="all" spc="-10">
                  <a:solidFill>
                    <a:schemeClr val="bg1">
                      <a:alpha val="50000"/>
                    </a:schemeClr>
                  </a:solidFill>
                  <a:latin typeface="Calibri"/>
                  <a:cs typeface="Calibri"/>
                </a:rPr>
              </a:br>
              <a:r>
                <a:rPr lang="en-US" sz="900" b="1" cap="all" spc="-10">
                  <a:solidFill>
                    <a:schemeClr val="bg1">
                      <a:alpha val="50000"/>
                    </a:schemeClr>
                  </a:solidFill>
                  <a:latin typeface="Calibri"/>
                  <a:cs typeface="Calibri"/>
                </a:rPr>
                <a:t>OVERVIEW </a:t>
              </a:r>
              <a:endParaRPr sz="900" cap="all">
                <a:solidFill>
                  <a:schemeClr val="bg1">
                    <a:alpha val="50000"/>
                  </a:schemeClr>
                </a:solidFill>
                <a:latin typeface="Calibri"/>
                <a:cs typeface="Calibri"/>
              </a:endParaRPr>
            </a:p>
          </p:txBody>
        </p:sp>
        <p:sp>
          <p:nvSpPr>
            <p:cNvPr id="9" name="object 17">
              <a:extLst>
                <a:ext uri="{FF2B5EF4-FFF2-40B4-BE49-F238E27FC236}">
                  <a16:creationId xmlns:a16="http://schemas.microsoft.com/office/drawing/2014/main" id="{4DC3C56A-6A89-4DFD-4AA9-948C4A9EFD0A}"/>
                </a:ext>
              </a:extLst>
            </p:cNvPr>
            <p:cNvSpPr/>
            <p:nvPr/>
          </p:nvSpPr>
          <p:spPr>
            <a:xfrm>
              <a:off x="5112060" y="1629208"/>
              <a:ext cx="1178561" cy="471171"/>
            </a:xfrm>
            <a:custGeom>
              <a:avLst/>
              <a:gdLst/>
              <a:ahLst/>
              <a:cxnLst/>
              <a:rect l="l" t="t" r="r" b="b"/>
              <a:pathLst>
                <a:path w="1178560" h="471169">
                  <a:moveTo>
                    <a:pt x="942594" y="0"/>
                  </a:moveTo>
                  <a:lnTo>
                    <a:pt x="0" y="0"/>
                  </a:lnTo>
                  <a:lnTo>
                    <a:pt x="235458" y="235458"/>
                  </a:lnTo>
                  <a:lnTo>
                    <a:pt x="0" y="470916"/>
                  </a:lnTo>
                  <a:lnTo>
                    <a:pt x="942594" y="470916"/>
                  </a:lnTo>
                  <a:lnTo>
                    <a:pt x="1178052" y="235458"/>
                  </a:lnTo>
                  <a:lnTo>
                    <a:pt x="942594" y="0"/>
                  </a:lnTo>
                  <a:close/>
                </a:path>
              </a:pathLst>
            </a:custGeom>
            <a:solidFill>
              <a:srgbClr val="27C6DF"/>
            </a:solidFill>
          </p:spPr>
          <p:txBody>
            <a:bodyPr wrap="square" lIns="0" tIns="0" rIns="0" bIns="0" rtlCol="0"/>
            <a:lstStyle/>
            <a:p>
              <a:endParaRPr/>
            </a:p>
          </p:txBody>
        </p:sp>
        <p:sp>
          <p:nvSpPr>
            <p:cNvPr id="10" name="object 19">
              <a:extLst>
                <a:ext uri="{FF2B5EF4-FFF2-40B4-BE49-F238E27FC236}">
                  <a16:creationId xmlns:a16="http://schemas.microsoft.com/office/drawing/2014/main" id="{2F87D1EC-E916-0512-15DB-0A4586C6F6AB}"/>
                </a:ext>
              </a:extLst>
            </p:cNvPr>
            <p:cNvSpPr/>
            <p:nvPr/>
          </p:nvSpPr>
          <p:spPr>
            <a:xfrm>
              <a:off x="6139545" y="1629210"/>
              <a:ext cx="1178560" cy="471170"/>
            </a:xfrm>
            <a:custGeom>
              <a:avLst/>
              <a:gdLst/>
              <a:ahLst/>
              <a:cxnLst/>
              <a:rect l="l" t="t" r="r" b="b"/>
              <a:pathLst>
                <a:path w="1178560" h="471170">
                  <a:moveTo>
                    <a:pt x="942594" y="0"/>
                  </a:moveTo>
                  <a:lnTo>
                    <a:pt x="0" y="0"/>
                  </a:lnTo>
                  <a:lnTo>
                    <a:pt x="235458" y="235458"/>
                  </a:lnTo>
                  <a:lnTo>
                    <a:pt x="0" y="470916"/>
                  </a:lnTo>
                  <a:lnTo>
                    <a:pt x="942594" y="470916"/>
                  </a:lnTo>
                  <a:lnTo>
                    <a:pt x="1178052" y="235458"/>
                  </a:lnTo>
                  <a:lnTo>
                    <a:pt x="942594" y="0"/>
                  </a:lnTo>
                  <a:close/>
                </a:path>
              </a:pathLst>
            </a:custGeom>
            <a:solidFill>
              <a:schemeClr val="accent3"/>
            </a:solidFill>
          </p:spPr>
          <p:txBody>
            <a:bodyPr wrap="square" lIns="0" tIns="0" rIns="0" bIns="0" rtlCol="0"/>
            <a:lstStyle/>
            <a:p>
              <a:endParaRPr/>
            </a:p>
          </p:txBody>
        </p:sp>
        <p:sp>
          <p:nvSpPr>
            <p:cNvPr id="11" name="object 18">
              <a:extLst>
                <a:ext uri="{FF2B5EF4-FFF2-40B4-BE49-F238E27FC236}">
                  <a16:creationId xmlns:a16="http://schemas.microsoft.com/office/drawing/2014/main" id="{B32F0449-F803-DABB-746E-C8D471566B50}"/>
                </a:ext>
              </a:extLst>
            </p:cNvPr>
            <p:cNvSpPr txBox="1"/>
            <p:nvPr/>
          </p:nvSpPr>
          <p:spPr>
            <a:xfrm>
              <a:off x="5384874" y="1677842"/>
              <a:ext cx="854934" cy="425889"/>
            </a:xfrm>
            <a:prstGeom prst="rect">
              <a:avLst/>
            </a:prstGeom>
          </p:spPr>
          <p:txBody>
            <a:bodyPr vert="horz" wrap="square" lIns="0" tIns="31750" rIns="0" bIns="0" rtlCol="0">
              <a:spAutoFit/>
            </a:bodyPr>
            <a:lstStyle/>
            <a:p>
              <a:pPr marL="78105" marR="5080" indent="-66040">
                <a:lnSpc>
                  <a:spcPts val="500"/>
                </a:lnSpc>
                <a:spcBef>
                  <a:spcPts val="250"/>
                </a:spcBef>
              </a:pPr>
              <a:r>
                <a:rPr lang="en-US" sz="900" b="1" spc="-10">
                  <a:solidFill>
                    <a:schemeClr val="bg1">
                      <a:alpha val="50000"/>
                    </a:schemeClr>
                  </a:solidFill>
                  <a:latin typeface="Calibri"/>
                  <a:cs typeface="Calibri"/>
                </a:rPr>
                <a:t>RUNNING </a:t>
              </a:r>
            </a:p>
            <a:p>
              <a:pPr marL="78105" marR="5080" indent="-66040">
                <a:lnSpc>
                  <a:spcPts val="500"/>
                </a:lnSpc>
                <a:spcBef>
                  <a:spcPts val="250"/>
                </a:spcBef>
              </a:pPr>
              <a:r>
                <a:rPr lang="en-US" sz="900" b="1" spc="-10">
                  <a:solidFill>
                    <a:schemeClr val="bg1">
                      <a:alpha val="50000"/>
                    </a:schemeClr>
                  </a:solidFill>
                  <a:latin typeface="Calibri"/>
                  <a:cs typeface="Calibri"/>
                </a:rPr>
                <a:t>A TEST</a:t>
              </a:r>
              <a:endParaRPr lang="en-US" sz="900">
                <a:solidFill>
                  <a:schemeClr val="bg1">
                    <a:alpha val="50000"/>
                  </a:schemeClr>
                </a:solidFill>
                <a:latin typeface="Calibri"/>
                <a:cs typeface="Calibri"/>
              </a:endParaRPr>
            </a:p>
          </p:txBody>
        </p:sp>
        <p:sp>
          <p:nvSpPr>
            <p:cNvPr id="12" name="object 20">
              <a:extLst>
                <a:ext uri="{FF2B5EF4-FFF2-40B4-BE49-F238E27FC236}">
                  <a16:creationId xmlns:a16="http://schemas.microsoft.com/office/drawing/2014/main" id="{DFCD5DBC-94D1-0ABD-9618-5CB3FC616C03}"/>
                </a:ext>
              </a:extLst>
            </p:cNvPr>
            <p:cNvSpPr txBox="1"/>
            <p:nvPr/>
          </p:nvSpPr>
          <p:spPr>
            <a:xfrm>
              <a:off x="6428655" y="1655277"/>
              <a:ext cx="744663" cy="445101"/>
            </a:xfrm>
            <a:prstGeom prst="rect">
              <a:avLst/>
            </a:prstGeom>
          </p:spPr>
          <p:txBody>
            <a:bodyPr vert="horz" wrap="square" lIns="0" tIns="12700" rIns="0" bIns="0" rtlCol="0">
              <a:spAutoFit/>
            </a:bodyPr>
            <a:lstStyle/>
            <a:p>
              <a:pPr marL="12700">
                <a:lnSpc>
                  <a:spcPts val="800"/>
                </a:lnSpc>
                <a:spcBef>
                  <a:spcPts val="100"/>
                </a:spcBef>
              </a:pPr>
              <a:r>
                <a:rPr lang="en-US" sz="900" b="1" dirty="0">
                  <a:solidFill>
                    <a:schemeClr val="bg1"/>
                  </a:solidFill>
                  <a:latin typeface="Calibri"/>
                  <a:cs typeface="Calibri"/>
                </a:rPr>
                <a:t>AVOIDING ERRORS</a:t>
              </a:r>
              <a:endParaRPr lang="en-US" sz="900" dirty="0">
                <a:solidFill>
                  <a:schemeClr val="bg1"/>
                </a:solidFill>
                <a:latin typeface="Calibri"/>
                <a:cs typeface="Calibri"/>
              </a:endParaRPr>
            </a:p>
          </p:txBody>
        </p:sp>
      </p:grpSp>
    </p:spTree>
    <p:custDataLst>
      <p:tags r:id="rId1"/>
    </p:custDataLst>
    <p:extLst>
      <p:ext uri="{BB962C8B-B14F-4D97-AF65-F5344CB8AC3E}">
        <p14:creationId xmlns:p14="http://schemas.microsoft.com/office/powerpoint/2010/main" val="1008482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Layout">
    <p:bg bwMode="gray">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502920" y="2330054"/>
            <a:ext cx="8138160" cy="1234440"/>
          </a:xfrm>
        </p:spPr>
        <p:txBody>
          <a:bodyPr/>
          <a:lstStyle>
            <a:lvl1pPr algn="l">
              <a:lnSpc>
                <a:spcPct val="90000"/>
              </a:lnSpc>
              <a:defRPr sz="4400" b="0" cap="none" spc="0" baseline="0">
                <a:solidFill>
                  <a:schemeClr val="bg1"/>
                </a:solidFill>
                <a:latin typeface="+mj-lt"/>
              </a:defRPr>
            </a:lvl1pPr>
          </a:lstStyle>
          <a:p>
            <a:r>
              <a:rPr lang="en-US"/>
              <a:t>Click to edit master title style</a:t>
            </a:r>
          </a:p>
        </p:txBody>
      </p:sp>
      <p:sp>
        <p:nvSpPr>
          <p:cNvPr id="3" name="Subtitle 2"/>
          <p:cNvSpPr>
            <a:spLocks noGrp="1"/>
          </p:cNvSpPr>
          <p:nvPr>
            <p:ph type="subTitle" idx="1" hasCustomPrompt="1"/>
          </p:nvPr>
        </p:nvSpPr>
        <p:spPr bwMode="gray">
          <a:xfrm>
            <a:off x="502919" y="1749981"/>
            <a:ext cx="8138159" cy="480060"/>
          </a:xfrm>
          <a:prstGeom prst="rect">
            <a:avLst/>
          </a:prstGeom>
        </p:spPr>
        <p:txBody>
          <a:bodyPr rIns="0" bIns="0" anchor="b" anchorCtr="0"/>
          <a:lstStyle>
            <a:lvl1pPr marL="0" indent="0" algn="l">
              <a:lnSpc>
                <a:spcPct val="100000"/>
              </a:lnSpc>
              <a:buNone/>
              <a:defRPr sz="1800" b="1" cap="all" spc="150" baseline="0">
                <a:solidFill>
                  <a:schemeClr val="accent1"/>
                </a:solidFill>
                <a:latin typeface="+mn-lt"/>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7" name="Picture 6" descr="A_symbol_wordm_below_w_rgb-01.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47472" y="137160"/>
            <a:ext cx="1188720" cy="1302056"/>
          </a:xfrm>
          <a:prstGeom prst="rect">
            <a:avLst/>
          </a:prstGeom>
        </p:spPr>
      </p:pic>
      <p:sp>
        <p:nvSpPr>
          <p:cNvPr id="12" name="Text Placeholder 7">
            <a:extLst>
              <a:ext uri="{FF2B5EF4-FFF2-40B4-BE49-F238E27FC236}">
                <a16:creationId xmlns:a16="http://schemas.microsoft.com/office/drawing/2014/main" id="{C4B86A29-886E-42EB-8E62-80044AB822E7}"/>
              </a:ext>
            </a:extLst>
          </p:cNvPr>
          <p:cNvSpPr>
            <a:spLocks noGrp="1"/>
          </p:cNvSpPr>
          <p:nvPr>
            <p:ph type="body" sz="quarter" idx="11" hasCustomPrompt="1"/>
          </p:nvPr>
        </p:nvSpPr>
        <p:spPr>
          <a:xfrm>
            <a:off x="5666159" y="204186"/>
            <a:ext cx="3092450" cy="322263"/>
          </a:xfrm>
          <a:prstGeom prst="rect">
            <a:avLst/>
          </a:prstGeom>
        </p:spPr>
        <p:txBody>
          <a:bodyPr anchor="ctr"/>
          <a:lstStyle>
            <a:lvl1pPr algn="r">
              <a:defRPr sz="1400" b="1" cap="all" spc="150" baseline="0">
                <a:solidFill>
                  <a:schemeClr val="bg1"/>
                </a:solidFill>
                <a:latin typeface="+mn-lt"/>
              </a:defRPr>
            </a:lvl1pPr>
          </a:lstStyle>
          <a:p>
            <a:pPr lvl="0"/>
            <a:r>
              <a:rPr lang="en-US"/>
              <a:t>OPTIONAL DESCRIPTOR</a:t>
            </a:r>
          </a:p>
        </p:txBody>
      </p:sp>
      <p:sp>
        <p:nvSpPr>
          <p:cNvPr id="6" name="TextBox 5">
            <a:extLst>
              <a:ext uri="{FF2B5EF4-FFF2-40B4-BE49-F238E27FC236}">
                <a16:creationId xmlns:a16="http://schemas.microsoft.com/office/drawing/2014/main" id="{21BA84FB-B0BD-096F-C812-70CA5A0F98BB}"/>
              </a:ext>
            </a:extLst>
          </p:cNvPr>
          <p:cNvSpPr txBox="1"/>
          <p:nvPr userDrawn="1"/>
        </p:nvSpPr>
        <p:spPr>
          <a:xfrm>
            <a:off x="408839" y="4687818"/>
            <a:ext cx="8540951" cy="307777"/>
          </a:xfrm>
          <a:prstGeom prst="rect">
            <a:avLst/>
          </a:prstGeom>
          <a:noFill/>
        </p:spPr>
        <p:txBody>
          <a:bodyPr wrap="square" rtlCol="0">
            <a:spAutoFit/>
          </a:bodyPr>
          <a:lstStyle/>
          <a:p>
            <a:pPr marL="0" marR="0" lvl="0" indent="0" algn="l" defTabSz="914377" rtl="0" eaLnBrk="1" fontAlgn="base" latinLnBrk="0" hangingPunct="1">
              <a:lnSpc>
                <a:spcPct val="100000"/>
              </a:lnSpc>
              <a:spcBef>
                <a:spcPct val="0"/>
              </a:spcBef>
              <a:spcAft>
                <a:spcPct val="0"/>
              </a:spcAft>
              <a:buClr>
                <a:srgbClr val="808080"/>
              </a:buClr>
              <a:buSzPct val="25000"/>
              <a:buFontTx/>
              <a:buNone/>
              <a:tabLst/>
              <a:defRPr/>
            </a:pPr>
            <a:r>
              <a:rPr lang="en-US" altLang="en-US" sz="700" dirty="0">
                <a:solidFill>
                  <a:schemeClr val="bg1"/>
                </a:solidFill>
                <a:latin typeface="Calibri" pitchFamily="34" charset="0"/>
                <a:sym typeface="Calibri" pitchFamily="34" charset="0"/>
              </a:rPr>
              <a:t>For </a:t>
            </a:r>
            <a:r>
              <a:rPr lang="en-US" altLang="en-US" sz="700" i="1" dirty="0">
                <a:solidFill>
                  <a:schemeClr val="bg1"/>
                </a:solidFill>
                <a:latin typeface="Calibri" pitchFamily="34" charset="0"/>
                <a:sym typeface="Calibri" pitchFamily="34" charset="0"/>
              </a:rPr>
              <a:t>in vitro</a:t>
            </a:r>
            <a:r>
              <a:rPr lang="en-US" altLang="en-US" sz="700" dirty="0">
                <a:solidFill>
                  <a:schemeClr val="bg1"/>
                </a:solidFill>
                <a:latin typeface="Calibri" pitchFamily="34" charset="0"/>
                <a:sym typeface="Calibri" pitchFamily="34" charset="0"/>
              </a:rPr>
              <a:t> diagnostic use. For intended use &amp; product details, visit </a:t>
            </a:r>
            <a:r>
              <a:rPr lang="en-US" altLang="en-US" sz="700" dirty="0">
                <a:solidFill>
                  <a:schemeClr val="bg1"/>
                </a:solidFill>
                <a:latin typeface="Calibri" pitchFamily="34" charset="0"/>
                <a:sym typeface="Calibri" pitchFamily="34" charset="0"/>
                <a:hlinkClick r:id="rId4">
                  <a:extLst>
                    <a:ext uri="{A12FA001-AC4F-418D-AE19-62706E023703}">
                      <ahyp:hlinkClr xmlns:ahyp="http://schemas.microsoft.com/office/drawing/2018/hyperlinkcolor" val="tx"/>
                    </a:ext>
                  </a:extLst>
                </a:hlinkClick>
              </a:rPr>
              <a:t>www.globalpointofcare.abbott</a:t>
            </a:r>
            <a:r>
              <a:rPr lang="en-US" altLang="en-US" sz="700" dirty="0">
                <a:solidFill>
                  <a:schemeClr val="bg1"/>
                </a:solidFill>
                <a:latin typeface="Calibri" pitchFamily="34" charset="0"/>
                <a:sym typeface="Calibri" pitchFamily="34" charset="0"/>
              </a:rPr>
              <a:t>. Photos and images are for illustrative purposes only. ©2026 Abbott. All rights reserved.</a:t>
            </a:r>
            <a:r>
              <a:rPr lang="en-US" altLang="en-US" sz="700" i="1" dirty="0">
                <a:solidFill>
                  <a:schemeClr val="bg1"/>
                </a:solidFill>
                <a:latin typeface="Calibri" pitchFamily="34" charset="0"/>
                <a:sym typeface="Calibri" pitchFamily="34" charset="0"/>
              </a:rPr>
              <a:t> </a:t>
            </a:r>
          </a:p>
          <a:p>
            <a:pPr marL="0" marR="0" lvl="0" indent="0" algn="l" defTabSz="914377" rtl="0" eaLnBrk="1" fontAlgn="base" latinLnBrk="0" hangingPunct="1">
              <a:lnSpc>
                <a:spcPct val="100000"/>
              </a:lnSpc>
              <a:spcBef>
                <a:spcPct val="0"/>
              </a:spcBef>
              <a:spcAft>
                <a:spcPct val="0"/>
              </a:spcAft>
              <a:buClr>
                <a:srgbClr val="808080"/>
              </a:buClr>
              <a:buSzPct val="25000"/>
              <a:buFontTx/>
              <a:buNone/>
              <a:tabLst/>
              <a:defRPr/>
            </a:pPr>
            <a:r>
              <a:rPr lang="en-US" altLang="en-US" sz="700" i="1" dirty="0">
                <a:solidFill>
                  <a:schemeClr val="bg1"/>
                </a:solidFill>
                <a:latin typeface="Calibri" pitchFamily="34" charset="0"/>
                <a:sym typeface="Calibri" pitchFamily="34" charset="0"/>
              </a:rPr>
              <a:t>i-STAT </a:t>
            </a:r>
            <a:r>
              <a:rPr lang="en-US" altLang="en-US" sz="700" i="0" dirty="0">
                <a:solidFill>
                  <a:schemeClr val="bg1"/>
                </a:solidFill>
                <a:latin typeface="Calibri" pitchFamily="34" charset="0"/>
                <a:sym typeface="Calibri" pitchFamily="34" charset="0"/>
              </a:rPr>
              <a:t>is a</a:t>
            </a:r>
            <a:r>
              <a:rPr lang="en-US" altLang="en-US" sz="700" dirty="0">
                <a:solidFill>
                  <a:schemeClr val="bg1"/>
                </a:solidFill>
                <a:latin typeface="Calibri" pitchFamily="34" charset="0"/>
                <a:sym typeface="Calibri" pitchFamily="34" charset="0"/>
              </a:rPr>
              <a:t> trademark of Abbott.</a:t>
            </a:r>
            <a:r>
              <a:rPr lang="en-US" altLang="en-US" sz="700" b="1" dirty="0">
                <a:solidFill>
                  <a:schemeClr val="bg1"/>
                </a:solidFill>
                <a:latin typeface="Calibri" panose="020F0502020204030204" pitchFamily="34" charset="0"/>
                <a:cs typeface="Calibri" panose="020F0502020204030204" pitchFamily="34" charset="0"/>
              </a:rPr>
              <a:t> Not all products are available in all regions. Check with your local representative for availability </a:t>
            </a:r>
            <a:r>
              <a:rPr lang="en-US" sz="700" dirty="0">
                <a:solidFill>
                  <a:schemeClr val="bg1"/>
                </a:solidFill>
                <a:latin typeface="Calibri" panose="020F0502020204030204" pitchFamily="34" charset="0"/>
                <a:cs typeface="Calibri" panose="020F0502020204030204" pitchFamily="34" charset="0"/>
              </a:rPr>
              <a:t>| iLS Presentation i-STAT 1 CHEM8+ | </a:t>
            </a:r>
            <a:r>
              <a:rPr lang="en-US" sz="700" kern="1200" dirty="0">
                <a:solidFill>
                  <a:schemeClr val="bg1"/>
                </a:solidFill>
                <a:latin typeface="Calibri" panose="020F0502020204030204" pitchFamily="34" charset="0"/>
                <a:ea typeface="+mn-ea"/>
                <a:cs typeface="Calibri" panose="020F0502020204030204" pitchFamily="34" charset="0"/>
              </a:rPr>
              <a:t>APOC-25002239.2</a:t>
            </a:r>
          </a:p>
        </p:txBody>
      </p:sp>
    </p:spTree>
    <p:custDataLst>
      <p:tags r:id="rId1"/>
    </p:custDataLst>
    <p:extLst>
      <p:ext uri="{BB962C8B-B14F-4D97-AF65-F5344CB8AC3E}">
        <p14:creationId xmlns:p14="http://schemas.microsoft.com/office/powerpoint/2010/main" val="2139708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Slide Layout">
    <p:bg bwMode="gray">
      <p:bgPr>
        <a:solidFill>
          <a:srgbClr val="009CDE"/>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502920" y="1380173"/>
            <a:ext cx="8138160" cy="1234440"/>
          </a:xfrm>
        </p:spPr>
        <p:txBody>
          <a:bodyPr/>
          <a:lstStyle>
            <a:lvl1pPr algn="l">
              <a:lnSpc>
                <a:spcPct val="90000"/>
              </a:lnSpc>
              <a:defRPr sz="4400" b="0" cap="none" spc="0" baseline="0">
                <a:solidFill>
                  <a:schemeClr val="bg1"/>
                </a:solidFill>
                <a:latin typeface="+mj-lt"/>
              </a:defRPr>
            </a:lvl1pPr>
          </a:lstStyle>
          <a:p>
            <a:r>
              <a:rPr lang="en-US"/>
              <a:t>Click to edit master title style</a:t>
            </a:r>
          </a:p>
        </p:txBody>
      </p:sp>
      <p:sp>
        <p:nvSpPr>
          <p:cNvPr id="3" name="Subtitle 2"/>
          <p:cNvSpPr>
            <a:spLocks noGrp="1"/>
          </p:cNvSpPr>
          <p:nvPr>
            <p:ph type="subTitle" idx="1" hasCustomPrompt="1"/>
          </p:nvPr>
        </p:nvSpPr>
        <p:spPr bwMode="gray">
          <a:xfrm>
            <a:off x="502919" y="800100"/>
            <a:ext cx="8138159" cy="480060"/>
          </a:xfrm>
          <a:prstGeom prst="rect">
            <a:avLst/>
          </a:prstGeom>
        </p:spPr>
        <p:txBody>
          <a:bodyPr rIns="0" bIns="0" anchor="b" anchorCtr="0"/>
          <a:lstStyle>
            <a:lvl1pPr marL="0" indent="0" algn="l">
              <a:lnSpc>
                <a:spcPct val="100000"/>
              </a:lnSpc>
              <a:buNone/>
              <a:defRPr sz="1800" b="1" cap="all" spc="150" baseline="0">
                <a:solidFill>
                  <a:schemeClr val="accent1"/>
                </a:solidFill>
                <a:latin typeface="+mn-lt"/>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Text Placeholder 4"/>
          <p:cNvSpPr>
            <a:spLocks noGrp="1"/>
          </p:cNvSpPr>
          <p:nvPr>
            <p:ph type="body" sz="quarter" idx="10" hasCustomPrompt="1"/>
          </p:nvPr>
        </p:nvSpPr>
        <p:spPr bwMode="gray">
          <a:xfrm>
            <a:off x="502920" y="2751773"/>
            <a:ext cx="4846320" cy="480060"/>
          </a:xfrm>
          <a:prstGeom prst="rect">
            <a:avLst/>
          </a:prstGeom>
        </p:spPr>
        <p:txBody>
          <a:bodyPr/>
          <a:lstStyle>
            <a:lvl1pPr>
              <a:defRPr sz="1400" b="0" i="0">
                <a:solidFill>
                  <a:schemeClr val="bg1"/>
                </a:solidFill>
                <a:latin typeface="+mj-lt"/>
              </a:defRPr>
            </a:lvl1pPr>
          </a:lstStyle>
          <a:p>
            <a:pPr lvl="0"/>
            <a:r>
              <a:rPr lang="en-US"/>
              <a:t>Day |  Month |  YY</a:t>
            </a:r>
          </a:p>
        </p:txBody>
      </p:sp>
      <p:pic>
        <p:nvPicPr>
          <p:cNvPr id="7" name="Picture 6" descr="A_symbol_wordm_below_w_rgb-01.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618528" y="3726878"/>
            <a:ext cx="1188720" cy="1302056"/>
          </a:xfrm>
          <a:prstGeom prst="rect">
            <a:avLst/>
          </a:prstGeom>
        </p:spPr>
      </p:pic>
      <p:sp>
        <p:nvSpPr>
          <p:cNvPr id="6" name="TextBox 5">
            <a:extLst>
              <a:ext uri="{FF2B5EF4-FFF2-40B4-BE49-F238E27FC236}">
                <a16:creationId xmlns:a16="http://schemas.microsoft.com/office/drawing/2014/main" id="{83C25646-5C99-BD1C-8255-1FBCED5E7E74}"/>
              </a:ext>
            </a:extLst>
          </p:cNvPr>
          <p:cNvSpPr txBox="1"/>
          <p:nvPr userDrawn="1"/>
        </p:nvSpPr>
        <p:spPr>
          <a:xfrm>
            <a:off x="408840" y="4687818"/>
            <a:ext cx="7663598" cy="415498"/>
          </a:xfrm>
          <a:prstGeom prst="rect">
            <a:avLst/>
          </a:prstGeom>
          <a:noFill/>
        </p:spPr>
        <p:txBody>
          <a:bodyPr wrap="square" rtlCol="0">
            <a:spAutoFit/>
          </a:bodyPr>
          <a:lstStyle/>
          <a:p>
            <a:pPr marL="0" marR="0" lvl="0" indent="0" algn="l" defTabSz="914377" rtl="0" eaLnBrk="1" fontAlgn="base" latinLnBrk="0" hangingPunct="1">
              <a:lnSpc>
                <a:spcPct val="100000"/>
              </a:lnSpc>
              <a:spcBef>
                <a:spcPct val="0"/>
              </a:spcBef>
              <a:spcAft>
                <a:spcPct val="0"/>
              </a:spcAft>
              <a:buClr>
                <a:srgbClr val="808080"/>
              </a:buClr>
              <a:buSzPct val="25000"/>
              <a:buFontTx/>
              <a:buNone/>
              <a:tabLst/>
              <a:defRPr/>
            </a:pPr>
            <a:r>
              <a:rPr lang="en-US" altLang="en-US" sz="700" dirty="0">
                <a:solidFill>
                  <a:schemeClr val="bg1"/>
                </a:solidFill>
                <a:latin typeface="Calibri" pitchFamily="34" charset="0"/>
                <a:sym typeface="Calibri" pitchFamily="34" charset="0"/>
              </a:rPr>
              <a:t>For </a:t>
            </a:r>
            <a:r>
              <a:rPr lang="en-US" altLang="en-US" sz="700" i="1" dirty="0">
                <a:solidFill>
                  <a:schemeClr val="bg1"/>
                </a:solidFill>
                <a:latin typeface="Calibri" pitchFamily="34" charset="0"/>
                <a:sym typeface="Calibri" pitchFamily="34" charset="0"/>
              </a:rPr>
              <a:t>in vitro</a:t>
            </a:r>
            <a:r>
              <a:rPr lang="en-US" altLang="en-US" sz="700" dirty="0">
                <a:solidFill>
                  <a:schemeClr val="bg1"/>
                </a:solidFill>
                <a:latin typeface="Calibri" pitchFamily="34" charset="0"/>
                <a:sym typeface="Calibri" pitchFamily="34" charset="0"/>
              </a:rPr>
              <a:t> diagnostic use. For intended use and product details, visit </a:t>
            </a:r>
            <a:r>
              <a:rPr lang="en-US" altLang="en-US" sz="700" dirty="0">
                <a:solidFill>
                  <a:schemeClr val="bg1"/>
                </a:solidFill>
                <a:latin typeface="Calibri" pitchFamily="34" charset="0"/>
                <a:sym typeface="Calibri" pitchFamily="34" charset="0"/>
                <a:hlinkClick r:id="rId4">
                  <a:extLst>
                    <a:ext uri="{A12FA001-AC4F-418D-AE19-62706E023703}">
                      <ahyp:hlinkClr xmlns:ahyp="http://schemas.microsoft.com/office/drawing/2018/hyperlinkcolor" val="tx"/>
                    </a:ext>
                  </a:extLst>
                </a:hlinkClick>
              </a:rPr>
              <a:t>www.globalpointofcare.abbott</a:t>
            </a:r>
            <a:r>
              <a:rPr lang="en-US" altLang="en-US" sz="700" dirty="0">
                <a:solidFill>
                  <a:schemeClr val="bg1"/>
                </a:solidFill>
                <a:latin typeface="Calibri" pitchFamily="34" charset="0"/>
                <a:sym typeface="Calibri" pitchFamily="34" charset="0"/>
              </a:rPr>
              <a:t>. Any photos and images displayed are for illustrative purposes only. ©2026 Abbott. All rights reserved.</a:t>
            </a:r>
            <a:r>
              <a:rPr lang="en-US" altLang="en-US" sz="700" i="1" dirty="0">
                <a:solidFill>
                  <a:schemeClr val="bg1"/>
                </a:solidFill>
                <a:latin typeface="Calibri" pitchFamily="34" charset="0"/>
                <a:sym typeface="Calibri" pitchFamily="34" charset="0"/>
              </a:rPr>
              <a:t> </a:t>
            </a:r>
          </a:p>
          <a:p>
            <a:pPr marL="0" marR="0" lvl="0" indent="0" algn="l" defTabSz="914377" rtl="0" eaLnBrk="1" fontAlgn="base" latinLnBrk="0" hangingPunct="1">
              <a:lnSpc>
                <a:spcPct val="100000"/>
              </a:lnSpc>
              <a:spcBef>
                <a:spcPct val="0"/>
              </a:spcBef>
              <a:spcAft>
                <a:spcPct val="0"/>
              </a:spcAft>
              <a:buClr>
                <a:srgbClr val="808080"/>
              </a:buClr>
              <a:buSzPct val="25000"/>
              <a:buFontTx/>
              <a:buNone/>
              <a:tabLst/>
              <a:defRPr/>
            </a:pPr>
            <a:r>
              <a:rPr lang="en-US" altLang="en-US" sz="700" i="1" dirty="0">
                <a:solidFill>
                  <a:schemeClr val="bg1"/>
                </a:solidFill>
                <a:latin typeface="Calibri" pitchFamily="34" charset="0"/>
                <a:sym typeface="Calibri" pitchFamily="34" charset="0"/>
              </a:rPr>
              <a:t>i-STAT </a:t>
            </a:r>
            <a:r>
              <a:rPr lang="en-US" altLang="en-US" sz="700" i="0" dirty="0">
                <a:solidFill>
                  <a:schemeClr val="bg1"/>
                </a:solidFill>
                <a:latin typeface="Calibri" pitchFamily="34" charset="0"/>
                <a:sym typeface="Calibri" pitchFamily="34" charset="0"/>
              </a:rPr>
              <a:t>is a</a:t>
            </a:r>
            <a:r>
              <a:rPr lang="en-US" altLang="en-US" sz="700" dirty="0">
                <a:solidFill>
                  <a:schemeClr val="bg1"/>
                </a:solidFill>
                <a:latin typeface="Calibri" pitchFamily="34" charset="0"/>
                <a:sym typeface="Calibri" pitchFamily="34" charset="0"/>
              </a:rPr>
              <a:t> trademark of Abbott.</a:t>
            </a:r>
            <a:r>
              <a:rPr lang="en-US" altLang="en-US" sz="700" b="1" dirty="0">
                <a:solidFill>
                  <a:schemeClr val="bg1"/>
                </a:solidFill>
                <a:latin typeface="Calibri" panose="020F0502020204030204" pitchFamily="34" charset="0"/>
                <a:cs typeface="Calibri" panose="020F0502020204030204" pitchFamily="34" charset="0"/>
              </a:rPr>
              <a:t> Not all products are available in all regions. Check with your local representative for availability. </a:t>
            </a:r>
            <a:br>
              <a:rPr lang="en-US" altLang="en-US" sz="700" b="1" dirty="0">
                <a:solidFill>
                  <a:schemeClr val="bg1"/>
                </a:solidFill>
                <a:latin typeface="Calibri" panose="020F0502020204030204" pitchFamily="34" charset="0"/>
                <a:cs typeface="Calibri" panose="020F0502020204030204" pitchFamily="34" charset="0"/>
              </a:rPr>
            </a:br>
            <a:r>
              <a:rPr lang="en-US" sz="700" dirty="0">
                <a:solidFill>
                  <a:schemeClr val="bg1"/>
                </a:solidFill>
                <a:latin typeface="Calibri" panose="020F0502020204030204" pitchFamily="34" charset="0"/>
                <a:cs typeface="Calibri" panose="020F0502020204030204" pitchFamily="34" charset="0"/>
              </a:rPr>
              <a:t>Lesson: Performing a Patient Test | i-STAT hs-TnI Cartridge  | </a:t>
            </a:r>
            <a:r>
              <a:rPr lang="en-US" sz="700" kern="1200" dirty="0">
                <a:solidFill>
                  <a:schemeClr val="bg1"/>
                </a:solidFill>
                <a:latin typeface="Calibri" panose="020F0502020204030204" pitchFamily="34" charset="0"/>
                <a:ea typeface="+mn-ea"/>
                <a:cs typeface="Calibri" panose="020F0502020204030204" pitchFamily="34" charset="0"/>
              </a:rPr>
              <a:t>APOC-25002239.2</a:t>
            </a:r>
            <a:endParaRPr lang="en-US" sz="700" dirty="0">
              <a:solidFill>
                <a:schemeClr val="bg1"/>
              </a:solidFill>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1597831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Alternate Layout">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502919" y="2330054"/>
            <a:ext cx="8138161" cy="1234440"/>
          </a:xfrm>
        </p:spPr>
        <p:txBody>
          <a:bodyPr/>
          <a:lstStyle>
            <a:lvl1pPr algn="l">
              <a:lnSpc>
                <a:spcPct val="90000"/>
              </a:lnSpc>
              <a:defRPr sz="4400" b="0" cap="none" spc="0" baseline="0">
                <a:solidFill>
                  <a:schemeClr val="tx1"/>
                </a:solidFill>
                <a:latin typeface="+mj-lt"/>
              </a:defRPr>
            </a:lvl1pPr>
          </a:lstStyle>
          <a:p>
            <a:r>
              <a:rPr lang="en-US"/>
              <a:t>Click to edit master title style</a:t>
            </a:r>
          </a:p>
        </p:txBody>
      </p:sp>
      <p:sp>
        <p:nvSpPr>
          <p:cNvPr id="3" name="Subtitle 2"/>
          <p:cNvSpPr>
            <a:spLocks noGrp="1"/>
          </p:cNvSpPr>
          <p:nvPr>
            <p:ph type="subTitle" idx="1" hasCustomPrompt="1"/>
          </p:nvPr>
        </p:nvSpPr>
        <p:spPr bwMode="gray">
          <a:xfrm>
            <a:off x="502919" y="1749981"/>
            <a:ext cx="8138161" cy="480060"/>
          </a:xfrm>
          <a:prstGeom prst="rect">
            <a:avLst/>
          </a:prstGeom>
        </p:spPr>
        <p:txBody>
          <a:bodyPr rIns="0" bIns="0" anchor="b" anchorCtr="0"/>
          <a:lstStyle>
            <a:lvl1pPr marL="0" indent="0" algn="l">
              <a:lnSpc>
                <a:spcPct val="100000"/>
              </a:lnSpc>
              <a:buNone/>
              <a:defRPr sz="1800" b="1" cap="all" spc="150" baseline="0">
                <a:solidFill>
                  <a:schemeClr val="accent3"/>
                </a:solidFill>
                <a:latin typeface="+mn-lt"/>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Text Placeholder 4"/>
          <p:cNvSpPr>
            <a:spLocks noGrp="1"/>
          </p:cNvSpPr>
          <p:nvPr>
            <p:ph type="body" sz="quarter" idx="10" hasCustomPrompt="1"/>
          </p:nvPr>
        </p:nvSpPr>
        <p:spPr bwMode="gray">
          <a:xfrm>
            <a:off x="502920" y="3701654"/>
            <a:ext cx="4846320" cy="480060"/>
          </a:xfrm>
          <a:prstGeom prst="rect">
            <a:avLst/>
          </a:prstGeom>
        </p:spPr>
        <p:txBody>
          <a:bodyPr/>
          <a:lstStyle>
            <a:lvl1pPr>
              <a:defRPr sz="1400" b="0" i="0">
                <a:solidFill>
                  <a:schemeClr val="tx1"/>
                </a:solidFill>
                <a:latin typeface="+mj-lt"/>
              </a:defRPr>
            </a:lvl1pPr>
          </a:lstStyle>
          <a:p>
            <a:pPr lvl="0"/>
            <a:r>
              <a:rPr lang="en-US"/>
              <a:t>Day |  Month |  YY</a:t>
            </a: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0650" y="65675"/>
            <a:ext cx="1335866" cy="1452398"/>
          </a:xfrm>
          <a:prstGeom prst="rect">
            <a:avLst/>
          </a:prstGeom>
        </p:spPr>
      </p:pic>
    </p:spTree>
    <p:custDataLst>
      <p:tags r:id="rId1"/>
    </p:custDataLst>
    <p:extLst>
      <p:ext uri="{BB962C8B-B14F-4D97-AF65-F5344CB8AC3E}">
        <p14:creationId xmlns:p14="http://schemas.microsoft.com/office/powerpoint/2010/main" val="615865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Alternate Layout">
    <p:bg bwMode="gray">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502919" y="1380173"/>
            <a:ext cx="8138161" cy="1234440"/>
          </a:xfrm>
        </p:spPr>
        <p:txBody>
          <a:bodyPr/>
          <a:lstStyle>
            <a:lvl1pPr algn="l">
              <a:lnSpc>
                <a:spcPct val="90000"/>
              </a:lnSpc>
              <a:defRPr sz="4400" b="0" cap="none" spc="0" baseline="0">
                <a:solidFill>
                  <a:schemeClr val="tx1"/>
                </a:solidFill>
                <a:latin typeface="+mj-lt"/>
              </a:defRPr>
            </a:lvl1pPr>
          </a:lstStyle>
          <a:p>
            <a:r>
              <a:rPr lang="en-US"/>
              <a:t>Click to edit master title style</a:t>
            </a:r>
          </a:p>
        </p:txBody>
      </p:sp>
      <p:sp>
        <p:nvSpPr>
          <p:cNvPr id="3" name="Subtitle 2"/>
          <p:cNvSpPr>
            <a:spLocks noGrp="1"/>
          </p:cNvSpPr>
          <p:nvPr>
            <p:ph type="subTitle" idx="1" hasCustomPrompt="1"/>
          </p:nvPr>
        </p:nvSpPr>
        <p:spPr bwMode="gray">
          <a:xfrm>
            <a:off x="502919" y="800100"/>
            <a:ext cx="8138161" cy="480060"/>
          </a:xfrm>
          <a:prstGeom prst="rect">
            <a:avLst/>
          </a:prstGeom>
        </p:spPr>
        <p:txBody>
          <a:bodyPr rIns="0" bIns="0" anchor="b" anchorCtr="0"/>
          <a:lstStyle>
            <a:lvl1pPr marL="0" indent="0" algn="l">
              <a:lnSpc>
                <a:spcPct val="100000"/>
              </a:lnSpc>
              <a:buNone/>
              <a:defRPr sz="1800" b="1" cap="all" spc="150" baseline="0">
                <a:solidFill>
                  <a:schemeClr val="accent3"/>
                </a:solidFill>
                <a:latin typeface="+mn-lt"/>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Text Placeholder 4"/>
          <p:cNvSpPr>
            <a:spLocks noGrp="1"/>
          </p:cNvSpPr>
          <p:nvPr>
            <p:ph type="body" sz="quarter" idx="10" hasCustomPrompt="1"/>
          </p:nvPr>
        </p:nvSpPr>
        <p:spPr bwMode="gray">
          <a:xfrm>
            <a:off x="502920" y="2751773"/>
            <a:ext cx="4846320" cy="480060"/>
          </a:xfrm>
          <a:prstGeom prst="rect">
            <a:avLst/>
          </a:prstGeom>
        </p:spPr>
        <p:txBody>
          <a:bodyPr/>
          <a:lstStyle>
            <a:lvl1pPr>
              <a:defRPr sz="1400" b="0" i="0">
                <a:solidFill>
                  <a:schemeClr val="tx1"/>
                </a:solidFill>
                <a:latin typeface="+mj-lt"/>
              </a:defRPr>
            </a:lvl1pPr>
          </a:lstStyle>
          <a:p>
            <a:pPr lvl="0"/>
            <a:r>
              <a:rPr lang="en-US"/>
              <a:t>Day |  Month |  YY</a:t>
            </a:r>
          </a:p>
        </p:txBody>
      </p:sp>
      <p:pic>
        <p:nvPicPr>
          <p:cNvPr id="15" name="Picture 14">
            <a:extLst>
              <a:ext uri="{FF2B5EF4-FFF2-40B4-BE49-F238E27FC236}">
                <a16:creationId xmlns:a16="http://schemas.microsoft.com/office/drawing/2014/main" id="{B393F5A5-751C-47D5-AD67-F5C13DA7DE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46145" y="3651299"/>
            <a:ext cx="1335866" cy="1452398"/>
          </a:xfrm>
          <a:prstGeom prst="rect">
            <a:avLst/>
          </a:prstGeom>
        </p:spPr>
      </p:pic>
    </p:spTree>
    <p:custDataLst>
      <p:tags r:id="rId1"/>
    </p:custDataLst>
    <p:extLst>
      <p:ext uri="{BB962C8B-B14F-4D97-AF65-F5344CB8AC3E}">
        <p14:creationId xmlns:p14="http://schemas.microsoft.com/office/powerpoint/2010/main" val="3916807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E16D6E74-3911-4251-9210-E9AF0CB4653E}"/>
              </a:ext>
            </a:extLst>
          </p:cNvPr>
          <p:cNvSpPr>
            <a:spLocks noGrp="1"/>
          </p:cNvSpPr>
          <p:nvPr>
            <p:ph type="body" sz="quarter" idx="10" hasCustomPrompt="1"/>
          </p:nvPr>
        </p:nvSpPr>
        <p:spPr>
          <a:xfrm>
            <a:off x="502921" y="266700"/>
            <a:ext cx="5241925" cy="261610"/>
          </a:xfrm>
          <a:prstGeom prst="rect">
            <a:avLst/>
          </a:prstGeom>
        </p:spPr>
        <p:txBody>
          <a:bodyPr>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 REGULAR</a:t>
            </a:r>
          </a:p>
        </p:txBody>
      </p:sp>
      <p:sp>
        <p:nvSpPr>
          <p:cNvPr id="15" name="Content Placeholder 9">
            <a:extLst>
              <a:ext uri="{FF2B5EF4-FFF2-40B4-BE49-F238E27FC236}">
                <a16:creationId xmlns:a16="http://schemas.microsoft.com/office/drawing/2014/main" id="{DCEC16E3-E9C3-470B-B2C9-CBD23EA9860F}"/>
              </a:ext>
            </a:extLst>
          </p:cNvPr>
          <p:cNvSpPr>
            <a:spLocks noGrp="1"/>
          </p:cNvSpPr>
          <p:nvPr>
            <p:ph sz="quarter" idx="14"/>
          </p:nvPr>
        </p:nvSpPr>
        <p:spPr>
          <a:xfrm>
            <a:off x="502920" y="1487804"/>
            <a:ext cx="8145780" cy="3174922"/>
          </a:xfrm>
        </p:spPr>
        <p:txBody>
          <a:bodyPr/>
          <a:lstStyle>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6" name="Text Placeholder 4">
            <a:extLst>
              <a:ext uri="{FF2B5EF4-FFF2-40B4-BE49-F238E27FC236}">
                <a16:creationId xmlns:a16="http://schemas.microsoft.com/office/drawing/2014/main" id="{5D5EEAD8-45FF-4137-A993-0E3B0A63B7A6}"/>
              </a:ext>
            </a:extLst>
          </p:cNvPr>
          <p:cNvSpPr>
            <a:spLocks noGrp="1"/>
          </p:cNvSpPr>
          <p:nvPr>
            <p:ph type="body" sz="quarter" idx="15" hasCustomPrompt="1"/>
          </p:nvPr>
        </p:nvSpPr>
        <p:spPr>
          <a:xfrm>
            <a:off x="503238" y="1097279"/>
            <a:ext cx="8145462" cy="390525"/>
          </a:xfrm>
          <a:prstGeom prst="rect">
            <a:avLst/>
          </a:prstGeom>
        </p:spPr>
        <p:txBody>
          <a:bodyPr>
            <a:noAutofit/>
          </a:bodyPr>
          <a:lstStyle>
            <a:lvl1pPr>
              <a:defRPr sz="1800" b="1" cap="all" baseline="0">
                <a:solidFill>
                  <a:schemeClr val="accent3"/>
                </a:solidFill>
                <a:latin typeface="+mn-lt"/>
              </a:defRPr>
            </a:lvl1pPr>
          </a:lstStyle>
          <a:p>
            <a:pPr lvl="0"/>
            <a:r>
              <a:rPr lang="en-US"/>
              <a:t>SUBTITLE CALIBRI 18PT BOLD, ABBOTT PRIMARY BLUE </a:t>
            </a:r>
          </a:p>
        </p:txBody>
      </p:sp>
      <p:sp>
        <p:nvSpPr>
          <p:cNvPr id="5" name="Slide Number Placeholder 4">
            <a:extLst>
              <a:ext uri="{FF2B5EF4-FFF2-40B4-BE49-F238E27FC236}">
                <a16:creationId xmlns:a16="http://schemas.microsoft.com/office/drawing/2014/main" id="{39025CAD-0E7F-412A-A2E4-ACA5E42AF8D7}"/>
              </a:ext>
            </a:extLst>
          </p:cNvPr>
          <p:cNvSpPr>
            <a:spLocks noGrp="1"/>
          </p:cNvSpPr>
          <p:nvPr>
            <p:ph type="sldNum" sz="quarter" idx="18"/>
          </p:nvPr>
        </p:nvSpPr>
        <p:spPr/>
        <p:txBody>
          <a:bodyPr/>
          <a:lstStyle/>
          <a:p>
            <a:pPr>
              <a:defRPr/>
            </a:pPr>
            <a:r>
              <a:rPr lang="en-IN"/>
              <a:t>|    </a:t>
            </a:r>
            <a:fld id="{7B2119CD-3B2D-4CEB-B404-D2E3F8CD6D69}" type="slidenum">
              <a:rPr lang="en-IN" smtClean="0"/>
              <a:pPr>
                <a:defRPr/>
              </a:pPr>
              <a:t>‹#›</a:t>
            </a:fld>
            <a:endParaRPr lang="en-IN"/>
          </a:p>
        </p:txBody>
      </p:sp>
      <p:sp>
        <p:nvSpPr>
          <p:cNvPr id="7" name="Title 6">
            <a:extLst>
              <a:ext uri="{FF2B5EF4-FFF2-40B4-BE49-F238E27FC236}">
                <a16:creationId xmlns:a16="http://schemas.microsoft.com/office/drawing/2014/main" id="{1B071053-E294-48B6-82D4-81528F06E152}"/>
              </a:ext>
            </a:extLst>
          </p:cNvPr>
          <p:cNvSpPr>
            <a:spLocks noGrp="1"/>
          </p:cNvSpPr>
          <p:nvPr>
            <p:ph type="title"/>
          </p:nvPr>
        </p:nvSpPr>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1265560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Long Content">
    <p:spTree>
      <p:nvGrpSpPr>
        <p:cNvPr id="1" name=""/>
        <p:cNvGrpSpPr/>
        <p:nvPr/>
      </p:nvGrpSpPr>
      <p:grpSpPr>
        <a:xfrm>
          <a:off x="0" y="0"/>
          <a:ext cx="0" cy="0"/>
          <a:chOff x="0" y="0"/>
          <a:chExt cx="0" cy="0"/>
        </a:xfrm>
      </p:grpSpPr>
      <p:sp>
        <p:nvSpPr>
          <p:cNvPr id="11" name="Text Placeholder 9">
            <a:extLst>
              <a:ext uri="{FF2B5EF4-FFF2-40B4-BE49-F238E27FC236}">
                <a16:creationId xmlns:a16="http://schemas.microsoft.com/office/drawing/2014/main" id="{778F9584-625D-462B-8192-C99B9E91AB3E}"/>
              </a:ext>
            </a:extLst>
          </p:cNvPr>
          <p:cNvSpPr>
            <a:spLocks noGrp="1"/>
          </p:cNvSpPr>
          <p:nvPr>
            <p:ph type="body" sz="quarter" idx="10" hasCustomPrompt="1"/>
          </p:nvPr>
        </p:nvSpPr>
        <p:spPr>
          <a:xfrm>
            <a:off x="502921" y="266700"/>
            <a:ext cx="5241925" cy="261610"/>
          </a:xfrm>
          <a:prstGeom prst="rect">
            <a:avLst/>
          </a:prstGeom>
        </p:spPr>
        <p:txBody>
          <a:bodyPr>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 REGULAR</a:t>
            </a:r>
          </a:p>
        </p:txBody>
      </p:sp>
      <p:sp>
        <p:nvSpPr>
          <p:cNvPr id="13" name="Content Placeholder 5">
            <a:extLst>
              <a:ext uri="{FF2B5EF4-FFF2-40B4-BE49-F238E27FC236}">
                <a16:creationId xmlns:a16="http://schemas.microsoft.com/office/drawing/2014/main" id="{0F6E8C1B-F140-45B9-ADF1-1C3C65701146}"/>
              </a:ext>
            </a:extLst>
          </p:cNvPr>
          <p:cNvSpPr>
            <a:spLocks noGrp="1"/>
          </p:cNvSpPr>
          <p:nvPr>
            <p:ph sz="quarter" idx="14"/>
          </p:nvPr>
        </p:nvSpPr>
        <p:spPr>
          <a:xfrm>
            <a:off x="502918" y="1097279"/>
            <a:ext cx="8145781" cy="3566159"/>
          </a:xfrm>
        </p:spPr>
        <p:txBody>
          <a:bodyPr/>
          <a:lstStyle>
            <a:lvl1pPr>
              <a:spcBef>
                <a:spcPts val="1200"/>
              </a:spcBef>
              <a:defRPr b="1"/>
            </a:lvl1pPr>
            <a:lvl2pPr>
              <a:spcBef>
                <a:spcPts val="1200"/>
              </a:spcBef>
              <a:defRPr/>
            </a:lvl2pPr>
          </a:lstStyle>
          <a:p>
            <a:pPr lvl="0"/>
            <a:r>
              <a:rPr lang="en-US"/>
              <a:t>Click to edit Master text styles</a:t>
            </a:r>
          </a:p>
          <a:p>
            <a:pPr lvl="1"/>
            <a:r>
              <a:rPr lang="en-US"/>
              <a:t>Second level</a:t>
            </a:r>
          </a:p>
        </p:txBody>
      </p:sp>
      <p:sp>
        <p:nvSpPr>
          <p:cNvPr id="7" name="Slide Number Placeholder 6">
            <a:extLst>
              <a:ext uri="{FF2B5EF4-FFF2-40B4-BE49-F238E27FC236}">
                <a16:creationId xmlns:a16="http://schemas.microsoft.com/office/drawing/2014/main" id="{E816DBEC-A477-4721-9AEB-6DA5B1D8A35F}"/>
              </a:ext>
            </a:extLst>
          </p:cNvPr>
          <p:cNvSpPr>
            <a:spLocks noGrp="1"/>
          </p:cNvSpPr>
          <p:nvPr>
            <p:ph type="sldNum" sz="quarter" idx="17"/>
          </p:nvPr>
        </p:nvSpPr>
        <p:spPr/>
        <p:txBody>
          <a:bodyPr/>
          <a:lstStyle/>
          <a:p>
            <a:pPr>
              <a:defRPr/>
            </a:pPr>
            <a:r>
              <a:rPr lang="en-IN"/>
              <a:t>|    </a:t>
            </a:r>
            <a:fld id="{7B2119CD-3B2D-4CEB-B404-D2E3F8CD6D69}" type="slidenum">
              <a:rPr lang="en-IN" smtClean="0"/>
              <a:pPr>
                <a:defRPr/>
              </a:pPr>
              <a:t>‹#›</a:t>
            </a:fld>
            <a:endParaRPr lang="en-IN"/>
          </a:p>
        </p:txBody>
      </p:sp>
      <p:sp>
        <p:nvSpPr>
          <p:cNvPr id="3" name="Title 2">
            <a:extLst>
              <a:ext uri="{FF2B5EF4-FFF2-40B4-BE49-F238E27FC236}">
                <a16:creationId xmlns:a16="http://schemas.microsoft.com/office/drawing/2014/main" id="{C92466CF-9DE4-42FD-B4BE-46614812750F}"/>
              </a:ext>
            </a:extLst>
          </p:cNvPr>
          <p:cNvSpPr>
            <a:spLocks noGrp="1"/>
          </p:cNvSpPr>
          <p:nvPr>
            <p:ph type="title"/>
          </p:nvPr>
        </p:nvSpPr>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2362273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ntent_CALIBRI SUBHEAD Option">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62367392-CE3F-4A36-802E-43D377135A8F}"/>
              </a:ext>
            </a:extLst>
          </p:cNvPr>
          <p:cNvSpPr>
            <a:spLocks noGrp="1"/>
          </p:cNvSpPr>
          <p:nvPr>
            <p:ph type="body" sz="quarter" idx="14" hasCustomPrompt="1"/>
          </p:nvPr>
        </p:nvSpPr>
        <p:spPr>
          <a:xfrm>
            <a:off x="503238" y="1097279"/>
            <a:ext cx="3817302" cy="390525"/>
          </a:xfrm>
          <a:prstGeom prst="rect">
            <a:avLst/>
          </a:prstGeom>
        </p:spPr>
        <p:txBody>
          <a:bodyPr>
            <a:noAutofit/>
          </a:bodyPr>
          <a:lstStyle>
            <a:lvl1pPr>
              <a:defRPr sz="1800" b="1" cap="all" baseline="0">
                <a:solidFill>
                  <a:schemeClr val="accent3"/>
                </a:solidFill>
                <a:latin typeface="+mn-lt"/>
              </a:defRPr>
            </a:lvl1pPr>
          </a:lstStyle>
          <a:p>
            <a:pPr lvl="0"/>
            <a:r>
              <a:rPr lang="en-US"/>
              <a:t>SHORT TITLE, CALIBRI, 18PT, BOLD</a:t>
            </a:r>
          </a:p>
        </p:txBody>
      </p:sp>
      <p:sp>
        <p:nvSpPr>
          <p:cNvPr id="17" name="Text Placeholder 4">
            <a:extLst>
              <a:ext uri="{FF2B5EF4-FFF2-40B4-BE49-F238E27FC236}">
                <a16:creationId xmlns:a16="http://schemas.microsoft.com/office/drawing/2014/main" id="{784001D6-32AA-4130-AA76-37D05FF0EF11}"/>
              </a:ext>
            </a:extLst>
          </p:cNvPr>
          <p:cNvSpPr>
            <a:spLocks noGrp="1"/>
          </p:cNvSpPr>
          <p:nvPr>
            <p:ph type="body" sz="quarter" idx="15" hasCustomPrompt="1"/>
          </p:nvPr>
        </p:nvSpPr>
        <p:spPr>
          <a:xfrm>
            <a:off x="4823460" y="1097279"/>
            <a:ext cx="3817302" cy="390525"/>
          </a:xfrm>
          <a:prstGeom prst="rect">
            <a:avLst/>
          </a:prstGeom>
        </p:spPr>
        <p:txBody>
          <a:bodyPr>
            <a:noAutofit/>
          </a:bodyPr>
          <a:lstStyle>
            <a:lvl1pPr>
              <a:defRPr sz="1800" b="1" cap="all" baseline="0">
                <a:solidFill>
                  <a:schemeClr val="accent3"/>
                </a:solidFill>
                <a:latin typeface="+mn-lt"/>
              </a:defRPr>
            </a:lvl1pPr>
          </a:lstStyle>
          <a:p>
            <a:pPr lvl="0"/>
            <a:r>
              <a:rPr lang="en-US"/>
              <a:t>SHORT TITLE, CALIBRI, 18PT, BOLD</a:t>
            </a:r>
          </a:p>
        </p:txBody>
      </p:sp>
      <p:sp>
        <p:nvSpPr>
          <p:cNvPr id="18" name="Content Placeholder 14">
            <a:extLst>
              <a:ext uri="{FF2B5EF4-FFF2-40B4-BE49-F238E27FC236}">
                <a16:creationId xmlns:a16="http://schemas.microsoft.com/office/drawing/2014/main" id="{1F77A952-6CFD-4B10-A39C-FBF9CCB45B58}"/>
              </a:ext>
            </a:extLst>
          </p:cNvPr>
          <p:cNvSpPr>
            <a:spLocks noGrp="1"/>
          </p:cNvSpPr>
          <p:nvPr>
            <p:ph sz="quarter" idx="18"/>
          </p:nvPr>
        </p:nvSpPr>
        <p:spPr>
          <a:xfrm>
            <a:off x="502919" y="1487804"/>
            <a:ext cx="3817301" cy="3175634"/>
          </a:xfrm>
        </p:spPr>
        <p:txBody>
          <a:bodyPr>
            <a:noAutofit/>
          </a:bodyPr>
          <a:lstStyle>
            <a:lvl1pPr>
              <a:defRPr b="1"/>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9" name="Content Placeholder 14">
            <a:extLst>
              <a:ext uri="{FF2B5EF4-FFF2-40B4-BE49-F238E27FC236}">
                <a16:creationId xmlns:a16="http://schemas.microsoft.com/office/drawing/2014/main" id="{0756EC84-5A13-4571-BFB7-247BD6E93F56}"/>
              </a:ext>
            </a:extLst>
          </p:cNvPr>
          <p:cNvSpPr>
            <a:spLocks noGrp="1"/>
          </p:cNvSpPr>
          <p:nvPr>
            <p:ph sz="quarter" idx="19"/>
          </p:nvPr>
        </p:nvSpPr>
        <p:spPr>
          <a:xfrm>
            <a:off x="4823460" y="1487804"/>
            <a:ext cx="3817301" cy="3175634"/>
          </a:xfrm>
        </p:spPr>
        <p:txBody>
          <a:bodyPr>
            <a:noAutofit/>
          </a:bodyPr>
          <a:lstStyle>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20" name="Text Placeholder 9">
            <a:extLst>
              <a:ext uri="{FF2B5EF4-FFF2-40B4-BE49-F238E27FC236}">
                <a16:creationId xmlns:a16="http://schemas.microsoft.com/office/drawing/2014/main" id="{1B479ED3-E6FF-4DA0-B9B5-59809FFAEF46}"/>
              </a:ext>
            </a:extLst>
          </p:cNvPr>
          <p:cNvSpPr>
            <a:spLocks noGrp="1"/>
          </p:cNvSpPr>
          <p:nvPr>
            <p:ph type="body" sz="quarter" idx="10" hasCustomPrompt="1"/>
          </p:nvPr>
        </p:nvSpPr>
        <p:spPr>
          <a:xfrm>
            <a:off x="502921" y="266700"/>
            <a:ext cx="5241925" cy="261610"/>
          </a:xfrm>
          <a:prstGeom prst="rect">
            <a:avLst/>
          </a:prstGeom>
        </p:spPr>
        <p:txBody>
          <a:bodyPr>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 REGULAR</a:t>
            </a:r>
          </a:p>
        </p:txBody>
      </p:sp>
      <p:sp>
        <p:nvSpPr>
          <p:cNvPr id="4" name="Slide Number Placeholder 3">
            <a:extLst>
              <a:ext uri="{FF2B5EF4-FFF2-40B4-BE49-F238E27FC236}">
                <a16:creationId xmlns:a16="http://schemas.microsoft.com/office/drawing/2014/main" id="{1486E6C4-2B39-46A3-861C-1D8545DFDAF4}"/>
              </a:ext>
            </a:extLst>
          </p:cNvPr>
          <p:cNvSpPr>
            <a:spLocks noGrp="1"/>
          </p:cNvSpPr>
          <p:nvPr>
            <p:ph type="sldNum" sz="quarter" idx="22"/>
          </p:nvPr>
        </p:nvSpPr>
        <p:spPr/>
        <p:txBody>
          <a:bodyPr/>
          <a:lstStyle/>
          <a:p>
            <a:pPr>
              <a:defRPr/>
            </a:pPr>
            <a:r>
              <a:rPr lang="en-IN"/>
              <a:t>|    </a:t>
            </a:r>
            <a:fld id="{7B2119CD-3B2D-4CEB-B404-D2E3F8CD6D69}" type="slidenum">
              <a:rPr lang="en-IN" smtClean="0"/>
              <a:pPr>
                <a:defRPr/>
              </a:pPr>
              <a:t>‹#›</a:t>
            </a:fld>
            <a:endParaRPr lang="en-IN"/>
          </a:p>
        </p:txBody>
      </p:sp>
      <p:sp>
        <p:nvSpPr>
          <p:cNvPr id="6" name="Title 5">
            <a:extLst>
              <a:ext uri="{FF2B5EF4-FFF2-40B4-BE49-F238E27FC236}">
                <a16:creationId xmlns:a16="http://schemas.microsoft.com/office/drawing/2014/main" id="{088E1389-D875-4A3C-85CC-2FF6F879D34A}"/>
              </a:ext>
            </a:extLst>
          </p:cNvPr>
          <p:cNvSpPr>
            <a:spLocks noGrp="1"/>
          </p:cNvSpPr>
          <p:nvPr>
            <p:ph type="title"/>
          </p:nvPr>
        </p:nvSpPr>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503091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 Header">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D9A84B86-6CE3-4715-A01A-FECF8E99EC15}"/>
              </a:ext>
            </a:extLst>
          </p:cNvPr>
          <p:cNvSpPr>
            <a:spLocks noGrp="1"/>
          </p:cNvSpPr>
          <p:nvPr>
            <p:ph type="body" sz="quarter" idx="10" hasCustomPrompt="1"/>
          </p:nvPr>
        </p:nvSpPr>
        <p:spPr>
          <a:xfrm>
            <a:off x="502921" y="266700"/>
            <a:ext cx="5241925" cy="261610"/>
          </a:xfrm>
          <a:prstGeom prst="rect">
            <a:avLst/>
          </a:prstGeom>
        </p:spPr>
        <p:txBody>
          <a:bodyPr>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 REGULAR</a:t>
            </a:r>
          </a:p>
        </p:txBody>
      </p:sp>
      <p:sp>
        <p:nvSpPr>
          <p:cNvPr id="17" name="Text Placeholder 9">
            <a:extLst>
              <a:ext uri="{FF2B5EF4-FFF2-40B4-BE49-F238E27FC236}">
                <a16:creationId xmlns:a16="http://schemas.microsoft.com/office/drawing/2014/main" id="{F184EA7A-C14A-435C-84F4-DB8BC3A9A6E5}"/>
              </a:ext>
            </a:extLst>
          </p:cNvPr>
          <p:cNvSpPr>
            <a:spLocks noGrp="1"/>
          </p:cNvSpPr>
          <p:nvPr>
            <p:ph type="body" sz="quarter" idx="14" hasCustomPrompt="1"/>
          </p:nvPr>
        </p:nvSpPr>
        <p:spPr>
          <a:xfrm>
            <a:off x="502920" y="1097280"/>
            <a:ext cx="8129016" cy="822960"/>
          </a:xfrm>
          <a:prstGeom prst="rect">
            <a:avLst/>
          </a:prstGeom>
        </p:spPr>
        <p:txBody>
          <a:bodyPr>
            <a:noAutofit/>
          </a:bodyPr>
          <a:lstStyle>
            <a:lvl1pPr>
              <a:defRPr sz="1600" b="0">
                <a:solidFill>
                  <a:schemeClr val="accent3"/>
                </a:solidFill>
                <a:latin typeface="+mj-lt"/>
              </a:defRPr>
            </a:lvl1pPr>
          </a:lstStyle>
          <a:p>
            <a:pPr lvl="0"/>
            <a:r>
              <a:rPr lang="en-US"/>
              <a:t>Click to edit master text styles</a:t>
            </a:r>
          </a:p>
        </p:txBody>
      </p:sp>
      <p:sp>
        <p:nvSpPr>
          <p:cNvPr id="18" name="Text Placeholder 4">
            <a:extLst>
              <a:ext uri="{FF2B5EF4-FFF2-40B4-BE49-F238E27FC236}">
                <a16:creationId xmlns:a16="http://schemas.microsoft.com/office/drawing/2014/main" id="{5D0068BB-B539-4488-911A-96DC071FE88E}"/>
              </a:ext>
            </a:extLst>
          </p:cNvPr>
          <p:cNvSpPr>
            <a:spLocks noGrp="1"/>
          </p:cNvSpPr>
          <p:nvPr>
            <p:ph type="body" sz="quarter" idx="13" hasCustomPrompt="1"/>
          </p:nvPr>
        </p:nvSpPr>
        <p:spPr>
          <a:xfrm>
            <a:off x="503238" y="2057400"/>
            <a:ext cx="3817302" cy="390525"/>
          </a:xfrm>
          <a:prstGeom prst="rect">
            <a:avLst/>
          </a:prstGeom>
        </p:spPr>
        <p:txBody>
          <a:bodyPr>
            <a:noAutofit/>
          </a:bodyPr>
          <a:lstStyle>
            <a:lvl1pPr>
              <a:defRPr sz="1600" b="1" cap="all" baseline="0">
                <a:solidFill>
                  <a:schemeClr val="accent3"/>
                </a:solidFill>
                <a:latin typeface="+mn-lt"/>
              </a:defRPr>
            </a:lvl1pPr>
          </a:lstStyle>
          <a:p>
            <a:pPr lvl="0"/>
            <a:r>
              <a:rPr lang="en-US"/>
              <a:t>SHORT TITLE, CALIBRI, 16PT, BOLD</a:t>
            </a:r>
          </a:p>
        </p:txBody>
      </p:sp>
      <p:sp>
        <p:nvSpPr>
          <p:cNvPr id="19" name="Text Placeholder 4">
            <a:extLst>
              <a:ext uri="{FF2B5EF4-FFF2-40B4-BE49-F238E27FC236}">
                <a16:creationId xmlns:a16="http://schemas.microsoft.com/office/drawing/2014/main" id="{FC1F4580-228D-4976-BFA8-C2248824F3A1}"/>
              </a:ext>
            </a:extLst>
          </p:cNvPr>
          <p:cNvSpPr>
            <a:spLocks noGrp="1"/>
          </p:cNvSpPr>
          <p:nvPr>
            <p:ph type="body" sz="quarter" idx="18" hasCustomPrompt="1"/>
          </p:nvPr>
        </p:nvSpPr>
        <p:spPr>
          <a:xfrm>
            <a:off x="4823460" y="2057400"/>
            <a:ext cx="3817302" cy="390525"/>
          </a:xfrm>
          <a:prstGeom prst="rect">
            <a:avLst/>
          </a:prstGeom>
        </p:spPr>
        <p:txBody>
          <a:bodyPr>
            <a:noAutofit/>
          </a:bodyPr>
          <a:lstStyle>
            <a:lvl1pPr>
              <a:defRPr sz="1600" b="1" cap="all" baseline="0">
                <a:solidFill>
                  <a:schemeClr val="accent3"/>
                </a:solidFill>
                <a:latin typeface="+mn-lt"/>
              </a:defRPr>
            </a:lvl1pPr>
          </a:lstStyle>
          <a:p>
            <a:pPr lvl="0"/>
            <a:r>
              <a:rPr lang="en-US"/>
              <a:t>SHORT TITLE, CALIBRI, 16PT, BOLD</a:t>
            </a:r>
          </a:p>
        </p:txBody>
      </p:sp>
      <p:sp>
        <p:nvSpPr>
          <p:cNvPr id="20" name="Content Placeholder 6">
            <a:extLst>
              <a:ext uri="{FF2B5EF4-FFF2-40B4-BE49-F238E27FC236}">
                <a16:creationId xmlns:a16="http://schemas.microsoft.com/office/drawing/2014/main" id="{4073EB3D-18BB-4E2C-9D12-E03D0B6131B9}"/>
              </a:ext>
            </a:extLst>
          </p:cNvPr>
          <p:cNvSpPr>
            <a:spLocks noGrp="1"/>
          </p:cNvSpPr>
          <p:nvPr>
            <p:ph sz="quarter" idx="19"/>
          </p:nvPr>
        </p:nvSpPr>
        <p:spPr>
          <a:xfrm>
            <a:off x="502919" y="2447925"/>
            <a:ext cx="3817301" cy="2215513"/>
          </a:xfrm>
        </p:spPr>
        <p:txBody>
          <a:bodyPr>
            <a:noAutofit/>
          </a:bodyPr>
          <a:lstStyle>
            <a:lvl1pPr>
              <a:defRPr sz="1400"/>
            </a:lvl1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21" name="Content Placeholder 6">
            <a:extLst>
              <a:ext uri="{FF2B5EF4-FFF2-40B4-BE49-F238E27FC236}">
                <a16:creationId xmlns:a16="http://schemas.microsoft.com/office/drawing/2014/main" id="{112F3581-3732-4A0B-8F51-60DBC2912C03}"/>
              </a:ext>
            </a:extLst>
          </p:cNvPr>
          <p:cNvSpPr>
            <a:spLocks noGrp="1"/>
          </p:cNvSpPr>
          <p:nvPr>
            <p:ph sz="quarter" idx="20"/>
          </p:nvPr>
        </p:nvSpPr>
        <p:spPr>
          <a:xfrm>
            <a:off x="4823460" y="2447925"/>
            <a:ext cx="3817301" cy="2215513"/>
          </a:xfrm>
        </p:spPr>
        <p:txBody>
          <a:bodyPr>
            <a:noAutofit/>
          </a:bodyPr>
          <a:lstStyle>
            <a:lvl1pPr>
              <a:defRPr sz="1400"/>
            </a:lvl1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Slide Number Placeholder 3">
            <a:extLst>
              <a:ext uri="{FF2B5EF4-FFF2-40B4-BE49-F238E27FC236}">
                <a16:creationId xmlns:a16="http://schemas.microsoft.com/office/drawing/2014/main" id="{310E347A-2097-4DC1-8FC4-1FBFBC563FCB}"/>
              </a:ext>
            </a:extLst>
          </p:cNvPr>
          <p:cNvSpPr>
            <a:spLocks noGrp="1"/>
          </p:cNvSpPr>
          <p:nvPr>
            <p:ph type="sldNum" sz="quarter" idx="23"/>
          </p:nvPr>
        </p:nvSpPr>
        <p:spPr/>
        <p:txBody>
          <a:bodyPr/>
          <a:lstStyle/>
          <a:p>
            <a:pPr>
              <a:defRPr/>
            </a:pPr>
            <a:r>
              <a:rPr lang="en-IN"/>
              <a:t>|    </a:t>
            </a:r>
            <a:fld id="{7B2119CD-3B2D-4CEB-B404-D2E3F8CD6D69}" type="slidenum">
              <a:rPr lang="en-IN" smtClean="0"/>
              <a:pPr>
                <a:defRPr/>
              </a:pPr>
              <a:t>‹#›</a:t>
            </a:fld>
            <a:endParaRPr lang="en-IN"/>
          </a:p>
        </p:txBody>
      </p:sp>
      <p:sp>
        <p:nvSpPr>
          <p:cNvPr id="6" name="Title 5">
            <a:extLst>
              <a:ext uri="{FF2B5EF4-FFF2-40B4-BE49-F238E27FC236}">
                <a16:creationId xmlns:a16="http://schemas.microsoft.com/office/drawing/2014/main" id="{AD079F95-85C8-47A7-9EDE-B17DE1BCA47B}"/>
              </a:ext>
            </a:extLst>
          </p:cNvPr>
          <p:cNvSpPr>
            <a:spLocks noGrp="1"/>
          </p:cNvSpPr>
          <p:nvPr>
            <p:ph type="title"/>
          </p:nvPr>
        </p:nvSpPr>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2192103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 Half-content &amp; image layout">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4818888" y="0"/>
            <a:ext cx="4325111" cy="5143500"/>
          </a:xfrm>
          <a:prstGeom prst="rect">
            <a:avLst/>
          </a:prstGeom>
          <a:solidFill>
            <a:schemeClr val="bg2"/>
          </a:solidFill>
          <a:ln>
            <a:noFill/>
          </a:ln>
          <a:effectLst/>
        </p:spPr>
        <p:txBody>
          <a:bodyPr lIns="365760" rIns="365760" anchor="ctr" anchorCtr="1"/>
          <a:lstStyle>
            <a:lvl1pPr algn="ctr">
              <a:defRPr sz="1800" b="0" baseline="0">
                <a:solidFill>
                  <a:schemeClr val="accent1"/>
                </a:solidFill>
                <a:latin typeface="+mn-lt"/>
              </a:defRPr>
            </a:lvl1pPr>
          </a:lstStyle>
          <a:p>
            <a:r>
              <a:rPr lang="en-US"/>
              <a:t>Insert an image</a:t>
            </a:r>
            <a:br>
              <a:rPr lang="en-US"/>
            </a:br>
            <a:r>
              <a:rPr lang="en-US"/>
              <a:t>within this placeholder </a:t>
            </a:r>
          </a:p>
        </p:txBody>
      </p:sp>
      <p:sp>
        <p:nvSpPr>
          <p:cNvPr id="14" name="Text Placeholder 9">
            <a:extLst>
              <a:ext uri="{FF2B5EF4-FFF2-40B4-BE49-F238E27FC236}">
                <a16:creationId xmlns:a16="http://schemas.microsoft.com/office/drawing/2014/main" id="{05D9C096-3ECB-4476-AF46-67B691208D52}"/>
              </a:ext>
            </a:extLst>
          </p:cNvPr>
          <p:cNvSpPr>
            <a:spLocks noGrp="1"/>
          </p:cNvSpPr>
          <p:nvPr>
            <p:ph type="body" sz="quarter" idx="18" hasCustomPrompt="1"/>
          </p:nvPr>
        </p:nvSpPr>
        <p:spPr>
          <a:xfrm>
            <a:off x="502921" y="266700"/>
            <a:ext cx="3822191" cy="261610"/>
          </a:xfrm>
          <a:prstGeom prst="rect">
            <a:avLst/>
          </a:prstGeom>
        </p:spPr>
        <p:txBody>
          <a:bodyPr wrap="square">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a:t>
            </a:r>
          </a:p>
        </p:txBody>
      </p:sp>
      <p:sp>
        <p:nvSpPr>
          <p:cNvPr id="17" name="Text Placeholder 4">
            <a:extLst>
              <a:ext uri="{FF2B5EF4-FFF2-40B4-BE49-F238E27FC236}">
                <a16:creationId xmlns:a16="http://schemas.microsoft.com/office/drawing/2014/main" id="{E828A00F-D1B4-4C3E-969E-375A3487E70C}"/>
              </a:ext>
            </a:extLst>
          </p:cNvPr>
          <p:cNvSpPr>
            <a:spLocks noGrp="1"/>
          </p:cNvSpPr>
          <p:nvPr>
            <p:ph type="body" sz="quarter" idx="19" hasCustomPrompt="1"/>
          </p:nvPr>
        </p:nvSpPr>
        <p:spPr>
          <a:xfrm>
            <a:off x="503238" y="1097957"/>
            <a:ext cx="3817302" cy="390525"/>
          </a:xfrm>
          <a:prstGeom prst="rect">
            <a:avLst/>
          </a:prstGeom>
        </p:spPr>
        <p:txBody>
          <a:bodyPr>
            <a:noAutofit/>
          </a:bodyPr>
          <a:lstStyle>
            <a:lvl1pPr>
              <a:defRPr sz="1800" b="1" cap="all" baseline="0">
                <a:solidFill>
                  <a:schemeClr val="accent3"/>
                </a:solidFill>
                <a:latin typeface="+mn-lt"/>
              </a:defRPr>
            </a:lvl1pPr>
          </a:lstStyle>
          <a:p>
            <a:pPr lvl="0"/>
            <a:r>
              <a:rPr lang="en-US"/>
              <a:t>SUBTITLE, CALIBRI, 18PT, BOLD</a:t>
            </a:r>
          </a:p>
        </p:txBody>
      </p:sp>
      <p:sp>
        <p:nvSpPr>
          <p:cNvPr id="18" name="Text Placeholder 4">
            <a:extLst>
              <a:ext uri="{FF2B5EF4-FFF2-40B4-BE49-F238E27FC236}">
                <a16:creationId xmlns:a16="http://schemas.microsoft.com/office/drawing/2014/main" id="{98B40350-90AF-4369-8B21-A237E4585B43}"/>
              </a:ext>
            </a:extLst>
          </p:cNvPr>
          <p:cNvSpPr>
            <a:spLocks noGrp="1"/>
          </p:cNvSpPr>
          <p:nvPr>
            <p:ph type="body" sz="quarter" idx="13" hasCustomPrompt="1"/>
          </p:nvPr>
        </p:nvSpPr>
        <p:spPr>
          <a:xfrm>
            <a:off x="503238" y="1619968"/>
            <a:ext cx="3817302" cy="320040"/>
          </a:xfrm>
          <a:prstGeom prst="rect">
            <a:avLst/>
          </a:prstGeom>
        </p:spPr>
        <p:txBody>
          <a:bodyPr>
            <a:noAutofit/>
          </a:bodyPr>
          <a:lstStyle>
            <a:lvl1pPr>
              <a:defRPr sz="1600" b="1" cap="all" baseline="0">
                <a:solidFill>
                  <a:schemeClr val="accent3"/>
                </a:solidFill>
                <a:latin typeface="+mn-lt"/>
              </a:defRPr>
            </a:lvl1pPr>
          </a:lstStyle>
          <a:p>
            <a:pPr lvl="0"/>
            <a:r>
              <a:rPr lang="en-US"/>
              <a:t>SHORT TITLE, CALIBRI, 16PT, BOLD</a:t>
            </a:r>
          </a:p>
        </p:txBody>
      </p:sp>
      <p:sp>
        <p:nvSpPr>
          <p:cNvPr id="19" name="Content Placeholder 5">
            <a:extLst>
              <a:ext uri="{FF2B5EF4-FFF2-40B4-BE49-F238E27FC236}">
                <a16:creationId xmlns:a16="http://schemas.microsoft.com/office/drawing/2014/main" id="{74DA2C74-7837-4DF6-A9E0-010AABA411BF}"/>
              </a:ext>
            </a:extLst>
          </p:cNvPr>
          <p:cNvSpPr>
            <a:spLocks noGrp="1"/>
          </p:cNvSpPr>
          <p:nvPr>
            <p:ph sz="quarter" idx="20"/>
          </p:nvPr>
        </p:nvSpPr>
        <p:spPr>
          <a:xfrm>
            <a:off x="502919" y="1957741"/>
            <a:ext cx="3817301" cy="1081523"/>
          </a:xfrm>
        </p:spPr>
        <p:txBody>
          <a:bodyPr>
            <a:noAutofit/>
          </a:bodyPr>
          <a:lstStyle>
            <a:lvl1pPr>
              <a:defRPr sz="1400"/>
            </a:lvl1pPr>
            <a:lvl2pPr>
              <a:defRPr/>
            </a:lvl2pPr>
            <a:lvl3pPr>
              <a:defRPr/>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4">
            <a:extLst>
              <a:ext uri="{FF2B5EF4-FFF2-40B4-BE49-F238E27FC236}">
                <a16:creationId xmlns:a16="http://schemas.microsoft.com/office/drawing/2014/main" id="{04384C29-B1D2-4169-8C59-6E4C6B7D22EF}"/>
              </a:ext>
            </a:extLst>
          </p:cNvPr>
          <p:cNvSpPr>
            <a:spLocks noGrp="1"/>
          </p:cNvSpPr>
          <p:nvPr>
            <p:ph type="body" sz="quarter" idx="21" hasCustomPrompt="1"/>
          </p:nvPr>
        </p:nvSpPr>
        <p:spPr>
          <a:xfrm>
            <a:off x="503238" y="3237576"/>
            <a:ext cx="3817302" cy="320040"/>
          </a:xfrm>
          <a:prstGeom prst="rect">
            <a:avLst/>
          </a:prstGeom>
        </p:spPr>
        <p:txBody>
          <a:bodyPr>
            <a:noAutofit/>
          </a:bodyPr>
          <a:lstStyle>
            <a:lvl1pPr>
              <a:defRPr sz="1600" b="1" cap="all" baseline="0">
                <a:solidFill>
                  <a:schemeClr val="accent3"/>
                </a:solidFill>
                <a:latin typeface="+mn-lt"/>
              </a:defRPr>
            </a:lvl1pPr>
          </a:lstStyle>
          <a:p>
            <a:pPr lvl="0"/>
            <a:r>
              <a:rPr lang="en-US"/>
              <a:t>SHORT TITLE, CALIBRI, 16PT, BOLD</a:t>
            </a:r>
          </a:p>
        </p:txBody>
      </p:sp>
      <p:sp>
        <p:nvSpPr>
          <p:cNvPr id="21" name="Content Placeholder 5">
            <a:extLst>
              <a:ext uri="{FF2B5EF4-FFF2-40B4-BE49-F238E27FC236}">
                <a16:creationId xmlns:a16="http://schemas.microsoft.com/office/drawing/2014/main" id="{0312D5F6-81FC-4261-AED0-88E16C372781}"/>
              </a:ext>
            </a:extLst>
          </p:cNvPr>
          <p:cNvSpPr>
            <a:spLocks noGrp="1"/>
          </p:cNvSpPr>
          <p:nvPr>
            <p:ph sz="quarter" idx="22"/>
          </p:nvPr>
        </p:nvSpPr>
        <p:spPr>
          <a:xfrm>
            <a:off x="502919" y="3575350"/>
            <a:ext cx="3817301" cy="1081522"/>
          </a:xfrm>
        </p:spPr>
        <p:txBody>
          <a:bodyPr>
            <a:noAutofit/>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2CC59128-8C19-4115-801D-638E5DDDF8DB}"/>
              </a:ext>
            </a:extLst>
          </p:cNvPr>
          <p:cNvSpPr>
            <a:spLocks noGrp="1"/>
          </p:cNvSpPr>
          <p:nvPr>
            <p:ph type="sldNum" sz="quarter" idx="25"/>
          </p:nvPr>
        </p:nvSpPr>
        <p:spPr/>
        <p:txBody>
          <a:bodyPr/>
          <a:lstStyle/>
          <a:p>
            <a:pPr>
              <a:defRPr/>
            </a:pPr>
            <a:r>
              <a:rPr lang="en-IN"/>
              <a:t>|    </a:t>
            </a:r>
            <a:fld id="{7B2119CD-3B2D-4CEB-B404-D2E3F8CD6D69}" type="slidenum">
              <a:rPr lang="en-IN" smtClean="0"/>
              <a:pPr>
                <a:defRPr/>
              </a:pPr>
              <a:t>‹#›</a:t>
            </a:fld>
            <a:endParaRPr lang="en-IN"/>
          </a:p>
        </p:txBody>
      </p:sp>
      <p:sp>
        <p:nvSpPr>
          <p:cNvPr id="3" name="Title 2">
            <a:extLst>
              <a:ext uri="{FF2B5EF4-FFF2-40B4-BE49-F238E27FC236}">
                <a16:creationId xmlns:a16="http://schemas.microsoft.com/office/drawing/2014/main" id="{9A67DE3C-68DE-43DF-A233-910AFDC7FBD6}"/>
              </a:ext>
            </a:extLst>
          </p:cNvPr>
          <p:cNvSpPr>
            <a:spLocks noGrp="1"/>
          </p:cNvSpPr>
          <p:nvPr>
            <p:ph type="title"/>
          </p:nvPr>
        </p:nvSpPr>
        <p:spPr>
          <a:xfrm>
            <a:off x="502920" y="569594"/>
            <a:ext cx="3817300" cy="390526"/>
          </a:xfrm>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421853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 Half-content &amp; image layout">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0" y="0"/>
            <a:ext cx="4314969" cy="5143500"/>
          </a:xfrm>
          <a:prstGeom prst="rect">
            <a:avLst/>
          </a:prstGeom>
          <a:solidFill>
            <a:schemeClr val="bg2"/>
          </a:solidFill>
          <a:ln>
            <a:noFill/>
          </a:ln>
          <a:effectLst/>
        </p:spPr>
        <p:txBody>
          <a:bodyPr lIns="365760" rIns="365760" anchor="ctr" anchorCtr="1"/>
          <a:lstStyle>
            <a:lvl1pPr algn="ctr">
              <a:defRPr sz="1800" b="0" baseline="0">
                <a:solidFill>
                  <a:schemeClr val="accent1"/>
                </a:solidFill>
                <a:latin typeface="+mn-lt"/>
              </a:defRPr>
            </a:lvl1pPr>
          </a:lstStyle>
          <a:p>
            <a:r>
              <a:rPr lang="en-US"/>
              <a:t>Insert an image</a:t>
            </a:r>
            <a:br>
              <a:rPr lang="en-US"/>
            </a:br>
            <a:r>
              <a:rPr lang="en-US"/>
              <a:t>within this placeholder </a:t>
            </a:r>
          </a:p>
        </p:txBody>
      </p:sp>
      <p:sp>
        <p:nvSpPr>
          <p:cNvPr id="9" name="Content Placeholder 2">
            <a:extLst>
              <a:ext uri="{FF2B5EF4-FFF2-40B4-BE49-F238E27FC236}">
                <a16:creationId xmlns:a16="http://schemas.microsoft.com/office/drawing/2014/main" id="{A406D962-A904-455A-9FF2-A3FC930F6781}"/>
              </a:ext>
            </a:extLst>
          </p:cNvPr>
          <p:cNvSpPr txBox="1">
            <a:spLocks/>
          </p:cNvSpPr>
          <p:nvPr userDrawn="1"/>
        </p:nvSpPr>
        <p:spPr bwMode="gray">
          <a:xfrm>
            <a:off x="502920" y="4820603"/>
            <a:ext cx="3057981" cy="219076"/>
          </a:xfrm>
          <a:prstGeom prst="rect">
            <a:avLst/>
          </a:prstGeom>
        </p:spPr>
        <p:txBody>
          <a:bodyPr vert="horz" lIns="0" rIns="0" anchor="b" anchorCtr="0"/>
          <a:lstStyle>
            <a:defPPr>
              <a:defRPr lang="en-US"/>
            </a:defPPr>
            <a:lvl1pPr indent="0" defTabSz="457200">
              <a:spcBef>
                <a:spcPct val="20000"/>
              </a:spcBef>
              <a:buFont typeface="Arial"/>
              <a:buNone/>
              <a:defRPr sz="1000">
                <a:solidFill>
                  <a:srgbClr val="000000"/>
                </a:solidFill>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lvl="0"/>
            <a:r>
              <a:rPr lang="en-US"/>
              <a:t>Proprietary and confidential — do not distribute</a:t>
            </a:r>
          </a:p>
        </p:txBody>
      </p:sp>
      <p:sp>
        <p:nvSpPr>
          <p:cNvPr id="15" name="Text Placeholder 9">
            <a:extLst>
              <a:ext uri="{FF2B5EF4-FFF2-40B4-BE49-F238E27FC236}">
                <a16:creationId xmlns:a16="http://schemas.microsoft.com/office/drawing/2014/main" id="{82FAC416-5A96-491E-91F4-37DD3C42AC2D}"/>
              </a:ext>
            </a:extLst>
          </p:cNvPr>
          <p:cNvSpPr>
            <a:spLocks noGrp="1"/>
          </p:cNvSpPr>
          <p:nvPr>
            <p:ph type="body" sz="quarter" idx="18" hasCustomPrompt="1"/>
          </p:nvPr>
        </p:nvSpPr>
        <p:spPr>
          <a:xfrm>
            <a:off x="4826509" y="266700"/>
            <a:ext cx="3822191" cy="261610"/>
          </a:xfrm>
          <a:prstGeom prst="rect">
            <a:avLst/>
          </a:prstGeom>
        </p:spPr>
        <p:txBody>
          <a:bodyPr wrap="square">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a:t>
            </a:r>
          </a:p>
        </p:txBody>
      </p:sp>
      <p:sp>
        <p:nvSpPr>
          <p:cNvPr id="17" name="Text Placeholder 4">
            <a:extLst>
              <a:ext uri="{FF2B5EF4-FFF2-40B4-BE49-F238E27FC236}">
                <a16:creationId xmlns:a16="http://schemas.microsoft.com/office/drawing/2014/main" id="{53FDA49B-BBFC-4479-BD4E-6B88C700E352}"/>
              </a:ext>
            </a:extLst>
          </p:cNvPr>
          <p:cNvSpPr>
            <a:spLocks noGrp="1"/>
          </p:cNvSpPr>
          <p:nvPr>
            <p:ph type="body" sz="quarter" idx="19" hasCustomPrompt="1"/>
          </p:nvPr>
        </p:nvSpPr>
        <p:spPr>
          <a:xfrm>
            <a:off x="4826826" y="1097957"/>
            <a:ext cx="3817302" cy="390525"/>
          </a:xfrm>
          <a:prstGeom prst="rect">
            <a:avLst/>
          </a:prstGeom>
        </p:spPr>
        <p:txBody>
          <a:bodyPr>
            <a:noAutofit/>
          </a:bodyPr>
          <a:lstStyle>
            <a:lvl1pPr>
              <a:defRPr sz="1800" b="1" cap="all" baseline="0">
                <a:solidFill>
                  <a:schemeClr val="accent3"/>
                </a:solidFill>
                <a:latin typeface="+mn-lt"/>
              </a:defRPr>
            </a:lvl1pPr>
          </a:lstStyle>
          <a:p>
            <a:pPr lvl="0"/>
            <a:r>
              <a:rPr lang="en-US"/>
              <a:t>SUBTITLE, CALIBRI, 18PT, BOLD</a:t>
            </a:r>
          </a:p>
        </p:txBody>
      </p:sp>
      <p:sp>
        <p:nvSpPr>
          <p:cNvPr id="18" name="Text Placeholder 4">
            <a:extLst>
              <a:ext uri="{FF2B5EF4-FFF2-40B4-BE49-F238E27FC236}">
                <a16:creationId xmlns:a16="http://schemas.microsoft.com/office/drawing/2014/main" id="{EC4C2575-A445-43B7-875C-641A76884F26}"/>
              </a:ext>
            </a:extLst>
          </p:cNvPr>
          <p:cNvSpPr>
            <a:spLocks noGrp="1"/>
          </p:cNvSpPr>
          <p:nvPr>
            <p:ph type="body" sz="quarter" idx="13" hasCustomPrompt="1"/>
          </p:nvPr>
        </p:nvSpPr>
        <p:spPr>
          <a:xfrm>
            <a:off x="4826826" y="1619968"/>
            <a:ext cx="3817302" cy="320040"/>
          </a:xfrm>
          <a:prstGeom prst="rect">
            <a:avLst/>
          </a:prstGeom>
        </p:spPr>
        <p:txBody>
          <a:bodyPr>
            <a:noAutofit/>
          </a:bodyPr>
          <a:lstStyle>
            <a:lvl1pPr>
              <a:defRPr sz="1600" b="1" cap="all" baseline="0">
                <a:solidFill>
                  <a:schemeClr val="accent3"/>
                </a:solidFill>
                <a:latin typeface="+mn-lt"/>
              </a:defRPr>
            </a:lvl1pPr>
          </a:lstStyle>
          <a:p>
            <a:pPr lvl="0"/>
            <a:r>
              <a:rPr lang="en-US"/>
              <a:t>SHORT TITLE, CALIBRI, 16PT, BOLD</a:t>
            </a:r>
          </a:p>
        </p:txBody>
      </p:sp>
      <p:sp>
        <p:nvSpPr>
          <p:cNvPr id="19" name="Content Placeholder 5">
            <a:extLst>
              <a:ext uri="{FF2B5EF4-FFF2-40B4-BE49-F238E27FC236}">
                <a16:creationId xmlns:a16="http://schemas.microsoft.com/office/drawing/2014/main" id="{E778DA63-FCCC-4EE0-AA5F-890A1063CF18}"/>
              </a:ext>
            </a:extLst>
          </p:cNvPr>
          <p:cNvSpPr>
            <a:spLocks noGrp="1"/>
          </p:cNvSpPr>
          <p:nvPr>
            <p:ph sz="quarter" idx="20"/>
          </p:nvPr>
        </p:nvSpPr>
        <p:spPr>
          <a:xfrm>
            <a:off x="4826507" y="1957741"/>
            <a:ext cx="3817301" cy="1081523"/>
          </a:xfrm>
        </p:spPr>
        <p:txBody>
          <a:bodyPr>
            <a:noAutofit/>
          </a:bodyPr>
          <a:lstStyle>
            <a:lvl1pPr>
              <a:defRPr sz="1400"/>
            </a:lvl1pPr>
            <a:lvl2pPr>
              <a:defRPr/>
            </a:lvl2pPr>
            <a:lvl3pPr>
              <a:defRPr/>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4">
            <a:extLst>
              <a:ext uri="{FF2B5EF4-FFF2-40B4-BE49-F238E27FC236}">
                <a16:creationId xmlns:a16="http://schemas.microsoft.com/office/drawing/2014/main" id="{BFD7EDCF-7335-4524-B52F-57203999193F}"/>
              </a:ext>
            </a:extLst>
          </p:cNvPr>
          <p:cNvSpPr>
            <a:spLocks noGrp="1"/>
          </p:cNvSpPr>
          <p:nvPr>
            <p:ph type="body" sz="quarter" idx="21" hasCustomPrompt="1"/>
          </p:nvPr>
        </p:nvSpPr>
        <p:spPr>
          <a:xfrm>
            <a:off x="4826826" y="3237576"/>
            <a:ext cx="3817302" cy="320040"/>
          </a:xfrm>
          <a:prstGeom prst="rect">
            <a:avLst/>
          </a:prstGeom>
        </p:spPr>
        <p:txBody>
          <a:bodyPr>
            <a:noAutofit/>
          </a:bodyPr>
          <a:lstStyle>
            <a:lvl1pPr>
              <a:defRPr sz="1600" b="1" cap="all" baseline="0">
                <a:solidFill>
                  <a:schemeClr val="accent3"/>
                </a:solidFill>
                <a:latin typeface="+mn-lt"/>
              </a:defRPr>
            </a:lvl1pPr>
          </a:lstStyle>
          <a:p>
            <a:pPr lvl="0"/>
            <a:r>
              <a:rPr lang="en-US"/>
              <a:t>SHORT TITLE, CALIBRI, 16PT, BOLD</a:t>
            </a:r>
          </a:p>
        </p:txBody>
      </p:sp>
      <p:sp>
        <p:nvSpPr>
          <p:cNvPr id="21" name="Content Placeholder 5">
            <a:extLst>
              <a:ext uri="{FF2B5EF4-FFF2-40B4-BE49-F238E27FC236}">
                <a16:creationId xmlns:a16="http://schemas.microsoft.com/office/drawing/2014/main" id="{08041EA5-1907-45C9-B84F-05A0E02AB318}"/>
              </a:ext>
            </a:extLst>
          </p:cNvPr>
          <p:cNvSpPr>
            <a:spLocks noGrp="1"/>
          </p:cNvSpPr>
          <p:nvPr>
            <p:ph sz="quarter" idx="22"/>
          </p:nvPr>
        </p:nvSpPr>
        <p:spPr>
          <a:xfrm>
            <a:off x="4826507" y="3575350"/>
            <a:ext cx="3817301" cy="1081522"/>
          </a:xfrm>
        </p:spPr>
        <p:txBody>
          <a:bodyPr>
            <a:noAutofit/>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62859DF1-EAA0-48AE-9642-5890114712D6}"/>
              </a:ext>
            </a:extLst>
          </p:cNvPr>
          <p:cNvSpPr>
            <a:spLocks noGrp="1"/>
          </p:cNvSpPr>
          <p:nvPr>
            <p:ph type="sldNum" sz="quarter" idx="25"/>
          </p:nvPr>
        </p:nvSpPr>
        <p:spPr/>
        <p:txBody>
          <a:bodyPr/>
          <a:lstStyle/>
          <a:p>
            <a:pPr>
              <a:defRPr/>
            </a:pPr>
            <a:r>
              <a:rPr lang="en-IN"/>
              <a:t>|    </a:t>
            </a:r>
            <a:fld id="{7B2119CD-3B2D-4CEB-B404-D2E3F8CD6D69}" type="slidenum">
              <a:rPr lang="en-IN" smtClean="0"/>
              <a:pPr>
                <a:defRPr/>
              </a:pPr>
              <a:t>‹#›</a:t>
            </a:fld>
            <a:endParaRPr lang="en-IN"/>
          </a:p>
        </p:txBody>
      </p:sp>
      <p:sp>
        <p:nvSpPr>
          <p:cNvPr id="3" name="Title 2">
            <a:extLst>
              <a:ext uri="{FF2B5EF4-FFF2-40B4-BE49-F238E27FC236}">
                <a16:creationId xmlns:a16="http://schemas.microsoft.com/office/drawing/2014/main" id="{40AE3F9D-0018-4E23-82DB-DD559B56D0D9}"/>
              </a:ext>
            </a:extLst>
          </p:cNvPr>
          <p:cNvSpPr>
            <a:spLocks noGrp="1"/>
          </p:cNvSpPr>
          <p:nvPr>
            <p:ph type="title"/>
          </p:nvPr>
        </p:nvSpPr>
        <p:spPr>
          <a:xfrm>
            <a:off x="4818888" y="569594"/>
            <a:ext cx="3822192" cy="390526"/>
          </a:xfrm>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34358765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 Alternate Half-content &amp; image layout">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4818888" y="0"/>
            <a:ext cx="4325111" cy="5143500"/>
          </a:xfrm>
          <a:prstGeom prst="rect">
            <a:avLst/>
          </a:prstGeom>
          <a:solidFill>
            <a:schemeClr val="bg2"/>
          </a:solidFill>
          <a:ln>
            <a:noFill/>
          </a:ln>
          <a:effectLst/>
        </p:spPr>
        <p:txBody>
          <a:bodyPr lIns="365760" rIns="365760" anchor="ctr" anchorCtr="1"/>
          <a:lstStyle>
            <a:lvl1pPr algn="ctr">
              <a:defRPr sz="1800" b="0" baseline="0">
                <a:solidFill>
                  <a:schemeClr val="accent1"/>
                </a:solidFill>
                <a:latin typeface="+mn-lt"/>
              </a:defRPr>
            </a:lvl1pPr>
          </a:lstStyle>
          <a:p>
            <a:r>
              <a:rPr lang="en-US"/>
              <a:t>Insert an image</a:t>
            </a:r>
            <a:br>
              <a:rPr lang="en-US"/>
            </a:br>
            <a:r>
              <a:rPr lang="en-US"/>
              <a:t>within this placeholder </a:t>
            </a:r>
          </a:p>
        </p:txBody>
      </p:sp>
      <p:sp>
        <p:nvSpPr>
          <p:cNvPr id="14" name="Text Placeholder 9">
            <a:extLst>
              <a:ext uri="{FF2B5EF4-FFF2-40B4-BE49-F238E27FC236}">
                <a16:creationId xmlns:a16="http://schemas.microsoft.com/office/drawing/2014/main" id="{05D9C096-3ECB-4476-AF46-67B691208D52}"/>
              </a:ext>
            </a:extLst>
          </p:cNvPr>
          <p:cNvSpPr>
            <a:spLocks noGrp="1"/>
          </p:cNvSpPr>
          <p:nvPr>
            <p:ph type="body" sz="quarter" idx="18" hasCustomPrompt="1"/>
          </p:nvPr>
        </p:nvSpPr>
        <p:spPr>
          <a:xfrm>
            <a:off x="502921" y="266700"/>
            <a:ext cx="3822191" cy="261610"/>
          </a:xfrm>
          <a:prstGeom prst="rect">
            <a:avLst/>
          </a:prstGeom>
        </p:spPr>
        <p:txBody>
          <a:bodyPr wrap="square">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a:t>
            </a:r>
          </a:p>
        </p:txBody>
      </p:sp>
      <p:sp>
        <p:nvSpPr>
          <p:cNvPr id="17" name="Text Placeholder 4">
            <a:extLst>
              <a:ext uri="{FF2B5EF4-FFF2-40B4-BE49-F238E27FC236}">
                <a16:creationId xmlns:a16="http://schemas.microsoft.com/office/drawing/2014/main" id="{E828A00F-D1B4-4C3E-969E-375A3487E70C}"/>
              </a:ext>
            </a:extLst>
          </p:cNvPr>
          <p:cNvSpPr>
            <a:spLocks noGrp="1"/>
          </p:cNvSpPr>
          <p:nvPr>
            <p:ph type="body" sz="quarter" idx="19" hasCustomPrompt="1"/>
          </p:nvPr>
        </p:nvSpPr>
        <p:spPr>
          <a:xfrm>
            <a:off x="503238" y="1097957"/>
            <a:ext cx="3817302" cy="390525"/>
          </a:xfrm>
          <a:prstGeom prst="rect">
            <a:avLst/>
          </a:prstGeom>
        </p:spPr>
        <p:txBody>
          <a:bodyPr>
            <a:noAutofit/>
          </a:bodyPr>
          <a:lstStyle>
            <a:lvl1pPr>
              <a:defRPr sz="1800" b="1" cap="all" baseline="0">
                <a:solidFill>
                  <a:schemeClr val="accent3"/>
                </a:solidFill>
                <a:latin typeface="+mn-lt"/>
              </a:defRPr>
            </a:lvl1pPr>
          </a:lstStyle>
          <a:p>
            <a:pPr lvl="0"/>
            <a:r>
              <a:rPr lang="en-US"/>
              <a:t>SUBTITLE, CALIBRI, 18PT, BOLD</a:t>
            </a:r>
          </a:p>
        </p:txBody>
      </p:sp>
      <p:sp>
        <p:nvSpPr>
          <p:cNvPr id="19" name="Content Placeholder 5">
            <a:extLst>
              <a:ext uri="{FF2B5EF4-FFF2-40B4-BE49-F238E27FC236}">
                <a16:creationId xmlns:a16="http://schemas.microsoft.com/office/drawing/2014/main" id="{74DA2C74-7837-4DF6-A9E0-010AABA411BF}"/>
              </a:ext>
            </a:extLst>
          </p:cNvPr>
          <p:cNvSpPr>
            <a:spLocks noGrp="1"/>
          </p:cNvSpPr>
          <p:nvPr>
            <p:ph sz="quarter" idx="20"/>
          </p:nvPr>
        </p:nvSpPr>
        <p:spPr>
          <a:xfrm>
            <a:off x="502919" y="1619968"/>
            <a:ext cx="3817301" cy="3045695"/>
          </a:xfrm>
        </p:spPr>
        <p:txBody>
          <a:bodyPr>
            <a:noAutofit/>
          </a:bodyPr>
          <a:lstStyle>
            <a:lvl1pPr>
              <a:defRPr sz="1400"/>
            </a:lvl1pPr>
            <a:lvl2pPr>
              <a:defRPr/>
            </a:lvl2pPr>
            <a:lvl3pPr>
              <a:defRPr/>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B56BBD30-0719-4938-BD49-A680D58627FE}"/>
              </a:ext>
            </a:extLst>
          </p:cNvPr>
          <p:cNvSpPr>
            <a:spLocks noGrp="1"/>
          </p:cNvSpPr>
          <p:nvPr>
            <p:ph type="sldNum" sz="quarter" idx="23"/>
          </p:nvPr>
        </p:nvSpPr>
        <p:spPr/>
        <p:txBody>
          <a:bodyPr/>
          <a:lstStyle/>
          <a:p>
            <a:pPr>
              <a:defRPr/>
            </a:pPr>
            <a:r>
              <a:rPr lang="en-IN"/>
              <a:t>|    </a:t>
            </a:r>
            <a:fld id="{7B2119CD-3B2D-4CEB-B404-D2E3F8CD6D69}" type="slidenum">
              <a:rPr lang="en-IN" smtClean="0"/>
              <a:pPr>
                <a:defRPr/>
              </a:pPr>
              <a:t>‹#›</a:t>
            </a:fld>
            <a:endParaRPr lang="en-IN"/>
          </a:p>
        </p:txBody>
      </p:sp>
      <p:sp>
        <p:nvSpPr>
          <p:cNvPr id="3" name="Title 2">
            <a:extLst>
              <a:ext uri="{FF2B5EF4-FFF2-40B4-BE49-F238E27FC236}">
                <a16:creationId xmlns:a16="http://schemas.microsoft.com/office/drawing/2014/main" id="{7A62E712-D0C0-4F27-A890-045067D4FBAF}"/>
              </a:ext>
            </a:extLst>
          </p:cNvPr>
          <p:cNvSpPr>
            <a:spLocks noGrp="1"/>
          </p:cNvSpPr>
          <p:nvPr>
            <p:ph type="title"/>
          </p:nvPr>
        </p:nvSpPr>
        <p:spPr>
          <a:xfrm>
            <a:off x="502920" y="569594"/>
            <a:ext cx="3817300" cy="390526"/>
          </a:xfrm>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19634936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 Alternate Half-content &amp; image layout">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0" y="0"/>
            <a:ext cx="4314969" cy="5143500"/>
          </a:xfrm>
          <a:prstGeom prst="rect">
            <a:avLst/>
          </a:prstGeom>
          <a:solidFill>
            <a:schemeClr val="bg2"/>
          </a:solidFill>
          <a:ln>
            <a:noFill/>
          </a:ln>
          <a:effectLst/>
        </p:spPr>
        <p:txBody>
          <a:bodyPr lIns="365760" rIns="365760" anchor="ctr" anchorCtr="1"/>
          <a:lstStyle>
            <a:lvl1pPr algn="ctr">
              <a:defRPr sz="1800" b="0" baseline="0">
                <a:solidFill>
                  <a:schemeClr val="accent1"/>
                </a:solidFill>
                <a:latin typeface="+mn-lt"/>
              </a:defRPr>
            </a:lvl1pPr>
          </a:lstStyle>
          <a:p>
            <a:r>
              <a:rPr lang="en-US"/>
              <a:t>Insert an image</a:t>
            </a:r>
            <a:br>
              <a:rPr lang="en-US"/>
            </a:br>
            <a:r>
              <a:rPr lang="en-US"/>
              <a:t>within this placeholder </a:t>
            </a:r>
          </a:p>
        </p:txBody>
      </p:sp>
      <p:sp>
        <p:nvSpPr>
          <p:cNvPr id="9" name="Content Placeholder 2">
            <a:extLst>
              <a:ext uri="{FF2B5EF4-FFF2-40B4-BE49-F238E27FC236}">
                <a16:creationId xmlns:a16="http://schemas.microsoft.com/office/drawing/2014/main" id="{A406D962-A904-455A-9FF2-A3FC930F6781}"/>
              </a:ext>
            </a:extLst>
          </p:cNvPr>
          <p:cNvSpPr txBox="1">
            <a:spLocks/>
          </p:cNvSpPr>
          <p:nvPr userDrawn="1"/>
        </p:nvSpPr>
        <p:spPr bwMode="gray">
          <a:xfrm>
            <a:off x="502920" y="4820603"/>
            <a:ext cx="3057981" cy="219076"/>
          </a:xfrm>
          <a:prstGeom prst="rect">
            <a:avLst/>
          </a:prstGeom>
        </p:spPr>
        <p:txBody>
          <a:bodyPr vert="horz" lIns="0" rIns="0" anchor="b" anchorCtr="0"/>
          <a:lstStyle>
            <a:defPPr>
              <a:defRPr lang="en-US"/>
            </a:defPPr>
            <a:lvl1pPr indent="0" defTabSz="457200">
              <a:spcBef>
                <a:spcPct val="20000"/>
              </a:spcBef>
              <a:buFont typeface="Arial"/>
              <a:buNone/>
              <a:defRPr sz="1000">
                <a:solidFill>
                  <a:srgbClr val="000000"/>
                </a:solidFill>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lvl="0"/>
            <a:r>
              <a:rPr lang="en-US"/>
              <a:t>Proprietary and confidential — do not distribute</a:t>
            </a:r>
          </a:p>
        </p:txBody>
      </p:sp>
      <p:sp>
        <p:nvSpPr>
          <p:cNvPr id="15" name="Text Placeholder 9">
            <a:extLst>
              <a:ext uri="{FF2B5EF4-FFF2-40B4-BE49-F238E27FC236}">
                <a16:creationId xmlns:a16="http://schemas.microsoft.com/office/drawing/2014/main" id="{82FAC416-5A96-491E-91F4-37DD3C42AC2D}"/>
              </a:ext>
            </a:extLst>
          </p:cNvPr>
          <p:cNvSpPr>
            <a:spLocks noGrp="1"/>
          </p:cNvSpPr>
          <p:nvPr>
            <p:ph type="body" sz="quarter" idx="18" hasCustomPrompt="1"/>
          </p:nvPr>
        </p:nvSpPr>
        <p:spPr>
          <a:xfrm>
            <a:off x="4826509" y="266700"/>
            <a:ext cx="3822191" cy="261610"/>
          </a:xfrm>
          <a:prstGeom prst="rect">
            <a:avLst/>
          </a:prstGeom>
        </p:spPr>
        <p:txBody>
          <a:bodyPr wrap="square">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a:t>
            </a:r>
          </a:p>
        </p:txBody>
      </p:sp>
      <p:sp>
        <p:nvSpPr>
          <p:cNvPr id="17" name="Text Placeholder 4">
            <a:extLst>
              <a:ext uri="{FF2B5EF4-FFF2-40B4-BE49-F238E27FC236}">
                <a16:creationId xmlns:a16="http://schemas.microsoft.com/office/drawing/2014/main" id="{53FDA49B-BBFC-4479-BD4E-6B88C700E352}"/>
              </a:ext>
            </a:extLst>
          </p:cNvPr>
          <p:cNvSpPr>
            <a:spLocks noGrp="1"/>
          </p:cNvSpPr>
          <p:nvPr>
            <p:ph type="body" sz="quarter" idx="19" hasCustomPrompt="1"/>
          </p:nvPr>
        </p:nvSpPr>
        <p:spPr>
          <a:xfrm>
            <a:off x="4826826" y="1097957"/>
            <a:ext cx="3817302" cy="390525"/>
          </a:xfrm>
          <a:prstGeom prst="rect">
            <a:avLst/>
          </a:prstGeom>
        </p:spPr>
        <p:txBody>
          <a:bodyPr>
            <a:noAutofit/>
          </a:bodyPr>
          <a:lstStyle>
            <a:lvl1pPr>
              <a:defRPr sz="1800" b="1" cap="all" baseline="0">
                <a:solidFill>
                  <a:schemeClr val="accent3"/>
                </a:solidFill>
                <a:latin typeface="+mn-lt"/>
              </a:defRPr>
            </a:lvl1pPr>
          </a:lstStyle>
          <a:p>
            <a:pPr lvl="0"/>
            <a:r>
              <a:rPr lang="en-US"/>
              <a:t>SUBTITLE, CALIBRI, 18PT, BOLD</a:t>
            </a:r>
          </a:p>
        </p:txBody>
      </p:sp>
      <p:sp>
        <p:nvSpPr>
          <p:cNvPr id="19" name="Content Placeholder 5">
            <a:extLst>
              <a:ext uri="{FF2B5EF4-FFF2-40B4-BE49-F238E27FC236}">
                <a16:creationId xmlns:a16="http://schemas.microsoft.com/office/drawing/2014/main" id="{E778DA63-FCCC-4EE0-AA5F-890A1063CF18}"/>
              </a:ext>
            </a:extLst>
          </p:cNvPr>
          <p:cNvSpPr>
            <a:spLocks noGrp="1"/>
          </p:cNvSpPr>
          <p:nvPr>
            <p:ph sz="quarter" idx="20"/>
          </p:nvPr>
        </p:nvSpPr>
        <p:spPr>
          <a:xfrm>
            <a:off x="4826507" y="1619968"/>
            <a:ext cx="3817301" cy="3045695"/>
          </a:xfrm>
        </p:spPr>
        <p:txBody>
          <a:bodyPr>
            <a:noAutofit/>
          </a:bodyPr>
          <a:lstStyle>
            <a:lvl1pPr>
              <a:defRPr sz="1400"/>
            </a:lvl1pPr>
            <a:lvl2pPr>
              <a:defRPr/>
            </a:lvl2pPr>
            <a:lvl3pPr>
              <a:defRPr/>
            </a:lvl3pPr>
            <a:lvl4pP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A5194424-AE09-468A-95DC-0699180FC4E1}"/>
              </a:ext>
            </a:extLst>
          </p:cNvPr>
          <p:cNvSpPr>
            <a:spLocks noGrp="1"/>
          </p:cNvSpPr>
          <p:nvPr>
            <p:ph type="sldNum" sz="quarter" idx="23"/>
          </p:nvPr>
        </p:nvSpPr>
        <p:spPr/>
        <p:txBody>
          <a:bodyPr/>
          <a:lstStyle/>
          <a:p>
            <a:pPr>
              <a:defRPr/>
            </a:pPr>
            <a:r>
              <a:rPr lang="en-IN"/>
              <a:t>|    </a:t>
            </a:r>
            <a:fld id="{7B2119CD-3B2D-4CEB-B404-D2E3F8CD6D69}" type="slidenum">
              <a:rPr lang="en-IN" smtClean="0"/>
              <a:pPr>
                <a:defRPr/>
              </a:pPr>
              <a:t>‹#›</a:t>
            </a:fld>
            <a:endParaRPr lang="en-IN"/>
          </a:p>
        </p:txBody>
      </p:sp>
      <p:sp>
        <p:nvSpPr>
          <p:cNvPr id="3" name="Title 2">
            <a:extLst>
              <a:ext uri="{FF2B5EF4-FFF2-40B4-BE49-F238E27FC236}">
                <a16:creationId xmlns:a16="http://schemas.microsoft.com/office/drawing/2014/main" id="{22AB94D7-D90B-4C16-A5BF-F2C3042C6A24}"/>
              </a:ext>
            </a:extLst>
          </p:cNvPr>
          <p:cNvSpPr>
            <a:spLocks noGrp="1"/>
          </p:cNvSpPr>
          <p:nvPr>
            <p:ph type="title"/>
          </p:nvPr>
        </p:nvSpPr>
        <p:spPr>
          <a:xfrm>
            <a:off x="4818888" y="569594"/>
            <a:ext cx="3822191" cy="390526"/>
          </a:xfrm>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20333522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ull Page Chart + Header">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6DB57EE1-11D5-470C-B633-08E9CE6ABD2E}"/>
              </a:ext>
            </a:extLst>
          </p:cNvPr>
          <p:cNvSpPr>
            <a:spLocks noGrp="1"/>
          </p:cNvSpPr>
          <p:nvPr>
            <p:ph type="body" sz="quarter" idx="10" hasCustomPrompt="1"/>
          </p:nvPr>
        </p:nvSpPr>
        <p:spPr>
          <a:xfrm>
            <a:off x="502921" y="266700"/>
            <a:ext cx="5241925" cy="261610"/>
          </a:xfrm>
          <a:prstGeom prst="rect">
            <a:avLst/>
          </a:prstGeom>
        </p:spPr>
        <p:txBody>
          <a:bodyPr>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 REGULAR</a:t>
            </a:r>
          </a:p>
        </p:txBody>
      </p:sp>
      <p:sp>
        <p:nvSpPr>
          <p:cNvPr id="14" name="Text Placeholder 4">
            <a:extLst>
              <a:ext uri="{FF2B5EF4-FFF2-40B4-BE49-F238E27FC236}">
                <a16:creationId xmlns:a16="http://schemas.microsoft.com/office/drawing/2014/main" id="{69C8B4ED-99D4-4FA7-951B-B230EC2B1EEC}"/>
              </a:ext>
            </a:extLst>
          </p:cNvPr>
          <p:cNvSpPr>
            <a:spLocks noGrp="1"/>
          </p:cNvSpPr>
          <p:nvPr>
            <p:ph type="body" sz="quarter" idx="20" hasCustomPrompt="1"/>
          </p:nvPr>
        </p:nvSpPr>
        <p:spPr>
          <a:xfrm>
            <a:off x="497711" y="1097957"/>
            <a:ext cx="8138160" cy="274320"/>
          </a:xfrm>
          <a:prstGeom prst="rect">
            <a:avLst/>
          </a:prstGeom>
        </p:spPr>
        <p:txBody>
          <a:bodyPr>
            <a:noAutofit/>
          </a:bodyPr>
          <a:lstStyle>
            <a:lvl1pPr>
              <a:defRPr sz="1800" b="1" cap="all" baseline="0">
                <a:solidFill>
                  <a:schemeClr val="accent3"/>
                </a:solidFill>
                <a:latin typeface="+mn-lt"/>
              </a:defRPr>
            </a:lvl1pPr>
          </a:lstStyle>
          <a:p>
            <a:pPr lvl="0"/>
            <a:r>
              <a:rPr lang="en-US"/>
              <a:t>CLICK TO EDIT CHART TITLE, CALIBRI, 18PT, BOLD</a:t>
            </a:r>
          </a:p>
        </p:txBody>
      </p:sp>
      <p:sp>
        <p:nvSpPr>
          <p:cNvPr id="16" name="Text Placeholder 4">
            <a:extLst>
              <a:ext uri="{FF2B5EF4-FFF2-40B4-BE49-F238E27FC236}">
                <a16:creationId xmlns:a16="http://schemas.microsoft.com/office/drawing/2014/main" id="{9849D2D5-1C25-41F7-91C5-A575937D23D1}"/>
              </a:ext>
            </a:extLst>
          </p:cNvPr>
          <p:cNvSpPr>
            <a:spLocks noGrp="1"/>
          </p:cNvSpPr>
          <p:nvPr>
            <p:ph type="body" sz="quarter" idx="21" hasCustomPrompt="1"/>
          </p:nvPr>
        </p:nvSpPr>
        <p:spPr>
          <a:xfrm>
            <a:off x="497710" y="1369506"/>
            <a:ext cx="8138160" cy="274320"/>
          </a:xfrm>
        </p:spPr>
        <p:txBody>
          <a:bodyPr>
            <a:noAutofit/>
          </a:bodyPr>
          <a:lstStyle>
            <a:lvl1pPr>
              <a:defRPr sz="1400"/>
            </a:lvl1pPr>
          </a:lstStyle>
          <a:p>
            <a:pPr lvl="0"/>
            <a:r>
              <a:rPr lang="en-US"/>
              <a:t>Second level for chart subtitle</a:t>
            </a:r>
          </a:p>
        </p:txBody>
      </p:sp>
      <p:sp>
        <p:nvSpPr>
          <p:cNvPr id="17" name="Chart Placeholder 14">
            <a:extLst>
              <a:ext uri="{FF2B5EF4-FFF2-40B4-BE49-F238E27FC236}">
                <a16:creationId xmlns:a16="http://schemas.microsoft.com/office/drawing/2014/main" id="{5F384281-9885-4DF1-AB32-7D6D158EC4B8}"/>
              </a:ext>
            </a:extLst>
          </p:cNvPr>
          <p:cNvSpPr>
            <a:spLocks noGrp="1"/>
          </p:cNvSpPr>
          <p:nvPr>
            <p:ph type="chart" sz="quarter" idx="22"/>
          </p:nvPr>
        </p:nvSpPr>
        <p:spPr>
          <a:xfrm>
            <a:off x="502920" y="1714500"/>
            <a:ext cx="8145780" cy="2743200"/>
          </a:xfrm>
        </p:spPr>
        <p:txBody>
          <a:bodyPr anchor="ctr"/>
          <a:lstStyle>
            <a:lvl1pPr algn="ctr">
              <a:defRPr>
                <a:latin typeface="+mn-lt"/>
              </a:defRPr>
            </a:lvl1pPr>
          </a:lstStyle>
          <a:p>
            <a:r>
              <a:rPr lang="en-US"/>
              <a:t>Click icon to add chart</a:t>
            </a:r>
          </a:p>
        </p:txBody>
      </p:sp>
      <p:sp>
        <p:nvSpPr>
          <p:cNvPr id="18" name="Text Placeholder 7">
            <a:extLst>
              <a:ext uri="{FF2B5EF4-FFF2-40B4-BE49-F238E27FC236}">
                <a16:creationId xmlns:a16="http://schemas.microsoft.com/office/drawing/2014/main" id="{0806C5A9-06E4-4EA0-A5AC-FD02E44C1525}"/>
              </a:ext>
            </a:extLst>
          </p:cNvPr>
          <p:cNvSpPr>
            <a:spLocks noGrp="1"/>
          </p:cNvSpPr>
          <p:nvPr>
            <p:ph type="body" sz="quarter" idx="16" hasCustomPrompt="1"/>
          </p:nvPr>
        </p:nvSpPr>
        <p:spPr>
          <a:xfrm>
            <a:off x="502920" y="4616896"/>
            <a:ext cx="8138160" cy="170816"/>
          </a:xfrm>
          <a:prstGeom prst="rect">
            <a:avLst/>
          </a:prstGeom>
        </p:spPr>
        <p:txBody>
          <a:bodyPr wrap="square" anchor="b" anchorCtr="0">
            <a:spAutoFit/>
          </a:bodyPr>
          <a:lstStyle>
            <a:lvl1pPr>
              <a:lnSpc>
                <a:spcPct val="90000"/>
              </a:lnSpc>
              <a:spcBef>
                <a:spcPts val="200"/>
              </a:spcBef>
              <a:defRPr sz="900" b="0">
                <a:solidFill>
                  <a:schemeClr val="tx1">
                    <a:lumMod val="65000"/>
                    <a:lumOff val="35000"/>
                  </a:schemeClr>
                </a:solidFill>
                <a:latin typeface="+mn-lt"/>
                <a:cs typeface="Calibri" panose="020F0502020204030204" pitchFamily="34" charset="0"/>
              </a:defRPr>
            </a:lvl1pPr>
          </a:lstStyle>
          <a:p>
            <a:pPr lvl="0"/>
            <a:r>
              <a:rPr lang="en-US"/>
              <a:t>Add footnote, source here</a:t>
            </a:r>
          </a:p>
        </p:txBody>
      </p:sp>
      <p:sp>
        <p:nvSpPr>
          <p:cNvPr id="7" name="Slide Number Placeholder 6">
            <a:extLst>
              <a:ext uri="{FF2B5EF4-FFF2-40B4-BE49-F238E27FC236}">
                <a16:creationId xmlns:a16="http://schemas.microsoft.com/office/drawing/2014/main" id="{0672353F-0202-40BD-B19D-D4C9B9A0C62B}"/>
              </a:ext>
            </a:extLst>
          </p:cNvPr>
          <p:cNvSpPr>
            <a:spLocks noGrp="1"/>
          </p:cNvSpPr>
          <p:nvPr>
            <p:ph type="sldNum" sz="quarter" idx="25"/>
          </p:nvPr>
        </p:nvSpPr>
        <p:spPr/>
        <p:txBody>
          <a:bodyPr/>
          <a:lstStyle/>
          <a:p>
            <a:pPr>
              <a:defRPr/>
            </a:pPr>
            <a:r>
              <a:rPr lang="en-IN"/>
              <a:t>|    </a:t>
            </a:r>
            <a:fld id="{7B2119CD-3B2D-4CEB-B404-D2E3F8CD6D69}" type="slidenum">
              <a:rPr lang="en-IN" smtClean="0"/>
              <a:pPr>
                <a:defRPr/>
              </a:pPr>
              <a:t>‹#›</a:t>
            </a:fld>
            <a:endParaRPr lang="en-IN"/>
          </a:p>
        </p:txBody>
      </p:sp>
      <p:sp>
        <p:nvSpPr>
          <p:cNvPr id="3" name="Title 2">
            <a:extLst>
              <a:ext uri="{FF2B5EF4-FFF2-40B4-BE49-F238E27FC236}">
                <a16:creationId xmlns:a16="http://schemas.microsoft.com/office/drawing/2014/main" id="{09B3C7C1-99C7-46EF-8247-FA3C97B61021}"/>
              </a:ext>
            </a:extLst>
          </p:cNvPr>
          <p:cNvSpPr>
            <a:spLocks noGrp="1"/>
          </p:cNvSpPr>
          <p:nvPr>
            <p:ph type="title"/>
          </p:nvPr>
        </p:nvSpPr>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42191682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 Page Table + Header">
    <p:spTree>
      <p:nvGrpSpPr>
        <p:cNvPr id="1" name=""/>
        <p:cNvGrpSpPr/>
        <p:nvPr/>
      </p:nvGrpSpPr>
      <p:grpSpPr>
        <a:xfrm>
          <a:off x="0" y="0"/>
          <a:ext cx="0" cy="0"/>
          <a:chOff x="0" y="0"/>
          <a:chExt cx="0" cy="0"/>
        </a:xfrm>
      </p:grpSpPr>
      <p:sp>
        <p:nvSpPr>
          <p:cNvPr id="13" name="Text Placeholder 9">
            <a:extLst>
              <a:ext uri="{FF2B5EF4-FFF2-40B4-BE49-F238E27FC236}">
                <a16:creationId xmlns:a16="http://schemas.microsoft.com/office/drawing/2014/main" id="{E4099E12-93CF-4238-950D-B699BBED1B97}"/>
              </a:ext>
            </a:extLst>
          </p:cNvPr>
          <p:cNvSpPr>
            <a:spLocks noGrp="1"/>
          </p:cNvSpPr>
          <p:nvPr>
            <p:ph type="body" sz="quarter" idx="10" hasCustomPrompt="1"/>
          </p:nvPr>
        </p:nvSpPr>
        <p:spPr>
          <a:xfrm>
            <a:off x="502921" y="266700"/>
            <a:ext cx="5241925" cy="261610"/>
          </a:xfrm>
          <a:prstGeom prst="rect">
            <a:avLst/>
          </a:prstGeom>
        </p:spPr>
        <p:txBody>
          <a:bodyPr>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 REGULAR</a:t>
            </a:r>
          </a:p>
        </p:txBody>
      </p:sp>
      <p:sp>
        <p:nvSpPr>
          <p:cNvPr id="16" name="Text Placeholder 4">
            <a:extLst>
              <a:ext uri="{FF2B5EF4-FFF2-40B4-BE49-F238E27FC236}">
                <a16:creationId xmlns:a16="http://schemas.microsoft.com/office/drawing/2014/main" id="{2FAF8700-F002-4A2F-B04A-6FE90BE6FD35}"/>
              </a:ext>
            </a:extLst>
          </p:cNvPr>
          <p:cNvSpPr>
            <a:spLocks noGrp="1"/>
          </p:cNvSpPr>
          <p:nvPr>
            <p:ph type="body" sz="quarter" idx="20" hasCustomPrompt="1"/>
          </p:nvPr>
        </p:nvSpPr>
        <p:spPr>
          <a:xfrm>
            <a:off x="497711" y="1097957"/>
            <a:ext cx="8138160" cy="274320"/>
          </a:xfrm>
          <a:prstGeom prst="rect">
            <a:avLst/>
          </a:prstGeom>
        </p:spPr>
        <p:txBody>
          <a:bodyPr>
            <a:noAutofit/>
          </a:bodyPr>
          <a:lstStyle>
            <a:lvl1pPr>
              <a:defRPr sz="1800" b="1" cap="all" baseline="0">
                <a:solidFill>
                  <a:schemeClr val="accent3"/>
                </a:solidFill>
                <a:latin typeface="+mn-lt"/>
              </a:defRPr>
            </a:lvl1pPr>
          </a:lstStyle>
          <a:p>
            <a:pPr lvl="0"/>
            <a:r>
              <a:rPr lang="en-US"/>
              <a:t>CLICK TO EDIT table TITLE, CALIBRI, 18PT, BOLD</a:t>
            </a:r>
          </a:p>
        </p:txBody>
      </p:sp>
      <p:sp>
        <p:nvSpPr>
          <p:cNvPr id="17" name="Text Placeholder 4">
            <a:extLst>
              <a:ext uri="{FF2B5EF4-FFF2-40B4-BE49-F238E27FC236}">
                <a16:creationId xmlns:a16="http://schemas.microsoft.com/office/drawing/2014/main" id="{CBF897FA-2891-4141-ADA3-1B87FB5BC58E}"/>
              </a:ext>
            </a:extLst>
          </p:cNvPr>
          <p:cNvSpPr>
            <a:spLocks noGrp="1"/>
          </p:cNvSpPr>
          <p:nvPr>
            <p:ph type="body" sz="quarter" idx="21" hasCustomPrompt="1"/>
          </p:nvPr>
        </p:nvSpPr>
        <p:spPr>
          <a:xfrm>
            <a:off x="497710" y="1369506"/>
            <a:ext cx="8138160" cy="274320"/>
          </a:xfrm>
        </p:spPr>
        <p:txBody>
          <a:bodyPr>
            <a:noAutofit/>
          </a:bodyPr>
          <a:lstStyle>
            <a:lvl1pPr>
              <a:defRPr sz="1400"/>
            </a:lvl1pPr>
          </a:lstStyle>
          <a:p>
            <a:pPr lvl="0"/>
            <a:r>
              <a:rPr lang="en-US"/>
              <a:t>Second level for table subtitle</a:t>
            </a:r>
          </a:p>
        </p:txBody>
      </p:sp>
      <p:sp>
        <p:nvSpPr>
          <p:cNvPr id="18" name="Table Placeholder 4">
            <a:extLst>
              <a:ext uri="{FF2B5EF4-FFF2-40B4-BE49-F238E27FC236}">
                <a16:creationId xmlns:a16="http://schemas.microsoft.com/office/drawing/2014/main" id="{2EA10139-92DE-45F7-A9D8-ABD6CC72C084}"/>
              </a:ext>
            </a:extLst>
          </p:cNvPr>
          <p:cNvSpPr>
            <a:spLocks noGrp="1"/>
          </p:cNvSpPr>
          <p:nvPr>
            <p:ph type="tbl" sz="quarter" idx="22"/>
          </p:nvPr>
        </p:nvSpPr>
        <p:spPr>
          <a:xfrm>
            <a:off x="502920" y="1714500"/>
            <a:ext cx="8150990" cy="2743200"/>
          </a:xfrm>
        </p:spPr>
        <p:txBody>
          <a:bodyPr anchor="ctr"/>
          <a:lstStyle>
            <a:lvl1pPr algn="ctr">
              <a:defRPr>
                <a:latin typeface="+mn-lt"/>
              </a:defRPr>
            </a:lvl1pPr>
          </a:lstStyle>
          <a:p>
            <a:r>
              <a:rPr lang="en-US"/>
              <a:t>Click icon to add table</a:t>
            </a:r>
          </a:p>
        </p:txBody>
      </p:sp>
      <p:sp>
        <p:nvSpPr>
          <p:cNvPr id="19" name="Text Placeholder 7">
            <a:extLst>
              <a:ext uri="{FF2B5EF4-FFF2-40B4-BE49-F238E27FC236}">
                <a16:creationId xmlns:a16="http://schemas.microsoft.com/office/drawing/2014/main" id="{347BBFB3-3E66-4180-AF12-56CA7F755311}"/>
              </a:ext>
            </a:extLst>
          </p:cNvPr>
          <p:cNvSpPr>
            <a:spLocks noGrp="1"/>
          </p:cNvSpPr>
          <p:nvPr>
            <p:ph type="body" sz="quarter" idx="16" hasCustomPrompt="1"/>
          </p:nvPr>
        </p:nvSpPr>
        <p:spPr>
          <a:xfrm>
            <a:off x="502920" y="4616896"/>
            <a:ext cx="8138160" cy="170816"/>
          </a:xfrm>
          <a:prstGeom prst="rect">
            <a:avLst/>
          </a:prstGeom>
        </p:spPr>
        <p:txBody>
          <a:bodyPr wrap="square" anchor="b" anchorCtr="0">
            <a:spAutoFit/>
          </a:bodyPr>
          <a:lstStyle>
            <a:lvl1pPr>
              <a:lnSpc>
                <a:spcPct val="90000"/>
              </a:lnSpc>
              <a:spcBef>
                <a:spcPts val="200"/>
              </a:spcBef>
              <a:defRPr sz="900" b="0">
                <a:solidFill>
                  <a:schemeClr val="tx1">
                    <a:lumMod val="65000"/>
                    <a:lumOff val="35000"/>
                  </a:schemeClr>
                </a:solidFill>
                <a:latin typeface="+mn-lt"/>
                <a:cs typeface="Calibri" panose="020F0502020204030204" pitchFamily="34" charset="0"/>
              </a:defRPr>
            </a:lvl1pPr>
          </a:lstStyle>
          <a:p>
            <a:pPr lvl="0"/>
            <a:r>
              <a:rPr lang="en-US"/>
              <a:t>Add footnote, source here</a:t>
            </a:r>
          </a:p>
        </p:txBody>
      </p:sp>
      <p:sp>
        <p:nvSpPr>
          <p:cNvPr id="4" name="Slide Number Placeholder 3">
            <a:extLst>
              <a:ext uri="{FF2B5EF4-FFF2-40B4-BE49-F238E27FC236}">
                <a16:creationId xmlns:a16="http://schemas.microsoft.com/office/drawing/2014/main" id="{5494FFD5-60B8-4C56-97EB-599229FD90B3}"/>
              </a:ext>
            </a:extLst>
          </p:cNvPr>
          <p:cNvSpPr>
            <a:spLocks noGrp="1"/>
          </p:cNvSpPr>
          <p:nvPr>
            <p:ph type="sldNum" sz="quarter" idx="25"/>
          </p:nvPr>
        </p:nvSpPr>
        <p:spPr/>
        <p:txBody>
          <a:bodyPr/>
          <a:lstStyle/>
          <a:p>
            <a:pPr>
              <a:defRPr/>
            </a:pPr>
            <a:r>
              <a:rPr lang="en-IN"/>
              <a:t>|    </a:t>
            </a:r>
            <a:fld id="{7B2119CD-3B2D-4CEB-B404-D2E3F8CD6D69}" type="slidenum">
              <a:rPr lang="en-IN" smtClean="0"/>
              <a:pPr>
                <a:defRPr/>
              </a:pPr>
              <a:t>‹#›</a:t>
            </a:fld>
            <a:endParaRPr lang="en-IN"/>
          </a:p>
        </p:txBody>
      </p:sp>
      <p:sp>
        <p:nvSpPr>
          <p:cNvPr id="6" name="Title 5">
            <a:extLst>
              <a:ext uri="{FF2B5EF4-FFF2-40B4-BE49-F238E27FC236}">
                <a16:creationId xmlns:a16="http://schemas.microsoft.com/office/drawing/2014/main" id="{1D78DA13-52C4-4A1D-BD59-DC0D557C1771}"/>
              </a:ext>
            </a:extLst>
          </p:cNvPr>
          <p:cNvSpPr>
            <a:spLocks noGrp="1"/>
          </p:cNvSpPr>
          <p:nvPr>
            <p:ph type="title"/>
          </p:nvPr>
        </p:nvSpPr>
        <p:spPr/>
        <p:txBody>
          <a:bodyPr/>
          <a:lstStyle/>
          <a:p>
            <a:r>
              <a:rPr lang="en-US"/>
              <a:t>Click to edit Master title style</a:t>
            </a:r>
            <a:endParaRPr lang="en-IN"/>
          </a:p>
        </p:txBody>
      </p:sp>
    </p:spTree>
    <p:extLst>
      <p:ext uri="{BB962C8B-B14F-4D97-AF65-F5344CB8AC3E}">
        <p14:creationId xmlns:p14="http://schemas.microsoft.com/office/powerpoint/2010/main" val="5006787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 Half-content &amp; full image layout">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EBBC6B44-1A66-4C17-802D-CD6F3BEB84DB}"/>
              </a:ext>
            </a:extLst>
          </p:cNvPr>
          <p:cNvSpPr>
            <a:spLocks noGrp="1"/>
          </p:cNvSpPr>
          <p:nvPr>
            <p:ph type="pic" sz="quarter" idx="14" hasCustomPrompt="1"/>
          </p:nvPr>
        </p:nvSpPr>
        <p:spPr>
          <a:xfrm>
            <a:off x="1" y="0"/>
            <a:ext cx="9144000" cy="5143500"/>
          </a:xfrm>
          <a:prstGeom prst="rect">
            <a:avLst/>
          </a:prstGeom>
          <a:solidFill>
            <a:schemeClr val="bg2"/>
          </a:solidFill>
          <a:ln>
            <a:noFill/>
          </a:ln>
          <a:effectLst/>
        </p:spPr>
        <p:txBody>
          <a:bodyPr lIns="365760" rIns="365760" anchor="ctr" anchorCtr="1"/>
          <a:lstStyle>
            <a:lvl1pPr marL="3776663" indent="0" algn="l">
              <a:tabLst/>
              <a:defRPr sz="1800" b="0" baseline="0">
                <a:solidFill>
                  <a:schemeClr val="accent1"/>
                </a:solidFill>
                <a:latin typeface="+mn-lt"/>
              </a:defRPr>
            </a:lvl1pPr>
          </a:lstStyle>
          <a:p>
            <a:r>
              <a:rPr lang="en-US"/>
              <a:t>Insert an image</a:t>
            </a:r>
            <a:br>
              <a:rPr lang="en-US"/>
            </a:br>
            <a:r>
              <a:rPr lang="en-US"/>
              <a:t>within this placeholder </a:t>
            </a:r>
          </a:p>
        </p:txBody>
      </p:sp>
      <p:sp>
        <p:nvSpPr>
          <p:cNvPr id="10" name="Content Placeholder 2">
            <a:extLst>
              <a:ext uri="{FF2B5EF4-FFF2-40B4-BE49-F238E27FC236}">
                <a16:creationId xmlns:a16="http://schemas.microsoft.com/office/drawing/2014/main" id="{3C8B7A96-E0C8-46F1-B070-891752D196D5}"/>
              </a:ext>
            </a:extLst>
          </p:cNvPr>
          <p:cNvSpPr txBox="1">
            <a:spLocks/>
          </p:cNvSpPr>
          <p:nvPr userDrawn="1"/>
        </p:nvSpPr>
        <p:spPr bwMode="gray">
          <a:xfrm>
            <a:off x="502920" y="4820603"/>
            <a:ext cx="3057981" cy="219076"/>
          </a:xfrm>
          <a:prstGeom prst="rect">
            <a:avLst/>
          </a:prstGeom>
        </p:spPr>
        <p:txBody>
          <a:bodyPr vert="horz" lIns="0" rIns="0" anchor="b" anchorCtr="0"/>
          <a:lstStyle>
            <a:defPPr>
              <a:defRPr lang="en-US"/>
            </a:defPPr>
            <a:lvl1pPr indent="0" defTabSz="457200">
              <a:spcBef>
                <a:spcPct val="20000"/>
              </a:spcBef>
              <a:buFont typeface="Arial"/>
              <a:buNone/>
              <a:defRPr sz="1000">
                <a:solidFill>
                  <a:srgbClr val="000000"/>
                </a:solidFill>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lvl="0"/>
            <a:r>
              <a:rPr lang="en-US"/>
              <a:t>Proprietary and confidential — do not distribute</a:t>
            </a:r>
          </a:p>
        </p:txBody>
      </p:sp>
      <p:sp>
        <p:nvSpPr>
          <p:cNvPr id="14" name="Text Placeholder 9">
            <a:extLst>
              <a:ext uri="{FF2B5EF4-FFF2-40B4-BE49-F238E27FC236}">
                <a16:creationId xmlns:a16="http://schemas.microsoft.com/office/drawing/2014/main" id="{BD57305E-F709-4E9E-B399-8D21F2A51FF6}"/>
              </a:ext>
            </a:extLst>
          </p:cNvPr>
          <p:cNvSpPr>
            <a:spLocks noGrp="1"/>
          </p:cNvSpPr>
          <p:nvPr>
            <p:ph type="body" sz="quarter" idx="18" hasCustomPrompt="1"/>
          </p:nvPr>
        </p:nvSpPr>
        <p:spPr>
          <a:xfrm>
            <a:off x="502921" y="266700"/>
            <a:ext cx="3822191" cy="261610"/>
          </a:xfrm>
          <a:prstGeom prst="rect">
            <a:avLst/>
          </a:prstGeom>
        </p:spPr>
        <p:txBody>
          <a:bodyPr wrap="square">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a:t>
            </a:r>
          </a:p>
        </p:txBody>
      </p:sp>
      <p:sp>
        <p:nvSpPr>
          <p:cNvPr id="16" name="Content Placeholder 5">
            <a:extLst>
              <a:ext uri="{FF2B5EF4-FFF2-40B4-BE49-F238E27FC236}">
                <a16:creationId xmlns:a16="http://schemas.microsoft.com/office/drawing/2014/main" id="{C73EADF8-32AF-409A-AD0A-3134A5D09D53}"/>
              </a:ext>
            </a:extLst>
          </p:cNvPr>
          <p:cNvSpPr>
            <a:spLocks noGrp="1"/>
          </p:cNvSpPr>
          <p:nvPr>
            <p:ph sz="quarter" idx="19"/>
          </p:nvPr>
        </p:nvSpPr>
        <p:spPr>
          <a:xfrm>
            <a:off x="502919" y="1411940"/>
            <a:ext cx="3822191" cy="3251499"/>
          </a:xfrm>
        </p:spPr>
        <p:txBody>
          <a:bodyPr/>
          <a:lstStyle>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Date Placeholder 5">
            <a:extLst>
              <a:ext uri="{FF2B5EF4-FFF2-40B4-BE49-F238E27FC236}">
                <a16:creationId xmlns:a16="http://schemas.microsoft.com/office/drawing/2014/main" id="{89AEB25F-FA40-4727-8C63-0FB00C65B1F1}"/>
              </a:ext>
            </a:extLst>
          </p:cNvPr>
          <p:cNvSpPr>
            <a:spLocks noGrp="1"/>
          </p:cNvSpPr>
          <p:nvPr>
            <p:ph type="dt" sz="half" idx="20"/>
          </p:nvPr>
        </p:nvSpPr>
        <p:spPr>
          <a:xfrm>
            <a:off x="7531511" y="4767263"/>
            <a:ext cx="787879" cy="274637"/>
          </a:xfrm>
          <a:prstGeom prst="rect">
            <a:avLst/>
          </a:prstGeom>
        </p:spPr>
        <p:txBody>
          <a:bodyPr/>
          <a:lstStyle/>
          <a:p>
            <a:fld id="{2E3F27D6-5AB9-4FDB-A20C-E44F2284AF59}" type="datetime5">
              <a:rPr lang="en-US" sz="1000" smtClean="0"/>
              <a:t>18-Aug-26</a:t>
            </a:fld>
            <a:endParaRPr lang="en-IN" sz="1000"/>
          </a:p>
        </p:txBody>
      </p:sp>
      <p:sp>
        <p:nvSpPr>
          <p:cNvPr id="8" name="Slide Number Placeholder 7">
            <a:extLst>
              <a:ext uri="{FF2B5EF4-FFF2-40B4-BE49-F238E27FC236}">
                <a16:creationId xmlns:a16="http://schemas.microsoft.com/office/drawing/2014/main" id="{E0E4568D-868E-42F7-926A-483A8A7B381A}"/>
              </a:ext>
            </a:extLst>
          </p:cNvPr>
          <p:cNvSpPr>
            <a:spLocks noGrp="1"/>
          </p:cNvSpPr>
          <p:nvPr>
            <p:ph type="sldNum" sz="quarter" idx="22"/>
          </p:nvPr>
        </p:nvSpPr>
        <p:spPr/>
        <p:txBody>
          <a:bodyPr/>
          <a:lstStyle/>
          <a:p>
            <a:pPr>
              <a:defRPr/>
            </a:pPr>
            <a:r>
              <a:rPr lang="en-IN"/>
              <a:t>|    </a:t>
            </a:r>
            <a:fld id="{7B2119CD-3B2D-4CEB-B404-D2E3F8CD6D69}" type="slidenum">
              <a:rPr lang="en-IN" smtClean="0"/>
              <a:pPr>
                <a:defRPr/>
              </a:pPr>
              <a:t>‹#›</a:t>
            </a:fld>
            <a:endParaRPr lang="en-IN"/>
          </a:p>
        </p:txBody>
      </p:sp>
      <p:sp>
        <p:nvSpPr>
          <p:cNvPr id="3" name="Title 2">
            <a:extLst>
              <a:ext uri="{FF2B5EF4-FFF2-40B4-BE49-F238E27FC236}">
                <a16:creationId xmlns:a16="http://schemas.microsoft.com/office/drawing/2014/main" id="{F49B87BA-CB3B-4626-87FF-39721BA39BC9}"/>
              </a:ext>
            </a:extLst>
          </p:cNvPr>
          <p:cNvSpPr>
            <a:spLocks noGrp="1"/>
          </p:cNvSpPr>
          <p:nvPr>
            <p:ph type="title"/>
          </p:nvPr>
        </p:nvSpPr>
        <p:spPr>
          <a:xfrm>
            <a:off x="502920" y="569594"/>
            <a:ext cx="3822190" cy="390526"/>
          </a:xfrm>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39776961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 Half-content &amp; full image layout">
    <p:spTree>
      <p:nvGrpSpPr>
        <p:cNvPr id="1" name=""/>
        <p:cNvGrpSpPr/>
        <p:nvPr/>
      </p:nvGrpSpPr>
      <p:grpSpPr>
        <a:xfrm>
          <a:off x="0" y="0"/>
          <a:ext cx="0" cy="0"/>
          <a:chOff x="0" y="0"/>
          <a:chExt cx="0" cy="0"/>
        </a:xfrm>
      </p:grpSpPr>
      <p:sp>
        <p:nvSpPr>
          <p:cNvPr id="5" name="Picture Placeholder 9">
            <a:extLst>
              <a:ext uri="{FF2B5EF4-FFF2-40B4-BE49-F238E27FC236}">
                <a16:creationId xmlns:a16="http://schemas.microsoft.com/office/drawing/2014/main" id="{EBBC6B44-1A66-4C17-802D-CD6F3BEB84DB}"/>
              </a:ext>
            </a:extLst>
          </p:cNvPr>
          <p:cNvSpPr>
            <a:spLocks noGrp="1"/>
          </p:cNvSpPr>
          <p:nvPr>
            <p:ph type="pic" sz="quarter" idx="14" hasCustomPrompt="1"/>
          </p:nvPr>
        </p:nvSpPr>
        <p:spPr>
          <a:xfrm>
            <a:off x="1" y="0"/>
            <a:ext cx="9144000" cy="5143500"/>
          </a:xfrm>
          <a:prstGeom prst="rect">
            <a:avLst/>
          </a:prstGeom>
          <a:solidFill>
            <a:schemeClr val="bg2"/>
          </a:solidFill>
          <a:ln>
            <a:noFill/>
          </a:ln>
          <a:effectLst/>
        </p:spPr>
        <p:txBody>
          <a:bodyPr lIns="0" rIns="0" anchor="ctr" anchorCtr="0"/>
          <a:lstStyle>
            <a:lvl1pPr marL="695325" indent="0" algn="l">
              <a:tabLst/>
              <a:defRPr sz="1800" b="0" baseline="0">
                <a:solidFill>
                  <a:schemeClr val="accent1"/>
                </a:solidFill>
                <a:latin typeface="+mn-lt"/>
              </a:defRPr>
            </a:lvl1pPr>
          </a:lstStyle>
          <a:p>
            <a:r>
              <a:rPr lang="en-US"/>
              <a:t>Insert an image</a:t>
            </a:r>
            <a:br>
              <a:rPr lang="en-US"/>
            </a:br>
            <a:r>
              <a:rPr lang="en-US"/>
              <a:t>within this placeholder </a:t>
            </a:r>
          </a:p>
        </p:txBody>
      </p:sp>
      <p:sp>
        <p:nvSpPr>
          <p:cNvPr id="10" name="Content Placeholder 2">
            <a:extLst>
              <a:ext uri="{FF2B5EF4-FFF2-40B4-BE49-F238E27FC236}">
                <a16:creationId xmlns:a16="http://schemas.microsoft.com/office/drawing/2014/main" id="{997FC738-9BF3-4608-8B8E-05D0C5B5F6DE}"/>
              </a:ext>
            </a:extLst>
          </p:cNvPr>
          <p:cNvSpPr txBox="1">
            <a:spLocks/>
          </p:cNvSpPr>
          <p:nvPr userDrawn="1"/>
        </p:nvSpPr>
        <p:spPr bwMode="gray">
          <a:xfrm>
            <a:off x="502920" y="4820603"/>
            <a:ext cx="3057981" cy="219076"/>
          </a:xfrm>
          <a:prstGeom prst="rect">
            <a:avLst/>
          </a:prstGeom>
        </p:spPr>
        <p:txBody>
          <a:bodyPr vert="horz" lIns="0" rIns="0" anchor="b" anchorCtr="0"/>
          <a:lstStyle>
            <a:defPPr>
              <a:defRPr lang="en-US"/>
            </a:defPPr>
            <a:lvl1pPr indent="0" defTabSz="457200">
              <a:spcBef>
                <a:spcPct val="20000"/>
              </a:spcBef>
              <a:buFont typeface="Arial"/>
              <a:buNone/>
              <a:defRPr sz="1000">
                <a:solidFill>
                  <a:srgbClr val="000000"/>
                </a:solidFill>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lvl="0"/>
            <a:r>
              <a:rPr lang="en-US"/>
              <a:t>Proprietary and confidential — do not distribute</a:t>
            </a:r>
          </a:p>
        </p:txBody>
      </p:sp>
      <p:sp>
        <p:nvSpPr>
          <p:cNvPr id="17" name="Text Placeholder 9">
            <a:extLst>
              <a:ext uri="{FF2B5EF4-FFF2-40B4-BE49-F238E27FC236}">
                <a16:creationId xmlns:a16="http://schemas.microsoft.com/office/drawing/2014/main" id="{6273392E-BE16-4C3F-A463-7A7FC6BEE036}"/>
              </a:ext>
            </a:extLst>
          </p:cNvPr>
          <p:cNvSpPr>
            <a:spLocks noGrp="1"/>
          </p:cNvSpPr>
          <p:nvPr>
            <p:ph type="body" sz="quarter" idx="18" hasCustomPrompt="1"/>
          </p:nvPr>
        </p:nvSpPr>
        <p:spPr>
          <a:xfrm>
            <a:off x="4818888" y="266700"/>
            <a:ext cx="3822191" cy="261610"/>
          </a:xfrm>
          <a:prstGeom prst="rect">
            <a:avLst/>
          </a:prstGeom>
        </p:spPr>
        <p:txBody>
          <a:bodyPr wrap="square">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a:t>
            </a:r>
          </a:p>
        </p:txBody>
      </p:sp>
      <p:sp>
        <p:nvSpPr>
          <p:cNvPr id="19" name="Content Placeholder 5">
            <a:extLst>
              <a:ext uri="{FF2B5EF4-FFF2-40B4-BE49-F238E27FC236}">
                <a16:creationId xmlns:a16="http://schemas.microsoft.com/office/drawing/2014/main" id="{1679F6DF-FEFB-4C1A-A396-814197C11D86}"/>
              </a:ext>
            </a:extLst>
          </p:cNvPr>
          <p:cNvSpPr>
            <a:spLocks noGrp="1"/>
          </p:cNvSpPr>
          <p:nvPr>
            <p:ph sz="quarter" idx="19"/>
          </p:nvPr>
        </p:nvSpPr>
        <p:spPr>
          <a:xfrm>
            <a:off x="4818886" y="1411940"/>
            <a:ext cx="3822191" cy="3251499"/>
          </a:xfrm>
        </p:spPr>
        <p:txBody>
          <a:bodyPr/>
          <a:lstStyle>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8" name="Slide Number Placeholder 7">
            <a:extLst>
              <a:ext uri="{FF2B5EF4-FFF2-40B4-BE49-F238E27FC236}">
                <a16:creationId xmlns:a16="http://schemas.microsoft.com/office/drawing/2014/main" id="{9A86EBC0-A4B4-49A9-8E69-797CFD88D052}"/>
              </a:ext>
            </a:extLst>
          </p:cNvPr>
          <p:cNvSpPr>
            <a:spLocks noGrp="1"/>
          </p:cNvSpPr>
          <p:nvPr>
            <p:ph type="sldNum" sz="quarter" idx="22"/>
          </p:nvPr>
        </p:nvSpPr>
        <p:spPr/>
        <p:txBody>
          <a:bodyPr/>
          <a:lstStyle/>
          <a:p>
            <a:pPr>
              <a:defRPr/>
            </a:pPr>
            <a:r>
              <a:rPr lang="en-IN"/>
              <a:t>|    </a:t>
            </a:r>
            <a:fld id="{7B2119CD-3B2D-4CEB-B404-D2E3F8CD6D69}" type="slidenum">
              <a:rPr lang="en-IN" smtClean="0"/>
              <a:pPr>
                <a:defRPr/>
              </a:pPr>
              <a:t>‹#›</a:t>
            </a:fld>
            <a:endParaRPr lang="en-IN"/>
          </a:p>
        </p:txBody>
      </p:sp>
      <p:sp>
        <p:nvSpPr>
          <p:cNvPr id="3" name="Title 2">
            <a:extLst>
              <a:ext uri="{FF2B5EF4-FFF2-40B4-BE49-F238E27FC236}">
                <a16:creationId xmlns:a16="http://schemas.microsoft.com/office/drawing/2014/main" id="{40E04E43-6321-44FE-86E3-92363113651D}"/>
              </a:ext>
            </a:extLst>
          </p:cNvPr>
          <p:cNvSpPr>
            <a:spLocks noGrp="1"/>
          </p:cNvSpPr>
          <p:nvPr>
            <p:ph type="title"/>
          </p:nvPr>
        </p:nvSpPr>
        <p:spPr>
          <a:xfrm>
            <a:off x="4818886" y="569594"/>
            <a:ext cx="3822194" cy="390526"/>
          </a:xfrm>
        </p:spPr>
        <p:txBody>
          <a:bodyPr/>
          <a:lstStyle/>
          <a:p>
            <a:r>
              <a:rPr lang="en-US"/>
              <a:t>Click to edit Master title style</a:t>
            </a:r>
            <a:endParaRPr lang="en-IN"/>
          </a:p>
        </p:txBody>
      </p:sp>
    </p:spTree>
    <p:custDataLst>
      <p:tags r:id="rId1"/>
    </p:custDataLst>
    <p:extLst>
      <p:ext uri="{BB962C8B-B14F-4D97-AF65-F5344CB8AC3E}">
        <p14:creationId xmlns:p14="http://schemas.microsoft.com/office/powerpoint/2010/main" val="1309649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CC2773AC-CB5F-4692-8614-145FCB812285}"/>
              </a:ext>
            </a:extLst>
          </p:cNvPr>
          <p:cNvSpPr>
            <a:spLocks noGrp="1"/>
          </p:cNvSpPr>
          <p:nvPr>
            <p:ph type="body" sz="quarter" idx="10" hasCustomPrompt="1"/>
          </p:nvPr>
        </p:nvSpPr>
        <p:spPr>
          <a:xfrm>
            <a:off x="502921" y="266700"/>
            <a:ext cx="5241925" cy="261610"/>
          </a:xfrm>
          <a:prstGeom prst="rect">
            <a:avLst/>
          </a:prstGeom>
        </p:spPr>
        <p:txBody>
          <a:bodyPr>
            <a:noAutofit/>
          </a:bodyPr>
          <a:lstStyle>
            <a:lvl1pPr>
              <a:defRPr sz="1400" b="0" cap="all" spc="150" baseline="0">
                <a:solidFill>
                  <a:schemeClr val="accent1"/>
                </a:solidFill>
                <a:latin typeface="+mn-lt"/>
              </a:defRPr>
            </a:lvl1pPr>
            <a:lvl2pPr marL="0" indent="0">
              <a:buNone/>
              <a:defRPr/>
            </a:lvl2pPr>
          </a:lstStyle>
          <a:p>
            <a:pPr lvl="0"/>
            <a:r>
              <a:rPr lang="en-US"/>
              <a:t>Eyebrow identification, CALIBRI, 14PT REGULAR</a:t>
            </a:r>
          </a:p>
        </p:txBody>
      </p:sp>
      <p:sp>
        <p:nvSpPr>
          <p:cNvPr id="7" name="Slide Number Placeholder 6">
            <a:extLst>
              <a:ext uri="{FF2B5EF4-FFF2-40B4-BE49-F238E27FC236}">
                <a16:creationId xmlns:a16="http://schemas.microsoft.com/office/drawing/2014/main" id="{43C13B2C-626A-4182-93CD-E777AFAD57CE}"/>
              </a:ext>
            </a:extLst>
          </p:cNvPr>
          <p:cNvSpPr>
            <a:spLocks noGrp="1"/>
          </p:cNvSpPr>
          <p:nvPr>
            <p:ph type="sldNum" sz="quarter" idx="13"/>
          </p:nvPr>
        </p:nvSpPr>
        <p:spPr/>
        <p:txBody>
          <a:bodyPr/>
          <a:lstStyle/>
          <a:p>
            <a:pPr>
              <a:defRPr/>
            </a:pPr>
            <a:r>
              <a:rPr lang="en-IN"/>
              <a:t>|    </a:t>
            </a:r>
            <a:fld id="{7B2119CD-3B2D-4CEB-B404-D2E3F8CD6D69}" type="slidenum">
              <a:rPr lang="en-IN" smtClean="0"/>
              <a:pPr>
                <a:defRPr/>
              </a:pPr>
              <a:t>‹#›</a:t>
            </a:fld>
            <a:endParaRPr lang="en-IN"/>
          </a:p>
        </p:txBody>
      </p:sp>
      <p:sp>
        <p:nvSpPr>
          <p:cNvPr id="3" name="Title 2">
            <a:extLst>
              <a:ext uri="{FF2B5EF4-FFF2-40B4-BE49-F238E27FC236}">
                <a16:creationId xmlns:a16="http://schemas.microsoft.com/office/drawing/2014/main" id="{3F2BE9E2-7A7D-4BED-96F2-45B5703A2DAB}"/>
              </a:ext>
            </a:extLst>
          </p:cNvPr>
          <p:cNvSpPr>
            <a:spLocks noGrp="1"/>
          </p:cNvSpPr>
          <p:nvPr>
            <p:ph type="title"/>
          </p:nvPr>
        </p:nvSpPr>
        <p:spPr/>
        <p:txBody>
          <a:bodyPr/>
          <a:lstStyle/>
          <a:p>
            <a:r>
              <a:rPr lang="en-US"/>
              <a:t>Click to edit Master title style</a:t>
            </a:r>
            <a:endParaRPr lang="en-IN"/>
          </a:p>
        </p:txBody>
      </p:sp>
    </p:spTree>
    <p:extLst>
      <p:ext uri="{BB962C8B-B14F-4D97-AF65-F5344CB8AC3E}">
        <p14:creationId xmlns:p14="http://schemas.microsoft.com/office/powerpoint/2010/main" val="33577546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E938BA52-5212-4BC3-9F12-DB299DFC36EF}"/>
              </a:ext>
            </a:extLst>
          </p:cNvPr>
          <p:cNvSpPr>
            <a:spLocks noGrp="1"/>
          </p:cNvSpPr>
          <p:nvPr>
            <p:ph type="sldNum" sz="quarter" idx="12"/>
          </p:nvPr>
        </p:nvSpPr>
        <p:spPr/>
        <p:txBody>
          <a:bodyPr/>
          <a:lstStyle/>
          <a:p>
            <a:pPr>
              <a:defRPr/>
            </a:pPr>
            <a:r>
              <a:rPr lang="en-IN"/>
              <a:t>|    </a:t>
            </a:r>
            <a:fld id="{7B2119CD-3B2D-4CEB-B404-D2E3F8CD6D69}" type="slidenum">
              <a:rPr lang="en-IN" smtClean="0"/>
              <a:pPr>
                <a:defRPr/>
              </a:pPr>
              <a:t>‹#›</a:t>
            </a:fld>
            <a:endParaRPr lang="en-IN"/>
          </a:p>
        </p:txBody>
      </p:sp>
    </p:spTree>
    <p:custDataLst>
      <p:tags r:id="rId1"/>
    </p:custDataLst>
    <p:extLst>
      <p:ext uri="{BB962C8B-B14F-4D97-AF65-F5344CB8AC3E}">
        <p14:creationId xmlns:p14="http://schemas.microsoft.com/office/powerpoint/2010/main" val="8362425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secHead" preserve="1">
  <p:cSld name="Section Header Dark Blue">
    <p:bg bwMode="auto">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02920" y="2331719"/>
            <a:ext cx="8138160" cy="1234440"/>
          </a:xfrm>
        </p:spPr>
        <p:txBody>
          <a:bodyPr wrap="square" rIns="0" bIns="0" anchor="t">
            <a:noAutofit/>
          </a:bodyPr>
          <a:lstStyle>
            <a:lvl1pPr algn="l">
              <a:lnSpc>
                <a:spcPct val="80000"/>
              </a:lnSpc>
              <a:defRPr sz="4400" b="0" cap="none" spc="0" baseline="0">
                <a:solidFill>
                  <a:schemeClr val="bg1"/>
                </a:solidFill>
                <a:latin typeface="+mj-lt"/>
              </a:defRPr>
            </a:lvl1pPr>
          </a:lstStyle>
          <a:p>
            <a:r>
              <a:rPr lang="en-US"/>
              <a:t>Click to edit master title style</a:t>
            </a:r>
          </a:p>
        </p:txBody>
      </p:sp>
      <p:sp>
        <p:nvSpPr>
          <p:cNvPr id="3" name="Text Placeholder 2"/>
          <p:cNvSpPr>
            <a:spLocks noGrp="1"/>
          </p:cNvSpPr>
          <p:nvPr>
            <p:ph type="body" idx="1" hasCustomPrompt="1"/>
          </p:nvPr>
        </p:nvSpPr>
        <p:spPr bwMode="gray">
          <a:xfrm>
            <a:off x="502920" y="1748790"/>
            <a:ext cx="8138160" cy="480060"/>
          </a:xfrm>
          <a:prstGeom prst="rect">
            <a:avLst/>
          </a:prstGeom>
        </p:spPr>
        <p:txBody>
          <a:bodyPr rIns="0" bIns="0" anchor="b"/>
          <a:lstStyle>
            <a:lvl1pPr marL="0" indent="0">
              <a:lnSpc>
                <a:spcPct val="100000"/>
              </a:lnSpc>
              <a:buNone/>
              <a:defRPr sz="1800" b="1" cap="all" spc="150" baseline="0">
                <a:solidFill>
                  <a:schemeClr val="bg1"/>
                </a:solidFill>
                <a:latin typeface="+mn-lt"/>
                <a:cs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Content Placeholder 2">
            <a:extLst>
              <a:ext uri="{FF2B5EF4-FFF2-40B4-BE49-F238E27FC236}">
                <a16:creationId xmlns:a16="http://schemas.microsoft.com/office/drawing/2014/main" id="{815B31BE-5499-438F-8FC9-24D8712E9F2E}"/>
              </a:ext>
            </a:extLst>
          </p:cNvPr>
          <p:cNvSpPr txBox="1">
            <a:spLocks/>
          </p:cNvSpPr>
          <p:nvPr userDrawn="1"/>
        </p:nvSpPr>
        <p:spPr bwMode="gray">
          <a:xfrm>
            <a:off x="502920" y="4820603"/>
            <a:ext cx="3057981" cy="219076"/>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a:solidFill>
                  <a:schemeClr val="bg1"/>
                </a:solidFill>
                <a:latin typeface="Calibri" panose="020F0502020204030204" pitchFamily="34" charset="0"/>
                <a:cs typeface="Calibri" panose="020F0502020204030204" pitchFamily="34" charset="0"/>
              </a:rPr>
              <a:t>Proprietary and confidential — do not distribute</a:t>
            </a:r>
          </a:p>
        </p:txBody>
      </p:sp>
      <p:sp>
        <p:nvSpPr>
          <p:cNvPr id="7" name="Date Placeholder 6">
            <a:extLst>
              <a:ext uri="{FF2B5EF4-FFF2-40B4-BE49-F238E27FC236}">
                <a16:creationId xmlns:a16="http://schemas.microsoft.com/office/drawing/2014/main" id="{6829463D-7256-4F94-B053-694230DDA169}"/>
              </a:ext>
            </a:extLst>
          </p:cNvPr>
          <p:cNvSpPr>
            <a:spLocks noGrp="1"/>
          </p:cNvSpPr>
          <p:nvPr>
            <p:ph type="dt" sz="half" idx="10"/>
          </p:nvPr>
        </p:nvSpPr>
        <p:spPr>
          <a:xfrm>
            <a:off x="7531511" y="4767263"/>
            <a:ext cx="787879" cy="274637"/>
          </a:xfrm>
          <a:prstGeom prst="rect">
            <a:avLst/>
          </a:prstGeom>
        </p:spPr>
        <p:txBody>
          <a:bodyPr/>
          <a:lstStyle>
            <a:lvl1pPr>
              <a:defRPr>
                <a:solidFill>
                  <a:schemeClr val="bg1"/>
                </a:solidFill>
              </a:defRPr>
            </a:lvl1pPr>
          </a:lstStyle>
          <a:p>
            <a:fld id="{10371D01-0526-4002-B34C-9D4A9C73B7A7}" type="datetime5">
              <a:rPr lang="en-US" smtClean="0"/>
              <a:t>18-Aug-26</a:t>
            </a:fld>
            <a:endParaRPr lang="en-IN"/>
          </a:p>
        </p:txBody>
      </p:sp>
      <p:sp>
        <p:nvSpPr>
          <p:cNvPr id="8" name="Footer Placeholder 7">
            <a:extLst>
              <a:ext uri="{FF2B5EF4-FFF2-40B4-BE49-F238E27FC236}">
                <a16:creationId xmlns:a16="http://schemas.microsoft.com/office/drawing/2014/main" id="{8AC65850-E065-46A5-AFAB-25EE12435446}"/>
              </a:ext>
            </a:extLst>
          </p:cNvPr>
          <p:cNvSpPr>
            <a:spLocks noGrp="1"/>
          </p:cNvSpPr>
          <p:nvPr>
            <p:ph type="ftr" sz="quarter" idx="11"/>
          </p:nvPr>
        </p:nvSpPr>
        <p:spPr>
          <a:xfrm>
            <a:off x="3645056" y="4767263"/>
            <a:ext cx="3931921" cy="274637"/>
          </a:xfrm>
          <a:prstGeom prst="rect">
            <a:avLst/>
          </a:prstGeom>
        </p:spPr>
        <p:txBody>
          <a:bodyPr/>
          <a:lstStyle>
            <a:lvl1pPr>
              <a:defRPr>
                <a:solidFill>
                  <a:schemeClr val="bg1"/>
                </a:solidFill>
              </a:defRPr>
            </a:lvl1pPr>
          </a:lstStyle>
          <a:p>
            <a:pPr>
              <a:defRPr/>
            </a:pPr>
            <a:r>
              <a:rPr lang="en-US"/>
              <a:t>Enter title via "insert&gt;header and footer&gt;footer"  |  </a:t>
            </a:r>
            <a:endParaRPr lang="en-IN"/>
          </a:p>
        </p:txBody>
      </p:sp>
      <p:sp>
        <p:nvSpPr>
          <p:cNvPr id="10" name="Slide Number Placeholder 9">
            <a:extLst>
              <a:ext uri="{FF2B5EF4-FFF2-40B4-BE49-F238E27FC236}">
                <a16:creationId xmlns:a16="http://schemas.microsoft.com/office/drawing/2014/main" id="{00E02CAF-4CC0-4859-963B-FC187D3CD31C}"/>
              </a:ext>
            </a:extLst>
          </p:cNvPr>
          <p:cNvSpPr>
            <a:spLocks noGrp="1"/>
          </p:cNvSpPr>
          <p:nvPr>
            <p:ph type="sldNum" sz="quarter" idx="12"/>
          </p:nvPr>
        </p:nvSpPr>
        <p:spPr/>
        <p:txBody>
          <a:bodyPr/>
          <a:lstStyle>
            <a:lvl1pPr>
              <a:defRPr>
                <a:solidFill>
                  <a:schemeClr val="bg1"/>
                </a:solidFill>
              </a:defRPr>
            </a:lvl1pPr>
          </a:lstStyle>
          <a:p>
            <a:pPr>
              <a:defRPr/>
            </a:pPr>
            <a:r>
              <a:rPr lang="en-IN"/>
              <a:t>|    </a:t>
            </a:r>
            <a:fld id="{7B2119CD-3B2D-4CEB-B404-D2E3F8CD6D69}" type="slidenum">
              <a:rPr lang="en-IN" smtClean="0"/>
              <a:pPr>
                <a:defRPr/>
              </a:pPr>
              <a:t>‹#›</a:t>
            </a:fld>
            <a:endParaRPr lang="en-IN"/>
          </a:p>
        </p:txBody>
      </p:sp>
    </p:spTree>
    <p:custDataLst>
      <p:tags r:id="rId1"/>
    </p:custDataLst>
    <p:extLst>
      <p:ext uri="{BB962C8B-B14F-4D97-AF65-F5344CB8AC3E}">
        <p14:creationId xmlns:p14="http://schemas.microsoft.com/office/powerpoint/2010/main" val="320237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Section Header Purple">
    <p:bg bwMode="auto">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02920" y="2331719"/>
            <a:ext cx="8138160" cy="1234440"/>
          </a:xfrm>
        </p:spPr>
        <p:txBody>
          <a:bodyPr rIns="0" bIns="0" anchor="t">
            <a:noAutofit/>
          </a:bodyPr>
          <a:lstStyle>
            <a:lvl1pPr algn="l">
              <a:lnSpc>
                <a:spcPct val="80000"/>
              </a:lnSpc>
              <a:defRPr sz="4400" b="0" cap="none" spc="0" baseline="0">
                <a:solidFill>
                  <a:schemeClr val="bg1"/>
                </a:solidFill>
                <a:latin typeface="+mj-lt"/>
              </a:defRPr>
            </a:lvl1pPr>
          </a:lstStyle>
          <a:p>
            <a:r>
              <a:rPr lang="en-US"/>
              <a:t>Click to edit master title style</a:t>
            </a:r>
          </a:p>
        </p:txBody>
      </p:sp>
      <p:sp>
        <p:nvSpPr>
          <p:cNvPr id="3" name="Text Placeholder 2"/>
          <p:cNvSpPr>
            <a:spLocks noGrp="1"/>
          </p:cNvSpPr>
          <p:nvPr>
            <p:ph type="body" idx="1" hasCustomPrompt="1"/>
          </p:nvPr>
        </p:nvSpPr>
        <p:spPr bwMode="gray">
          <a:xfrm>
            <a:off x="502920" y="1748790"/>
            <a:ext cx="8138160" cy="480060"/>
          </a:xfrm>
          <a:prstGeom prst="rect">
            <a:avLst/>
          </a:prstGeom>
        </p:spPr>
        <p:txBody>
          <a:bodyPr rIns="0" bIns="0" anchor="b"/>
          <a:lstStyle>
            <a:lvl1pPr marL="0" indent="0">
              <a:lnSpc>
                <a:spcPct val="100000"/>
              </a:lnSpc>
              <a:buNone/>
              <a:defRPr sz="1800" b="1" cap="all" spc="150" baseline="0">
                <a:solidFill>
                  <a:schemeClr val="bg1"/>
                </a:solidFill>
                <a:latin typeface="+mn-lt"/>
                <a:cs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Content Placeholder 2">
            <a:extLst>
              <a:ext uri="{FF2B5EF4-FFF2-40B4-BE49-F238E27FC236}">
                <a16:creationId xmlns:a16="http://schemas.microsoft.com/office/drawing/2014/main" id="{19C12FC6-CE3D-4CC3-A382-14A18C7C6B1A}"/>
              </a:ext>
            </a:extLst>
          </p:cNvPr>
          <p:cNvSpPr txBox="1">
            <a:spLocks/>
          </p:cNvSpPr>
          <p:nvPr userDrawn="1"/>
        </p:nvSpPr>
        <p:spPr bwMode="gray">
          <a:xfrm>
            <a:off x="502920" y="4820603"/>
            <a:ext cx="3057981" cy="219076"/>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a:solidFill>
                  <a:schemeClr val="bg1"/>
                </a:solidFill>
                <a:latin typeface="Calibri" panose="020F0502020204030204" pitchFamily="34" charset="0"/>
                <a:cs typeface="Calibri" panose="020F0502020204030204" pitchFamily="34" charset="0"/>
              </a:rPr>
              <a:t>Proprietary and confidential — do not distribute</a:t>
            </a:r>
          </a:p>
        </p:txBody>
      </p:sp>
      <p:sp>
        <p:nvSpPr>
          <p:cNvPr id="5" name="Date Placeholder 4">
            <a:extLst>
              <a:ext uri="{FF2B5EF4-FFF2-40B4-BE49-F238E27FC236}">
                <a16:creationId xmlns:a16="http://schemas.microsoft.com/office/drawing/2014/main" id="{0A0A7879-8A49-4492-B223-248AB6881379}"/>
              </a:ext>
            </a:extLst>
          </p:cNvPr>
          <p:cNvSpPr>
            <a:spLocks noGrp="1"/>
          </p:cNvSpPr>
          <p:nvPr>
            <p:ph type="dt" sz="half" idx="10"/>
          </p:nvPr>
        </p:nvSpPr>
        <p:spPr>
          <a:xfrm>
            <a:off x="7531511" y="4767263"/>
            <a:ext cx="787879" cy="274637"/>
          </a:xfrm>
          <a:prstGeom prst="rect">
            <a:avLst/>
          </a:prstGeom>
        </p:spPr>
        <p:txBody>
          <a:bodyPr/>
          <a:lstStyle>
            <a:lvl1pPr>
              <a:defRPr>
                <a:solidFill>
                  <a:schemeClr val="bg1"/>
                </a:solidFill>
              </a:defRPr>
            </a:lvl1pPr>
          </a:lstStyle>
          <a:p>
            <a:fld id="{827F63CE-B088-4A27-BB4B-4B13AAF7E195}" type="datetime5">
              <a:rPr lang="en-US" smtClean="0"/>
              <a:t>18-Aug-26</a:t>
            </a:fld>
            <a:endParaRPr lang="en-IN"/>
          </a:p>
        </p:txBody>
      </p:sp>
      <p:sp>
        <p:nvSpPr>
          <p:cNvPr id="6" name="Footer Placeholder 5">
            <a:extLst>
              <a:ext uri="{FF2B5EF4-FFF2-40B4-BE49-F238E27FC236}">
                <a16:creationId xmlns:a16="http://schemas.microsoft.com/office/drawing/2014/main" id="{90308BD4-DA66-4BD1-91B7-E89327F3B5FF}"/>
              </a:ext>
            </a:extLst>
          </p:cNvPr>
          <p:cNvSpPr>
            <a:spLocks noGrp="1"/>
          </p:cNvSpPr>
          <p:nvPr>
            <p:ph type="ftr" sz="quarter" idx="11"/>
          </p:nvPr>
        </p:nvSpPr>
        <p:spPr>
          <a:xfrm>
            <a:off x="3645056" y="4767263"/>
            <a:ext cx="3931921" cy="274637"/>
          </a:xfrm>
          <a:prstGeom prst="rect">
            <a:avLst/>
          </a:prstGeom>
        </p:spPr>
        <p:txBody>
          <a:bodyPr/>
          <a:lstStyle>
            <a:lvl1pPr>
              <a:defRPr>
                <a:solidFill>
                  <a:schemeClr val="bg1"/>
                </a:solidFill>
              </a:defRPr>
            </a:lvl1pPr>
          </a:lstStyle>
          <a:p>
            <a:pPr>
              <a:defRPr/>
            </a:pPr>
            <a:r>
              <a:rPr lang="en-US"/>
              <a:t>Enter title via "insert&gt;header and footer&gt;footer"  |  </a:t>
            </a:r>
            <a:endParaRPr lang="en-IN"/>
          </a:p>
        </p:txBody>
      </p:sp>
      <p:sp>
        <p:nvSpPr>
          <p:cNvPr id="10" name="Slide Number Placeholder 9">
            <a:extLst>
              <a:ext uri="{FF2B5EF4-FFF2-40B4-BE49-F238E27FC236}">
                <a16:creationId xmlns:a16="http://schemas.microsoft.com/office/drawing/2014/main" id="{6E73C706-89A1-4AA5-9321-7F4CB3A916A3}"/>
              </a:ext>
            </a:extLst>
          </p:cNvPr>
          <p:cNvSpPr>
            <a:spLocks noGrp="1"/>
          </p:cNvSpPr>
          <p:nvPr>
            <p:ph type="sldNum" sz="quarter" idx="12"/>
          </p:nvPr>
        </p:nvSpPr>
        <p:spPr/>
        <p:txBody>
          <a:bodyPr/>
          <a:lstStyle>
            <a:lvl1pPr>
              <a:defRPr>
                <a:solidFill>
                  <a:schemeClr val="bg1"/>
                </a:solidFill>
              </a:defRPr>
            </a:lvl1pPr>
          </a:lstStyle>
          <a:p>
            <a:pPr>
              <a:defRPr/>
            </a:pPr>
            <a:r>
              <a:rPr lang="en-IN"/>
              <a:t>|    </a:t>
            </a:r>
            <a:fld id="{7B2119CD-3B2D-4CEB-B404-D2E3F8CD6D69}" type="slidenum">
              <a:rPr lang="en-IN" smtClean="0"/>
              <a:pPr>
                <a:defRPr/>
              </a:pPr>
              <a:t>‹#›</a:t>
            </a:fld>
            <a:endParaRPr lang="en-IN"/>
          </a:p>
        </p:txBody>
      </p:sp>
    </p:spTree>
    <p:extLst>
      <p:ext uri="{BB962C8B-B14F-4D97-AF65-F5344CB8AC3E}">
        <p14:creationId xmlns:p14="http://schemas.microsoft.com/office/powerpoint/2010/main" val="1802726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Mint">
    <p:bg bwMode="auto">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02920" y="2331719"/>
            <a:ext cx="8138160" cy="1234440"/>
          </a:xfrm>
        </p:spPr>
        <p:txBody>
          <a:bodyPr rIns="0" bIns="0" anchor="t">
            <a:noAutofit/>
          </a:bodyPr>
          <a:lstStyle>
            <a:lvl1pPr algn="l">
              <a:lnSpc>
                <a:spcPct val="80000"/>
              </a:lnSpc>
              <a:defRPr sz="4400" b="0" cap="none" spc="0" baseline="0">
                <a:solidFill>
                  <a:schemeClr val="accent1"/>
                </a:solidFill>
                <a:latin typeface="+mj-lt"/>
              </a:defRPr>
            </a:lvl1pPr>
          </a:lstStyle>
          <a:p>
            <a:r>
              <a:rPr lang="en-US"/>
              <a:t>Click to edit master title style</a:t>
            </a:r>
          </a:p>
        </p:txBody>
      </p:sp>
      <p:sp>
        <p:nvSpPr>
          <p:cNvPr id="3" name="Text Placeholder 2"/>
          <p:cNvSpPr>
            <a:spLocks noGrp="1"/>
          </p:cNvSpPr>
          <p:nvPr>
            <p:ph type="body" idx="1" hasCustomPrompt="1"/>
          </p:nvPr>
        </p:nvSpPr>
        <p:spPr bwMode="gray">
          <a:xfrm>
            <a:off x="502920" y="1748790"/>
            <a:ext cx="8138160" cy="480060"/>
          </a:xfrm>
          <a:prstGeom prst="rect">
            <a:avLst/>
          </a:prstGeom>
        </p:spPr>
        <p:txBody>
          <a:bodyPr rIns="0" bIns="0" anchor="b"/>
          <a:lstStyle>
            <a:lvl1pPr marL="0" indent="0">
              <a:lnSpc>
                <a:spcPct val="100000"/>
              </a:lnSpc>
              <a:buNone/>
              <a:defRPr sz="1800" b="1" cap="all" spc="150" baseline="0">
                <a:solidFill>
                  <a:schemeClr val="accent1"/>
                </a:solidFill>
                <a:latin typeface="+mn-lt"/>
                <a:cs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Content Placeholder 2">
            <a:extLst>
              <a:ext uri="{FF2B5EF4-FFF2-40B4-BE49-F238E27FC236}">
                <a16:creationId xmlns:a16="http://schemas.microsoft.com/office/drawing/2014/main" id="{EDF2FEF2-FECD-4ED1-BD47-FF58F25B75AD}"/>
              </a:ext>
            </a:extLst>
          </p:cNvPr>
          <p:cNvSpPr txBox="1">
            <a:spLocks/>
          </p:cNvSpPr>
          <p:nvPr userDrawn="1"/>
        </p:nvSpPr>
        <p:spPr bwMode="gray">
          <a:xfrm>
            <a:off x="502920" y="4820603"/>
            <a:ext cx="3057981" cy="219076"/>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a:solidFill>
                  <a:schemeClr val="accent1"/>
                </a:solidFill>
                <a:latin typeface="Calibri" panose="020F0502020204030204" pitchFamily="34" charset="0"/>
                <a:cs typeface="Calibri" panose="020F0502020204030204" pitchFamily="34" charset="0"/>
              </a:rPr>
              <a:t>Proprietary and confidential — do not distribute</a:t>
            </a:r>
          </a:p>
        </p:txBody>
      </p:sp>
      <p:sp>
        <p:nvSpPr>
          <p:cNvPr id="4" name="Date Placeholder 3">
            <a:extLst>
              <a:ext uri="{FF2B5EF4-FFF2-40B4-BE49-F238E27FC236}">
                <a16:creationId xmlns:a16="http://schemas.microsoft.com/office/drawing/2014/main" id="{010FC3C2-5069-4B7A-9F14-6E1032BB147E}"/>
              </a:ext>
            </a:extLst>
          </p:cNvPr>
          <p:cNvSpPr>
            <a:spLocks noGrp="1"/>
          </p:cNvSpPr>
          <p:nvPr>
            <p:ph type="dt" sz="half" idx="10"/>
          </p:nvPr>
        </p:nvSpPr>
        <p:spPr>
          <a:xfrm>
            <a:off x="7531511" y="4767263"/>
            <a:ext cx="787879" cy="274637"/>
          </a:xfrm>
          <a:prstGeom prst="rect">
            <a:avLst/>
          </a:prstGeom>
        </p:spPr>
        <p:txBody>
          <a:bodyPr/>
          <a:lstStyle>
            <a:lvl1pPr>
              <a:defRPr>
                <a:solidFill>
                  <a:schemeClr val="accent1"/>
                </a:solidFill>
              </a:defRPr>
            </a:lvl1pPr>
          </a:lstStyle>
          <a:p>
            <a:fld id="{D7A94BD6-673B-41E2-94C7-6638405B680E}" type="datetime5">
              <a:rPr lang="en-US" smtClean="0"/>
              <a:t>18-Aug-26</a:t>
            </a:fld>
            <a:endParaRPr lang="en-IN"/>
          </a:p>
        </p:txBody>
      </p:sp>
      <p:sp>
        <p:nvSpPr>
          <p:cNvPr id="8" name="Footer Placeholder 7">
            <a:extLst>
              <a:ext uri="{FF2B5EF4-FFF2-40B4-BE49-F238E27FC236}">
                <a16:creationId xmlns:a16="http://schemas.microsoft.com/office/drawing/2014/main" id="{4EC2EC12-3F0B-463D-AC15-E276D69DAB34}"/>
              </a:ext>
            </a:extLst>
          </p:cNvPr>
          <p:cNvSpPr>
            <a:spLocks noGrp="1"/>
          </p:cNvSpPr>
          <p:nvPr>
            <p:ph type="ftr" sz="quarter" idx="11"/>
          </p:nvPr>
        </p:nvSpPr>
        <p:spPr>
          <a:xfrm>
            <a:off x="3645056" y="4767263"/>
            <a:ext cx="3931921" cy="274637"/>
          </a:xfrm>
          <a:prstGeom prst="rect">
            <a:avLst/>
          </a:prstGeom>
        </p:spPr>
        <p:txBody>
          <a:bodyPr/>
          <a:lstStyle>
            <a:lvl1pPr>
              <a:defRPr>
                <a:solidFill>
                  <a:schemeClr val="accent1"/>
                </a:solidFill>
              </a:defRPr>
            </a:lvl1pPr>
          </a:lstStyle>
          <a:p>
            <a:pPr>
              <a:defRPr/>
            </a:pPr>
            <a:r>
              <a:rPr lang="en-US"/>
              <a:t>Enter title via "insert&gt;header and footer&gt;footer"  |  </a:t>
            </a:r>
            <a:endParaRPr lang="en-IN"/>
          </a:p>
        </p:txBody>
      </p:sp>
      <p:sp>
        <p:nvSpPr>
          <p:cNvPr id="10" name="Slide Number Placeholder 9">
            <a:extLst>
              <a:ext uri="{FF2B5EF4-FFF2-40B4-BE49-F238E27FC236}">
                <a16:creationId xmlns:a16="http://schemas.microsoft.com/office/drawing/2014/main" id="{ED4A8CC4-8FBE-45E1-BB15-2672002D5D44}"/>
              </a:ext>
            </a:extLst>
          </p:cNvPr>
          <p:cNvSpPr>
            <a:spLocks noGrp="1"/>
          </p:cNvSpPr>
          <p:nvPr>
            <p:ph type="sldNum" sz="quarter" idx="12"/>
          </p:nvPr>
        </p:nvSpPr>
        <p:spPr/>
        <p:txBody>
          <a:bodyPr/>
          <a:lstStyle>
            <a:lvl1pPr>
              <a:defRPr>
                <a:solidFill>
                  <a:schemeClr val="accent1"/>
                </a:solidFill>
              </a:defRPr>
            </a:lvl1pPr>
          </a:lstStyle>
          <a:p>
            <a:pPr>
              <a:defRPr/>
            </a:pPr>
            <a:r>
              <a:rPr lang="en-IN"/>
              <a:t>|    </a:t>
            </a:r>
            <a:fld id="{7B2119CD-3B2D-4CEB-B404-D2E3F8CD6D69}" type="slidenum">
              <a:rPr lang="en-IN" smtClean="0"/>
              <a:pPr>
                <a:defRPr/>
              </a:pPr>
              <a:t>‹#›</a:t>
            </a:fld>
            <a:endParaRPr lang="en-IN"/>
          </a:p>
        </p:txBody>
      </p:sp>
    </p:spTree>
    <p:custDataLst>
      <p:tags r:id="rId1"/>
    </p:custDataLst>
    <p:extLst>
      <p:ext uri="{BB962C8B-B14F-4D97-AF65-F5344CB8AC3E}">
        <p14:creationId xmlns:p14="http://schemas.microsoft.com/office/powerpoint/2010/main" val="13657462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Section Header White">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02920" y="2331719"/>
            <a:ext cx="8138160" cy="1234440"/>
          </a:xfrm>
        </p:spPr>
        <p:txBody>
          <a:bodyPr rIns="0" bIns="0" anchor="t">
            <a:noAutofit/>
          </a:bodyPr>
          <a:lstStyle>
            <a:lvl1pPr algn="l">
              <a:lnSpc>
                <a:spcPct val="80000"/>
              </a:lnSpc>
              <a:defRPr sz="4400" b="0" cap="none" spc="0" baseline="0">
                <a:solidFill>
                  <a:schemeClr val="accent3"/>
                </a:solidFill>
                <a:latin typeface="+mj-lt"/>
              </a:defRPr>
            </a:lvl1pPr>
          </a:lstStyle>
          <a:p>
            <a:r>
              <a:rPr lang="en-US"/>
              <a:t>Click to edit master title style</a:t>
            </a:r>
          </a:p>
        </p:txBody>
      </p:sp>
      <p:sp>
        <p:nvSpPr>
          <p:cNvPr id="3" name="Text Placeholder 2"/>
          <p:cNvSpPr>
            <a:spLocks noGrp="1"/>
          </p:cNvSpPr>
          <p:nvPr>
            <p:ph type="body" idx="1" hasCustomPrompt="1"/>
          </p:nvPr>
        </p:nvSpPr>
        <p:spPr bwMode="gray">
          <a:xfrm>
            <a:off x="502920" y="1748790"/>
            <a:ext cx="8138160" cy="480060"/>
          </a:xfrm>
          <a:prstGeom prst="rect">
            <a:avLst/>
          </a:prstGeom>
        </p:spPr>
        <p:txBody>
          <a:bodyPr rIns="0" bIns="0" anchor="b"/>
          <a:lstStyle>
            <a:lvl1pPr marL="0" indent="0">
              <a:lnSpc>
                <a:spcPct val="100000"/>
              </a:lnSpc>
              <a:buNone/>
              <a:defRPr sz="1800" b="1" cap="all" spc="150" baseline="0">
                <a:solidFill>
                  <a:schemeClr val="accent3"/>
                </a:solidFill>
                <a:latin typeface="+mn-lt"/>
                <a:cs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Content Placeholder 2">
            <a:extLst>
              <a:ext uri="{FF2B5EF4-FFF2-40B4-BE49-F238E27FC236}">
                <a16:creationId xmlns:a16="http://schemas.microsoft.com/office/drawing/2014/main" id="{EDF2FEF2-FECD-4ED1-BD47-FF58F25B75AD}"/>
              </a:ext>
            </a:extLst>
          </p:cNvPr>
          <p:cNvSpPr txBox="1">
            <a:spLocks/>
          </p:cNvSpPr>
          <p:nvPr userDrawn="1"/>
        </p:nvSpPr>
        <p:spPr bwMode="gray">
          <a:xfrm>
            <a:off x="502920" y="4820603"/>
            <a:ext cx="3057981" cy="219076"/>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a:solidFill>
                  <a:schemeClr val="tx1"/>
                </a:solidFill>
                <a:latin typeface="Calibri" panose="020F0502020204030204" pitchFamily="34" charset="0"/>
                <a:cs typeface="Calibri" panose="020F0502020204030204" pitchFamily="34" charset="0"/>
              </a:rPr>
              <a:t>Proprietary and confidential — do not distribute</a:t>
            </a:r>
          </a:p>
        </p:txBody>
      </p:sp>
      <p:sp>
        <p:nvSpPr>
          <p:cNvPr id="4" name="Date Placeholder 3">
            <a:extLst>
              <a:ext uri="{FF2B5EF4-FFF2-40B4-BE49-F238E27FC236}">
                <a16:creationId xmlns:a16="http://schemas.microsoft.com/office/drawing/2014/main" id="{5E98435C-7AB2-499D-B9D2-7646859B2426}"/>
              </a:ext>
            </a:extLst>
          </p:cNvPr>
          <p:cNvSpPr>
            <a:spLocks noGrp="1"/>
          </p:cNvSpPr>
          <p:nvPr>
            <p:ph type="dt" sz="half" idx="10"/>
          </p:nvPr>
        </p:nvSpPr>
        <p:spPr>
          <a:xfrm>
            <a:off x="7531511" y="4767263"/>
            <a:ext cx="787879" cy="274637"/>
          </a:xfrm>
          <a:prstGeom prst="rect">
            <a:avLst/>
          </a:prstGeom>
        </p:spPr>
        <p:txBody>
          <a:bodyPr/>
          <a:lstStyle/>
          <a:p>
            <a:fld id="{ACEC4565-E794-48DA-B884-2B66FC38042E}" type="datetime5">
              <a:rPr lang="en-US" sz="1000" smtClean="0"/>
              <a:t>18-Aug-26</a:t>
            </a:fld>
            <a:endParaRPr lang="en-IN" sz="1000"/>
          </a:p>
        </p:txBody>
      </p:sp>
      <p:sp>
        <p:nvSpPr>
          <p:cNvPr id="8" name="Footer Placeholder 7">
            <a:extLst>
              <a:ext uri="{FF2B5EF4-FFF2-40B4-BE49-F238E27FC236}">
                <a16:creationId xmlns:a16="http://schemas.microsoft.com/office/drawing/2014/main" id="{03953D83-DC20-4A71-BEBA-E5BD8133DB4D}"/>
              </a:ext>
            </a:extLst>
          </p:cNvPr>
          <p:cNvSpPr>
            <a:spLocks noGrp="1"/>
          </p:cNvSpPr>
          <p:nvPr>
            <p:ph type="ftr" sz="quarter" idx="11"/>
          </p:nvPr>
        </p:nvSpPr>
        <p:spPr>
          <a:xfrm>
            <a:off x="3645056" y="4767263"/>
            <a:ext cx="3931921" cy="274637"/>
          </a:xfrm>
          <a:prstGeom prst="rect">
            <a:avLst/>
          </a:prstGeom>
        </p:spPr>
        <p:txBody>
          <a:bodyPr/>
          <a:lstStyle/>
          <a:p>
            <a:pPr>
              <a:defRPr/>
            </a:pPr>
            <a:r>
              <a:rPr lang="en-US"/>
              <a:t>Enter title via "insert&gt;header and footer&gt;footer"  |  </a:t>
            </a:r>
            <a:endParaRPr lang="en-IN"/>
          </a:p>
        </p:txBody>
      </p:sp>
      <p:sp>
        <p:nvSpPr>
          <p:cNvPr id="10" name="Slide Number Placeholder 9">
            <a:extLst>
              <a:ext uri="{FF2B5EF4-FFF2-40B4-BE49-F238E27FC236}">
                <a16:creationId xmlns:a16="http://schemas.microsoft.com/office/drawing/2014/main" id="{0FF502C7-63A6-4765-B23E-CD59D755A2C7}"/>
              </a:ext>
            </a:extLst>
          </p:cNvPr>
          <p:cNvSpPr>
            <a:spLocks noGrp="1"/>
          </p:cNvSpPr>
          <p:nvPr>
            <p:ph type="sldNum" sz="quarter" idx="12"/>
          </p:nvPr>
        </p:nvSpPr>
        <p:spPr/>
        <p:txBody>
          <a:bodyPr/>
          <a:lstStyle/>
          <a:p>
            <a:pPr>
              <a:defRPr/>
            </a:pPr>
            <a:r>
              <a:rPr lang="en-IN"/>
              <a:t>|    </a:t>
            </a:r>
            <a:fld id="{7B2119CD-3B2D-4CEB-B404-D2E3F8CD6D69}" type="slidenum">
              <a:rPr lang="en-IN" smtClean="0"/>
              <a:pPr>
                <a:defRPr/>
              </a:pPr>
              <a:t>‹#›</a:t>
            </a:fld>
            <a:endParaRPr lang="en-IN"/>
          </a:p>
        </p:txBody>
      </p:sp>
    </p:spTree>
    <p:custDataLst>
      <p:tags r:id="rId1"/>
    </p:custDataLst>
    <p:extLst>
      <p:ext uri="{BB962C8B-B14F-4D97-AF65-F5344CB8AC3E}">
        <p14:creationId xmlns:p14="http://schemas.microsoft.com/office/powerpoint/2010/main" val="31012274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Quote with Solid Background">
    <p:bg bwMode="auto">
      <p:bgPr>
        <a:solidFill>
          <a:schemeClr val="accent3"/>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3" hasCustomPrompt="1"/>
          </p:nvPr>
        </p:nvSpPr>
        <p:spPr bwMode="gray">
          <a:xfrm>
            <a:off x="1371600" y="1508760"/>
            <a:ext cx="6858000" cy="2674620"/>
          </a:xfrm>
          <a:prstGeom prst="rect">
            <a:avLst/>
          </a:prstGeom>
        </p:spPr>
        <p:txBody>
          <a:bodyPr/>
          <a:lstStyle>
            <a:lvl1pPr algn="l">
              <a:lnSpc>
                <a:spcPct val="100000"/>
              </a:lnSpc>
              <a:defRPr sz="2400" b="0">
                <a:solidFill>
                  <a:schemeClr val="bg1"/>
                </a:solidFill>
                <a:latin typeface="+mj-lt"/>
              </a:defRPr>
            </a:lvl1pPr>
            <a:lvl2pPr marL="1371600" indent="-228600" algn="l">
              <a:lnSpc>
                <a:spcPct val="100000"/>
              </a:lnSpc>
              <a:spcBef>
                <a:spcPts val="1800"/>
              </a:spcBef>
              <a:buFont typeface="Arial" panose="020B0604020202020204" pitchFamily="34" charset="0"/>
              <a:buChar char="–"/>
              <a:defRPr sz="1800">
                <a:solidFill>
                  <a:schemeClr val="bg1"/>
                </a:solidFill>
                <a:latin typeface="+mj-lt"/>
              </a:defRPr>
            </a:lvl2pPr>
          </a:lstStyle>
          <a:p>
            <a:pPr lvl="0"/>
            <a:r>
              <a:rPr lang="en-US"/>
              <a:t>Click to edit quote text</a:t>
            </a:r>
          </a:p>
          <a:p>
            <a:pPr lvl="1"/>
            <a:r>
              <a:rPr lang="en-US"/>
              <a:t>Second level for attribution</a:t>
            </a:r>
          </a:p>
        </p:txBody>
      </p:sp>
      <p:sp>
        <p:nvSpPr>
          <p:cNvPr id="4" name="Slide Number Placeholder 3">
            <a:extLst>
              <a:ext uri="{FF2B5EF4-FFF2-40B4-BE49-F238E27FC236}">
                <a16:creationId xmlns:a16="http://schemas.microsoft.com/office/drawing/2014/main" id="{3367B97B-43D6-430D-9C83-B8A0A565552C}"/>
              </a:ext>
            </a:extLst>
          </p:cNvPr>
          <p:cNvSpPr>
            <a:spLocks noGrp="1"/>
          </p:cNvSpPr>
          <p:nvPr>
            <p:ph type="sldNum" sz="quarter" idx="16"/>
          </p:nvPr>
        </p:nvSpPr>
        <p:spPr>
          <a:xfrm>
            <a:off x="8167058" y="4690736"/>
            <a:ext cx="568102" cy="274637"/>
          </a:xfrm>
        </p:spPr>
        <p:txBody>
          <a:bodyPr/>
          <a:lstStyle>
            <a:lvl1pPr>
              <a:defRPr>
                <a:solidFill>
                  <a:schemeClr val="bg1"/>
                </a:solidFill>
              </a:defRPr>
            </a:lvl1pPr>
          </a:lstStyle>
          <a:p>
            <a:pPr>
              <a:defRPr/>
            </a:pPr>
            <a:r>
              <a:rPr lang="en-IN"/>
              <a:t>|    </a:t>
            </a:r>
            <a:fld id="{7B2119CD-3B2D-4CEB-B404-D2E3F8CD6D69}" type="slidenum">
              <a:rPr lang="en-IN" smtClean="0"/>
              <a:pPr>
                <a:defRPr/>
              </a:pPr>
              <a:t>‹#›</a:t>
            </a:fld>
            <a:endParaRPr lang="en-IN"/>
          </a:p>
        </p:txBody>
      </p:sp>
    </p:spTree>
    <p:custDataLst>
      <p:tags r:id="rId1"/>
    </p:custDataLst>
    <p:extLst>
      <p:ext uri="{BB962C8B-B14F-4D97-AF65-F5344CB8AC3E}">
        <p14:creationId xmlns:p14="http://schemas.microsoft.com/office/powerpoint/2010/main" val="32086242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Slide Blue">
    <p:bg bwMode="auto">
      <p:bgPr>
        <a:solidFill>
          <a:schemeClr val="accent3"/>
        </a:solidFill>
        <a:effectLst/>
      </p:bgPr>
    </p:bg>
    <p:spTree>
      <p:nvGrpSpPr>
        <p:cNvPr id="1" name=""/>
        <p:cNvGrpSpPr/>
        <p:nvPr/>
      </p:nvGrpSpPr>
      <p:grpSpPr>
        <a:xfrm>
          <a:off x="0" y="0"/>
          <a:ext cx="0" cy="0"/>
          <a:chOff x="0" y="0"/>
          <a:chExt cx="0" cy="0"/>
        </a:xfrm>
      </p:grpSpPr>
      <p:pic>
        <p:nvPicPr>
          <p:cNvPr id="3" name="Picture 2" descr="A_symbol_wordm_below_w_rgb-01.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17441" y="1206347"/>
            <a:ext cx="2509119" cy="2730807"/>
          </a:xfrm>
          <a:prstGeom prst="rect">
            <a:avLst/>
          </a:prstGeom>
        </p:spPr>
      </p:pic>
    </p:spTree>
    <p:custDataLst>
      <p:tags r:id="rId1"/>
    </p:custDataLst>
    <p:extLst>
      <p:ext uri="{BB962C8B-B14F-4D97-AF65-F5344CB8AC3E}">
        <p14:creationId xmlns:p14="http://schemas.microsoft.com/office/powerpoint/2010/main" val="10811787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losing Slide LTTF Blue">
    <p:bg bwMode="auto">
      <p:bgPr>
        <a:solidFill>
          <a:schemeClr val="accent3"/>
        </a:solidFill>
        <a:effectLst/>
      </p:bgPr>
    </p:bg>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6BE25BFE-C141-9744-B07B-AF2EDC44630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680642" y="939843"/>
            <a:ext cx="3782715" cy="3263814"/>
          </a:xfrm>
          <a:prstGeom prst="rect">
            <a:avLst/>
          </a:prstGeom>
        </p:spPr>
      </p:pic>
    </p:spTree>
    <p:custDataLst>
      <p:tags r:id="rId1"/>
    </p:custDataLst>
    <p:extLst>
      <p:ext uri="{BB962C8B-B14F-4D97-AF65-F5344CB8AC3E}">
        <p14:creationId xmlns:p14="http://schemas.microsoft.com/office/powerpoint/2010/main" val="38589436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losing Slide White">
    <p:spTree>
      <p:nvGrpSpPr>
        <p:cNvPr id="1" name=""/>
        <p:cNvGrpSpPr/>
        <p:nvPr/>
      </p:nvGrpSpPr>
      <p:grpSpPr>
        <a:xfrm>
          <a:off x="0" y="0"/>
          <a:ext cx="0" cy="0"/>
          <a:chOff x="0" y="0"/>
          <a:chExt cx="0" cy="0"/>
        </a:xfrm>
      </p:grpSpPr>
      <p:pic>
        <p:nvPicPr>
          <p:cNvPr id="2" name="Picture 1" descr="A close up of a sign&#10;&#10;Description automatically generated">
            <a:extLst>
              <a:ext uri="{FF2B5EF4-FFF2-40B4-BE49-F238E27FC236}">
                <a16:creationId xmlns:a16="http://schemas.microsoft.com/office/drawing/2014/main" id="{9D5804C8-119A-4621-B885-F0B59F0C231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10338" y="1064196"/>
            <a:ext cx="2753140" cy="2998956"/>
          </a:xfrm>
          <a:prstGeom prst="rect">
            <a:avLst/>
          </a:prstGeom>
        </p:spPr>
      </p:pic>
    </p:spTree>
    <p:custDataLst>
      <p:tags r:id="rId1"/>
    </p:custDataLst>
    <p:extLst>
      <p:ext uri="{BB962C8B-B14F-4D97-AF65-F5344CB8AC3E}">
        <p14:creationId xmlns:p14="http://schemas.microsoft.com/office/powerpoint/2010/main" val="24770272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losing Slide LTTF White">
    <p:spTree>
      <p:nvGrpSpPr>
        <p:cNvPr id="1" name=""/>
        <p:cNvGrpSpPr/>
        <p:nvPr/>
      </p:nvGrpSpPr>
      <p:grpSpPr>
        <a:xfrm>
          <a:off x="0" y="0"/>
          <a:ext cx="0" cy="0"/>
          <a:chOff x="0" y="0"/>
          <a:chExt cx="0" cy="0"/>
        </a:xfrm>
      </p:grpSpPr>
      <p:pic>
        <p:nvPicPr>
          <p:cNvPr id="2" name="Picture 1" descr="A picture containing object, clock&#10;&#10;Description automatically generated">
            <a:extLst>
              <a:ext uri="{FF2B5EF4-FFF2-40B4-BE49-F238E27FC236}">
                <a16:creationId xmlns:a16="http://schemas.microsoft.com/office/drawing/2014/main" id="{CA73EC50-27B9-4304-8A26-2A1CE79D62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6510" y="393405"/>
            <a:ext cx="4735158" cy="4359352"/>
          </a:xfrm>
          <a:prstGeom prst="rect">
            <a:avLst/>
          </a:prstGeom>
        </p:spPr>
      </p:pic>
    </p:spTree>
    <p:extLst>
      <p:ext uri="{BB962C8B-B14F-4D97-AF65-F5344CB8AC3E}">
        <p14:creationId xmlns:p14="http://schemas.microsoft.com/office/powerpoint/2010/main" val="39847905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600" b="0" i="0">
                <a:solidFill>
                  <a:srgbClr val="009CDE"/>
                </a:solidFill>
                <a:latin typeface="Georgia"/>
                <a:cs typeface="Georgia"/>
              </a:defRPr>
            </a:lvl1pPr>
          </a:lstStyle>
          <a:p>
            <a:endParaRPr/>
          </a:p>
        </p:txBody>
      </p:sp>
      <p:sp>
        <p:nvSpPr>
          <p:cNvPr id="3" name="Holder 3"/>
          <p:cNvSpPr>
            <a:spLocks noGrp="1"/>
          </p:cNvSpPr>
          <p:nvPr>
            <p:ph type="body" idx="1"/>
          </p:nvPr>
        </p:nvSpPr>
        <p:spPr/>
        <p:txBody>
          <a:bodyPr lIns="0" tIns="0" rIns="0" bIns="0"/>
          <a:lstStyle>
            <a:lvl1pPr>
              <a:defRPr sz="1800" b="1"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8/18/2026</a:t>
            </a:fld>
            <a:endParaRPr lang="en-US"/>
          </a:p>
        </p:txBody>
      </p:sp>
      <p:sp>
        <p:nvSpPr>
          <p:cNvPr id="6" name="Holder 6"/>
          <p:cNvSpPr>
            <a:spLocks noGrp="1"/>
          </p:cNvSpPr>
          <p:nvPr>
            <p:ph type="sldNum" sz="quarter" idx="7"/>
          </p:nvPr>
        </p:nvSpPr>
        <p:spPr/>
        <p:txBody>
          <a:bodyPr lIns="0" tIns="0" rIns="0" bIns="0"/>
          <a:lstStyle>
            <a:lvl1pPr>
              <a:defRPr sz="1000" b="0" i="0">
                <a:solidFill>
                  <a:schemeClr val="tx1"/>
                </a:solidFill>
                <a:latin typeface="Calibri"/>
                <a:cs typeface="Calibri"/>
              </a:defRPr>
            </a:lvl1pPr>
          </a:lstStyle>
          <a:p>
            <a:pPr marL="12700">
              <a:lnSpc>
                <a:spcPts val="1045"/>
              </a:lnSpc>
            </a:pPr>
            <a:r>
              <a:t>|</a:t>
            </a:r>
            <a:r>
              <a:rPr spc="225"/>
              <a:t>  </a:t>
            </a:r>
            <a:fld id="{81D60167-4931-47E6-BA6A-407CBD079E47}" type="slidenum">
              <a:rPr spc="-25" dirty="0"/>
              <a:t>‹#›</a:t>
            </a:fld>
            <a:endParaRPr spc="-25"/>
          </a:p>
        </p:txBody>
      </p:sp>
    </p:spTree>
    <p:extLst>
      <p:ext uri="{BB962C8B-B14F-4D97-AF65-F5344CB8AC3E}">
        <p14:creationId xmlns:p14="http://schemas.microsoft.com/office/powerpoint/2010/main" val="36617892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22" y="600077"/>
            <a:ext cx="8138159" cy="360045"/>
          </a:xfrm>
        </p:spPr>
        <p:txBody>
          <a:bodyPr/>
          <a:lstStyle>
            <a:lvl1pPr>
              <a:defRPr cap="none"/>
            </a:lvl1pPr>
          </a:lstStyle>
          <a:p>
            <a:r>
              <a:rPr lang="en-US"/>
              <a:t>Click to edit master title style</a:t>
            </a:r>
          </a:p>
        </p:txBody>
      </p:sp>
      <p:sp>
        <p:nvSpPr>
          <p:cNvPr id="8" name="Text Placeholder 9">
            <a:extLst>
              <a:ext uri="{FF2B5EF4-FFF2-40B4-BE49-F238E27FC236}">
                <a16:creationId xmlns:a16="http://schemas.microsoft.com/office/drawing/2014/main" id="{9F1B05F3-90A1-4152-BCA8-1DCF7545457A}"/>
              </a:ext>
            </a:extLst>
          </p:cNvPr>
          <p:cNvSpPr>
            <a:spLocks noGrp="1"/>
          </p:cNvSpPr>
          <p:nvPr>
            <p:ph type="body" sz="quarter" idx="10"/>
          </p:nvPr>
        </p:nvSpPr>
        <p:spPr>
          <a:xfrm>
            <a:off x="502923" y="338465"/>
            <a:ext cx="5241925" cy="261610"/>
          </a:xfrm>
        </p:spPr>
        <p:txBody>
          <a:bodyPr wrap="square">
            <a:spAutoFit/>
          </a:bodyPr>
          <a:lstStyle>
            <a:lvl1pPr>
              <a:defRPr sz="1400" b="0" cap="all" spc="150" baseline="0">
                <a:solidFill>
                  <a:schemeClr val="tx2"/>
                </a:solidFill>
              </a:defRPr>
            </a:lvl1pPr>
            <a:lvl2pPr marL="0" indent="0">
              <a:buNone/>
              <a:defRPr/>
            </a:lvl2pPr>
          </a:lstStyle>
          <a:p>
            <a:pPr lvl="0"/>
            <a:r>
              <a:rPr lang="en-US"/>
              <a:t>Click to edit Master text styles</a:t>
            </a:r>
          </a:p>
        </p:txBody>
      </p:sp>
      <p:sp>
        <p:nvSpPr>
          <p:cNvPr id="9" name="Slide Number Placeholder 8">
            <a:extLst>
              <a:ext uri="{FF2B5EF4-FFF2-40B4-BE49-F238E27FC236}">
                <a16:creationId xmlns:a16="http://schemas.microsoft.com/office/drawing/2014/main" id="{CA6AFCB9-C05F-694F-AF31-48D81C23BC30}"/>
              </a:ext>
            </a:extLst>
          </p:cNvPr>
          <p:cNvSpPr>
            <a:spLocks noGrp="1"/>
          </p:cNvSpPr>
          <p:nvPr>
            <p:ph type="sldNum" sz="quarter" idx="13"/>
          </p:nvPr>
        </p:nvSpPr>
        <p:spPr/>
        <p:txBody>
          <a:bodyPr/>
          <a:lstStyle/>
          <a:p>
            <a:fld id="{92DA0A3E-BCC5-471F-AF04-A7BFBC05C0F5}" type="slidenum">
              <a:rPr lang="en-US" altLang="en-US" smtClean="0"/>
              <a:pPr/>
              <a:t>‹#›</a:t>
            </a:fld>
            <a:endParaRPr lang="en-US" altLang="en-US"/>
          </a:p>
        </p:txBody>
      </p:sp>
    </p:spTree>
    <p:custDataLst>
      <p:tags r:id="rId1"/>
    </p:custDataLst>
    <p:extLst>
      <p:ext uri="{BB962C8B-B14F-4D97-AF65-F5344CB8AC3E}">
        <p14:creationId xmlns:p14="http://schemas.microsoft.com/office/powerpoint/2010/main" val="197054325"/>
      </p:ext>
    </p:extLst>
  </p:cSld>
  <p:clrMapOvr>
    <a:masterClrMapping/>
  </p:clrMapOvr>
  <mc:AlternateContent xmlns:mc="http://schemas.openxmlformats.org/markup-compatibility/2006" xmlns:p14="http://schemas.microsoft.com/office/powerpoint/2010/main">
    <mc:Choice Requires="p14">
      <p:transition spd="slow" p14:dur="1600" advTm="98000"/>
    </mc:Choice>
    <mc:Fallback xmlns="">
      <p:transition spd="slow" advTm="98000"/>
    </mc:Fallback>
  </mc:AlternateContent>
  <p:hf hd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hyperlink" Target="http://www.globalpointofcare.abbott/" TargetMode="Externa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heme" Target="../theme/theme2.xml"/><Relationship Id="rId1" Type="http://schemas.openxmlformats.org/officeDocument/2006/relationships/slideLayout" Target="../slideLayouts/slideLayout33.xml"/><Relationship Id="rId4" Type="http://schemas.openxmlformats.org/officeDocument/2006/relationships/hyperlink" Target="http://www.globalpointofcare.abbott/"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569594"/>
            <a:ext cx="8138160" cy="390526"/>
          </a:xfrm>
          <a:prstGeom prst="rect">
            <a:avLst/>
          </a:prstGeom>
        </p:spPr>
        <p:txBody>
          <a:bodyPr vert="horz" lIns="0" tIns="0" rIns="91440" bIns="45720" rtlCol="0" anchor="t" anchorCtr="0">
            <a:noAutofit/>
          </a:bodyPr>
          <a:lstStyle/>
          <a:p>
            <a:r>
              <a:rPr lang="en-US"/>
              <a:t>Click to edit Master title style</a:t>
            </a:r>
          </a:p>
        </p:txBody>
      </p:sp>
      <p:sp>
        <p:nvSpPr>
          <p:cNvPr id="4" name="Text Placeholder 3">
            <a:extLst>
              <a:ext uri="{FF2B5EF4-FFF2-40B4-BE49-F238E27FC236}">
                <a16:creationId xmlns:a16="http://schemas.microsoft.com/office/drawing/2014/main" id="{80D42C3B-6191-4FCC-892C-38AF4234E0C2}"/>
              </a:ext>
            </a:extLst>
          </p:cNvPr>
          <p:cNvSpPr>
            <a:spLocks noGrp="1"/>
          </p:cNvSpPr>
          <p:nvPr>
            <p:ph type="body" idx="1"/>
          </p:nvPr>
        </p:nvSpPr>
        <p:spPr>
          <a:xfrm>
            <a:off x="495300" y="1111624"/>
            <a:ext cx="8145780" cy="3520701"/>
          </a:xfrm>
          <a:prstGeom prst="rect">
            <a:avLst/>
          </a:prstGeom>
        </p:spPr>
        <p:txBody>
          <a:bodyPr vert="horz" lIns="0" tIns="0" rIns="91440" bIns="45720" rtlCol="0">
            <a:noAutofit/>
          </a:bodyPr>
          <a:lstStyle/>
          <a:p>
            <a:pPr lvl="0"/>
            <a:r>
              <a:rPr lang="en-US"/>
              <a:t>Click to edit Master text styles</a:t>
            </a:r>
          </a:p>
          <a:p>
            <a:pPr lvl="1"/>
            <a:r>
              <a:rPr lang="en-US"/>
              <a:t>First level</a:t>
            </a:r>
          </a:p>
          <a:p>
            <a:pPr lvl="2"/>
            <a:r>
              <a:rPr lang="en-US"/>
              <a:t>Second level</a:t>
            </a:r>
          </a:p>
          <a:p>
            <a:pPr lvl="3"/>
            <a:r>
              <a:rPr lang="en-US"/>
              <a:t>Third level</a:t>
            </a:r>
          </a:p>
          <a:p>
            <a:pPr lvl="4"/>
            <a:r>
              <a:rPr lang="en-US"/>
              <a:t>Fourth level</a:t>
            </a:r>
            <a:endParaRPr lang="en-IN"/>
          </a:p>
        </p:txBody>
      </p:sp>
      <p:sp>
        <p:nvSpPr>
          <p:cNvPr id="11" name="Slide Number Placeholder 17">
            <a:extLst>
              <a:ext uri="{FF2B5EF4-FFF2-40B4-BE49-F238E27FC236}">
                <a16:creationId xmlns:a16="http://schemas.microsoft.com/office/drawing/2014/main" id="{B0C0A961-4760-478B-92D9-DFE0D6E8305B}"/>
              </a:ext>
            </a:extLst>
          </p:cNvPr>
          <p:cNvSpPr>
            <a:spLocks noGrp="1"/>
          </p:cNvSpPr>
          <p:nvPr>
            <p:ph type="sldNum" sz="quarter" idx="4"/>
          </p:nvPr>
        </p:nvSpPr>
        <p:spPr>
          <a:xfrm>
            <a:off x="8167058" y="4758249"/>
            <a:ext cx="568102" cy="274637"/>
          </a:xfrm>
          <a:prstGeom prst="rect">
            <a:avLst/>
          </a:prstGeom>
        </p:spPr>
        <p:txBody>
          <a:bodyPr vert="horz" lIns="0" tIns="45720" rIns="91440" bIns="45720" rtlCol="0" anchor="ctr"/>
          <a:lstStyle>
            <a:lvl1pPr algn="r">
              <a:defRPr sz="1000">
                <a:solidFill>
                  <a:schemeClr val="tx1"/>
                </a:solidFill>
                <a:latin typeface="+mn-lt"/>
              </a:defRPr>
            </a:lvl1pPr>
          </a:lstStyle>
          <a:p>
            <a:pPr>
              <a:defRPr/>
            </a:pPr>
            <a:r>
              <a:rPr lang="en-IN"/>
              <a:t>|    </a:t>
            </a:r>
            <a:fld id="{7B2119CD-3B2D-4CEB-B404-D2E3F8CD6D69}" type="slidenum">
              <a:rPr lang="en-IN" smtClean="0"/>
              <a:pPr>
                <a:defRPr/>
              </a:pPr>
              <a:t>‹#›</a:t>
            </a:fld>
            <a:endParaRPr lang="en-IN"/>
          </a:p>
        </p:txBody>
      </p:sp>
      <p:sp>
        <p:nvSpPr>
          <p:cNvPr id="10" name="TextBox 9">
            <a:extLst>
              <a:ext uri="{FF2B5EF4-FFF2-40B4-BE49-F238E27FC236}">
                <a16:creationId xmlns:a16="http://schemas.microsoft.com/office/drawing/2014/main" id="{E5242050-6C23-4592-808A-FD6A67FA7325}"/>
              </a:ext>
            </a:extLst>
          </p:cNvPr>
          <p:cNvSpPr txBox="1"/>
          <p:nvPr userDrawn="1"/>
        </p:nvSpPr>
        <p:spPr>
          <a:xfrm>
            <a:off x="408839" y="4687818"/>
            <a:ext cx="8071613" cy="307777"/>
          </a:xfrm>
          <a:prstGeom prst="rect">
            <a:avLst/>
          </a:prstGeom>
          <a:noFill/>
        </p:spPr>
        <p:txBody>
          <a:bodyPr wrap="square" rtlCol="0">
            <a:spAutoFit/>
          </a:bodyPr>
          <a:lstStyle/>
          <a:p>
            <a:pPr marL="0" marR="0" lvl="0" indent="0" algn="l" defTabSz="914377" rtl="0" eaLnBrk="1" fontAlgn="base" latinLnBrk="0" hangingPunct="1">
              <a:lnSpc>
                <a:spcPct val="100000"/>
              </a:lnSpc>
              <a:spcBef>
                <a:spcPct val="0"/>
              </a:spcBef>
              <a:spcAft>
                <a:spcPct val="0"/>
              </a:spcAft>
              <a:buClr>
                <a:srgbClr val="808080"/>
              </a:buClr>
              <a:buSzPct val="25000"/>
              <a:buFontTx/>
              <a:buNone/>
              <a:tabLst/>
              <a:defRPr/>
            </a:pPr>
            <a:r>
              <a:rPr lang="en-US" altLang="en-US" sz="700" dirty="0">
                <a:solidFill>
                  <a:schemeClr val="bg1">
                    <a:lumMod val="50000"/>
                  </a:schemeClr>
                </a:solidFill>
                <a:latin typeface="Calibri" pitchFamily="34" charset="0"/>
                <a:sym typeface="Calibri" pitchFamily="34" charset="0"/>
              </a:rPr>
              <a:t>For </a:t>
            </a:r>
            <a:r>
              <a:rPr lang="en-US" altLang="en-US" sz="700" i="1" dirty="0">
                <a:solidFill>
                  <a:schemeClr val="bg1">
                    <a:lumMod val="50000"/>
                  </a:schemeClr>
                </a:solidFill>
                <a:latin typeface="Calibri" pitchFamily="34" charset="0"/>
                <a:sym typeface="Calibri" pitchFamily="34" charset="0"/>
              </a:rPr>
              <a:t>in vitro</a:t>
            </a:r>
            <a:r>
              <a:rPr lang="en-US" altLang="en-US" sz="700" dirty="0">
                <a:solidFill>
                  <a:schemeClr val="bg1">
                    <a:lumMod val="50000"/>
                  </a:schemeClr>
                </a:solidFill>
                <a:latin typeface="Calibri" pitchFamily="34" charset="0"/>
                <a:sym typeface="Calibri" pitchFamily="34" charset="0"/>
              </a:rPr>
              <a:t> diagnostic use. For intended use &amp; product details, visit </a:t>
            </a:r>
            <a:r>
              <a:rPr lang="en-US" altLang="en-US" sz="700" dirty="0">
                <a:solidFill>
                  <a:schemeClr val="bg1">
                    <a:lumMod val="50000"/>
                  </a:schemeClr>
                </a:solidFill>
                <a:latin typeface="Calibri" pitchFamily="34" charset="0"/>
                <a:sym typeface="Calibri" pitchFamily="34" charset="0"/>
                <a:hlinkClick r:id="rId35">
                  <a:extLst>
                    <a:ext uri="{A12FA001-AC4F-418D-AE19-62706E023703}">
                      <ahyp:hlinkClr xmlns:ahyp="http://schemas.microsoft.com/office/drawing/2018/hyperlinkcolor" val="tx"/>
                    </a:ext>
                  </a:extLst>
                </a:hlinkClick>
              </a:rPr>
              <a:t>www.globalpointofcare.abbott</a:t>
            </a:r>
            <a:r>
              <a:rPr lang="en-US" altLang="en-US" sz="700" dirty="0">
                <a:solidFill>
                  <a:schemeClr val="bg1">
                    <a:lumMod val="50000"/>
                  </a:schemeClr>
                </a:solidFill>
                <a:latin typeface="Calibri" pitchFamily="34" charset="0"/>
                <a:sym typeface="Calibri" pitchFamily="34" charset="0"/>
              </a:rPr>
              <a:t>. Photos &amp; images are for illustrative purposes only. ©2026 Abbott. All rights reserved.</a:t>
            </a:r>
            <a:r>
              <a:rPr lang="en-US" altLang="en-US" sz="700" i="1" dirty="0">
                <a:solidFill>
                  <a:schemeClr val="bg1">
                    <a:lumMod val="50000"/>
                  </a:schemeClr>
                </a:solidFill>
                <a:latin typeface="Calibri" pitchFamily="34" charset="0"/>
                <a:sym typeface="Calibri" pitchFamily="34" charset="0"/>
              </a:rPr>
              <a:t> </a:t>
            </a:r>
            <a:br>
              <a:rPr lang="en-US" altLang="en-US" sz="700" i="1" dirty="0">
                <a:solidFill>
                  <a:schemeClr val="bg1">
                    <a:lumMod val="50000"/>
                  </a:schemeClr>
                </a:solidFill>
                <a:latin typeface="Calibri" pitchFamily="34" charset="0"/>
                <a:sym typeface="Calibri" pitchFamily="34" charset="0"/>
              </a:rPr>
            </a:br>
            <a:r>
              <a:rPr lang="en-US" altLang="en-US" sz="700" i="1" dirty="0">
                <a:solidFill>
                  <a:schemeClr val="bg1">
                    <a:lumMod val="50000"/>
                  </a:schemeClr>
                </a:solidFill>
                <a:latin typeface="Calibri" pitchFamily="34" charset="0"/>
                <a:sym typeface="Calibri" pitchFamily="34" charset="0"/>
              </a:rPr>
              <a:t>i-STAT </a:t>
            </a:r>
            <a:r>
              <a:rPr lang="en-US" altLang="en-US" sz="700" i="0" dirty="0">
                <a:solidFill>
                  <a:schemeClr val="bg1">
                    <a:lumMod val="50000"/>
                  </a:schemeClr>
                </a:solidFill>
                <a:latin typeface="Calibri" pitchFamily="34" charset="0"/>
                <a:sym typeface="Calibri" pitchFamily="34" charset="0"/>
              </a:rPr>
              <a:t>is a</a:t>
            </a:r>
            <a:r>
              <a:rPr lang="en-US" altLang="en-US" sz="700" dirty="0">
                <a:solidFill>
                  <a:schemeClr val="bg1">
                    <a:lumMod val="50000"/>
                  </a:schemeClr>
                </a:solidFill>
                <a:latin typeface="Calibri" pitchFamily="34" charset="0"/>
                <a:sym typeface="Calibri" pitchFamily="34" charset="0"/>
              </a:rPr>
              <a:t> trademark of Abbott.</a:t>
            </a:r>
            <a:r>
              <a:rPr lang="en-US" altLang="en-US" sz="700" b="1" dirty="0">
                <a:solidFill>
                  <a:schemeClr val="bg1">
                    <a:lumMod val="50000"/>
                  </a:schemeClr>
                </a:solidFill>
                <a:latin typeface="Calibri" panose="020F0502020204030204" pitchFamily="34" charset="0"/>
                <a:cs typeface="Calibri" panose="020F0502020204030204" pitchFamily="34" charset="0"/>
              </a:rPr>
              <a:t> Not all products are available in all regions. Check with your local representative for availability </a:t>
            </a:r>
            <a:r>
              <a:rPr lang="en-US" sz="700" dirty="0">
                <a:solidFill>
                  <a:schemeClr val="bg1">
                    <a:lumMod val="50000"/>
                  </a:schemeClr>
                </a:solidFill>
                <a:latin typeface="Calibri" panose="020F0502020204030204" pitchFamily="34" charset="0"/>
                <a:cs typeface="Calibri" panose="020F0502020204030204" pitchFamily="34" charset="0"/>
              </a:rPr>
              <a:t>|</a:t>
            </a:r>
            <a:r>
              <a:rPr lang="en-US" altLang="en-US" sz="700" b="1" dirty="0">
                <a:solidFill>
                  <a:schemeClr val="bg1">
                    <a:lumMod val="50000"/>
                  </a:schemeClr>
                </a:solidFill>
                <a:latin typeface="Calibri" panose="020F0502020204030204" pitchFamily="34" charset="0"/>
                <a:cs typeface="Calibri" panose="020F0502020204030204" pitchFamily="34" charset="0"/>
              </a:rPr>
              <a:t> </a:t>
            </a:r>
            <a:r>
              <a:rPr lang="en-US" sz="700" dirty="0">
                <a:solidFill>
                  <a:schemeClr val="bg1">
                    <a:lumMod val="50000"/>
                  </a:schemeClr>
                </a:solidFill>
                <a:latin typeface="Calibri" panose="020F0502020204030204" pitchFamily="34" charset="0"/>
                <a:cs typeface="Calibri" panose="020F0502020204030204" pitchFamily="34" charset="0"/>
              </a:rPr>
              <a:t>iLS Presentation i-STAT 1 CHEM8+ | </a:t>
            </a:r>
            <a:r>
              <a:rPr lang="en-US" sz="700" kern="1200" dirty="0">
                <a:solidFill>
                  <a:schemeClr val="bg1">
                    <a:lumMod val="50000"/>
                  </a:schemeClr>
                </a:solidFill>
                <a:latin typeface="Calibri" panose="020F0502020204030204" pitchFamily="34" charset="0"/>
                <a:ea typeface="+mn-ea"/>
                <a:cs typeface="Calibri" panose="020F0502020204030204" pitchFamily="34" charset="0"/>
              </a:rPr>
              <a:t>APOC-25002239.2</a:t>
            </a:r>
          </a:p>
        </p:txBody>
      </p:sp>
    </p:spTree>
    <p:custDataLst>
      <p:tags r:id="rId34"/>
    </p:custDataLst>
    <p:extLst>
      <p:ext uri="{BB962C8B-B14F-4D97-AF65-F5344CB8AC3E}">
        <p14:creationId xmlns:p14="http://schemas.microsoft.com/office/powerpoint/2010/main" val="303869555"/>
      </p:ext>
    </p:extLst>
  </p:cSld>
  <p:clrMap bg1="lt1" tx1="dk1" bg2="lt2" tx2="dk2" accent1="accent1" accent2="accent2" accent3="accent3" accent4="accent4" accent5="accent5" accent6="accent6" hlink="hlink" folHlink="folHlink"/>
  <p:sldLayoutIdLst>
    <p:sldLayoutId id="2147483921" r:id="rId1"/>
    <p:sldLayoutId id="2147483918" r:id="rId2"/>
    <p:sldLayoutId id="2147483919" r:id="rId3"/>
    <p:sldLayoutId id="2147483920" r:id="rId4"/>
    <p:sldLayoutId id="2147483661" r:id="rId5"/>
    <p:sldLayoutId id="2147483810" r:id="rId6"/>
    <p:sldLayoutId id="2147483703" r:id="rId7"/>
    <p:sldLayoutId id="2147483811" r:id="rId8"/>
    <p:sldLayoutId id="2147483748" r:id="rId9"/>
    <p:sldLayoutId id="2147483749" r:id="rId10"/>
    <p:sldLayoutId id="2147483752" r:id="rId11"/>
    <p:sldLayoutId id="2147483753" r:id="rId12"/>
    <p:sldLayoutId id="2147483754" r:id="rId13"/>
    <p:sldLayoutId id="2147483755" r:id="rId14"/>
    <p:sldLayoutId id="2147483804" r:id="rId15"/>
    <p:sldLayoutId id="2147483805" r:id="rId16"/>
    <p:sldLayoutId id="2147483758" r:id="rId17"/>
    <p:sldLayoutId id="2147483798" r:id="rId18"/>
    <p:sldLayoutId id="2147483750" r:id="rId19"/>
    <p:sldLayoutId id="2147483751" r:id="rId20"/>
    <p:sldLayoutId id="2147483756" r:id="rId21"/>
    <p:sldLayoutId id="2147483669" r:id="rId22"/>
    <p:sldLayoutId id="2147483672" r:id="rId23"/>
    <p:sldLayoutId id="2147483675" r:id="rId24"/>
    <p:sldLayoutId id="2147483676" r:id="rId25"/>
    <p:sldLayoutId id="2147483799" r:id="rId26"/>
    <p:sldLayoutId id="2147483678" r:id="rId27"/>
    <p:sldLayoutId id="2147483680" r:id="rId28"/>
    <p:sldLayoutId id="2147483705" r:id="rId29"/>
    <p:sldLayoutId id="2147483800" r:id="rId30"/>
    <p:sldLayoutId id="2147483801" r:id="rId31"/>
    <p:sldLayoutId id="2147483917" r:id="rId32"/>
  </p:sldLayoutIdLst>
  <p:hf hdr="0"/>
  <p:txStyles>
    <p:titleStyle>
      <a:lvl1pPr algn="l" defTabSz="914400" rtl="0" eaLnBrk="1" latinLnBrk="0" hangingPunct="1">
        <a:lnSpc>
          <a:spcPct val="90000"/>
        </a:lnSpc>
        <a:spcBef>
          <a:spcPct val="0"/>
        </a:spcBef>
        <a:buNone/>
        <a:defRPr sz="2600" b="0" kern="1200" cap="none" spc="0" baseline="0">
          <a:solidFill>
            <a:schemeClr val="accent3"/>
          </a:solidFill>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1600" b="1" kern="1200">
          <a:solidFill>
            <a:schemeClr val="tx1"/>
          </a:solidFill>
          <a:latin typeface="+mj-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j-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200" b="0" kern="1200">
          <a:solidFill>
            <a:schemeClr val="tx1"/>
          </a:solidFill>
          <a:latin typeface="+mj-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userDrawn="1">
          <p15:clr>
            <a:srgbClr val="F26B43"/>
          </p15:clr>
        </p15:guide>
        <p15:guide id="2" pos="5448" userDrawn="1">
          <p15:clr>
            <a:srgbClr val="F26B43"/>
          </p15:clr>
        </p15:guide>
        <p15:guide id="3" orient="horz" pos="168" userDrawn="1">
          <p15:clr>
            <a:srgbClr val="F26B43"/>
          </p15:clr>
        </p15:guide>
        <p15:guide id="4" orient="horz" pos="30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523240"/>
            <a:ext cx="8138160" cy="366529"/>
          </a:xfrm>
          <a:prstGeom prst="rect">
            <a:avLst/>
          </a:prstGeom>
        </p:spPr>
        <p:txBody>
          <a:bodyPr vert="horz" lIns="0" tIns="0" rIns="91440" bIns="45720" rtlCol="0" anchor="t" anchorCtr="0">
            <a:noAutofit/>
          </a:bodyPr>
          <a:lstStyle/>
          <a:p>
            <a:r>
              <a:rPr lang="en-US"/>
              <a:t>Click to edit Master title style</a:t>
            </a:r>
          </a:p>
        </p:txBody>
      </p:sp>
      <p:sp>
        <p:nvSpPr>
          <p:cNvPr id="3" name="Text Placeholder 2"/>
          <p:cNvSpPr>
            <a:spLocks noGrp="1"/>
          </p:cNvSpPr>
          <p:nvPr>
            <p:ph type="body" idx="1"/>
          </p:nvPr>
        </p:nvSpPr>
        <p:spPr>
          <a:xfrm>
            <a:off x="502920" y="1097280"/>
            <a:ext cx="8138160" cy="3566160"/>
          </a:xfrm>
          <a:prstGeom prst="rect">
            <a:avLst/>
          </a:prstGeom>
        </p:spPr>
        <p:txBody>
          <a:bodyPr vert="horz" lIns="0" tIns="0" rIns="91440" bIns="45720" rtlCol="0">
            <a:noAutofit/>
          </a:bodyPr>
          <a:lstStyle/>
          <a:p>
            <a:pPr lvl="0"/>
            <a:r>
              <a:rPr lang="en-US"/>
              <a:t>CLICK TO EDIT MASTER TEXT STYLES</a:t>
            </a:r>
          </a:p>
          <a:p>
            <a:pPr lvl="1"/>
            <a:r>
              <a:rPr lang="en-US"/>
              <a:t>First level</a:t>
            </a:r>
          </a:p>
          <a:p>
            <a:pPr lvl="2"/>
            <a:r>
              <a:rPr lang="en-US"/>
              <a:t>Second level</a:t>
            </a:r>
          </a:p>
          <a:p>
            <a:pPr lvl="3"/>
            <a:r>
              <a:rPr lang="en-US"/>
              <a:t>Third level</a:t>
            </a:r>
          </a:p>
          <a:p>
            <a:pPr lvl="4"/>
            <a:r>
              <a:rPr lang="en-US"/>
              <a:t>Fourth level</a:t>
            </a:r>
          </a:p>
        </p:txBody>
      </p:sp>
      <p:sp>
        <p:nvSpPr>
          <p:cNvPr id="5" name="Content Placeholder 2">
            <a:extLst>
              <a:ext uri="{FF2B5EF4-FFF2-40B4-BE49-F238E27FC236}">
                <a16:creationId xmlns:a16="http://schemas.microsoft.com/office/drawing/2014/main" id="{5DE86C8D-6EF0-DF4C-AC6E-231FCE8968BE}"/>
              </a:ext>
            </a:extLst>
          </p:cNvPr>
          <p:cNvSpPr txBox="1">
            <a:spLocks/>
          </p:cNvSpPr>
          <p:nvPr/>
        </p:nvSpPr>
        <p:spPr bwMode="gray">
          <a:xfrm>
            <a:off x="502922" y="4675984"/>
            <a:ext cx="3131627" cy="365125"/>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indent="0" algn="l" defTabSz="457178" rtl="0" eaLnBrk="1" fontAlgn="auto" latinLnBrk="0" hangingPunct="1">
              <a:lnSpc>
                <a:spcPct val="100000"/>
              </a:lnSpc>
              <a:spcBef>
                <a:spcPct val="20000"/>
              </a:spcBef>
              <a:spcAft>
                <a:spcPts val="0"/>
              </a:spcAft>
              <a:buClrTx/>
              <a:buSzTx/>
              <a:buFont typeface="Arial"/>
              <a:buNone/>
              <a:tabLst>
                <a:tab pos="1198503" algn="ctr"/>
                <a:tab pos="8229189" algn="r"/>
              </a:tabLst>
              <a:defRPr/>
            </a:pPr>
            <a:endParaRPr lang="en-US" sz="1000">
              <a:solidFill>
                <a:schemeClr val="tx1"/>
              </a:solidFill>
              <a:latin typeface="Calibri" panose="020F0502020204030204" pitchFamily="34" charset="0"/>
              <a:cs typeface="Calibri" panose="020F0502020204030204" pitchFamily="34" charset="0"/>
            </a:endParaRPr>
          </a:p>
        </p:txBody>
      </p:sp>
      <p:sp>
        <p:nvSpPr>
          <p:cNvPr id="11" name="Slide Number Placeholder 5">
            <a:extLst>
              <a:ext uri="{FF2B5EF4-FFF2-40B4-BE49-F238E27FC236}">
                <a16:creationId xmlns:a16="http://schemas.microsoft.com/office/drawing/2014/main" id="{CB726491-C1D9-E845-AF10-E7A934AAC4ED}"/>
              </a:ext>
            </a:extLst>
          </p:cNvPr>
          <p:cNvSpPr>
            <a:spLocks noGrp="1"/>
          </p:cNvSpPr>
          <p:nvPr>
            <p:ph type="sldNum" sz="quarter" idx="4"/>
          </p:nvPr>
        </p:nvSpPr>
        <p:spPr>
          <a:xfrm>
            <a:off x="8606290" y="4767264"/>
            <a:ext cx="292608" cy="273844"/>
          </a:xfrm>
          <a:prstGeom prst="rect">
            <a:avLst/>
          </a:prstGeom>
        </p:spPr>
        <p:txBody>
          <a:bodyPr vert="horz" lIns="0" tIns="45720" rIns="0" bIns="45720" rtlCol="0" anchor="b" anchorCtr="0"/>
          <a:lstStyle>
            <a:lvl1pPr algn="ctr">
              <a:defRPr sz="1000" b="1">
                <a:solidFill>
                  <a:schemeClr val="tx1"/>
                </a:solidFill>
                <a:latin typeface="Calibri" panose="020F0502020204030204" pitchFamily="34" charset="0"/>
                <a:cs typeface="Calibri" panose="020F0502020204030204" pitchFamily="34" charset="0"/>
              </a:defRPr>
            </a:lvl1pPr>
          </a:lstStyle>
          <a:p>
            <a:fld id="{92DA0A3E-BCC5-471F-AF04-A7BFBC05C0F5}" type="slidenum">
              <a:rPr lang="en-US" altLang="en-US" smtClean="0"/>
              <a:pPr/>
              <a:t>‹#›</a:t>
            </a:fld>
            <a:endParaRPr lang="en-US" altLang="en-US"/>
          </a:p>
        </p:txBody>
      </p:sp>
      <p:sp>
        <p:nvSpPr>
          <p:cNvPr id="6" name="TextBox 5">
            <a:extLst>
              <a:ext uri="{FF2B5EF4-FFF2-40B4-BE49-F238E27FC236}">
                <a16:creationId xmlns:a16="http://schemas.microsoft.com/office/drawing/2014/main" id="{A805EF19-C44E-2DA8-C261-6A9C27C96C0B}"/>
              </a:ext>
            </a:extLst>
          </p:cNvPr>
          <p:cNvSpPr txBox="1"/>
          <p:nvPr userDrawn="1"/>
        </p:nvSpPr>
        <p:spPr>
          <a:xfrm>
            <a:off x="408839" y="4687818"/>
            <a:ext cx="8071613" cy="307777"/>
          </a:xfrm>
          <a:prstGeom prst="rect">
            <a:avLst/>
          </a:prstGeom>
          <a:noFill/>
        </p:spPr>
        <p:txBody>
          <a:bodyPr wrap="square" rtlCol="0">
            <a:spAutoFit/>
          </a:bodyPr>
          <a:lstStyle/>
          <a:p>
            <a:pPr marL="0" marR="0" lvl="0" indent="0" algn="l" defTabSz="914377" rtl="0" eaLnBrk="1" fontAlgn="base" latinLnBrk="0" hangingPunct="1">
              <a:lnSpc>
                <a:spcPct val="100000"/>
              </a:lnSpc>
              <a:spcBef>
                <a:spcPct val="0"/>
              </a:spcBef>
              <a:spcAft>
                <a:spcPct val="0"/>
              </a:spcAft>
              <a:buClr>
                <a:srgbClr val="808080"/>
              </a:buClr>
              <a:buSzPct val="25000"/>
              <a:buFontTx/>
              <a:buNone/>
              <a:tabLst/>
              <a:defRPr/>
            </a:pPr>
            <a:r>
              <a:rPr lang="en-US" altLang="en-US" sz="700" dirty="0">
                <a:solidFill>
                  <a:schemeClr val="bg1">
                    <a:lumMod val="50000"/>
                  </a:schemeClr>
                </a:solidFill>
                <a:latin typeface="Calibri" pitchFamily="34" charset="0"/>
                <a:sym typeface="Calibri" pitchFamily="34" charset="0"/>
              </a:rPr>
              <a:t>For </a:t>
            </a:r>
            <a:r>
              <a:rPr lang="en-US" altLang="en-US" sz="700" i="1" dirty="0">
                <a:solidFill>
                  <a:schemeClr val="bg1">
                    <a:lumMod val="50000"/>
                  </a:schemeClr>
                </a:solidFill>
                <a:latin typeface="Calibri" pitchFamily="34" charset="0"/>
                <a:sym typeface="Calibri" pitchFamily="34" charset="0"/>
              </a:rPr>
              <a:t>in vitro</a:t>
            </a:r>
            <a:r>
              <a:rPr lang="en-US" altLang="en-US" sz="700" dirty="0">
                <a:solidFill>
                  <a:schemeClr val="bg1">
                    <a:lumMod val="50000"/>
                  </a:schemeClr>
                </a:solidFill>
                <a:latin typeface="Calibri" pitchFamily="34" charset="0"/>
                <a:sym typeface="Calibri" pitchFamily="34" charset="0"/>
              </a:rPr>
              <a:t> diagnostic use. For intended use &amp; product details, visit </a:t>
            </a:r>
            <a:r>
              <a:rPr lang="en-US" altLang="en-US" sz="700" dirty="0">
                <a:solidFill>
                  <a:schemeClr val="bg1">
                    <a:lumMod val="50000"/>
                  </a:schemeClr>
                </a:solidFill>
                <a:latin typeface="Calibri" pitchFamily="34" charset="0"/>
                <a:sym typeface="Calibri" pitchFamily="34" charset="0"/>
                <a:hlinkClick r:id="rId4">
                  <a:extLst>
                    <a:ext uri="{A12FA001-AC4F-418D-AE19-62706E023703}">
                      <ahyp:hlinkClr xmlns:ahyp="http://schemas.microsoft.com/office/drawing/2018/hyperlinkcolor" val="tx"/>
                    </a:ext>
                  </a:extLst>
                </a:hlinkClick>
              </a:rPr>
              <a:t>www.globalpointofcare.abbott</a:t>
            </a:r>
            <a:r>
              <a:rPr lang="en-US" altLang="en-US" sz="700" dirty="0">
                <a:solidFill>
                  <a:schemeClr val="bg1">
                    <a:lumMod val="50000"/>
                  </a:schemeClr>
                </a:solidFill>
                <a:latin typeface="Calibri" pitchFamily="34" charset="0"/>
                <a:sym typeface="Calibri" pitchFamily="34" charset="0"/>
              </a:rPr>
              <a:t>. Photos &amp; images are for illustrative purposes only. ©2026 Abbott. All rights reserved.</a:t>
            </a:r>
            <a:r>
              <a:rPr lang="en-US" altLang="en-US" sz="700" i="1" dirty="0">
                <a:solidFill>
                  <a:schemeClr val="bg1">
                    <a:lumMod val="50000"/>
                  </a:schemeClr>
                </a:solidFill>
                <a:latin typeface="Calibri" pitchFamily="34" charset="0"/>
                <a:sym typeface="Calibri" pitchFamily="34" charset="0"/>
              </a:rPr>
              <a:t> </a:t>
            </a:r>
            <a:br>
              <a:rPr lang="en-US" altLang="en-US" sz="700" i="1" dirty="0">
                <a:solidFill>
                  <a:schemeClr val="bg1">
                    <a:lumMod val="50000"/>
                  </a:schemeClr>
                </a:solidFill>
                <a:latin typeface="Calibri" pitchFamily="34" charset="0"/>
                <a:sym typeface="Calibri" pitchFamily="34" charset="0"/>
              </a:rPr>
            </a:br>
            <a:r>
              <a:rPr lang="en-US" altLang="en-US" sz="700" i="1" dirty="0">
                <a:solidFill>
                  <a:schemeClr val="bg1">
                    <a:lumMod val="50000"/>
                  </a:schemeClr>
                </a:solidFill>
                <a:latin typeface="Calibri" pitchFamily="34" charset="0"/>
                <a:sym typeface="Calibri" pitchFamily="34" charset="0"/>
              </a:rPr>
              <a:t>i-STAT </a:t>
            </a:r>
            <a:r>
              <a:rPr lang="en-US" altLang="en-US" sz="700" i="0" dirty="0">
                <a:solidFill>
                  <a:schemeClr val="bg1">
                    <a:lumMod val="50000"/>
                  </a:schemeClr>
                </a:solidFill>
                <a:latin typeface="Calibri" pitchFamily="34" charset="0"/>
                <a:sym typeface="Calibri" pitchFamily="34" charset="0"/>
              </a:rPr>
              <a:t>is a</a:t>
            </a:r>
            <a:r>
              <a:rPr lang="en-US" altLang="en-US" sz="700" dirty="0">
                <a:solidFill>
                  <a:schemeClr val="bg1">
                    <a:lumMod val="50000"/>
                  </a:schemeClr>
                </a:solidFill>
                <a:latin typeface="Calibri" pitchFamily="34" charset="0"/>
                <a:sym typeface="Calibri" pitchFamily="34" charset="0"/>
              </a:rPr>
              <a:t> trademark of Abbott.</a:t>
            </a:r>
            <a:r>
              <a:rPr lang="en-US" altLang="en-US" sz="700" b="1" dirty="0">
                <a:solidFill>
                  <a:schemeClr val="bg1">
                    <a:lumMod val="50000"/>
                  </a:schemeClr>
                </a:solidFill>
                <a:latin typeface="Calibri" panose="020F0502020204030204" pitchFamily="34" charset="0"/>
                <a:cs typeface="Calibri" panose="020F0502020204030204" pitchFamily="34" charset="0"/>
              </a:rPr>
              <a:t> Not all products are available in all regions. Check with your local representative for availability. </a:t>
            </a:r>
            <a:r>
              <a:rPr lang="en-US" sz="700" dirty="0">
                <a:solidFill>
                  <a:schemeClr val="bg1">
                    <a:lumMod val="50000"/>
                  </a:schemeClr>
                </a:solidFill>
                <a:latin typeface="Calibri" panose="020F0502020204030204" pitchFamily="34" charset="0"/>
                <a:cs typeface="Calibri" panose="020F0502020204030204" pitchFamily="34" charset="0"/>
              </a:rPr>
              <a:t>| i-STAT CHEM8+ Cartridge | </a:t>
            </a:r>
            <a:r>
              <a:rPr lang="en-US" sz="700" kern="1200" dirty="0">
                <a:solidFill>
                  <a:schemeClr val="bg1">
                    <a:lumMod val="50000"/>
                  </a:schemeClr>
                </a:solidFill>
                <a:latin typeface="Calibri" panose="020F0502020204030204" pitchFamily="34" charset="0"/>
                <a:ea typeface="+mn-ea"/>
                <a:cs typeface="Calibri" panose="020F0502020204030204" pitchFamily="34" charset="0"/>
              </a:rPr>
              <a:t>APOC-25002239.2</a:t>
            </a:r>
          </a:p>
        </p:txBody>
      </p:sp>
    </p:spTree>
    <p:custDataLst>
      <p:tags r:id="rId3"/>
    </p:custDataLst>
    <p:extLst>
      <p:ext uri="{BB962C8B-B14F-4D97-AF65-F5344CB8AC3E}">
        <p14:creationId xmlns:p14="http://schemas.microsoft.com/office/powerpoint/2010/main" val="3104397603"/>
      </p:ext>
    </p:extLst>
  </p:cSld>
  <p:clrMap bg1="lt1" tx1="dk1" bg2="lt2" tx2="dk2" accent1="accent1" accent2="accent2" accent3="accent3" accent4="accent4" accent5="accent5" accent6="accent6" hlink="hlink" folHlink="folHlink"/>
  <p:sldLayoutIdLst>
    <p:sldLayoutId id="2147483916" r:id="rId1"/>
  </p:sldLayoutIdLst>
  <mc:AlternateContent xmlns:mc="http://schemas.openxmlformats.org/markup-compatibility/2006" xmlns:p14="http://schemas.microsoft.com/office/powerpoint/2010/main">
    <mc:Choice Requires="p14">
      <p:transition spd="slow" p14:dur="1600" advTm="98000"/>
    </mc:Choice>
    <mc:Fallback xmlns="">
      <p:transition spd="slow" advTm="98000"/>
    </mc:Fallback>
  </mc:AlternateContent>
  <p:hf hdr="0" dt="0"/>
  <p:txStyles>
    <p:titleStyle>
      <a:lvl1pPr algn="l" defTabSz="914354" rtl="0" eaLnBrk="1" latinLnBrk="0" hangingPunct="1">
        <a:lnSpc>
          <a:spcPct val="90000"/>
        </a:lnSpc>
        <a:spcBef>
          <a:spcPct val="0"/>
        </a:spcBef>
        <a:buNone/>
        <a:defRPr sz="3467" b="0" kern="1200" cap="none" spc="0" baseline="0">
          <a:solidFill>
            <a:schemeClr val="accent5"/>
          </a:solidFill>
          <a:latin typeface="+mn-lt"/>
          <a:ea typeface="+mj-ea"/>
          <a:cs typeface="+mj-cs"/>
        </a:defRPr>
      </a:lvl1pPr>
    </p:titleStyle>
    <p:bodyStyle>
      <a:lvl1pPr marL="0" indent="0" algn="l" defTabSz="914354" rtl="0" eaLnBrk="1" latinLnBrk="0" hangingPunct="1">
        <a:lnSpc>
          <a:spcPct val="100000"/>
        </a:lnSpc>
        <a:spcBef>
          <a:spcPts val="600"/>
        </a:spcBef>
        <a:buFont typeface="Arial" panose="020B0604020202020204" pitchFamily="34" charset="0"/>
        <a:buNone/>
        <a:defRPr sz="2400" b="1" kern="1200">
          <a:solidFill>
            <a:schemeClr val="accent5"/>
          </a:solidFill>
          <a:latin typeface="Calibri" panose="020F0502020204030204" pitchFamily="34" charset="0"/>
          <a:ea typeface="+mn-ea"/>
          <a:cs typeface="Calibri" panose="020F0502020204030204" pitchFamily="34" charset="0"/>
        </a:defRPr>
      </a:lvl1pPr>
      <a:lvl2pPr marL="169854" indent="-169854" algn="l" defTabSz="914354" rtl="0" eaLnBrk="1" latinLnBrk="0" hangingPunct="1">
        <a:lnSpc>
          <a:spcPct val="100000"/>
        </a:lnSpc>
        <a:spcBef>
          <a:spcPts val="600"/>
        </a:spcBef>
        <a:buFont typeface="Arial" panose="020B0604020202020204" pitchFamily="34" charset="0"/>
        <a:buChar char="•"/>
        <a:defRPr sz="2133" kern="1200" baseline="0">
          <a:solidFill>
            <a:schemeClr val="tx1"/>
          </a:solidFill>
          <a:latin typeface="Calibri" panose="020F0502020204030204" pitchFamily="34" charset="0"/>
          <a:ea typeface="+mn-ea"/>
          <a:cs typeface="+mn-cs"/>
        </a:defRPr>
      </a:lvl2pPr>
      <a:lvl3pPr marL="465643" indent="-237055" algn="l" defTabSz="914354" rtl="0" eaLnBrk="1" latinLnBrk="0" hangingPunct="1">
        <a:lnSpc>
          <a:spcPct val="100000"/>
        </a:lnSpc>
        <a:spcBef>
          <a:spcPts val="600"/>
        </a:spcBef>
        <a:buFont typeface="Arial" panose="020B0604020202020204" pitchFamily="34" charset="0"/>
        <a:buChar char="–"/>
        <a:tabLst/>
        <a:defRPr sz="1867" kern="1200" baseline="0">
          <a:solidFill>
            <a:schemeClr val="tx1"/>
          </a:solidFill>
          <a:latin typeface="Calibri" panose="020F0502020204030204" pitchFamily="34" charset="0"/>
          <a:ea typeface="+mn-ea"/>
          <a:cs typeface="+mn-cs"/>
        </a:defRPr>
      </a:lvl3pPr>
      <a:lvl4pPr marL="627031" indent="-169854" algn="l" defTabSz="914354" rtl="0" eaLnBrk="1" latinLnBrk="0" hangingPunct="1">
        <a:lnSpc>
          <a:spcPct val="100000"/>
        </a:lnSpc>
        <a:spcBef>
          <a:spcPts val="600"/>
        </a:spcBef>
        <a:buFont typeface="Arial" panose="020B0604020202020204" pitchFamily="34" charset="0"/>
        <a:buChar char="•"/>
        <a:defRPr sz="1600" kern="1200" baseline="0">
          <a:solidFill>
            <a:schemeClr val="tx1"/>
          </a:solidFill>
          <a:latin typeface="Calibri" panose="020F0502020204030204" pitchFamily="34" charset="0"/>
          <a:ea typeface="+mn-ea"/>
          <a:cs typeface="+mn-cs"/>
        </a:defRPr>
      </a:lvl4pPr>
      <a:lvl5pPr marL="857208" indent="-171442" algn="l" defTabSz="914354" rtl="0" eaLnBrk="1" latinLnBrk="0" hangingPunct="1">
        <a:lnSpc>
          <a:spcPct val="100000"/>
        </a:lnSpc>
        <a:spcBef>
          <a:spcPts val="600"/>
        </a:spcBef>
        <a:buFont typeface="Arial" panose="020B0604020202020204" pitchFamily="34" charset="0"/>
        <a:buChar char="»"/>
        <a:defRPr sz="1600" kern="1200" baseline="0">
          <a:solidFill>
            <a:schemeClr val="tx1"/>
          </a:solidFill>
          <a:latin typeface="Calibri" panose="020F0502020204030204" pitchFamily="34" charset="0"/>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160" userDrawn="1">
          <p15:clr>
            <a:srgbClr val="F26B43"/>
          </p15:clr>
        </p15:guide>
        <p15:guide id="3" orient="horz" pos="3114" userDrawn="1">
          <p15:clr>
            <a:srgbClr val="F26B43"/>
          </p15:clr>
        </p15:guide>
        <p15:guide id="4" orient="horz" pos="378" userDrawn="1">
          <p15:clr>
            <a:srgbClr val="F26B43"/>
          </p15:clr>
        </p15:guide>
        <p15:guide id="5" pos="228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tags" Target="../tags/tag32.xml"/><Relationship Id="rId4" Type="http://schemas.openxmlformats.org/officeDocument/2006/relationships/hyperlink" Target="http://www.globalpointofcare.abbott/" TargetMode="Externa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3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32.xml"/><Relationship Id="rId1" Type="http://schemas.openxmlformats.org/officeDocument/2006/relationships/tags" Target="../tags/tag3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3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40.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3.xml"/><Relationship Id="rId1" Type="http://schemas.openxmlformats.org/officeDocument/2006/relationships/tags" Target="../tags/tag4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3.xml"/><Relationship Id="rId1" Type="http://schemas.openxmlformats.org/officeDocument/2006/relationships/tags" Target="../tags/tag42.xml"/><Relationship Id="rId6" Type="http://schemas.openxmlformats.org/officeDocument/2006/relationships/image" Target="../media/image17.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2.xml"/><Relationship Id="rId7" Type="http://schemas.openxmlformats.org/officeDocument/2006/relationships/image" Target="../media/image21.png"/><Relationship Id="rId2" Type="http://schemas.openxmlformats.org/officeDocument/2006/relationships/slideLayout" Target="../slideLayouts/slideLayout3.xml"/><Relationship Id="rId1" Type="http://schemas.openxmlformats.org/officeDocument/2006/relationships/tags" Target="../tags/tag43.xml"/><Relationship Id="rId6" Type="http://schemas.openxmlformats.org/officeDocument/2006/relationships/image" Target="../media/image20.png"/><Relationship Id="rId11" Type="http://schemas.openxmlformats.org/officeDocument/2006/relationships/image" Target="../media/image24.png"/><Relationship Id="rId5" Type="http://schemas.openxmlformats.org/officeDocument/2006/relationships/image" Target="../media/image19.png"/><Relationship Id="rId10" Type="http://schemas.openxmlformats.org/officeDocument/2006/relationships/image" Target="../media/image23.png"/><Relationship Id="rId4" Type="http://schemas.openxmlformats.org/officeDocument/2006/relationships/image" Target="../media/image18.png"/><Relationship Id="rId9"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3.xml"/><Relationship Id="rId1" Type="http://schemas.openxmlformats.org/officeDocument/2006/relationships/tags" Target="../tags/tag44.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3.xml"/><Relationship Id="rId1" Type="http://schemas.openxmlformats.org/officeDocument/2006/relationships/tags" Target="../tags/tag45.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3.xml"/><Relationship Id="rId1" Type="http://schemas.openxmlformats.org/officeDocument/2006/relationships/tags" Target="../tags/tag4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3.xml"/><Relationship Id="rId1" Type="http://schemas.openxmlformats.org/officeDocument/2006/relationships/tags" Target="../tags/tag4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3.xml"/><Relationship Id="rId1" Type="http://schemas.openxmlformats.org/officeDocument/2006/relationships/tags" Target="../tags/tag4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slideLayout" Target="../slideLayouts/slideLayout3.xml"/><Relationship Id="rId1" Type="http://schemas.openxmlformats.org/officeDocument/2006/relationships/tags" Target="../tags/tag49.xml"/><Relationship Id="rId6" Type="http://schemas.openxmlformats.org/officeDocument/2006/relationships/image" Target="../media/image43.png"/><Relationship Id="rId5" Type="http://schemas.openxmlformats.org/officeDocument/2006/relationships/image" Target="../media/image32.png"/><Relationship Id="rId10" Type="http://schemas.openxmlformats.org/officeDocument/2006/relationships/image" Target="../media/image47.svg"/><Relationship Id="rId4" Type="http://schemas.openxmlformats.org/officeDocument/2006/relationships/image" Target="../media/image42.png"/><Relationship Id="rId9" Type="http://schemas.openxmlformats.org/officeDocument/2006/relationships/image" Target="../media/image46.sv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9.png"/><Relationship Id="rId2" Type="http://schemas.openxmlformats.org/officeDocument/2006/relationships/slideLayout" Target="../slideLayouts/slideLayout3.xml"/><Relationship Id="rId1" Type="http://schemas.openxmlformats.org/officeDocument/2006/relationships/tags" Target="../tags/tag50.xml"/><Relationship Id="rId6" Type="http://schemas.openxmlformats.org/officeDocument/2006/relationships/image" Target="../media/image31.png"/><Relationship Id="rId5" Type="http://schemas.openxmlformats.org/officeDocument/2006/relationships/image" Target="../media/image29.png"/><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3.xml"/><Relationship Id="rId1" Type="http://schemas.openxmlformats.org/officeDocument/2006/relationships/tags" Target="../tags/tag51.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2.xml"/></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1.png"/><Relationship Id="rId7" Type="http://schemas.openxmlformats.org/officeDocument/2006/relationships/diagramQuickStyle" Target="../diagrams/quickStyle1.xml"/><Relationship Id="rId2" Type="http://schemas.openxmlformats.org/officeDocument/2006/relationships/slideLayout" Target="../slideLayouts/slideLayout3.xml"/><Relationship Id="rId1" Type="http://schemas.openxmlformats.org/officeDocument/2006/relationships/tags" Target="../tags/tag53.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32.png"/><Relationship Id="rId4" Type="http://schemas.openxmlformats.org/officeDocument/2006/relationships/image" Target="../media/image52.png"/><Relationship Id="rId9" Type="http://schemas.microsoft.com/office/2007/relationships/diagramDrawing" Target="../diagrams/drawing1.xml"/></Relationships>
</file>

<file path=ppt/slides/_rels/slide2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2.png"/><Relationship Id="rId7" Type="http://schemas.openxmlformats.org/officeDocument/2006/relationships/image" Target="../media/image54.png"/><Relationship Id="rId2" Type="http://schemas.openxmlformats.org/officeDocument/2006/relationships/slideLayout" Target="../slideLayouts/slideLayout3.xml"/><Relationship Id="rId1" Type="http://schemas.openxmlformats.org/officeDocument/2006/relationships/tags" Target="../tags/tag54.xml"/><Relationship Id="rId6" Type="http://schemas.microsoft.com/office/2007/relationships/hdphoto" Target="../media/hdphoto1.wdp"/><Relationship Id="rId5" Type="http://schemas.openxmlformats.org/officeDocument/2006/relationships/image" Target="../media/image22.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58.png"/><Relationship Id="rId2" Type="http://schemas.openxmlformats.org/officeDocument/2006/relationships/slideLayout" Target="../slideLayouts/slideLayout3.xml"/><Relationship Id="rId1" Type="http://schemas.openxmlformats.org/officeDocument/2006/relationships/tags" Target="../tags/tag55.xml"/><Relationship Id="rId6" Type="http://schemas.openxmlformats.org/officeDocument/2006/relationships/image" Target="../media/image47.svg"/><Relationship Id="rId5" Type="http://schemas.openxmlformats.org/officeDocument/2006/relationships/image" Target="../media/image57.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7.svg"/><Relationship Id="rId2" Type="http://schemas.openxmlformats.org/officeDocument/2006/relationships/slideLayout" Target="../slideLayouts/slideLayout3.xml"/><Relationship Id="rId1" Type="http://schemas.openxmlformats.org/officeDocument/2006/relationships/tags" Target="../tags/tag56.xml"/><Relationship Id="rId6" Type="http://schemas.openxmlformats.org/officeDocument/2006/relationships/image" Target="../media/image60.png"/><Relationship Id="rId5" Type="http://schemas.openxmlformats.org/officeDocument/2006/relationships/image" Target="../media/image58.png"/><Relationship Id="rId4"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3.xml"/><Relationship Id="rId1" Type="http://schemas.openxmlformats.org/officeDocument/2006/relationships/tags" Target="../tags/tag57.xml"/><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3.xml"/><Relationship Id="rId1" Type="http://schemas.openxmlformats.org/officeDocument/2006/relationships/tags" Target="../tags/tag58.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3.xml"/><Relationship Id="rId1" Type="http://schemas.openxmlformats.org/officeDocument/2006/relationships/tags" Target="../tags/tag59.xml"/><Relationship Id="rId5" Type="http://schemas.openxmlformats.org/officeDocument/2006/relationships/image" Target="../media/image67.png"/><Relationship Id="rId4" Type="http://schemas.openxmlformats.org/officeDocument/2006/relationships/image" Target="../media/image66.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3.xml"/><Relationship Id="rId1" Type="http://schemas.openxmlformats.org/officeDocument/2006/relationships/tags" Target="../tags/tag60.xml"/><Relationship Id="rId5" Type="http://schemas.openxmlformats.org/officeDocument/2006/relationships/image" Target="../media/image67.png"/><Relationship Id="rId4" Type="http://schemas.openxmlformats.org/officeDocument/2006/relationships/image" Target="../media/image68.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ags" Target="../tags/tag61.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4.xml"/><Relationship Id="rId1" Type="http://schemas.openxmlformats.org/officeDocument/2006/relationships/tags" Target="../tags/tag62.xml"/><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6.svg"/><Relationship Id="rId2" Type="http://schemas.openxmlformats.org/officeDocument/2006/relationships/slideLayout" Target="../slideLayouts/slideLayout4.xml"/><Relationship Id="rId1" Type="http://schemas.openxmlformats.org/officeDocument/2006/relationships/tags" Target="../tags/tag63.xml"/><Relationship Id="rId6" Type="http://schemas.openxmlformats.org/officeDocument/2006/relationships/image" Target="../media/image71.png"/><Relationship Id="rId5" Type="http://schemas.openxmlformats.org/officeDocument/2006/relationships/image" Target="../media/image70.svg"/><Relationship Id="rId4" Type="http://schemas.openxmlformats.org/officeDocument/2006/relationships/image" Target="../media/image69.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73.png"/><Relationship Id="rId2" Type="http://schemas.openxmlformats.org/officeDocument/2006/relationships/slideLayout" Target="../slideLayouts/slideLayout4.xml"/><Relationship Id="rId1" Type="http://schemas.openxmlformats.org/officeDocument/2006/relationships/tags" Target="../tags/tag64.xml"/><Relationship Id="rId6" Type="http://schemas.openxmlformats.org/officeDocument/2006/relationships/image" Target="../media/image72.png"/><Relationship Id="rId5" Type="http://schemas.openxmlformats.org/officeDocument/2006/relationships/image" Target="../media/image46.svg"/><Relationship Id="rId4" Type="http://schemas.openxmlformats.org/officeDocument/2006/relationships/image" Target="../media/image70.svg"/></Relationships>
</file>

<file path=ppt/slides/_rels/slide34.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0.svg"/><Relationship Id="rId2" Type="http://schemas.openxmlformats.org/officeDocument/2006/relationships/slideLayout" Target="../slideLayouts/slideLayout4.xml"/><Relationship Id="rId1" Type="http://schemas.openxmlformats.org/officeDocument/2006/relationships/tags" Target="../tags/tag65.xml"/><Relationship Id="rId6" Type="http://schemas.openxmlformats.org/officeDocument/2006/relationships/image" Target="../media/image46.svg"/><Relationship Id="rId5" Type="http://schemas.openxmlformats.org/officeDocument/2006/relationships/image" Target="../media/image75.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4.xml"/><Relationship Id="rId1" Type="http://schemas.openxmlformats.org/officeDocument/2006/relationships/tags" Target="../tags/tag66.xml"/><Relationship Id="rId5" Type="http://schemas.openxmlformats.org/officeDocument/2006/relationships/image" Target="../media/image70.svg"/><Relationship Id="rId4" Type="http://schemas.openxmlformats.org/officeDocument/2006/relationships/image" Target="../media/image46.svg"/></Relationships>
</file>

<file path=ppt/slides/_rels/slide36.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32.png"/><Relationship Id="rId7" Type="http://schemas.openxmlformats.org/officeDocument/2006/relationships/image" Target="../media/image78.png"/><Relationship Id="rId2" Type="http://schemas.openxmlformats.org/officeDocument/2006/relationships/slideLayout" Target="../slideLayouts/slideLayout4.xml"/><Relationship Id="rId1" Type="http://schemas.openxmlformats.org/officeDocument/2006/relationships/tags" Target="../tags/tag67.xml"/><Relationship Id="rId6" Type="http://schemas.openxmlformats.org/officeDocument/2006/relationships/image" Target="../media/image77.png"/><Relationship Id="rId11" Type="http://schemas.microsoft.com/office/2007/relationships/hdphoto" Target="../media/hdphoto1.wdp"/><Relationship Id="rId5" Type="http://schemas.openxmlformats.org/officeDocument/2006/relationships/image" Target="../media/image70.svg"/><Relationship Id="rId10" Type="http://schemas.openxmlformats.org/officeDocument/2006/relationships/image" Target="../media/image22.png"/><Relationship Id="rId4" Type="http://schemas.openxmlformats.org/officeDocument/2006/relationships/image" Target="../media/image76.png"/><Relationship Id="rId9" Type="http://schemas.openxmlformats.org/officeDocument/2006/relationships/image" Target="../media/image79.png"/></Relationships>
</file>

<file path=ppt/slides/_rels/slide37.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8.xml"/><Relationship Id="rId1" Type="http://schemas.openxmlformats.org/officeDocument/2006/relationships/tags" Target="../tags/tag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995E905-F0CE-47F8-95E1-8211130FA470}"/>
              </a:ext>
            </a:extLst>
          </p:cNvPr>
          <p:cNvSpPr>
            <a:spLocks noGrp="1"/>
          </p:cNvSpPr>
          <p:nvPr>
            <p:ph type="body" sz="quarter" idx="10"/>
          </p:nvPr>
        </p:nvSpPr>
        <p:spPr/>
        <p:txBody>
          <a:bodyPr/>
          <a:lstStyle/>
          <a:p>
            <a:r>
              <a:rPr lang="en-IN"/>
              <a:t>TIPS</a:t>
            </a:r>
          </a:p>
        </p:txBody>
      </p:sp>
      <p:sp>
        <p:nvSpPr>
          <p:cNvPr id="10" name="Content Placeholder 9">
            <a:extLst>
              <a:ext uri="{FF2B5EF4-FFF2-40B4-BE49-F238E27FC236}">
                <a16:creationId xmlns:a16="http://schemas.microsoft.com/office/drawing/2014/main" id="{FC15F51E-740E-88E1-FF6A-EA96C3DCE665}"/>
              </a:ext>
            </a:extLst>
          </p:cNvPr>
          <p:cNvSpPr>
            <a:spLocks noGrp="1"/>
          </p:cNvSpPr>
          <p:nvPr>
            <p:ph sz="quarter" idx="14"/>
          </p:nvPr>
        </p:nvSpPr>
        <p:spPr>
          <a:xfrm>
            <a:off x="502918" y="1405054"/>
            <a:ext cx="8145781" cy="3168852"/>
          </a:xfrm>
        </p:spPr>
        <p:txBody>
          <a:bodyPr vert="horz" lIns="0" tIns="0" rIns="91440" bIns="45720" rtlCol="0" anchor="t">
            <a:noAutofit/>
          </a:bodyPr>
          <a:lstStyle/>
          <a:p>
            <a:r>
              <a:rPr lang="en-US" b="0" dirty="0">
                <a:cs typeface="Calibri"/>
              </a:rPr>
              <a:t>Content provided in this lesson does not replace the </a:t>
            </a:r>
            <a:r>
              <a:rPr lang="en-US" b="0" i="1" dirty="0" err="1">
                <a:cs typeface="Calibri"/>
              </a:rPr>
              <a:t>i</a:t>
            </a:r>
            <a:r>
              <a:rPr lang="en-US" b="0" i="1" dirty="0">
                <a:cs typeface="Calibri"/>
              </a:rPr>
              <a:t>-STAT 1 User Guide</a:t>
            </a:r>
            <a:r>
              <a:rPr lang="en-US" b="0" dirty="0">
                <a:cs typeface="Calibri"/>
              </a:rPr>
              <a:t>, </a:t>
            </a:r>
            <a:r>
              <a:rPr lang="en-US" b="0" i="1" dirty="0" err="1">
                <a:cs typeface="Calibri"/>
              </a:rPr>
              <a:t>i</a:t>
            </a:r>
            <a:r>
              <a:rPr lang="en-US" b="0" i="1" dirty="0">
                <a:cs typeface="Calibri"/>
              </a:rPr>
              <a:t>-STAT 1 System Manual</a:t>
            </a:r>
            <a:r>
              <a:rPr lang="en-US" b="0" dirty="0">
                <a:cs typeface="Calibri"/>
              </a:rPr>
              <a:t> or Instructions for Use (IFU).</a:t>
            </a:r>
          </a:p>
          <a:p>
            <a:pPr marL="285750" indent="-285750">
              <a:buFont typeface="Arial" panose="020B0604020202020204" pitchFamily="34" charset="0"/>
              <a:buChar char="•"/>
            </a:pPr>
            <a:r>
              <a:rPr lang="en-US" b="0" dirty="0">
                <a:cs typeface="Calibri"/>
              </a:rPr>
              <a:t>This PowerPoint may be modified to represent products within the </a:t>
            </a:r>
            <a:r>
              <a:rPr lang="en-US" b="0" i="1" dirty="0" err="1">
                <a:cs typeface="Calibri"/>
              </a:rPr>
              <a:t>i</a:t>
            </a:r>
            <a:r>
              <a:rPr lang="en-US" b="0" i="1" dirty="0">
                <a:cs typeface="Calibri"/>
              </a:rPr>
              <a:t>-STAT 1 </a:t>
            </a:r>
            <a:r>
              <a:rPr lang="en-US" b="0" dirty="0">
                <a:cs typeface="Calibri"/>
              </a:rPr>
              <a:t>System currently in use within your facility.</a:t>
            </a:r>
          </a:p>
          <a:p>
            <a:pPr marL="285750" indent="-285750">
              <a:buFont typeface="Arial" panose="020B0604020202020204" pitchFamily="34" charset="0"/>
              <a:buChar char="•"/>
            </a:pPr>
            <a:r>
              <a:rPr lang="en-US" b="0" dirty="0">
                <a:cs typeface="Calibri"/>
              </a:rPr>
              <a:t>Once the resource has been modified, customers will then assume responsibility for the content.*</a:t>
            </a:r>
          </a:p>
          <a:p>
            <a:pPr marL="285750" indent="-285750">
              <a:buFont typeface="Arial" panose="020B0604020202020204" pitchFamily="34" charset="0"/>
              <a:buChar char="•"/>
            </a:pPr>
            <a:r>
              <a:rPr lang="en-US" b="0" dirty="0">
                <a:cs typeface="Calibri"/>
              </a:rPr>
              <a:t>Abbott will continue to provide and support the original resources made available on the </a:t>
            </a:r>
            <a:r>
              <a:rPr lang="en-US" b="0" dirty="0">
                <a:cs typeface="Calibri"/>
                <a:hlinkClick r:id="rId4"/>
              </a:rPr>
              <a:t>www.globalpointofcare.abbott</a:t>
            </a:r>
            <a:r>
              <a:rPr lang="en-US" b="0" dirty="0">
                <a:cs typeface="Calibri"/>
              </a:rPr>
              <a:t> website.*</a:t>
            </a:r>
          </a:p>
          <a:p>
            <a:endParaRPr lang="en-US" sz="1000" b="0" dirty="0"/>
          </a:p>
          <a:p>
            <a:r>
              <a:rPr lang="en-US" b="0" dirty="0">
                <a:cs typeface="Calibri"/>
              </a:rPr>
              <a:t>*</a:t>
            </a:r>
            <a:r>
              <a:rPr lang="en-US" sz="1400" b="0" dirty="0">
                <a:cs typeface="Calibri"/>
              </a:rPr>
              <a:t>Check the website regularly to ensure that you have the most up-to-date content.</a:t>
            </a:r>
            <a:endParaRPr lang="en-US" b="0" dirty="0">
              <a:cs typeface="Calibri"/>
            </a:endParaRPr>
          </a:p>
        </p:txBody>
      </p:sp>
      <p:sp>
        <p:nvSpPr>
          <p:cNvPr id="6" name="Title 5">
            <a:extLst>
              <a:ext uri="{FF2B5EF4-FFF2-40B4-BE49-F238E27FC236}">
                <a16:creationId xmlns:a16="http://schemas.microsoft.com/office/drawing/2014/main" id="{1F0BBA19-7506-4B0F-A451-E9B50ADB3CAD}"/>
              </a:ext>
            </a:extLst>
          </p:cNvPr>
          <p:cNvSpPr>
            <a:spLocks noGrp="1"/>
          </p:cNvSpPr>
          <p:nvPr>
            <p:ph type="title"/>
          </p:nvPr>
        </p:nvSpPr>
        <p:spPr/>
        <p:txBody>
          <a:bodyPr/>
          <a:lstStyle/>
          <a:p>
            <a:r>
              <a:rPr lang="en-IN"/>
              <a:t>Please delete this slide after reading through and before working on your slides</a:t>
            </a:r>
          </a:p>
        </p:txBody>
      </p:sp>
    </p:spTree>
    <p:custDataLst>
      <p:tags r:id="rId1"/>
    </p:custDataLst>
    <p:extLst>
      <p:ext uri="{BB962C8B-B14F-4D97-AF65-F5344CB8AC3E}">
        <p14:creationId xmlns:p14="http://schemas.microsoft.com/office/powerpoint/2010/main" val="335688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C12CB-31F1-423B-A7AC-7D9144ABFE96}"/>
              </a:ext>
            </a:extLst>
          </p:cNvPr>
          <p:cNvSpPr>
            <a:spLocks noGrp="1"/>
          </p:cNvSpPr>
          <p:nvPr>
            <p:ph type="ctrTitle"/>
          </p:nvPr>
        </p:nvSpPr>
        <p:spPr>
          <a:xfrm>
            <a:off x="502919" y="2330054"/>
            <a:ext cx="7775918" cy="1234440"/>
          </a:xfrm>
        </p:spPr>
        <p:txBody>
          <a:bodyPr/>
          <a:lstStyle/>
          <a:p>
            <a:pPr>
              <a:spcAft>
                <a:spcPts val="1200"/>
              </a:spcAft>
            </a:pPr>
            <a:r>
              <a:rPr lang="en-US" sz="3600"/>
              <a:t>i-STAT CHEM8+ Cartridge</a:t>
            </a:r>
            <a:br>
              <a:rPr lang="en-US" sz="3600"/>
            </a:br>
            <a:endParaRPr lang="en-IN" sz="4000"/>
          </a:p>
        </p:txBody>
      </p:sp>
      <p:sp>
        <p:nvSpPr>
          <p:cNvPr id="3" name="Subtitle 2">
            <a:extLst>
              <a:ext uri="{FF2B5EF4-FFF2-40B4-BE49-F238E27FC236}">
                <a16:creationId xmlns:a16="http://schemas.microsoft.com/office/drawing/2014/main" id="{9D016B34-11B8-4B22-A017-D105A1BA7DC0}"/>
              </a:ext>
            </a:extLst>
          </p:cNvPr>
          <p:cNvSpPr>
            <a:spLocks noGrp="1"/>
          </p:cNvSpPr>
          <p:nvPr>
            <p:ph type="subTitle" idx="1"/>
          </p:nvPr>
        </p:nvSpPr>
        <p:spPr>
          <a:xfrm>
            <a:off x="502919" y="1749981"/>
            <a:ext cx="8138159" cy="480060"/>
          </a:xfrm>
        </p:spPr>
        <p:txBody>
          <a:bodyPr/>
          <a:lstStyle/>
          <a:p>
            <a:r>
              <a:rPr lang="en-US" cap="none"/>
              <a:t>PERFORMING A PATIENT TEST | i-STAT 1 SYSTEM</a:t>
            </a:r>
          </a:p>
        </p:txBody>
      </p:sp>
    </p:spTree>
    <p:custDataLst>
      <p:tags r:id="rId1"/>
    </p:custDataLst>
    <p:extLst>
      <p:ext uri="{BB962C8B-B14F-4D97-AF65-F5344CB8AC3E}">
        <p14:creationId xmlns:p14="http://schemas.microsoft.com/office/powerpoint/2010/main" val="2924989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and clear plastic container&#10;&#10;AI-generated content may be incorrect.">
            <a:extLst>
              <a:ext uri="{FF2B5EF4-FFF2-40B4-BE49-F238E27FC236}">
                <a16:creationId xmlns:a16="http://schemas.microsoft.com/office/drawing/2014/main" id="{A6195B23-65CD-8BEF-DB0D-B32F325D87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6587" y="1310985"/>
            <a:ext cx="1132964" cy="2118764"/>
          </a:xfrm>
          <a:prstGeom prst="rect">
            <a:avLst/>
          </a:prstGeom>
        </p:spPr>
      </p:pic>
      <p:sp>
        <p:nvSpPr>
          <p:cNvPr id="3" name="object 3"/>
          <p:cNvSpPr txBox="1"/>
          <p:nvPr/>
        </p:nvSpPr>
        <p:spPr>
          <a:xfrm>
            <a:off x="548071" y="152774"/>
            <a:ext cx="6966096" cy="212238"/>
          </a:xfrm>
          <a:prstGeom prst="rect">
            <a:avLst/>
          </a:prstGeom>
        </p:spPr>
        <p:txBody>
          <a:bodyPr vert="horz" wrap="square" lIns="0" tIns="12065" rIns="0" bIns="0" rtlCol="0">
            <a:spAutoFit/>
          </a:bodyPr>
          <a:lstStyle/>
          <a:p>
            <a:pPr marL="12700">
              <a:lnSpc>
                <a:spcPct val="100000"/>
              </a:lnSpc>
              <a:spcBef>
                <a:spcPts val="95"/>
              </a:spcBef>
            </a:pPr>
            <a:r>
              <a:rPr lang="en-US" sz="1300">
                <a:solidFill>
                  <a:srgbClr val="004F70"/>
                </a:solidFill>
                <a:latin typeface="Calibri"/>
                <a:cs typeface="Calibri"/>
              </a:rPr>
              <a:t>PERFORMING A PATIENT TEST |</a:t>
            </a:r>
            <a:r>
              <a:rPr sz="1300" spc="355">
                <a:solidFill>
                  <a:srgbClr val="004F70"/>
                </a:solidFill>
                <a:latin typeface="Calibri"/>
                <a:cs typeface="Calibri"/>
              </a:rPr>
              <a:t> </a:t>
            </a:r>
            <a:r>
              <a:rPr lang="en-US" sz="1300" spc="120" err="1">
                <a:solidFill>
                  <a:srgbClr val="004F70"/>
                </a:solidFill>
                <a:latin typeface="Calibri"/>
                <a:cs typeface="Calibri"/>
              </a:rPr>
              <a:t>i</a:t>
            </a:r>
            <a:r>
              <a:rPr lang="en-US" sz="1300" spc="120">
                <a:solidFill>
                  <a:srgbClr val="004F70"/>
                </a:solidFill>
                <a:latin typeface="Calibri"/>
                <a:cs typeface="Calibri"/>
              </a:rPr>
              <a:t>-STAT CHEM8+ CARTRIDGE</a:t>
            </a:r>
            <a:endParaRPr lang="en-US" sz="1300" spc="75">
              <a:solidFill>
                <a:srgbClr val="004F70"/>
              </a:solidFill>
              <a:latin typeface="Calibri"/>
              <a:cs typeface="Calibri"/>
            </a:endParaRPr>
          </a:p>
        </p:txBody>
      </p:sp>
      <p:sp>
        <p:nvSpPr>
          <p:cNvPr id="4" name="object 4"/>
          <p:cNvSpPr txBox="1"/>
          <p:nvPr/>
        </p:nvSpPr>
        <p:spPr>
          <a:xfrm>
            <a:off x="1410849" y="2504878"/>
            <a:ext cx="4258542" cy="196849"/>
          </a:xfrm>
          <a:prstGeom prst="rect">
            <a:avLst/>
          </a:prstGeom>
        </p:spPr>
        <p:txBody>
          <a:bodyPr vert="horz" wrap="square" lIns="0" tIns="12065" rIns="0" bIns="0" rtlCol="0">
            <a:spAutoFit/>
          </a:bodyPr>
          <a:lstStyle/>
          <a:p>
            <a:pPr marL="12700">
              <a:lnSpc>
                <a:spcPct val="100000"/>
              </a:lnSpc>
              <a:spcBef>
                <a:spcPts val="95"/>
              </a:spcBef>
              <a:tabLst>
                <a:tab pos="184150" algn="l"/>
              </a:tabLst>
            </a:pPr>
            <a:r>
              <a:rPr lang="en-US" sz="1200" dirty="0">
                <a:latin typeface="Georgia"/>
                <a:cs typeface="Georgia"/>
              </a:rPr>
              <a:t>Describe the basic</a:t>
            </a:r>
            <a:r>
              <a:rPr lang="en-US" sz="1200" i="1" dirty="0">
                <a:latin typeface="Georgia"/>
                <a:cs typeface="Georgia"/>
              </a:rPr>
              <a:t> i-STAT </a:t>
            </a:r>
            <a:r>
              <a:rPr lang="en-US" sz="1200" dirty="0">
                <a:latin typeface="Georgia"/>
                <a:cs typeface="Georgia"/>
              </a:rPr>
              <a:t>cartridge handling</a:t>
            </a:r>
            <a:endParaRPr lang="en-US" sz="1200" i="1" dirty="0">
              <a:latin typeface="Georgia"/>
              <a:cs typeface="Georgia"/>
            </a:endParaRPr>
          </a:p>
        </p:txBody>
      </p:sp>
      <p:sp>
        <p:nvSpPr>
          <p:cNvPr id="5" name="object 5"/>
          <p:cNvSpPr txBox="1"/>
          <p:nvPr/>
        </p:nvSpPr>
        <p:spPr>
          <a:xfrm>
            <a:off x="1406766" y="3020300"/>
            <a:ext cx="4229888" cy="196849"/>
          </a:xfrm>
          <a:prstGeom prst="rect">
            <a:avLst/>
          </a:prstGeom>
        </p:spPr>
        <p:txBody>
          <a:bodyPr vert="horz" wrap="square" lIns="0" tIns="12065" rIns="0" bIns="0" rtlCol="0">
            <a:spAutoFit/>
          </a:bodyPr>
          <a:lstStyle/>
          <a:p>
            <a:pPr marL="12700">
              <a:lnSpc>
                <a:spcPct val="100000"/>
              </a:lnSpc>
              <a:spcBef>
                <a:spcPts val="95"/>
              </a:spcBef>
              <a:tabLst>
                <a:tab pos="184150" algn="l"/>
              </a:tabLst>
            </a:pPr>
            <a:r>
              <a:rPr lang="en-US" sz="1200" dirty="0">
                <a:latin typeface="Georgia"/>
                <a:cs typeface="Georgia"/>
              </a:rPr>
              <a:t>Describe the steps of running an </a:t>
            </a:r>
            <a:r>
              <a:rPr lang="en-US" sz="1200" i="1" dirty="0">
                <a:latin typeface="Georgia"/>
                <a:cs typeface="Georgia"/>
              </a:rPr>
              <a:t>i-STAT</a:t>
            </a:r>
            <a:r>
              <a:rPr lang="en-US" sz="1200" dirty="0">
                <a:latin typeface="Georgia"/>
                <a:cs typeface="Georgia"/>
              </a:rPr>
              <a:t> test</a:t>
            </a:r>
          </a:p>
        </p:txBody>
      </p:sp>
      <p:sp>
        <p:nvSpPr>
          <p:cNvPr id="6" name="object 6"/>
          <p:cNvSpPr txBox="1"/>
          <p:nvPr/>
        </p:nvSpPr>
        <p:spPr>
          <a:xfrm>
            <a:off x="1439503" y="3544555"/>
            <a:ext cx="4258542" cy="196849"/>
          </a:xfrm>
          <a:prstGeom prst="rect">
            <a:avLst/>
          </a:prstGeom>
        </p:spPr>
        <p:txBody>
          <a:bodyPr vert="horz" wrap="square" lIns="0" tIns="12065" rIns="0" bIns="0" rtlCol="0">
            <a:spAutoFit/>
          </a:bodyPr>
          <a:lstStyle/>
          <a:p>
            <a:pPr marL="12700">
              <a:lnSpc>
                <a:spcPct val="100000"/>
              </a:lnSpc>
              <a:spcBef>
                <a:spcPts val="95"/>
              </a:spcBef>
              <a:tabLst>
                <a:tab pos="184150" algn="l"/>
              </a:tabLst>
            </a:pPr>
            <a:r>
              <a:rPr lang="en-US" sz="1200" dirty="0">
                <a:latin typeface="Georgia"/>
                <a:cs typeface="Georgia"/>
              </a:rPr>
              <a:t>Troubleshooting and factors affecting samples prior to analysis</a:t>
            </a:r>
          </a:p>
        </p:txBody>
      </p:sp>
      <p:sp>
        <p:nvSpPr>
          <p:cNvPr id="8" name="object 8"/>
          <p:cNvSpPr txBox="1"/>
          <p:nvPr/>
        </p:nvSpPr>
        <p:spPr>
          <a:xfrm>
            <a:off x="482600" y="1216046"/>
            <a:ext cx="3039110" cy="299720"/>
          </a:xfrm>
          <a:prstGeom prst="rect">
            <a:avLst/>
          </a:prstGeom>
        </p:spPr>
        <p:txBody>
          <a:bodyPr vert="horz" wrap="square" lIns="0" tIns="12700" rIns="0" bIns="0" rtlCol="0">
            <a:spAutoFit/>
          </a:bodyPr>
          <a:lstStyle/>
          <a:p>
            <a:pPr marL="12700">
              <a:lnSpc>
                <a:spcPct val="100000"/>
              </a:lnSpc>
              <a:spcBef>
                <a:spcPts val="100"/>
              </a:spcBef>
            </a:pPr>
            <a:r>
              <a:rPr sz="1800" spc="-20">
                <a:solidFill>
                  <a:srgbClr val="009CDE"/>
                </a:solidFill>
                <a:latin typeface="Calibri"/>
                <a:cs typeface="Calibri"/>
              </a:rPr>
              <a:t>UNDERSTAND</a:t>
            </a:r>
            <a:r>
              <a:rPr sz="1800" spc="-35">
                <a:solidFill>
                  <a:srgbClr val="009CDE"/>
                </a:solidFill>
                <a:latin typeface="Calibri"/>
                <a:cs typeface="Calibri"/>
              </a:rPr>
              <a:t> </a:t>
            </a:r>
            <a:r>
              <a:rPr sz="1800">
                <a:solidFill>
                  <a:srgbClr val="009CDE"/>
                </a:solidFill>
                <a:latin typeface="Calibri"/>
                <a:cs typeface="Calibri"/>
              </a:rPr>
              <a:t>THE</a:t>
            </a:r>
            <a:r>
              <a:rPr sz="1800" spc="-30">
                <a:solidFill>
                  <a:srgbClr val="009CDE"/>
                </a:solidFill>
                <a:latin typeface="Calibri"/>
                <a:cs typeface="Calibri"/>
              </a:rPr>
              <a:t> </a:t>
            </a:r>
            <a:r>
              <a:rPr sz="1800" spc="-10">
                <a:solidFill>
                  <a:srgbClr val="009CDE"/>
                </a:solidFill>
                <a:latin typeface="Calibri"/>
                <a:cs typeface="Calibri"/>
              </a:rPr>
              <a:t>FOLLOWING:</a:t>
            </a:r>
            <a:endParaRPr sz="1800">
              <a:latin typeface="Calibri"/>
              <a:cs typeface="Calibri"/>
            </a:endParaRPr>
          </a:p>
        </p:txBody>
      </p:sp>
      <p:sp>
        <p:nvSpPr>
          <p:cNvPr id="10" name="object 10"/>
          <p:cNvSpPr txBox="1">
            <a:spLocks noGrp="1"/>
          </p:cNvSpPr>
          <p:nvPr>
            <p:ph type="title"/>
          </p:nvPr>
        </p:nvSpPr>
        <p:spPr>
          <a:xfrm>
            <a:off x="518424" y="431876"/>
            <a:ext cx="8138160" cy="413575"/>
          </a:xfrm>
          <a:prstGeom prst="rect">
            <a:avLst/>
          </a:prstGeom>
        </p:spPr>
        <p:txBody>
          <a:bodyPr vert="horz" wrap="square" lIns="0" tIns="13335" rIns="0" bIns="0" rtlCol="0">
            <a:spAutoFit/>
          </a:bodyPr>
          <a:lstStyle/>
          <a:p>
            <a:pPr marL="12700">
              <a:lnSpc>
                <a:spcPct val="100000"/>
              </a:lnSpc>
              <a:spcBef>
                <a:spcPts val="105"/>
              </a:spcBef>
            </a:pPr>
            <a:r>
              <a:rPr dirty="0"/>
              <a:t>Learning</a:t>
            </a:r>
            <a:r>
              <a:rPr spc="-55" dirty="0"/>
              <a:t> </a:t>
            </a:r>
            <a:r>
              <a:rPr lang="en-US" spc="-10" dirty="0"/>
              <a:t>o</a:t>
            </a:r>
            <a:r>
              <a:rPr spc="-10" dirty="0"/>
              <a:t>bjectives</a:t>
            </a:r>
          </a:p>
        </p:txBody>
      </p:sp>
      <p:sp>
        <p:nvSpPr>
          <p:cNvPr id="12" name="object 12"/>
          <p:cNvSpPr/>
          <p:nvPr/>
        </p:nvSpPr>
        <p:spPr>
          <a:xfrm flipV="1">
            <a:off x="559768" y="2787982"/>
            <a:ext cx="3400653" cy="45719"/>
          </a:xfrm>
          <a:custGeom>
            <a:avLst/>
            <a:gdLst/>
            <a:ahLst/>
            <a:cxnLst/>
            <a:rect l="l" t="t" r="r" b="b"/>
            <a:pathLst>
              <a:path w="5086350">
                <a:moveTo>
                  <a:pt x="0" y="0"/>
                </a:moveTo>
                <a:lnTo>
                  <a:pt x="5086350" y="0"/>
                </a:lnTo>
              </a:path>
            </a:pathLst>
          </a:custGeom>
          <a:ln w="9525">
            <a:solidFill>
              <a:srgbClr val="009BDE"/>
            </a:solidFill>
          </a:ln>
        </p:spPr>
        <p:txBody>
          <a:bodyPr wrap="square" lIns="0" tIns="0" rIns="0" bIns="0" rtlCol="0"/>
          <a:lstStyle/>
          <a:p>
            <a:endParaRPr/>
          </a:p>
        </p:txBody>
      </p:sp>
      <p:sp>
        <p:nvSpPr>
          <p:cNvPr id="13" name="object 13"/>
          <p:cNvSpPr/>
          <p:nvPr/>
        </p:nvSpPr>
        <p:spPr>
          <a:xfrm>
            <a:off x="559768" y="3357956"/>
            <a:ext cx="3400653" cy="78265"/>
          </a:xfrm>
          <a:custGeom>
            <a:avLst/>
            <a:gdLst/>
            <a:ahLst/>
            <a:cxnLst/>
            <a:rect l="l" t="t" r="r" b="b"/>
            <a:pathLst>
              <a:path w="5086350">
                <a:moveTo>
                  <a:pt x="0" y="0"/>
                </a:moveTo>
                <a:lnTo>
                  <a:pt x="5086350" y="0"/>
                </a:lnTo>
              </a:path>
            </a:pathLst>
          </a:custGeom>
          <a:ln w="9525">
            <a:solidFill>
              <a:srgbClr val="009BDE"/>
            </a:solidFill>
          </a:ln>
        </p:spPr>
        <p:txBody>
          <a:bodyPr wrap="square" lIns="0" tIns="0" rIns="0" bIns="0" rtlCol="0"/>
          <a:lstStyle/>
          <a:p>
            <a:endParaRPr/>
          </a:p>
        </p:txBody>
      </p:sp>
      <p:sp>
        <p:nvSpPr>
          <p:cNvPr id="17" name="object 17"/>
          <p:cNvSpPr/>
          <p:nvPr/>
        </p:nvSpPr>
        <p:spPr>
          <a:xfrm>
            <a:off x="567432" y="3012895"/>
            <a:ext cx="756084" cy="222364"/>
          </a:xfrm>
          <a:custGeom>
            <a:avLst/>
            <a:gdLst/>
            <a:ahLst/>
            <a:cxnLst/>
            <a:rect l="l" t="t" r="r" b="b"/>
            <a:pathLst>
              <a:path w="1178560" h="471169">
                <a:moveTo>
                  <a:pt x="942594" y="0"/>
                </a:moveTo>
                <a:lnTo>
                  <a:pt x="0" y="0"/>
                </a:lnTo>
                <a:lnTo>
                  <a:pt x="235458" y="235458"/>
                </a:lnTo>
                <a:lnTo>
                  <a:pt x="0" y="470916"/>
                </a:lnTo>
                <a:lnTo>
                  <a:pt x="942594" y="470916"/>
                </a:lnTo>
                <a:lnTo>
                  <a:pt x="1178052" y="235458"/>
                </a:lnTo>
                <a:lnTo>
                  <a:pt x="942594" y="0"/>
                </a:lnTo>
                <a:close/>
              </a:path>
            </a:pathLst>
          </a:custGeom>
          <a:solidFill>
            <a:srgbClr val="27C6DF"/>
          </a:solidFill>
        </p:spPr>
        <p:txBody>
          <a:bodyPr wrap="square" lIns="0" tIns="0" rIns="0" bIns="0" rtlCol="0"/>
          <a:lstStyle/>
          <a:p>
            <a:endParaRPr/>
          </a:p>
        </p:txBody>
      </p:sp>
      <p:sp>
        <p:nvSpPr>
          <p:cNvPr id="19" name="object 19"/>
          <p:cNvSpPr/>
          <p:nvPr/>
        </p:nvSpPr>
        <p:spPr>
          <a:xfrm>
            <a:off x="567432" y="3504244"/>
            <a:ext cx="756084" cy="245193"/>
          </a:xfrm>
          <a:custGeom>
            <a:avLst/>
            <a:gdLst/>
            <a:ahLst/>
            <a:cxnLst/>
            <a:rect l="l" t="t" r="r" b="b"/>
            <a:pathLst>
              <a:path w="1178560" h="471170">
                <a:moveTo>
                  <a:pt x="942594" y="0"/>
                </a:moveTo>
                <a:lnTo>
                  <a:pt x="0" y="0"/>
                </a:lnTo>
                <a:lnTo>
                  <a:pt x="235458" y="235458"/>
                </a:lnTo>
                <a:lnTo>
                  <a:pt x="0" y="470916"/>
                </a:lnTo>
                <a:lnTo>
                  <a:pt x="942594" y="470916"/>
                </a:lnTo>
                <a:lnTo>
                  <a:pt x="1178052" y="235458"/>
                </a:lnTo>
                <a:lnTo>
                  <a:pt x="942594" y="0"/>
                </a:lnTo>
                <a:close/>
              </a:path>
            </a:pathLst>
          </a:custGeom>
          <a:solidFill>
            <a:schemeClr val="accent3"/>
          </a:solidFill>
        </p:spPr>
        <p:txBody>
          <a:bodyPr wrap="square" lIns="0" tIns="0" rIns="0" bIns="0" rtlCol="0"/>
          <a:lstStyle/>
          <a:p>
            <a:endParaRPr/>
          </a:p>
        </p:txBody>
      </p:sp>
      <p:grpSp>
        <p:nvGrpSpPr>
          <p:cNvPr id="28" name="Group 27">
            <a:extLst>
              <a:ext uri="{FF2B5EF4-FFF2-40B4-BE49-F238E27FC236}">
                <a16:creationId xmlns:a16="http://schemas.microsoft.com/office/drawing/2014/main" id="{40606C83-53CB-A80D-9209-BCC8D4C193E0}"/>
              </a:ext>
            </a:extLst>
          </p:cNvPr>
          <p:cNvGrpSpPr/>
          <p:nvPr/>
        </p:nvGrpSpPr>
        <p:grpSpPr>
          <a:xfrm>
            <a:off x="512186" y="1680924"/>
            <a:ext cx="3251849" cy="359097"/>
            <a:chOff x="4066256" y="1629210"/>
            <a:chExt cx="3251849" cy="477091"/>
          </a:xfrm>
        </p:grpSpPr>
        <p:sp>
          <p:nvSpPr>
            <p:cNvPr id="15" name="object 15"/>
            <p:cNvSpPr/>
            <p:nvPr/>
          </p:nvSpPr>
          <p:spPr>
            <a:xfrm>
              <a:off x="4066256" y="1635131"/>
              <a:ext cx="1190592" cy="471170"/>
            </a:xfrm>
            <a:custGeom>
              <a:avLst/>
              <a:gdLst/>
              <a:ahLst/>
              <a:cxnLst/>
              <a:rect l="l" t="t" r="r" b="b"/>
              <a:pathLst>
                <a:path w="1178560" h="471169">
                  <a:moveTo>
                    <a:pt x="942594" y="0"/>
                  </a:moveTo>
                  <a:lnTo>
                    <a:pt x="0" y="0"/>
                  </a:lnTo>
                  <a:lnTo>
                    <a:pt x="0" y="470916"/>
                  </a:lnTo>
                  <a:lnTo>
                    <a:pt x="942594" y="470916"/>
                  </a:lnTo>
                  <a:lnTo>
                    <a:pt x="1178052" y="235458"/>
                  </a:lnTo>
                  <a:lnTo>
                    <a:pt x="942594" y="0"/>
                  </a:lnTo>
                  <a:close/>
                </a:path>
              </a:pathLst>
            </a:custGeom>
            <a:solidFill>
              <a:schemeClr val="accent2"/>
            </a:solidFill>
          </p:spPr>
          <p:txBody>
            <a:bodyPr wrap="square" lIns="0" tIns="0" rIns="0" bIns="0" rtlCol="0"/>
            <a:lstStyle/>
            <a:p>
              <a:endParaRPr/>
            </a:p>
          </p:txBody>
        </p:sp>
        <p:sp>
          <p:nvSpPr>
            <p:cNvPr id="16" name="object 16"/>
            <p:cNvSpPr txBox="1"/>
            <p:nvPr/>
          </p:nvSpPr>
          <p:spPr>
            <a:xfrm>
              <a:off x="4154088" y="1713667"/>
              <a:ext cx="781477" cy="274499"/>
            </a:xfrm>
            <a:prstGeom prst="rect">
              <a:avLst/>
            </a:prstGeom>
          </p:spPr>
          <p:txBody>
            <a:bodyPr vert="horz" wrap="square" lIns="0" tIns="12700" rIns="0" bIns="0" rtlCol="0">
              <a:spAutoFit/>
            </a:bodyPr>
            <a:lstStyle/>
            <a:p>
              <a:pPr marL="12700">
                <a:lnSpc>
                  <a:spcPts val="1000"/>
                </a:lnSpc>
                <a:spcBef>
                  <a:spcPts val="100"/>
                </a:spcBef>
              </a:pPr>
              <a:r>
                <a:rPr lang="en-US" sz="1100" b="1" cap="all" spc="-10">
                  <a:solidFill>
                    <a:schemeClr val="bg1"/>
                  </a:solidFill>
                  <a:latin typeface="Calibri"/>
                  <a:cs typeface="Calibri"/>
                </a:rPr>
                <a:t>CARTRIDGE OVERVIEW</a:t>
              </a:r>
              <a:endParaRPr sz="1100" cap="all">
                <a:solidFill>
                  <a:schemeClr val="bg1"/>
                </a:solidFill>
                <a:latin typeface="Calibri"/>
                <a:cs typeface="Calibri"/>
              </a:endParaRPr>
            </a:p>
          </p:txBody>
        </p:sp>
        <p:sp>
          <p:nvSpPr>
            <p:cNvPr id="21" name="object 17">
              <a:extLst>
                <a:ext uri="{FF2B5EF4-FFF2-40B4-BE49-F238E27FC236}">
                  <a16:creationId xmlns:a16="http://schemas.microsoft.com/office/drawing/2014/main" id="{2F7488C5-8424-187E-6DDE-75FBC526659B}"/>
                </a:ext>
              </a:extLst>
            </p:cNvPr>
            <p:cNvSpPr/>
            <p:nvPr/>
          </p:nvSpPr>
          <p:spPr>
            <a:xfrm>
              <a:off x="5112060" y="1629210"/>
              <a:ext cx="1178560" cy="471170"/>
            </a:xfrm>
            <a:custGeom>
              <a:avLst/>
              <a:gdLst/>
              <a:ahLst/>
              <a:cxnLst/>
              <a:rect l="l" t="t" r="r" b="b"/>
              <a:pathLst>
                <a:path w="1178560" h="471169">
                  <a:moveTo>
                    <a:pt x="942594" y="0"/>
                  </a:moveTo>
                  <a:lnTo>
                    <a:pt x="0" y="0"/>
                  </a:lnTo>
                  <a:lnTo>
                    <a:pt x="235458" y="235458"/>
                  </a:lnTo>
                  <a:lnTo>
                    <a:pt x="0" y="470916"/>
                  </a:lnTo>
                  <a:lnTo>
                    <a:pt x="942594" y="470916"/>
                  </a:lnTo>
                  <a:lnTo>
                    <a:pt x="1178052" y="235458"/>
                  </a:lnTo>
                  <a:lnTo>
                    <a:pt x="942594" y="0"/>
                  </a:lnTo>
                  <a:close/>
                </a:path>
              </a:pathLst>
            </a:custGeom>
            <a:solidFill>
              <a:srgbClr val="27C6DF"/>
            </a:solidFill>
          </p:spPr>
          <p:txBody>
            <a:bodyPr wrap="square" lIns="0" tIns="0" rIns="0" bIns="0" rtlCol="0"/>
            <a:lstStyle/>
            <a:p>
              <a:endParaRPr/>
            </a:p>
          </p:txBody>
        </p:sp>
        <p:sp>
          <p:nvSpPr>
            <p:cNvPr id="25" name="object 19">
              <a:extLst>
                <a:ext uri="{FF2B5EF4-FFF2-40B4-BE49-F238E27FC236}">
                  <a16:creationId xmlns:a16="http://schemas.microsoft.com/office/drawing/2014/main" id="{B08D3F10-D71F-391A-4E04-5157D5E4A452}"/>
                </a:ext>
              </a:extLst>
            </p:cNvPr>
            <p:cNvSpPr/>
            <p:nvPr/>
          </p:nvSpPr>
          <p:spPr>
            <a:xfrm>
              <a:off x="6139545" y="1629210"/>
              <a:ext cx="1178560" cy="471170"/>
            </a:xfrm>
            <a:custGeom>
              <a:avLst/>
              <a:gdLst/>
              <a:ahLst/>
              <a:cxnLst/>
              <a:rect l="l" t="t" r="r" b="b"/>
              <a:pathLst>
                <a:path w="1178560" h="471170">
                  <a:moveTo>
                    <a:pt x="942594" y="0"/>
                  </a:moveTo>
                  <a:lnTo>
                    <a:pt x="0" y="0"/>
                  </a:lnTo>
                  <a:lnTo>
                    <a:pt x="235458" y="235458"/>
                  </a:lnTo>
                  <a:lnTo>
                    <a:pt x="0" y="470916"/>
                  </a:lnTo>
                  <a:lnTo>
                    <a:pt x="942594" y="470916"/>
                  </a:lnTo>
                  <a:lnTo>
                    <a:pt x="1178052" y="235458"/>
                  </a:lnTo>
                  <a:lnTo>
                    <a:pt x="942594" y="0"/>
                  </a:lnTo>
                  <a:close/>
                </a:path>
              </a:pathLst>
            </a:custGeom>
            <a:solidFill>
              <a:schemeClr val="accent3"/>
            </a:solidFill>
          </p:spPr>
          <p:txBody>
            <a:bodyPr wrap="square" lIns="0" tIns="0" rIns="0" bIns="0" rtlCol="0"/>
            <a:lstStyle/>
            <a:p>
              <a:endParaRPr/>
            </a:p>
          </p:txBody>
        </p:sp>
        <p:sp>
          <p:nvSpPr>
            <p:cNvPr id="18" name="object 18"/>
            <p:cNvSpPr txBox="1"/>
            <p:nvPr/>
          </p:nvSpPr>
          <p:spPr>
            <a:xfrm>
              <a:off x="5372428" y="1656027"/>
              <a:ext cx="926767" cy="316177"/>
            </a:xfrm>
            <a:prstGeom prst="rect">
              <a:avLst/>
            </a:prstGeom>
          </p:spPr>
          <p:txBody>
            <a:bodyPr vert="horz" wrap="square" lIns="0" tIns="31750" rIns="0" bIns="0" rtlCol="0">
              <a:spAutoFit/>
            </a:bodyPr>
            <a:lstStyle/>
            <a:p>
              <a:pPr marL="78105" marR="5080" indent="-66040">
                <a:lnSpc>
                  <a:spcPts val="1100"/>
                </a:lnSpc>
                <a:spcBef>
                  <a:spcPts val="250"/>
                </a:spcBef>
              </a:pPr>
              <a:r>
                <a:rPr lang="en-US" sz="1100" b="1" spc="-10">
                  <a:solidFill>
                    <a:schemeClr val="bg1"/>
                  </a:solidFill>
                  <a:latin typeface="Calibri"/>
                  <a:cs typeface="Calibri"/>
                </a:rPr>
                <a:t>  RUNNING </a:t>
              </a:r>
              <a:br>
                <a:rPr lang="en-US" sz="1100" b="1" spc="-10">
                  <a:solidFill>
                    <a:schemeClr val="bg1"/>
                  </a:solidFill>
                  <a:latin typeface="Calibri"/>
                  <a:cs typeface="Calibri"/>
                </a:rPr>
              </a:br>
              <a:r>
                <a:rPr lang="en-US" sz="1100" b="1" spc="-10">
                  <a:solidFill>
                    <a:schemeClr val="bg1"/>
                  </a:solidFill>
                  <a:latin typeface="Calibri"/>
                  <a:cs typeface="Calibri"/>
                </a:rPr>
                <a:t>A TEST</a:t>
              </a:r>
              <a:endParaRPr lang="en-US" sz="1100">
                <a:solidFill>
                  <a:schemeClr val="bg1"/>
                </a:solidFill>
                <a:latin typeface="Calibri"/>
                <a:cs typeface="Calibri"/>
              </a:endParaRPr>
            </a:p>
          </p:txBody>
        </p:sp>
        <p:sp>
          <p:nvSpPr>
            <p:cNvPr id="20" name="object 20"/>
            <p:cNvSpPr txBox="1"/>
            <p:nvPr/>
          </p:nvSpPr>
          <p:spPr>
            <a:xfrm>
              <a:off x="6356493" y="1667538"/>
              <a:ext cx="744663" cy="394511"/>
            </a:xfrm>
            <a:prstGeom prst="rect">
              <a:avLst/>
            </a:prstGeom>
          </p:spPr>
          <p:txBody>
            <a:bodyPr vert="horz" wrap="square" lIns="0" tIns="12700" rIns="0" bIns="0" rtlCol="0">
              <a:spAutoFit/>
            </a:bodyPr>
            <a:lstStyle/>
            <a:p>
              <a:pPr marL="12700" algn="ctr">
                <a:lnSpc>
                  <a:spcPts val="1100"/>
                </a:lnSpc>
                <a:spcBef>
                  <a:spcPts val="100"/>
                </a:spcBef>
              </a:pPr>
              <a:r>
                <a:rPr lang="en-US" sz="1100" b="1" dirty="0">
                  <a:solidFill>
                    <a:schemeClr val="bg1"/>
                  </a:solidFill>
                  <a:latin typeface="Calibri"/>
                  <a:cs typeface="Calibri"/>
                </a:rPr>
                <a:t>AVOIDING ERRORS</a:t>
              </a:r>
              <a:endParaRPr lang="en-US" sz="1100" dirty="0">
                <a:solidFill>
                  <a:schemeClr val="bg1"/>
                </a:solidFill>
                <a:latin typeface="Calibri"/>
                <a:cs typeface="Calibri"/>
              </a:endParaRPr>
            </a:p>
          </p:txBody>
        </p:sp>
      </p:grpSp>
      <p:sp>
        <p:nvSpPr>
          <p:cNvPr id="30" name="object 15">
            <a:extLst>
              <a:ext uri="{FF2B5EF4-FFF2-40B4-BE49-F238E27FC236}">
                <a16:creationId xmlns:a16="http://schemas.microsoft.com/office/drawing/2014/main" id="{0965963A-5D3A-6020-6533-923037D05ABA}"/>
              </a:ext>
            </a:extLst>
          </p:cNvPr>
          <p:cNvSpPr/>
          <p:nvPr/>
        </p:nvSpPr>
        <p:spPr>
          <a:xfrm>
            <a:off x="567431" y="2487759"/>
            <a:ext cx="756085" cy="238760"/>
          </a:xfrm>
          <a:custGeom>
            <a:avLst/>
            <a:gdLst/>
            <a:ahLst/>
            <a:cxnLst/>
            <a:rect l="l" t="t" r="r" b="b"/>
            <a:pathLst>
              <a:path w="1178560" h="471169">
                <a:moveTo>
                  <a:pt x="942594" y="0"/>
                </a:moveTo>
                <a:lnTo>
                  <a:pt x="0" y="0"/>
                </a:lnTo>
                <a:lnTo>
                  <a:pt x="0" y="470916"/>
                </a:lnTo>
                <a:lnTo>
                  <a:pt x="942594" y="470916"/>
                </a:lnTo>
                <a:lnTo>
                  <a:pt x="1178052" y="235458"/>
                </a:lnTo>
                <a:lnTo>
                  <a:pt x="942594" y="0"/>
                </a:lnTo>
                <a:close/>
              </a:path>
            </a:pathLst>
          </a:custGeom>
          <a:solidFill>
            <a:schemeClr val="accent2"/>
          </a:solidFill>
        </p:spPr>
        <p:txBody>
          <a:bodyPr wrap="square" lIns="0" tIns="0" rIns="0" bIns="0" rtlCol="0"/>
          <a:lstStyle/>
          <a:p>
            <a:endParaRPr/>
          </a:p>
        </p:txBody>
      </p:sp>
      <p:pic>
        <p:nvPicPr>
          <p:cNvPr id="2" name="Picture 1" descr="Blue letters on a black background&#10;&#10;Description automatically generated">
            <a:extLst>
              <a:ext uri="{FF2B5EF4-FFF2-40B4-BE49-F238E27FC236}">
                <a16:creationId xmlns:a16="http://schemas.microsoft.com/office/drawing/2014/main" id="{C92D7B78-D6F8-8D9B-8609-6C569FCFCA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5572" y="3443594"/>
            <a:ext cx="1392948" cy="455212"/>
          </a:xfrm>
          <a:prstGeom prst="rect">
            <a:avLst/>
          </a:prstGeom>
        </p:spPr>
      </p:pic>
    </p:spTree>
    <p:custDataLst>
      <p:tags r:id="rId1"/>
    </p:custDataLst>
    <p:extLst>
      <p:ext uri="{BB962C8B-B14F-4D97-AF65-F5344CB8AC3E}">
        <p14:creationId xmlns:p14="http://schemas.microsoft.com/office/powerpoint/2010/main" val="3860627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009CDE"/>
          </a:solidFill>
        </p:spPr>
        <p:txBody>
          <a:bodyPr wrap="square" lIns="0" tIns="0" rIns="0" bIns="0" rtlCol="0"/>
          <a:lstStyle/>
          <a:p>
            <a:endParaRPr/>
          </a:p>
        </p:txBody>
      </p:sp>
      <p:sp>
        <p:nvSpPr>
          <p:cNvPr id="12" name="Text Placeholder 2">
            <a:extLst>
              <a:ext uri="{FF2B5EF4-FFF2-40B4-BE49-F238E27FC236}">
                <a16:creationId xmlns:a16="http://schemas.microsoft.com/office/drawing/2014/main" id="{12C0416D-3789-914E-C531-2226E7D42C3D}"/>
              </a:ext>
            </a:extLst>
          </p:cNvPr>
          <p:cNvSpPr txBox="1">
            <a:spLocks/>
          </p:cNvSpPr>
          <p:nvPr/>
        </p:nvSpPr>
        <p:spPr>
          <a:xfrm>
            <a:off x="502920" y="1995814"/>
            <a:ext cx="8138160" cy="480060"/>
          </a:xfrm>
          <a:prstGeom prst="rect">
            <a:avLst/>
          </a:prstGeom>
        </p:spPr>
        <p:txBody>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chemeClr val="tx1"/>
                </a:solidFill>
                <a:latin typeface="+mj-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j-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200" b="0" kern="1200">
                <a:solidFill>
                  <a:schemeClr val="tx1"/>
                </a:solidFill>
                <a:latin typeface="+mj-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a:solidFill>
                  <a:schemeClr val="accent1"/>
                </a:solidFill>
                <a:latin typeface="+mn-lt"/>
              </a:rPr>
              <a:t>PERFORMING A PATIENT TEST</a:t>
            </a:r>
          </a:p>
        </p:txBody>
      </p:sp>
      <p:sp>
        <p:nvSpPr>
          <p:cNvPr id="13" name="Title 1">
            <a:extLst>
              <a:ext uri="{FF2B5EF4-FFF2-40B4-BE49-F238E27FC236}">
                <a16:creationId xmlns:a16="http://schemas.microsoft.com/office/drawing/2014/main" id="{949905EC-4120-479A-BE38-7D1BDC7CE0F0}"/>
              </a:ext>
            </a:extLst>
          </p:cNvPr>
          <p:cNvSpPr txBox="1">
            <a:spLocks/>
          </p:cNvSpPr>
          <p:nvPr/>
        </p:nvSpPr>
        <p:spPr>
          <a:xfrm>
            <a:off x="502920" y="2331719"/>
            <a:ext cx="8138160" cy="1234440"/>
          </a:xfrm>
          <a:prstGeom prst="rect">
            <a:avLst/>
          </a:prstGeom>
        </p:spPr>
        <p:txBody>
          <a:bodyPr/>
          <a:lstStyle>
            <a:lvl1pPr algn="l" defTabSz="914400" rtl="0" eaLnBrk="1" latinLnBrk="0" hangingPunct="1">
              <a:lnSpc>
                <a:spcPct val="90000"/>
              </a:lnSpc>
              <a:spcBef>
                <a:spcPct val="0"/>
              </a:spcBef>
              <a:buNone/>
              <a:defRPr sz="2600" b="0" kern="1200" cap="none" spc="0" baseline="0">
                <a:solidFill>
                  <a:schemeClr val="accent3"/>
                </a:solidFill>
                <a:latin typeface="+mj-lt"/>
                <a:ea typeface="+mj-ea"/>
                <a:cs typeface="+mj-cs"/>
              </a:defRPr>
            </a:lvl1pPr>
          </a:lstStyle>
          <a:p>
            <a:r>
              <a:rPr lang="en-US" sz="4400" err="1">
                <a:solidFill>
                  <a:schemeClr val="bg1"/>
                </a:solidFill>
              </a:rPr>
              <a:t>i</a:t>
            </a:r>
            <a:r>
              <a:rPr lang="en-US" sz="4400">
                <a:solidFill>
                  <a:schemeClr val="bg1"/>
                </a:solidFill>
              </a:rPr>
              <a:t>-STAT CHEM8+ Cartridge</a:t>
            </a:r>
          </a:p>
        </p:txBody>
      </p:sp>
    </p:spTree>
    <p:custDataLst>
      <p:tags r:id="rId1"/>
    </p:custDataLst>
    <p:extLst>
      <p:ext uri="{BB962C8B-B14F-4D97-AF65-F5344CB8AC3E}">
        <p14:creationId xmlns:p14="http://schemas.microsoft.com/office/powerpoint/2010/main" val="385375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CB48F-AA1D-615A-52A0-73AF9FA4784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45E6917-90BA-4B62-4593-2AE760750B80}"/>
              </a:ext>
            </a:extLst>
          </p:cNvPr>
          <p:cNvSpPr>
            <a:spLocks noGrp="1"/>
          </p:cNvSpPr>
          <p:nvPr>
            <p:ph type="title"/>
          </p:nvPr>
        </p:nvSpPr>
        <p:spPr/>
        <p:txBody>
          <a:bodyPr/>
          <a:lstStyle/>
          <a:p>
            <a:r>
              <a:rPr lang="en-US" dirty="0"/>
              <a:t>Cartridge overview</a:t>
            </a:r>
          </a:p>
        </p:txBody>
      </p:sp>
      <p:sp>
        <p:nvSpPr>
          <p:cNvPr id="5" name="Slide Number Placeholder 4">
            <a:extLst>
              <a:ext uri="{FF2B5EF4-FFF2-40B4-BE49-F238E27FC236}">
                <a16:creationId xmlns:a16="http://schemas.microsoft.com/office/drawing/2014/main" id="{4546E2F2-E4D6-6419-F23F-00C0BFEC7CE1}"/>
              </a:ext>
            </a:extLst>
          </p:cNvPr>
          <p:cNvSpPr>
            <a:spLocks noGrp="1"/>
          </p:cNvSpPr>
          <p:nvPr>
            <p:ph type="sldNum" sz="quarter" idx="10"/>
          </p:nvPr>
        </p:nvSpPr>
        <p:spPr/>
        <p:txBody>
          <a:bodyPr/>
          <a:lstStyle/>
          <a:p>
            <a:r>
              <a:rPr lang="en-IN"/>
              <a:t>|    </a:t>
            </a:r>
            <a:fld id="{7B2119CD-3B2D-4CEB-B404-D2E3F8CD6D69}" type="slidenum">
              <a:rPr lang="en-IN" smtClean="0"/>
              <a:pPr/>
              <a:t>5</a:t>
            </a:fld>
            <a:endParaRPr lang="en-IN"/>
          </a:p>
        </p:txBody>
      </p:sp>
      <p:pic>
        <p:nvPicPr>
          <p:cNvPr id="32" name="Picture 31">
            <a:extLst>
              <a:ext uri="{FF2B5EF4-FFF2-40B4-BE49-F238E27FC236}">
                <a16:creationId xmlns:a16="http://schemas.microsoft.com/office/drawing/2014/main" id="{15709809-BFA5-E256-59DF-C0EF6435331B}"/>
              </a:ext>
            </a:extLst>
          </p:cNvPr>
          <p:cNvPicPr>
            <a:picLocks noChangeAspect="1"/>
          </p:cNvPicPr>
          <p:nvPr/>
        </p:nvPicPr>
        <p:blipFill>
          <a:blip r:embed="rId3">
            <a:extLst>
              <a:ext uri="{28A0092B-C50C-407E-A947-70E740481C1C}">
                <a14:useLocalDpi xmlns:a14="http://schemas.microsoft.com/office/drawing/2010/main" val="0"/>
              </a:ext>
            </a:extLst>
          </a:blip>
          <a:srcRect t="12702" b="12702"/>
          <a:stretch/>
        </p:blipFill>
        <p:spPr>
          <a:xfrm>
            <a:off x="3307133" y="1343081"/>
            <a:ext cx="2382339" cy="1777130"/>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4D56DF89-FD16-EB8A-E045-F631D6E888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595" y="1343081"/>
            <a:ext cx="2933935" cy="3015163"/>
          </a:xfrm>
          <a:prstGeom prst="rect">
            <a:avLst/>
          </a:prstGeom>
        </p:spPr>
      </p:pic>
    </p:spTree>
    <p:custDataLst>
      <p:tags r:id="rId1"/>
    </p:custDataLst>
    <p:extLst>
      <p:ext uri="{BB962C8B-B14F-4D97-AF65-F5344CB8AC3E}">
        <p14:creationId xmlns:p14="http://schemas.microsoft.com/office/powerpoint/2010/main" val="2649517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75185-4CC4-D41F-AB8B-4F78DBB450D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9902AF2-DAFF-A76C-DFF9-23FADAB15955}"/>
              </a:ext>
            </a:extLst>
          </p:cNvPr>
          <p:cNvSpPr>
            <a:spLocks noGrp="1"/>
          </p:cNvSpPr>
          <p:nvPr>
            <p:ph type="title"/>
          </p:nvPr>
        </p:nvSpPr>
        <p:spPr/>
        <p:txBody>
          <a:bodyPr/>
          <a:lstStyle/>
          <a:p>
            <a:r>
              <a:rPr lang="en-US" dirty="0"/>
              <a:t>Cartridge overview </a:t>
            </a:r>
            <a:r>
              <a:rPr lang="en-US" sz="1400" dirty="0"/>
              <a:t>– cont’d</a:t>
            </a:r>
          </a:p>
        </p:txBody>
      </p:sp>
      <p:sp>
        <p:nvSpPr>
          <p:cNvPr id="5" name="Slide Number Placeholder 4">
            <a:extLst>
              <a:ext uri="{FF2B5EF4-FFF2-40B4-BE49-F238E27FC236}">
                <a16:creationId xmlns:a16="http://schemas.microsoft.com/office/drawing/2014/main" id="{EF517727-E29D-9D9E-BE5E-3A6232A17A29}"/>
              </a:ext>
            </a:extLst>
          </p:cNvPr>
          <p:cNvSpPr>
            <a:spLocks noGrp="1"/>
          </p:cNvSpPr>
          <p:nvPr>
            <p:ph type="sldNum" sz="quarter" idx="10"/>
          </p:nvPr>
        </p:nvSpPr>
        <p:spPr/>
        <p:txBody>
          <a:bodyPr/>
          <a:lstStyle/>
          <a:p>
            <a:r>
              <a:rPr lang="en-IN"/>
              <a:t>|    </a:t>
            </a:r>
            <a:fld id="{7B2119CD-3B2D-4CEB-B404-D2E3F8CD6D69}" type="slidenum">
              <a:rPr lang="en-IN" smtClean="0"/>
              <a:pPr/>
              <a:t>6</a:t>
            </a:fld>
            <a:endParaRPr lang="en-IN"/>
          </a:p>
        </p:txBody>
      </p:sp>
      <p:sp>
        <p:nvSpPr>
          <p:cNvPr id="3" name="Content Placeholder 2">
            <a:extLst>
              <a:ext uri="{FF2B5EF4-FFF2-40B4-BE49-F238E27FC236}">
                <a16:creationId xmlns:a16="http://schemas.microsoft.com/office/drawing/2014/main" id="{1034FFE5-6BB8-54E2-45AF-AA0F0C986EB4}"/>
              </a:ext>
            </a:extLst>
          </p:cNvPr>
          <p:cNvSpPr>
            <a:spLocks noGrp="1"/>
          </p:cNvSpPr>
          <p:nvPr>
            <p:ph type="body" sz="quarter" idx="11"/>
          </p:nvPr>
        </p:nvSpPr>
        <p:spPr>
          <a:xfrm>
            <a:off x="502920" y="1287167"/>
            <a:ext cx="4299518" cy="3397250"/>
          </a:xfrm>
        </p:spPr>
        <p:txBody>
          <a:bodyPr vert="horz" lIns="0" tIns="0" rIns="91440" bIns="45720" rtlCol="0" anchor="t">
            <a:noAutofit/>
          </a:bodyPr>
          <a:lstStyle/>
          <a:p>
            <a:r>
              <a:rPr lang="en-US">
                <a:cs typeface="Calibri"/>
              </a:rPr>
              <a:t>INTENDED USE</a:t>
            </a:r>
          </a:p>
          <a:p>
            <a:pPr marL="285750" indent="-285750">
              <a:buFont typeface="Arial" panose="020B0604020202020204" pitchFamily="34" charset="0"/>
              <a:buChar char="•"/>
            </a:pPr>
            <a:r>
              <a:rPr lang="en-US" sz="1400" dirty="0">
                <a:solidFill>
                  <a:schemeClr val="tx1"/>
                </a:solidFill>
                <a:cs typeface="Calibri"/>
              </a:rPr>
              <a:t>The </a:t>
            </a:r>
            <a:r>
              <a:rPr lang="en-US" sz="1400" i="1" dirty="0" err="1">
                <a:solidFill>
                  <a:schemeClr val="tx1"/>
                </a:solidFill>
                <a:cs typeface="Calibri"/>
              </a:rPr>
              <a:t>i</a:t>
            </a:r>
            <a:r>
              <a:rPr lang="en-US" sz="1400" i="1" dirty="0">
                <a:solidFill>
                  <a:schemeClr val="tx1"/>
                </a:solidFill>
                <a:cs typeface="Calibri"/>
              </a:rPr>
              <a:t>-STAT CHEM8+ </a:t>
            </a:r>
            <a:r>
              <a:rPr lang="en-US" sz="1400" dirty="0">
                <a:solidFill>
                  <a:schemeClr val="tx1"/>
                </a:solidFill>
                <a:cs typeface="Calibri"/>
              </a:rPr>
              <a:t>cartridge with the </a:t>
            </a:r>
            <a:r>
              <a:rPr lang="en-US" sz="1400" i="1" dirty="0" err="1">
                <a:solidFill>
                  <a:schemeClr val="tx1"/>
                </a:solidFill>
                <a:cs typeface="Calibri"/>
              </a:rPr>
              <a:t>i</a:t>
            </a:r>
            <a:r>
              <a:rPr lang="en-US" sz="1400" i="1" dirty="0">
                <a:solidFill>
                  <a:schemeClr val="tx1"/>
                </a:solidFill>
                <a:cs typeface="Calibri"/>
              </a:rPr>
              <a:t>-STAT 1 System </a:t>
            </a:r>
            <a:r>
              <a:rPr lang="en-US" sz="1400" dirty="0">
                <a:solidFill>
                  <a:schemeClr val="tx1"/>
                </a:solidFill>
                <a:cs typeface="Calibri"/>
              </a:rPr>
              <a:t>is intended for use in the </a:t>
            </a:r>
            <a:r>
              <a:rPr lang="en-US" sz="1400" i="1" dirty="0">
                <a:solidFill>
                  <a:schemeClr val="tx1"/>
                </a:solidFill>
                <a:cs typeface="Calibri"/>
              </a:rPr>
              <a:t>in vitro </a:t>
            </a:r>
            <a:r>
              <a:rPr lang="en-US" sz="1400" dirty="0">
                <a:solidFill>
                  <a:schemeClr val="tx1"/>
                </a:solidFill>
                <a:cs typeface="Calibri"/>
              </a:rPr>
              <a:t>quantification of sodium, potassium, chloride, ionized calcium, glucose, blood urea nitrogen, creatinine, hematocrit, and total carbon dioxide in arterial or venous whole blood in point of care or clinical laboratory settings</a:t>
            </a:r>
            <a:endParaRPr lang="en-US" sz="1400" dirty="0">
              <a:solidFill>
                <a:schemeClr val="tx1"/>
              </a:solidFill>
              <a:ea typeface="Calibri"/>
              <a:cs typeface="Calibri"/>
            </a:endParaRPr>
          </a:p>
          <a:p>
            <a:pPr marL="285750" indent="-285750">
              <a:buFont typeface="Arial" panose="020B0604020202020204" pitchFamily="34" charset="0"/>
              <a:buChar char="•"/>
            </a:pPr>
            <a:endParaRPr lang="en-US" sz="1000"/>
          </a:p>
          <a:p>
            <a:r>
              <a:rPr lang="en-US">
                <a:cs typeface="Calibri"/>
              </a:rPr>
              <a:t>SYSTEM COMPATIBILITY</a:t>
            </a:r>
            <a:endParaRPr lang="en-US">
              <a:ea typeface="Calibri"/>
              <a:cs typeface="Calibri"/>
            </a:endParaRPr>
          </a:p>
          <a:p>
            <a:pPr marL="285750" indent="-285750">
              <a:buFont typeface="Arial" panose="020B0604020202020204" pitchFamily="34" charset="0"/>
              <a:buChar char="•"/>
            </a:pPr>
            <a:r>
              <a:rPr lang="en-US" sz="1400" dirty="0">
                <a:solidFill>
                  <a:schemeClr val="tx1"/>
                </a:solidFill>
                <a:cs typeface="Calibri"/>
              </a:rPr>
              <a:t>The </a:t>
            </a:r>
            <a:r>
              <a:rPr lang="en-US" sz="1400" i="1" dirty="0" err="1">
                <a:solidFill>
                  <a:schemeClr val="tx1"/>
                </a:solidFill>
                <a:cs typeface="Calibri"/>
              </a:rPr>
              <a:t>i</a:t>
            </a:r>
            <a:r>
              <a:rPr lang="en-US" sz="1400" i="1" dirty="0">
                <a:solidFill>
                  <a:schemeClr val="tx1"/>
                </a:solidFill>
                <a:cs typeface="Calibri"/>
              </a:rPr>
              <a:t>-STAT CHEM8+ </a:t>
            </a:r>
            <a:r>
              <a:rPr lang="en-US" sz="1400" dirty="0">
                <a:solidFill>
                  <a:schemeClr val="tx1"/>
                </a:solidFill>
                <a:cs typeface="Calibri"/>
              </a:rPr>
              <a:t>cartridge is compatible </a:t>
            </a:r>
            <a:br>
              <a:rPr lang="en-US" sz="1400" dirty="0">
                <a:solidFill>
                  <a:schemeClr val="tx1"/>
                </a:solidFill>
                <a:ea typeface="Calibri"/>
                <a:cs typeface="Calibri"/>
              </a:rPr>
            </a:br>
            <a:r>
              <a:rPr lang="en-US" sz="1400" dirty="0">
                <a:solidFill>
                  <a:schemeClr val="tx1"/>
                </a:solidFill>
                <a:cs typeface="Calibri"/>
              </a:rPr>
              <a:t>with the </a:t>
            </a:r>
            <a:r>
              <a:rPr lang="en-US" sz="1400" i="1" dirty="0" err="1">
                <a:solidFill>
                  <a:schemeClr val="tx1"/>
                </a:solidFill>
                <a:cs typeface="Calibri"/>
              </a:rPr>
              <a:t>i</a:t>
            </a:r>
            <a:r>
              <a:rPr lang="en-US" sz="1400" i="1" dirty="0">
                <a:solidFill>
                  <a:schemeClr val="tx1"/>
                </a:solidFill>
                <a:cs typeface="Calibri"/>
              </a:rPr>
              <a:t>-STAT 1 System</a:t>
            </a:r>
            <a:endParaRPr lang="en-US" sz="1400" i="1" dirty="0">
              <a:solidFill>
                <a:schemeClr val="tx1"/>
              </a:solidFill>
              <a:ea typeface="Calibri"/>
              <a:cs typeface="Calibri"/>
            </a:endParaRPr>
          </a:p>
          <a:p>
            <a:endParaRPr lang="en-US"/>
          </a:p>
          <a:p>
            <a:endParaRPr lang="en-US"/>
          </a:p>
        </p:txBody>
      </p:sp>
      <p:pic>
        <p:nvPicPr>
          <p:cNvPr id="7" name="Picture 6" descr="A grey device with a screen&#10;&#10;Description automatically generated">
            <a:extLst>
              <a:ext uri="{FF2B5EF4-FFF2-40B4-BE49-F238E27FC236}">
                <a16:creationId xmlns:a16="http://schemas.microsoft.com/office/drawing/2014/main" id="{C8F4F4C9-BC01-FA1A-D80F-E613F89F2C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7490" y="819298"/>
            <a:ext cx="1218811" cy="3680931"/>
          </a:xfrm>
          <a:prstGeom prst="rect">
            <a:avLst/>
          </a:prstGeom>
        </p:spPr>
      </p:pic>
      <p:pic>
        <p:nvPicPr>
          <p:cNvPr id="9" name="Picture 8">
            <a:extLst>
              <a:ext uri="{FF2B5EF4-FFF2-40B4-BE49-F238E27FC236}">
                <a16:creationId xmlns:a16="http://schemas.microsoft.com/office/drawing/2014/main" id="{70B359A3-E7F2-F69D-ACFF-37D0C4D893DC}"/>
              </a:ext>
            </a:extLst>
          </p:cNvPr>
          <p:cNvPicPr>
            <a:picLocks noChangeAspect="1"/>
          </p:cNvPicPr>
          <p:nvPr/>
        </p:nvPicPr>
        <p:blipFill>
          <a:blip r:embed="rId4" cstate="print">
            <a:extLst>
              <a:ext uri="{28A0092B-C50C-407E-A947-70E740481C1C}">
                <a14:useLocalDpi xmlns:a14="http://schemas.microsoft.com/office/drawing/2010/main" val="0"/>
              </a:ext>
            </a:extLst>
          </a:blip>
          <a:srcRect l="34885" r="32020"/>
          <a:stretch/>
        </p:blipFill>
        <p:spPr>
          <a:xfrm>
            <a:off x="6999626" y="800179"/>
            <a:ext cx="1167432" cy="3850391"/>
          </a:xfrm>
          <a:prstGeom prst="rect">
            <a:avLst/>
          </a:prstGeom>
        </p:spPr>
      </p:pic>
      <p:pic>
        <p:nvPicPr>
          <p:cNvPr id="14" name="Picture 13" descr="A blue and clear plastic container&#10;&#10;Description automatically generated">
            <a:extLst>
              <a:ext uri="{FF2B5EF4-FFF2-40B4-BE49-F238E27FC236}">
                <a16:creationId xmlns:a16="http://schemas.microsoft.com/office/drawing/2014/main" id="{6D85C6C4-4890-F3E0-C8F9-EF6D6183DB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43118" y="3449782"/>
            <a:ext cx="660194" cy="1234635"/>
          </a:xfrm>
          <a:prstGeom prst="rect">
            <a:avLst/>
          </a:prstGeom>
        </p:spPr>
      </p:pic>
    </p:spTree>
    <p:custDataLst>
      <p:tags r:id="rId1"/>
    </p:custDataLst>
    <p:extLst>
      <p:ext uri="{BB962C8B-B14F-4D97-AF65-F5344CB8AC3E}">
        <p14:creationId xmlns:p14="http://schemas.microsoft.com/office/powerpoint/2010/main" val="3459827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2C70E-A1DC-E990-FCE4-80D8B99CD1F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AFDF3AC-70B7-B07E-3D04-6589C929896F}"/>
              </a:ext>
            </a:extLst>
          </p:cNvPr>
          <p:cNvSpPr>
            <a:spLocks noGrp="1"/>
          </p:cNvSpPr>
          <p:nvPr>
            <p:ph type="title"/>
          </p:nvPr>
        </p:nvSpPr>
        <p:spPr>
          <a:xfrm>
            <a:off x="502920" y="569594"/>
            <a:ext cx="4823860" cy="390526"/>
          </a:xfrm>
        </p:spPr>
        <p:txBody>
          <a:bodyPr/>
          <a:lstStyle/>
          <a:p>
            <a:r>
              <a:rPr lang="en-US" dirty="0"/>
              <a:t>Cartridge overview </a:t>
            </a:r>
            <a:r>
              <a:rPr lang="en-US" sz="1400" dirty="0"/>
              <a:t>– cont’d</a:t>
            </a:r>
          </a:p>
        </p:txBody>
      </p:sp>
      <p:sp>
        <p:nvSpPr>
          <p:cNvPr id="5" name="Slide Number Placeholder 4">
            <a:extLst>
              <a:ext uri="{FF2B5EF4-FFF2-40B4-BE49-F238E27FC236}">
                <a16:creationId xmlns:a16="http://schemas.microsoft.com/office/drawing/2014/main" id="{53AA6D78-3CFB-284B-CFB8-BFF91615FE10}"/>
              </a:ext>
            </a:extLst>
          </p:cNvPr>
          <p:cNvSpPr>
            <a:spLocks noGrp="1"/>
          </p:cNvSpPr>
          <p:nvPr>
            <p:ph type="sldNum" sz="quarter" idx="10"/>
          </p:nvPr>
        </p:nvSpPr>
        <p:spPr>
          <a:xfrm>
            <a:off x="8446212" y="4759817"/>
            <a:ext cx="568102" cy="274637"/>
          </a:xfrm>
        </p:spPr>
        <p:txBody>
          <a:bodyPr/>
          <a:lstStyle/>
          <a:p>
            <a:r>
              <a:rPr lang="en-IN"/>
              <a:t>|    </a:t>
            </a:r>
            <a:fld id="{7B2119CD-3B2D-4CEB-B404-D2E3F8CD6D69}" type="slidenum">
              <a:rPr lang="en-IN" smtClean="0"/>
              <a:pPr/>
              <a:t>7</a:t>
            </a:fld>
            <a:endParaRPr lang="en-IN"/>
          </a:p>
        </p:txBody>
      </p:sp>
      <p:sp>
        <p:nvSpPr>
          <p:cNvPr id="2" name="Content Placeholder 2">
            <a:extLst>
              <a:ext uri="{FF2B5EF4-FFF2-40B4-BE49-F238E27FC236}">
                <a16:creationId xmlns:a16="http://schemas.microsoft.com/office/drawing/2014/main" id="{7B27F40E-C89A-436C-2F0F-D70C3AC905B0}"/>
              </a:ext>
            </a:extLst>
          </p:cNvPr>
          <p:cNvSpPr>
            <a:spLocks noGrp="1"/>
          </p:cNvSpPr>
          <p:nvPr>
            <p:ph type="body" sz="quarter" idx="11"/>
          </p:nvPr>
        </p:nvSpPr>
        <p:spPr>
          <a:xfrm>
            <a:off x="502920" y="1078170"/>
            <a:ext cx="4649814" cy="3397250"/>
          </a:xfrm>
        </p:spPr>
        <p:txBody>
          <a:bodyPr vert="horz" lIns="0" tIns="0" rIns="91440" bIns="45720" rtlCol="0" anchor="t">
            <a:noAutofit/>
          </a:bodyPr>
          <a:lstStyle/>
          <a:p>
            <a:pPr marL="0" marR="0" lvl="0" indent="0" algn="l" defTabSz="385763" rtl="0" eaLnBrk="1" fontAlgn="auto" latinLnBrk="0" hangingPunct="1">
              <a:lnSpc>
                <a:spcPct val="100000"/>
              </a:lnSpc>
              <a:spcBef>
                <a:spcPts val="254"/>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9CDE"/>
                </a:solidFill>
                <a:effectLst/>
                <a:uLnTx/>
                <a:uFillTx/>
                <a:latin typeface="Calibri"/>
                <a:ea typeface="+mn-ea"/>
                <a:cs typeface="Calibri"/>
              </a:rPr>
              <a:t>CARTRIDGE INFORMATION ON POUCH</a:t>
            </a:r>
          </a:p>
          <a:p>
            <a:pPr marL="0" marR="0" lvl="1"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chemeClr val="accent1"/>
                </a:solidFill>
                <a:effectLst/>
                <a:uLnTx/>
                <a:uFillTx/>
                <a:latin typeface="Calibri"/>
                <a:ea typeface="+mn-ea"/>
                <a:cs typeface="+mn-cs"/>
              </a:rPr>
              <a:t>On each cartridge packaging, there is important </a:t>
            </a:r>
            <a:br>
              <a:rPr lang="en-US" sz="1400" b="0" i="0" u="none" strike="noStrike" kern="1200" cap="none" spc="0" normalizeH="0" baseline="0" noProof="0">
                <a:ln>
                  <a:noFill/>
                </a:ln>
                <a:effectLst/>
                <a:uLnTx/>
                <a:uFillTx/>
                <a:latin typeface="Calibri"/>
              </a:rPr>
            </a:br>
            <a:r>
              <a:rPr kumimoji="0" lang="en-US" sz="1400" b="0" i="0" u="none" strike="noStrike" kern="1200" cap="none" spc="0" normalizeH="0" baseline="0" noProof="0">
                <a:ln>
                  <a:noFill/>
                </a:ln>
                <a:solidFill>
                  <a:schemeClr val="accent1"/>
                </a:solidFill>
                <a:effectLst/>
                <a:uLnTx/>
                <a:uFillTx/>
                <a:latin typeface="Calibri"/>
                <a:ea typeface="+mn-ea"/>
                <a:cs typeface="+mn-cs"/>
              </a:rPr>
              <a:t>information to locate:</a:t>
            </a:r>
            <a:endParaRPr kumimoji="0" lang="en-US" sz="1400" b="0" i="0" u="none" strike="noStrike" kern="1200" cap="none" spc="0" normalizeH="0" baseline="0" noProof="0">
              <a:ln>
                <a:noFill/>
              </a:ln>
              <a:solidFill>
                <a:schemeClr val="accent1"/>
              </a:solidFill>
              <a:effectLst/>
              <a:uLnTx/>
              <a:uFillTx/>
              <a:latin typeface="Calibri"/>
              <a:ea typeface="Calibri"/>
              <a:cs typeface="Calibri"/>
            </a:endParaRPr>
          </a:p>
          <a:p>
            <a:pPr marL="0" marR="0" lvl="1"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009CDE"/>
                </a:solidFill>
                <a:effectLst/>
                <a:uLnTx/>
                <a:uFillTx/>
                <a:latin typeface="Calibri"/>
                <a:ea typeface="+mn-ea"/>
                <a:cs typeface="+mn-cs"/>
              </a:rPr>
              <a:t>A</a:t>
            </a:r>
            <a:r>
              <a:rPr kumimoji="0" lang="en-US" sz="1400" b="0" i="0" u="none" strike="noStrike" kern="1200" cap="none" spc="0" normalizeH="0" baseline="0" noProof="0">
                <a:ln>
                  <a:noFill/>
                </a:ln>
                <a:solidFill>
                  <a:srgbClr val="000000"/>
                </a:solidFill>
                <a:effectLst/>
                <a:uLnTx/>
                <a:uFillTx/>
                <a:latin typeface="Calibri"/>
                <a:ea typeface="+mn-ea"/>
                <a:cs typeface="+mn-cs"/>
              </a:rPr>
              <a:t>  Cartridge name</a:t>
            </a:r>
            <a:endParaRPr kumimoji="0" lang="en-US" sz="1400" b="0" i="0" u="none" strike="noStrike" kern="1200" cap="none" spc="0" normalizeH="0" baseline="0" noProof="0">
              <a:ln>
                <a:noFill/>
              </a:ln>
              <a:solidFill>
                <a:srgbClr val="000000"/>
              </a:solidFill>
              <a:effectLst/>
              <a:uLnTx/>
              <a:uFillTx/>
              <a:latin typeface="Calibri"/>
              <a:ea typeface="Calibri"/>
              <a:cs typeface="Calibri"/>
            </a:endParaRPr>
          </a:p>
          <a:p>
            <a:pPr marL="0" marR="0" lvl="1"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009CDE"/>
                </a:solidFill>
                <a:effectLst/>
                <a:uLnTx/>
                <a:uFillTx/>
                <a:latin typeface="Calibri"/>
                <a:ea typeface="+mn-ea"/>
                <a:cs typeface="+mn-cs"/>
              </a:rPr>
              <a:t>B</a:t>
            </a:r>
            <a:r>
              <a:rPr kumimoji="0" lang="en-US" sz="1400" b="0" i="0" u="none" strike="noStrike" kern="1200" cap="none" spc="0" normalizeH="0" baseline="0" noProof="0">
                <a:ln>
                  <a:noFill/>
                </a:ln>
                <a:solidFill>
                  <a:srgbClr val="000000"/>
                </a:solidFill>
                <a:effectLst/>
                <a:uLnTx/>
                <a:uFillTx/>
                <a:latin typeface="Calibri"/>
                <a:ea typeface="+mn-ea"/>
                <a:cs typeface="+mn-cs"/>
              </a:rPr>
              <a:t>  Analytes – measured and calculated, if applicable</a:t>
            </a:r>
            <a:endParaRPr lang="en-US" sz="1400" b="0" i="0" u="none" strike="noStrike" kern="1200" cap="none" spc="0" normalizeH="0" baseline="0" noProof="0">
              <a:ln>
                <a:noFill/>
              </a:ln>
              <a:solidFill>
                <a:srgbClr val="000000"/>
              </a:solidFill>
              <a:effectLst/>
              <a:uLnTx/>
              <a:uFillTx/>
              <a:latin typeface="Calibri"/>
              <a:ea typeface="Calibri"/>
              <a:cs typeface="Calibri"/>
            </a:endParaRPr>
          </a:p>
          <a:p>
            <a:pPr marL="0" marR="0" lvl="1"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009CDE"/>
                </a:solidFill>
                <a:effectLst/>
                <a:uLnTx/>
                <a:uFillTx/>
                <a:latin typeface="Calibri"/>
                <a:ea typeface="+mn-ea"/>
                <a:cs typeface="+mn-cs"/>
              </a:rPr>
              <a:t>C </a:t>
            </a:r>
            <a:r>
              <a:rPr kumimoji="0" lang="en-US" sz="1400" b="0" i="0" u="none" strike="noStrike" kern="1200" cap="none" spc="0" normalizeH="0" baseline="0" noProof="0">
                <a:ln>
                  <a:noFill/>
                </a:ln>
                <a:solidFill>
                  <a:srgbClr val="000000"/>
                </a:solidFill>
                <a:effectLst/>
                <a:uLnTx/>
                <a:uFillTx/>
                <a:latin typeface="Calibri"/>
                <a:ea typeface="+mn-ea"/>
                <a:cs typeface="+mn-cs"/>
              </a:rPr>
              <a:t> Location to record room temperature expiration date</a:t>
            </a:r>
            <a:endParaRPr kumimoji="0" lang="en-US" sz="1400" b="0" i="0" u="none" strike="noStrike" kern="1200" cap="none" spc="0" normalizeH="0" baseline="0" noProof="0">
              <a:ln>
                <a:noFill/>
              </a:ln>
              <a:solidFill>
                <a:srgbClr val="000000"/>
              </a:solidFill>
              <a:effectLst/>
              <a:uLnTx/>
              <a:uFillTx/>
              <a:latin typeface="Calibri"/>
              <a:ea typeface="Calibri"/>
              <a:cs typeface="Calibri"/>
            </a:endParaRPr>
          </a:p>
          <a:p>
            <a:pPr marL="0" lvl="1" indent="0">
              <a:buNone/>
              <a:defRPr/>
            </a:pPr>
            <a:r>
              <a:rPr kumimoji="0" lang="en-US" sz="1400" b="1" i="0" u="none" strike="noStrike" kern="1200" cap="none" spc="0" normalizeH="0" baseline="0" noProof="0">
                <a:ln>
                  <a:noFill/>
                </a:ln>
                <a:solidFill>
                  <a:srgbClr val="009CDE"/>
                </a:solidFill>
                <a:effectLst/>
                <a:uLnTx/>
                <a:uFillTx/>
                <a:latin typeface="Calibri"/>
                <a:ea typeface="+mn-ea"/>
                <a:cs typeface="+mn-cs"/>
              </a:rPr>
              <a:t>D </a:t>
            </a:r>
            <a:r>
              <a:rPr kumimoji="0" lang="en-US" sz="1400" b="0" i="0" u="none" strike="noStrike" kern="1200" cap="none" spc="0" normalizeH="0" baseline="0" noProof="0">
                <a:ln>
                  <a:noFill/>
                </a:ln>
                <a:solidFill>
                  <a:srgbClr val="000000"/>
                </a:solidFill>
                <a:effectLst/>
                <a:uLnTx/>
                <a:uFillTx/>
                <a:latin typeface="Calibri"/>
                <a:ea typeface="+mn-ea"/>
                <a:cs typeface="+mn-cs"/>
              </a:rPr>
              <a:t> 2D barcode for manufacturing quality </a:t>
            </a:r>
            <a:r>
              <a:rPr lang="en-US">
                <a:solidFill>
                  <a:srgbClr val="000000"/>
                </a:solidFill>
                <a:latin typeface="Calibri"/>
              </a:rPr>
              <a:t>control; not</a:t>
            </a:r>
            <a:r>
              <a:rPr kumimoji="0" lang="en-US" sz="1400" b="0" i="0" u="none" strike="noStrike" kern="1200" cap="none" spc="0" normalizeH="0" baseline="0" noProof="0">
                <a:ln>
                  <a:noFill/>
                </a:ln>
                <a:solidFill>
                  <a:srgbClr val="000000"/>
                </a:solidFill>
                <a:effectLst/>
                <a:uLnTx/>
                <a:uFillTx/>
                <a:latin typeface="Calibri"/>
                <a:ea typeface="+mn-ea"/>
                <a:cs typeface="+mn-cs"/>
              </a:rPr>
              <a:t> scannable</a:t>
            </a:r>
            <a:endParaRPr kumimoji="0" lang="en-US" sz="1400" b="0" i="0" u="none" strike="noStrike" kern="1200" cap="none" spc="0" normalizeH="0" baseline="0" noProof="0">
              <a:ln>
                <a:noFill/>
              </a:ln>
              <a:solidFill>
                <a:srgbClr val="000000"/>
              </a:solidFill>
              <a:effectLst/>
              <a:uLnTx/>
              <a:uFillTx/>
              <a:latin typeface="Calibri"/>
              <a:ea typeface="Calibri"/>
              <a:cs typeface="Calibri"/>
            </a:endParaRPr>
          </a:p>
          <a:p>
            <a:pPr marL="0" marR="0" lvl="1"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009CDE"/>
                </a:solidFill>
                <a:effectLst/>
                <a:uLnTx/>
                <a:uFillTx/>
                <a:latin typeface="Calibri"/>
                <a:ea typeface="+mn-ea"/>
                <a:cs typeface="+mn-cs"/>
              </a:rPr>
              <a:t>E</a:t>
            </a:r>
            <a:r>
              <a:rPr kumimoji="0" lang="en-US" sz="1400" b="0" i="0" u="none" strike="noStrike" kern="1200" cap="none" spc="0" normalizeH="0" baseline="0" noProof="0">
                <a:ln>
                  <a:noFill/>
                </a:ln>
                <a:solidFill>
                  <a:srgbClr val="000000"/>
                </a:solidFill>
                <a:effectLst/>
                <a:uLnTx/>
                <a:uFillTx/>
                <a:latin typeface="Calibri"/>
                <a:ea typeface="+mn-ea"/>
                <a:cs typeface="+mn-cs"/>
              </a:rPr>
              <a:t>  Cartridge LOT number</a:t>
            </a:r>
            <a:endParaRPr kumimoji="0" lang="en-US" sz="1400" b="0" i="0" u="none" strike="noStrike" kern="1200" cap="none" spc="0" normalizeH="0" baseline="0" noProof="0">
              <a:ln>
                <a:noFill/>
              </a:ln>
              <a:solidFill>
                <a:srgbClr val="000000"/>
              </a:solidFill>
              <a:effectLst/>
              <a:uLnTx/>
              <a:uFillTx/>
              <a:latin typeface="Calibri"/>
              <a:ea typeface="Calibri"/>
              <a:cs typeface="Calibri"/>
            </a:endParaRPr>
          </a:p>
          <a:p>
            <a:pPr marL="0" marR="0" lvl="1"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009CDE"/>
                </a:solidFill>
                <a:effectLst/>
                <a:uLnTx/>
                <a:uFillTx/>
                <a:latin typeface="Calibri"/>
                <a:ea typeface="+mn-ea"/>
                <a:cs typeface="+mn-cs"/>
              </a:rPr>
              <a:t>F</a:t>
            </a:r>
            <a:r>
              <a:rPr kumimoji="0" lang="en-US" sz="1400" b="0" i="0" u="none" strike="noStrike" kern="1200" cap="none" spc="0" normalizeH="0" baseline="0" noProof="0">
                <a:ln>
                  <a:noFill/>
                </a:ln>
                <a:solidFill>
                  <a:srgbClr val="000000"/>
                </a:solidFill>
                <a:effectLst/>
                <a:uLnTx/>
                <a:uFillTx/>
                <a:latin typeface="Calibri"/>
                <a:ea typeface="+mn-ea"/>
                <a:cs typeface="+mn-cs"/>
              </a:rPr>
              <a:t>  Cartridge pouch barcode</a:t>
            </a:r>
            <a:endParaRPr kumimoji="0" lang="en-US" sz="1400" b="0" i="0" u="none" strike="noStrike" kern="1200" cap="none" spc="0" normalizeH="0" baseline="0" noProof="0">
              <a:ln>
                <a:noFill/>
              </a:ln>
              <a:solidFill>
                <a:srgbClr val="000000"/>
              </a:solidFill>
              <a:effectLst/>
              <a:uLnTx/>
              <a:uFillTx/>
              <a:latin typeface="Calibri"/>
              <a:ea typeface="Calibri"/>
              <a:cs typeface="Calibri"/>
            </a:endParaRPr>
          </a:p>
          <a:p>
            <a:pPr marL="0" lvl="1" indent="0">
              <a:buNone/>
              <a:defRPr/>
            </a:pPr>
            <a:r>
              <a:rPr kumimoji="0" lang="en-US" sz="1400" b="1" i="0" u="none" strike="noStrike" kern="1200" cap="none" spc="0" normalizeH="0" baseline="0" noProof="0">
                <a:ln>
                  <a:noFill/>
                </a:ln>
                <a:solidFill>
                  <a:srgbClr val="009CDE"/>
                </a:solidFill>
                <a:effectLst/>
                <a:uLnTx/>
                <a:uFillTx/>
                <a:latin typeface="Calibri"/>
                <a:ea typeface="+mn-ea"/>
                <a:cs typeface="+mn-cs"/>
              </a:rPr>
              <a:t>G </a:t>
            </a:r>
            <a:r>
              <a:rPr kumimoji="0" lang="en-US" sz="1400" b="0" i="0" u="none" strike="noStrike" kern="1200" cap="none" spc="0" normalizeH="0" baseline="0" noProof="0">
                <a:ln>
                  <a:noFill/>
                </a:ln>
                <a:solidFill>
                  <a:srgbClr val="000000"/>
                </a:solidFill>
                <a:effectLst/>
                <a:uLnTx/>
                <a:uFillTx/>
                <a:latin typeface="Calibri"/>
                <a:ea typeface="+mn-ea"/>
                <a:cs typeface="+mn-cs"/>
              </a:rPr>
              <a:t> </a:t>
            </a:r>
            <a:r>
              <a:rPr lang="en-US">
                <a:solidFill>
                  <a:srgbClr val="000000"/>
                </a:solidFill>
                <a:latin typeface="Calibri"/>
              </a:rPr>
              <a:t>Refrigerated </a:t>
            </a:r>
            <a:r>
              <a:rPr kumimoji="0" lang="en-US" sz="1400" b="0" i="0" u="none" strike="noStrike" kern="1200" cap="none" spc="0" normalizeH="0" baseline="0" noProof="0">
                <a:ln>
                  <a:noFill/>
                </a:ln>
                <a:solidFill>
                  <a:srgbClr val="000000"/>
                </a:solidFill>
                <a:effectLst/>
                <a:uLnTx/>
                <a:uFillTx/>
                <a:latin typeface="Calibri"/>
                <a:ea typeface="+mn-ea"/>
                <a:cs typeface="+mn-cs"/>
              </a:rPr>
              <a:t>storage expiration date</a:t>
            </a:r>
            <a:endParaRPr lang="en-US" sz="1400" b="0" i="0" u="none" strike="noStrike" kern="1200" cap="none" spc="0" normalizeH="0" baseline="0" noProof="0">
              <a:ln>
                <a:noFill/>
              </a:ln>
              <a:solidFill>
                <a:srgbClr val="000000"/>
              </a:solidFill>
              <a:effectLst/>
              <a:uLnTx/>
              <a:uFillTx/>
              <a:latin typeface="Calibri"/>
              <a:ea typeface="Calibri"/>
              <a:cs typeface="Calibri"/>
            </a:endParaRPr>
          </a:p>
          <a:p>
            <a:pPr marL="0" marR="0" lvl="1"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009CDE"/>
                </a:solidFill>
                <a:effectLst/>
                <a:uLnTx/>
                <a:uFillTx/>
                <a:latin typeface="Calibri"/>
                <a:ea typeface="+mn-ea"/>
                <a:cs typeface="+mn-cs"/>
              </a:rPr>
              <a:t>H </a:t>
            </a:r>
            <a:r>
              <a:rPr kumimoji="0" lang="en-US" sz="1400" b="0" i="0" u="none" strike="noStrike" kern="1200" cap="none" spc="0" normalizeH="0" baseline="0" noProof="0">
                <a:ln>
                  <a:noFill/>
                </a:ln>
                <a:solidFill>
                  <a:srgbClr val="000000"/>
                </a:solidFill>
                <a:effectLst/>
                <a:uLnTx/>
                <a:uFillTx/>
                <a:latin typeface="Calibri"/>
                <a:ea typeface="+mn-ea"/>
                <a:cs typeface="+mn-cs"/>
              </a:rPr>
              <a:t> Indicates shelf life when stored at room temperature</a:t>
            </a:r>
            <a:endParaRPr kumimoji="0" lang="en-US" sz="1400" b="0" i="0" u="none" strike="noStrike" kern="1200" cap="none" spc="0" normalizeH="0" baseline="0" noProof="0">
              <a:ln>
                <a:noFill/>
              </a:ln>
              <a:solidFill>
                <a:srgbClr val="000000"/>
              </a:solidFill>
              <a:effectLst/>
              <a:uLnTx/>
              <a:uFillTx/>
              <a:latin typeface="Calibri"/>
              <a:ea typeface="Calibri"/>
              <a:cs typeface="Calibri"/>
            </a:endParaRPr>
          </a:p>
          <a:p>
            <a:pPr marL="0" lvl="1" indent="0">
              <a:buNone/>
              <a:defRPr/>
            </a:pPr>
            <a:r>
              <a:rPr kumimoji="0" lang="en-US" sz="1400" b="1" i="0" u="none" strike="noStrike" kern="1200" cap="none" spc="0" normalizeH="0" baseline="0" noProof="0">
                <a:ln>
                  <a:noFill/>
                </a:ln>
                <a:solidFill>
                  <a:srgbClr val="009CDE"/>
                </a:solidFill>
                <a:effectLst/>
                <a:uLnTx/>
                <a:uFillTx/>
                <a:latin typeface="Calibri"/>
                <a:ea typeface="+mn-ea"/>
                <a:cs typeface="+mn-cs"/>
              </a:rPr>
              <a:t>I </a:t>
            </a:r>
            <a:r>
              <a:rPr lang="en-US">
                <a:solidFill>
                  <a:srgbClr val="000000"/>
                </a:solidFill>
                <a:latin typeface="Calibri"/>
              </a:rPr>
              <a:t> Room </a:t>
            </a:r>
            <a:r>
              <a:rPr kumimoji="0" lang="en-US" sz="1400" b="0" i="0" u="none" strike="noStrike" kern="1200" cap="none" spc="0" normalizeH="0" baseline="0" noProof="0">
                <a:ln>
                  <a:noFill/>
                </a:ln>
                <a:solidFill>
                  <a:srgbClr val="000000"/>
                </a:solidFill>
                <a:effectLst/>
                <a:uLnTx/>
                <a:uFillTx/>
                <a:latin typeface="Calibri"/>
                <a:ea typeface="+mn-ea"/>
                <a:cs typeface="+mn-cs"/>
              </a:rPr>
              <a:t>temperature storage range</a:t>
            </a:r>
            <a:endParaRPr lang="en-US" sz="1400" b="0" i="0" u="none" strike="noStrike" kern="1200" cap="none" spc="0" normalizeH="0" baseline="0" noProof="0">
              <a:ln>
                <a:noFill/>
              </a:ln>
              <a:solidFill>
                <a:srgbClr val="000000"/>
              </a:solidFill>
              <a:effectLst/>
              <a:uLnTx/>
              <a:uFillTx/>
              <a:latin typeface="Calibri"/>
              <a:ea typeface="Calibri"/>
              <a:cs typeface="Calibri"/>
            </a:endParaRPr>
          </a:p>
          <a:p>
            <a:pPr marL="169545" lvl="1" indent="-169545"/>
            <a:endParaRPr lang="en-US">
              <a:ea typeface="Calibri"/>
              <a:cs typeface="Calibri"/>
            </a:endParaRPr>
          </a:p>
          <a:p>
            <a:pPr marL="169545" lvl="1" indent="-169545"/>
            <a:endParaRPr lang="en-US">
              <a:ea typeface="Calibri"/>
              <a:cs typeface="Calibri"/>
            </a:endParaRPr>
          </a:p>
        </p:txBody>
      </p:sp>
      <p:grpSp>
        <p:nvGrpSpPr>
          <p:cNvPr id="62" name="Group 61">
            <a:extLst>
              <a:ext uri="{FF2B5EF4-FFF2-40B4-BE49-F238E27FC236}">
                <a16:creationId xmlns:a16="http://schemas.microsoft.com/office/drawing/2014/main" id="{EFE6FA4A-57A5-47BF-6B04-E7B9335742FC}"/>
              </a:ext>
            </a:extLst>
          </p:cNvPr>
          <p:cNvGrpSpPr/>
          <p:nvPr/>
        </p:nvGrpSpPr>
        <p:grpSpPr>
          <a:xfrm>
            <a:off x="5326780" y="203933"/>
            <a:ext cx="2874524" cy="4369973"/>
            <a:chOff x="2668188" y="140365"/>
            <a:chExt cx="2874524" cy="4369973"/>
          </a:xfrm>
        </p:grpSpPr>
        <p:pic>
          <p:nvPicPr>
            <p:cNvPr id="7" name="Picture 6" descr="A close up of a label&#10;&#10;AI-generated content may be incorrect.">
              <a:extLst>
                <a:ext uri="{FF2B5EF4-FFF2-40B4-BE49-F238E27FC236}">
                  <a16:creationId xmlns:a16="http://schemas.microsoft.com/office/drawing/2014/main" id="{CD5068DF-C94E-CADF-CC85-872A48717A12}"/>
                </a:ext>
              </a:extLst>
            </p:cNvPr>
            <p:cNvPicPr>
              <a:picLocks noChangeAspect="1"/>
            </p:cNvPicPr>
            <p:nvPr/>
          </p:nvPicPr>
          <p:blipFill>
            <a:blip r:embed="rId3" cstate="print">
              <a:extLst>
                <a:ext uri="{28A0092B-C50C-407E-A947-70E740481C1C}">
                  <a14:useLocalDpi xmlns:a14="http://schemas.microsoft.com/office/drawing/2010/main" val="0"/>
                </a:ext>
              </a:extLst>
            </a:blip>
            <a:srcRect l="51702" t="18873" r="6170" b="16146"/>
            <a:stretch/>
          </p:blipFill>
          <p:spPr>
            <a:xfrm>
              <a:off x="2869675" y="2670635"/>
              <a:ext cx="2642642" cy="1839703"/>
            </a:xfrm>
            <a:prstGeom prst="rect">
              <a:avLst/>
            </a:prstGeom>
          </p:spPr>
        </p:pic>
        <p:pic>
          <p:nvPicPr>
            <p:cNvPr id="4" name="Picture 3" descr="A close up of a label&#10;&#10;AI-generated content may be incorrect.">
              <a:extLst>
                <a:ext uri="{FF2B5EF4-FFF2-40B4-BE49-F238E27FC236}">
                  <a16:creationId xmlns:a16="http://schemas.microsoft.com/office/drawing/2014/main" id="{E4352A5D-0B90-203B-8EC8-B374231A1DCE}"/>
                </a:ext>
              </a:extLst>
            </p:cNvPr>
            <p:cNvPicPr>
              <a:picLocks noChangeAspect="1"/>
            </p:cNvPicPr>
            <p:nvPr/>
          </p:nvPicPr>
          <p:blipFill>
            <a:blip r:embed="rId4" cstate="print">
              <a:extLst>
                <a:ext uri="{28A0092B-C50C-407E-A947-70E740481C1C}">
                  <a14:useLocalDpi xmlns:a14="http://schemas.microsoft.com/office/drawing/2010/main" val="0"/>
                </a:ext>
              </a:extLst>
            </a:blip>
            <a:srcRect l="6968" t="18873" r="51919" b="16264"/>
            <a:stretch/>
          </p:blipFill>
          <p:spPr>
            <a:xfrm>
              <a:off x="2872083" y="493712"/>
              <a:ext cx="2587179" cy="1842203"/>
            </a:xfrm>
            <a:prstGeom prst="rect">
              <a:avLst/>
            </a:prstGeom>
          </p:spPr>
        </p:pic>
        <p:grpSp>
          <p:nvGrpSpPr>
            <p:cNvPr id="3" name="Group 2">
              <a:extLst>
                <a:ext uri="{FF2B5EF4-FFF2-40B4-BE49-F238E27FC236}">
                  <a16:creationId xmlns:a16="http://schemas.microsoft.com/office/drawing/2014/main" id="{9E7B9673-4071-DFD4-2055-CFD175E119B8}"/>
                </a:ext>
              </a:extLst>
            </p:cNvPr>
            <p:cNvGrpSpPr/>
            <p:nvPr/>
          </p:nvGrpSpPr>
          <p:grpSpPr>
            <a:xfrm>
              <a:off x="2668188" y="140365"/>
              <a:ext cx="2874524" cy="3884538"/>
              <a:chOff x="5436507" y="279934"/>
              <a:chExt cx="2874524" cy="3884538"/>
            </a:xfrm>
          </p:grpSpPr>
          <p:sp>
            <p:nvSpPr>
              <p:cNvPr id="8" name="Text Box 19">
                <a:extLst>
                  <a:ext uri="{FF2B5EF4-FFF2-40B4-BE49-F238E27FC236}">
                    <a16:creationId xmlns:a16="http://schemas.microsoft.com/office/drawing/2014/main" id="{A43D4F69-133A-85FB-1D07-5A4E89526639}"/>
                  </a:ext>
                </a:extLst>
              </p:cNvPr>
              <p:cNvSpPr txBox="1">
                <a:spLocks noChangeArrowheads="1"/>
              </p:cNvSpPr>
              <p:nvPr/>
            </p:nvSpPr>
            <p:spPr bwMode="auto">
              <a:xfrm>
                <a:off x="5585713" y="279934"/>
                <a:ext cx="616980" cy="400110"/>
              </a:xfrm>
              <a:prstGeom prst="rect">
                <a:avLst/>
              </a:prstGeom>
              <a:no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1400" b="1">
                    <a:solidFill>
                      <a:schemeClr val="accent1"/>
                    </a:solidFill>
                  </a:rPr>
                  <a:t>FRONT</a:t>
                </a:r>
              </a:p>
            </p:txBody>
          </p:sp>
          <p:sp>
            <p:nvSpPr>
              <p:cNvPr id="26" name="Text Box 19">
                <a:extLst>
                  <a:ext uri="{FF2B5EF4-FFF2-40B4-BE49-F238E27FC236}">
                    <a16:creationId xmlns:a16="http://schemas.microsoft.com/office/drawing/2014/main" id="{E98F4407-E3C2-D7F9-8975-B88EB5EF8F68}"/>
                  </a:ext>
                </a:extLst>
              </p:cNvPr>
              <p:cNvSpPr txBox="1">
                <a:spLocks noChangeArrowheads="1"/>
              </p:cNvSpPr>
              <p:nvPr/>
            </p:nvSpPr>
            <p:spPr bwMode="auto">
              <a:xfrm>
                <a:off x="5537257" y="2491978"/>
                <a:ext cx="616980" cy="400110"/>
              </a:xfrm>
              <a:prstGeom prst="rect">
                <a:avLst/>
              </a:prstGeom>
              <a:no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1400" b="1">
                    <a:solidFill>
                      <a:schemeClr val="accent1"/>
                    </a:solidFill>
                  </a:rPr>
                  <a:t>BACK</a:t>
                </a:r>
              </a:p>
            </p:txBody>
          </p:sp>
          <p:grpSp>
            <p:nvGrpSpPr>
              <p:cNvPr id="27" name="Group 26">
                <a:extLst>
                  <a:ext uri="{FF2B5EF4-FFF2-40B4-BE49-F238E27FC236}">
                    <a16:creationId xmlns:a16="http://schemas.microsoft.com/office/drawing/2014/main" id="{80EF7D52-B3D2-BA8E-1E9F-701C3DCE2799}"/>
                  </a:ext>
                </a:extLst>
              </p:cNvPr>
              <p:cNvGrpSpPr/>
              <p:nvPr/>
            </p:nvGrpSpPr>
            <p:grpSpPr>
              <a:xfrm>
                <a:off x="5436507" y="960120"/>
                <a:ext cx="407114" cy="338554"/>
                <a:chOff x="4364945" y="2385080"/>
                <a:chExt cx="407114" cy="338554"/>
              </a:xfrm>
            </p:grpSpPr>
            <p:sp>
              <p:nvSpPr>
                <p:cNvPr id="59" name="Oval 58">
                  <a:extLst>
                    <a:ext uri="{FF2B5EF4-FFF2-40B4-BE49-F238E27FC236}">
                      <a16:creationId xmlns:a16="http://schemas.microsoft.com/office/drawing/2014/main" id="{23A3A3E8-0DC3-83D1-6B97-CFAB6013CBFF}"/>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58F8FD4E-7552-5852-9D8E-249B33B7F2EF}"/>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A</a:t>
                  </a:r>
                  <a:endParaRPr lang="en-US">
                    <a:solidFill>
                      <a:schemeClr val="bg1"/>
                    </a:solidFill>
                    <a:ea typeface="+mn-lt"/>
                    <a:cs typeface="+mn-lt"/>
                  </a:endParaRPr>
                </a:p>
              </p:txBody>
            </p:sp>
          </p:grpSp>
          <p:grpSp>
            <p:nvGrpSpPr>
              <p:cNvPr id="29" name="Group 28">
                <a:extLst>
                  <a:ext uri="{FF2B5EF4-FFF2-40B4-BE49-F238E27FC236}">
                    <a16:creationId xmlns:a16="http://schemas.microsoft.com/office/drawing/2014/main" id="{E541D31A-22B8-1ACE-7FB6-E225C0237EB0}"/>
                  </a:ext>
                </a:extLst>
              </p:cNvPr>
              <p:cNvGrpSpPr/>
              <p:nvPr/>
            </p:nvGrpSpPr>
            <p:grpSpPr>
              <a:xfrm>
                <a:off x="6500926" y="1360170"/>
                <a:ext cx="407114" cy="338554"/>
                <a:chOff x="4364945" y="2385080"/>
                <a:chExt cx="407114" cy="338554"/>
              </a:xfrm>
            </p:grpSpPr>
            <p:sp>
              <p:nvSpPr>
                <p:cNvPr id="57" name="Oval 56">
                  <a:extLst>
                    <a:ext uri="{FF2B5EF4-FFF2-40B4-BE49-F238E27FC236}">
                      <a16:creationId xmlns:a16="http://schemas.microsoft.com/office/drawing/2014/main" id="{156ACA91-5C01-BE60-BA77-D828CE4D06EE}"/>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CDE18317-09C4-E324-4E73-2C1EF4EDCA75}"/>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B</a:t>
                  </a:r>
                  <a:endParaRPr lang="en-US">
                    <a:solidFill>
                      <a:schemeClr val="bg1"/>
                    </a:solidFill>
                    <a:ea typeface="+mn-lt"/>
                    <a:cs typeface="+mn-lt"/>
                  </a:endParaRPr>
                </a:p>
              </p:txBody>
            </p:sp>
          </p:grpSp>
          <p:grpSp>
            <p:nvGrpSpPr>
              <p:cNvPr id="30" name="Group 29">
                <a:extLst>
                  <a:ext uri="{FF2B5EF4-FFF2-40B4-BE49-F238E27FC236}">
                    <a16:creationId xmlns:a16="http://schemas.microsoft.com/office/drawing/2014/main" id="{5D38402B-9FAF-A1A6-E51D-7A38658D27EF}"/>
                  </a:ext>
                </a:extLst>
              </p:cNvPr>
              <p:cNvGrpSpPr/>
              <p:nvPr/>
            </p:nvGrpSpPr>
            <p:grpSpPr>
              <a:xfrm>
                <a:off x="6115014" y="2143883"/>
                <a:ext cx="407114" cy="338554"/>
                <a:chOff x="4364945" y="2385080"/>
                <a:chExt cx="407114" cy="338554"/>
              </a:xfrm>
            </p:grpSpPr>
            <p:sp>
              <p:nvSpPr>
                <p:cNvPr id="55" name="Oval 54">
                  <a:extLst>
                    <a:ext uri="{FF2B5EF4-FFF2-40B4-BE49-F238E27FC236}">
                      <a16:creationId xmlns:a16="http://schemas.microsoft.com/office/drawing/2014/main" id="{DF41A1CF-C270-F764-25A8-F94B265E3724}"/>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08839E89-700D-787E-FD04-E0F5350DCD68}"/>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C</a:t>
                  </a:r>
                  <a:endParaRPr lang="en-US">
                    <a:solidFill>
                      <a:schemeClr val="bg1"/>
                    </a:solidFill>
                    <a:ea typeface="+mn-lt"/>
                    <a:cs typeface="+mn-lt"/>
                  </a:endParaRPr>
                </a:p>
              </p:txBody>
            </p:sp>
          </p:grpSp>
          <p:grpSp>
            <p:nvGrpSpPr>
              <p:cNvPr id="31" name="Group 30">
                <a:extLst>
                  <a:ext uri="{FF2B5EF4-FFF2-40B4-BE49-F238E27FC236}">
                    <a16:creationId xmlns:a16="http://schemas.microsoft.com/office/drawing/2014/main" id="{EC394E63-CC69-DE23-6192-9FC852593FC7}"/>
                  </a:ext>
                </a:extLst>
              </p:cNvPr>
              <p:cNvGrpSpPr/>
              <p:nvPr/>
            </p:nvGrpSpPr>
            <p:grpSpPr>
              <a:xfrm>
                <a:off x="6954277" y="645412"/>
                <a:ext cx="407114" cy="338554"/>
                <a:chOff x="4364945" y="2385080"/>
                <a:chExt cx="407114" cy="338554"/>
              </a:xfrm>
            </p:grpSpPr>
            <p:sp>
              <p:nvSpPr>
                <p:cNvPr id="53" name="Oval 52">
                  <a:extLst>
                    <a:ext uri="{FF2B5EF4-FFF2-40B4-BE49-F238E27FC236}">
                      <a16:creationId xmlns:a16="http://schemas.microsoft.com/office/drawing/2014/main" id="{44D31391-819B-E039-FC14-65DD768FBC55}"/>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11955D83-754B-5682-F248-1348B79F4A85}"/>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D</a:t>
                  </a:r>
                  <a:endParaRPr lang="en-US">
                    <a:solidFill>
                      <a:schemeClr val="bg1"/>
                    </a:solidFill>
                    <a:ea typeface="+mn-lt"/>
                    <a:cs typeface="+mn-lt"/>
                  </a:endParaRPr>
                </a:p>
              </p:txBody>
            </p:sp>
          </p:grpSp>
          <p:grpSp>
            <p:nvGrpSpPr>
              <p:cNvPr id="35" name="Group 34">
                <a:extLst>
                  <a:ext uri="{FF2B5EF4-FFF2-40B4-BE49-F238E27FC236}">
                    <a16:creationId xmlns:a16="http://schemas.microsoft.com/office/drawing/2014/main" id="{A462FFA1-9E2C-28DF-4CCF-06D747B82CE7}"/>
                  </a:ext>
                </a:extLst>
              </p:cNvPr>
              <p:cNvGrpSpPr/>
              <p:nvPr/>
            </p:nvGrpSpPr>
            <p:grpSpPr>
              <a:xfrm>
                <a:off x="7423412" y="585590"/>
                <a:ext cx="407114" cy="338554"/>
                <a:chOff x="4364945" y="2385080"/>
                <a:chExt cx="407114" cy="338554"/>
              </a:xfrm>
            </p:grpSpPr>
            <p:sp>
              <p:nvSpPr>
                <p:cNvPr id="51" name="Oval 50">
                  <a:extLst>
                    <a:ext uri="{FF2B5EF4-FFF2-40B4-BE49-F238E27FC236}">
                      <a16:creationId xmlns:a16="http://schemas.microsoft.com/office/drawing/2014/main" id="{34C6DDF5-D301-748F-097E-84F55CE03D0D}"/>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5FC36CD2-30B2-040E-2158-A5FC9CA1F92C}"/>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E</a:t>
                  </a:r>
                  <a:endParaRPr lang="en-US">
                    <a:solidFill>
                      <a:schemeClr val="bg1"/>
                    </a:solidFill>
                    <a:ea typeface="+mn-lt"/>
                    <a:cs typeface="+mn-lt"/>
                  </a:endParaRPr>
                </a:p>
              </p:txBody>
            </p:sp>
          </p:grpSp>
          <p:grpSp>
            <p:nvGrpSpPr>
              <p:cNvPr id="36" name="Group 35">
                <a:extLst>
                  <a:ext uri="{FF2B5EF4-FFF2-40B4-BE49-F238E27FC236}">
                    <a16:creationId xmlns:a16="http://schemas.microsoft.com/office/drawing/2014/main" id="{DDEA79F0-50D6-0F24-54A6-AFD9205DC061}"/>
                  </a:ext>
                </a:extLst>
              </p:cNvPr>
              <p:cNvGrpSpPr/>
              <p:nvPr/>
            </p:nvGrpSpPr>
            <p:grpSpPr>
              <a:xfrm>
                <a:off x="7903917" y="1069307"/>
                <a:ext cx="407114" cy="338554"/>
                <a:chOff x="4364945" y="2385080"/>
                <a:chExt cx="407114" cy="338554"/>
              </a:xfrm>
            </p:grpSpPr>
            <p:sp>
              <p:nvSpPr>
                <p:cNvPr id="49" name="Oval 48">
                  <a:extLst>
                    <a:ext uri="{FF2B5EF4-FFF2-40B4-BE49-F238E27FC236}">
                      <a16:creationId xmlns:a16="http://schemas.microsoft.com/office/drawing/2014/main" id="{C3BCAACF-B5BE-9927-2C13-E140E9A65911}"/>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73FFC8A2-4B42-25D2-D55B-A4BD351E2DB4}"/>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F</a:t>
                  </a:r>
                  <a:endParaRPr lang="en-US">
                    <a:solidFill>
                      <a:schemeClr val="bg1"/>
                    </a:solidFill>
                    <a:ea typeface="+mn-lt"/>
                    <a:cs typeface="+mn-lt"/>
                  </a:endParaRPr>
                </a:p>
              </p:txBody>
            </p:sp>
          </p:grpSp>
          <p:grpSp>
            <p:nvGrpSpPr>
              <p:cNvPr id="37" name="Group 36">
                <a:extLst>
                  <a:ext uri="{FF2B5EF4-FFF2-40B4-BE49-F238E27FC236}">
                    <a16:creationId xmlns:a16="http://schemas.microsoft.com/office/drawing/2014/main" id="{243A947E-A01B-2012-AB28-417E61182893}"/>
                  </a:ext>
                </a:extLst>
              </p:cNvPr>
              <p:cNvGrpSpPr/>
              <p:nvPr/>
            </p:nvGrpSpPr>
            <p:grpSpPr>
              <a:xfrm>
                <a:off x="7443899" y="2238849"/>
                <a:ext cx="407114" cy="338554"/>
                <a:chOff x="4364945" y="2385080"/>
                <a:chExt cx="407114" cy="338554"/>
              </a:xfrm>
            </p:grpSpPr>
            <p:sp>
              <p:nvSpPr>
                <p:cNvPr id="47" name="Oval 46">
                  <a:extLst>
                    <a:ext uri="{FF2B5EF4-FFF2-40B4-BE49-F238E27FC236}">
                      <a16:creationId xmlns:a16="http://schemas.microsoft.com/office/drawing/2014/main" id="{D986819B-3FB7-40CE-1396-B9824F8DF815}"/>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71A909F3-31C1-10A5-3F39-CB90C6D0F242}"/>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G</a:t>
                  </a:r>
                  <a:endParaRPr lang="en-US">
                    <a:solidFill>
                      <a:schemeClr val="bg1"/>
                    </a:solidFill>
                    <a:ea typeface="+mn-lt"/>
                    <a:cs typeface="+mn-lt"/>
                  </a:endParaRPr>
                </a:p>
              </p:txBody>
            </p:sp>
          </p:grpSp>
          <p:grpSp>
            <p:nvGrpSpPr>
              <p:cNvPr id="38" name="Group 37">
                <a:extLst>
                  <a:ext uri="{FF2B5EF4-FFF2-40B4-BE49-F238E27FC236}">
                    <a16:creationId xmlns:a16="http://schemas.microsoft.com/office/drawing/2014/main" id="{97582CA6-5382-0DF6-9014-EC59B219FDC5}"/>
                  </a:ext>
                </a:extLst>
              </p:cNvPr>
              <p:cNvGrpSpPr/>
              <p:nvPr/>
            </p:nvGrpSpPr>
            <p:grpSpPr>
              <a:xfrm>
                <a:off x="5707900" y="3635941"/>
                <a:ext cx="407114" cy="338554"/>
                <a:chOff x="4364945" y="2385080"/>
                <a:chExt cx="407114" cy="338554"/>
              </a:xfrm>
            </p:grpSpPr>
            <p:sp>
              <p:nvSpPr>
                <p:cNvPr id="45" name="Oval 44">
                  <a:extLst>
                    <a:ext uri="{FF2B5EF4-FFF2-40B4-BE49-F238E27FC236}">
                      <a16:creationId xmlns:a16="http://schemas.microsoft.com/office/drawing/2014/main" id="{66DC41A0-B6FE-814F-CB6A-1855A37E1C6B}"/>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5CE5F122-2308-2573-93A7-2C8667455E27}"/>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H</a:t>
                  </a:r>
                  <a:endParaRPr lang="en-US">
                    <a:solidFill>
                      <a:schemeClr val="bg1"/>
                    </a:solidFill>
                    <a:ea typeface="+mn-lt"/>
                    <a:cs typeface="+mn-lt"/>
                  </a:endParaRPr>
                </a:p>
              </p:txBody>
            </p:sp>
          </p:grpSp>
          <p:grpSp>
            <p:nvGrpSpPr>
              <p:cNvPr id="42" name="Group 41">
                <a:extLst>
                  <a:ext uri="{FF2B5EF4-FFF2-40B4-BE49-F238E27FC236}">
                    <a16:creationId xmlns:a16="http://schemas.microsoft.com/office/drawing/2014/main" id="{D16C7505-FD76-C358-23AA-E286E441B039}"/>
                  </a:ext>
                </a:extLst>
              </p:cNvPr>
              <p:cNvGrpSpPr/>
              <p:nvPr/>
            </p:nvGrpSpPr>
            <p:grpSpPr>
              <a:xfrm>
                <a:off x="7759944" y="3825918"/>
                <a:ext cx="407114" cy="338554"/>
                <a:chOff x="4364945" y="2385080"/>
                <a:chExt cx="407114" cy="338554"/>
              </a:xfrm>
            </p:grpSpPr>
            <p:sp>
              <p:nvSpPr>
                <p:cNvPr id="43" name="Oval 42">
                  <a:extLst>
                    <a:ext uri="{FF2B5EF4-FFF2-40B4-BE49-F238E27FC236}">
                      <a16:creationId xmlns:a16="http://schemas.microsoft.com/office/drawing/2014/main" id="{5C920304-A595-6FF4-8EDC-1146A0098147}"/>
                    </a:ext>
                  </a:extLst>
                </p:cNvPr>
                <p:cNvSpPr/>
                <p:nvPr/>
              </p:nvSpPr>
              <p:spPr>
                <a:xfrm>
                  <a:off x="4446010" y="2432771"/>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F79024BC-0F31-28E5-A6FD-516EE729AC06}"/>
                    </a:ext>
                  </a:extLst>
                </p:cNvPr>
                <p:cNvSpPr txBox="1"/>
                <p:nvPr/>
              </p:nvSpPr>
              <p:spPr>
                <a:xfrm>
                  <a:off x="4364945" y="2385080"/>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I</a:t>
                  </a:r>
                  <a:endParaRPr lang="en-US">
                    <a:solidFill>
                      <a:schemeClr val="bg1"/>
                    </a:solidFill>
                    <a:ea typeface="+mn-lt"/>
                    <a:cs typeface="+mn-lt"/>
                  </a:endParaRPr>
                </a:p>
              </p:txBody>
            </p:sp>
          </p:grpSp>
        </p:grpSp>
      </p:grpSp>
    </p:spTree>
    <p:custDataLst>
      <p:tags r:id="rId1"/>
    </p:custDataLst>
    <p:extLst>
      <p:ext uri="{BB962C8B-B14F-4D97-AF65-F5344CB8AC3E}">
        <p14:creationId xmlns:p14="http://schemas.microsoft.com/office/powerpoint/2010/main" val="4231250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0C0D7-C7A3-9BBA-C672-144137706B8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8AB7AF6-7B38-20DC-C225-E9D5CE4D3FAD}"/>
              </a:ext>
            </a:extLst>
          </p:cNvPr>
          <p:cNvSpPr>
            <a:spLocks noGrp="1"/>
          </p:cNvSpPr>
          <p:nvPr>
            <p:ph type="title"/>
          </p:nvPr>
        </p:nvSpPr>
        <p:spPr/>
        <p:txBody>
          <a:bodyPr/>
          <a:lstStyle/>
          <a:p>
            <a:r>
              <a:rPr lang="en-US" dirty="0"/>
              <a:t>Cartridge overview </a:t>
            </a:r>
            <a:r>
              <a:rPr lang="en-US" sz="1400" dirty="0"/>
              <a:t>– cont’d</a:t>
            </a:r>
          </a:p>
        </p:txBody>
      </p:sp>
      <p:sp>
        <p:nvSpPr>
          <p:cNvPr id="5" name="Slide Number Placeholder 4">
            <a:extLst>
              <a:ext uri="{FF2B5EF4-FFF2-40B4-BE49-F238E27FC236}">
                <a16:creationId xmlns:a16="http://schemas.microsoft.com/office/drawing/2014/main" id="{4F698E2D-759A-513C-2113-860367C594B2}"/>
              </a:ext>
            </a:extLst>
          </p:cNvPr>
          <p:cNvSpPr>
            <a:spLocks noGrp="1"/>
          </p:cNvSpPr>
          <p:nvPr>
            <p:ph type="sldNum" sz="quarter" idx="10"/>
          </p:nvPr>
        </p:nvSpPr>
        <p:spPr/>
        <p:txBody>
          <a:bodyPr/>
          <a:lstStyle/>
          <a:p>
            <a:r>
              <a:rPr lang="en-IN"/>
              <a:t>|    </a:t>
            </a:r>
            <a:fld id="{7B2119CD-3B2D-4CEB-B404-D2E3F8CD6D69}" type="slidenum">
              <a:rPr lang="en-IN" smtClean="0"/>
              <a:pPr/>
              <a:t>8</a:t>
            </a:fld>
            <a:endParaRPr lang="en-IN"/>
          </a:p>
        </p:txBody>
      </p:sp>
      <p:pic>
        <p:nvPicPr>
          <p:cNvPr id="2" name="Picture 1" descr="A blue and clear plastic container&#10;&#10;AI-generated content may be incorrect.">
            <a:extLst>
              <a:ext uri="{FF2B5EF4-FFF2-40B4-BE49-F238E27FC236}">
                <a16:creationId xmlns:a16="http://schemas.microsoft.com/office/drawing/2014/main" id="{1AA24EF7-770F-F006-EB23-462DC5C282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5643" y="934601"/>
            <a:ext cx="1896854" cy="3547322"/>
          </a:xfrm>
          <a:prstGeom prst="rect">
            <a:avLst/>
          </a:prstGeom>
        </p:spPr>
      </p:pic>
      <p:sp>
        <p:nvSpPr>
          <p:cNvPr id="14" name="Oval 13">
            <a:extLst>
              <a:ext uri="{FF2B5EF4-FFF2-40B4-BE49-F238E27FC236}">
                <a16:creationId xmlns:a16="http://schemas.microsoft.com/office/drawing/2014/main" id="{4ED2F033-730B-417E-EC18-72D129BC6901}"/>
              </a:ext>
            </a:extLst>
          </p:cNvPr>
          <p:cNvSpPr/>
          <p:nvPr/>
        </p:nvSpPr>
        <p:spPr>
          <a:xfrm>
            <a:off x="5902632" y="3003932"/>
            <a:ext cx="296426" cy="296426"/>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r>
              <a:rPr lang="en-US" sz="1600" b="1"/>
              <a:t>C</a:t>
            </a:r>
          </a:p>
        </p:txBody>
      </p:sp>
      <p:sp>
        <p:nvSpPr>
          <p:cNvPr id="17" name="Oval 16">
            <a:extLst>
              <a:ext uri="{FF2B5EF4-FFF2-40B4-BE49-F238E27FC236}">
                <a16:creationId xmlns:a16="http://schemas.microsoft.com/office/drawing/2014/main" id="{08BB8A55-A357-5997-E45F-63523F51AD2A}"/>
              </a:ext>
            </a:extLst>
          </p:cNvPr>
          <p:cNvSpPr/>
          <p:nvPr/>
        </p:nvSpPr>
        <p:spPr>
          <a:xfrm>
            <a:off x="7387009" y="2971583"/>
            <a:ext cx="296426" cy="296426"/>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ctr"/>
          <a:lstStyle/>
          <a:p>
            <a:pPr algn="ctr"/>
            <a:r>
              <a:rPr lang="en-US" sz="1600" b="1"/>
              <a:t>E</a:t>
            </a:r>
          </a:p>
        </p:txBody>
      </p:sp>
      <p:sp>
        <p:nvSpPr>
          <p:cNvPr id="18" name="Text Box 19">
            <a:extLst>
              <a:ext uri="{FF2B5EF4-FFF2-40B4-BE49-F238E27FC236}">
                <a16:creationId xmlns:a16="http://schemas.microsoft.com/office/drawing/2014/main" id="{F1F39837-6422-8957-AA85-6C256C40FEFB}"/>
              </a:ext>
            </a:extLst>
          </p:cNvPr>
          <p:cNvSpPr txBox="1">
            <a:spLocks noChangeArrowheads="1"/>
          </p:cNvSpPr>
          <p:nvPr/>
        </p:nvSpPr>
        <p:spPr bwMode="auto">
          <a:xfrm>
            <a:off x="5759848" y="786050"/>
            <a:ext cx="616980" cy="400110"/>
          </a:xfrm>
          <a:prstGeom prst="rect">
            <a:avLst/>
          </a:prstGeom>
          <a:no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1400" b="1">
                <a:solidFill>
                  <a:schemeClr val="accent1"/>
                </a:solidFill>
              </a:rPr>
              <a:t>TOP</a:t>
            </a:r>
          </a:p>
        </p:txBody>
      </p:sp>
      <p:sp>
        <p:nvSpPr>
          <p:cNvPr id="19" name="Text Box 19">
            <a:extLst>
              <a:ext uri="{FF2B5EF4-FFF2-40B4-BE49-F238E27FC236}">
                <a16:creationId xmlns:a16="http://schemas.microsoft.com/office/drawing/2014/main" id="{4C274615-9097-4701-FC6E-6904E9D2E3CB}"/>
              </a:ext>
            </a:extLst>
          </p:cNvPr>
          <p:cNvSpPr txBox="1">
            <a:spLocks noChangeArrowheads="1"/>
          </p:cNvSpPr>
          <p:nvPr/>
        </p:nvSpPr>
        <p:spPr bwMode="auto">
          <a:xfrm>
            <a:off x="5949250" y="4173796"/>
            <a:ext cx="834404" cy="400110"/>
          </a:xfrm>
          <a:prstGeom prst="rect">
            <a:avLst/>
          </a:prstGeom>
          <a:no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1400" b="1">
                <a:solidFill>
                  <a:schemeClr val="accent1"/>
                </a:solidFill>
              </a:rPr>
              <a:t>BOTTOM</a:t>
            </a:r>
          </a:p>
        </p:txBody>
      </p:sp>
      <p:sp>
        <p:nvSpPr>
          <p:cNvPr id="36" name="Oval 35">
            <a:extLst>
              <a:ext uri="{FF2B5EF4-FFF2-40B4-BE49-F238E27FC236}">
                <a16:creationId xmlns:a16="http://schemas.microsoft.com/office/drawing/2014/main" id="{2602B7DA-3753-7723-34D3-0D6AD01E4146}"/>
              </a:ext>
            </a:extLst>
          </p:cNvPr>
          <p:cNvSpPr/>
          <p:nvPr/>
        </p:nvSpPr>
        <p:spPr>
          <a:xfrm>
            <a:off x="6161227" y="1159950"/>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D53E0DAE-0A0E-A504-AB44-F4FABD5EC4D7}"/>
              </a:ext>
            </a:extLst>
          </p:cNvPr>
          <p:cNvSpPr txBox="1"/>
          <p:nvPr/>
        </p:nvSpPr>
        <p:spPr>
          <a:xfrm>
            <a:off x="6086907" y="1115048"/>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A</a:t>
            </a:r>
            <a:endParaRPr lang="en-US">
              <a:solidFill>
                <a:schemeClr val="bg1"/>
              </a:solidFill>
              <a:ea typeface="+mn-lt"/>
              <a:cs typeface="+mn-lt"/>
            </a:endParaRPr>
          </a:p>
        </p:txBody>
      </p:sp>
      <p:sp>
        <p:nvSpPr>
          <p:cNvPr id="34" name="Oval 33">
            <a:extLst>
              <a:ext uri="{FF2B5EF4-FFF2-40B4-BE49-F238E27FC236}">
                <a16:creationId xmlns:a16="http://schemas.microsoft.com/office/drawing/2014/main" id="{808B583B-98DC-768F-505E-9E3100B62639}"/>
              </a:ext>
            </a:extLst>
          </p:cNvPr>
          <p:cNvSpPr/>
          <p:nvPr/>
        </p:nvSpPr>
        <p:spPr>
          <a:xfrm>
            <a:off x="6495356" y="1828157"/>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60BBC57-3418-EF37-F11E-35F4C5EABC39}"/>
              </a:ext>
            </a:extLst>
          </p:cNvPr>
          <p:cNvSpPr/>
          <p:nvPr/>
        </p:nvSpPr>
        <p:spPr>
          <a:xfrm>
            <a:off x="7763073" y="2099592"/>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B007C6C5-33A2-7ABD-CEF1-515E0B9A4F70}"/>
              </a:ext>
            </a:extLst>
          </p:cNvPr>
          <p:cNvSpPr txBox="1"/>
          <p:nvPr/>
        </p:nvSpPr>
        <p:spPr>
          <a:xfrm>
            <a:off x="7699231" y="2052279"/>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dirty="0">
                <a:solidFill>
                  <a:schemeClr val="bg1"/>
                </a:solidFill>
                <a:ea typeface="+mn-lt"/>
                <a:cs typeface="+mn-lt"/>
              </a:rPr>
              <a:t>D</a:t>
            </a:r>
            <a:endParaRPr lang="en-US" dirty="0">
              <a:solidFill>
                <a:schemeClr val="bg1"/>
              </a:solidFill>
              <a:ea typeface="+mn-lt"/>
              <a:cs typeface="+mn-lt"/>
            </a:endParaRPr>
          </a:p>
        </p:txBody>
      </p:sp>
      <p:sp>
        <p:nvSpPr>
          <p:cNvPr id="26" name="Oval 25">
            <a:extLst>
              <a:ext uri="{FF2B5EF4-FFF2-40B4-BE49-F238E27FC236}">
                <a16:creationId xmlns:a16="http://schemas.microsoft.com/office/drawing/2014/main" id="{035D1CF2-1AA0-4C24-987D-59CB26DB00AC}"/>
              </a:ext>
            </a:extLst>
          </p:cNvPr>
          <p:cNvSpPr/>
          <p:nvPr/>
        </p:nvSpPr>
        <p:spPr>
          <a:xfrm>
            <a:off x="7573259" y="2592844"/>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AC7D25FB-1E1A-0D14-0BC5-A888FD7B03E2}"/>
              </a:ext>
            </a:extLst>
          </p:cNvPr>
          <p:cNvSpPr txBox="1"/>
          <p:nvPr/>
        </p:nvSpPr>
        <p:spPr>
          <a:xfrm>
            <a:off x="7498939" y="2547133"/>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F</a:t>
            </a:r>
            <a:endParaRPr lang="en-US">
              <a:solidFill>
                <a:schemeClr val="bg1"/>
              </a:solidFill>
              <a:ea typeface="+mn-lt"/>
              <a:cs typeface="+mn-lt"/>
            </a:endParaRPr>
          </a:p>
        </p:txBody>
      </p:sp>
      <p:sp>
        <p:nvSpPr>
          <p:cNvPr id="38" name="Content Placeholder 2">
            <a:extLst>
              <a:ext uri="{FF2B5EF4-FFF2-40B4-BE49-F238E27FC236}">
                <a16:creationId xmlns:a16="http://schemas.microsoft.com/office/drawing/2014/main" id="{B43B0095-0785-CA68-0EC3-C89B994B083B}"/>
              </a:ext>
            </a:extLst>
          </p:cNvPr>
          <p:cNvSpPr txBox="1">
            <a:spLocks/>
          </p:cNvSpPr>
          <p:nvPr/>
        </p:nvSpPr>
        <p:spPr>
          <a:xfrm>
            <a:off x="508312" y="1185197"/>
            <a:ext cx="5103781" cy="3397250"/>
          </a:xfrm>
          <a:prstGeom prst="rect">
            <a:avLst/>
          </a:prstGeom>
        </p:spPr>
        <p:txBody>
          <a:bodyPr vert="horz" lIns="0" tIns="0" rIns="91440" bIns="4572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rgbClr val="009CDE"/>
                </a:solidFill>
                <a:latin typeface="+mn-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cs typeface="Calibri"/>
              </a:rPr>
              <a:t>ANATOMY OF A CARTRIDGE</a:t>
            </a:r>
          </a:p>
          <a:p>
            <a:r>
              <a:rPr lang="en-US" sz="1400">
                <a:solidFill>
                  <a:schemeClr val="accent1"/>
                </a:solidFill>
                <a:cs typeface="Calibri"/>
              </a:rPr>
              <a:t>On each cartridge, there are important areas to note</a:t>
            </a:r>
            <a:endParaRPr lang="en-US" sz="1400">
              <a:solidFill>
                <a:schemeClr val="accent1"/>
              </a:solidFill>
              <a:ea typeface="Calibri"/>
              <a:cs typeface="Calibri"/>
            </a:endParaRPr>
          </a:p>
          <a:p>
            <a:pPr marL="0" lvl="1" indent="0">
              <a:buFont typeface="Arial" panose="020B0604020202020204" pitchFamily="34" charset="0"/>
              <a:buNone/>
            </a:pPr>
            <a:r>
              <a:rPr lang="en-US" sz="1600" b="1">
                <a:solidFill>
                  <a:schemeClr val="accent3"/>
                </a:solidFill>
              </a:rPr>
              <a:t>A</a:t>
            </a:r>
            <a:r>
              <a:rPr lang="en-US" sz="1600"/>
              <a:t> Contact pads &amp; sensors (do not touch) </a:t>
            </a:r>
            <a:endParaRPr lang="en-US" sz="1600">
              <a:ea typeface="Calibri"/>
              <a:cs typeface="Calibri"/>
            </a:endParaRPr>
          </a:p>
          <a:p>
            <a:pPr marL="0" lvl="1" indent="0">
              <a:buNone/>
            </a:pPr>
            <a:r>
              <a:rPr lang="en-US" sz="1600" b="1">
                <a:solidFill>
                  <a:schemeClr val="accent3"/>
                </a:solidFill>
              </a:rPr>
              <a:t>B</a:t>
            </a:r>
            <a:r>
              <a:rPr lang="en-US" sz="1600"/>
              <a:t> Calibrant pack (do not touch)</a:t>
            </a:r>
            <a:endParaRPr lang="en-US" sz="1600">
              <a:ea typeface="Calibri"/>
              <a:cs typeface="Calibri"/>
            </a:endParaRPr>
          </a:p>
          <a:p>
            <a:pPr marL="0" lvl="1" indent="0">
              <a:buFont typeface="Arial" panose="020B0604020202020204" pitchFamily="34" charset="0"/>
              <a:buNone/>
            </a:pPr>
            <a:r>
              <a:rPr lang="en-US" sz="1600" b="1">
                <a:solidFill>
                  <a:schemeClr val="accent3"/>
                </a:solidFill>
              </a:rPr>
              <a:t>C </a:t>
            </a:r>
            <a:r>
              <a:rPr lang="en-US" sz="1600"/>
              <a:t>Cartridge closure </a:t>
            </a:r>
            <a:endParaRPr lang="en-US" sz="1600">
              <a:ea typeface="Calibri"/>
              <a:cs typeface="Calibri"/>
            </a:endParaRPr>
          </a:p>
          <a:p>
            <a:pPr marL="0" lvl="1" indent="0">
              <a:buFont typeface="Arial" panose="020B0604020202020204" pitchFamily="34" charset="0"/>
              <a:buNone/>
            </a:pPr>
            <a:r>
              <a:rPr lang="en-US" sz="1600" b="1">
                <a:solidFill>
                  <a:schemeClr val="accent3"/>
                </a:solidFill>
              </a:rPr>
              <a:t>D</a:t>
            </a:r>
            <a:r>
              <a:rPr lang="en-US" sz="1600"/>
              <a:t> Fill To mark </a:t>
            </a:r>
            <a:endParaRPr lang="en-US" sz="1600">
              <a:ea typeface="Calibri"/>
              <a:cs typeface="Calibri"/>
            </a:endParaRPr>
          </a:p>
          <a:p>
            <a:pPr marL="0" lvl="1" indent="0">
              <a:buFont typeface="Arial" panose="020B0604020202020204" pitchFamily="34" charset="0"/>
              <a:buNone/>
            </a:pPr>
            <a:r>
              <a:rPr lang="en-US" sz="1600" b="1">
                <a:solidFill>
                  <a:schemeClr val="accent3"/>
                </a:solidFill>
              </a:rPr>
              <a:t>E </a:t>
            </a:r>
            <a:r>
              <a:rPr lang="en-US" sz="1600"/>
              <a:t>Sample well </a:t>
            </a:r>
            <a:endParaRPr lang="en-US" sz="1600">
              <a:ea typeface="Calibri"/>
              <a:cs typeface="Calibri"/>
            </a:endParaRPr>
          </a:p>
          <a:p>
            <a:pPr marL="0" lvl="1" indent="0">
              <a:buFont typeface="Arial" panose="020B0604020202020204" pitchFamily="34" charset="0"/>
              <a:buNone/>
            </a:pPr>
            <a:r>
              <a:rPr lang="en-US" sz="1600" b="1">
                <a:solidFill>
                  <a:schemeClr val="accent3"/>
                </a:solidFill>
              </a:rPr>
              <a:t>F</a:t>
            </a:r>
            <a:r>
              <a:rPr lang="en-US" sz="1600"/>
              <a:t> Sample chamber </a:t>
            </a:r>
            <a:endParaRPr lang="en-US" sz="1600">
              <a:ea typeface="Calibri"/>
              <a:cs typeface="Calibri"/>
            </a:endParaRPr>
          </a:p>
          <a:p>
            <a:pPr marL="169545" lvl="1" indent="-169545"/>
            <a:endParaRPr lang="en-US">
              <a:ea typeface="Calibri"/>
              <a:cs typeface="Calibri"/>
            </a:endParaRPr>
          </a:p>
          <a:p>
            <a:pPr marL="169545" lvl="1" indent="-169545"/>
            <a:endParaRPr lang="en-US">
              <a:ea typeface="Calibri"/>
              <a:cs typeface="Calibri"/>
            </a:endParaRPr>
          </a:p>
        </p:txBody>
      </p:sp>
      <p:sp>
        <p:nvSpPr>
          <p:cNvPr id="4" name="Oval 3">
            <a:extLst>
              <a:ext uri="{FF2B5EF4-FFF2-40B4-BE49-F238E27FC236}">
                <a16:creationId xmlns:a16="http://schemas.microsoft.com/office/drawing/2014/main" id="{60E559F6-3224-5D43-5F19-268BFEB3A2CB}"/>
              </a:ext>
            </a:extLst>
          </p:cNvPr>
          <p:cNvSpPr/>
          <p:nvPr/>
        </p:nvSpPr>
        <p:spPr>
          <a:xfrm>
            <a:off x="6044034" y="1828335"/>
            <a:ext cx="258475" cy="2584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E03BC05-4CA9-D15B-253C-E9B1FAE75376}"/>
              </a:ext>
            </a:extLst>
          </p:cNvPr>
          <p:cNvSpPr txBox="1"/>
          <p:nvPr/>
        </p:nvSpPr>
        <p:spPr>
          <a:xfrm>
            <a:off x="5969714" y="1783433"/>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B</a:t>
            </a:r>
            <a:endParaRPr lang="en-US">
              <a:solidFill>
                <a:schemeClr val="bg1"/>
              </a:solidFill>
              <a:ea typeface="+mn-lt"/>
              <a:cs typeface="+mn-lt"/>
            </a:endParaRPr>
          </a:p>
        </p:txBody>
      </p:sp>
      <p:cxnSp>
        <p:nvCxnSpPr>
          <p:cNvPr id="8" name="Straight Connector 7">
            <a:extLst>
              <a:ext uri="{FF2B5EF4-FFF2-40B4-BE49-F238E27FC236}">
                <a16:creationId xmlns:a16="http://schemas.microsoft.com/office/drawing/2014/main" id="{81F82AE9-1D33-C6A4-39D4-ADC8E595DFF3}"/>
              </a:ext>
            </a:extLst>
          </p:cNvPr>
          <p:cNvCxnSpPr>
            <a:cxnSpLocks/>
          </p:cNvCxnSpPr>
          <p:nvPr/>
        </p:nvCxnSpPr>
        <p:spPr>
          <a:xfrm>
            <a:off x="6305519" y="1952710"/>
            <a:ext cx="4483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9F9728D-321D-8E35-7EBE-F4A59A163951}"/>
              </a:ext>
            </a:extLst>
          </p:cNvPr>
          <p:cNvCxnSpPr>
            <a:stCxn id="27" idx="1"/>
          </p:cNvCxnSpPr>
          <p:nvPr/>
        </p:nvCxnSpPr>
        <p:spPr>
          <a:xfrm flipH="1">
            <a:off x="7322441" y="2716410"/>
            <a:ext cx="17649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91E8F598-B3D0-6A1F-4577-F5927D3AB680}"/>
              </a:ext>
            </a:extLst>
          </p:cNvPr>
          <p:cNvCxnSpPr>
            <a:cxnSpLocks/>
          </p:cNvCxnSpPr>
          <p:nvPr/>
        </p:nvCxnSpPr>
        <p:spPr>
          <a:xfrm flipV="1">
            <a:off x="7337939" y="2221556"/>
            <a:ext cx="390300" cy="242675"/>
          </a:xfrm>
          <a:prstGeom prst="bentConnector3">
            <a:avLst>
              <a:gd name="adj1"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411231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245CC-C74C-2F45-8E89-BA9F009EDBF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1955D95-94D4-94CB-8099-0CF292AE6FAF}"/>
              </a:ext>
            </a:extLst>
          </p:cNvPr>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009CDE"/>
          </a:solidFill>
        </p:spPr>
        <p:txBody>
          <a:bodyPr wrap="square" lIns="0" tIns="0" rIns="0" bIns="0" rtlCol="0"/>
          <a:lstStyle/>
          <a:p>
            <a:endParaRPr/>
          </a:p>
        </p:txBody>
      </p:sp>
      <p:sp>
        <p:nvSpPr>
          <p:cNvPr id="12" name="Text Placeholder 2">
            <a:extLst>
              <a:ext uri="{FF2B5EF4-FFF2-40B4-BE49-F238E27FC236}">
                <a16:creationId xmlns:a16="http://schemas.microsoft.com/office/drawing/2014/main" id="{18825B45-BEF0-E202-4C1D-2CCE9F0EE7FD}"/>
              </a:ext>
            </a:extLst>
          </p:cNvPr>
          <p:cNvSpPr txBox="1">
            <a:spLocks/>
          </p:cNvSpPr>
          <p:nvPr/>
        </p:nvSpPr>
        <p:spPr>
          <a:xfrm>
            <a:off x="502920" y="1995814"/>
            <a:ext cx="8138160" cy="480060"/>
          </a:xfrm>
          <a:prstGeom prst="rect">
            <a:avLst/>
          </a:prstGeom>
        </p:spPr>
        <p:txBody>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chemeClr val="tx1"/>
                </a:solidFill>
                <a:latin typeface="+mj-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j-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200" b="0" kern="1200">
                <a:solidFill>
                  <a:schemeClr val="tx1"/>
                </a:solidFill>
                <a:latin typeface="+mj-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a:solidFill>
                  <a:schemeClr val="accent1"/>
                </a:solidFill>
                <a:latin typeface="+mn-lt"/>
              </a:rPr>
              <a:t>PERFORMING A PATIENT TEST</a:t>
            </a:r>
          </a:p>
        </p:txBody>
      </p:sp>
      <p:sp>
        <p:nvSpPr>
          <p:cNvPr id="13" name="Title 1">
            <a:extLst>
              <a:ext uri="{FF2B5EF4-FFF2-40B4-BE49-F238E27FC236}">
                <a16:creationId xmlns:a16="http://schemas.microsoft.com/office/drawing/2014/main" id="{770C5063-42F1-B4B6-CE47-56A13BD1542D}"/>
              </a:ext>
            </a:extLst>
          </p:cNvPr>
          <p:cNvSpPr txBox="1">
            <a:spLocks/>
          </p:cNvSpPr>
          <p:nvPr/>
        </p:nvSpPr>
        <p:spPr>
          <a:xfrm>
            <a:off x="502920" y="2331719"/>
            <a:ext cx="8138160" cy="1234440"/>
          </a:xfrm>
          <a:prstGeom prst="rect">
            <a:avLst/>
          </a:prstGeom>
        </p:spPr>
        <p:txBody>
          <a:bodyPr/>
          <a:lstStyle>
            <a:lvl1pPr algn="l" defTabSz="914400" rtl="0" eaLnBrk="1" latinLnBrk="0" hangingPunct="1">
              <a:lnSpc>
                <a:spcPct val="90000"/>
              </a:lnSpc>
              <a:spcBef>
                <a:spcPct val="0"/>
              </a:spcBef>
              <a:buNone/>
              <a:defRPr sz="2600" b="0" kern="1200" cap="none" spc="0" baseline="0">
                <a:solidFill>
                  <a:schemeClr val="accent3"/>
                </a:solidFill>
                <a:latin typeface="+mj-lt"/>
                <a:ea typeface="+mj-ea"/>
                <a:cs typeface="+mj-cs"/>
              </a:defRPr>
            </a:lvl1pPr>
          </a:lstStyle>
          <a:p>
            <a:r>
              <a:rPr lang="en-US" sz="4400">
                <a:solidFill>
                  <a:schemeClr val="bg1"/>
                </a:solidFill>
              </a:rPr>
              <a:t>Running a Test</a:t>
            </a:r>
          </a:p>
        </p:txBody>
      </p:sp>
    </p:spTree>
    <p:custDataLst>
      <p:tags r:id="rId1"/>
    </p:custDataLst>
    <p:extLst>
      <p:ext uri="{BB962C8B-B14F-4D97-AF65-F5344CB8AC3E}">
        <p14:creationId xmlns:p14="http://schemas.microsoft.com/office/powerpoint/2010/main" val="1362565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919ACB-1DCB-4E22-B339-852E5877F787}"/>
              </a:ext>
            </a:extLst>
          </p:cNvPr>
          <p:cNvSpPr>
            <a:spLocks noGrp="1"/>
          </p:cNvSpPr>
          <p:nvPr>
            <p:ph type="title"/>
          </p:nvPr>
        </p:nvSpPr>
        <p:spPr>
          <a:xfrm>
            <a:off x="502920" y="569594"/>
            <a:ext cx="4300649" cy="390526"/>
          </a:xfrm>
        </p:spPr>
        <p:txBody>
          <a:bodyPr/>
          <a:lstStyle/>
          <a:p>
            <a:r>
              <a:rPr lang="en-US" dirty="0"/>
              <a:t>Before beginning</a:t>
            </a:r>
            <a:endParaRPr lang="en-US" sz="1800" i="1" dirty="0"/>
          </a:p>
        </p:txBody>
      </p:sp>
      <p:sp>
        <p:nvSpPr>
          <p:cNvPr id="5" name="Slide Number Placeholder 4">
            <a:extLst>
              <a:ext uri="{FF2B5EF4-FFF2-40B4-BE49-F238E27FC236}">
                <a16:creationId xmlns:a16="http://schemas.microsoft.com/office/drawing/2014/main" id="{A5260B99-333C-446E-8D54-221A8BBF3CA0}"/>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10</a:t>
            </a:fld>
            <a:endParaRPr lang="en-IN"/>
          </a:p>
        </p:txBody>
      </p:sp>
      <p:sp>
        <p:nvSpPr>
          <p:cNvPr id="16" name="TextBox 15">
            <a:extLst>
              <a:ext uri="{FF2B5EF4-FFF2-40B4-BE49-F238E27FC236}">
                <a16:creationId xmlns:a16="http://schemas.microsoft.com/office/drawing/2014/main" id="{A810FED7-DB71-48A5-AAF6-1FEAC45175CF}"/>
              </a:ext>
            </a:extLst>
          </p:cNvPr>
          <p:cNvSpPr txBox="1"/>
          <p:nvPr/>
        </p:nvSpPr>
        <p:spPr>
          <a:xfrm>
            <a:off x="1290676" y="1414079"/>
            <a:ext cx="4300649" cy="3108543"/>
          </a:xfrm>
          <a:prstGeom prst="rect">
            <a:avLst/>
          </a:prstGeom>
          <a:noFill/>
        </p:spPr>
        <p:txBody>
          <a:bodyPr wrap="square" lIns="91440" tIns="45720" rIns="91440" bIns="45720" rtlCol="0" anchor="t">
            <a:spAutoFit/>
          </a:bodyPr>
          <a:lstStyle/>
          <a:p>
            <a:pPr defTabSz="514350"/>
            <a:r>
              <a:rPr lang="en-US" sz="1400" b="1">
                <a:solidFill>
                  <a:schemeClr val="accent3"/>
                </a:solidFill>
                <a:cs typeface="Calibri"/>
              </a:rPr>
              <a:t>QUICK TIPS</a:t>
            </a:r>
          </a:p>
          <a:p>
            <a:pPr marL="285750" indent="-285750" defTabSz="514350">
              <a:buFont typeface="Arial" panose="020B0604020202020204" pitchFamily="34" charset="0"/>
              <a:buChar char="•"/>
            </a:pPr>
            <a:r>
              <a:rPr lang="en-US" sz="1400">
                <a:solidFill>
                  <a:srgbClr val="000000"/>
                </a:solidFill>
                <a:cs typeface="Calibri"/>
              </a:rPr>
              <a:t>For best results, the cartridge and analyzer </a:t>
            </a:r>
            <a:br>
              <a:rPr lang="en-US" sz="1400">
                <a:cs typeface="Calibri" panose="020F0502020204030204" pitchFamily="34" charset="0"/>
              </a:rPr>
            </a:br>
            <a:r>
              <a:rPr lang="en-US" sz="1400">
                <a:solidFill>
                  <a:srgbClr val="000000"/>
                </a:solidFill>
                <a:cs typeface="Calibri"/>
              </a:rPr>
              <a:t>should be at room temperature</a:t>
            </a:r>
            <a:br>
              <a:rPr lang="en-US" sz="1400">
                <a:cs typeface="Calibri" panose="020F0502020204030204" pitchFamily="34" charset="0"/>
              </a:rPr>
            </a:br>
            <a:endParaRPr lang="en-US" sz="1400">
              <a:solidFill>
                <a:srgbClr val="000000"/>
              </a:solidFill>
              <a:cs typeface="Calibri" panose="020F0502020204030204" pitchFamily="34" charset="0"/>
            </a:endParaRPr>
          </a:p>
          <a:p>
            <a:pPr marL="285750" indent="-285750" defTabSz="514350">
              <a:buFont typeface="Arial" panose="020B0604020202020204" pitchFamily="34" charset="0"/>
              <a:buChar char="•"/>
            </a:pPr>
            <a:r>
              <a:rPr lang="en-US" sz="1400">
                <a:solidFill>
                  <a:srgbClr val="000000"/>
                </a:solidFill>
                <a:cs typeface="Calibri"/>
              </a:rPr>
              <a:t>A cartridge should not be removed from its protective pouch until it is at room temperature </a:t>
            </a:r>
            <a:br>
              <a:rPr lang="en-US" sz="1400">
                <a:cs typeface="Calibri" panose="020F0502020204030204" pitchFamily="34" charset="0"/>
              </a:rPr>
            </a:br>
            <a:r>
              <a:rPr lang="en-US" sz="1400">
                <a:solidFill>
                  <a:srgbClr val="000000"/>
                </a:solidFill>
                <a:cs typeface="Calibri"/>
              </a:rPr>
              <a:t>(18-30 °C or 64-86 °F)</a:t>
            </a:r>
            <a:br>
              <a:rPr lang="en-US" sz="1400">
                <a:cs typeface="Calibri" panose="020F0502020204030204" pitchFamily="34" charset="0"/>
              </a:rPr>
            </a:br>
            <a:endParaRPr lang="en-US" sz="1400">
              <a:solidFill>
                <a:srgbClr val="000000"/>
              </a:solidFill>
              <a:cs typeface="Calibri" panose="020F0502020204030204" pitchFamily="34" charset="0"/>
            </a:endParaRPr>
          </a:p>
          <a:p>
            <a:pPr marL="285750" indent="-285750" defTabSz="514350">
              <a:buFont typeface="Arial" panose="020B0604020202020204" pitchFamily="34" charset="0"/>
              <a:buChar char="•"/>
            </a:pPr>
            <a:r>
              <a:rPr lang="en-US" sz="1400">
                <a:solidFill>
                  <a:srgbClr val="000000"/>
                </a:solidFill>
                <a:cs typeface="Calibri"/>
              </a:rPr>
              <a:t>Since condensation on a cold cartridge may prevent proper contact with the analyzer, allow refrigerated cartridges to equilibrate at room temperature for </a:t>
            </a:r>
            <a:br>
              <a:rPr lang="en-US" sz="1400">
                <a:cs typeface="Calibri" panose="020F0502020204030204" pitchFamily="34" charset="0"/>
              </a:rPr>
            </a:br>
            <a:r>
              <a:rPr lang="en-US" sz="1400">
                <a:solidFill>
                  <a:schemeClr val="accent3"/>
                </a:solidFill>
                <a:cs typeface="Calibri"/>
              </a:rPr>
              <a:t>5 minutes for a single cartridge </a:t>
            </a:r>
            <a:r>
              <a:rPr lang="en-US" sz="1400">
                <a:solidFill>
                  <a:srgbClr val="000000"/>
                </a:solidFill>
                <a:cs typeface="Calibri"/>
              </a:rPr>
              <a:t>and </a:t>
            </a:r>
            <a:r>
              <a:rPr lang="en-US" sz="1400">
                <a:solidFill>
                  <a:schemeClr val="accent3"/>
                </a:solidFill>
                <a:cs typeface="Calibri"/>
              </a:rPr>
              <a:t>1 hour for an entire box </a:t>
            </a:r>
            <a:r>
              <a:rPr lang="en-US" sz="1400">
                <a:solidFill>
                  <a:srgbClr val="000000"/>
                </a:solidFill>
                <a:cs typeface="Calibri"/>
              </a:rPr>
              <a:t>before use</a:t>
            </a:r>
            <a:endParaRPr lang="en-US" sz="1400">
              <a:solidFill>
                <a:srgbClr val="000000"/>
              </a:solidFill>
              <a:ea typeface="Calibri"/>
              <a:cs typeface="Calibri"/>
            </a:endParaRPr>
          </a:p>
          <a:p>
            <a:pPr defTabSz="514350"/>
            <a:endParaRPr lang="en-US" sz="1400">
              <a:solidFill>
                <a:srgbClr val="000000"/>
              </a:solidFill>
              <a:cs typeface="Calibri" panose="020F0502020204030204" pitchFamily="34" charset="0"/>
            </a:endParaRPr>
          </a:p>
        </p:txBody>
      </p:sp>
      <p:pic>
        <p:nvPicPr>
          <p:cNvPr id="4" name="Picture 3" descr="A light bulb with rays of light&#10;&#10;AI-generated content may be incorrect.">
            <a:extLst>
              <a:ext uri="{FF2B5EF4-FFF2-40B4-BE49-F238E27FC236}">
                <a16:creationId xmlns:a16="http://schemas.microsoft.com/office/drawing/2014/main" id="{D858111B-FEA3-D01F-3736-813CB52E4A00}"/>
              </a:ext>
            </a:extLst>
          </p:cNvPr>
          <p:cNvPicPr>
            <a:picLocks noChangeAspect="1"/>
          </p:cNvPicPr>
          <p:nvPr/>
        </p:nvPicPr>
        <p:blipFill>
          <a:blip r:embed="rId3"/>
          <a:stretch>
            <a:fillRect/>
          </a:stretch>
        </p:blipFill>
        <p:spPr>
          <a:xfrm>
            <a:off x="428027" y="1404715"/>
            <a:ext cx="772133" cy="772133"/>
          </a:xfrm>
          <a:prstGeom prst="rect">
            <a:avLst/>
          </a:prstGeom>
        </p:spPr>
      </p:pic>
      <p:pic>
        <p:nvPicPr>
          <p:cNvPr id="10" name="Picture 9" descr="A grey device with a screen&#10;&#10;Description automatically generated">
            <a:extLst>
              <a:ext uri="{FF2B5EF4-FFF2-40B4-BE49-F238E27FC236}">
                <a16:creationId xmlns:a16="http://schemas.microsoft.com/office/drawing/2014/main" id="{50FACEAC-50B2-DB70-8F61-EA4BBD9F58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1563" y="837111"/>
            <a:ext cx="1218811" cy="3680931"/>
          </a:xfrm>
          <a:prstGeom prst="rect">
            <a:avLst/>
          </a:prstGeom>
        </p:spPr>
      </p:pic>
      <p:pic>
        <p:nvPicPr>
          <p:cNvPr id="12" name="Picture 11">
            <a:extLst>
              <a:ext uri="{FF2B5EF4-FFF2-40B4-BE49-F238E27FC236}">
                <a16:creationId xmlns:a16="http://schemas.microsoft.com/office/drawing/2014/main" id="{8E5D34EB-B6D5-FDE2-7747-8B57F9878610}"/>
              </a:ext>
            </a:extLst>
          </p:cNvPr>
          <p:cNvPicPr>
            <a:picLocks noChangeAspect="1"/>
          </p:cNvPicPr>
          <p:nvPr/>
        </p:nvPicPr>
        <p:blipFill>
          <a:blip r:embed="rId5" cstate="print">
            <a:extLst>
              <a:ext uri="{28A0092B-C50C-407E-A947-70E740481C1C}">
                <a14:useLocalDpi xmlns:a14="http://schemas.microsoft.com/office/drawing/2010/main" val="0"/>
              </a:ext>
            </a:extLst>
          </a:blip>
          <a:srcRect l="34885" r="32020"/>
          <a:stretch/>
        </p:blipFill>
        <p:spPr>
          <a:xfrm>
            <a:off x="7373699" y="817992"/>
            <a:ext cx="1167432" cy="3850391"/>
          </a:xfrm>
          <a:prstGeom prst="rect">
            <a:avLst/>
          </a:prstGeom>
        </p:spPr>
      </p:pic>
      <p:pic>
        <p:nvPicPr>
          <p:cNvPr id="13" name="Picture 12" descr="A blue and clear plastic container&#10;&#10;Description automatically generated">
            <a:extLst>
              <a:ext uri="{FF2B5EF4-FFF2-40B4-BE49-F238E27FC236}">
                <a16:creationId xmlns:a16="http://schemas.microsoft.com/office/drawing/2014/main" id="{1015E4B3-FC58-AF0A-6DE3-F36B2082019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17191" y="3467595"/>
            <a:ext cx="660194" cy="1234635"/>
          </a:xfrm>
          <a:prstGeom prst="rect">
            <a:avLst/>
          </a:prstGeom>
        </p:spPr>
      </p:pic>
    </p:spTree>
    <p:custDataLst>
      <p:tags r:id="rId1"/>
    </p:custDataLst>
    <p:extLst>
      <p:ext uri="{BB962C8B-B14F-4D97-AF65-F5344CB8AC3E}">
        <p14:creationId xmlns:p14="http://schemas.microsoft.com/office/powerpoint/2010/main" val="2879476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919ACB-1DCB-4E22-B339-852E5877F787}"/>
              </a:ext>
            </a:extLst>
          </p:cNvPr>
          <p:cNvSpPr>
            <a:spLocks noGrp="1"/>
          </p:cNvSpPr>
          <p:nvPr>
            <p:ph type="title"/>
          </p:nvPr>
        </p:nvSpPr>
        <p:spPr/>
        <p:txBody>
          <a:bodyPr/>
          <a:lstStyle/>
          <a:p>
            <a:r>
              <a:rPr lang="en-US" dirty="0"/>
              <a:t>Before beginning </a:t>
            </a:r>
            <a:r>
              <a:rPr lang="en-US" sz="1400" dirty="0"/>
              <a:t>– cont’d</a:t>
            </a:r>
          </a:p>
        </p:txBody>
      </p:sp>
      <p:sp>
        <p:nvSpPr>
          <p:cNvPr id="5" name="Slide Number Placeholder 4">
            <a:extLst>
              <a:ext uri="{FF2B5EF4-FFF2-40B4-BE49-F238E27FC236}">
                <a16:creationId xmlns:a16="http://schemas.microsoft.com/office/drawing/2014/main" id="{A5260B99-333C-446E-8D54-221A8BBF3CA0}"/>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11</a:t>
            </a:fld>
            <a:endParaRPr lang="en-IN"/>
          </a:p>
        </p:txBody>
      </p:sp>
      <p:sp>
        <p:nvSpPr>
          <p:cNvPr id="16" name="TextBox 15">
            <a:extLst>
              <a:ext uri="{FF2B5EF4-FFF2-40B4-BE49-F238E27FC236}">
                <a16:creationId xmlns:a16="http://schemas.microsoft.com/office/drawing/2014/main" id="{A810FED7-DB71-48A5-AAF6-1FEAC45175CF}"/>
              </a:ext>
            </a:extLst>
          </p:cNvPr>
          <p:cNvSpPr txBox="1"/>
          <p:nvPr/>
        </p:nvSpPr>
        <p:spPr>
          <a:xfrm>
            <a:off x="1417502" y="1465456"/>
            <a:ext cx="4255164" cy="3108543"/>
          </a:xfrm>
          <a:prstGeom prst="rect">
            <a:avLst/>
          </a:prstGeom>
          <a:noFill/>
        </p:spPr>
        <p:txBody>
          <a:bodyPr wrap="square" lIns="91440" tIns="45720" rIns="91440" bIns="45720" rtlCol="0" anchor="t">
            <a:spAutoFit/>
          </a:bodyPr>
          <a:lstStyle/>
          <a:p>
            <a:pPr defTabSz="514350"/>
            <a:r>
              <a:rPr lang="en-US" sz="1400" b="1">
                <a:solidFill>
                  <a:schemeClr val="tx2"/>
                </a:solidFill>
                <a:cs typeface="Calibri"/>
              </a:rPr>
              <a:t>PRECAUTIONS</a:t>
            </a:r>
          </a:p>
          <a:p>
            <a:pPr marL="285750" indent="-285750" defTabSz="514350">
              <a:buFont typeface="Arial" panose="020B0604020202020204" pitchFamily="34" charset="0"/>
              <a:buChar char="•"/>
            </a:pPr>
            <a:r>
              <a:rPr lang="en-US" sz="1400" b="1">
                <a:solidFill>
                  <a:srgbClr val="000000"/>
                </a:solidFill>
                <a:cs typeface="Calibri"/>
              </a:rPr>
              <a:t>DO</a:t>
            </a:r>
            <a:r>
              <a:rPr lang="en-US" sz="1400">
                <a:solidFill>
                  <a:srgbClr val="000000"/>
                </a:solidFill>
                <a:cs typeface="Calibri"/>
              </a:rPr>
              <a:t> use a cartridge immediately after removing it from its protective pouch. Prolonged exposure may cause a cartridge to fail a Quality Check</a:t>
            </a:r>
            <a:br>
              <a:rPr lang="en-US" sz="1400">
                <a:cs typeface="Calibri" panose="020F0502020204030204" pitchFamily="34" charset="0"/>
              </a:rPr>
            </a:br>
            <a:endParaRPr lang="en-US" sz="1400">
              <a:solidFill>
                <a:srgbClr val="000000"/>
              </a:solidFill>
              <a:cs typeface="Calibri" panose="020F0502020204030204" pitchFamily="34" charset="0"/>
            </a:endParaRPr>
          </a:p>
          <a:p>
            <a:pPr marL="285750" indent="-285750" defTabSz="514350">
              <a:buFont typeface="Arial" panose="020B0604020202020204" pitchFamily="34" charset="0"/>
              <a:buChar char="•"/>
            </a:pPr>
            <a:r>
              <a:rPr lang="en-US" sz="1400" b="1">
                <a:solidFill>
                  <a:srgbClr val="000000"/>
                </a:solidFill>
                <a:cs typeface="Calibri"/>
              </a:rPr>
              <a:t>DO NOT</a:t>
            </a:r>
            <a:r>
              <a:rPr lang="en-US" sz="1400">
                <a:solidFill>
                  <a:srgbClr val="000000"/>
                </a:solidFill>
                <a:cs typeface="Calibri"/>
              </a:rPr>
              <a:t> return </a:t>
            </a:r>
            <a:r>
              <a:rPr lang="en-US" sz="1400">
                <a:solidFill>
                  <a:srgbClr val="000000"/>
                </a:solidFill>
                <a:ea typeface="+mn-lt"/>
                <a:cs typeface="+mn-lt"/>
              </a:rPr>
              <a:t>unopened, previously refrigerated cartridges to the refrigerator</a:t>
            </a:r>
          </a:p>
          <a:p>
            <a:pPr marL="285750" indent="-285750" defTabSz="514350">
              <a:buFont typeface="Arial" panose="020B0604020202020204" pitchFamily="34" charset="0"/>
              <a:buChar char="•"/>
            </a:pPr>
            <a:endParaRPr lang="en-US" sz="1400">
              <a:ea typeface="Calibri"/>
              <a:cs typeface="Calibri"/>
            </a:endParaRPr>
          </a:p>
          <a:p>
            <a:pPr marL="285750" indent="-285750" defTabSz="514350">
              <a:buFont typeface="Arial" panose="020B0604020202020204" pitchFamily="34" charset="0"/>
              <a:buChar char="•"/>
            </a:pPr>
            <a:r>
              <a:rPr lang="en-US" sz="1400" b="1">
                <a:ea typeface="Calibri"/>
                <a:cs typeface="Calibri"/>
              </a:rPr>
              <a:t>DO NOT </a:t>
            </a:r>
            <a:r>
              <a:rPr lang="en-US" sz="1400">
                <a:ea typeface="Calibri"/>
                <a:cs typeface="Calibri"/>
              </a:rPr>
              <a:t>use a cartridge that is expired, shows signs of damage or if the cartridge pouch has been punctured</a:t>
            </a:r>
            <a:br>
              <a:rPr lang="en-US" sz="1400">
                <a:cs typeface="Calibri" panose="020F0502020204030204" pitchFamily="34" charset="0"/>
              </a:rPr>
            </a:br>
            <a:endParaRPr lang="en-US" sz="1400">
              <a:solidFill>
                <a:srgbClr val="000000"/>
              </a:solidFill>
              <a:ea typeface="Calibri"/>
              <a:cs typeface="Calibri" panose="020F0502020204030204" pitchFamily="34" charset="0"/>
            </a:endParaRPr>
          </a:p>
          <a:p>
            <a:pPr marL="285750" indent="-285750" defTabSz="514350">
              <a:buFont typeface="Arial" panose="020B0604020202020204" pitchFamily="34" charset="0"/>
              <a:buChar char="•"/>
            </a:pPr>
            <a:r>
              <a:rPr lang="en-US" sz="1400">
                <a:solidFill>
                  <a:srgbClr val="000000"/>
                </a:solidFill>
                <a:cs typeface="Calibri"/>
              </a:rPr>
              <a:t>Cartridges may be stored at room temperature for the time frame indicated on the cartridge box</a:t>
            </a:r>
            <a:endParaRPr lang="en-US" sz="1400">
              <a:cs typeface="Calibri"/>
            </a:endParaRPr>
          </a:p>
        </p:txBody>
      </p:sp>
      <p:pic>
        <p:nvPicPr>
          <p:cNvPr id="7" name="Picture 6" descr="A grey device with a screen&#10;&#10;Description automatically generated">
            <a:extLst>
              <a:ext uri="{FF2B5EF4-FFF2-40B4-BE49-F238E27FC236}">
                <a16:creationId xmlns:a16="http://schemas.microsoft.com/office/drawing/2014/main" id="{9807AAB1-A16D-1AEE-D70D-030F687442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1563" y="837111"/>
            <a:ext cx="1218811" cy="3680931"/>
          </a:xfrm>
          <a:prstGeom prst="rect">
            <a:avLst/>
          </a:prstGeom>
        </p:spPr>
      </p:pic>
      <p:pic>
        <p:nvPicPr>
          <p:cNvPr id="8" name="Picture 7">
            <a:extLst>
              <a:ext uri="{FF2B5EF4-FFF2-40B4-BE49-F238E27FC236}">
                <a16:creationId xmlns:a16="http://schemas.microsoft.com/office/drawing/2014/main" id="{6833FAD2-7DA9-D9CA-90A8-93FA4CA09CA9}"/>
              </a:ext>
            </a:extLst>
          </p:cNvPr>
          <p:cNvPicPr>
            <a:picLocks noChangeAspect="1"/>
          </p:cNvPicPr>
          <p:nvPr/>
        </p:nvPicPr>
        <p:blipFill>
          <a:blip r:embed="rId4" cstate="print">
            <a:extLst>
              <a:ext uri="{28A0092B-C50C-407E-A947-70E740481C1C}">
                <a14:useLocalDpi xmlns:a14="http://schemas.microsoft.com/office/drawing/2010/main" val="0"/>
              </a:ext>
            </a:extLst>
          </a:blip>
          <a:srcRect l="34885" r="32020"/>
          <a:stretch/>
        </p:blipFill>
        <p:spPr>
          <a:xfrm>
            <a:off x="7373699" y="817992"/>
            <a:ext cx="1167432" cy="3850391"/>
          </a:xfrm>
          <a:prstGeom prst="rect">
            <a:avLst/>
          </a:prstGeom>
        </p:spPr>
      </p:pic>
      <p:pic>
        <p:nvPicPr>
          <p:cNvPr id="9" name="Picture 8" descr="A blue and clear plastic container&#10;&#10;Description automatically generated">
            <a:extLst>
              <a:ext uri="{FF2B5EF4-FFF2-40B4-BE49-F238E27FC236}">
                <a16:creationId xmlns:a16="http://schemas.microsoft.com/office/drawing/2014/main" id="{59C0D0B6-E7A0-5657-22A1-DFE0F45283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17191" y="3467595"/>
            <a:ext cx="660194" cy="1234635"/>
          </a:xfrm>
          <a:prstGeom prst="rect">
            <a:avLst/>
          </a:prstGeom>
        </p:spPr>
      </p:pic>
      <p:pic>
        <p:nvPicPr>
          <p:cNvPr id="11" name="Picture 10" descr="A blue exclamation mark in a triangle&#10;&#10;AI-generated content may be incorrect.">
            <a:extLst>
              <a:ext uri="{FF2B5EF4-FFF2-40B4-BE49-F238E27FC236}">
                <a16:creationId xmlns:a16="http://schemas.microsoft.com/office/drawing/2014/main" id="{DE625ED8-C34E-3B40-00B5-857D4E062FEC}"/>
              </a:ext>
            </a:extLst>
          </p:cNvPr>
          <p:cNvPicPr>
            <a:picLocks noChangeAspect="1"/>
          </p:cNvPicPr>
          <p:nvPr/>
        </p:nvPicPr>
        <p:blipFill>
          <a:blip r:embed="rId6"/>
          <a:stretch>
            <a:fillRect/>
          </a:stretch>
        </p:blipFill>
        <p:spPr>
          <a:xfrm>
            <a:off x="501794" y="1462953"/>
            <a:ext cx="691429" cy="691429"/>
          </a:xfrm>
          <a:prstGeom prst="rect">
            <a:avLst/>
          </a:prstGeom>
        </p:spPr>
      </p:pic>
    </p:spTree>
    <p:custDataLst>
      <p:tags r:id="rId1"/>
    </p:custDataLst>
    <p:extLst>
      <p:ext uri="{BB962C8B-B14F-4D97-AF65-F5344CB8AC3E}">
        <p14:creationId xmlns:p14="http://schemas.microsoft.com/office/powerpoint/2010/main" val="1064287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8EF73-D0C9-65B1-BFD7-1C195E3DF4A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14951BD-F743-1D30-D3D7-9C8678FBB7AD}"/>
              </a:ext>
            </a:extLst>
          </p:cNvPr>
          <p:cNvSpPr>
            <a:spLocks noGrp="1"/>
          </p:cNvSpPr>
          <p:nvPr>
            <p:ph type="title"/>
          </p:nvPr>
        </p:nvSpPr>
        <p:spPr/>
        <p:txBody>
          <a:bodyPr/>
          <a:lstStyle/>
          <a:p>
            <a:r>
              <a:rPr lang="en-US" dirty="0"/>
              <a:t>Testing process overview</a:t>
            </a:r>
          </a:p>
        </p:txBody>
      </p:sp>
      <p:sp>
        <p:nvSpPr>
          <p:cNvPr id="6" name="Slide Number Placeholder 20">
            <a:extLst>
              <a:ext uri="{FF2B5EF4-FFF2-40B4-BE49-F238E27FC236}">
                <a16:creationId xmlns:a16="http://schemas.microsoft.com/office/drawing/2014/main" id="{F828CA88-791A-A8B2-36DF-867A4513247F}"/>
              </a:ext>
            </a:extLst>
          </p:cNvPr>
          <p:cNvSpPr txBox="1">
            <a:spLocks/>
          </p:cNvSpPr>
          <p:nvPr/>
        </p:nvSpPr>
        <p:spPr>
          <a:xfrm>
            <a:off x="8167057" y="4767263"/>
            <a:ext cx="724993" cy="2746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1050"/>
              <a:t>|    </a:t>
            </a:r>
            <a:fld id="{7B2119CD-3B2D-4CEB-B404-D2E3F8CD6D69}" type="slidenum">
              <a:rPr lang="en-IN" sz="1050" smtClean="0"/>
              <a:pPr/>
              <a:t>12</a:t>
            </a:fld>
            <a:endParaRPr lang="en-IN" sz="1050"/>
          </a:p>
        </p:txBody>
      </p:sp>
      <p:pic>
        <p:nvPicPr>
          <p:cNvPr id="51" name="Picture 50">
            <a:extLst>
              <a:ext uri="{FF2B5EF4-FFF2-40B4-BE49-F238E27FC236}">
                <a16:creationId xmlns:a16="http://schemas.microsoft.com/office/drawing/2014/main" id="{66700BAF-6CB0-000F-6143-81DB4999CD9F}"/>
              </a:ext>
            </a:extLst>
          </p:cNvPr>
          <p:cNvPicPr>
            <a:picLocks noChangeAspect="1"/>
          </p:cNvPicPr>
          <p:nvPr/>
        </p:nvPicPr>
        <p:blipFill rotWithShape="1">
          <a:blip r:embed="rId4">
            <a:extLst>
              <a:ext uri="{28A0092B-C50C-407E-A947-70E740481C1C}">
                <a14:useLocalDpi xmlns:a14="http://schemas.microsoft.com/office/drawing/2010/main" val="0"/>
              </a:ext>
            </a:extLst>
          </a:blip>
          <a:srcRect l="9320" t="1039" b="839"/>
          <a:stretch/>
        </p:blipFill>
        <p:spPr>
          <a:xfrm>
            <a:off x="3704739" y="2793411"/>
            <a:ext cx="1464521" cy="1322103"/>
          </a:xfrm>
          <a:prstGeom prst="rect">
            <a:avLst/>
          </a:prstGeom>
          <a:ln>
            <a:solidFill>
              <a:schemeClr val="bg2">
                <a:lumMod val="75000"/>
              </a:schemeClr>
            </a:solidFill>
          </a:ln>
        </p:spPr>
      </p:pic>
      <p:pic>
        <p:nvPicPr>
          <p:cNvPr id="64" name="Picture 63" descr="A close-up of a device&#10;&#10;AI-generated content may be incorrect.">
            <a:extLst>
              <a:ext uri="{FF2B5EF4-FFF2-40B4-BE49-F238E27FC236}">
                <a16:creationId xmlns:a16="http://schemas.microsoft.com/office/drawing/2014/main" id="{5F386384-072E-23DE-A7DA-9D693B9EF54D}"/>
              </a:ext>
            </a:extLst>
          </p:cNvPr>
          <p:cNvPicPr>
            <a:picLocks noChangeAspect="1"/>
          </p:cNvPicPr>
          <p:nvPr/>
        </p:nvPicPr>
        <p:blipFill>
          <a:blip r:embed="rId5" cstate="print">
            <a:extLst>
              <a:ext uri="{28A0092B-C50C-407E-A947-70E740481C1C}">
                <a14:useLocalDpi xmlns:a14="http://schemas.microsoft.com/office/drawing/2010/main" val="0"/>
              </a:ext>
            </a:extLst>
          </a:blip>
          <a:srcRect l="41230" t="42426" r="21220" b="5283"/>
          <a:stretch/>
        </p:blipFill>
        <p:spPr>
          <a:xfrm>
            <a:off x="6102318" y="2783170"/>
            <a:ext cx="1422576" cy="1322103"/>
          </a:xfrm>
          <a:prstGeom prst="rect">
            <a:avLst/>
          </a:prstGeom>
          <a:ln>
            <a:solidFill>
              <a:schemeClr val="bg2">
                <a:lumMod val="75000"/>
              </a:schemeClr>
            </a:solidFill>
          </a:ln>
        </p:spPr>
      </p:pic>
      <p:cxnSp>
        <p:nvCxnSpPr>
          <p:cNvPr id="4" name="Straight Connector 3">
            <a:extLst>
              <a:ext uri="{FF2B5EF4-FFF2-40B4-BE49-F238E27FC236}">
                <a16:creationId xmlns:a16="http://schemas.microsoft.com/office/drawing/2014/main" id="{37C00CAE-797C-9498-CEFA-C8F9DDA0A351}"/>
              </a:ext>
            </a:extLst>
          </p:cNvPr>
          <p:cNvCxnSpPr>
            <a:cxnSpLocks/>
          </p:cNvCxnSpPr>
          <p:nvPr/>
        </p:nvCxnSpPr>
        <p:spPr>
          <a:xfrm flipV="1">
            <a:off x="999293" y="4332374"/>
            <a:ext cx="6709292" cy="71435"/>
          </a:xfrm>
          <a:prstGeom prst="line">
            <a:avLst/>
          </a:prstGeom>
          <a:ln>
            <a:solidFill>
              <a:schemeClr val="accent3"/>
            </a:solidFill>
            <a:headEnd type="none" w="med" len="med"/>
            <a:tailEnd type="none" w="med" len="med"/>
          </a:ln>
          <a:effectLst/>
        </p:spPr>
        <p:style>
          <a:lnRef idx="2">
            <a:schemeClr val="accent5"/>
          </a:lnRef>
          <a:fillRef idx="0">
            <a:schemeClr val="accent5"/>
          </a:fillRef>
          <a:effectRef idx="1">
            <a:schemeClr val="accent5"/>
          </a:effectRef>
          <a:fontRef idx="minor">
            <a:schemeClr val="tx1"/>
          </a:fontRef>
        </p:style>
      </p:cxnSp>
      <p:cxnSp>
        <p:nvCxnSpPr>
          <p:cNvPr id="5" name="Straight Connector 4">
            <a:extLst>
              <a:ext uri="{FF2B5EF4-FFF2-40B4-BE49-F238E27FC236}">
                <a16:creationId xmlns:a16="http://schemas.microsoft.com/office/drawing/2014/main" id="{DAA94E9B-8C41-CFF7-8142-95E2FE24C025}"/>
              </a:ext>
            </a:extLst>
          </p:cNvPr>
          <p:cNvCxnSpPr>
            <a:cxnSpLocks/>
          </p:cNvCxnSpPr>
          <p:nvPr/>
        </p:nvCxnSpPr>
        <p:spPr>
          <a:xfrm>
            <a:off x="996116" y="2514232"/>
            <a:ext cx="6578038" cy="59974"/>
          </a:xfrm>
          <a:prstGeom prst="line">
            <a:avLst/>
          </a:prstGeom>
          <a:ln>
            <a:solidFill>
              <a:schemeClr val="accent3"/>
            </a:solidFill>
            <a:headEnd type="none" w="med" len="med"/>
            <a:tailEnd type="none" w="med" len="med"/>
          </a:ln>
          <a:effectLst/>
        </p:spPr>
        <p:style>
          <a:lnRef idx="2">
            <a:schemeClr val="accent5"/>
          </a:lnRef>
          <a:fillRef idx="0">
            <a:schemeClr val="accent5"/>
          </a:fillRef>
          <a:effectRef idx="1">
            <a:schemeClr val="accent5"/>
          </a:effectRef>
          <a:fontRef idx="minor">
            <a:schemeClr val="tx1"/>
          </a:fontRef>
        </p:style>
      </p:cxnSp>
      <p:sp>
        <p:nvSpPr>
          <p:cNvPr id="9" name="Text Box 19">
            <a:extLst>
              <a:ext uri="{FF2B5EF4-FFF2-40B4-BE49-F238E27FC236}">
                <a16:creationId xmlns:a16="http://schemas.microsoft.com/office/drawing/2014/main" id="{9CA065C4-0909-192D-052D-D354B58BCBC9}"/>
              </a:ext>
            </a:extLst>
          </p:cNvPr>
          <p:cNvSpPr txBox="1">
            <a:spLocks noChangeArrowheads="1"/>
          </p:cNvSpPr>
          <p:nvPr/>
        </p:nvSpPr>
        <p:spPr bwMode="auto">
          <a:xfrm>
            <a:off x="3954726" y="2380800"/>
            <a:ext cx="933276" cy="323165"/>
          </a:xfrm>
          <a:prstGeom prst="rect">
            <a:avLst/>
          </a:prstGeom>
          <a:solidFill>
            <a:schemeClr val="bg1"/>
          </a:solid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900" b="1">
                <a:solidFill>
                  <a:schemeClr val="accent1"/>
                </a:solidFill>
              </a:rPr>
              <a:t>COLLECT SAMPLE</a:t>
            </a:r>
          </a:p>
        </p:txBody>
      </p:sp>
      <p:sp>
        <p:nvSpPr>
          <p:cNvPr id="10" name="Text Box 19">
            <a:extLst>
              <a:ext uri="{FF2B5EF4-FFF2-40B4-BE49-F238E27FC236}">
                <a16:creationId xmlns:a16="http://schemas.microsoft.com/office/drawing/2014/main" id="{01C1C0FF-08AC-B39A-3B62-350C0737EF5B}"/>
              </a:ext>
            </a:extLst>
          </p:cNvPr>
          <p:cNvSpPr txBox="1">
            <a:spLocks noChangeArrowheads="1"/>
          </p:cNvSpPr>
          <p:nvPr/>
        </p:nvSpPr>
        <p:spPr bwMode="auto">
          <a:xfrm>
            <a:off x="6385393" y="2395121"/>
            <a:ext cx="808367" cy="323165"/>
          </a:xfrm>
          <a:prstGeom prst="rect">
            <a:avLst/>
          </a:prstGeom>
          <a:solidFill>
            <a:schemeClr val="bg1"/>
          </a:solid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900" b="1">
                <a:solidFill>
                  <a:schemeClr val="accent1"/>
                </a:solidFill>
              </a:rPr>
              <a:t>MIX SAMPLE</a:t>
            </a:r>
          </a:p>
        </p:txBody>
      </p:sp>
      <p:sp>
        <p:nvSpPr>
          <p:cNvPr id="13" name="Text Box 19">
            <a:extLst>
              <a:ext uri="{FF2B5EF4-FFF2-40B4-BE49-F238E27FC236}">
                <a16:creationId xmlns:a16="http://schemas.microsoft.com/office/drawing/2014/main" id="{625CF9B8-8169-2303-268D-4D686A3FF8BA}"/>
              </a:ext>
            </a:extLst>
          </p:cNvPr>
          <p:cNvSpPr txBox="1">
            <a:spLocks noChangeArrowheads="1"/>
          </p:cNvSpPr>
          <p:nvPr/>
        </p:nvSpPr>
        <p:spPr bwMode="auto">
          <a:xfrm>
            <a:off x="1441821" y="4209756"/>
            <a:ext cx="1151177" cy="323165"/>
          </a:xfrm>
          <a:prstGeom prst="rect">
            <a:avLst/>
          </a:prstGeom>
          <a:solidFill>
            <a:schemeClr val="bg1"/>
          </a:solid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900" b="1">
                <a:solidFill>
                  <a:schemeClr val="accent1"/>
                </a:solidFill>
              </a:rPr>
              <a:t>DISCARD FIRST DROPS</a:t>
            </a:r>
          </a:p>
        </p:txBody>
      </p:sp>
      <p:sp>
        <p:nvSpPr>
          <p:cNvPr id="14" name="Text Box 19">
            <a:extLst>
              <a:ext uri="{FF2B5EF4-FFF2-40B4-BE49-F238E27FC236}">
                <a16:creationId xmlns:a16="http://schemas.microsoft.com/office/drawing/2014/main" id="{42A2B1BA-ED65-8793-F0B0-79E053DBDDA3}"/>
              </a:ext>
            </a:extLst>
          </p:cNvPr>
          <p:cNvSpPr txBox="1">
            <a:spLocks noChangeArrowheads="1"/>
          </p:cNvSpPr>
          <p:nvPr/>
        </p:nvSpPr>
        <p:spPr bwMode="auto">
          <a:xfrm>
            <a:off x="3815868" y="4213219"/>
            <a:ext cx="1277349" cy="323165"/>
          </a:xfrm>
          <a:prstGeom prst="rect">
            <a:avLst/>
          </a:prstGeom>
          <a:solidFill>
            <a:schemeClr val="bg1"/>
          </a:solid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900" b="1">
                <a:solidFill>
                  <a:schemeClr val="accent1"/>
                </a:solidFill>
              </a:rPr>
              <a:t>FILL &amp; CLOSE CARTRIDGE</a:t>
            </a:r>
          </a:p>
        </p:txBody>
      </p:sp>
      <p:sp>
        <p:nvSpPr>
          <p:cNvPr id="15" name="Text Box 19">
            <a:extLst>
              <a:ext uri="{FF2B5EF4-FFF2-40B4-BE49-F238E27FC236}">
                <a16:creationId xmlns:a16="http://schemas.microsoft.com/office/drawing/2014/main" id="{B1AF2440-B4B6-1C4A-3DB3-937C88EB76BB}"/>
              </a:ext>
            </a:extLst>
          </p:cNvPr>
          <p:cNvSpPr txBox="1">
            <a:spLocks noChangeArrowheads="1"/>
          </p:cNvSpPr>
          <p:nvPr/>
        </p:nvSpPr>
        <p:spPr bwMode="auto">
          <a:xfrm>
            <a:off x="6400498" y="4206293"/>
            <a:ext cx="1020793" cy="323165"/>
          </a:xfrm>
          <a:prstGeom prst="rect">
            <a:avLst/>
          </a:prstGeom>
          <a:solidFill>
            <a:schemeClr val="bg1"/>
          </a:solid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900" b="1">
                <a:solidFill>
                  <a:schemeClr val="accent1"/>
                </a:solidFill>
              </a:rPr>
              <a:t>INSERT CARTRIDGE</a:t>
            </a:r>
          </a:p>
        </p:txBody>
      </p:sp>
      <p:sp>
        <p:nvSpPr>
          <p:cNvPr id="16" name="Text Box 19">
            <a:extLst>
              <a:ext uri="{FF2B5EF4-FFF2-40B4-BE49-F238E27FC236}">
                <a16:creationId xmlns:a16="http://schemas.microsoft.com/office/drawing/2014/main" id="{BB912A7D-25B3-6C8D-B315-4D92F05419D1}"/>
              </a:ext>
            </a:extLst>
          </p:cNvPr>
          <p:cNvSpPr txBox="1">
            <a:spLocks noChangeArrowheads="1"/>
          </p:cNvSpPr>
          <p:nvPr/>
        </p:nvSpPr>
        <p:spPr bwMode="auto">
          <a:xfrm>
            <a:off x="1434411" y="2372468"/>
            <a:ext cx="1086925" cy="323165"/>
          </a:xfrm>
          <a:prstGeom prst="rect">
            <a:avLst/>
          </a:prstGeom>
          <a:solidFill>
            <a:schemeClr val="bg1"/>
          </a:solid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900" b="1">
                <a:solidFill>
                  <a:schemeClr val="accent1"/>
                </a:solidFill>
              </a:rPr>
              <a:t>PREPARE ANALYZER</a:t>
            </a:r>
          </a:p>
        </p:txBody>
      </p:sp>
      <p:grpSp>
        <p:nvGrpSpPr>
          <p:cNvPr id="23" name="Group 22">
            <a:extLst>
              <a:ext uri="{FF2B5EF4-FFF2-40B4-BE49-F238E27FC236}">
                <a16:creationId xmlns:a16="http://schemas.microsoft.com/office/drawing/2014/main" id="{3D9F8EC9-B93D-6E1F-9905-F358636E58BF}"/>
              </a:ext>
            </a:extLst>
          </p:cNvPr>
          <p:cNvGrpSpPr/>
          <p:nvPr/>
        </p:nvGrpSpPr>
        <p:grpSpPr>
          <a:xfrm>
            <a:off x="3451637" y="799504"/>
            <a:ext cx="1636011" cy="1515252"/>
            <a:chOff x="3464626" y="929209"/>
            <a:chExt cx="1636011" cy="1515252"/>
          </a:xfrm>
        </p:grpSpPr>
        <p:pic>
          <p:nvPicPr>
            <p:cNvPr id="30" name="Picture 29">
              <a:extLst>
                <a:ext uri="{FF2B5EF4-FFF2-40B4-BE49-F238E27FC236}">
                  <a16:creationId xmlns:a16="http://schemas.microsoft.com/office/drawing/2014/main" id="{63A0F6FB-8604-07F3-9232-4711E5BCF94B}"/>
                </a:ext>
              </a:extLst>
            </p:cNvPr>
            <p:cNvPicPr>
              <a:picLocks noChangeAspect="1"/>
            </p:cNvPicPr>
            <p:nvPr/>
          </p:nvPicPr>
          <p:blipFill>
            <a:blip r:embed="rId6">
              <a:extLst>
                <a:ext uri="{28A0092B-C50C-407E-A947-70E740481C1C}">
                  <a14:useLocalDpi xmlns:a14="http://schemas.microsoft.com/office/drawing/2010/main" val="0"/>
                </a:ext>
              </a:extLst>
            </a:blip>
            <a:srcRect l="20" r="20"/>
            <a:stretch/>
          </p:blipFill>
          <p:spPr>
            <a:xfrm>
              <a:off x="3464626" y="929209"/>
              <a:ext cx="1480395" cy="1512755"/>
            </a:xfrm>
            <a:prstGeom prst="rect">
              <a:avLst/>
            </a:prstGeom>
          </p:spPr>
        </p:pic>
        <p:sp>
          <p:nvSpPr>
            <p:cNvPr id="31" name="Rectangle 30">
              <a:extLst>
                <a:ext uri="{FF2B5EF4-FFF2-40B4-BE49-F238E27FC236}">
                  <a16:creationId xmlns:a16="http://schemas.microsoft.com/office/drawing/2014/main" id="{8297F7DE-7310-B968-5B7E-BC833D61DAA6}"/>
                </a:ext>
              </a:extLst>
            </p:cNvPr>
            <p:cNvSpPr/>
            <p:nvPr/>
          </p:nvSpPr>
          <p:spPr>
            <a:xfrm>
              <a:off x="3679681" y="1146897"/>
              <a:ext cx="1420956" cy="1297564"/>
            </a:xfrm>
            <a:prstGeom prst="rect">
              <a:avLst/>
            </a:prstGeom>
            <a:no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95295DBE-6274-865B-3646-59A881CC8B29}"/>
              </a:ext>
            </a:extLst>
          </p:cNvPr>
          <p:cNvGrpSpPr/>
          <p:nvPr/>
        </p:nvGrpSpPr>
        <p:grpSpPr>
          <a:xfrm>
            <a:off x="6009563" y="1017190"/>
            <a:ext cx="1566874" cy="1411268"/>
            <a:chOff x="6008552" y="926089"/>
            <a:chExt cx="1812079" cy="1632074"/>
          </a:xfrm>
        </p:grpSpPr>
        <p:grpSp>
          <p:nvGrpSpPr>
            <p:cNvPr id="38" name="Group 37">
              <a:extLst>
                <a:ext uri="{FF2B5EF4-FFF2-40B4-BE49-F238E27FC236}">
                  <a16:creationId xmlns:a16="http://schemas.microsoft.com/office/drawing/2014/main" id="{87CD6ADB-4AA9-73F6-C2C5-33DDD981E2AF}"/>
                </a:ext>
              </a:extLst>
            </p:cNvPr>
            <p:cNvGrpSpPr/>
            <p:nvPr/>
          </p:nvGrpSpPr>
          <p:grpSpPr>
            <a:xfrm>
              <a:off x="6008552" y="1088547"/>
              <a:ext cx="1812079" cy="1469616"/>
              <a:chOff x="5982353" y="1221562"/>
              <a:chExt cx="1853117" cy="1483159"/>
            </a:xfrm>
          </p:grpSpPr>
          <p:grpSp>
            <p:nvGrpSpPr>
              <p:cNvPr id="42" name="Group 41">
                <a:extLst>
                  <a:ext uri="{FF2B5EF4-FFF2-40B4-BE49-F238E27FC236}">
                    <a16:creationId xmlns:a16="http://schemas.microsoft.com/office/drawing/2014/main" id="{7801A293-F1A0-5051-E676-F1FBB288F6E3}"/>
                  </a:ext>
                </a:extLst>
              </p:cNvPr>
              <p:cNvGrpSpPr/>
              <p:nvPr/>
            </p:nvGrpSpPr>
            <p:grpSpPr>
              <a:xfrm>
                <a:off x="6132472" y="1327104"/>
                <a:ext cx="1614573" cy="1377617"/>
                <a:chOff x="6140860" y="1341013"/>
                <a:chExt cx="1614573" cy="1377617"/>
              </a:xfrm>
            </p:grpSpPr>
            <p:pic>
              <p:nvPicPr>
                <p:cNvPr id="52" name="Picture 51" descr="A gloved hand holding a syringe&#10;&#10;Description automatically generated">
                  <a:extLst>
                    <a:ext uri="{FF2B5EF4-FFF2-40B4-BE49-F238E27FC236}">
                      <a16:creationId xmlns:a16="http://schemas.microsoft.com/office/drawing/2014/main" id="{15099740-09C2-66B4-FEF5-7B291AD8EEE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497972">
                  <a:off x="6688068" y="1774021"/>
                  <a:ext cx="1067365" cy="944609"/>
                </a:xfrm>
                <a:prstGeom prst="rect">
                  <a:avLst/>
                </a:prstGeom>
              </p:spPr>
            </p:pic>
            <p:pic>
              <p:nvPicPr>
                <p:cNvPr id="53" name="Picture 52" descr="A hand in a purple glove holding a test tube with a red liquid&#10;&#10;Description automatically generated">
                  <a:extLst>
                    <a:ext uri="{FF2B5EF4-FFF2-40B4-BE49-F238E27FC236}">
                      <a16:creationId xmlns:a16="http://schemas.microsoft.com/office/drawing/2014/main" id="{545B1FE2-3906-4C02-CA41-8FD80DA3A17D}"/>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43000" contrast="12000"/>
                          </a14:imgEffect>
                        </a14:imgLayer>
                      </a14:imgProps>
                    </a:ext>
                    <a:ext uri="{28A0092B-C50C-407E-A947-70E740481C1C}">
                      <a14:useLocalDpi xmlns:a14="http://schemas.microsoft.com/office/drawing/2010/main" val="0"/>
                    </a:ext>
                  </a:extLst>
                </a:blip>
                <a:stretch>
                  <a:fillRect/>
                </a:stretch>
              </p:blipFill>
              <p:spPr>
                <a:xfrm>
                  <a:off x="6140860" y="1341013"/>
                  <a:ext cx="1087688" cy="946063"/>
                </a:xfrm>
                <a:prstGeom prst="parallelogram">
                  <a:avLst/>
                </a:prstGeom>
              </p:spPr>
            </p:pic>
          </p:grpSp>
          <p:grpSp>
            <p:nvGrpSpPr>
              <p:cNvPr id="43" name="Group 42">
                <a:extLst>
                  <a:ext uri="{FF2B5EF4-FFF2-40B4-BE49-F238E27FC236}">
                    <a16:creationId xmlns:a16="http://schemas.microsoft.com/office/drawing/2014/main" id="{0BE46459-696A-BF7C-B2DE-B489054B00E3}"/>
                  </a:ext>
                </a:extLst>
              </p:cNvPr>
              <p:cNvGrpSpPr/>
              <p:nvPr/>
            </p:nvGrpSpPr>
            <p:grpSpPr>
              <a:xfrm>
                <a:off x="5982353" y="1221562"/>
                <a:ext cx="620322" cy="502389"/>
                <a:chOff x="5904090" y="1178437"/>
                <a:chExt cx="620322" cy="502389"/>
              </a:xfrm>
            </p:grpSpPr>
            <p:sp>
              <p:nvSpPr>
                <p:cNvPr id="48" name="TextBox 47">
                  <a:extLst>
                    <a:ext uri="{FF2B5EF4-FFF2-40B4-BE49-F238E27FC236}">
                      <a16:creationId xmlns:a16="http://schemas.microsoft.com/office/drawing/2014/main" id="{0DFB64CF-E18E-41A2-7098-8A293BDFDF6C}"/>
                    </a:ext>
                  </a:extLst>
                </p:cNvPr>
                <p:cNvSpPr txBox="1"/>
                <p:nvPr/>
              </p:nvSpPr>
              <p:spPr>
                <a:xfrm>
                  <a:off x="5904090" y="1178437"/>
                  <a:ext cx="620322" cy="431054"/>
                </a:xfrm>
                <a:prstGeom prst="rect">
                  <a:avLst/>
                </a:prstGeom>
                <a:noFill/>
              </p:spPr>
              <p:txBody>
                <a:bodyPr wrap="none" lIns="91440" tIns="45720" rIns="91440" bIns="45720" rtlCol="0" anchor="t">
                  <a:spAutoFit/>
                </a:bodyPr>
                <a:lstStyle/>
                <a:p>
                  <a:pPr algn="l"/>
                  <a:r>
                    <a:rPr lang="en-US" b="1">
                      <a:solidFill>
                        <a:srgbClr val="C6006F"/>
                      </a:solidFill>
                    </a:rPr>
                    <a:t>10x</a:t>
                  </a:r>
                  <a:endParaRPr lang="en-US" b="1">
                    <a:solidFill>
                      <a:srgbClr val="C6006F"/>
                    </a:solidFill>
                    <a:ea typeface="Calibri"/>
                    <a:cs typeface="Calibri"/>
                  </a:endParaRPr>
                </a:p>
              </p:txBody>
            </p:sp>
            <p:sp>
              <p:nvSpPr>
                <p:cNvPr id="49" name="Arrow: Up 48">
                  <a:extLst>
                    <a:ext uri="{FF2B5EF4-FFF2-40B4-BE49-F238E27FC236}">
                      <a16:creationId xmlns:a16="http://schemas.microsoft.com/office/drawing/2014/main" id="{39CBC0CE-4C6B-D49C-D52C-820C3C22BF45}"/>
                    </a:ext>
                  </a:extLst>
                </p:cNvPr>
                <p:cNvSpPr/>
                <p:nvPr/>
              </p:nvSpPr>
              <p:spPr>
                <a:xfrm>
                  <a:off x="6006553" y="1518142"/>
                  <a:ext cx="151319" cy="157338"/>
                </a:xfrm>
                <a:prstGeom prst="upArrow">
                  <a:avLst/>
                </a:prstGeom>
                <a:solidFill>
                  <a:srgbClr val="C6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50" name="Arrow: Up 49">
                  <a:extLst>
                    <a:ext uri="{FF2B5EF4-FFF2-40B4-BE49-F238E27FC236}">
                      <a16:creationId xmlns:a16="http://schemas.microsoft.com/office/drawing/2014/main" id="{06FD247F-FF45-9119-3329-7F99F9D61C93}"/>
                    </a:ext>
                  </a:extLst>
                </p:cNvPr>
                <p:cNvSpPr/>
                <p:nvPr/>
              </p:nvSpPr>
              <p:spPr>
                <a:xfrm rot="10800000">
                  <a:off x="6148294" y="1523488"/>
                  <a:ext cx="151319" cy="157338"/>
                </a:xfrm>
                <a:prstGeom prst="upArrow">
                  <a:avLst/>
                </a:prstGeom>
                <a:solidFill>
                  <a:srgbClr val="C6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grpSp>
          <p:sp>
            <p:nvSpPr>
              <p:cNvPr id="46" name="TextBox 45">
                <a:extLst>
                  <a:ext uri="{FF2B5EF4-FFF2-40B4-BE49-F238E27FC236}">
                    <a16:creationId xmlns:a16="http://schemas.microsoft.com/office/drawing/2014/main" id="{7D036734-9195-1678-DF76-19E84BD451B3}"/>
                  </a:ext>
                </a:extLst>
              </p:cNvPr>
              <p:cNvSpPr txBox="1"/>
              <p:nvPr/>
            </p:nvSpPr>
            <p:spPr>
              <a:xfrm>
                <a:off x="7258753" y="1515866"/>
                <a:ext cx="576717" cy="431054"/>
              </a:xfrm>
              <a:prstGeom prst="rect">
                <a:avLst/>
              </a:prstGeom>
              <a:noFill/>
            </p:spPr>
            <p:txBody>
              <a:bodyPr wrap="none" lIns="91440" tIns="45720" rIns="91440" bIns="45720" rtlCol="0" anchor="t">
                <a:spAutoFit/>
              </a:bodyPr>
              <a:lstStyle/>
              <a:p>
                <a:pPr algn="l"/>
                <a:r>
                  <a:rPr lang="en-US" b="1" dirty="0">
                    <a:solidFill>
                      <a:srgbClr val="C6006F"/>
                    </a:solidFill>
                  </a:rPr>
                  <a:t>5</a:t>
                </a:r>
                <a:r>
                  <a:rPr lang="en-US" sz="1100" b="1" dirty="0">
                    <a:solidFill>
                      <a:srgbClr val="C6006F"/>
                    </a:solidFill>
                  </a:rPr>
                  <a:t>sec</a:t>
                </a:r>
                <a:endParaRPr lang="en-US" b="1" dirty="0">
                  <a:solidFill>
                    <a:srgbClr val="C6006F"/>
                  </a:solidFill>
                  <a:ea typeface="Calibri"/>
                  <a:cs typeface="Calibri"/>
                </a:endParaRPr>
              </a:p>
            </p:txBody>
          </p:sp>
        </p:grpSp>
        <p:sp>
          <p:nvSpPr>
            <p:cNvPr id="41" name="Rectangle 40">
              <a:extLst>
                <a:ext uri="{FF2B5EF4-FFF2-40B4-BE49-F238E27FC236}">
                  <a16:creationId xmlns:a16="http://schemas.microsoft.com/office/drawing/2014/main" id="{29AA06FE-60E2-23F4-DC52-0199EC2F8EF4}"/>
                </a:ext>
              </a:extLst>
            </p:cNvPr>
            <p:cNvSpPr/>
            <p:nvPr/>
          </p:nvSpPr>
          <p:spPr>
            <a:xfrm>
              <a:off x="6076084" y="926089"/>
              <a:ext cx="1667741" cy="1518371"/>
            </a:xfrm>
            <a:prstGeom prst="rect">
              <a:avLst/>
            </a:prstGeom>
            <a:no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Rectangle 53">
            <a:extLst>
              <a:ext uri="{FF2B5EF4-FFF2-40B4-BE49-F238E27FC236}">
                <a16:creationId xmlns:a16="http://schemas.microsoft.com/office/drawing/2014/main" id="{50B98BA9-486A-1556-D4FA-E93D299AAEA4}"/>
              </a:ext>
            </a:extLst>
          </p:cNvPr>
          <p:cNvSpPr/>
          <p:nvPr/>
        </p:nvSpPr>
        <p:spPr>
          <a:xfrm>
            <a:off x="1309255" y="1017191"/>
            <a:ext cx="1420956" cy="1297564"/>
          </a:xfrm>
          <a:prstGeom prst="rect">
            <a:avLst/>
          </a:prstGeom>
          <a:no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31950B6A-4738-D5A9-DC2A-A36DBDAC099A}"/>
              </a:ext>
            </a:extLst>
          </p:cNvPr>
          <p:cNvGrpSpPr/>
          <p:nvPr/>
        </p:nvGrpSpPr>
        <p:grpSpPr>
          <a:xfrm>
            <a:off x="889176" y="2361260"/>
            <a:ext cx="407114" cy="365760"/>
            <a:chOff x="968415" y="2417827"/>
            <a:chExt cx="407114" cy="365760"/>
          </a:xfrm>
        </p:grpSpPr>
        <p:sp>
          <p:nvSpPr>
            <p:cNvPr id="56" name="Oval 55">
              <a:extLst>
                <a:ext uri="{FF2B5EF4-FFF2-40B4-BE49-F238E27FC236}">
                  <a16:creationId xmlns:a16="http://schemas.microsoft.com/office/drawing/2014/main" id="{CFBEEF0D-91D5-82AB-0AB1-EBA64AA14528}"/>
                </a:ext>
              </a:extLst>
            </p:cNvPr>
            <p:cNvSpPr/>
            <p:nvPr/>
          </p:nvSpPr>
          <p:spPr>
            <a:xfrm>
              <a:off x="988584" y="2417827"/>
              <a:ext cx="365760" cy="3657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1">
                <a:solidFill>
                  <a:schemeClr val="bg1"/>
                </a:solidFill>
                <a:ea typeface="Calibri"/>
                <a:cs typeface="Calibri"/>
              </a:endParaRPr>
            </a:p>
          </p:txBody>
        </p:sp>
        <p:sp>
          <p:nvSpPr>
            <p:cNvPr id="62" name="TextBox 61">
              <a:extLst>
                <a:ext uri="{FF2B5EF4-FFF2-40B4-BE49-F238E27FC236}">
                  <a16:creationId xmlns:a16="http://schemas.microsoft.com/office/drawing/2014/main" id="{FD27E638-816E-2B23-BF66-6978EF20BEC5}"/>
                </a:ext>
              </a:extLst>
            </p:cNvPr>
            <p:cNvSpPr txBox="1"/>
            <p:nvPr/>
          </p:nvSpPr>
          <p:spPr>
            <a:xfrm>
              <a:off x="968415" y="2429891"/>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1</a:t>
              </a:r>
              <a:endParaRPr lang="en-US">
                <a:solidFill>
                  <a:schemeClr val="bg1"/>
                </a:solidFill>
                <a:ea typeface="+mn-lt"/>
                <a:cs typeface="+mn-lt"/>
              </a:endParaRPr>
            </a:p>
          </p:txBody>
        </p:sp>
      </p:grpSp>
      <p:grpSp>
        <p:nvGrpSpPr>
          <p:cNvPr id="63" name="Group 62">
            <a:extLst>
              <a:ext uri="{FF2B5EF4-FFF2-40B4-BE49-F238E27FC236}">
                <a16:creationId xmlns:a16="http://schemas.microsoft.com/office/drawing/2014/main" id="{A0FEC7F6-43A1-1284-3E4B-E8B3F950447F}"/>
              </a:ext>
            </a:extLst>
          </p:cNvPr>
          <p:cNvGrpSpPr/>
          <p:nvPr/>
        </p:nvGrpSpPr>
        <p:grpSpPr>
          <a:xfrm>
            <a:off x="3299874" y="2333581"/>
            <a:ext cx="407114" cy="365760"/>
            <a:chOff x="968415" y="2417827"/>
            <a:chExt cx="407114" cy="365760"/>
          </a:xfrm>
        </p:grpSpPr>
        <p:sp>
          <p:nvSpPr>
            <p:cNvPr id="65" name="Oval 64">
              <a:extLst>
                <a:ext uri="{FF2B5EF4-FFF2-40B4-BE49-F238E27FC236}">
                  <a16:creationId xmlns:a16="http://schemas.microsoft.com/office/drawing/2014/main" id="{38B9A9B0-0294-97D1-B0D9-0A45F28AC16E}"/>
                </a:ext>
              </a:extLst>
            </p:cNvPr>
            <p:cNvSpPr/>
            <p:nvPr/>
          </p:nvSpPr>
          <p:spPr>
            <a:xfrm>
              <a:off x="988584" y="2417827"/>
              <a:ext cx="365760" cy="3657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1">
                <a:solidFill>
                  <a:schemeClr val="bg1"/>
                </a:solidFill>
                <a:ea typeface="Calibri"/>
                <a:cs typeface="Calibri"/>
              </a:endParaRPr>
            </a:p>
          </p:txBody>
        </p:sp>
        <p:sp>
          <p:nvSpPr>
            <p:cNvPr id="68" name="TextBox 67">
              <a:extLst>
                <a:ext uri="{FF2B5EF4-FFF2-40B4-BE49-F238E27FC236}">
                  <a16:creationId xmlns:a16="http://schemas.microsoft.com/office/drawing/2014/main" id="{66D8FE5F-77B7-D9F1-A707-BD0AA6E0AF92}"/>
                </a:ext>
              </a:extLst>
            </p:cNvPr>
            <p:cNvSpPr txBox="1"/>
            <p:nvPr/>
          </p:nvSpPr>
          <p:spPr>
            <a:xfrm>
              <a:off x="968415" y="2429891"/>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2</a:t>
              </a:r>
              <a:endParaRPr lang="en-US">
                <a:solidFill>
                  <a:schemeClr val="bg1"/>
                </a:solidFill>
                <a:ea typeface="+mn-lt"/>
                <a:cs typeface="+mn-lt"/>
              </a:endParaRPr>
            </a:p>
          </p:txBody>
        </p:sp>
      </p:grpSp>
      <p:grpSp>
        <p:nvGrpSpPr>
          <p:cNvPr id="69" name="Group 68">
            <a:extLst>
              <a:ext uri="{FF2B5EF4-FFF2-40B4-BE49-F238E27FC236}">
                <a16:creationId xmlns:a16="http://schemas.microsoft.com/office/drawing/2014/main" id="{42F87041-37CB-3BE2-2A0B-9CA6FADEE9CD}"/>
              </a:ext>
            </a:extLst>
          </p:cNvPr>
          <p:cNvGrpSpPr/>
          <p:nvPr/>
        </p:nvGrpSpPr>
        <p:grpSpPr>
          <a:xfrm>
            <a:off x="5754726" y="2405019"/>
            <a:ext cx="407114" cy="365760"/>
            <a:chOff x="968415" y="2417827"/>
            <a:chExt cx="407114" cy="365760"/>
          </a:xfrm>
        </p:grpSpPr>
        <p:sp>
          <p:nvSpPr>
            <p:cNvPr id="70" name="Oval 69">
              <a:extLst>
                <a:ext uri="{FF2B5EF4-FFF2-40B4-BE49-F238E27FC236}">
                  <a16:creationId xmlns:a16="http://schemas.microsoft.com/office/drawing/2014/main" id="{38077E09-B837-DFEC-8E2E-A27E29613F0F}"/>
                </a:ext>
              </a:extLst>
            </p:cNvPr>
            <p:cNvSpPr/>
            <p:nvPr/>
          </p:nvSpPr>
          <p:spPr>
            <a:xfrm>
              <a:off x="988584" y="2417827"/>
              <a:ext cx="365760" cy="3657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1">
                <a:solidFill>
                  <a:schemeClr val="bg1"/>
                </a:solidFill>
                <a:ea typeface="Calibri"/>
                <a:cs typeface="Calibri"/>
              </a:endParaRPr>
            </a:p>
          </p:txBody>
        </p:sp>
        <p:sp>
          <p:nvSpPr>
            <p:cNvPr id="74" name="TextBox 73">
              <a:extLst>
                <a:ext uri="{FF2B5EF4-FFF2-40B4-BE49-F238E27FC236}">
                  <a16:creationId xmlns:a16="http://schemas.microsoft.com/office/drawing/2014/main" id="{DB5A2BC1-E30A-7407-942A-FBBA8BDECCC8}"/>
                </a:ext>
              </a:extLst>
            </p:cNvPr>
            <p:cNvSpPr txBox="1"/>
            <p:nvPr/>
          </p:nvSpPr>
          <p:spPr>
            <a:xfrm>
              <a:off x="968415" y="2429891"/>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3</a:t>
              </a:r>
              <a:endParaRPr lang="en-US"/>
            </a:p>
          </p:txBody>
        </p:sp>
      </p:grpSp>
      <p:grpSp>
        <p:nvGrpSpPr>
          <p:cNvPr id="76" name="Group 75">
            <a:extLst>
              <a:ext uri="{FF2B5EF4-FFF2-40B4-BE49-F238E27FC236}">
                <a16:creationId xmlns:a16="http://schemas.microsoft.com/office/drawing/2014/main" id="{9F17836C-0F48-2439-D77D-620092A24D9A}"/>
              </a:ext>
            </a:extLst>
          </p:cNvPr>
          <p:cNvGrpSpPr/>
          <p:nvPr/>
        </p:nvGrpSpPr>
        <p:grpSpPr>
          <a:xfrm>
            <a:off x="793067" y="4177968"/>
            <a:ext cx="407114" cy="365760"/>
            <a:chOff x="968415" y="2417827"/>
            <a:chExt cx="407114" cy="365760"/>
          </a:xfrm>
        </p:grpSpPr>
        <p:sp>
          <p:nvSpPr>
            <p:cNvPr id="77" name="Oval 76">
              <a:extLst>
                <a:ext uri="{FF2B5EF4-FFF2-40B4-BE49-F238E27FC236}">
                  <a16:creationId xmlns:a16="http://schemas.microsoft.com/office/drawing/2014/main" id="{03E57FFB-C3A9-580F-E8BA-AD74D91C65AC}"/>
                </a:ext>
              </a:extLst>
            </p:cNvPr>
            <p:cNvSpPr/>
            <p:nvPr/>
          </p:nvSpPr>
          <p:spPr>
            <a:xfrm>
              <a:off x="988584" y="2417827"/>
              <a:ext cx="365760" cy="3657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1">
                <a:solidFill>
                  <a:schemeClr val="bg1"/>
                </a:solidFill>
                <a:ea typeface="Calibri"/>
                <a:cs typeface="Calibri"/>
              </a:endParaRPr>
            </a:p>
          </p:txBody>
        </p:sp>
        <p:sp>
          <p:nvSpPr>
            <p:cNvPr id="78" name="TextBox 77">
              <a:extLst>
                <a:ext uri="{FF2B5EF4-FFF2-40B4-BE49-F238E27FC236}">
                  <a16:creationId xmlns:a16="http://schemas.microsoft.com/office/drawing/2014/main" id="{9D0684F5-6ACD-2515-A996-A2B60B6EFAE9}"/>
                </a:ext>
              </a:extLst>
            </p:cNvPr>
            <p:cNvSpPr txBox="1"/>
            <p:nvPr/>
          </p:nvSpPr>
          <p:spPr>
            <a:xfrm>
              <a:off x="968415" y="2429891"/>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4</a:t>
              </a:r>
              <a:endParaRPr lang="en-US">
                <a:solidFill>
                  <a:schemeClr val="bg1"/>
                </a:solidFill>
                <a:ea typeface="+mn-lt"/>
                <a:cs typeface="+mn-lt"/>
              </a:endParaRPr>
            </a:p>
          </p:txBody>
        </p:sp>
      </p:grpSp>
      <p:grpSp>
        <p:nvGrpSpPr>
          <p:cNvPr id="79" name="Group 78">
            <a:extLst>
              <a:ext uri="{FF2B5EF4-FFF2-40B4-BE49-F238E27FC236}">
                <a16:creationId xmlns:a16="http://schemas.microsoft.com/office/drawing/2014/main" id="{6469843F-A5F3-C81C-DF12-7277E0BAA3E2}"/>
              </a:ext>
            </a:extLst>
          </p:cNvPr>
          <p:cNvGrpSpPr/>
          <p:nvPr/>
        </p:nvGrpSpPr>
        <p:grpSpPr>
          <a:xfrm>
            <a:off x="3299874" y="4177967"/>
            <a:ext cx="407114" cy="365760"/>
            <a:chOff x="968415" y="2417827"/>
            <a:chExt cx="407114" cy="365760"/>
          </a:xfrm>
        </p:grpSpPr>
        <p:sp>
          <p:nvSpPr>
            <p:cNvPr id="80" name="Oval 79">
              <a:extLst>
                <a:ext uri="{FF2B5EF4-FFF2-40B4-BE49-F238E27FC236}">
                  <a16:creationId xmlns:a16="http://schemas.microsoft.com/office/drawing/2014/main" id="{17A12B4D-953B-29F5-6745-5F94DB941B83}"/>
                </a:ext>
              </a:extLst>
            </p:cNvPr>
            <p:cNvSpPr/>
            <p:nvPr/>
          </p:nvSpPr>
          <p:spPr>
            <a:xfrm>
              <a:off x="988584" y="2417827"/>
              <a:ext cx="365760" cy="3657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1">
                <a:solidFill>
                  <a:schemeClr val="bg1"/>
                </a:solidFill>
                <a:ea typeface="Calibri"/>
                <a:cs typeface="Calibri"/>
              </a:endParaRPr>
            </a:p>
          </p:txBody>
        </p:sp>
        <p:sp>
          <p:nvSpPr>
            <p:cNvPr id="81" name="TextBox 80">
              <a:extLst>
                <a:ext uri="{FF2B5EF4-FFF2-40B4-BE49-F238E27FC236}">
                  <a16:creationId xmlns:a16="http://schemas.microsoft.com/office/drawing/2014/main" id="{6022A284-2EBE-9A09-5E2D-0ED188C8C026}"/>
                </a:ext>
              </a:extLst>
            </p:cNvPr>
            <p:cNvSpPr txBox="1"/>
            <p:nvPr/>
          </p:nvSpPr>
          <p:spPr>
            <a:xfrm>
              <a:off x="968415" y="2429891"/>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5</a:t>
              </a:r>
              <a:endParaRPr lang="en-US"/>
            </a:p>
          </p:txBody>
        </p:sp>
      </p:grpSp>
      <p:grpSp>
        <p:nvGrpSpPr>
          <p:cNvPr id="82" name="Group 81">
            <a:extLst>
              <a:ext uri="{FF2B5EF4-FFF2-40B4-BE49-F238E27FC236}">
                <a16:creationId xmlns:a16="http://schemas.microsoft.com/office/drawing/2014/main" id="{D1344B89-97F0-2986-E702-5FBDB6BDBC35}"/>
              </a:ext>
            </a:extLst>
          </p:cNvPr>
          <p:cNvGrpSpPr/>
          <p:nvPr/>
        </p:nvGrpSpPr>
        <p:grpSpPr>
          <a:xfrm>
            <a:off x="5806681" y="4164979"/>
            <a:ext cx="407114" cy="365760"/>
            <a:chOff x="968415" y="2417827"/>
            <a:chExt cx="407114" cy="365760"/>
          </a:xfrm>
        </p:grpSpPr>
        <p:sp>
          <p:nvSpPr>
            <p:cNvPr id="83" name="Oval 82">
              <a:extLst>
                <a:ext uri="{FF2B5EF4-FFF2-40B4-BE49-F238E27FC236}">
                  <a16:creationId xmlns:a16="http://schemas.microsoft.com/office/drawing/2014/main" id="{2F81E044-9C2A-6ED3-A58E-B22430289563}"/>
                </a:ext>
              </a:extLst>
            </p:cNvPr>
            <p:cNvSpPr/>
            <p:nvPr/>
          </p:nvSpPr>
          <p:spPr>
            <a:xfrm>
              <a:off x="988584" y="2417827"/>
              <a:ext cx="365760" cy="3657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1">
                <a:solidFill>
                  <a:schemeClr val="bg1"/>
                </a:solidFill>
                <a:ea typeface="Calibri"/>
                <a:cs typeface="Calibri"/>
              </a:endParaRPr>
            </a:p>
          </p:txBody>
        </p:sp>
        <p:sp>
          <p:nvSpPr>
            <p:cNvPr id="84" name="TextBox 83">
              <a:extLst>
                <a:ext uri="{FF2B5EF4-FFF2-40B4-BE49-F238E27FC236}">
                  <a16:creationId xmlns:a16="http://schemas.microsoft.com/office/drawing/2014/main" id="{99A53533-513D-48E7-198D-BEE5A40CF354}"/>
                </a:ext>
              </a:extLst>
            </p:cNvPr>
            <p:cNvSpPr txBox="1"/>
            <p:nvPr/>
          </p:nvSpPr>
          <p:spPr>
            <a:xfrm>
              <a:off x="968415" y="2429891"/>
              <a:ext cx="407114" cy="338554"/>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1600" b="1">
                  <a:solidFill>
                    <a:schemeClr val="bg1"/>
                  </a:solidFill>
                  <a:ea typeface="+mn-lt"/>
                  <a:cs typeface="+mn-lt"/>
                </a:rPr>
                <a:t>6</a:t>
              </a:r>
              <a:endParaRPr lang="en-US"/>
            </a:p>
          </p:txBody>
        </p:sp>
      </p:grpSp>
      <p:cxnSp>
        <p:nvCxnSpPr>
          <p:cNvPr id="85" name="Straight Connector 84">
            <a:extLst>
              <a:ext uri="{FF2B5EF4-FFF2-40B4-BE49-F238E27FC236}">
                <a16:creationId xmlns:a16="http://schemas.microsoft.com/office/drawing/2014/main" id="{F6F48A22-A68C-11E6-6FCF-D1A577417A07}"/>
              </a:ext>
            </a:extLst>
          </p:cNvPr>
          <p:cNvCxnSpPr>
            <a:cxnSpLocks/>
          </p:cNvCxnSpPr>
          <p:nvPr/>
        </p:nvCxnSpPr>
        <p:spPr>
          <a:xfrm flipV="1">
            <a:off x="6360883" y="1229165"/>
            <a:ext cx="905446" cy="987920"/>
          </a:xfrm>
          <a:prstGeom prst="line">
            <a:avLst/>
          </a:prstGeom>
          <a:ln w="117475">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86" name="Group 85">
            <a:extLst>
              <a:ext uri="{FF2B5EF4-FFF2-40B4-BE49-F238E27FC236}">
                <a16:creationId xmlns:a16="http://schemas.microsoft.com/office/drawing/2014/main" id="{584132D8-60F1-9AEF-370C-87EFC666D3C6}"/>
              </a:ext>
            </a:extLst>
          </p:cNvPr>
          <p:cNvGrpSpPr/>
          <p:nvPr/>
        </p:nvGrpSpPr>
        <p:grpSpPr>
          <a:xfrm>
            <a:off x="890095" y="2705712"/>
            <a:ext cx="2210232" cy="2061296"/>
            <a:chOff x="839997" y="2953561"/>
            <a:chExt cx="2047875" cy="1914236"/>
          </a:xfrm>
        </p:grpSpPr>
        <p:pic>
          <p:nvPicPr>
            <p:cNvPr id="87" name="Picture 86" descr="A syringe dropping red drops on a white square&#10;&#10;Description automatically generated">
              <a:extLst>
                <a:ext uri="{FF2B5EF4-FFF2-40B4-BE49-F238E27FC236}">
                  <a16:creationId xmlns:a16="http://schemas.microsoft.com/office/drawing/2014/main" id="{AAEB0929-111D-1A28-E4B8-9F9E3627625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9997" y="2953561"/>
              <a:ext cx="2047875" cy="1914236"/>
            </a:xfrm>
            <a:prstGeom prst="rect">
              <a:avLst/>
            </a:prstGeom>
          </p:spPr>
        </p:pic>
        <p:sp>
          <p:nvSpPr>
            <p:cNvPr id="88" name="Rectangle 87">
              <a:extLst>
                <a:ext uri="{FF2B5EF4-FFF2-40B4-BE49-F238E27FC236}">
                  <a16:creationId xmlns:a16="http://schemas.microsoft.com/office/drawing/2014/main" id="{D03318F8-43A0-7351-D3DF-5ED8FCB7B75F}"/>
                </a:ext>
              </a:extLst>
            </p:cNvPr>
            <p:cNvSpPr/>
            <p:nvPr/>
          </p:nvSpPr>
          <p:spPr>
            <a:xfrm>
              <a:off x="1269627" y="3023291"/>
              <a:ext cx="1282083" cy="1240969"/>
            </a:xfrm>
            <a:prstGeom prst="rect">
              <a:avLst/>
            </a:prstGeom>
            <a:no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3A2B6AF4-BBF6-B5A6-CF2A-6A7AADF27527}"/>
              </a:ext>
            </a:extLst>
          </p:cNvPr>
          <p:cNvPicPr>
            <a:picLocks noChangeAspect="1"/>
          </p:cNvPicPr>
          <p:nvPr/>
        </p:nvPicPr>
        <p:blipFill>
          <a:blip r:embed="rId11"/>
          <a:srcRect b="15689"/>
          <a:stretch/>
        </p:blipFill>
        <p:spPr>
          <a:xfrm>
            <a:off x="1737758" y="1080585"/>
            <a:ext cx="520118" cy="1231674"/>
          </a:xfrm>
          <a:prstGeom prst="rect">
            <a:avLst/>
          </a:prstGeom>
        </p:spPr>
      </p:pic>
    </p:spTree>
    <p:custDataLst>
      <p:tags r:id="rId1"/>
    </p:custDataLst>
    <p:extLst>
      <p:ext uri="{BB962C8B-B14F-4D97-AF65-F5344CB8AC3E}">
        <p14:creationId xmlns:p14="http://schemas.microsoft.com/office/powerpoint/2010/main" val="3626187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D0F3B-7B34-651C-F896-D76AD3BAA446}"/>
            </a:ext>
          </a:extLst>
        </p:cNvPr>
        <p:cNvGrpSpPr/>
        <p:nvPr/>
      </p:nvGrpSpPr>
      <p:grpSpPr>
        <a:xfrm>
          <a:off x="0" y="0"/>
          <a:ext cx="0" cy="0"/>
          <a:chOff x="0" y="0"/>
          <a:chExt cx="0" cy="0"/>
        </a:xfrm>
      </p:grpSpPr>
      <p:pic>
        <p:nvPicPr>
          <p:cNvPr id="2" name="Picture 1" descr="A close-up of a phone&#10;&#10;AI-generated content may be incorrect.">
            <a:extLst>
              <a:ext uri="{FF2B5EF4-FFF2-40B4-BE49-F238E27FC236}">
                <a16:creationId xmlns:a16="http://schemas.microsoft.com/office/drawing/2014/main" id="{72704283-35B1-8BBE-ADBD-C548A63BF299}"/>
              </a:ext>
            </a:extLst>
          </p:cNvPr>
          <p:cNvPicPr>
            <a:picLocks noChangeAspect="1"/>
          </p:cNvPicPr>
          <p:nvPr/>
        </p:nvPicPr>
        <p:blipFill>
          <a:blip r:embed="rId3" cstate="print">
            <a:extLst>
              <a:ext uri="{28A0092B-C50C-407E-A947-70E740481C1C}">
                <a14:useLocalDpi xmlns:a14="http://schemas.microsoft.com/office/drawing/2010/main" val="0"/>
              </a:ext>
            </a:extLst>
          </a:blip>
          <a:srcRect l="29531" t="13318" r="26797" b="11074"/>
          <a:stretch/>
        </p:blipFill>
        <p:spPr>
          <a:xfrm>
            <a:off x="5984818" y="185643"/>
            <a:ext cx="1645920" cy="4387708"/>
          </a:xfrm>
          <a:prstGeom prst="rect">
            <a:avLst/>
          </a:prstGeom>
        </p:spPr>
      </p:pic>
      <p:sp>
        <p:nvSpPr>
          <p:cNvPr id="8" name="Title 7">
            <a:extLst>
              <a:ext uri="{FF2B5EF4-FFF2-40B4-BE49-F238E27FC236}">
                <a16:creationId xmlns:a16="http://schemas.microsoft.com/office/drawing/2014/main" id="{6D38EA7A-0F42-8E97-C9A1-6CA6CB82D6B4}"/>
              </a:ext>
            </a:extLst>
          </p:cNvPr>
          <p:cNvSpPr>
            <a:spLocks noGrp="1"/>
          </p:cNvSpPr>
          <p:nvPr>
            <p:ph type="title"/>
          </p:nvPr>
        </p:nvSpPr>
        <p:spPr/>
        <p:txBody>
          <a:bodyPr/>
          <a:lstStyle/>
          <a:p>
            <a:r>
              <a:rPr lang="en-US" dirty="0"/>
              <a:t>Prepare the analyzer </a:t>
            </a:r>
            <a:r>
              <a:rPr lang="en-US" sz="2400" i="1" dirty="0"/>
              <a:t>- </a:t>
            </a:r>
            <a:r>
              <a:rPr lang="en-US" sz="2400" dirty="0"/>
              <a:t>i-STAT 1</a:t>
            </a:r>
            <a:endParaRPr lang="en-US" dirty="0"/>
          </a:p>
        </p:txBody>
      </p:sp>
      <p:sp>
        <p:nvSpPr>
          <p:cNvPr id="3" name="Content Placeholder 2">
            <a:extLst>
              <a:ext uri="{FF2B5EF4-FFF2-40B4-BE49-F238E27FC236}">
                <a16:creationId xmlns:a16="http://schemas.microsoft.com/office/drawing/2014/main" id="{B54E22F6-378D-D58C-047A-20E2E49A4C15}"/>
              </a:ext>
            </a:extLst>
          </p:cNvPr>
          <p:cNvSpPr>
            <a:spLocks noGrp="1"/>
          </p:cNvSpPr>
          <p:nvPr>
            <p:ph type="body" sz="quarter" idx="11"/>
          </p:nvPr>
        </p:nvSpPr>
        <p:spPr/>
        <p:txBody>
          <a:bodyPr vert="horz" lIns="0" tIns="0" rIns="91440" bIns="45720" rtlCol="0" anchor="t">
            <a:noAutofit/>
          </a:bodyPr>
          <a:lstStyle/>
          <a:p>
            <a:r>
              <a:rPr lang="en-US" dirty="0">
                <a:cs typeface="Calibri"/>
              </a:rPr>
              <a:t>POWER UP THE INSTRUMENT</a:t>
            </a:r>
          </a:p>
          <a:p>
            <a:pPr marL="285750" indent="-285750">
              <a:buFont typeface="Arial" panose="020B0604020202020204" pitchFamily="34" charset="0"/>
              <a:buChar char="•"/>
            </a:pPr>
            <a:r>
              <a:rPr lang="en-US" sz="1400" dirty="0">
                <a:solidFill>
                  <a:schemeClr val="tx1"/>
                </a:solidFill>
                <a:cs typeface="Calibri"/>
              </a:rPr>
              <a:t>Press power button to turn on the analyzer</a:t>
            </a:r>
            <a:endParaRPr lang="en-US" sz="1400" dirty="0">
              <a:solidFill>
                <a:schemeClr val="tx1"/>
              </a:solidFill>
              <a:ea typeface="Calibri"/>
              <a:cs typeface="Calibri"/>
            </a:endParaRPr>
          </a:p>
          <a:p>
            <a:pPr marL="285750" indent="-285750">
              <a:buFont typeface="Arial" panose="020B0604020202020204" pitchFamily="34" charset="0"/>
              <a:buChar char="•"/>
            </a:pPr>
            <a:r>
              <a:rPr lang="en-US" sz="1400" dirty="0">
                <a:solidFill>
                  <a:schemeClr val="tx1"/>
                </a:solidFill>
                <a:cs typeface="Calibri"/>
              </a:rPr>
              <a:t>From the </a:t>
            </a:r>
            <a:r>
              <a:rPr lang="en-US" sz="1400" dirty="0">
                <a:solidFill>
                  <a:schemeClr val="accent3"/>
                </a:solidFill>
                <a:cs typeface="Calibri"/>
              </a:rPr>
              <a:t>Test Menu </a:t>
            </a:r>
            <a:r>
              <a:rPr lang="en-US" sz="1400" dirty="0">
                <a:solidFill>
                  <a:schemeClr val="tx1"/>
                </a:solidFill>
                <a:cs typeface="Calibri"/>
              </a:rPr>
              <a:t>screen, press </a:t>
            </a:r>
            <a:r>
              <a:rPr lang="en-US" sz="1400" dirty="0">
                <a:cs typeface="Calibri"/>
              </a:rPr>
              <a:t>2</a:t>
            </a:r>
            <a:r>
              <a:rPr lang="en-US" sz="1400" dirty="0">
                <a:solidFill>
                  <a:schemeClr val="tx1"/>
                </a:solidFill>
                <a:cs typeface="Calibri"/>
              </a:rPr>
              <a:t> on the keypad for </a:t>
            </a:r>
            <a:r>
              <a:rPr lang="en-US" sz="1400" dirty="0">
                <a:cs typeface="Calibri"/>
              </a:rPr>
              <a:t>i-STAT Cartridge</a:t>
            </a:r>
            <a:endParaRPr lang="en-US" sz="1400" dirty="0">
              <a:solidFill>
                <a:schemeClr val="tx1"/>
              </a:solidFill>
              <a:ea typeface="Calibri"/>
              <a:cs typeface="Calibri"/>
            </a:endParaRPr>
          </a:p>
          <a:p>
            <a:pPr marL="285750" indent="-285750">
              <a:buFont typeface="Arial" panose="020B0604020202020204" pitchFamily="34" charset="0"/>
              <a:buChar char="•"/>
            </a:pPr>
            <a:r>
              <a:rPr lang="en-US" sz="1400" dirty="0">
                <a:solidFill>
                  <a:schemeClr val="tx1"/>
                </a:solidFill>
                <a:cs typeface="Calibri"/>
              </a:rPr>
              <a:t>Follow the onscreen prompts</a:t>
            </a:r>
            <a:endParaRPr lang="en-US" sz="1400" dirty="0">
              <a:solidFill>
                <a:schemeClr val="tx1"/>
              </a:solidFill>
              <a:ea typeface="Calibri"/>
              <a:cs typeface="Calibri"/>
            </a:endParaRPr>
          </a:p>
          <a:p>
            <a:endParaRPr lang="en-US" dirty="0"/>
          </a:p>
        </p:txBody>
      </p:sp>
      <p:sp>
        <p:nvSpPr>
          <p:cNvPr id="6" name="Slide Number Placeholder 20">
            <a:extLst>
              <a:ext uri="{FF2B5EF4-FFF2-40B4-BE49-F238E27FC236}">
                <a16:creationId xmlns:a16="http://schemas.microsoft.com/office/drawing/2014/main" id="{AC1E103B-8EC9-6C54-40B0-8CEB3AB49440}"/>
              </a:ext>
            </a:extLst>
          </p:cNvPr>
          <p:cNvSpPr txBox="1">
            <a:spLocks/>
          </p:cNvSpPr>
          <p:nvPr/>
        </p:nvSpPr>
        <p:spPr>
          <a:xfrm>
            <a:off x="8167057" y="4767263"/>
            <a:ext cx="724993" cy="2746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1050"/>
              <a:t>|    </a:t>
            </a:r>
            <a:fld id="{7B2119CD-3B2D-4CEB-B404-D2E3F8CD6D69}" type="slidenum">
              <a:rPr lang="en-IN" sz="1050" smtClean="0"/>
              <a:pPr/>
              <a:t>13</a:t>
            </a:fld>
            <a:endParaRPr lang="en-IN" sz="1050"/>
          </a:p>
        </p:txBody>
      </p:sp>
      <p:sp>
        <p:nvSpPr>
          <p:cNvPr id="5" name="TextBox 4">
            <a:extLst>
              <a:ext uri="{FF2B5EF4-FFF2-40B4-BE49-F238E27FC236}">
                <a16:creationId xmlns:a16="http://schemas.microsoft.com/office/drawing/2014/main" id="{DF4A9F82-E2AB-54DD-DA3F-ADF7D191A006}"/>
              </a:ext>
            </a:extLst>
          </p:cNvPr>
          <p:cNvSpPr txBox="1"/>
          <p:nvPr/>
        </p:nvSpPr>
        <p:spPr>
          <a:xfrm>
            <a:off x="4686468" y="1639840"/>
            <a:ext cx="1305624" cy="1169551"/>
          </a:xfrm>
          <a:prstGeom prst="rect">
            <a:avLst/>
          </a:prstGeom>
          <a:solidFill>
            <a:schemeClr val="bg1"/>
          </a:solidFill>
        </p:spPr>
        <p:txBody>
          <a:bodyPr wrap="square" rtlCol="0">
            <a:spAutoFit/>
          </a:bodyPr>
          <a:lstStyle/>
          <a:p>
            <a:r>
              <a:rPr lang="en-US" sz="1400" b="1">
                <a:solidFill>
                  <a:schemeClr val="accent1"/>
                </a:solidFill>
                <a:latin typeface="Calibri" panose="020F0502020204030204" pitchFamily="34" charset="0"/>
              </a:rPr>
              <a:t>PRESS THE POWER BUTTON</a:t>
            </a:r>
            <a:br>
              <a:rPr lang="en-US" sz="1400" b="1">
                <a:solidFill>
                  <a:schemeClr val="accent1"/>
                </a:solidFill>
                <a:latin typeface="Calibri" panose="020F0502020204030204" pitchFamily="34" charset="0"/>
              </a:rPr>
            </a:br>
            <a:r>
              <a:rPr lang="en-US" sz="1400" b="1">
                <a:solidFill>
                  <a:schemeClr val="accent1"/>
                </a:solidFill>
                <a:latin typeface="Calibri" panose="020F0502020204030204" pitchFamily="34" charset="0"/>
              </a:rPr>
              <a:t>TO TURN ON THE </a:t>
            </a:r>
            <a:r>
              <a:rPr lang="en-US" sz="1400" b="1" err="1">
                <a:solidFill>
                  <a:schemeClr val="accent1"/>
                </a:solidFill>
                <a:latin typeface="Calibri" panose="020F0502020204030204" pitchFamily="34" charset="0"/>
              </a:rPr>
              <a:t>i</a:t>
            </a:r>
            <a:r>
              <a:rPr lang="en-US" sz="1400" b="1">
                <a:solidFill>
                  <a:schemeClr val="accent1"/>
                </a:solidFill>
                <a:latin typeface="Calibri" panose="020F0502020204030204" pitchFamily="34" charset="0"/>
              </a:rPr>
              <a:t>-STAT 1</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76A775FC-E416-A838-CA49-043ACE0B74F4}"/>
              </a:ext>
            </a:extLst>
          </p:cNvPr>
          <p:cNvPicPr>
            <a:picLocks noChangeAspect="1"/>
          </p:cNvPicPr>
          <p:nvPr/>
        </p:nvPicPr>
        <p:blipFill>
          <a:blip r:embed="rId4" cstate="print">
            <a:extLst>
              <a:ext uri="{28A0092B-C50C-407E-A947-70E740481C1C}">
                <a14:useLocalDpi xmlns:a14="http://schemas.microsoft.com/office/drawing/2010/main" val="0"/>
              </a:ext>
            </a:extLst>
          </a:blip>
          <a:srcRect r="86712"/>
          <a:stretch/>
        </p:blipFill>
        <p:spPr>
          <a:xfrm>
            <a:off x="5423155" y="2085964"/>
            <a:ext cx="217885" cy="248146"/>
          </a:xfrm>
          <a:prstGeom prst="rect">
            <a:avLst/>
          </a:prstGeom>
        </p:spPr>
      </p:pic>
      <p:sp>
        <p:nvSpPr>
          <p:cNvPr id="10" name="TextBox 9">
            <a:extLst>
              <a:ext uri="{FF2B5EF4-FFF2-40B4-BE49-F238E27FC236}">
                <a16:creationId xmlns:a16="http://schemas.microsoft.com/office/drawing/2014/main" id="{5839A707-CCED-4D6F-BA5F-69FBDA3032CB}"/>
              </a:ext>
            </a:extLst>
          </p:cNvPr>
          <p:cNvSpPr txBox="1"/>
          <p:nvPr/>
        </p:nvSpPr>
        <p:spPr>
          <a:xfrm>
            <a:off x="7733633" y="2612470"/>
            <a:ext cx="1215527" cy="954107"/>
          </a:xfrm>
          <a:prstGeom prst="rect">
            <a:avLst/>
          </a:prstGeom>
          <a:noFill/>
        </p:spPr>
        <p:txBody>
          <a:bodyPr wrap="square" rtlCol="0">
            <a:spAutoFit/>
          </a:bodyPr>
          <a:lstStyle/>
          <a:p>
            <a:r>
              <a:rPr lang="en-US" sz="1400" b="1">
                <a:solidFill>
                  <a:schemeClr val="accent1"/>
                </a:solidFill>
                <a:latin typeface="Calibri" panose="020F0502020204030204" pitchFamily="34" charset="0"/>
              </a:rPr>
              <a:t>PRESS</a:t>
            </a:r>
            <a:br>
              <a:rPr lang="en-US" sz="1400" b="1">
                <a:solidFill>
                  <a:schemeClr val="accent1"/>
                </a:solidFill>
                <a:latin typeface="Calibri" panose="020F0502020204030204" pitchFamily="34" charset="0"/>
              </a:rPr>
            </a:br>
            <a:r>
              <a:rPr lang="en-US" sz="1400" b="1">
                <a:solidFill>
                  <a:schemeClr val="accent1"/>
                </a:solidFill>
                <a:latin typeface="Calibri" panose="020F0502020204030204" pitchFamily="34" charset="0"/>
              </a:rPr>
              <a:t>TO PERFORM A PATIENT TEST</a:t>
            </a:r>
          </a:p>
        </p:txBody>
      </p:sp>
      <p:pic>
        <p:nvPicPr>
          <p:cNvPr id="11" name="Picture 10" descr="A black background with a black square&#10;&#10;Description automatically generated with medium confidence">
            <a:extLst>
              <a:ext uri="{FF2B5EF4-FFF2-40B4-BE49-F238E27FC236}">
                <a16:creationId xmlns:a16="http://schemas.microsoft.com/office/drawing/2014/main" id="{18A6B060-45E9-123D-0D53-8C7B5F92D765}"/>
              </a:ext>
            </a:extLst>
          </p:cNvPr>
          <p:cNvPicPr>
            <a:picLocks noChangeAspect="1"/>
          </p:cNvPicPr>
          <p:nvPr/>
        </p:nvPicPr>
        <p:blipFill>
          <a:blip r:embed="rId5" cstate="print">
            <a:extLst>
              <a:ext uri="{28A0092B-C50C-407E-A947-70E740481C1C}">
                <a14:useLocalDpi xmlns:a14="http://schemas.microsoft.com/office/drawing/2010/main" val="0"/>
              </a:ext>
            </a:extLst>
          </a:blip>
          <a:srcRect l="86041"/>
          <a:stretch/>
        </p:blipFill>
        <p:spPr>
          <a:xfrm>
            <a:off x="8303604" y="2653085"/>
            <a:ext cx="253021" cy="241689"/>
          </a:xfrm>
          <a:prstGeom prst="rect">
            <a:avLst/>
          </a:prstGeom>
        </p:spPr>
      </p:pic>
      <p:cxnSp>
        <p:nvCxnSpPr>
          <p:cNvPr id="12" name="Straight Connector 11">
            <a:extLst>
              <a:ext uri="{FF2B5EF4-FFF2-40B4-BE49-F238E27FC236}">
                <a16:creationId xmlns:a16="http://schemas.microsoft.com/office/drawing/2014/main" id="{3D144DDC-2D89-CA81-3B15-421F2C9BBBC7}"/>
              </a:ext>
            </a:extLst>
          </p:cNvPr>
          <p:cNvCxnSpPr>
            <a:cxnSpLocks/>
          </p:cNvCxnSpPr>
          <p:nvPr/>
        </p:nvCxnSpPr>
        <p:spPr>
          <a:xfrm>
            <a:off x="6878700" y="3357473"/>
            <a:ext cx="854933" cy="0"/>
          </a:xfrm>
          <a:prstGeom prst="line">
            <a:avLst/>
          </a:prstGeom>
          <a:ln w="22225">
            <a:solidFill>
              <a:schemeClr val="accent4"/>
            </a:solidFill>
            <a:headEnd type="none" w="med" len="med"/>
            <a:tailEnd type="none" w="med" len="med"/>
          </a:ln>
          <a:effectLst/>
        </p:spPr>
        <p:style>
          <a:lnRef idx="2">
            <a:schemeClr val="accent5"/>
          </a:lnRef>
          <a:fillRef idx="0">
            <a:schemeClr val="accent5"/>
          </a:fillRef>
          <a:effectRef idx="1">
            <a:schemeClr val="accent5"/>
          </a:effectRef>
          <a:fontRef idx="minor">
            <a:schemeClr val="tx1"/>
          </a:fontRef>
        </p:style>
      </p:cxnSp>
      <p:cxnSp>
        <p:nvCxnSpPr>
          <p:cNvPr id="13" name="Connector: Elbow 12">
            <a:extLst>
              <a:ext uri="{FF2B5EF4-FFF2-40B4-BE49-F238E27FC236}">
                <a16:creationId xmlns:a16="http://schemas.microsoft.com/office/drawing/2014/main" id="{FA4634EA-A4B7-2F88-29D4-9A0911A68D4A}"/>
              </a:ext>
            </a:extLst>
          </p:cNvPr>
          <p:cNvCxnSpPr>
            <a:cxnSpLocks/>
          </p:cNvCxnSpPr>
          <p:nvPr/>
        </p:nvCxnSpPr>
        <p:spPr>
          <a:xfrm rot="16200000" flipH="1">
            <a:off x="5406021" y="2666909"/>
            <a:ext cx="1459758" cy="1744722"/>
          </a:xfrm>
          <a:prstGeom prst="bentConnector2">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10800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36BEB-A859-F882-1FF1-53EC2A9C20E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D9831706-3786-665A-05B9-67733756B85A}"/>
              </a:ext>
            </a:extLst>
          </p:cNvPr>
          <p:cNvSpPr>
            <a:spLocks noGrp="1"/>
          </p:cNvSpPr>
          <p:nvPr>
            <p:ph type="title"/>
          </p:nvPr>
        </p:nvSpPr>
        <p:spPr/>
        <p:txBody>
          <a:bodyPr/>
          <a:lstStyle/>
          <a:p>
            <a:r>
              <a:rPr lang="en-US" dirty="0"/>
              <a:t>Prepare the analyzer </a:t>
            </a:r>
            <a:r>
              <a:rPr lang="en-US" sz="2400" i="1" dirty="0"/>
              <a:t>– </a:t>
            </a:r>
            <a:br>
              <a:rPr lang="en-US" sz="2400" i="1" dirty="0"/>
            </a:br>
            <a:r>
              <a:rPr lang="en-US" sz="2400" dirty="0"/>
              <a:t>i-STAT 1 Wireless</a:t>
            </a:r>
            <a:endParaRPr lang="en-US" dirty="0"/>
          </a:p>
        </p:txBody>
      </p:sp>
      <p:sp>
        <p:nvSpPr>
          <p:cNvPr id="3" name="Content Placeholder 2">
            <a:extLst>
              <a:ext uri="{FF2B5EF4-FFF2-40B4-BE49-F238E27FC236}">
                <a16:creationId xmlns:a16="http://schemas.microsoft.com/office/drawing/2014/main" id="{0B14EAA9-FD64-B802-6DB8-32466241C380}"/>
              </a:ext>
            </a:extLst>
          </p:cNvPr>
          <p:cNvSpPr>
            <a:spLocks noGrp="1"/>
          </p:cNvSpPr>
          <p:nvPr>
            <p:ph type="body" sz="quarter" idx="11"/>
          </p:nvPr>
        </p:nvSpPr>
        <p:spPr>
          <a:xfrm>
            <a:off x="502920" y="1503335"/>
            <a:ext cx="3984625" cy="3181081"/>
          </a:xfrm>
        </p:spPr>
        <p:txBody>
          <a:bodyPr vert="horz" lIns="0" tIns="0" rIns="91440" bIns="45720" rtlCol="0" anchor="t">
            <a:noAutofit/>
          </a:bodyPr>
          <a:lstStyle/>
          <a:p>
            <a:r>
              <a:rPr lang="en-US" dirty="0">
                <a:cs typeface="Calibri"/>
              </a:rPr>
              <a:t>POWER UP THE INSTRUMENT</a:t>
            </a:r>
          </a:p>
          <a:p>
            <a:pPr marL="285750" indent="-285750">
              <a:buFont typeface="Arial" panose="020B0604020202020204" pitchFamily="34" charset="0"/>
              <a:buChar char="•"/>
            </a:pPr>
            <a:r>
              <a:rPr lang="en-US" sz="1400" dirty="0">
                <a:solidFill>
                  <a:schemeClr val="tx1"/>
                </a:solidFill>
                <a:cs typeface="Calibri"/>
              </a:rPr>
              <a:t>Press power button to turn on the analyzer</a:t>
            </a:r>
            <a:endParaRPr lang="en-US" sz="1400" dirty="0">
              <a:solidFill>
                <a:schemeClr val="tx1"/>
              </a:solidFill>
              <a:ea typeface="Calibri"/>
              <a:cs typeface="Calibri"/>
            </a:endParaRPr>
          </a:p>
          <a:p>
            <a:pPr marL="285750" indent="-285750">
              <a:buFont typeface="Arial" panose="020B0604020202020204" pitchFamily="34" charset="0"/>
              <a:buChar char="•"/>
            </a:pPr>
            <a:r>
              <a:rPr lang="en-US" sz="1400" dirty="0">
                <a:solidFill>
                  <a:schemeClr val="tx1"/>
                </a:solidFill>
                <a:cs typeface="Calibri"/>
              </a:rPr>
              <a:t>From the </a:t>
            </a:r>
            <a:r>
              <a:rPr lang="en-US" sz="1400" dirty="0">
                <a:solidFill>
                  <a:schemeClr val="accent3"/>
                </a:solidFill>
                <a:cs typeface="Calibri"/>
              </a:rPr>
              <a:t>Test Menu </a:t>
            </a:r>
            <a:r>
              <a:rPr lang="en-US" sz="1400" dirty="0">
                <a:solidFill>
                  <a:schemeClr val="tx1"/>
                </a:solidFill>
                <a:cs typeface="Calibri"/>
              </a:rPr>
              <a:t>screen, press </a:t>
            </a:r>
            <a:r>
              <a:rPr lang="en-US" sz="1400" dirty="0">
                <a:cs typeface="Calibri"/>
              </a:rPr>
              <a:t>2</a:t>
            </a:r>
            <a:r>
              <a:rPr lang="en-US" sz="1400" dirty="0">
                <a:solidFill>
                  <a:schemeClr val="tx1"/>
                </a:solidFill>
                <a:cs typeface="Calibri"/>
              </a:rPr>
              <a:t> on the keypad for </a:t>
            </a:r>
            <a:r>
              <a:rPr lang="en-US" sz="1400" dirty="0">
                <a:cs typeface="Calibri"/>
              </a:rPr>
              <a:t>i-STAT Cartridge</a:t>
            </a:r>
            <a:endParaRPr lang="en-US" sz="1400" dirty="0">
              <a:solidFill>
                <a:schemeClr val="tx1"/>
              </a:solidFill>
              <a:ea typeface="Calibri"/>
              <a:cs typeface="Calibri"/>
            </a:endParaRPr>
          </a:p>
          <a:p>
            <a:pPr marL="285750" indent="-285750">
              <a:buFont typeface="Arial" panose="020B0604020202020204" pitchFamily="34" charset="0"/>
              <a:buChar char="•"/>
            </a:pPr>
            <a:r>
              <a:rPr lang="en-US" sz="1400" dirty="0">
                <a:solidFill>
                  <a:schemeClr val="tx1"/>
                </a:solidFill>
                <a:cs typeface="Calibri"/>
              </a:rPr>
              <a:t>Follow the onscreen prompts</a:t>
            </a:r>
            <a:endParaRPr lang="en-US" sz="1400" dirty="0">
              <a:solidFill>
                <a:schemeClr val="tx1"/>
              </a:solidFill>
              <a:ea typeface="Calibri"/>
              <a:cs typeface="Calibri"/>
            </a:endParaRPr>
          </a:p>
          <a:p>
            <a:endParaRPr lang="en-US" dirty="0"/>
          </a:p>
        </p:txBody>
      </p:sp>
      <p:sp>
        <p:nvSpPr>
          <p:cNvPr id="6" name="Slide Number Placeholder 20">
            <a:extLst>
              <a:ext uri="{FF2B5EF4-FFF2-40B4-BE49-F238E27FC236}">
                <a16:creationId xmlns:a16="http://schemas.microsoft.com/office/drawing/2014/main" id="{7DADF9C8-4B46-3039-B1AB-A0709B3FA073}"/>
              </a:ext>
            </a:extLst>
          </p:cNvPr>
          <p:cNvSpPr txBox="1">
            <a:spLocks/>
          </p:cNvSpPr>
          <p:nvPr/>
        </p:nvSpPr>
        <p:spPr>
          <a:xfrm>
            <a:off x="8167057" y="4767263"/>
            <a:ext cx="724993" cy="27463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1050"/>
              <a:t>|    </a:t>
            </a:r>
            <a:fld id="{7B2119CD-3B2D-4CEB-B404-D2E3F8CD6D69}" type="slidenum">
              <a:rPr lang="en-IN" sz="1050" smtClean="0"/>
              <a:pPr/>
              <a:t>14</a:t>
            </a:fld>
            <a:endParaRPr lang="en-IN" sz="1050"/>
          </a:p>
        </p:txBody>
      </p:sp>
      <p:pic>
        <p:nvPicPr>
          <p:cNvPr id="4" name="Picture 3">
            <a:extLst>
              <a:ext uri="{FF2B5EF4-FFF2-40B4-BE49-F238E27FC236}">
                <a16:creationId xmlns:a16="http://schemas.microsoft.com/office/drawing/2014/main" id="{65341152-2F03-31FF-06C7-2F0FF3860B38}"/>
              </a:ext>
            </a:extLst>
          </p:cNvPr>
          <p:cNvPicPr>
            <a:picLocks noChangeAspect="1"/>
          </p:cNvPicPr>
          <p:nvPr/>
        </p:nvPicPr>
        <p:blipFill>
          <a:blip r:embed="rId3"/>
          <a:stretch>
            <a:fillRect/>
          </a:stretch>
        </p:blipFill>
        <p:spPr>
          <a:xfrm>
            <a:off x="6091699" y="251031"/>
            <a:ext cx="1608511" cy="4322875"/>
          </a:xfrm>
          <a:prstGeom prst="rect">
            <a:avLst/>
          </a:prstGeom>
        </p:spPr>
      </p:pic>
      <p:sp>
        <p:nvSpPr>
          <p:cNvPr id="5" name="TextBox 4">
            <a:extLst>
              <a:ext uri="{FF2B5EF4-FFF2-40B4-BE49-F238E27FC236}">
                <a16:creationId xmlns:a16="http://schemas.microsoft.com/office/drawing/2014/main" id="{1C8D71BD-BE53-B216-F6D1-D97A2B0DABEA}"/>
              </a:ext>
            </a:extLst>
          </p:cNvPr>
          <p:cNvSpPr txBox="1"/>
          <p:nvPr/>
        </p:nvSpPr>
        <p:spPr>
          <a:xfrm>
            <a:off x="4686468" y="1639840"/>
            <a:ext cx="1305624" cy="1169551"/>
          </a:xfrm>
          <a:prstGeom prst="rect">
            <a:avLst/>
          </a:prstGeom>
          <a:solidFill>
            <a:schemeClr val="bg1"/>
          </a:solidFill>
        </p:spPr>
        <p:txBody>
          <a:bodyPr wrap="square" rtlCol="0">
            <a:spAutoFit/>
          </a:bodyPr>
          <a:lstStyle/>
          <a:p>
            <a:r>
              <a:rPr lang="en-US" sz="1400" b="1">
                <a:solidFill>
                  <a:schemeClr val="accent1"/>
                </a:solidFill>
                <a:latin typeface="Calibri" panose="020F0502020204030204" pitchFamily="34" charset="0"/>
              </a:rPr>
              <a:t>PRESS THE POWER BUTTON</a:t>
            </a:r>
            <a:br>
              <a:rPr lang="en-US" sz="1400" b="1">
                <a:solidFill>
                  <a:schemeClr val="accent1"/>
                </a:solidFill>
                <a:latin typeface="Calibri" panose="020F0502020204030204" pitchFamily="34" charset="0"/>
              </a:rPr>
            </a:br>
            <a:r>
              <a:rPr lang="en-US" sz="1400" b="1">
                <a:solidFill>
                  <a:schemeClr val="accent1"/>
                </a:solidFill>
                <a:latin typeface="Calibri" panose="020F0502020204030204" pitchFamily="34" charset="0"/>
              </a:rPr>
              <a:t>TO TURN ON THE </a:t>
            </a:r>
            <a:r>
              <a:rPr lang="en-US" sz="1400" b="1" err="1">
                <a:solidFill>
                  <a:schemeClr val="accent1"/>
                </a:solidFill>
                <a:latin typeface="Calibri" panose="020F0502020204030204" pitchFamily="34" charset="0"/>
              </a:rPr>
              <a:t>i</a:t>
            </a:r>
            <a:r>
              <a:rPr lang="en-US" sz="1400" b="1">
                <a:solidFill>
                  <a:schemeClr val="accent1"/>
                </a:solidFill>
                <a:latin typeface="Calibri" panose="020F0502020204030204" pitchFamily="34" charset="0"/>
              </a:rPr>
              <a:t>-STAT 1</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4E6ACB05-7C31-B76C-B99E-D7EE1ABA3857}"/>
              </a:ext>
            </a:extLst>
          </p:cNvPr>
          <p:cNvPicPr>
            <a:picLocks noChangeAspect="1"/>
          </p:cNvPicPr>
          <p:nvPr/>
        </p:nvPicPr>
        <p:blipFill>
          <a:blip r:embed="rId4" cstate="print">
            <a:extLst>
              <a:ext uri="{28A0092B-C50C-407E-A947-70E740481C1C}">
                <a14:useLocalDpi xmlns:a14="http://schemas.microsoft.com/office/drawing/2010/main" val="0"/>
              </a:ext>
            </a:extLst>
          </a:blip>
          <a:srcRect r="86712"/>
          <a:stretch/>
        </p:blipFill>
        <p:spPr>
          <a:xfrm>
            <a:off x="5423155" y="2085964"/>
            <a:ext cx="217885" cy="248146"/>
          </a:xfrm>
          <a:prstGeom prst="rect">
            <a:avLst/>
          </a:prstGeom>
        </p:spPr>
      </p:pic>
      <p:sp>
        <p:nvSpPr>
          <p:cNvPr id="10" name="TextBox 9">
            <a:extLst>
              <a:ext uri="{FF2B5EF4-FFF2-40B4-BE49-F238E27FC236}">
                <a16:creationId xmlns:a16="http://schemas.microsoft.com/office/drawing/2014/main" id="{91CE8623-F009-6F8F-7791-E43F3A61FB84}"/>
              </a:ext>
            </a:extLst>
          </p:cNvPr>
          <p:cNvSpPr txBox="1"/>
          <p:nvPr/>
        </p:nvSpPr>
        <p:spPr>
          <a:xfrm>
            <a:off x="7733633" y="2612470"/>
            <a:ext cx="1215527" cy="954107"/>
          </a:xfrm>
          <a:prstGeom prst="rect">
            <a:avLst/>
          </a:prstGeom>
          <a:noFill/>
        </p:spPr>
        <p:txBody>
          <a:bodyPr wrap="square" rtlCol="0">
            <a:spAutoFit/>
          </a:bodyPr>
          <a:lstStyle/>
          <a:p>
            <a:r>
              <a:rPr lang="en-US" sz="1400" b="1">
                <a:solidFill>
                  <a:schemeClr val="accent1"/>
                </a:solidFill>
                <a:latin typeface="Calibri" panose="020F0502020204030204" pitchFamily="34" charset="0"/>
              </a:rPr>
              <a:t>PRESS</a:t>
            </a:r>
            <a:br>
              <a:rPr lang="en-US" sz="1400" b="1">
                <a:solidFill>
                  <a:schemeClr val="accent1"/>
                </a:solidFill>
                <a:latin typeface="Calibri" panose="020F0502020204030204" pitchFamily="34" charset="0"/>
              </a:rPr>
            </a:br>
            <a:r>
              <a:rPr lang="en-US" sz="1400" b="1">
                <a:solidFill>
                  <a:schemeClr val="accent1"/>
                </a:solidFill>
                <a:latin typeface="Calibri" panose="020F0502020204030204" pitchFamily="34" charset="0"/>
              </a:rPr>
              <a:t>TO PERFORM A PATIENT TEST</a:t>
            </a:r>
          </a:p>
        </p:txBody>
      </p:sp>
      <p:pic>
        <p:nvPicPr>
          <p:cNvPr id="11" name="Picture 10" descr="A black background with a black square&#10;&#10;Description automatically generated with medium confidence">
            <a:extLst>
              <a:ext uri="{FF2B5EF4-FFF2-40B4-BE49-F238E27FC236}">
                <a16:creationId xmlns:a16="http://schemas.microsoft.com/office/drawing/2014/main" id="{A2E123DC-D56A-1FEC-CA4B-B56D990642EE}"/>
              </a:ext>
            </a:extLst>
          </p:cNvPr>
          <p:cNvPicPr>
            <a:picLocks noChangeAspect="1"/>
          </p:cNvPicPr>
          <p:nvPr/>
        </p:nvPicPr>
        <p:blipFill>
          <a:blip r:embed="rId5" cstate="print">
            <a:extLst>
              <a:ext uri="{28A0092B-C50C-407E-A947-70E740481C1C}">
                <a14:useLocalDpi xmlns:a14="http://schemas.microsoft.com/office/drawing/2010/main" val="0"/>
              </a:ext>
            </a:extLst>
          </a:blip>
          <a:srcRect l="86041"/>
          <a:stretch/>
        </p:blipFill>
        <p:spPr>
          <a:xfrm>
            <a:off x="8303604" y="2653085"/>
            <a:ext cx="253021" cy="241689"/>
          </a:xfrm>
          <a:prstGeom prst="rect">
            <a:avLst/>
          </a:prstGeom>
        </p:spPr>
      </p:pic>
      <p:cxnSp>
        <p:nvCxnSpPr>
          <p:cNvPr id="12" name="Straight Connector 11">
            <a:extLst>
              <a:ext uri="{FF2B5EF4-FFF2-40B4-BE49-F238E27FC236}">
                <a16:creationId xmlns:a16="http://schemas.microsoft.com/office/drawing/2014/main" id="{3D7771C5-5DE1-2290-CC13-8318C3FA5078}"/>
              </a:ext>
            </a:extLst>
          </p:cNvPr>
          <p:cNvCxnSpPr>
            <a:cxnSpLocks/>
          </p:cNvCxnSpPr>
          <p:nvPr/>
        </p:nvCxnSpPr>
        <p:spPr>
          <a:xfrm>
            <a:off x="7009525" y="3405672"/>
            <a:ext cx="724108" cy="0"/>
          </a:xfrm>
          <a:prstGeom prst="line">
            <a:avLst/>
          </a:prstGeom>
          <a:ln w="22225">
            <a:solidFill>
              <a:schemeClr val="accent4"/>
            </a:solidFill>
            <a:headEnd type="none" w="med" len="med"/>
            <a:tailEnd type="none" w="med" len="med"/>
          </a:ln>
          <a:effectLst/>
        </p:spPr>
        <p:style>
          <a:lnRef idx="2">
            <a:schemeClr val="accent5"/>
          </a:lnRef>
          <a:fillRef idx="0">
            <a:schemeClr val="accent5"/>
          </a:fillRef>
          <a:effectRef idx="1">
            <a:schemeClr val="accent5"/>
          </a:effectRef>
          <a:fontRef idx="minor">
            <a:schemeClr val="tx1"/>
          </a:fontRef>
        </p:style>
      </p:cxnSp>
      <p:cxnSp>
        <p:nvCxnSpPr>
          <p:cNvPr id="13" name="Connector: Elbow 12">
            <a:extLst>
              <a:ext uri="{FF2B5EF4-FFF2-40B4-BE49-F238E27FC236}">
                <a16:creationId xmlns:a16="http://schemas.microsoft.com/office/drawing/2014/main" id="{2E4F2F94-67FC-F452-5F7B-D72C06187146}"/>
              </a:ext>
            </a:extLst>
          </p:cNvPr>
          <p:cNvCxnSpPr>
            <a:cxnSpLocks/>
          </p:cNvCxnSpPr>
          <p:nvPr/>
        </p:nvCxnSpPr>
        <p:spPr>
          <a:xfrm rot="16200000" flipH="1">
            <a:off x="5481762" y="2694451"/>
            <a:ext cx="1459758" cy="1744722"/>
          </a:xfrm>
          <a:prstGeom prst="bentConnector2">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073565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37FFC-A96F-F723-44EE-332EC09E554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13D0E7B-F6B8-D6DE-D2A2-D0FD80C3E30B}"/>
              </a:ext>
            </a:extLst>
          </p:cNvPr>
          <p:cNvSpPr>
            <a:spLocks noGrp="1"/>
          </p:cNvSpPr>
          <p:nvPr>
            <p:ph type="title"/>
          </p:nvPr>
        </p:nvSpPr>
        <p:spPr/>
        <p:txBody>
          <a:bodyPr/>
          <a:lstStyle/>
          <a:p>
            <a:r>
              <a:rPr lang="en-US" dirty="0"/>
              <a:t>Prepare the analyzer </a:t>
            </a:r>
            <a:r>
              <a:rPr lang="en-US" sz="1400" dirty="0"/>
              <a:t>– cont’d</a:t>
            </a:r>
          </a:p>
        </p:txBody>
      </p:sp>
      <p:sp>
        <p:nvSpPr>
          <p:cNvPr id="5" name="Slide Number Placeholder 4">
            <a:extLst>
              <a:ext uri="{FF2B5EF4-FFF2-40B4-BE49-F238E27FC236}">
                <a16:creationId xmlns:a16="http://schemas.microsoft.com/office/drawing/2014/main" id="{52DFF980-FD1E-A41B-4C09-67579CB9DD5D}"/>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15</a:t>
            </a:fld>
            <a:endParaRPr lang="en-IN"/>
          </a:p>
        </p:txBody>
      </p:sp>
      <p:sp>
        <p:nvSpPr>
          <p:cNvPr id="3" name="Content Placeholder 2">
            <a:extLst>
              <a:ext uri="{FF2B5EF4-FFF2-40B4-BE49-F238E27FC236}">
                <a16:creationId xmlns:a16="http://schemas.microsoft.com/office/drawing/2014/main" id="{F54642B5-F2E1-2E93-9C9A-27E374C33AC3}"/>
              </a:ext>
            </a:extLst>
          </p:cNvPr>
          <p:cNvSpPr>
            <a:spLocks noGrp="1"/>
          </p:cNvSpPr>
          <p:nvPr>
            <p:ph type="body" sz="quarter" idx="11"/>
          </p:nvPr>
        </p:nvSpPr>
        <p:spPr>
          <a:xfrm>
            <a:off x="514741" y="1144470"/>
            <a:ext cx="4483689" cy="1795023"/>
          </a:xfrm>
        </p:spPr>
        <p:txBody>
          <a:bodyPr vert="horz" lIns="0" tIns="0" rIns="91440" bIns="45720" rtlCol="0" anchor="t">
            <a:noAutofit/>
          </a:bodyPr>
          <a:lstStyle/>
          <a:p>
            <a:pPr defTabSz="385763">
              <a:spcBef>
                <a:spcPts val="254"/>
              </a:spcBef>
            </a:pPr>
            <a:r>
              <a:rPr lang="en-US">
                <a:latin typeface="+mn-lt"/>
                <a:cs typeface="Calibri"/>
              </a:rPr>
              <a:t>BARCODE SCAN: OPERATOR ID, THEN PATIENT ID</a:t>
            </a:r>
            <a:endParaRPr lang="en-US">
              <a:solidFill>
                <a:schemeClr val="accent3"/>
              </a:solidFill>
              <a:latin typeface="+mn-lt"/>
              <a:cs typeface="Calibri"/>
            </a:endParaRPr>
          </a:p>
          <a:p>
            <a:pPr marL="285750" indent="-285750" defTabSz="385763">
              <a:spcBef>
                <a:spcPts val="254"/>
              </a:spcBef>
              <a:buFont typeface="Arial" panose="020B0604020202020204" pitchFamily="34" charset="0"/>
              <a:buChar char="•"/>
            </a:pPr>
            <a:r>
              <a:rPr lang="en-US" sz="1400" b="0">
                <a:solidFill>
                  <a:schemeClr val="tx1"/>
                </a:solidFill>
                <a:cs typeface="Calibri"/>
              </a:rPr>
              <a:t>Hold the analyzer 3 to 9 inches away from the barcode</a:t>
            </a:r>
            <a:endParaRPr lang="en-US" sz="1400" b="0">
              <a:solidFill>
                <a:schemeClr val="tx1"/>
              </a:solidFill>
              <a:ea typeface="Calibri"/>
              <a:cs typeface="Calibri"/>
            </a:endParaRPr>
          </a:p>
          <a:p>
            <a:pPr marL="285750" indent="-285750" defTabSz="385763">
              <a:spcBef>
                <a:spcPts val="254"/>
              </a:spcBef>
              <a:buFont typeface="Arial" panose="020B0604020202020204" pitchFamily="34" charset="0"/>
              <a:buChar char="•"/>
            </a:pPr>
            <a:r>
              <a:rPr lang="en-US" sz="1400" b="0">
                <a:solidFill>
                  <a:schemeClr val="tx1"/>
                </a:solidFill>
                <a:cs typeface="Calibri"/>
              </a:rPr>
              <a:t>Press and hold down the </a:t>
            </a:r>
            <a:r>
              <a:rPr lang="en-US" sz="1400" b="0">
                <a:cs typeface="Calibri"/>
              </a:rPr>
              <a:t>SCAN</a:t>
            </a:r>
            <a:r>
              <a:rPr lang="en-US" sz="1400" b="0">
                <a:solidFill>
                  <a:schemeClr val="tx1"/>
                </a:solidFill>
                <a:cs typeface="Calibri"/>
              </a:rPr>
              <a:t> key</a:t>
            </a:r>
            <a:endParaRPr lang="en-US" sz="1400" b="0">
              <a:solidFill>
                <a:schemeClr val="tx1"/>
              </a:solidFill>
              <a:ea typeface="Calibri"/>
              <a:cs typeface="Calibri"/>
            </a:endParaRPr>
          </a:p>
          <a:p>
            <a:pPr marL="285750" indent="-285750" defTabSz="385763">
              <a:spcBef>
                <a:spcPts val="254"/>
              </a:spcBef>
              <a:buFont typeface="Arial" panose="020B0604020202020204" pitchFamily="34" charset="0"/>
              <a:buChar char="•"/>
            </a:pPr>
            <a:r>
              <a:rPr lang="en-US" sz="1400" b="0">
                <a:solidFill>
                  <a:schemeClr val="tx1"/>
                </a:solidFill>
                <a:cs typeface="Calibri"/>
              </a:rPr>
              <a:t>Laser beam must cover the entire length of the barcode</a:t>
            </a:r>
            <a:endParaRPr lang="en-US" sz="1400" b="0">
              <a:solidFill>
                <a:schemeClr val="tx1"/>
              </a:solidFill>
              <a:ea typeface="Calibri"/>
              <a:cs typeface="Calibri"/>
            </a:endParaRPr>
          </a:p>
          <a:p>
            <a:pPr marL="285750" indent="-285750" defTabSz="385763">
              <a:spcBef>
                <a:spcPts val="254"/>
              </a:spcBef>
              <a:buFont typeface="Arial" panose="020B0604020202020204" pitchFamily="34" charset="0"/>
              <a:buChar char="•"/>
            </a:pPr>
            <a:r>
              <a:rPr lang="en-US" sz="1400" b="0">
                <a:solidFill>
                  <a:schemeClr val="tx1"/>
                </a:solidFill>
                <a:cs typeface="Calibri"/>
              </a:rPr>
              <a:t>Wait for the beep or for laser beam to disappear</a:t>
            </a:r>
            <a:endParaRPr lang="en-US" sz="1400" b="0">
              <a:solidFill>
                <a:schemeClr val="tx1"/>
              </a:solidFill>
              <a:ea typeface="Calibri"/>
              <a:cs typeface="Calibri"/>
            </a:endParaRPr>
          </a:p>
          <a:p>
            <a:pPr marL="285750" indent="-285750" defTabSz="385763">
              <a:spcBef>
                <a:spcPts val="254"/>
              </a:spcBef>
              <a:buFont typeface="Arial" panose="020B0604020202020204" pitchFamily="34" charset="0"/>
              <a:buChar char="•"/>
            </a:pPr>
            <a:r>
              <a:rPr lang="en-US" sz="1400" b="0">
                <a:solidFill>
                  <a:schemeClr val="tx1"/>
                </a:solidFill>
                <a:cs typeface="Calibri"/>
              </a:rPr>
              <a:t>Release the </a:t>
            </a:r>
            <a:r>
              <a:rPr lang="en-US" sz="1400" b="0">
                <a:cs typeface="Calibri"/>
              </a:rPr>
              <a:t>SCAN</a:t>
            </a:r>
            <a:r>
              <a:rPr lang="en-US" sz="1400" b="0">
                <a:solidFill>
                  <a:schemeClr val="tx1"/>
                </a:solidFill>
                <a:cs typeface="Calibri"/>
              </a:rPr>
              <a:t> key</a:t>
            </a:r>
            <a:endParaRPr lang="en-US" sz="1400" b="0">
              <a:solidFill>
                <a:schemeClr val="tx1"/>
              </a:solidFill>
              <a:ea typeface="Calibri"/>
              <a:cs typeface="Calibri"/>
            </a:endParaRPr>
          </a:p>
          <a:p>
            <a:pPr marL="285750" indent="-285750" defTabSz="385763">
              <a:spcBef>
                <a:spcPts val="254"/>
              </a:spcBef>
              <a:buFont typeface="Arial" panose="020B0604020202020204" pitchFamily="34" charset="0"/>
              <a:buChar char="•"/>
            </a:pPr>
            <a:r>
              <a:rPr lang="en-US" sz="1400" b="0">
                <a:solidFill>
                  <a:schemeClr val="tx1"/>
                </a:solidFill>
                <a:cs typeface="Calibri"/>
              </a:rPr>
              <a:t>Repeat if prompted</a:t>
            </a:r>
            <a:endParaRPr lang="en-US" sz="1400" b="0">
              <a:solidFill>
                <a:schemeClr val="tx1"/>
              </a:solidFill>
              <a:ea typeface="Calibri"/>
              <a:cs typeface="Calibri"/>
            </a:endParaRPr>
          </a:p>
          <a:p>
            <a:endParaRPr lang="en-US"/>
          </a:p>
        </p:txBody>
      </p:sp>
      <p:sp>
        <p:nvSpPr>
          <p:cNvPr id="20" name="Rectangle 19">
            <a:extLst>
              <a:ext uri="{FF2B5EF4-FFF2-40B4-BE49-F238E27FC236}">
                <a16:creationId xmlns:a16="http://schemas.microsoft.com/office/drawing/2014/main" id="{7F4421D3-1A73-0345-5167-95CB66B2B868}"/>
              </a:ext>
            </a:extLst>
          </p:cNvPr>
          <p:cNvSpPr/>
          <p:nvPr/>
        </p:nvSpPr>
        <p:spPr>
          <a:xfrm>
            <a:off x="7147609" y="2314064"/>
            <a:ext cx="1577961" cy="102498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BAE4E5E0-AA7D-1C35-735E-27DCDFDF8BE4}"/>
              </a:ext>
            </a:extLst>
          </p:cNvPr>
          <p:cNvSpPr/>
          <p:nvPr/>
        </p:nvSpPr>
        <p:spPr>
          <a:xfrm>
            <a:off x="7147609" y="1141339"/>
            <a:ext cx="1577961" cy="102498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4A8CA9D-6137-BA71-B3FB-3C94DF1940D2}"/>
              </a:ext>
            </a:extLst>
          </p:cNvPr>
          <p:cNvSpPr txBox="1"/>
          <p:nvPr/>
        </p:nvSpPr>
        <p:spPr>
          <a:xfrm>
            <a:off x="7251394" y="2680191"/>
            <a:ext cx="1199037" cy="461665"/>
          </a:xfrm>
          <a:prstGeom prst="rect">
            <a:avLst/>
          </a:prstGeom>
          <a:noFill/>
        </p:spPr>
        <p:txBody>
          <a:bodyPr wrap="square" rtlCol="0">
            <a:spAutoFit/>
          </a:bodyPr>
          <a:lstStyle/>
          <a:p>
            <a:r>
              <a:rPr lang="en-US" sz="1200" b="1">
                <a:solidFill>
                  <a:schemeClr val="bg1"/>
                </a:solidFill>
                <a:latin typeface="Calibri" panose="020F0502020204030204" pitchFamily="34" charset="0"/>
              </a:rPr>
              <a:t>OR ENTER THE PATIENT ID</a:t>
            </a:r>
          </a:p>
        </p:txBody>
      </p:sp>
      <p:pic>
        <p:nvPicPr>
          <p:cNvPr id="4" name="Picture 19">
            <a:extLst>
              <a:ext uri="{FF2B5EF4-FFF2-40B4-BE49-F238E27FC236}">
                <a16:creationId xmlns:a16="http://schemas.microsoft.com/office/drawing/2014/main" id="{B9B670CF-9B84-E93B-3547-57F70F4A93F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25999" b="39065"/>
          <a:stretch/>
        </p:blipFill>
        <p:spPr bwMode="auto">
          <a:xfrm>
            <a:off x="5181416" y="1125353"/>
            <a:ext cx="1935712" cy="2213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descr="A person holding a identification card&#10;&#10;Description automatically generated">
            <a:extLst>
              <a:ext uri="{FF2B5EF4-FFF2-40B4-BE49-F238E27FC236}">
                <a16:creationId xmlns:a16="http://schemas.microsoft.com/office/drawing/2014/main" id="{731B4037-D667-8044-E372-432157D6C00F}"/>
              </a:ext>
            </a:extLst>
          </p:cNvPr>
          <p:cNvPicPr>
            <a:picLocks noChangeAspect="1"/>
          </p:cNvPicPr>
          <p:nvPr/>
        </p:nvPicPr>
        <p:blipFill>
          <a:blip r:embed="rId4">
            <a:extLst>
              <a:ext uri="{28A0092B-C50C-407E-A947-70E740481C1C}">
                <a14:useLocalDpi xmlns:a14="http://schemas.microsoft.com/office/drawing/2010/main" val="0"/>
              </a:ext>
            </a:extLst>
          </a:blip>
          <a:srcRect l="15994" t="18988" r="26207" b="42478"/>
          <a:stretch/>
        </p:blipFill>
        <p:spPr>
          <a:xfrm>
            <a:off x="5342057" y="1141339"/>
            <a:ext cx="1776119" cy="1024983"/>
          </a:xfrm>
          <a:prstGeom prst="rect">
            <a:avLst/>
          </a:prstGeom>
        </p:spPr>
      </p:pic>
      <p:sp>
        <p:nvSpPr>
          <p:cNvPr id="7" name="TextBox 6">
            <a:extLst>
              <a:ext uri="{FF2B5EF4-FFF2-40B4-BE49-F238E27FC236}">
                <a16:creationId xmlns:a16="http://schemas.microsoft.com/office/drawing/2014/main" id="{8BD4DB7A-BACF-3620-8842-5E93FC06C674}"/>
              </a:ext>
            </a:extLst>
          </p:cNvPr>
          <p:cNvSpPr txBox="1"/>
          <p:nvPr/>
        </p:nvSpPr>
        <p:spPr>
          <a:xfrm>
            <a:off x="7308249" y="1505546"/>
            <a:ext cx="1199037" cy="461665"/>
          </a:xfrm>
          <a:prstGeom prst="rect">
            <a:avLst/>
          </a:prstGeom>
          <a:noFill/>
        </p:spPr>
        <p:txBody>
          <a:bodyPr wrap="square" rtlCol="0">
            <a:spAutoFit/>
          </a:bodyPr>
          <a:lstStyle/>
          <a:p>
            <a:r>
              <a:rPr lang="en-US" sz="1200" b="1">
                <a:solidFill>
                  <a:schemeClr val="bg1"/>
                </a:solidFill>
                <a:latin typeface="Calibri" panose="020F0502020204030204" pitchFamily="34" charset="0"/>
              </a:rPr>
              <a:t>or enter your Operator ID</a:t>
            </a:r>
          </a:p>
        </p:txBody>
      </p:sp>
      <p:pic>
        <p:nvPicPr>
          <p:cNvPr id="27" name="Picture 26">
            <a:extLst>
              <a:ext uri="{FF2B5EF4-FFF2-40B4-BE49-F238E27FC236}">
                <a16:creationId xmlns:a16="http://schemas.microsoft.com/office/drawing/2014/main" id="{540E5873-3415-350C-185B-1A93C3C4F006}"/>
              </a:ext>
            </a:extLst>
          </p:cNvPr>
          <p:cNvPicPr>
            <a:picLocks noChangeAspect="1"/>
          </p:cNvPicPr>
          <p:nvPr/>
        </p:nvPicPr>
        <p:blipFill>
          <a:blip r:embed="rId5"/>
          <a:stretch>
            <a:fillRect/>
          </a:stretch>
        </p:blipFill>
        <p:spPr>
          <a:xfrm>
            <a:off x="7355386" y="1327471"/>
            <a:ext cx="552381" cy="219048"/>
          </a:xfrm>
          <a:prstGeom prst="rect">
            <a:avLst/>
          </a:prstGeom>
        </p:spPr>
      </p:pic>
      <p:pic>
        <p:nvPicPr>
          <p:cNvPr id="28" name="Picture 27">
            <a:extLst>
              <a:ext uri="{FF2B5EF4-FFF2-40B4-BE49-F238E27FC236}">
                <a16:creationId xmlns:a16="http://schemas.microsoft.com/office/drawing/2014/main" id="{7A03847C-005F-780F-63F8-2F1CA4120093}"/>
              </a:ext>
            </a:extLst>
          </p:cNvPr>
          <p:cNvPicPr>
            <a:picLocks noChangeAspect="1"/>
          </p:cNvPicPr>
          <p:nvPr/>
        </p:nvPicPr>
        <p:blipFill>
          <a:blip r:embed="rId5"/>
          <a:stretch>
            <a:fillRect/>
          </a:stretch>
        </p:blipFill>
        <p:spPr>
          <a:xfrm>
            <a:off x="7308249" y="2497734"/>
            <a:ext cx="552381" cy="219048"/>
          </a:xfrm>
          <a:prstGeom prst="rect">
            <a:avLst/>
          </a:prstGeom>
        </p:spPr>
      </p:pic>
      <p:grpSp>
        <p:nvGrpSpPr>
          <p:cNvPr id="13" name="Group 12">
            <a:extLst>
              <a:ext uri="{FF2B5EF4-FFF2-40B4-BE49-F238E27FC236}">
                <a16:creationId xmlns:a16="http://schemas.microsoft.com/office/drawing/2014/main" id="{5824BC2F-9715-05B2-66B9-FFF7DBD07EFD}"/>
              </a:ext>
            </a:extLst>
          </p:cNvPr>
          <p:cNvGrpSpPr/>
          <p:nvPr/>
        </p:nvGrpSpPr>
        <p:grpSpPr>
          <a:xfrm>
            <a:off x="7149579" y="1141339"/>
            <a:ext cx="1577961" cy="1024983"/>
            <a:chOff x="7147608" y="3469173"/>
            <a:chExt cx="1577961" cy="1024983"/>
          </a:xfrm>
        </p:grpSpPr>
        <p:sp>
          <p:nvSpPr>
            <p:cNvPr id="15" name="Rectangle 14">
              <a:extLst>
                <a:ext uri="{FF2B5EF4-FFF2-40B4-BE49-F238E27FC236}">
                  <a16:creationId xmlns:a16="http://schemas.microsoft.com/office/drawing/2014/main" id="{55AD6C80-930E-C313-73C8-D76B201453E7}"/>
                </a:ext>
              </a:extLst>
            </p:cNvPr>
            <p:cNvSpPr/>
            <p:nvPr/>
          </p:nvSpPr>
          <p:spPr>
            <a:xfrm>
              <a:off x="7147608" y="3469173"/>
              <a:ext cx="1577961" cy="102498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AD8C789-4122-F472-AABD-4A620804278E}"/>
                </a:ext>
              </a:extLst>
            </p:cNvPr>
            <p:cNvSpPr txBox="1"/>
            <p:nvPr/>
          </p:nvSpPr>
          <p:spPr>
            <a:xfrm>
              <a:off x="7264414" y="3735453"/>
              <a:ext cx="1330797" cy="461665"/>
            </a:xfrm>
            <a:prstGeom prst="rect">
              <a:avLst/>
            </a:prstGeom>
            <a:noFill/>
          </p:spPr>
          <p:txBody>
            <a:bodyPr wrap="square" rtlCol="0">
              <a:spAutoFit/>
            </a:bodyPr>
            <a:lstStyle/>
            <a:p>
              <a:r>
                <a:rPr lang="en-US" sz="1200" b="1">
                  <a:solidFill>
                    <a:schemeClr val="bg1"/>
                  </a:solidFill>
                  <a:latin typeface="Calibri" panose="020F0502020204030204" pitchFamily="34" charset="0"/>
                </a:rPr>
                <a:t>OR ENTER THE OPERATOR ID</a:t>
              </a:r>
            </a:p>
          </p:txBody>
        </p:sp>
        <p:pic>
          <p:nvPicPr>
            <p:cNvPr id="17" name="Picture 16">
              <a:extLst>
                <a:ext uri="{FF2B5EF4-FFF2-40B4-BE49-F238E27FC236}">
                  <a16:creationId xmlns:a16="http://schemas.microsoft.com/office/drawing/2014/main" id="{7F647312-CB76-E9F0-98C9-1F0B52D5DE08}"/>
                </a:ext>
              </a:extLst>
            </p:cNvPr>
            <p:cNvPicPr>
              <a:picLocks noChangeAspect="1"/>
            </p:cNvPicPr>
            <p:nvPr/>
          </p:nvPicPr>
          <p:blipFill>
            <a:blip r:embed="rId5"/>
            <a:stretch>
              <a:fillRect/>
            </a:stretch>
          </p:blipFill>
          <p:spPr>
            <a:xfrm>
              <a:off x="7296642" y="3525900"/>
              <a:ext cx="552381" cy="219048"/>
            </a:xfrm>
            <a:prstGeom prst="rect">
              <a:avLst/>
            </a:prstGeom>
          </p:spPr>
        </p:pic>
      </p:grpSp>
      <p:sp>
        <p:nvSpPr>
          <p:cNvPr id="18" name="TextBox 17">
            <a:extLst>
              <a:ext uri="{FF2B5EF4-FFF2-40B4-BE49-F238E27FC236}">
                <a16:creationId xmlns:a16="http://schemas.microsoft.com/office/drawing/2014/main" id="{063B1D24-378B-98A2-3F57-7114A4C1CDA5}"/>
              </a:ext>
            </a:extLst>
          </p:cNvPr>
          <p:cNvSpPr txBox="1"/>
          <p:nvPr/>
        </p:nvSpPr>
        <p:spPr>
          <a:xfrm>
            <a:off x="792127" y="3374638"/>
            <a:ext cx="4278302" cy="1520929"/>
          </a:xfrm>
          <a:prstGeom prst="rect">
            <a:avLst/>
          </a:prstGeom>
          <a:noFill/>
        </p:spPr>
        <p:txBody>
          <a:bodyPr wrap="square" rtlCol="0">
            <a:spAutoFit/>
          </a:bodyPr>
          <a:lstStyle/>
          <a:p>
            <a:pPr defTabSz="514350"/>
            <a:r>
              <a:rPr lang="en-US" sz="1400" b="1">
                <a:solidFill>
                  <a:schemeClr val="tx2"/>
                </a:solidFill>
                <a:cs typeface="Calibri" panose="020F0502020204030204" pitchFamily="34" charset="0"/>
              </a:rPr>
              <a:t>IMPORTANT</a:t>
            </a:r>
            <a:endParaRPr lang="en-US" sz="1400">
              <a:solidFill>
                <a:schemeClr val="tx2"/>
              </a:solidFill>
            </a:endParaRPr>
          </a:p>
          <a:p>
            <a:pPr marL="128588" indent="-128588">
              <a:spcAft>
                <a:spcPts val="450"/>
              </a:spcAft>
              <a:buFont typeface="Arial" panose="020B0604020202020204" pitchFamily="34" charset="0"/>
              <a:buChar char="•"/>
            </a:pPr>
            <a:r>
              <a:rPr lang="en-US" sz="1000" b="1">
                <a:cs typeface="Calibri" panose="020F0502020204030204" pitchFamily="34" charset="0"/>
              </a:rPr>
              <a:t>DO NOT stare into the laser aperture or the laser beam or point the laser beam at others.</a:t>
            </a:r>
          </a:p>
          <a:p>
            <a:pPr marL="128588" indent="-128588">
              <a:spcAft>
                <a:spcPts val="450"/>
              </a:spcAft>
              <a:buFont typeface="Arial" panose="020B0604020202020204" pitchFamily="34" charset="0"/>
              <a:buChar char="•"/>
            </a:pPr>
            <a:r>
              <a:rPr lang="en-US" sz="1000" b="1">
                <a:cs typeface="Calibri" panose="020F0502020204030204" pitchFamily="34" charset="0"/>
              </a:rPr>
              <a:t>Class 2 laser scanners use a low power, visible light diode. As with any bright light source, such as the sun, the user should avoid staring directly into the laser beam. Momentary exposure to a Class 2 laser is not known to be harmful.</a:t>
            </a:r>
          </a:p>
          <a:p>
            <a:pPr algn="l"/>
            <a:endParaRPr lang="en-US" sz="1050"/>
          </a:p>
        </p:txBody>
      </p:sp>
      <p:pic>
        <p:nvPicPr>
          <p:cNvPr id="25" name="Picture 24" descr="Icon&#10;&#10;Description automatically generated">
            <a:extLst>
              <a:ext uri="{FF2B5EF4-FFF2-40B4-BE49-F238E27FC236}">
                <a16:creationId xmlns:a16="http://schemas.microsoft.com/office/drawing/2014/main" id="{BBBABA14-6018-08A7-70F7-E7F72968FA5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6100" y="3451641"/>
            <a:ext cx="342207" cy="342207"/>
          </a:xfrm>
          <a:prstGeom prst="rect">
            <a:avLst/>
          </a:prstGeom>
        </p:spPr>
      </p:pic>
      <p:cxnSp>
        <p:nvCxnSpPr>
          <p:cNvPr id="9" name="Straight Connector 8">
            <a:extLst>
              <a:ext uri="{FF2B5EF4-FFF2-40B4-BE49-F238E27FC236}">
                <a16:creationId xmlns:a16="http://schemas.microsoft.com/office/drawing/2014/main" id="{4D2703B6-C60E-E494-95FC-B181E18E9BFB}"/>
              </a:ext>
            </a:extLst>
          </p:cNvPr>
          <p:cNvCxnSpPr>
            <a:cxnSpLocks/>
          </p:cNvCxnSpPr>
          <p:nvPr/>
        </p:nvCxnSpPr>
        <p:spPr>
          <a:xfrm>
            <a:off x="419100" y="3245485"/>
            <a:ext cx="4420095" cy="0"/>
          </a:xfrm>
          <a:prstGeom prst="line">
            <a:avLst/>
          </a:prstGeom>
          <a:ln w="15875"/>
        </p:spPr>
        <p:style>
          <a:lnRef idx="1">
            <a:schemeClr val="accent3"/>
          </a:lnRef>
          <a:fillRef idx="0">
            <a:schemeClr val="accent3"/>
          </a:fillRef>
          <a:effectRef idx="0">
            <a:schemeClr val="accent3"/>
          </a:effectRef>
          <a:fontRef idx="minor">
            <a:schemeClr val="tx1"/>
          </a:fontRef>
        </p:style>
      </p:cxnSp>
    </p:spTree>
    <p:custDataLst>
      <p:tags r:id="rId1"/>
    </p:custDataLst>
    <p:extLst>
      <p:ext uri="{BB962C8B-B14F-4D97-AF65-F5344CB8AC3E}">
        <p14:creationId xmlns:p14="http://schemas.microsoft.com/office/powerpoint/2010/main" val="27714265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BAD2C-9D2A-3C8F-B71B-577E272EB30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51B7663-DF63-7CC3-2905-EC42FFBCBF8C}"/>
              </a:ext>
            </a:extLst>
          </p:cNvPr>
          <p:cNvSpPr>
            <a:spLocks noGrp="1"/>
          </p:cNvSpPr>
          <p:nvPr>
            <p:ph type="title"/>
          </p:nvPr>
        </p:nvSpPr>
        <p:spPr/>
        <p:txBody>
          <a:bodyPr/>
          <a:lstStyle/>
          <a:p>
            <a:r>
              <a:rPr lang="en-US" sz="2800" dirty="0"/>
              <a:t>Prepare the analyzer – i-STAT 1</a:t>
            </a:r>
            <a:endParaRPr lang="en-US" sz="2800" i="1" dirty="0"/>
          </a:p>
        </p:txBody>
      </p:sp>
      <p:sp>
        <p:nvSpPr>
          <p:cNvPr id="5" name="Slide Number Placeholder 4">
            <a:extLst>
              <a:ext uri="{FF2B5EF4-FFF2-40B4-BE49-F238E27FC236}">
                <a16:creationId xmlns:a16="http://schemas.microsoft.com/office/drawing/2014/main" id="{A831F347-06DA-7C33-6203-7DB67C321D70}"/>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16</a:t>
            </a:fld>
            <a:endParaRPr lang="en-IN"/>
          </a:p>
        </p:txBody>
      </p:sp>
      <p:sp>
        <p:nvSpPr>
          <p:cNvPr id="7" name="Content Placeholder 2">
            <a:extLst>
              <a:ext uri="{FF2B5EF4-FFF2-40B4-BE49-F238E27FC236}">
                <a16:creationId xmlns:a16="http://schemas.microsoft.com/office/drawing/2014/main" id="{117BB355-39B5-FB5C-C52E-163C151BA902}"/>
              </a:ext>
            </a:extLst>
          </p:cNvPr>
          <p:cNvSpPr>
            <a:spLocks noGrp="1"/>
          </p:cNvSpPr>
          <p:nvPr>
            <p:ph type="body" sz="quarter" idx="11"/>
          </p:nvPr>
        </p:nvSpPr>
        <p:spPr>
          <a:xfrm>
            <a:off x="502920" y="1202100"/>
            <a:ext cx="2760980" cy="3397250"/>
          </a:xfrm>
        </p:spPr>
        <p:txBody>
          <a:bodyPr vert="horz" lIns="0" tIns="0" rIns="91440" bIns="45720" rtlCol="0" anchor="t">
            <a:noAutofit/>
          </a:bodyPr>
          <a:lstStyle/>
          <a:p>
            <a:pPr defTabSz="385763">
              <a:spcBef>
                <a:spcPts val="254"/>
              </a:spcBef>
            </a:pPr>
            <a:r>
              <a:rPr lang="en-US" dirty="0">
                <a:latin typeface="+mn-lt"/>
                <a:cs typeface="Calibri"/>
              </a:rPr>
              <a:t>MANUAL ENTRY: OPERATOR ID, THEN PATIENT ID</a:t>
            </a:r>
            <a:endParaRPr lang="en-US" dirty="0">
              <a:solidFill>
                <a:schemeClr val="accent3"/>
              </a:solidFill>
              <a:latin typeface="+mn-lt"/>
              <a:cs typeface="Calibri"/>
            </a:endParaRPr>
          </a:p>
          <a:p>
            <a:pPr marL="283210" indent="-283210" defTabSz="385763">
              <a:spcBef>
                <a:spcPts val="0"/>
              </a:spcBef>
              <a:buFont typeface="Arial,Sans-Serif" panose="020B0604020202020204" pitchFamily="34" charset="0"/>
              <a:buChar char="•"/>
            </a:pPr>
            <a:r>
              <a:rPr lang="en-US" sz="1400" b="0" dirty="0">
                <a:solidFill>
                  <a:schemeClr val="tx1"/>
                </a:solidFill>
                <a:cs typeface="Calibri"/>
              </a:rPr>
              <a:t>Use number </a:t>
            </a:r>
            <a:r>
              <a:rPr lang="en-US" sz="1400" dirty="0">
                <a:solidFill>
                  <a:schemeClr val="tx1"/>
                </a:solidFill>
                <a:cs typeface="Calibri"/>
              </a:rPr>
              <a:t>and/or ABC </a:t>
            </a:r>
            <a:r>
              <a:rPr lang="en-US" sz="1400" b="0" dirty="0">
                <a:solidFill>
                  <a:schemeClr val="tx1"/>
                </a:solidFill>
                <a:cs typeface="Calibri"/>
              </a:rPr>
              <a:t>keys on the keypad</a:t>
            </a:r>
            <a:endParaRPr lang="en-US" sz="1400" dirty="0">
              <a:solidFill>
                <a:schemeClr val="tx1"/>
              </a:solidFill>
              <a:cs typeface="Calibri"/>
            </a:endParaRPr>
          </a:p>
          <a:p>
            <a:pPr marL="401955" indent="-173355" defTabSz="385763">
              <a:spcBef>
                <a:spcPts val="0"/>
              </a:spcBef>
              <a:buFont typeface="Arial,Sans-Serif" panose="020B0604020202020204" pitchFamily="34" charset="0"/>
              <a:buChar char="•"/>
            </a:pPr>
            <a:r>
              <a:rPr lang="en-US" sz="1200" dirty="0">
                <a:solidFill>
                  <a:schemeClr val="tx1"/>
                </a:solidFill>
                <a:cs typeface="Calibri"/>
              </a:rPr>
              <a:t>Up to 15 alphanumeric characters may be entered</a:t>
            </a:r>
            <a:endParaRPr lang="en-US" sz="1200" dirty="0">
              <a:solidFill>
                <a:schemeClr val="tx1"/>
              </a:solidFill>
              <a:ea typeface="Calibri"/>
              <a:cs typeface="Calibri"/>
            </a:endParaRPr>
          </a:p>
          <a:p>
            <a:pPr marL="285750" indent="-285750" defTabSz="385763">
              <a:spcBef>
                <a:spcPts val="254"/>
              </a:spcBef>
              <a:buFont typeface="Arial" panose="020B0604020202020204" pitchFamily="34" charset="0"/>
              <a:buChar char="•"/>
            </a:pPr>
            <a:r>
              <a:rPr lang="en-US" sz="1400" b="0" dirty="0">
                <a:solidFill>
                  <a:schemeClr val="tx1"/>
                </a:solidFill>
                <a:cs typeface="Calibri"/>
              </a:rPr>
              <a:t>Press</a:t>
            </a:r>
            <a:r>
              <a:rPr lang="en-US" sz="1400" b="0" dirty="0">
                <a:cs typeface="Calibri"/>
              </a:rPr>
              <a:t> ENT </a:t>
            </a:r>
            <a:r>
              <a:rPr lang="en-US" sz="1400" b="0" dirty="0">
                <a:solidFill>
                  <a:schemeClr val="tx1"/>
                </a:solidFill>
                <a:cs typeface="Calibri"/>
              </a:rPr>
              <a:t>key</a:t>
            </a:r>
            <a:endParaRPr lang="en-US" sz="1400" b="0" dirty="0">
              <a:solidFill>
                <a:schemeClr val="tx1"/>
              </a:solidFill>
              <a:ea typeface="Calibri"/>
              <a:cs typeface="Calibri"/>
            </a:endParaRPr>
          </a:p>
          <a:p>
            <a:pPr marL="285750" indent="-285750" defTabSz="385763">
              <a:spcBef>
                <a:spcPts val="254"/>
              </a:spcBef>
              <a:buFont typeface="Arial" panose="020B0604020202020204" pitchFamily="34" charset="0"/>
              <a:buChar char="•"/>
            </a:pPr>
            <a:r>
              <a:rPr lang="en-US" sz="1400" dirty="0">
                <a:solidFill>
                  <a:schemeClr val="tx1"/>
                </a:solidFill>
                <a:cs typeface="Calibri"/>
              </a:rPr>
              <a:t>Repeat if prompted</a:t>
            </a:r>
            <a:endParaRPr lang="en-US" sz="1400" dirty="0">
              <a:solidFill>
                <a:schemeClr val="tx1"/>
              </a:solidFill>
              <a:ea typeface="Calibri"/>
              <a:cs typeface="Calibri"/>
            </a:endParaRPr>
          </a:p>
          <a:p>
            <a:endParaRPr lang="en-US" dirty="0"/>
          </a:p>
        </p:txBody>
      </p:sp>
      <p:sp>
        <p:nvSpPr>
          <p:cNvPr id="15" name="Slide Number Placeholder 4">
            <a:extLst>
              <a:ext uri="{FF2B5EF4-FFF2-40B4-BE49-F238E27FC236}">
                <a16:creationId xmlns:a16="http://schemas.microsoft.com/office/drawing/2014/main" id="{5FDBDB6F-1B2B-45DE-D661-F83F1C2A0CE0}"/>
              </a:ext>
            </a:extLst>
          </p:cNvPr>
          <p:cNvSpPr txBox="1">
            <a:spLocks/>
          </p:cNvSpPr>
          <p:nvPr/>
        </p:nvSpPr>
        <p:spPr>
          <a:xfrm>
            <a:off x="8167058" y="4758249"/>
            <a:ext cx="568102" cy="274637"/>
          </a:xfrm>
          <a:prstGeom prst="rect">
            <a:avLst/>
          </a:prstGeom>
        </p:spPr>
        <p:txBody>
          <a:bodyPr vert="horz" lIns="0" tIns="45720" rIns="91440" bIns="4572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IN"/>
              <a:t>|    </a:t>
            </a:r>
            <a:fld id="{7B2119CD-3B2D-4CEB-B404-D2E3F8CD6D69}" type="slidenum">
              <a:rPr lang="en-IN" smtClean="0"/>
              <a:pPr>
                <a:defRPr/>
              </a:pPr>
              <a:t>16</a:t>
            </a:fld>
            <a:endParaRPr lang="en-IN"/>
          </a:p>
        </p:txBody>
      </p:sp>
      <p:grpSp>
        <p:nvGrpSpPr>
          <p:cNvPr id="3" name="Group 2">
            <a:extLst>
              <a:ext uri="{FF2B5EF4-FFF2-40B4-BE49-F238E27FC236}">
                <a16:creationId xmlns:a16="http://schemas.microsoft.com/office/drawing/2014/main" id="{09798E01-CB7A-4B8F-B512-CFA3B86EE997}"/>
              </a:ext>
            </a:extLst>
          </p:cNvPr>
          <p:cNvGrpSpPr/>
          <p:nvPr/>
        </p:nvGrpSpPr>
        <p:grpSpPr>
          <a:xfrm>
            <a:off x="3623556" y="1437445"/>
            <a:ext cx="4976039" cy="2893528"/>
            <a:chOff x="3200359" y="1419283"/>
            <a:chExt cx="5701796" cy="3315550"/>
          </a:xfrm>
        </p:grpSpPr>
        <p:pic>
          <p:nvPicPr>
            <p:cNvPr id="6" name="Picture 5">
              <a:extLst>
                <a:ext uri="{FF2B5EF4-FFF2-40B4-BE49-F238E27FC236}">
                  <a16:creationId xmlns:a16="http://schemas.microsoft.com/office/drawing/2014/main" id="{9996A4A2-2AB9-33FA-60B9-BBF0293166FD}"/>
                </a:ext>
              </a:extLst>
            </p:cNvPr>
            <p:cNvPicPr>
              <a:picLocks noChangeAspect="1"/>
            </p:cNvPicPr>
            <p:nvPr/>
          </p:nvPicPr>
          <p:blipFill>
            <a:blip r:embed="rId3"/>
            <a:stretch>
              <a:fillRect/>
            </a:stretch>
          </p:blipFill>
          <p:spPr>
            <a:xfrm>
              <a:off x="7903795" y="1419283"/>
              <a:ext cx="998360" cy="2962884"/>
            </a:xfrm>
            <a:prstGeom prst="rect">
              <a:avLst/>
            </a:prstGeom>
          </p:spPr>
        </p:pic>
        <p:pic>
          <p:nvPicPr>
            <p:cNvPr id="26" name="Picture 25" descr="A grey scanner with a screen&#10;&#10;AI-generated content may be incorrect.">
              <a:extLst>
                <a:ext uri="{FF2B5EF4-FFF2-40B4-BE49-F238E27FC236}">
                  <a16:creationId xmlns:a16="http://schemas.microsoft.com/office/drawing/2014/main" id="{8B593616-A6E0-9842-2502-84F7744246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09038" y="1419283"/>
              <a:ext cx="998561" cy="2962885"/>
            </a:xfrm>
            <a:prstGeom prst="rect">
              <a:avLst/>
            </a:prstGeom>
          </p:spPr>
        </p:pic>
        <p:pic>
          <p:nvPicPr>
            <p:cNvPr id="27" name="Picture 26" descr="A close-up of a medical scanner&#10;&#10;AI-generated content may be incorrect.">
              <a:extLst>
                <a:ext uri="{FF2B5EF4-FFF2-40B4-BE49-F238E27FC236}">
                  <a16:creationId xmlns:a16="http://schemas.microsoft.com/office/drawing/2014/main" id="{DF85B963-1AE2-8AF8-BB30-A540DFB87B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53148" y="1419283"/>
              <a:ext cx="1782360" cy="2962885"/>
            </a:xfrm>
            <a:prstGeom prst="rect">
              <a:avLst/>
            </a:prstGeom>
          </p:spPr>
        </p:pic>
        <p:pic>
          <p:nvPicPr>
            <p:cNvPr id="29" name="Picture 28" descr="A close-up of a scan screen&#10;&#10;AI-generated content may be incorrect.">
              <a:extLst>
                <a:ext uri="{FF2B5EF4-FFF2-40B4-BE49-F238E27FC236}">
                  <a16:creationId xmlns:a16="http://schemas.microsoft.com/office/drawing/2014/main" id="{776490C5-3ABF-A9AC-2092-F26C9D96F8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0359" y="1419283"/>
              <a:ext cx="1763130" cy="2948749"/>
            </a:xfrm>
            <a:prstGeom prst="rect">
              <a:avLst/>
            </a:prstGeom>
          </p:spPr>
        </p:pic>
        <p:sp>
          <p:nvSpPr>
            <p:cNvPr id="31" name="Rectangle 30">
              <a:extLst>
                <a:ext uri="{FF2B5EF4-FFF2-40B4-BE49-F238E27FC236}">
                  <a16:creationId xmlns:a16="http://schemas.microsoft.com/office/drawing/2014/main" id="{A7C237D0-BE9F-67A1-FF2C-13C93C55C920}"/>
                </a:ext>
              </a:extLst>
            </p:cNvPr>
            <p:cNvSpPr/>
            <p:nvPr/>
          </p:nvSpPr>
          <p:spPr>
            <a:xfrm>
              <a:off x="5179423" y="3334467"/>
              <a:ext cx="657789" cy="978664"/>
            </a:xfrm>
            <a:prstGeom prst="rect">
              <a:avLst/>
            </a:prstGeom>
            <a:solidFill>
              <a:srgbClr val="FFC000">
                <a:alpha val="18824"/>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9139728-3D30-D7BF-C9FF-B9250915B343}"/>
                </a:ext>
              </a:extLst>
            </p:cNvPr>
            <p:cNvSpPr/>
            <p:nvPr/>
          </p:nvSpPr>
          <p:spPr>
            <a:xfrm>
              <a:off x="8086987" y="3334467"/>
              <a:ext cx="648173" cy="978663"/>
            </a:xfrm>
            <a:prstGeom prst="rect">
              <a:avLst/>
            </a:prstGeom>
            <a:solidFill>
              <a:srgbClr val="FFC000">
                <a:alpha val="18824"/>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Box 19">
              <a:extLst>
                <a:ext uri="{FF2B5EF4-FFF2-40B4-BE49-F238E27FC236}">
                  <a16:creationId xmlns:a16="http://schemas.microsoft.com/office/drawing/2014/main" id="{A7646668-CAF9-ABF6-ADA3-90855604B8D9}"/>
                </a:ext>
              </a:extLst>
            </p:cNvPr>
            <p:cNvSpPr txBox="1">
              <a:spLocks noChangeArrowheads="1"/>
            </p:cNvSpPr>
            <p:nvPr/>
          </p:nvSpPr>
          <p:spPr bwMode="auto">
            <a:xfrm>
              <a:off x="6159701" y="4382167"/>
              <a:ext cx="1189050" cy="352666"/>
            </a:xfrm>
            <a:prstGeom prst="rect">
              <a:avLst/>
            </a:prstGeom>
            <a:noFill/>
            <a:ln>
              <a:noFill/>
            </a:ln>
            <a:effectLst/>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spcBef>
                  <a:spcPct val="50000"/>
                </a:spcBef>
              </a:pPr>
              <a:r>
                <a:rPr lang="en-US" altLang="en-US" sz="1400" b="1" dirty="0">
                  <a:solidFill>
                    <a:schemeClr val="accent1"/>
                  </a:solidFill>
                </a:rPr>
                <a:t>PATIENT ID</a:t>
              </a:r>
              <a:endParaRPr lang="en-US" altLang="en-US" sz="1400" b="1" cap="all" dirty="0">
                <a:solidFill>
                  <a:schemeClr val="accent1"/>
                </a:solidFill>
              </a:endParaRPr>
            </a:p>
          </p:txBody>
        </p:sp>
        <p:sp>
          <p:nvSpPr>
            <p:cNvPr id="39" name="Text Box 19">
              <a:extLst>
                <a:ext uri="{FF2B5EF4-FFF2-40B4-BE49-F238E27FC236}">
                  <a16:creationId xmlns:a16="http://schemas.microsoft.com/office/drawing/2014/main" id="{4B38CB8E-0FC1-19FD-4F1C-F5A9354DEC32}"/>
                </a:ext>
              </a:extLst>
            </p:cNvPr>
            <p:cNvSpPr txBox="1">
              <a:spLocks noChangeArrowheads="1"/>
            </p:cNvSpPr>
            <p:nvPr/>
          </p:nvSpPr>
          <p:spPr bwMode="auto">
            <a:xfrm>
              <a:off x="3220709" y="4382167"/>
              <a:ext cx="1468143" cy="352666"/>
            </a:xfrm>
            <a:prstGeom prst="rect">
              <a:avLst/>
            </a:prstGeom>
            <a:noFill/>
            <a:ln>
              <a:noFill/>
            </a:ln>
            <a:effectLst/>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spcBef>
                  <a:spcPct val="50000"/>
                </a:spcBef>
              </a:pPr>
              <a:r>
                <a:rPr lang="en-US" altLang="en-US" sz="1400" b="1">
                  <a:solidFill>
                    <a:schemeClr val="accent1"/>
                  </a:solidFill>
                </a:rPr>
                <a:t>OPERATOR ID</a:t>
              </a:r>
              <a:endParaRPr lang="en-US" altLang="en-US" sz="1400" b="1" cap="all">
                <a:solidFill>
                  <a:schemeClr val="accent1"/>
                </a:solidFill>
              </a:endParaRPr>
            </a:p>
          </p:txBody>
        </p:sp>
      </p:grpSp>
    </p:spTree>
    <p:custDataLst>
      <p:tags r:id="rId1"/>
    </p:custDataLst>
    <p:extLst>
      <p:ext uri="{BB962C8B-B14F-4D97-AF65-F5344CB8AC3E}">
        <p14:creationId xmlns:p14="http://schemas.microsoft.com/office/powerpoint/2010/main" val="4202692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E42E98-F3C5-8A89-562D-1216ADA14D16}"/>
              </a:ext>
            </a:extLst>
          </p:cNvPr>
          <p:cNvSpPr>
            <a:spLocks noGrp="1"/>
          </p:cNvSpPr>
          <p:nvPr>
            <p:ph type="title"/>
          </p:nvPr>
        </p:nvSpPr>
        <p:spPr/>
        <p:txBody>
          <a:bodyPr/>
          <a:lstStyle/>
          <a:p>
            <a:r>
              <a:rPr lang="en-US" dirty="0"/>
              <a:t>Prepare the analyzer </a:t>
            </a:r>
            <a:r>
              <a:rPr lang="en-US" i="1" dirty="0"/>
              <a:t>– </a:t>
            </a:r>
            <a:r>
              <a:rPr lang="en-US" dirty="0"/>
              <a:t>i-STAT 1 Wireless</a:t>
            </a:r>
          </a:p>
        </p:txBody>
      </p:sp>
      <p:sp>
        <p:nvSpPr>
          <p:cNvPr id="5" name="Slide Number Placeholder 4">
            <a:extLst>
              <a:ext uri="{FF2B5EF4-FFF2-40B4-BE49-F238E27FC236}">
                <a16:creationId xmlns:a16="http://schemas.microsoft.com/office/drawing/2014/main" id="{A5260B99-333C-446E-8D54-221A8BBF3CA0}"/>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17</a:t>
            </a:fld>
            <a:endParaRPr lang="en-IN"/>
          </a:p>
        </p:txBody>
      </p:sp>
      <p:sp>
        <p:nvSpPr>
          <p:cNvPr id="2" name="Slide Number Placeholder 4">
            <a:extLst>
              <a:ext uri="{FF2B5EF4-FFF2-40B4-BE49-F238E27FC236}">
                <a16:creationId xmlns:a16="http://schemas.microsoft.com/office/drawing/2014/main" id="{AB4D046E-DD05-6BDE-42C2-1ED44F8DBEE2}"/>
              </a:ext>
            </a:extLst>
          </p:cNvPr>
          <p:cNvSpPr txBox="1">
            <a:spLocks/>
          </p:cNvSpPr>
          <p:nvPr/>
        </p:nvSpPr>
        <p:spPr>
          <a:xfrm>
            <a:off x="8167058" y="4758249"/>
            <a:ext cx="568102" cy="274637"/>
          </a:xfrm>
          <a:prstGeom prst="rect">
            <a:avLst/>
          </a:prstGeom>
        </p:spPr>
        <p:txBody>
          <a:bodyPr vert="horz" lIns="0" tIns="45720" rIns="91440" bIns="45720" rtlCol="0" anchor="ctr"/>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IN"/>
              <a:t>|    </a:t>
            </a:r>
            <a:fld id="{7B2119CD-3B2D-4CEB-B404-D2E3F8CD6D69}" type="slidenum">
              <a:rPr lang="en-IN" smtClean="0"/>
              <a:pPr>
                <a:defRPr/>
              </a:pPr>
              <a:t>17</a:t>
            </a:fld>
            <a:endParaRPr lang="en-IN"/>
          </a:p>
        </p:txBody>
      </p:sp>
      <p:grpSp>
        <p:nvGrpSpPr>
          <p:cNvPr id="6" name="Group 5">
            <a:extLst>
              <a:ext uri="{FF2B5EF4-FFF2-40B4-BE49-F238E27FC236}">
                <a16:creationId xmlns:a16="http://schemas.microsoft.com/office/drawing/2014/main" id="{0BA58EB5-8630-E9AE-24F6-6D2B58CB6EC5}"/>
              </a:ext>
            </a:extLst>
          </p:cNvPr>
          <p:cNvGrpSpPr/>
          <p:nvPr/>
        </p:nvGrpSpPr>
        <p:grpSpPr>
          <a:xfrm>
            <a:off x="4572000" y="1768906"/>
            <a:ext cx="3989977" cy="248544"/>
            <a:chOff x="4509072" y="1242088"/>
            <a:chExt cx="3989977" cy="248544"/>
          </a:xfrm>
        </p:grpSpPr>
        <p:sp>
          <p:nvSpPr>
            <p:cNvPr id="10" name="Oval 9">
              <a:extLst>
                <a:ext uri="{FF2B5EF4-FFF2-40B4-BE49-F238E27FC236}">
                  <a16:creationId xmlns:a16="http://schemas.microsoft.com/office/drawing/2014/main" id="{4A23C617-5B74-842C-FF90-FE1D77DE149E}"/>
                </a:ext>
              </a:extLst>
            </p:cNvPr>
            <p:cNvSpPr/>
            <p:nvPr/>
          </p:nvSpPr>
          <p:spPr>
            <a:xfrm>
              <a:off x="4624304" y="1265929"/>
              <a:ext cx="232833" cy="143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DB75BE3-519E-0175-56D6-3C40F5AC8236}"/>
                </a:ext>
              </a:extLst>
            </p:cNvPr>
            <p:cNvSpPr/>
            <p:nvPr/>
          </p:nvSpPr>
          <p:spPr>
            <a:xfrm>
              <a:off x="7197379" y="1242088"/>
              <a:ext cx="232833" cy="143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7700B3E-3218-BAE4-D1CC-BAD5A0598D74}"/>
                </a:ext>
              </a:extLst>
            </p:cNvPr>
            <p:cNvSpPr/>
            <p:nvPr/>
          </p:nvSpPr>
          <p:spPr>
            <a:xfrm>
              <a:off x="8380971" y="1308833"/>
              <a:ext cx="118078" cy="623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971C3A8-8A16-6286-5014-A0C9CD3FA1A7}"/>
                </a:ext>
              </a:extLst>
            </p:cNvPr>
            <p:cNvSpPr/>
            <p:nvPr/>
          </p:nvSpPr>
          <p:spPr>
            <a:xfrm>
              <a:off x="5854375" y="1300280"/>
              <a:ext cx="118078" cy="623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4B4F817D-EF51-776E-C4AF-A98F1F832003}"/>
                </a:ext>
              </a:extLst>
            </p:cNvPr>
            <p:cNvSpPr/>
            <p:nvPr/>
          </p:nvSpPr>
          <p:spPr>
            <a:xfrm>
              <a:off x="4509072" y="1346699"/>
              <a:ext cx="232833" cy="143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Content Placeholder 2">
            <a:extLst>
              <a:ext uri="{FF2B5EF4-FFF2-40B4-BE49-F238E27FC236}">
                <a16:creationId xmlns:a16="http://schemas.microsoft.com/office/drawing/2014/main" id="{18D18F01-33CA-BB19-8BA0-1C3E2ECBCDFA}"/>
              </a:ext>
            </a:extLst>
          </p:cNvPr>
          <p:cNvSpPr>
            <a:spLocks noGrp="1"/>
          </p:cNvSpPr>
          <p:nvPr>
            <p:ph type="body" sz="quarter" idx="11"/>
          </p:nvPr>
        </p:nvSpPr>
        <p:spPr>
          <a:xfrm>
            <a:off x="502920" y="1202100"/>
            <a:ext cx="2760980" cy="3397250"/>
          </a:xfrm>
        </p:spPr>
        <p:txBody>
          <a:bodyPr vert="horz" lIns="0" tIns="0" rIns="91440" bIns="45720" rtlCol="0" anchor="t">
            <a:noAutofit/>
          </a:bodyPr>
          <a:lstStyle/>
          <a:p>
            <a:pPr defTabSz="385763">
              <a:spcBef>
                <a:spcPts val="254"/>
              </a:spcBef>
            </a:pPr>
            <a:r>
              <a:rPr lang="en-US" dirty="0">
                <a:latin typeface="+mn-lt"/>
                <a:cs typeface="Calibri"/>
              </a:rPr>
              <a:t>MANUAL ENTRY: OPERATOR ID, THEN PATIENT ID</a:t>
            </a:r>
            <a:endParaRPr lang="en-US" dirty="0">
              <a:solidFill>
                <a:schemeClr val="accent3"/>
              </a:solidFill>
              <a:latin typeface="+mn-lt"/>
              <a:cs typeface="Calibri"/>
            </a:endParaRPr>
          </a:p>
          <a:p>
            <a:pPr marL="283210" indent="-283210" defTabSz="385763">
              <a:spcBef>
                <a:spcPts val="0"/>
              </a:spcBef>
              <a:buFont typeface="Arial,Sans-Serif" panose="020B0604020202020204" pitchFamily="34" charset="0"/>
              <a:buChar char="•"/>
            </a:pPr>
            <a:r>
              <a:rPr lang="en-US" sz="1400" b="0" dirty="0">
                <a:solidFill>
                  <a:schemeClr val="tx1"/>
                </a:solidFill>
                <a:cs typeface="Calibri"/>
              </a:rPr>
              <a:t>Use number </a:t>
            </a:r>
            <a:r>
              <a:rPr lang="en-US" sz="1400" dirty="0">
                <a:solidFill>
                  <a:schemeClr val="tx1"/>
                </a:solidFill>
                <a:cs typeface="Calibri"/>
              </a:rPr>
              <a:t>and/or ABC </a:t>
            </a:r>
            <a:r>
              <a:rPr lang="en-US" sz="1400" b="0" dirty="0">
                <a:solidFill>
                  <a:schemeClr val="tx1"/>
                </a:solidFill>
                <a:cs typeface="Calibri"/>
              </a:rPr>
              <a:t>keys on the keypad</a:t>
            </a:r>
            <a:endParaRPr lang="en-US" sz="1400" dirty="0">
              <a:solidFill>
                <a:schemeClr val="tx1"/>
              </a:solidFill>
              <a:ea typeface="Calibri"/>
              <a:cs typeface="Calibri"/>
            </a:endParaRPr>
          </a:p>
          <a:p>
            <a:pPr marL="401955" indent="-173355" defTabSz="385763">
              <a:spcBef>
                <a:spcPts val="0"/>
              </a:spcBef>
              <a:buFont typeface="Arial,Sans-Serif" panose="020B0604020202020204" pitchFamily="34" charset="0"/>
              <a:buChar char="•"/>
            </a:pPr>
            <a:r>
              <a:rPr lang="en-US" sz="1200" dirty="0">
                <a:solidFill>
                  <a:schemeClr val="tx1"/>
                </a:solidFill>
                <a:cs typeface="Calibri"/>
              </a:rPr>
              <a:t>Up to 15 alphanumeric characters may be entered</a:t>
            </a:r>
            <a:endParaRPr lang="en-US" sz="1200" dirty="0">
              <a:solidFill>
                <a:schemeClr val="tx1"/>
              </a:solidFill>
            </a:endParaRPr>
          </a:p>
          <a:p>
            <a:pPr marL="285750" indent="-285750" defTabSz="385763">
              <a:spcBef>
                <a:spcPts val="254"/>
              </a:spcBef>
              <a:buFont typeface="Arial" panose="020B0604020202020204" pitchFamily="34" charset="0"/>
              <a:buChar char="•"/>
            </a:pPr>
            <a:r>
              <a:rPr lang="en-US" sz="1400" b="0" dirty="0">
                <a:solidFill>
                  <a:schemeClr val="tx1"/>
                </a:solidFill>
                <a:cs typeface="Calibri"/>
              </a:rPr>
              <a:t>Press</a:t>
            </a:r>
            <a:r>
              <a:rPr lang="en-US" sz="1400" b="0" dirty="0">
                <a:cs typeface="Calibri"/>
              </a:rPr>
              <a:t> ENT </a:t>
            </a:r>
            <a:r>
              <a:rPr lang="en-US" sz="1400" b="0" dirty="0">
                <a:solidFill>
                  <a:schemeClr val="tx1"/>
                </a:solidFill>
                <a:cs typeface="Calibri"/>
              </a:rPr>
              <a:t>key</a:t>
            </a:r>
            <a:endParaRPr lang="en-US" sz="1400" b="0" dirty="0">
              <a:solidFill>
                <a:schemeClr val="tx1"/>
              </a:solidFill>
              <a:ea typeface="Calibri"/>
              <a:cs typeface="Calibri"/>
            </a:endParaRPr>
          </a:p>
          <a:p>
            <a:pPr marL="285750" indent="-285750" defTabSz="385763">
              <a:spcBef>
                <a:spcPts val="254"/>
              </a:spcBef>
              <a:buFont typeface="Arial" panose="020B0604020202020204" pitchFamily="34" charset="0"/>
              <a:buChar char="•"/>
            </a:pPr>
            <a:r>
              <a:rPr lang="en-US" sz="1400" dirty="0">
                <a:solidFill>
                  <a:schemeClr val="tx1"/>
                </a:solidFill>
                <a:cs typeface="Calibri"/>
              </a:rPr>
              <a:t>Repeat if prompted</a:t>
            </a:r>
            <a:endParaRPr lang="en-US" sz="1400" dirty="0">
              <a:solidFill>
                <a:schemeClr val="tx1"/>
              </a:solidFill>
              <a:ea typeface="Calibri"/>
              <a:cs typeface="Calibri"/>
            </a:endParaRPr>
          </a:p>
          <a:p>
            <a:endParaRPr lang="en-US" dirty="0"/>
          </a:p>
        </p:txBody>
      </p:sp>
      <p:grpSp>
        <p:nvGrpSpPr>
          <p:cNvPr id="28" name="Group 27">
            <a:extLst>
              <a:ext uri="{FF2B5EF4-FFF2-40B4-BE49-F238E27FC236}">
                <a16:creationId xmlns:a16="http://schemas.microsoft.com/office/drawing/2014/main" id="{21E4C9C3-579D-BCC3-DDC2-BF77583296A1}"/>
              </a:ext>
            </a:extLst>
          </p:cNvPr>
          <p:cNvGrpSpPr/>
          <p:nvPr/>
        </p:nvGrpSpPr>
        <p:grpSpPr>
          <a:xfrm>
            <a:off x="3459449" y="1327784"/>
            <a:ext cx="5275716" cy="3062801"/>
            <a:chOff x="3759200" y="1580744"/>
            <a:chExt cx="5275716" cy="3062801"/>
          </a:xfrm>
        </p:grpSpPr>
        <p:grpSp>
          <p:nvGrpSpPr>
            <p:cNvPr id="35" name="Group 34">
              <a:extLst>
                <a:ext uri="{FF2B5EF4-FFF2-40B4-BE49-F238E27FC236}">
                  <a16:creationId xmlns:a16="http://schemas.microsoft.com/office/drawing/2014/main" id="{7123C31F-A6C3-9BC6-0C61-C61CAC238203}"/>
                </a:ext>
              </a:extLst>
            </p:cNvPr>
            <p:cNvGrpSpPr/>
            <p:nvPr/>
          </p:nvGrpSpPr>
          <p:grpSpPr>
            <a:xfrm>
              <a:off x="3759200" y="1768906"/>
              <a:ext cx="4802777" cy="2874639"/>
              <a:chOff x="3696272" y="1242088"/>
              <a:chExt cx="4802777" cy="2874639"/>
            </a:xfrm>
          </p:grpSpPr>
          <p:sp>
            <p:nvSpPr>
              <p:cNvPr id="51" name="Text Box 19">
                <a:extLst>
                  <a:ext uri="{FF2B5EF4-FFF2-40B4-BE49-F238E27FC236}">
                    <a16:creationId xmlns:a16="http://schemas.microsoft.com/office/drawing/2014/main" id="{DB1B067B-DC8D-6ACC-8F4F-A740BD89AA71}"/>
                  </a:ext>
                </a:extLst>
              </p:cNvPr>
              <p:cNvSpPr txBox="1">
                <a:spLocks noChangeArrowheads="1"/>
              </p:cNvSpPr>
              <p:nvPr/>
            </p:nvSpPr>
            <p:spPr bwMode="auto">
              <a:xfrm>
                <a:off x="3696272" y="3808950"/>
                <a:ext cx="1189049" cy="307777"/>
              </a:xfrm>
              <a:prstGeom prst="rect">
                <a:avLst/>
              </a:prstGeom>
              <a:noFill/>
              <a:ln>
                <a:noFill/>
              </a:ln>
              <a:effectLst/>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1400" b="1">
                    <a:solidFill>
                      <a:schemeClr val="accent1"/>
                    </a:solidFill>
                  </a:rPr>
                  <a:t>OPERATOR ID</a:t>
                </a:r>
                <a:endParaRPr lang="en-US" altLang="en-US" sz="1400" b="1" cap="all">
                  <a:solidFill>
                    <a:schemeClr val="accent1"/>
                  </a:solidFill>
                </a:endParaRPr>
              </a:p>
            </p:txBody>
          </p:sp>
          <p:sp>
            <p:nvSpPr>
              <p:cNvPr id="52" name="Text Box 19">
                <a:extLst>
                  <a:ext uri="{FF2B5EF4-FFF2-40B4-BE49-F238E27FC236}">
                    <a16:creationId xmlns:a16="http://schemas.microsoft.com/office/drawing/2014/main" id="{CA93FD30-7096-EE56-5246-B5F62CFE6277}"/>
                  </a:ext>
                </a:extLst>
              </p:cNvPr>
              <p:cNvSpPr txBox="1">
                <a:spLocks noChangeArrowheads="1"/>
              </p:cNvSpPr>
              <p:nvPr/>
            </p:nvSpPr>
            <p:spPr bwMode="auto">
              <a:xfrm>
                <a:off x="6327958" y="3803599"/>
                <a:ext cx="1189049" cy="307777"/>
              </a:xfrm>
              <a:prstGeom prst="rect">
                <a:avLst/>
              </a:prstGeom>
              <a:noFill/>
              <a:ln>
                <a:noFill/>
              </a:ln>
              <a:effectLst/>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1400" b="1">
                    <a:solidFill>
                      <a:schemeClr val="accent1"/>
                    </a:solidFill>
                  </a:rPr>
                  <a:t>PATIENT ID</a:t>
                </a:r>
                <a:endParaRPr lang="en-US" altLang="en-US" sz="1400" b="1" cap="all">
                  <a:solidFill>
                    <a:schemeClr val="accent1"/>
                  </a:solidFill>
                </a:endParaRPr>
              </a:p>
            </p:txBody>
          </p:sp>
          <p:sp>
            <p:nvSpPr>
              <p:cNvPr id="53" name="Oval 52">
                <a:extLst>
                  <a:ext uri="{FF2B5EF4-FFF2-40B4-BE49-F238E27FC236}">
                    <a16:creationId xmlns:a16="http://schemas.microsoft.com/office/drawing/2014/main" id="{00E6CADC-36AE-A979-7E2E-BAC87E6D7673}"/>
                  </a:ext>
                </a:extLst>
              </p:cNvPr>
              <p:cNvSpPr/>
              <p:nvPr/>
            </p:nvSpPr>
            <p:spPr>
              <a:xfrm>
                <a:off x="4624304" y="1265929"/>
                <a:ext cx="232833" cy="143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81258201-A34F-B1B5-A731-2EF46386C871}"/>
                  </a:ext>
                </a:extLst>
              </p:cNvPr>
              <p:cNvSpPr/>
              <p:nvPr/>
            </p:nvSpPr>
            <p:spPr>
              <a:xfrm>
                <a:off x="7197379" y="1242088"/>
                <a:ext cx="232833" cy="143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A88011E6-9D7D-BA7C-67BD-81FFE634CD90}"/>
                  </a:ext>
                </a:extLst>
              </p:cNvPr>
              <p:cNvSpPr/>
              <p:nvPr/>
            </p:nvSpPr>
            <p:spPr>
              <a:xfrm>
                <a:off x="8380971" y="1308833"/>
                <a:ext cx="118078" cy="623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42725CC6-62EC-9AEB-9C17-61C0C1E50FE9}"/>
                  </a:ext>
                </a:extLst>
              </p:cNvPr>
              <p:cNvSpPr/>
              <p:nvPr/>
            </p:nvSpPr>
            <p:spPr>
              <a:xfrm>
                <a:off x="5854375" y="1300280"/>
                <a:ext cx="118078" cy="623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A53AFA9F-63D8-54E3-9453-7182D62FDF5A}"/>
                  </a:ext>
                </a:extLst>
              </p:cNvPr>
              <p:cNvSpPr/>
              <p:nvPr/>
            </p:nvSpPr>
            <p:spPr>
              <a:xfrm>
                <a:off x="4509072" y="1346699"/>
                <a:ext cx="232833" cy="1439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D1490E49-834D-DE69-AA11-234068EAF850}"/>
                </a:ext>
              </a:extLst>
            </p:cNvPr>
            <p:cNvGrpSpPr/>
            <p:nvPr/>
          </p:nvGrpSpPr>
          <p:grpSpPr>
            <a:xfrm>
              <a:off x="3759202" y="1580744"/>
              <a:ext cx="5275714" cy="2700912"/>
              <a:chOff x="3158082" y="1273000"/>
              <a:chExt cx="5876829" cy="3008656"/>
            </a:xfrm>
          </p:grpSpPr>
          <p:pic>
            <p:nvPicPr>
              <p:cNvPr id="45" name="Picture 44" descr="A blue and white cell phone&#10;&#10;AI-generated content may be incorrect.">
                <a:extLst>
                  <a:ext uri="{FF2B5EF4-FFF2-40B4-BE49-F238E27FC236}">
                    <a16:creationId xmlns:a16="http://schemas.microsoft.com/office/drawing/2014/main" id="{94176FAE-36E3-4646-58DB-AF8CA07CBDF0}"/>
                  </a:ext>
                </a:extLst>
              </p:cNvPr>
              <p:cNvPicPr>
                <a:picLocks noChangeAspect="1"/>
              </p:cNvPicPr>
              <p:nvPr/>
            </p:nvPicPr>
            <p:blipFill>
              <a:blip r:embed="rId3" cstate="print">
                <a:extLst>
                  <a:ext uri="{28A0092B-C50C-407E-A947-70E740481C1C}">
                    <a14:useLocalDpi xmlns:a14="http://schemas.microsoft.com/office/drawing/2010/main" val="0"/>
                  </a:ext>
                </a:extLst>
              </a:blip>
              <a:srcRect l="4447" t="13609" r="4963" b="11931"/>
              <a:stretch/>
            </p:blipFill>
            <p:spPr>
              <a:xfrm>
                <a:off x="4984332" y="1273000"/>
                <a:ext cx="1025392" cy="3008656"/>
              </a:xfrm>
              <a:prstGeom prst="rect">
                <a:avLst/>
              </a:prstGeom>
            </p:spPr>
          </p:pic>
          <p:pic>
            <p:nvPicPr>
              <p:cNvPr id="46" name="Picture 45">
                <a:extLst>
                  <a:ext uri="{FF2B5EF4-FFF2-40B4-BE49-F238E27FC236}">
                    <a16:creationId xmlns:a16="http://schemas.microsoft.com/office/drawing/2014/main" id="{4DB5EEC3-CF30-05B9-16A7-7861F4D795D6}"/>
                  </a:ext>
                </a:extLst>
              </p:cNvPr>
              <p:cNvPicPr>
                <a:picLocks noChangeAspect="1"/>
              </p:cNvPicPr>
              <p:nvPr/>
            </p:nvPicPr>
            <p:blipFill>
              <a:blip r:embed="rId4"/>
              <a:stretch>
                <a:fillRect/>
              </a:stretch>
            </p:blipFill>
            <p:spPr>
              <a:xfrm>
                <a:off x="3158082" y="1284881"/>
                <a:ext cx="1774984" cy="2981248"/>
              </a:xfrm>
              <a:prstGeom prst="rect">
                <a:avLst/>
              </a:prstGeom>
            </p:spPr>
          </p:pic>
          <p:pic>
            <p:nvPicPr>
              <p:cNvPr id="47" name="Picture 46" descr="A blue and white handheld device&#10;&#10;AI-generated content may be incorrect.">
                <a:extLst>
                  <a:ext uri="{FF2B5EF4-FFF2-40B4-BE49-F238E27FC236}">
                    <a16:creationId xmlns:a16="http://schemas.microsoft.com/office/drawing/2014/main" id="{D351BA25-A24E-4DCA-80DA-841D3EFB6FB8}"/>
                  </a:ext>
                </a:extLst>
              </p:cNvPr>
              <p:cNvPicPr>
                <a:picLocks noChangeAspect="1"/>
              </p:cNvPicPr>
              <p:nvPr/>
            </p:nvPicPr>
            <p:blipFill>
              <a:blip r:embed="rId5" cstate="print">
                <a:extLst>
                  <a:ext uri="{28A0092B-C50C-407E-A947-70E740481C1C}">
                    <a14:useLocalDpi xmlns:a14="http://schemas.microsoft.com/office/drawing/2010/main" val="0"/>
                  </a:ext>
                </a:extLst>
              </a:blip>
              <a:srcRect b="2464"/>
              <a:stretch/>
            </p:blipFill>
            <p:spPr>
              <a:xfrm>
                <a:off x="8044111" y="1300408"/>
                <a:ext cx="990800" cy="2981248"/>
              </a:xfrm>
              <a:prstGeom prst="rect">
                <a:avLst/>
              </a:prstGeom>
            </p:spPr>
          </p:pic>
          <p:sp>
            <p:nvSpPr>
              <p:cNvPr id="48" name="Rectangle 47">
                <a:extLst>
                  <a:ext uri="{FF2B5EF4-FFF2-40B4-BE49-F238E27FC236}">
                    <a16:creationId xmlns:a16="http://schemas.microsoft.com/office/drawing/2014/main" id="{44186CD4-0532-2F7B-65C7-BEAD5D313E85}"/>
                  </a:ext>
                </a:extLst>
              </p:cNvPr>
              <p:cNvSpPr/>
              <p:nvPr/>
            </p:nvSpPr>
            <p:spPr>
              <a:xfrm>
                <a:off x="5206198" y="3208800"/>
                <a:ext cx="585669" cy="968918"/>
              </a:xfrm>
              <a:prstGeom prst="rect">
                <a:avLst/>
              </a:prstGeom>
              <a:solidFill>
                <a:srgbClr val="FFC000">
                  <a:alpha val="18824"/>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F23CF049-48AE-7551-AF2B-1E69B5A3B5AF}"/>
                  </a:ext>
                </a:extLst>
              </p:cNvPr>
              <p:cNvSpPr/>
              <p:nvPr/>
            </p:nvSpPr>
            <p:spPr>
              <a:xfrm>
                <a:off x="8275673" y="3245492"/>
                <a:ext cx="581243" cy="932225"/>
              </a:xfrm>
              <a:prstGeom prst="rect">
                <a:avLst/>
              </a:prstGeom>
              <a:solidFill>
                <a:srgbClr val="FFC000">
                  <a:alpha val="18824"/>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C9DEB622-87A2-16DD-E951-DEC9BDD0BCA5}"/>
                  </a:ext>
                </a:extLst>
              </p:cNvPr>
              <p:cNvPicPr>
                <a:picLocks noChangeAspect="1"/>
              </p:cNvPicPr>
              <p:nvPr/>
            </p:nvPicPr>
            <p:blipFill>
              <a:blip r:embed="rId6"/>
              <a:stretch>
                <a:fillRect/>
              </a:stretch>
            </p:blipFill>
            <p:spPr>
              <a:xfrm>
                <a:off x="6213936" y="1300408"/>
                <a:ext cx="1744468" cy="2981248"/>
              </a:xfrm>
              <a:prstGeom prst="rect">
                <a:avLst/>
              </a:prstGeom>
            </p:spPr>
          </p:pic>
        </p:grpSp>
      </p:grpSp>
    </p:spTree>
    <p:custDataLst>
      <p:tags r:id="rId1"/>
    </p:custDataLst>
    <p:extLst>
      <p:ext uri="{BB962C8B-B14F-4D97-AF65-F5344CB8AC3E}">
        <p14:creationId xmlns:p14="http://schemas.microsoft.com/office/powerpoint/2010/main" val="1493607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label&#10;&#10;AI-generated content may be incorrect.">
            <a:extLst>
              <a:ext uri="{FF2B5EF4-FFF2-40B4-BE49-F238E27FC236}">
                <a16:creationId xmlns:a16="http://schemas.microsoft.com/office/drawing/2014/main" id="{E14F7C2B-C59C-A6FC-FB5E-3BEB598AE2D7}"/>
              </a:ext>
            </a:extLst>
          </p:cNvPr>
          <p:cNvPicPr>
            <a:picLocks noChangeAspect="1"/>
          </p:cNvPicPr>
          <p:nvPr/>
        </p:nvPicPr>
        <p:blipFill>
          <a:blip r:embed="rId3" cstate="print">
            <a:extLst>
              <a:ext uri="{28A0092B-C50C-407E-A947-70E740481C1C}">
                <a14:useLocalDpi xmlns:a14="http://schemas.microsoft.com/office/drawing/2010/main" val="0"/>
              </a:ext>
            </a:extLst>
          </a:blip>
          <a:srcRect l="51702" t="18873" r="6170" b="16146"/>
          <a:stretch/>
        </p:blipFill>
        <p:spPr>
          <a:xfrm>
            <a:off x="6027474" y="2966239"/>
            <a:ext cx="2204127" cy="1534426"/>
          </a:xfrm>
          <a:prstGeom prst="rect">
            <a:avLst/>
          </a:prstGeom>
        </p:spPr>
      </p:pic>
      <p:pic>
        <p:nvPicPr>
          <p:cNvPr id="7" name="Picture 6" descr="A close up of a label&#10;&#10;AI-generated content may be incorrect.">
            <a:extLst>
              <a:ext uri="{FF2B5EF4-FFF2-40B4-BE49-F238E27FC236}">
                <a16:creationId xmlns:a16="http://schemas.microsoft.com/office/drawing/2014/main" id="{6D377F62-ED74-833C-B16F-A7E1FB77D029}"/>
              </a:ext>
            </a:extLst>
          </p:cNvPr>
          <p:cNvPicPr>
            <a:picLocks noChangeAspect="1"/>
          </p:cNvPicPr>
          <p:nvPr/>
        </p:nvPicPr>
        <p:blipFill>
          <a:blip r:embed="rId4" cstate="print">
            <a:extLst>
              <a:ext uri="{28A0092B-C50C-407E-A947-70E740481C1C}">
                <a14:useLocalDpi xmlns:a14="http://schemas.microsoft.com/office/drawing/2010/main" val="0"/>
              </a:ext>
            </a:extLst>
          </a:blip>
          <a:srcRect l="6968" t="18873" r="51919" b="16264"/>
          <a:stretch/>
        </p:blipFill>
        <p:spPr>
          <a:xfrm>
            <a:off x="6027834" y="909266"/>
            <a:ext cx="2154939" cy="1534426"/>
          </a:xfrm>
          <a:prstGeom prst="rect">
            <a:avLst/>
          </a:prstGeom>
        </p:spPr>
      </p:pic>
      <p:sp>
        <p:nvSpPr>
          <p:cNvPr id="6" name="Title 5">
            <a:extLst>
              <a:ext uri="{FF2B5EF4-FFF2-40B4-BE49-F238E27FC236}">
                <a16:creationId xmlns:a16="http://schemas.microsoft.com/office/drawing/2014/main" id="{FD919ACB-1DCB-4E22-B339-852E5877F787}"/>
              </a:ext>
            </a:extLst>
          </p:cNvPr>
          <p:cNvSpPr>
            <a:spLocks noGrp="1"/>
          </p:cNvSpPr>
          <p:nvPr>
            <p:ph type="title"/>
          </p:nvPr>
        </p:nvSpPr>
        <p:spPr/>
        <p:txBody>
          <a:bodyPr/>
          <a:lstStyle/>
          <a:p>
            <a:r>
              <a:rPr lang="en-US" dirty="0"/>
              <a:t>Prepare the analyzer </a:t>
            </a:r>
            <a:r>
              <a:rPr lang="en-US" sz="1400" dirty="0"/>
              <a:t>– cont’d</a:t>
            </a:r>
          </a:p>
        </p:txBody>
      </p:sp>
      <p:sp>
        <p:nvSpPr>
          <p:cNvPr id="5" name="Slide Number Placeholder 4">
            <a:extLst>
              <a:ext uri="{FF2B5EF4-FFF2-40B4-BE49-F238E27FC236}">
                <a16:creationId xmlns:a16="http://schemas.microsoft.com/office/drawing/2014/main" id="{A5260B99-333C-446E-8D54-221A8BBF3CA0}"/>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18</a:t>
            </a:fld>
            <a:endParaRPr lang="en-IN"/>
          </a:p>
        </p:txBody>
      </p:sp>
      <p:sp>
        <p:nvSpPr>
          <p:cNvPr id="4" name="TextBox 3">
            <a:extLst>
              <a:ext uri="{FF2B5EF4-FFF2-40B4-BE49-F238E27FC236}">
                <a16:creationId xmlns:a16="http://schemas.microsoft.com/office/drawing/2014/main" id="{66F9EDC2-C3ED-B2B6-1A9B-F80323A637C0}"/>
              </a:ext>
            </a:extLst>
          </p:cNvPr>
          <p:cNvSpPr txBox="1"/>
          <p:nvPr/>
        </p:nvSpPr>
        <p:spPr>
          <a:xfrm>
            <a:off x="6921283" y="890774"/>
            <a:ext cx="649389" cy="307777"/>
          </a:xfrm>
          <a:prstGeom prst="rect">
            <a:avLst/>
          </a:prstGeom>
          <a:noFill/>
        </p:spPr>
        <p:txBody>
          <a:bodyPr wrap="square" rtlCol="0">
            <a:spAutoFit/>
          </a:bodyPr>
          <a:lstStyle/>
          <a:p>
            <a:pPr algn="ctr"/>
            <a:endParaRPr lang="en-US" sz="1400" b="1">
              <a:solidFill>
                <a:srgbClr val="009CDE"/>
              </a:solidFill>
              <a:latin typeface="Calibri" panose="020F0502020204030204" pitchFamily="34" charset="0"/>
            </a:endParaRPr>
          </a:p>
        </p:txBody>
      </p:sp>
      <p:sp>
        <p:nvSpPr>
          <p:cNvPr id="10" name="Content Placeholder 2">
            <a:extLst>
              <a:ext uri="{FF2B5EF4-FFF2-40B4-BE49-F238E27FC236}">
                <a16:creationId xmlns:a16="http://schemas.microsoft.com/office/drawing/2014/main" id="{3507ACEC-C28F-F94A-8544-1A4927FA031A}"/>
              </a:ext>
            </a:extLst>
          </p:cNvPr>
          <p:cNvSpPr txBox="1">
            <a:spLocks/>
          </p:cNvSpPr>
          <p:nvPr/>
        </p:nvSpPr>
        <p:spPr>
          <a:xfrm>
            <a:off x="502920" y="1287167"/>
            <a:ext cx="5130735" cy="3397250"/>
          </a:xfrm>
          <a:prstGeom prst="rect">
            <a:avLst/>
          </a:prstGeom>
        </p:spPr>
        <p:txBody>
          <a:bodyPr vert="horz" lIns="0" tIns="0" rIns="91440" bIns="4572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rgbClr val="009CDE"/>
                </a:solidFill>
                <a:latin typeface="+mn-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385763">
              <a:spcBef>
                <a:spcPts val="254"/>
              </a:spcBef>
            </a:pPr>
            <a:r>
              <a:rPr lang="en-US"/>
              <a:t>SCAN (CARTRIDGE POUCH) BARCODE </a:t>
            </a:r>
          </a:p>
          <a:p>
            <a:pPr marL="285750" indent="-285750" defTabSz="385763">
              <a:spcBef>
                <a:spcPts val="254"/>
              </a:spcBef>
              <a:buFont typeface="Arial,Sans-Serif" panose="020B0604020202020204" pitchFamily="34" charset="0"/>
              <a:buChar char="•"/>
            </a:pPr>
            <a:r>
              <a:rPr lang="en-US" sz="1400">
                <a:solidFill>
                  <a:schemeClr val="tx1"/>
                </a:solidFill>
                <a:cs typeface="Calibri"/>
              </a:rPr>
              <a:t>Scan the barcode on the cartridge pouch</a:t>
            </a:r>
          </a:p>
          <a:p>
            <a:pPr marL="285750" indent="-285750" defTabSz="385763">
              <a:spcBef>
                <a:spcPts val="254"/>
              </a:spcBef>
              <a:buFont typeface="Arial,Sans-Serif" panose="020B0604020202020204" pitchFamily="34" charset="0"/>
              <a:buChar char="•"/>
            </a:pPr>
            <a:r>
              <a:rPr lang="en-US" sz="1400">
                <a:solidFill>
                  <a:schemeClr val="tx1"/>
                </a:solidFill>
                <a:cs typeface="Calibri"/>
              </a:rPr>
              <a:t>The lot information displays on the analyzer screen momentarily </a:t>
            </a:r>
            <a:endParaRPr lang="en-US" sz="1400">
              <a:solidFill>
                <a:schemeClr val="tx1"/>
              </a:solidFill>
              <a:ea typeface="Calibri"/>
              <a:cs typeface="Calibri"/>
            </a:endParaRPr>
          </a:p>
          <a:p>
            <a:pPr marL="285750" indent="-285750" defTabSz="385763">
              <a:spcBef>
                <a:spcPts val="254"/>
              </a:spcBef>
              <a:buFont typeface="Arial,Sans-Serif" panose="020B0604020202020204" pitchFamily="34" charset="0"/>
              <a:buChar char="•"/>
            </a:pPr>
            <a:r>
              <a:rPr lang="en-US" sz="1400">
                <a:solidFill>
                  <a:schemeClr val="tx1"/>
                </a:solidFill>
                <a:cs typeface="Calibri"/>
              </a:rPr>
              <a:t>The instrument is now ready, next prepare the sample</a:t>
            </a:r>
            <a:endParaRPr lang="en-US">
              <a:solidFill>
                <a:schemeClr val="tx1"/>
              </a:solidFill>
            </a:endParaRPr>
          </a:p>
        </p:txBody>
      </p:sp>
      <p:sp>
        <p:nvSpPr>
          <p:cNvPr id="12" name="TextBox 11">
            <a:extLst>
              <a:ext uri="{FF2B5EF4-FFF2-40B4-BE49-F238E27FC236}">
                <a16:creationId xmlns:a16="http://schemas.microsoft.com/office/drawing/2014/main" id="{DC122B0E-7DDB-FF52-8CB9-48D7D141723F}"/>
              </a:ext>
            </a:extLst>
          </p:cNvPr>
          <p:cNvSpPr txBox="1"/>
          <p:nvPr/>
        </p:nvSpPr>
        <p:spPr>
          <a:xfrm>
            <a:off x="767087" y="3613990"/>
            <a:ext cx="4778690" cy="833562"/>
          </a:xfrm>
          <a:prstGeom prst="rect">
            <a:avLst/>
          </a:prstGeom>
          <a:noFill/>
        </p:spPr>
        <p:txBody>
          <a:bodyPr wrap="square" lIns="91440" tIns="45720" rIns="91440" bIns="45720" rtlCol="0" anchor="t">
            <a:spAutoFit/>
          </a:bodyPr>
          <a:lstStyle/>
          <a:p>
            <a:pPr defTabSz="514350"/>
            <a:r>
              <a:rPr lang="en-US" sz="1400" b="1">
                <a:solidFill>
                  <a:schemeClr val="tx2"/>
                </a:solidFill>
                <a:cs typeface="Calibri"/>
              </a:rPr>
              <a:t>PRECAUTIONS</a:t>
            </a:r>
            <a:endParaRPr lang="en-US" sz="1400">
              <a:solidFill>
                <a:schemeClr val="tx2"/>
              </a:solidFill>
              <a:cs typeface="Calibri"/>
            </a:endParaRPr>
          </a:p>
          <a:p>
            <a:pPr marL="128270" indent="-128270">
              <a:spcAft>
                <a:spcPts val="450"/>
              </a:spcAft>
              <a:buFont typeface="Arial" panose="020B0604020202020204" pitchFamily="34" charset="0"/>
              <a:buChar char="•"/>
            </a:pPr>
            <a:r>
              <a:rPr lang="en-US" sz="1000" b="1">
                <a:cs typeface="Calibri"/>
              </a:rPr>
              <a:t>If an Invalid Cartridge Type message is displayed, contact the System Administrator.</a:t>
            </a:r>
            <a:endParaRPr lang="en-US" sz="1000" b="1">
              <a:ea typeface="Calibri"/>
              <a:cs typeface="Calibri"/>
            </a:endParaRPr>
          </a:p>
          <a:p>
            <a:pPr marL="128270" indent="-128270">
              <a:spcAft>
                <a:spcPts val="450"/>
              </a:spcAft>
              <a:buFont typeface="Arial" panose="020B0604020202020204" pitchFamily="34" charset="0"/>
              <a:buChar char="•"/>
            </a:pPr>
            <a:r>
              <a:rPr lang="en-US" sz="1000" b="1">
                <a:cs typeface="Calibri"/>
              </a:rPr>
              <a:t>Scanning is required. You must scan the barcode. This information cannot be entered manually.</a:t>
            </a:r>
            <a:endParaRPr lang="en-US" sz="1000" b="1">
              <a:ea typeface="Calibri"/>
              <a:cs typeface="Calibri"/>
            </a:endParaRPr>
          </a:p>
        </p:txBody>
      </p:sp>
      <p:pic>
        <p:nvPicPr>
          <p:cNvPr id="14" name="Picture 13" descr="Icon&#10;&#10;Description automatically generated">
            <a:extLst>
              <a:ext uri="{FF2B5EF4-FFF2-40B4-BE49-F238E27FC236}">
                <a16:creationId xmlns:a16="http://schemas.microsoft.com/office/drawing/2014/main" id="{F27E9A3E-FDE3-EFB8-986F-2F9E171D98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636" y="3693952"/>
            <a:ext cx="340568" cy="342207"/>
          </a:xfrm>
          <a:prstGeom prst="rect">
            <a:avLst/>
          </a:prstGeom>
        </p:spPr>
      </p:pic>
      <p:sp>
        <p:nvSpPr>
          <p:cNvPr id="16" name="Line 16">
            <a:extLst>
              <a:ext uri="{FF2B5EF4-FFF2-40B4-BE49-F238E27FC236}">
                <a16:creationId xmlns:a16="http://schemas.microsoft.com/office/drawing/2014/main" id="{C4C8D123-1DD7-227D-1047-48B0C12A3BA3}"/>
              </a:ext>
            </a:extLst>
          </p:cNvPr>
          <p:cNvSpPr>
            <a:spLocks noChangeShapeType="1"/>
          </p:cNvSpPr>
          <p:nvPr/>
        </p:nvSpPr>
        <p:spPr bwMode="auto">
          <a:xfrm flipH="1">
            <a:off x="1731504" y="2605508"/>
            <a:ext cx="983430"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18" name="TextBox 17">
            <a:extLst>
              <a:ext uri="{FF2B5EF4-FFF2-40B4-BE49-F238E27FC236}">
                <a16:creationId xmlns:a16="http://schemas.microsoft.com/office/drawing/2014/main" id="{204BEC37-6FD5-AE79-A452-2EEC838EAE8D}"/>
              </a:ext>
            </a:extLst>
          </p:cNvPr>
          <p:cNvSpPr txBox="1"/>
          <p:nvPr/>
        </p:nvSpPr>
        <p:spPr>
          <a:xfrm>
            <a:off x="2724150" y="2443692"/>
            <a:ext cx="2265172" cy="307777"/>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sz="1400" b="1">
                <a:solidFill>
                  <a:srgbClr val="009CDE"/>
                </a:solidFill>
                <a:latin typeface="Calibri"/>
              </a:rPr>
              <a:t>SCAN THE LINEAR BARCODE</a:t>
            </a:r>
            <a:r>
              <a:rPr lang="en-US" sz="1400">
                <a:solidFill>
                  <a:schemeClr val="accent3"/>
                </a:solidFill>
                <a:latin typeface="Calibri"/>
                <a:ea typeface="Calibri"/>
                <a:cs typeface="Calibri"/>
              </a:rPr>
              <a:t>​</a:t>
            </a:r>
            <a:endParaRPr lang="en-US">
              <a:solidFill>
                <a:schemeClr val="accent3"/>
              </a:solidFill>
              <a:ea typeface="Calibri"/>
              <a:cs typeface="Calibri"/>
            </a:endParaRPr>
          </a:p>
        </p:txBody>
      </p:sp>
      <p:sp>
        <p:nvSpPr>
          <p:cNvPr id="19" name="TextBox 18">
            <a:extLst>
              <a:ext uri="{FF2B5EF4-FFF2-40B4-BE49-F238E27FC236}">
                <a16:creationId xmlns:a16="http://schemas.microsoft.com/office/drawing/2014/main" id="{48B187D7-6AFA-40FB-9BFD-7E6A62AB9308}"/>
              </a:ext>
            </a:extLst>
          </p:cNvPr>
          <p:cNvSpPr txBox="1"/>
          <p:nvPr/>
        </p:nvSpPr>
        <p:spPr>
          <a:xfrm>
            <a:off x="2724150" y="2824692"/>
            <a:ext cx="2572756" cy="307777"/>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sz="1400" b="1" u="sng">
                <a:solidFill>
                  <a:schemeClr val="tx2"/>
                </a:solidFill>
                <a:latin typeface="Calibri"/>
              </a:rPr>
              <a:t>DO NOT</a:t>
            </a:r>
            <a:r>
              <a:rPr lang="en-US" sz="1400" b="1">
                <a:solidFill>
                  <a:schemeClr val="tx2"/>
                </a:solidFill>
                <a:latin typeface="Calibri"/>
              </a:rPr>
              <a:t> SCAN THE 2D BARCODE</a:t>
            </a:r>
            <a:r>
              <a:rPr lang="en-US" sz="1400">
                <a:solidFill>
                  <a:schemeClr val="tx2"/>
                </a:solidFill>
                <a:latin typeface="Calibri"/>
                <a:ea typeface="Calibri"/>
                <a:cs typeface="Calibri"/>
              </a:rPr>
              <a:t>​</a:t>
            </a:r>
            <a:endParaRPr lang="en-US">
              <a:solidFill>
                <a:schemeClr val="tx2"/>
              </a:solidFill>
              <a:ea typeface="Calibri"/>
              <a:cs typeface="Calibri"/>
            </a:endParaRPr>
          </a:p>
        </p:txBody>
      </p:sp>
      <p:sp>
        <p:nvSpPr>
          <p:cNvPr id="21" name="Line 16">
            <a:extLst>
              <a:ext uri="{FF2B5EF4-FFF2-40B4-BE49-F238E27FC236}">
                <a16:creationId xmlns:a16="http://schemas.microsoft.com/office/drawing/2014/main" id="{20F40506-EB06-A103-0F68-BF24DC8C94DB}"/>
              </a:ext>
            </a:extLst>
          </p:cNvPr>
          <p:cNvSpPr>
            <a:spLocks noChangeShapeType="1"/>
          </p:cNvSpPr>
          <p:nvPr/>
        </p:nvSpPr>
        <p:spPr bwMode="auto">
          <a:xfrm flipH="1">
            <a:off x="2334752" y="2965340"/>
            <a:ext cx="385473" cy="0"/>
          </a:xfrm>
          <a:prstGeom prst="line">
            <a:avLst/>
          </a:prstGeom>
          <a:noFill/>
          <a:ln w="222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pic>
        <p:nvPicPr>
          <p:cNvPr id="22" name="Picture 21">
            <a:extLst>
              <a:ext uri="{FF2B5EF4-FFF2-40B4-BE49-F238E27FC236}">
                <a16:creationId xmlns:a16="http://schemas.microsoft.com/office/drawing/2014/main" id="{976CA107-F7DF-29F1-7E84-7E1FF759D0C0}"/>
              </a:ext>
            </a:extLst>
          </p:cNvPr>
          <p:cNvPicPr>
            <a:picLocks noChangeAspect="1"/>
          </p:cNvPicPr>
          <p:nvPr/>
        </p:nvPicPr>
        <p:blipFill>
          <a:blip r:embed="rId6"/>
          <a:srcRect r="3950"/>
          <a:stretch/>
        </p:blipFill>
        <p:spPr>
          <a:xfrm>
            <a:off x="1070047" y="2436596"/>
            <a:ext cx="1475668" cy="317019"/>
          </a:xfrm>
          <a:prstGeom prst="rect">
            <a:avLst/>
          </a:prstGeom>
        </p:spPr>
      </p:pic>
      <p:pic>
        <p:nvPicPr>
          <p:cNvPr id="23" name="Picture 22" descr="A close up of a label&#10;&#10;AI-generated content may be incorrect.">
            <a:extLst>
              <a:ext uri="{FF2B5EF4-FFF2-40B4-BE49-F238E27FC236}">
                <a16:creationId xmlns:a16="http://schemas.microsoft.com/office/drawing/2014/main" id="{F560E42C-D690-6FED-7F8D-3A194CE0C23E}"/>
              </a:ext>
            </a:extLst>
          </p:cNvPr>
          <p:cNvPicPr>
            <a:picLocks noChangeAspect="1"/>
          </p:cNvPicPr>
          <p:nvPr/>
        </p:nvPicPr>
        <p:blipFill>
          <a:blip r:embed="rId7" cstate="print">
            <a:extLst>
              <a:ext uri="{28A0092B-C50C-407E-A947-70E740481C1C}">
                <a14:useLocalDpi xmlns:a14="http://schemas.microsoft.com/office/drawing/2010/main" val="0"/>
              </a:ext>
            </a:extLst>
          </a:blip>
          <a:srcRect l="41303" t="27353" r="53884" b="19228"/>
          <a:stretch/>
        </p:blipFill>
        <p:spPr>
          <a:xfrm rot="16200000">
            <a:off x="1647622" y="1830518"/>
            <a:ext cx="296126" cy="1500064"/>
          </a:xfrm>
          <a:prstGeom prst="rect">
            <a:avLst/>
          </a:prstGeom>
        </p:spPr>
      </p:pic>
      <p:pic>
        <p:nvPicPr>
          <p:cNvPr id="24" name="Picture 23" descr="A close-up of a label&#10;&#10;AI-generated content may be incorrect.">
            <a:extLst>
              <a:ext uri="{FF2B5EF4-FFF2-40B4-BE49-F238E27FC236}">
                <a16:creationId xmlns:a16="http://schemas.microsoft.com/office/drawing/2014/main" id="{095AA1B8-2F55-209A-7950-CFEC3A05AE1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4880" t="24188" r="70008" b="64598"/>
          <a:stretch/>
        </p:blipFill>
        <p:spPr>
          <a:xfrm>
            <a:off x="2138369" y="2779260"/>
            <a:ext cx="385473" cy="397390"/>
          </a:xfrm>
          <a:prstGeom prst="rect">
            <a:avLst/>
          </a:prstGeom>
        </p:spPr>
      </p:pic>
      <p:cxnSp>
        <p:nvCxnSpPr>
          <p:cNvPr id="26" name="Straight Connector 25">
            <a:extLst>
              <a:ext uri="{FF2B5EF4-FFF2-40B4-BE49-F238E27FC236}">
                <a16:creationId xmlns:a16="http://schemas.microsoft.com/office/drawing/2014/main" id="{E0EA19AB-6D40-0271-4EA0-D35FAB4F809D}"/>
              </a:ext>
            </a:extLst>
          </p:cNvPr>
          <p:cNvCxnSpPr>
            <a:cxnSpLocks/>
          </p:cNvCxnSpPr>
          <p:nvPr/>
        </p:nvCxnSpPr>
        <p:spPr>
          <a:xfrm>
            <a:off x="427355" y="3410744"/>
            <a:ext cx="4720590" cy="0"/>
          </a:xfrm>
          <a:prstGeom prst="line">
            <a:avLst/>
          </a:prstGeom>
          <a:ln w="15875"/>
        </p:spPr>
        <p:style>
          <a:lnRef idx="1">
            <a:schemeClr val="accent3"/>
          </a:lnRef>
          <a:fillRef idx="0">
            <a:schemeClr val="accent3"/>
          </a:fillRef>
          <a:effectRef idx="0">
            <a:schemeClr val="accent3"/>
          </a:effectRef>
          <a:fontRef idx="minor">
            <a:schemeClr val="tx1"/>
          </a:fontRef>
        </p:style>
      </p:cxnSp>
      <p:sp>
        <p:nvSpPr>
          <p:cNvPr id="28" name="Rectangle 27">
            <a:extLst>
              <a:ext uri="{FF2B5EF4-FFF2-40B4-BE49-F238E27FC236}">
                <a16:creationId xmlns:a16="http://schemas.microsoft.com/office/drawing/2014/main" id="{B85AC51F-09A2-2FFA-CFB2-1EFE2EF68A06}"/>
              </a:ext>
            </a:extLst>
          </p:cNvPr>
          <p:cNvSpPr/>
          <p:nvPr/>
        </p:nvSpPr>
        <p:spPr>
          <a:xfrm>
            <a:off x="7804743" y="935850"/>
            <a:ext cx="378030" cy="1590059"/>
          </a:xfrm>
          <a:prstGeom prst="rect">
            <a:avLst/>
          </a:prstGeom>
          <a:solidFill>
            <a:schemeClr val="accent4">
              <a:alpha val="6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30" name="Text Box 19">
            <a:extLst>
              <a:ext uri="{FF2B5EF4-FFF2-40B4-BE49-F238E27FC236}">
                <a16:creationId xmlns:a16="http://schemas.microsoft.com/office/drawing/2014/main" id="{6E940B1D-44F5-7F75-AAE8-91D5DF63A9D4}"/>
              </a:ext>
            </a:extLst>
          </p:cNvPr>
          <p:cNvSpPr txBox="1">
            <a:spLocks noChangeArrowheads="1"/>
          </p:cNvSpPr>
          <p:nvPr/>
        </p:nvSpPr>
        <p:spPr bwMode="auto">
          <a:xfrm>
            <a:off x="6027474" y="572732"/>
            <a:ext cx="616980" cy="400110"/>
          </a:xfrm>
          <a:prstGeom prst="rect">
            <a:avLst/>
          </a:prstGeom>
          <a:no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1400" b="1">
                <a:solidFill>
                  <a:schemeClr val="accent1"/>
                </a:solidFill>
              </a:rPr>
              <a:t>FRONT</a:t>
            </a:r>
          </a:p>
        </p:txBody>
      </p:sp>
      <p:sp>
        <p:nvSpPr>
          <p:cNvPr id="34" name="Text Box 19">
            <a:extLst>
              <a:ext uri="{FF2B5EF4-FFF2-40B4-BE49-F238E27FC236}">
                <a16:creationId xmlns:a16="http://schemas.microsoft.com/office/drawing/2014/main" id="{089F95AE-297B-40A4-BA02-11AF8FC65EB9}"/>
              </a:ext>
            </a:extLst>
          </p:cNvPr>
          <p:cNvSpPr txBox="1">
            <a:spLocks noChangeArrowheads="1"/>
          </p:cNvSpPr>
          <p:nvPr/>
        </p:nvSpPr>
        <p:spPr bwMode="auto">
          <a:xfrm>
            <a:off x="5987667" y="2617592"/>
            <a:ext cx="616980" cy="400110"/>
          </a:xfrm>
          <a:prstGeom prst="rect">
            <a:avLst/>
          </a:prstGeom>
          <a:noFill/>
          <a:ln>
            <a:noFill/>
          </a:ln>
          <a:effectLst/>
        </p:spPr>
        <p:txBody>
          <a:bodyPr wrap="square" lIns="0" tIns="91440" rIns="0" bIns="9144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spcBef>
                <a:spcPct val="50000"/>
              </a:spcBef>
            </a:pPr>
            <a:r>
              <a:rPr lang="en-US" altLang="en-US" sz="1400" b="1">
                <a:solidFill>
                  <a:schemeClr val="accent1"/>
                </a:solidFill>
              </a:rPr>
              <a:t>BACK</a:t>
            </a:r>
          </a:p>
        </p:txBody>
      </p:sp>
      <p:pic>
        <p:nvPicPr>
          <p:cNvPr id="35" name="Graphic 34" descr="Checkmark with solid fill">
            <a:extLst>
              <a:ext uri="{FF2B5EF4-FFF2-40B4-BE49-F238E27FC236}">
                <a16:creationId xmlns:a16="http://schemas.microsoft.com/office/drawing/2014/main" id="{6EB8E263-20E3-36F4-70A2-939172A4844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04743" y="681786"/>
            <a:ext cx="548640" cy="548640"/>
          </a:xfrm>
          <a:prstGeom prst="rect">
            <a:avLst/>
          </a:prstGeom>
        </p:spPr>
      </p:pic>
      <p:pic>
        <p:nvPicPr>
          <p:cNvPr id="36" name="Graphic 35" descr="Close with solid fill">
            <a:extLst>
              <a:ext uri="{FF2B5EF4-FFF2-40B4-BE49-F238E27FC236}">
                <a16:creationId xmlns:a16="http://schemas.microsoft.com/office/drawing/2014/main" id="{BB695B93-FCCA-FBA6-B2AE-75A0AD9501D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085493" y="760514"/>
            <a:ext cx="548640" cy="548640"/>
          </a:xfrm>
          <a:prstGeom prst="rect">
            <a:avLst/>
          </a:prstGeom>
        </p:spPr>
      </p:pic>
    </p:spTree>
    <p:custDataLst>
      <p:tags r:id="rId1"/>
    </p:custDataLst>
    <p:extLst>
      <p:ext uri="{BB962C8B-B14F-4D97-AF65-F5344CB8AC3E}">
        <p14:creationId xmlns:p14="http://schemas.microsoft.com/office/powerpoint/2010/main" val="578090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A542B-D9B7-4E19-3806-1BD4D62455C2}"/>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A60DAC7D-BC2F-1CC2-5DDF-FA6C841D1F24}"/>
              </a:ext>
            </a:extLst>
          </p:cNvPr>
          <p:cNvSpPr>
            <a:spLocks noGrp="1"/>
          </p:cNvSpPr>
          <p:nvPr>
            <p:ph type="title"/>
          </p:nvPr>
        </p:nvSpPr>
        <p:spPr/>
        <p:txBody>
          <a:bodyPr/>
          <a:lstStyle/>
          <a:p>
            <a:r>
              <a:rPr lang="en-US" dirty="0"/>
              <a:t>Prepare the analyzer </a:t>
            </a:r>
            <a:r>
              <a:rPr lang="en-US" sz="1400" dirty="0"/>
              <a:t>– cont’d</a:t>
            </a:r>
          </a:p>
        </p:txBody>
      </p:sp>
      <p:sp>
        <p:nvSpPr>
          <p:cNvPr id="5" name="Slide Number Placeholder 4">
            <a:extLst>
              <a:ext uri="{FF2B5EF4-FFF2-40B4-BE49-F238E27FC236}">
                <a16:creationId xmlns:a16="http://schemas.microsoft.com/office/drawing/2014/main" id="{855FCC8B-3905-C7D4-C24F-D6E608985B31}"/>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19</a:t>
            </a:fld>
            <a:endParaRPr lang="en-IN"/>
          </a:p>
        </p:txBody>
      </p:sp>
      <p:sp>
        <p:nvSpPr>
          <p:cNvPr id="25" name="Content Placeholder 2">
            <a:extLst>
              <a:ext uri="{FF2B5EF4-FFF2-40B4-BE49-F238E27FC236}">
                <a16:creationId xmlns:a16="http://schemas.microsoft.com/office/drawing/2014/main" id="{D756DC52-AA7B-405A-CDB4-6FD161A7CB9B}"/>
              </a:ext>
            </a:extLst>
          </p:cNvPr>
          <p:cNvSpPr>
            <a:spLocks noGrp="1"/>
          </p:cNvSpPr>
          <p:nvPr>
            <p:ph type="body" sz="quarter" idx="11"/>
          </p:nvPr>
        </p:nvSpPr>
        <p:spPr>
          <a:xfrm>
            <a:off x="502920" y="1287167"/>
            <a:ext cx="4645662" cy="3397250"/>
          </a:xfrm>
        </p:spPr>
        <p:txBody>
          <a:bodyPr vert="horz" lIns="0" tIns="0" rIns="91440" bIns="45720" rtlCol="0" anchor="t">
            <a:noAutofit/>
          </a:bodyPr>
          <a:lstStyle/>
          <a:p>
            <a:pPr defTabSz="385763">
              <a:spcBef>
                <a:spcPts val="254"/>
              </a:spcBef>
            </a:pPr>
            <a:r>
              <a:rPr lang="en-US" dirty="0">
                <a:latin typeface="+mn-lt"/>
                <a:cs typeface="Calibri"/>
              </a:rPr>
              <a:t>SCAN </a:t>
            </a:r>
            <a:r>
              <a:rPr lang="en-US" dirty="0">
                <a:cs typeface="Calibri"/>
              </a:rPr>
              <a:t>(</a:t>
            </a:r>
            <a:r>
              <a:rPr lang="en-US" dirty="0">
                <a:latin typeface="+mn-lt"/>
                <a:cs typeface="Calibri"/>
              </a:rPr>
              <a:t>CARTRIDGE POUCH) BARCODE, CONT’D</a:t>
            </a:r>
          </a:p>
          <a:p>
            <a:pPr marL="285750" indent="-285750" defTabSz="385763">
              <a:spcBef>
                <a:spcPts val="254"/>
              </a:spcBef>
              <a:buFont typeface="Arial" panose="020B0604020202020204" pitchFamily="34" charset="0"/>
              <a:buChar char="•"/>
            </a:pPr>
            <a:r>
              <a:rPr lang="en-US" sz="1400" b="0" dirty="0">
                <a:solidFill>
                  <a:schemeClr val="tx1"/>
                </a:solidFill>
                <a:cs typeface="Calibri"/>
              </a:rPr>
              <a:t>Once the cartridge barcode is scanned, </a:t>
            </a:r>
            <a:r>
              <a:rPr lang="en-US" sz="1400" b="1" dirty="0">
                <a:solidFill>
                  <a:schemeClr val="tx1"/>
                </a:solidFill>
                <a:cs typeface="Calibri"/>
              </a:rPr>
              <a:t>you have 15 minutes </a:t>
            </a:r>
            <a:r>
              <a:rPr lang="en-US" sz="1400" b="0" dirty="0">
                <a:solidFill>
                  <a:schemeClr val="tx1"/>
                </a:solidFill>
                <a:cs typeface="Calibri"/>
              </a:rPr>
              <a:t>to insert a filled &amp; sealed cartridge</a:t>
            </a:r>
            <a:endParaRPr lang="en-US" sz="1400" b="0" dirty="0">
              <a:solidFill>
                <a:schemeClr val="tx1"/>
              </a:solidFill>
              <a:ea typeface="Calibri"/>
              <a:cs typeface="Calibri"/>
            </a:endParaRPr>
          </a:p>
          <a:p>
            <a:pPr marL="285750" indent="-285750" defTabSz="385763">
              <a:spcBef>
                <a:spcPts val="254"/>
              </a:spcBef>
              <a:buFont typeface="Arial" panose="020B0604020202020204" pitchFamily="34" charset="0"/>
              <a:buChar char="•"/>
            </a:pPr>
            <a:r>
              <a:rPr lang="en-US" sz="1400" b="1" dirty="0">
                <a:solidFill>
                  <a:schemeClr val="tx1"/>
                </a:solidFill>
                <a:cs typeface="Calibri"/>
              </a:rPr>
              <a:t>After 15 minutes of inactivity, the instrument will turn off </a:t>
            </a:r>
            <a:r>
              <a:rPr lang="en-US" sz="1400" b="0" dirty="0">
                <a:solidFill>
                  <a:schemeClr val="tx1"/>
                </a:solidFill>
                <a:cs typeface="Calibri"/>
              </a:rPr>
              <a:t>and will require re-entry of previous information to perform a test</a:t>
            </a:r>
            <a:endParaRPr lang="en-US" sz="1400" b="0" dirty="0">
              <a:solidFill>
                <a:schemeClr val="tx1"/>
              </a:solidFill>
              <a:ea typeface="Calibri"/>
              <a:cs typeface="Calibri"/>
            </a:endParaRPr>
          </a:p>
        </p:txBody>
      </p:sp>
      <p:sp>
        <p:nvSpPr>
          <p:cNvPr id="26" name="TextBox 25">
            <a:extLst>
              <a:ext uri="{FF2B5EF4-FFF2-40B4-BE49-F238E27FC236}">
                <a16:creationId xmlns:a16="http://schemas.microsoft.com/office/drawing/2014/main" id="{E7764969-D7C9-26E0-8E88-FF9FBBC6F741}"/>
              </a:ext>
            </a:extLst>
          </p:cNvPr>
          <p:cNvSpPr txBox="1"/>
          <p:nvPr/>
        </p:nvSpPr>
        <p:spPr>
          <a:xfrm>
            <a:off x="792461" y="3572533"/>
            <a:ext cx="3867820" cy="987450"/>
          </a:xfrm>
          <a:prstGeom prst="rect">
            <a:avLst/>
          </a:prstGeom>
          <a:noFill/>
        </p:spPr>
        <p:txBody>
          <a:bodyPr wrap="square" lIns="91440" tIns="45720" rIns="91440" bIns="45720" rtlCol="0" anchor="t">
            <a:spAutoFit/>
          </a:bodyPr>
          <a:lstStyle/>
          <a:p>
            <a:pPr defTabSz="514350"/>
            <a:r>
              <a:rPr lang="en-US" sz="1400" b="1">
                <a:solidFill>
                  <a:srgbClr val="FF0000"/>
                </a:solidFill>
                <a:cs typeface="Calibri"/>
              </a:rPr>
              <a:t>PRECAUTIONS</a:t>
            </a:r>
            <a:endParaRPr lang="en-US" sz="1400">
              <a:solidFill>
                <a:srgbClr val="FF0000"/>
              </a:solidFill>
              <a:cs typeface="Calibri"/>
            </a:endParaRPr>
          </a:p>
          <a:p>
            <a:pPr marL="128270" indent="-128270">
              <a:spcAft>
                <a:spcPts val="450"/>
              </a:spcAft>
              <a:buFont typeface="Arial" panose="020B0604020202020204" pitchFamily="34" charset="0"/>
              <a:buChar char="•"/>
            </a:pPr>
            <a:r>
              <a:rPr lang="en-US" sz="1000" b="1">
                <a:cs typeface="Calibri"/>
              </a:rPr>
              <a:t>If an Invalid Cartridge Type message is displayed, contact the System Administrator.</a:t>
            </a:r>
            <a:endParaRPr lang="en-US" sz="1000" b="1">
              <a:ea typeface="Calibri"/>
              <a:cs typeface="Calibri"/>
            </a:endParaRPr>
          </a:p>
          <a:p>
            <a:pPr marL="128270" indent="-128270">
              <a:spcAft>
                <a:spcPts val="450"/>
              </a:spcAft>
              <a:buFont typeface="Arial" panose="020B0604020202020204" pitchFamily="34" charset="0"/>
              <a:buChar char="•"/>
            </a:pPr>
            <a:r>
              <a:rPr lang="en-US" sz="1000" b="1">
                <a:cs typeface="Calibri"/>
              </a:rPr>
              <a:t>Scanning is required. You must scan the barcode. This information cannot be entered manually.</a:t>
            </a:r>
            <a:endParaRPr lang="en-US" sz="1000" b="1">
              <a:ea typeface="Calibri"/>
              <a:cs typeface="Calibri"/>
            </a:endParaRPr>
          </a:p>
        </p:txBody>
      </p:sp>
      <p:cxnSp>
        <p:nvCxnSpPr>
          <p:cNvPr id="36" name="Straight Connector 35">
            <a:extLst>
              <a:ext uri="{FF2B5EF4-FFF2-40B4-BE49-F238E27FC236}">
                <a16:creationId xmlns:a16="http://schemas.microsoft.com/office/drawing/2014/main" id="{309AB812-63C0-F6EC-5D78-D1F8E88A4364}"/>
              </a:ext>
            </a:extLst>
          </p:cNvPr>
          <p:cNvCxnSpPr>
            <a:cxnSpLocks/>
          </p:cNvCxnSpPr>
          <p:nvPr/>
        </p:nvCxnSpPr>
        <p:spPr>
          <a:xfrm>
            <a:off x="442850" y="3388766"/>
            <a:ext cx="4390407"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2" name="Picture 1" descr="Icon&#10;&#10;Description automatically generated">
            <a:extLst>
              <a:ext uri="{FF2B5EF4-FFF2-40B4-BE49-F238E27FC236}">
                <a16:creationId xmlns:a16="http://schemas.microsoft.com/office/drawing/2014/main" id="{0E50B37F-1552-9775-F30E-7252B42D71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697" y="3652495"/>
            <a:ext cx="342207" cy="342207"/>
          </a:xfrm>
          <a:prstGeom prst="rect">
            <a:avLst/>
          </a:prstGeom>
        </p:spPr>
      </p:pic>
      <p:pic>
        <p:nvPicPr>
          <p:cNvPr id="3" name="Picture 2" descr="A white circle with a number and arrow&#10;&#10;Description automatically generated">
            <a:extLst>
              <a:ext uri="{FF2B5EF4-FFF2-40B4-BE49-F238E27FC236}">
                <a16:creationId xmlns:a16="http://schemas.microsoft.com/office/drawing/2014/main" id="{2772FAB7-DC7D-D72A-5AD0-3B0CC609FD1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4048" y="2626371"/>
            <a:ext cx="696788" cy="696788"/>
          </a:xfrm>
          <a:prstGeom prst="rect">
            <a:avLst/>
          </a:prstGeom>
        </p:spPr>
      </p:pic>
      <p:grpSp>
        <p:nvGrpSpPr>
          <p:cNvPr id="32" name="Group 31">
            <a:extLst>
              <a:ext uri="{FF2B5EF4-FFF2-40B4-BE49-F238E27FC236}">
                <a16:creationId xmlns:a16="http://schemas.microsoft.com/office/drawing/2014/main" id="{767521D3-A00F-1BC0-951F-B30715AF625F}"/>
              </a:ext>
            </a:extLst>
          </p:cNvPr>
          <p:cNvGrpSpPr/>
          <p:nvPr/>
        </p:nvGrpSpPr>
        <p:grpSpPr>
          <a:xfrm>
            <a:off x="5150552" y="1138298"/>
            <a:ext cx="3576988" cy="2156975"/>
            <a:chOff x="5150552" y="1138298"/>
            <a:chExt cx="3576988" cy="2156975"/>
          </a:xfrm>
        </p:grpSpPr>
        <p:sp>
          <p:nvSpPr>
            <p:cNvPr id="6" name="TextBox 5">
              <a:extLst>
                <a:ext uri="{FF2B5EF4-FFF2-40B4-BE49-F238E27FC236}">
                  <a16:creationId xmlns:a16="http://schemas.microsoft.com/office/drawing/2014/main" id="{0F88A150-A0A3-20A0-A809-495208C92295}"/>
                </a:ext>
              </a:extLst>
            </p:cNvPr>
            <p:cNvSpPr txBox="1"/>
            <p:nvPr/>
          </p:nvSpPr>
          <p:spPr>
            <a:xfrm>
              <a:off x="7308249" y="1505546"/>
              <a:ext cx="1199037" cy="461665"/>
            </a:xfrm>
            <a:prstGeom prst="rect">
              <a:avLst/>
            </a:prstGeom>
            <a:noFill/>
          </p:spPr>
          <p:txBody>
            <a:bodyPr wrap="square" rtlCol="0">
              <a:spAutoFit/>
            </a:bodyPr>
            <a:lstStyle/>
            <a:p>
              <a:r>
                <a:rPr lang="en-US" sz="1200" b="1">
                  <a:solidFill>
                    <a:schemeClr val="bg1"/>
                  </a:solidFill>
                  <a:latin typeface="Calibri" panose="020F0502020204030204" pitchFamily="34" charset="0"/>
                </a:rPr>
                <a:t>or enter your Operator ID</a:t>
              </a:r>
            </a:p>
          </p:txBody>
        </p:sp>
        <p:sp>
          <p:nvSpPr>
            <p:cNvPr id="8" name="Rectangle 7">
              <a:extLst>
                <a:ext uri="{FF2B5EF4-FFF2-40B4-BE49-F238E27FC236}">
                  <a16:creationId xmlns:a16="http://schemas.microsoft.com/office/drawing/2014/main" id="{88DD4A4F-ABAE-4917-1E27-442E74935C52}"/>
                </a:ext>
              </a:extLst>
            </p:cNvPr>
            <p:cNvSpPr/>
            <p:nvPr/>
          </p:nvSpPr>
          <p:spPr>
            <a:xfrm>
              <a:off x="5311200" y="2208788"/>
              <a:ext cx="1543944" cy="1086485"/>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r"/>
              <a:endParaRPr lang="en-US"/>
            </a:p>
          </p:txBody>
        </p:sp>
        <p:sp>
          <p:nvSpPr>
            <p:cNvPr id="9" name="Rectangle 8">
              <a:extLst>
                <a:ext uri="{FF2B5EF4-FFF2-40B4-BE49-F238E27FC236}">
                  <a16:creationId xmlns:a16="http://schemas.microsoft.com/office/drawing/2014/main" id="{7C72D0EF-5D65-CDF2-DBA4-1EAB54CA0D78}"/>
                </a:ext>
              </a:extLst>
            </p:cNvPr>
            <p:cNvSpPr/>
            <p:nvPr/>
          </p:nvSpPr>
          <p:spPr>
            <a:xfrm>
              <a:off x="7147609" y="1141339"/>
              <a:ext cx="1577961" cy="102498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10" name="Picture 19">
              <a:extLst>
                <a:ext uri="{FF2B5EF4-FFF2-40B4-BE49-F238E27FC236}">
                  <a16:creationId xmlns:a16="http://schemas.microsoft.com/office/drawing/2014/main" id="{FAC83AE7-BE60-C764-9AE5-4B1AAFE93A2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64517" r="25999"/>
            <a:stretch/>
          </p:blipFill>
          <p:spPr bwMode="auto">
            <a:xfrm>
              <a:off x="5150552" y="1138298"/>
              <a:ext cx="1950965" cy="1273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TextBox 17">
              <a:extLst>
                <a:ext uri="{FF2B5EF4-FFF2-40B4-BE49-F238E27FC236}">
                  <a16:creationId xmlns:a16="http://schemas.microsoft.com/office/drawing/2014/main" id="{D8D16979-5D06-07EF-8A4F-B652B3FF99BA}"/>
                </a:ext>
              </a:extLst>
            </p:cNvPr>
            <p:cNvSpPr txBox="1"/>
            <p:nvPr/>
          </p:nvSpPr>
          <p:spPr>
            <a:xfrm>
              <a:off x="7308249" y="1505546"/>
              <a:ext cx="1199037" cy="461665"/>
            </a:xfrm>
            <a:prstGeom prst="rect">
              <a:avLst/>
            </a:prstGeom>
            <a:noFill/>
          </p:spPr>
          <p:txBody>
            <a:bodyPr wrap="square" rtlCol="0">
              <a:spAutoFit/>
            </a:bodyPr>
            <a:lstStyle/>
            <a:p>
              <a:r>
                <a:rPr lang="en-US" sz="1200" b="1">
                  <a:solidFill>
                    <a:schemeClr val="bg1"/>
                  </a:solidFill>
                  <a:latin typeface="Calibri" panose="020F0502020204030204" pitchFamily="34" charset="0"/>
                </a:rPr>
                <a:t>or enter your Operator ID</a:t>
              </a:r>
            </a:p>
          </p:txBody>
        </p:sp>
        <p:pic>
          <p:nvPicPr>
            <p:cNvPr id="21" name="Picture 20">
              <a:extLst>
                <a:ext uri="{FF2B5EF4-FFF2-40B4-BE49-F238E27FC236}">
                  <a16:creationId xmlns:a16="http://schemas.microsoft.com/office/drawing/2014/main" id="{914AEA6A-D0AE-635B-B644-7AC4E57E7826}"/>
                </a:ext>
              </a:extLst>
            </p:cNvPr>
            <p:cNvPicPr>
              <a:picLocks noChangeAspect="1"/>
            </p:cNvPicPr>
            <p:nvPr/>
          </p:nvPicPr>
          <p:blipFill>
            <a:blip r:embed="rId6"/>
            <a:stretch>
              <a:fillRect/>
            </a:stretch>
          </p:blipFill>
          <p:spPr>
            <a:xfrm>
              <a:off x="7355386" y="1327471"/>
              <a:ext cx="552381" cy="219048"/>
            </a:xfrm>
            <a:prstGeom prst="rect">
              <a:avLst/>
            </a:prstGeom>
          </p:spPr>
        </p:pic>
        <p:grpSp>
          <p:nvGrpSpPr>
            <p:cNvPr id="23" name="Group 22">
              <a:extLst>
                <a:ext uri="{FF2B5EF4-FFF2-40B4-BE49-F238E27FC236}">
                  <a16:creationId xmlns:a16="http://schemas.microsoft.com/office/drawing/2014/main" id="{1EF75012-E38E-E722-8278-52581944CF6E}"/>
                </a:ext>
              </a:extLst>
            </p:cNvPr>
            <p:cNvGrpSpPr/>
            <p:nvPr/>
          </p:nvGrpSpPr>
          <p:grpSpPr>
            <a:xfrm>
              <a:off x="7149579" y="1141339"/>
              <a:ext cx="1577961" cy="1024983"/>
              <a:chOff x="7147608" y="3469173"/>
              <a:chExt cx="1577961" cy="1024983"/>
            </a:xfrm>
          </p:grpSpPr>
          <p:sp>
            <p:nvSpPr>
              <p:cNvPr id="24" name="Rectangle 23">
                <a:extLst>
                  <a:ext uri="{FF2B5EF4-FFF2-40B4-BE49-F238E27FC236}">
                    <a16:creationId xmlns:a16="http://schemas.microsoft.com/office/drawing/2014/main" id="{727179D7-AECE-1859-BDCA-1A86E24131D3}"/>
                  </a:ext>
                </a:extLst>
              </p:cNvPr>
              <p:cNvSpPr/>
              <p:nvPr/>
            </p:nvSpPr>
            <p:spPr>
              <a:xfrm>
                <a:off x="7147608" y="3469173"/>
                <a:ext cx="1577961" cy="102498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053A19C3-A1C1-7765-BC99-69292245008B}"/>
                  </a:ext>
                </a:extLst>
              </p:cNvPr>
              <p:cNvSpPr txBox="1"/>
              <p:nvPr/>
            </p:nvSpPr>
            <p:spPr>
              <a:xfrm>
                <a:off x="7264414" y="3735453"/>
                <a:ext cx="1330797" cy="646331"/>
              </a:xfrm>
              <a:prstGeom prst="rect">
                <a:avLst/>
              </a:prstGeom>
              <a:noFill/>
            </p:spPr>
            <p:txBody>
              <a:bodyPr wrap="square" rtlCol="0">
                <a:spAutoFit/>
              </a:bodyPr>
              <a:lstStyle/>
              <a:p>
                <a:r>
                  <a:rPr lang="en-US" sz="1200" b="1">
                    <a:solidFill>
                      <a:schemeClr val="bg1"/>
                    </a:solidFill>
                    <a:latin typeface="Calibri" panose="020F0502020204030204" pitchFamily="34" charset="0"/>
                  </a:rPr>
                  <a:t>THE BARCODE ON THE CARTRIDGE POUCH</a:t>
                </a:r>
              </a:p>
            </p:txBody>
          </p:sp>
          <p:pic>
            <p:nvPicPr>
              <p:cNvPr id="29" name="Picture 28">
                <a:extLst>
                  <a:ext uri="{FF2B5EF4-FFF2-40B4-BE49-F238E27FC236}">
                    <a16:creationId xmlns:a16="http://schemas.microsoft.com/office/drawing/2014/main" id="{D1AF5128-D4A7-03B6-9EC5-6408780A56B4}"/>
                  </a:ext>
                </a:extLst>
              </p:cNvPr>
              <p:cNvPicPr>
                <a:picLocks noChangeAspect="1"/>
              </p:cNvPicPr>
              <p:nvPr/>
            </p:nvPicPr>
            <p:blipFill>
              <a:blip r:embed="rId6"/>
              <a:stretch>
                <a:fillRect/>
              </a:stretch>
            </p:blipFill>
            <p:spPr>
              <a:xfrm>
                <a:off x="7296642" y="3525900"/>
                <a:ext cx="552381" cy="219048"/>
              </a:xfrm>
              <a:prstGeom prst="rect">
                <a:avLst/>
              </a:prstGeom>
            </p:spPr>
          </p:pic>
        </p:grpSp>
        <p:pic>
          <p:nvPicPr>
            <p:cNvPr id="30" name="Picture 29">
              <a:extLst>
                <a:ext uri="{FF2B5EF4-FFF2-40B4-BE49-F238E27FC236}">
                  <a16:creationId xmlns:a16="http://schemas.microsoft.com/office/drawing/2014/main" id="{0849EBCD-E5B6-B68A-E823-5DA13CC31D97}"/>
                </a:ext>
              </a:extLst>
            </p:cNvPr>
            <p:cNvPicPr>
              <a:picLocks noChangeAspect="1"/>
            </p:cNvPicPr>
            <p:nvPr/>
          </p:nvPicPr>
          <p:blipFill>
            <a:blip r:embed="rId7"/>
            <a:srcRect l="-2140" t="19833" r="2140" b="10503"/>
            <a:stretch/>
          </p:blipFill>
          <p:spPr>
            <a:xfrm>
              <a:off x="6855144" y="2222395"/>
              <a:ext cx="1870426" cy="1066075"/>
            </a:xfrm>
            <a:prstGeom prst="rect">
              <a:avLst/>
            </a:prstGeom>
          </p:spPr>
        </p:pic>
        <p:pic>
          <p:nvPicPr>
            <p:cNvPr id="31" name="Picture 30" descr="A white circle with a number and arrow&#10;&#10;Description automatically generated">
              <a:extLst>
                <a:ext uri="{FF2B5EF4-FFF2-40B4-BE49-F238E27FC236}">
                  <a16:creationId xmlns:a16="http://schemas.microsoft.com/office/drawing/2014/main" id="{93283590-82CF-1614-85A1-C4E8A2509E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55510" y="2407038"/>
              <a:ext cx="696788" cy="696788"/>
            </a:xfrm>
            <a:prstGeom prst="rect">
              <a:avLst/>
            </a:prstGeom>
          </p:spPr>
        </p:pic>
      </p:grpSp>
    </p:spTree>
    <p:custDataLst>
      <p:tags r:id="rId1"/>
    </p:custDataLst>
    <p:extLst>
      <p:ext uri="{BB962C8B-B14F-4D97-AF65-F5344CB8AC3E}">
        <p14:creationId xmlns:p14="http://schemas.microsoft.com/office/powerpoint/2010/main" val="2253203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D72F6-C596-2880-5BEC-C151173A941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845E35A-4D49-C658-2CEB-83BD30A574F5}"/>
              </a:ext>
            </a:extLst>
          </p:cNvPr>
          <p:cNvSpPr>
            <a:spLocks noGrp="1"/>
          </p:cNvSpPr>
          <p:nvPr>
            <p:ph type="title"/>
          </p:nvPr>
        </p:nvSpPr>
        <p:spPr/>
        <p:txBody>
          <a:bodyPr/>
          <a:lstStyle/>
          <a:p>
            <a:r>
              <a:rPr lang="en-US"/>
              <a:t>Prepare for sample collection</a:t>
            </a:r>
            <a:endParaRPr lang="en-US" b="1" i="1"/>
          </a:p>
        </p:txBody>
      </p:sp>
      <p:sp>
        <p:nvSpPr>
          <p:cNvPr id="5" name="Slide Number Placeholder 4">
            <a:extLst>
              <a:ext uri="{FF2B5EF4-FFF2-40B4-BE49-F238E27FC236}">
                <a16:creationId xmlns:a16="http://schemas.microsoft.com/office/drawing/2014/main" id="{512A1CB3-1A36-7EFB-C50F-F5773B3D6BBB}"/>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20</a:t>
            </a:fld>
            <a:endParaRPr lang="en-IN"/>
          </a:p>
        </p:txBody>
      </p:sp>
      <p:sp>
        <p:nvSpPr>
          <p:cNvPr id="23" name="TextBox 22">
            <a:extLst>
              <a:ext uri="{FF2B5EF4-FFF2-40B4-BE49-F238E27FC236}">
                <a16:creationId xmlns:a16="http://schemas.microsoft.com/office/drawing/2014/main" id="{4AE6200B-2D42-9862-E76C-9F9787B535AD}"/>
              </a:ext>
            </a:extLst>
          </p:cNvPr>
          <p:cNvSpPr txBox="1"/>
          <p:nvPr/>
        </p:nvSpPr>
        <p:spPr>
          <a:xfrm>
            <a:off x="1332832" y="1423121"/>
            <a:ext cx="4208401" cy="738664"/>
          </a:xfrm>
          <a:prstGeom prst="rect">
            <a:avLst/>
          </a:prstGeom>
          <a:noFill/>
        </p:spPr>
        <p:txBody>
          <a:bodyPr wrap="square" lIns="0" rtlCol="0">
            <a:spAutoFit/>
          </a:bodyPr>
          <a:lstStyle/>
          <a:p>
            <a:pPr defTabSz="514350"/>
            <a:r>
              <a:rPr lang="en-US" sz="1400" b="1" dirty="0">
                <a:solidFill>
                  <a:schemeClr val="accent3"/>
                </a:solidFill>
                <a:cs typeface="Calibri" panose="020F0502020204030204" pitchFamily="34" charset="0"/>
              </a:rPr>
              <a:t>QUICK TIPS</a:t>
            </a:r>
          </a:p>
          <a:p>
            <a:pPr marL="285750" indent="-285750" defTabSz="514350">
              <a:buFont typeface="Arial" panose="020B0604020202020204" pitchFamily="34" charset="0"/>
              <a:buChar char="•"/>
            </a:pPr>
            <a:r>
              <a:rPr lang="en-US" sz="1400" dirty="0">
                <a:cs typeface="Calibri" panose="020F0502020204030204" pitchFamily="34" charset="0"/>
              </a:rPr>
              <a:t>The </a:t>
            </a:r>
            <a:r>
              <a:rPr lang="en-US" sz="1400" i="1" dirty="0">
                <a:cs typeface="Calibri" panose="020F0502020204030204" pitchFamily="34" charset="0"/>
              </a:rPr>
              <a:t>i-STAT CHEM8+ </a:t>
            </a:r>
            <a:r>
              <a:rPr lang="en-US" sz="1400" dirty="0">
                <a:cs typeface="Calibri" panose="020F0502020204030204" pitchFamily="34" charset="0"/>
              </a:rPr>
              <a:t>cartridge requires fresh venous or arterial whole blood (approximately 95μL)</a:t>
            </a:r>
          </a:p>
        </p:txBody>
      </p:sp>
      <p:sp>
        <p:nvSpPr>
          <p:cNvPr id="25" name="TextBox 24">
            <a:extLst>
              <a:ext uri="{FF2B5EF4-FFF2-40B4-BE49-F238E27FC236}">
                <a16:creationId xmlns:a16="http://schemas.microsoft.com/office/drawing/2014/main" id="{58C85F69-9E36-65D2-9B2E-1DCED0F953FB}"/>
              </a:ext>
            </a:extLst>
          </p:cNvPr>
          <p:cNvSpPr txBox="1"/>
          <p:nvPr/>
        </p:nvSpPr>
        <p:spPr>
          <a:xfrm>
            <a:off x="1353489" y="2487821"/>
            <a:ext cx="3829372" cy="1908215"/>
          </a:xfrm>
          <a:prstGeom prst="rect">
            <a:avLst/>
          </a:prstGeom>
          <a:noFill/>
        </p:spPr>
        <p:txBody>
          <a:bodyPr wrap="square" lIns="0" numCol="1" spcCol="182880" rtlCol="0">
            <a:spAutoFit/>
          </a:bodyPr>
          <a:lstStyle/>
          <a:p>
            <a:pPr defTabSz="514350"/>
            <a:r>
              <a:rPr lang="en-US" sz="1400" b="1" dirty="0">
                <a:solidFill>
                  <a:schemeClr val="accent3"/>
                </a:solidFill>
                <a:cs typeface="Calibri" panose="020F0502020204030204" pitchFamily="34" charset="0"/>
              </a:rPr>
              <a:t>DO</a:t>
            </a:r>
          </a:p>
          <a:p>
            <a:pPr marL="285750" indent="-285750" defTabSz="514350">
              <a:buFont typeface="Arial" panose="020B0604020202020204" pitchFamily="34" charset="0"/>
              <a:buChar char="•"/>
            </a:pPr>
            <a:r>
              <a:rPr lang="en-US" sz="1300" b="1" dirty="0">
                <a:cs typeface="Calibri" panose="020F0502020204030204" pitchFamily="34" charset="0"/>
              </a:rPr>
              <a:t>DO</a:t>
            </a:r>
            <a:r>
              <a:rPr lang="en-US" sz="1300" dirty="0">
                <a:cs typeface="Calibri" panose="020F0502020204030204" pitchFamily="34" charset="0"/>
              </a:rPr>
              <a:t> use a collection technique resulting in good blood flow </a:t>
            </a:r>
          </a:p>
          <a:p>
            <a:pPr marL="285750" indent="-285750" defTabSz="514350">
              <a:buFont typeface="Arial" panose="020B0604020202020204" pitchFamily="34" charset="0"/>
              <a:buChar char="•"/>
            </a:pPr>
            <a:r>
              <a:rPr lang="en-US" sz="1300" b="1" dirty="0">
                <a:cs typeface="Calibri" panose="020F0502020204030204" pitchFamily="34" charset="0"/>
              </a:rPr>
              <a:t>DO</a:t>
            </a:r>
            <a:r>
              <a:rPr lang="en-US" sz="1300" dirty="0">
                <a:cs typeface="Calibri" panose="020F0502020204030204" pitchFamily="34" charset="0"/>
              </a:rPr>
              <a:t> collect a venous specimen ensuring proper order of draw &amp; fill a lithium heparin or nonanticoagulated blood collection tube to capacity</a:t>
            </a:r>
          </a:p>
          <a:p>
            <a:pPr marL="285750" indent="-285750" defTabSz="514350">
              <a:buFont typeface="Arial" panose="020B0604020202020204" pitchFamily="34" charset="0"/>
              <a:buChar char="•"/>
            </a:pPr>
            <a:r>
              <a:rPr lang="en-US" sz="1300" b="1" kern="0" dirty="0">
                <a:effectLst/>
                <a:ea typeface="Cambria" panose="02040503050406030204" pitchFamily="18" charset="0"/>
                <a:cs typeface="Cambria" panose="02040503050406030204" pitchFamily="18" charset="0"/>
              </a:rPr>
              <a:t>DO </a:t>
            </a:r>
            <a:r>
              <a:rPr lang="en-US" sz="1300" kern="0" dirty="0">
                <a:effectLst/>
                <a:ea typeface="Cambria" panose="02040503050406030204" pitchFamily="18" charset="0"/>
                <a:cs typeface="Cambria" panose="02040503050406030204" pitchFamily="18" charset="0"/>
              </a:rPr>
              <a:t>fill</a:t>
            </a:r>
            <a:r>
              <a:rPr lang="en-US" sz="1300" kern="0" spc="-90" dirty="0">
                <a:effectLst/>
                <a:ea typeface="Cambria" panose="02040503050406030204" pitchFamily="18" charset="0"/>
                <a:cs typeface="Cambria" panose="02040503050406030204" pitchFamily="18" charset="0"/>
              </a:rPr>
              <a:t> </a:t>
            </a:r>
            <a:r>
              <a:rPr lang="en-US" sz="1300" kern="0" dirty="0">
                <a:effectLst/>
                <a:ea typeface="Cambria" panose="02040503050406030204" pitchFamily="18" charset="0"/>
                <a:cs typeface="Cambria" panose="02040503050406030204" pitchFamily="18" charset="0"/>
              </a:rPr>
              <a:t>the</a:t>
            </a:r>
            <a:r>
              <a:rPr lang="en-US" sz="1300" kern="0" spc="-90" dirty="0">
                <a:effectLst/>
                <a:ea typeface="Cambria" panose="02040503050406030204" pitchFamily="18" charset="0"/>
                <a:cs typeface="Cambria" panose="02040503050406030204" pitchFamily="18" charset="0"/>
              </a:rPr>
              <a:t> </a:t>
            </a:r>
            <a:r>
              <a:rPr lang="en-US" sz="1300" kern="0" dirty="0">
                <a:effectLst/>
                <a:ea typeface="Cambria" panose="02040503050406030204" pitchFamily="18" charset="0"/>
                <a:cs typeface="Cambria" panose="02040503050406030204" pitchFamily="18" charset="0"/>
              </a:rPr>
              <a:t>cartridge</a:t>
            </a:r>
            <a:r>
              <a:rPr lang="en-US" sz="1300" kern="0" spc="-90" dirty="0">
                <a:effectLst/>
                <a:ea typeface="Cambria" panose="02040503050406030204" pitchFamily="18" charset="0"/>
                <a:cs typeface="Cambria" panose="02040503050406030204" pitchFamily="18" charset="0"/>
              </a:rPr>
              <a:t> </a:t>
            </a:r>
            <a:r>
              <a:rPr lang="en-US" sz="1300" kern="0" dirty="0">
                <a:effectLst/>
                <a:ea typeface="Cambria" panose="02040503050406030204" pitchFamily="18" charset="0"/>
                <a:cs typeface="Cambria" panose="02040503050406030204" pitchFamily="18" charset="0"/>
              </a:rPr>
              <a:t>to</a:t>
            </a:r>
            <a:r>
              <a:rPr lang="en-US" sz="1300" kern="0" spc="-90" dirty="0">
                <a:effectLst/>
                <a:ea typeface="Cambria" panose="02040503050406030204" pitchFamily="18" charset="0"/>
                <a:cs typeface="Cambria" panose="02040503050406030204" pitchFamily="18" charset="0"/>
              </a:rPr>
              <a:t> </a:t>
            </a:r>
            <a:r>
              <a:rPr lang="en-US" sz="1300" kern="0" dirty="0">
                <a:effectLst/>
                <a:ea typeface="Cambria" panose="02040503050406030204" pitchFamily="18" charset="0"/>
                <a:cs typeface="Cambria" panose="02040503050406030204" pitchFamily="18" charset="0"/>
              </a:rPr>
              <a:t>the</a:t>
            </a:r>
            <a:r>
              <a:rPr lang="en-US" sz="1300" kern="0" spc="-90" dirty="0">
                <a:effectLst/>
                <a:ea typeface="Cambria" panose="02040503050406030204" pitchFamily="18" charset="0"/>
                <a:cs typeface="Cambria" panose="02040503050406030204" pitchFamily="18" charset="0"/>
              </a:rPr>
              <a:t> ‘</a:t>
            </a:r>
            <a:r>
              <a:rPr lang="en-US" sz="1300" kern="0" dirty="0">
                <a:effectLst/>
                <a:ea typeface="Cambria" panose="02040503050406030204" pitchFamily="18" charset="0"/>
                <a:cs typeface="Cambria" panose="02040503050406030204" pitchFamily="18" charset="0"/>
              </a:rPr>
              <a:t>fill’</a:t>
            </a:r>
            <a:r>
              <a:rPr lang="en-US" sz="1300" kern="0" spc="-90" dirty="0">
                <a:effectLst/>
                <a:ea typeface="Cambria" panose="02040503050406030204" pitchFamily="18" charset="0"/>
                <a:cs typeface="Cambria" panose="02040503050406030204" pitchFamily="18" charset="0"/>
              </a:rPr>
              <a:t> </a:t>
            </a:r>
            <a:r>
              <a:rPr lang="en-US" sz="1300" kern="0" dirty="0">
                <a:effectLst/>
                <a:ea typeface="Cambria" panose="02040503050406030204" pitchFamily="18" charset="0"/>
                <a:cs typeface="Cambria" panose="02040503050406030204" pitchFamily="18" charset="0"/>
              </a:rPr>
              <a:t>line</a:t>
            </a:r>
            <a:r>
              <a:rPr lang="en-US" sz="1300" kern="0" spc="-90" dirty="0">
                <a:effectLst/>
                <a:ea typeface="Cambria" panose="02040503050406030204" pitchFamily="18" charset="0"/>
                <a:cs typeface="Cambria" panose="02040503050406030204" pitchFamily="18" charset="0"/>
              </a:rPr>
              <a:t> </a:t>
            </a:r>
            <a:r>
              <a:rPr lang="en-US" sz="1300" kern="0" dirty="0">
                <a:effectLst/>
                <a:ea typeface="Cambria" panose="02040503050406030204" pitchFamily="18" charset="0"/>
                <a:cs typeface="Cambria" panose="02040503050406030204" pitchFamily="18" charset="0"/>
              </a:rPr>
              <a:t>immediately. Delay</a:t>
            </a:r>
            <a:r>
              <a:rPr lang="en-US" sz="1300" kern="0" spc="-90" dirty="0">
                <a:effectLst/>
                <a:ea typeface="Cambria" panose="02040503050406030204" pitchFamily="18" charset="0"/>
                <a:cs typeface="Cambria" panose="02040503050406030204" pitchFamily="18" charset="0"/>
              </a:rPr>
              <a:t> in filling </a:t>
            </a:r>
            <a:r>
              <a:rPr lang="en-US" sz="1300" kern="0" dirty="0">
                <a:effectLst/>
                <a:ea typeface="Cambria" panose="02040503050406030204" pitchFamily="18" charset="0"/>
                <a:cs typeface="Cambria" panose="02040503050406030204" pitchFamily="18" charset="0"/>
              </a:rPr>
              <a:t>may</a:t>
            </a:r>
            <a:r>
              <a:rPr lang="en-US" sz="1300" kern="0" spc="-90" dirty="0">
                <a:effectLst/>
                <a:ea typeface="Cambria" panose="02040503050406030204" pitchFamily="18" charset="0"/>
                <a:cs typeface="Cambria" panose="02040503050406030204" pitchFamily="18" charset="0"/>
              </a:rPr>
              <a:t> </a:t>
            </a:r>
            <a:r>
              <a:rPr lang="en-US" sz="1300" kern="0" dirty="0">
                <a:effectLst/>
                <a:ea typeface="Cambria" panose="02040503050406030204" pitchFamily="18" charset="0"/>
                <a:cs typeface="Cambria" panose="02040503050406030204" pitchFamily="18" charset="0"/>
              </a:rPr>
              <a:t>produce erroneous</a:t>
            </a:r>
            <a:r>
              <a:rPr lang="en-US" sz="1300" kern="0" spc="-90" dirty="0">
                <a:effectLst/>
                <a:ea typeface="Cambria" panose="02040503050406030204" pitchFamily="18" charset="0"/>
                <a:cs typeface="Cambria" panose="02040503050406030204" pitchFamily="18" charset="0"/>
              </a:rPr>
              <a:t> </a:t>
            </a:r>
            <a:r>
              <a:rPr lang="en-US" sz="1300" kern="0" dirty="0">
                <a:effectLst/>
                <a:ea typeface="Cambria" panose="02040503050406030204" pitchFamily="18" charset="0"/>
                <a:cs typeface="Cambria" panose="02040503050406030204" pitchFamily="18" charset="0"/>
              </a:rPr>
              <a:t>results</a:t>
            </a:r>
            <a:endParaRPr lang="en-US" sz="1300" dirty="0">
              <a:cs typeface="Calibri" panose="020F0502020204030204" pitchFamily="34" charset="0"/>
            </a:endParaRPr>
          </a:p>
        </p:txBody>
      </p:sp>
      <p:sp>
        <p:nvSpPr>
          <p:cNvPr id="26" name="TextBox 25">
            <a:extLst>
              <a:ext uri="{FF2B5EF4-FFF2-40B4-BE49-F238E27FC236}">
                <a16:creationId xmlns:a16="http://schemas.microsoft.com/office/drawing/2014/main" id="{B7CA655B-521C-DBEC-51A9-60E374E7BB68}"/>
              </a:ext>
            </a:extLst>
          </p:cNvPr>
          <p:cNvSpPr txBox="1"/>
          <p:nvPr/>
        </p:nvSpPr>
        <p:spPr>
          <a:xfrm>
            <a:off x="5778277" y="2487821"/>
            <a:ext cx="2376452" cy="1508105"/>
          </a:xfrm>
          <a:prstGeom prst="rect">
            <a:avLst/>
          </a:prstGeom>
          <a:noFill/>
        </p:spPr>
        <p:txBody>
          <a:bodyPr wrap="square" lIns="0" numCol="1" spcCol="182880" rtlCol="0">
            <a:spAutoFit/>
          </a:bodyPr>
          <a:lstStyle/>
          <a:p>
            <a:pPr defTabSz="514350"/>
            <a:r>
              <a:rPr lang="en-US" sz="1400" b="1" dirty="0">
                <a:solidFill>
                  <a:schemeClr val="accent3"/>
                </a:solidFill>
                <a:cs typeface="Calibri" panose="020F0502020204030204" pitchFamily="34" charset="0"/>
              </a:rPr>
              <a:t>DO NOT</a:t>
            </a:r>
          </a:p>
          <a:p>
            <a:pPr marL="285750" indent="-285750" defTabSz="514350">
              <a:buFont typeface="Arial" panose="020B0604020202020204" pitchFamily="34" charset="0"/>
              <a:buChar char="•"/>
            </a:pPr>
            <a:r>
              <a:rPr lang="en-US" sz="1300" b="1" dirty="0">
                <a:cs typeface="Calibri" panose="020F0502020204030204" pitchFamily="34" charset="0"/>
              </a:rPr>
              <a:t>DO NOT </a:t>
            </a:r>
            <a:r>
              <a:rPr lang="en-US" sz="1300" dirty="0">
                <a:cs typeface="Calibri" panose="020F0502020204030204" pitchFamily="34" charset="0"/>
              </a:rPr>
              <a:t>collect a sample from an arm with an IV </a:t>
            </a:r>
          </a:p>
          <a:p>
            <a:pPr marL="285750" indent="-285750" defTabSz="514350">
              <a:buFont typeface="Arial" panose="020B0604020202020204" pitchFamily="34" charset="0"/>
              <a:buChar char="•"/>
            </a:pPr>
            <a:r>
              <a:rPr lang="en-US" sz="1300" b="1" kern="0" dirty="0">
                <a:effectLst/>
                <a:ea typeface="Cambria" panose="02040503050406030204" pitchFamily="18" charset="0"/>
                <a:cs typeface="Cambria" panose="02040503050406030204" pitchFamily="18" charset="0"/>
              </a:rPr>
              <a:t>DO NOT </a:t>
            </a:r>
            <a:r>
              <a:rPr lang="en-US" sz="1300" kern="0" dirty="0">
                <a:effectLst/>
                <a:ea typeface="Cambria" panose="02040503050406030204" pitchFamily="18" charset="0"/>
                <a:cs typeface="Cambria" panose="02040503050406030204" pitchFamily="18" charset="0"/>
              </a:rPr>
              <a:t>underfill a blood collection tube</a:t>
            </a:r>
          </a:p>
          <a:p>
            <a:pPr marL="285750" indent="-285750" defTabSz="514350">
              <a:buFont typeface="Arial" panose="020B0604020202020204" pitchFamily="34" charset="0"/>
              <a:buChar char="•"/>
            </a:pPr>
            <a:r>
              <a:rPr lang="en-US" sz="1300" b="1" kern="0" dirty="0">
                <a:effectLst/>
                <a:ea typeface="Cambria" panose="02040503050406030204" pitchFamily="18" charset="0"/>
                <a:cs typeface="Cambria" panose="02040503050406030204" pitchFamily="18" charset="0"/>
              </a:rPr>
              <a:t>DO NOT </a:t>
            </a:r>
            <a:r>
              <a:rPr lang="en-US" sz="1300" kern="0" dirty="0">
                <a:effectLst/>
                <a:ea typeface="Cambria" panose="02040503050406030204" pitchFamily="18" charset="0"/>
                <a:cs typeface="Cambria" panose="02040503050406030204" pitchFamily="18" charset="0"/>
              </a:rPr>
              <a:t>incorrectly handle or incorrectly fill the cartridge</a:t>
            </a:r>
            <a:endParaRPr lang="en-US" sz="1300" dirty="0">
              <a:cs typeface="Calibri" panose="020F0502020204030204" pitchFamily="34" charset="0"/>
            </a:endParaRPr>
          </a:p>
        </p:txBody>
      </p:sp>
      <p:pic>
        <p:nvPicPr>
          <p:cNvPr id="2" name="Picture 1">
            <a:extLst>
              <a:ext uri="{FF2B5EF4-FFF2-40B4-BE49-F238E27FC236}">
                <a16:creationId xmlns:a16="http://schemas.microsoft.com/office/drawing/2014/main" id="{C57510E6-2DA0-B4B4-81B2-F186C46F7AB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58310" y="953234"/>
            <a:ext cx="1378075" cy="1217182"/>
          </a:xfrm>
          <a:prstGeom prst="rect">
            <a:avLst/>
          </a:prstGeom>
          <a:ln>
            <a:solidFill>
              <a:schemeClr val="bg2">
                <a:lumMod val="75000"/>
              </a:schemeClr>
            </a:solidFill>
          </a:ln>
        </p:spPr>
      </p:pic>
      <p:pic>
        <p:nvPicPr>
          <p:cNvPr id="3" name="Picture 2" descr="A light bulb with rays of light&#10;&#10;AI-generated content may be incorrect.">
            <a:extLst>
              <a:ext uri="{FF2B5EF4-FFF2-40B4-BE49-F238E27FC236}">
                <a16:creationId xmlns:a16="http://schemas.microsoft.com/office/drawing/2014/main" id="{5D759CE3-4FCC-CCA7-8D9C-6FD29CAB0F04}"/>
              </a:ext>
            </a:extLst>
          </p:cNvPr>
          <p:cNvPicPr>
            <a:picLocks noChangeAspect="1"/>
          </p:cNvPicPr>
          <p:nvPr/>
        </p:nvPicPr>
        <p:blipFill>
          <a:blip r:embed="rId4"/>
          <a:stretch>
            <a:fillRect/>
          </a:stretch>
        </p:blipFill>
        <p:spPr>
          <a:xfrm>
            <a:off x="502920" y="1496899"/>
            <a:ext cx="595548" cy="571185"/>
          </a:xfrm>
          <a:prstGeom prst="rect">
            <a:avLst/>
          </a:prstGeom>
        </p:spPr>
      </p:pic>
    </p:spTree>
    <p:custDataLst>
      <p:tags r:id="rId1"/>
    </p:custDataLst>
    <p:extLst>
      <p:ext uri="{BB962C8B-B14F-4D97-AF65-F5344CB8AC3E}">
        <p14:creationId xmlns:p14="http://schemas.microsoft.com/office/powerpoint/2010/main" val="3779793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11AD8-13CA-5AB8-B348-B8362D509C6E}"/>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0424C39-7931-6310-6C60-D39A9BF84FED}"/>
              </a:ext>
            </a:extLst>
          </p:cNvPr>
          <p:cNvSpPr>
            <a:spLocks noGrp="1"/>
          </p:cNvSpPr>
          <p:nvPr>
            <p:ph type="title"/>
          </p:nvPr>
        </p:nvSpPr>
        <p:spPr/>
        <p:txBody>
          <a:bodyPr/>
          <a:lstStyle/>
          <a:p>
            <a:r>
              <a:rPr lang="en-US"/>
              <a:t>Prepare for sample collection </a:t>
            </a:r>
            <a:r>
              <a:rPr lang="en-US" sz="1400"/>
              <a:t>- cont’d</a:t>
            </a:r>
          </a:p>
        </p:txBody>
      </p:sp>
      <p:sp>
        <p:nvSpPr>
          <p:cNvPr id="7" name="Slide Number Placeholder 6">
            <a:extLst>
              <a:ext uri="{FF2B5EF4-FFF2-40B4-BE49-F238E27FC236}">
                <a16:creationId xmlns:a16="http://schemas.microsoft.com/office/drawing/2014/main" id="{65E5EC43-99C2-5BC4-8CDB-019D55D4E9DD}"/>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21</a:t>
            </a:fld>
            <a:endParaRPr lang="en-IN"/>
          </a:p>
        </p:txBody>
      </p:sp>
      <p:sp>
        <p:nvSpPr>
          <p:cNvPr id="3" name="Content Placeholder 2">
            <a:extLst>
              <a:ext uri="{FF2B5EF4-FFF2-40B4-BE49-F238E27FC236}">
                <a16:creationId xmlns:a16="http://schemas.microsoft.com/office/drawing/2014/main" id="{E5AB9FCE-5C03-F439-8D1E-8F3FACDB4C12}"/>
              </a:ext>
            </a:extLst>
          </p:cNvPr>
          <p:cNvSpPr>
            <a:spLocks noGrp="1"/>
          </p:cNvSpPr>
          <p:nvPr>
            <p:ph type="body" sz="quarter" idx="11"/>
          </p:nvPr>
        </p:nvSpPr>
        <p:spPr>
          <a:xfrm>
            <a:off x="502920" y="1159219"/>
            <a:ext cx="3984625" cy="3397250"/>
          </a:xfrm>
        </p:spPr>
        <p:txBody>
          <a:bodyPr/>
          <a:lstStyle/>
          <a:p>
            <a:pPr defTabSz="385763">
              <a:spcBef>
                <a:spcPts val="254"/>
              </a:spcBef>
            </a:pPr>
            <a:r>
              <a:rPr lang="en-US">
                <a:latin typeface="+mn-lt"/>
              </a:rPr>
              <a:t>BLOOD COLLECTION OPTIONS</a:t>
            </a:r>
            <a:endParaRPr lang="en-US" b="1">
              <a:latin typeface="+mn-lt"/>
            </a:endParaRPr>
          </a:p>
        </p:txBody>
      </p:sp>
      <p:graphicFrame>
        <p:nvGraphicFramePr>
          <p:cNvPr id="4" name="Table 3">
            <a:extLst>
              <a:ext uri="{FF2B5EF4-FFF2-40B4-BE49-F238E27FC236}">
                <a16:creationId xmlns:a16="http://schemas.microsoft.com/office/drawing/2014/main" id="{A467FE60-EFAC-8533-C0AA-7119CB713ED7}"/>
              </a:ext>
            </a:extLst>
          </p:cNvPr>
          <p:cNvGraphicFramePr>
            <a:graphicFrameLocks noGrp="1"/>
          </p:cNvGraphicFramePr>
          <p:nvPr>
            <p:extLst>
              <p:ext uri="{D42A27DB-BD31-4B8C-83A1-F6EECF244321}">
                <p14:modId xmlns:p14="http://schemas.microsoft.com/office/powerpoint/2010/main" val="1862908154"/>
              </p:ext>
            </p:extLst>
          </p:nvPr>
        </p:nvGraphicFramePr>
        <p:xfrm>
          <a:off x="502920" y="1427648"/>
          <a:ext cx="7942811" cy="2829431"/>
        </p:xfrm>
        <a:graphic>
          <a:graphicData uri="http://schemas.openxmlformats.org/drawingml/2006/table">
            <a:tbl>
              <a:tblPr firstRow="1" bandRow="1">
                <a:tableStyleId>{F5AB1C69-6EDB-4FF4-983F-18BD219EF322}</a:tableStyleId>
              </a:tblPr>
              <a:tblGrid>
                <a:gridCol w="1143854">
                  <a:extLst>
                    <a:ext uri="{9D8B030D-6E8A-4147-A177-3AD203B41FA5}">
                      <a16:colId xmlns:a16="http://schemas.microsoft.com/office/drawing/2014/main" val="1511315947"/>
                    </a:ext>
                  </a:extLst>
                </a:gridCol>
                <a:gridCol w="2332648">
                  <a:extLst>
                    <a:ext uri="{9D8B030D-6E8A-4147-A177-3AD203B41FA5}">
                      <a16:colId xmlns:a16="http://schemas.microsoft.com/office/drawing/2014/main" val="831188905"/>
                    </a:ext>
                  </a:extLst>
                </a:gridCol>
                <a:gridCol w="1017110">
                  <a:extLst>
                    <a:ext uri="{9D8B030D-6E8A-4147-A177-3AD203B41FA5}">
                      <a16:colId xmlns:a16="http://schemas.microsoft.com/office/drawing/2014/main" val="1385680878"/>
                    </a:ext>
                  </a:extLst>
                </a:gridCol>
                <a:gridCol w="26124">
                  <a:extLst>
                    <a:ext uri="{9D8B030D-6E8A-4147-A177-3AD203B41FA5}">
                      <a16:colId xmlns:a16="http://schemas.microsoft.com/office/drawing/2014/main" val="3596260962"/>
                    </a:ext>
                  </a:extLst>
                </a:gridCol>
                <a:gridCol w="2166583">
                  <a:extLst>
                    <a:ext uri="{9D8B030D-6E8A-4147-A177-3AD203B41FA5}">
                      <a16:colId xmlns:a16="http://schemas.microsoft.com/office/drawing/2014/main" val="994412309"/>
                    </a:ext>
                  </a:extLst>
                </a:gridCol>
                <a:gridCol w="1063276">
                  <a:extLst>
                    <a:ext uri="{9D8B030D-6E8A-4147-A177-3AD203B41FA5}">
                      <a16:colId xmlns:a16="http://schemas.microsoft.com/office/drawing/2014/main" val="3634012987"/>
                    </a:ext>
                  </a:extLst>
                </a:gridCol>
                <a:gridCol w="193216">
                  <a:extLst>
                    <a:ext uri="{9D8B030D-6E8A-4147-A177-3AD203B41FA5}">
                      <a16:colId xmlns:a16="http://schemas.microsoft.com/office/drawing/2014/main" val="1599642275"/>
                    </a:ext>
                  </a:extLst>
                </a:gridCol>
              </a:tblGrid>
              <a:tr h="261329">
                <a:tc>
                  <a:txBody>
                    <a:bodyPr/>
                    <a:lstStyle/>
                    <a:p>
                      <a:pPr algn="l" rtl="0" fontAlgn="base">
                        <a:lnSpc>
                          <a:spcPts val="1295"/>
                        </a:lnSpc>
                      </a:pPr>
                      <a:r>
                        <a:rPr lang="en-US" sz="900" b="1" i="0">
                          <a:solidFill>
                            <a:schemeClr val="bg1"/>
                          </a:solidFill>
                          <a:effectLst/>
                        </a:rPr>
                        <a:t>ANALYTE</a:t>
                      </a:r>
                    </a:p>
                  </a:txBody>
                  <a:tcPr anchor="ctr">
                    <a:solidFill>
                      <a:schemeClr val="accent1"/>
                    </a:solidFill>
                  </a:tcPr>
                </a:tc>
                <a:tc>
                  <a:txBody>
                    <a:bodyPr/>
                    <a:lstStyle/>
                    <a:p>
                      <a:pPr algn="l" rtl="0" fontAlgn="base">
                        <a:lnSpc>
                          <a:spcPts val="1295"/>
                        </a:lnSpc>
                      </a:pPr>
                      <a:r>
                        <a:rPr lang="en-US" sz="900" b="1" i="0">
                          <a:solidFill>
                            <a:schemeClr val="bg1"/>
                          </a:solidFill>
                          <a:effectLst/>
                          <a:latin typeface="Calibri"/>
                        </a:rPr>
                        <a:t>SYRINGES *</a:t>
                      </a:r>
                      <a:endParaRPr lang="en-US" sz="900" b="1" i="0">
                        <a:solidFill>
                          <a:schemeClr val="bg1"/>
                        </a:solidFill>
                        <a:effectLst/>
                      </a:endParaRPr>
                    </a:p>
                  </a:txBody>
                  <a:tcPr anchor="ctr">
                    <a:solidFill>
                      <a:schemeClr val="accent3"/>
                    </a:solidFill>
                  </a:tcPr>
                </a:tc>
                <a:tc>
                  <a:txBody>
                    <a:bodyPr/>
                    <a:lstStyle/>
                    <a:p>
                      <a:pPr algn="l" rtl="0" fontAlgn="base">
                        <a:lnSpc>
                          <a:spcPts val="1295"/>
                        </a:lnSpc>
                      </a:pPr>
                      <a:r>
                        <a:rPr lang="en-US" sz="900" b="1" i="0">
                          <a:solidFill>
                            <a:schemeClr val="bg1"/>
                          </a:solidFill>
                          <a:effectLst/>
                          <a:latin typeface="Calibri"/>
                        </a:rPr>
                        <a:t>TEST TIMING </a:t>
                      </a:r>
                    </a:p>
                  </a:txBody>
                  <a:tcPr anchor="ctr">
                    <a:solidFill>
                      <a:schemeClr val="accent3"/>
                    </a:solidFill>
                  </a:tcPr>
                </a:tc>
                <a:tc>
                  <a:txBody>
                    <a:bodyPr/>
                    <a:lstStyle/>
                    <a:p>
                      <a:pPr algn="l" rtl="0" fontAlgn="base">
                        <a:lnSpc>
                          <a:spcPts val="1295"/>
                        </a:lnSpc>
                      </a:pPr>
                      <a:endParaRPr lang="en-US" sz="700" b="1" i="0">
                        <a:solidFill>
                          <a:schemeClr val="tx1"/>
                        </a:solidFill>
                        <a:effectLst/>
                      </a:endParaRPr>
                    </a:p>
                  </a:txBody>
                  <a:tcPr marL="0" marR="0" marT="0" anchor="ctr">
                    <a:solidFill>
                      <a:schemeClr val="bg1"/>
                    </a:solidFill>
                  </a:tcPr>
                </a:tc>
                <a:tc>
                  <a:txBody>
                    <a:bodyPr/>
                    <a:lstStyle/>
                    <a:p>
                      <a:pPr algn="l" rtl="0" fontAlgn="base">
                        <a:lnSpc>
                          <a:spcPts val="1295"/>
                        </a:lnSpc>
                      </a:pPr>
                      <a:r>
                        <a:rPr lang="en-US" sz="900" b="1" i="0">
                          <a:solidFill>
                            <a:schemeClr val="tx1"/>
                          </a:solidFill>
                          <a:effectLst/>
                          <a:latin typeface="Calibri"/>
                        </a:rPr>
                        <a:t>EVACUATED TUBES </a:t>
                      </a:r>
                    </a:p>
                  </a:txBody>
                  <a:tcPr anchor="ctr">
                    <a:solidFill>
                      <a:schemeClr val="accent3">
                        <a:lumMod val="20000"/>
                        <a:lumOff val="80000"/>
                      </a:schemeClr>
                    </a:solidFill>
                  </a:tcPr>
                </a:tc>
                <a:tc>
                  <a:txBody>
                    <a:bodyPr/>
                    <a:lstStyle/>
                    <a:p>
                      <a:pPr algn="l" rtl="0" fontAlgn="base">
                        <a:lnSpc>
                          <a:spcPts val="1295"/>
                        </a:lnSpc>
                      </a:pPr>
                      <a:r>
                        <a:rPr lang="en-US" sz="900" b="1" i="0">
                          <a:solidFill>
                            <a:schemeClr val="tx1"/>
                          </a:solidFill>
                          <a:effectLst/>
                          <a:latin typeface="Calibri"/>
                        </a:rPr>
                        <a:t>TEST TIMING </a:t>
                      </a:r>
                    </a:p>
                  </a:txBody>
                  <a:tcPr anchor="ctr">
                    <a:solidFill>
                      <a:schemeClr val="accent3">
                        <a:lumMod val="20000"/>
                        <a:lumOff val="80000"/>
                      </a:schemeClr>
                    </a:solidFill>
                  </a:tcPr>
                </a:tc>
                <a:tc>
                  <a:txBody>
                    <a:bodyPr/>
                    <a:lstStyle/>
                    <a:p>
                      <a:pPr algn="l" rtl="0" fontAlgn="base">
                        <a:lnSpc>
                          <a:spcPts val="1295"/>
                        </a:lnSpc>
                      </a:pPr>
                      <a:endParaRPr lang="en-US" sz="900" b="1" i="0">
                        <a:solidFill>
                          <a:schemeClr val="tx1"/>
                        </a:solidFill>
                        <a:effectLst/>
                      </a:endParaRPr>
                    </a:p>
                  </a:txBody>
                  <a:tcPr marR="0" anchor="ctr">
                    <a:solidFill>
                      <a:schemeClr val="bg1"/>
                    </a:solidFill>
                  </a:tcPr>
                </a:tc>
                <a:extLst>
                  <a:ext uri="{0D108BD9-81ED-4DB2-BD59-A6C34878D82A}">
                    <a16:rowId xmlns:a16="http://schemas.microsoft.com/office/drawing/2014/main" val="1742270634"/>
                  </a:ext>
                </a:extLst>
              </a:tr>
              <a:tr h="289469">
                <a:tc rowSpan="2">
                  <a:txBody>
                    <a:bodyPr/>
                    <a:lstStyle/>
                    <a:p>
                      <a:pPr algn="l" rtl="0" fontAlgn="base">
                        <a:lnSpc>
                          <a:spcPct val="100000"/>
                        </a:lnSpc>
                      </a:pPr>
                      <a:r>
                        <a:rPr lang="en-US" sz="900" b="1" i="0" dirty="0">
                          <a:solidFill>
                            <a:schemeClr val="bg1"/>
                          </a:solidFill>
                          <a:effectLst/>
                          <a:latin typeface="+mn-lt"/>
                        </a:rPr>
                        <a:t>iCa, TCO</a:t>
                      </a:r>
                      <a:r>
                        <a:rPr lang="en-US" sz="900" b="1" i="0" baseline="-25000" dirty="0">
                          <a:solidFill>
                            <a:schemeClr val="bg1"/>
                          </a:solidFill>
                          <a:effectLst/>
                          <a:latin typeface="+mn-lt"/>
                        </a:rPr>
                        <a:t>2</a:t>
                      </a:r>
                    </a:p>
                  </a:txBody>
                  <a:tcPr>
                    <a:solidFill>
                      <a:schemeClr val="accent1"/>
                    </a:solidFill>
                  </a:tcPr>
                </a:tc>
                <a:tc>
                  <a:txBody>
                    <a:bodyPr/>
                    <a:lstStyle/>
                    <a:p>
                      <a:pPr algn="l" rtl="0" fontAlgn="base">
                        <a:lnSpc>
                          <a:spcPct val="100000"/>
                        </a:lnSpc>
                      </a:pPr>
                      <a:r>
                        <a:rPr lang="en-US" sz="900" b="0" i="0">
                          <a:solidFill>
                            <a:schemeClr val="bg1"/>
                          </a:solidFill>
                          <a:effectLst/>
                          <a:latin typeface="+mn-lt"/>
                        </a:rPr>
                        <a:t>Without anticoagulant</a:t>
                      </a:r>
                    </a:p>
                  </a:txBody>
                  <a:tcPr>
                    <a:solidFill>
                      <a:schemeClr val="accent3"/>
                    </a:solidFill>
                  </a:tcPr>
                </a:tc>
                <a:tc>
                  <a:txBody>
                    <a:bodyPr/>
                    <a:lstStyle/>
                    <a:p>
                      <a:pPr algn="l" rtl="0" fontAlgn="base">
                        <a:lnSpc>
                          <a:spcPct val="100000"/>
                        </a:lnSpc>
                      </a:pPr>
                      <a:r>
                        <a:rPr lang="en-US" sz="900" b="0" i="0">
                          <a:solidFill>
                            <a:schemeClr val="bg1"/>
                          </a:solidFill>
                          <a:effectLst/>
                          <a:latin typeface="+mn-lt"/>
                        </a:rPr>
                        <a:t>3 minutes</a:t>
                      </a:r>
                    </a:p>
                  </a:txBody>
                  <a:tcPr>
                    <a:solidFill>
                      <a:schemeClr val="accent3"/>
                    </a:solidFill>
                  </a:tcPr>
                </a:tc>
                <a:tc>
                  <a:txBody>
                    <a:bodyPr/>
                    <a:lstStyle/>
                    <a:p>
                      <a:pPr algn="l" rtl="0" fontAlgn="base">
                        <a:lnSpc>
                          <a:spcPct val="100000"/>
                        </a:lnSpc>
                      </a:pPr>
                      <a:endParaRPr lang="en-US" sz="700" b="0" i="0">
                        <a:solidFill>
                          <a:schemeClr val="bg1"/>
                        </a:solidFill>
                        <a:effectLst/>
                        <a:latin typeface="+mn-lt"/>
                      </a:endParaRPr>
                    </a:p>
                  </a:txBody>
                  <a:tcPr marL="0" marR="0" marT="0">
                    <a:solidFill>
                      <a:schemeClr val="bg1"/>
                    </a:solidFill>
                  </a:tcPr>
                </a:tc>
                <a:tc>
                  <a:txBody>
                    <a:bodyPr/>
                    <a:lstStyle/>
                    <a:p>
                      <a:pPr algn="l" rtl="0" fontAlgn="base">
                        <a:lnSpc>
                          <a:spcPct val="100000"/>
                        </a:lnSpc>
                      </a:pPr>
                      <a:r>
                        <a:rPr lang="en-US" sz="900" b="0" i="0">
                          <a:solidFill>
                            <a:schemeClr val="tx1"/>
                          </a:solidFill>
                          <a:effectLst/>
                          <a:latin typeface="+mn-lt"/>
                        </a:rPr>
                        <a:t>Without anticoagulant</a:t>
                      </a:r>
                    </a:p>
                  </a:txBody>
                  <a:tcPr>
                    <a:solidFill>
                      <a:schemeClr val="accent3">
                        <a:lumMod val="20000"/>
                        <a:lumOff val="80000"/>
                      </a:schemeClr>
                    </a:solidFill>
                  </a:tcPr>
                </a:tc>
                <a:tc>
                  <a:txBody>
                    <a:bodyPr/>
                    <a:lstStyle/>
                    <a:p>
                      <a:pPr algn="l" rtl="0" fontAlgn="base">
                        <a:lnSpc>
                          <a:spcPct val="100000"/>
                        </a:lnSpc>
                      </a:pPr>
                      <a:r>
                        <a:rPr lang="en-US" sz="900" b="0" i="0">
                          <a:solidFill>
                            <a:schemeClr val="tx1"/>
                          </a:solidFill>
                          <a:effectLst/>
                          <a:latin typeface="+mn-lt"/>
                        </a:rPr>
                        <a:t>3 minutes</a:t>
                      </a:r>
                    </a:p>
                  </a:txBody>
                  <a:tcPr>
                    <a:solidFill>
                      <a:schemeClr val="accent3">
                        <a:lumMod val="20000"/>
                        <a:lumOff val="80000"/>
                      </a:schemeClr>
                    </a:solidFill>
                  </a:tcPr>
                </a:tc>
                <a:tc rowSpan="2">
                  <a:txBody>
                    <a:bodyPr/>
                    <a:lstStyle/>
                    <a:p>
                      <a:pPr algn="l" rtl="0" fontAlgn="base">
                        <a:lnSpc>
                          <a:spcPct val="100000"/>
                        </a:lnSpc>
                      </a:pPr>
                      <a:endParaRPr lang="en-US" sz="900" b="0" i="0">
                        <a:solidFill>
                          <a:schemeClr val="tx1"/>
                        </a:solidFill>
                        <a:effectLst/>
                        <a:latin typeface="+mn-lt"/>
                      </a:endParaRPr>
                    </a:p>
                  </a:txBody>
                  <a:tcPr marR="0">
                    <a:solidFill>
                      <a:schemeClr val="bg1"/>
                    </a:solidFill>
                  </a:tcPr>
                </a:tc>
                <a:extLst>
                  <a:ext uri="{0D108BD9-81ED-4DB2-BD59-A6C34878D82A}">
                    <a16:rowId xmlns:a16="http://schemas.microsoft.com/office/drawing/2014/main" val="1954595383"/>
                  </a:ext>
                </a:extLst>
              </a:tr>
              <a:tr h="610339">
                <a:tc vMerge="1">
                  <a:txBody>
                    <a:bodyPr/>
                    <a:lstStyle/>
                    <a:p>
                      <a:endParaRPr lang="en-US"/>
                    </a:p>
                  </a:txBody>
                  <a:tcPr/>
                </a:tc>
                <a:tc>
                  <a:txBody>
                    <a:bodyPr/>
                    <a:lstStyle/>
                    <a:p>
                      <a:pPr algn="l" rtl="0" fontAlgn="base">
                        <a:lnSpc>
                          <a:spcPct val="100000"/>
                        </a:lnSpc>
                      </a:pPr>
                      <a:r>
                        <a:rPr lang="en-US" sz="900" b="0" i="0" dirty="0">
                          <a:solidFill>
                            <a:schemeClr val="bg1"/>
                          </a:solidFill>
                          <a:effectLst/>
                          <a:latin typeface="+mn-lt"/>
                        </a:rPr>
                        <a:t>With balanced Heparin anticoagulant</a:t>
                      </a:r>
                    </a:p>
                    <a:p>
                      <a:pPr algn="l" rtl="0" fontAlgn="base">
                        <a:lnSpc>
                          <a:spcPct val="100000"/>
                        </a:lnSpc>
                      </a:pPr>
                      <a:r>
                        <a:rPr lang="en-US" sz="900" b="0" i="0" dirty="0">
                          <a:solidFill>
                            <a:schemeClr val="bg1"/>
                          </a:solidFill>
                          <a:effectLst/>
                          <a:latin typeface="+mn-lt"/>
                        </a:rPr>
                        <a:t>or lithium heparin anticoagulant (syringe  must be filled to labeled  capacity or manufacturer’s recommendation)</a:t>
                      </a:r>
                    </a:p>
                    <a:p>
                      <a:pPr marL="171450" indent="-171450" algn="l" rtl="0" fontAlgn="base">
                        <a:lnSpc>
                          <a:spcPct val="100000"/>
                        </a:lnSpc>
                        <a:buFont typeface="Arial" panose="020B0604020202020204" pitchFamily="34" charset="0"/>
                        <a:buChar char="•"/>
                      </a:pPr>
                      <a:r>
                        <a:rPr lang="en-US" sz="900" b="0" i="0" dirty="0">
                          <a:solidFill>
                            <a:schemeClr val="bg1"/>
                          </a:solidFill>
                          <a:effectLst/>
                          <a:latin typeface="+mn-lt"/>
                        </a:rPr>
                        <a:t>Maintain anaerobic conditions.</a:t>
                      </a:r>
                    </a:p>
                    <a:p>
                      <a:pPr marL="171450" indent="-171450" algn="l" rtl="0" fontAlgn="base">
                        <a:lnSpc>
                          <a:spcPct val="100000"/>
                        </a:lnSpc>
                        <a:buFont typeface="Arial" panose="020B0604020202020204" pitchFamily="34" charset="0"/>
                        <a:buChar char="•"/>
                      </a:pPr>
                      <a:r>
                        <a:rPr lang="en-US" sz="900" b="0" i="0" dirty="0">
                          <a:solidFill>
                            <a:schemeClr val="bg1"/>
                          </a:solidFill>
                          <a:effectLst/>
                          <a:latin typeface="+mn-lt"/>
                        </a:rPr>
                        <a:t>Remix thoroughly before filling cartridge</a:t>
                      </a:r>
                    </a:p>
                  </a:txBody>
                  <a:tcPr>
                    <a:solidFill>
                      <a:schemeClr val="accent3"/>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900" b="0" i="0">
                          <a:solidFill>
                            <a:schemeClr val="bg1"/>
                          </a:solidFill>
                          <a:effectLst/>
                          <a:latin typeface="+mn-lt"/>
                        </a:rPr>
                        <a:t>10 minutes </a:t>
                      </a:r>
                    </a:p>
                    <a:p>
                      <a:pPr algn="l" rtl="0" fontAlgn="base">
                        <a:lnSpc>
                          <a:spcPct val="100000"/>
                        </a:lnSpc>
                      </a:pPr>
                      <a:endParaRPr lang="en-US" sz="900" b="0" i="0">
                        <a:solidFill>
                          <a:schemeClr val="bg1"/>
                        </a:solidFill>
                        <a:effectLst/>
                        <a:latin typeface="+mn-lt"/>
                      </a:endParaRPr>
                    </a:p>
                  </a:txBody>
                  <a:tcPr>
                    <a:solidFill>
                      <a:schemeClr val="accent3"/>
                    </a:solidFill>
                  </a:tcPr>
                </a:tc>
                <a:tc>
                  <a:txBody>
                    <a:bodyPr/>
                    <a:lstStyle/>
                    <a:p>
                      <a:pPr algn="l" rtl="0" fontAlgn="base">
                        <a:lnSpc>
                          <a:spcPct val="100000"/>
                        </a:lnSpc>
                      </a:pPr>
                      <a:endParaRPr lang="en-US" sz="700" b="0" i="0">
                        <a:solidFill>
                          <a:schemeClr val="bg1"/>
                        </a:solidFill>
                        <a:effectLst/>
                        <a:latin typeface="+mn-lt"/>
                      </a:endParaRPr>
                    </a:p>
                  </a:txBody>
                  <a:tcPr marL="0" marR="0" marT="0">
                    <a:solidFill>
                      <a:schemeClr val="bg1"/>
                    </a:solidFill>
                  </a:tcPr>
                </a:tc>
                <a:tc>
                  <a:txBody>
                    <a:bodyPr/>
                    <a:lstStyle/>
                    <a:p>
                      <a:pPr algn="l" rtl="0" fontAlgn="base">
                        <a:lnSpc>
                          <a:spcPct val="100000"/>
                        </a:lnSpc>
                      </a:pPr>
                      <a:r>
                        <a:rPr lang="en-US" sz="900" b="0" i="0" dirty="0">
                          <a:solidFill>
                            <a:schemeClr val="tx1"/>
                          </a:solidFill>
                          <a:effectLst/>
                          <a:latin typeface="+mn-lt"/>
                        </a:rPr>
                        <a:t>With lithium heparin anticoagulant (tubes must be filled to labeled capacity or manufacturer’s recommendation)</a:t>
                      </a:r>
                    </a:p>
                    <a:p>
                      <a:pPr marL="171450" indent="-171450" algn="l" rtl="0" fontAlgn="base">
                        <a:lnSpc>
                          <a:spcPct val="100000"/>
                        </a:lnSpc>
                        <a:buFont typeface="Arial" panose="020B0604020202020204" pitchFamily="34" charset="0"/>
                        <a:buChar char="•"/>
                      </a:pPr>
                      <a:r>
                        <a:rPr lang="en-US" sz="900" b="0" i="0" dirty="0">
                          <a:solidFill>
                            <a:schemeClr val="tx1"/>
                          </a:solidFill>
                          <a:effectLst/>
                          <a:latin typeface="+mn-lt"/>
                        </a:rPr>
                        <a:t>Maintain anaerobic conditions. Remix thoroughly before filling cartridge</a:t>
                      </a:r>
                    </a:p>
                  </a:txBody>
                  <a:tcPr>
                    <a:solidFill>
                      <a:schemeClr val="accent3">
                        <a:lumMod val="20000"/>
                        <a:lumOff val="80000"/>
                      </a:schemeClr>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900" b="0" i="0">
                          <a:solidFill>
                            <a:schemeClr val="tx1"/>
                          </a:solidFill>
                          <a:effectLst/>
                          <a:latin typeface="+mn-lt"/>
                        </a:rPr>
                        <a:t>10 minutes</a:t>
                      </a:r>
                    </a:p>
                    <a:p>
                      <a:pPr algn="l" rtl="0" fontAlgn="base">
                        <a:lnSpc>
                          <a:spcPct val="100000"/>
                        </a:lnSpc>
                      </a:pPr>
                      <a:endParaRPr lang="en-US" sz="900" b="0" i="0">
                        <a:solidFill>
                          <a:schemeClr val="tx1"/>
                        </a:solidFill>
                        <a:effectLst/>
                        <a:latin typeface="+mn-lt"/>
                      </a:endParaRPr>
                    </a:p>
                  </a:txBody>
                  <a:tcPr>
                    <a:solidFill>
                      <a:schemeClr val="accent3">
                        <a:lumMod val="20000"/>
                        <a:lumOff val="80000"/>
                      </a:schemeClr>
                    </a:solidFill>
                  </a:tcPr>
                </a:tc>
                <a:tc vMerge="1">
                  <a:txBody>
                    <a:bodyPr/>
                    <a:lstStyle/>
                    <a:p>
                      <a:endParaRPr lang="en-US"/>
                    </a:p>
                  </a:txBody>
                  <a:tcPr/>
                </a:tc>
                <a:extLst>
                  <a:ext uri="{0D108BD9-81ED-4DB2-BD59-A6C34878D82A}">
                    <a16:rowId xmlns:a16="http://schemas.microsoft.com/office/drawing/2014/main" val="2893485900"/>
                  </a:ext>
                </a:extLst>
              </a:tr>
              <a:tr h="449833">
                <a:tc rowSpan="2">
                  <a:txBody>
                    <a:bodyPr/>
                    <a:lstStyle/>
                    <a:p>
                      <a:pPr algn="l" rtl="0" fontAlgn="base">
                        <a:lnSpc>
                          <a:spcPct val="100000"/>
                        </a:lnSpc>
                      </a:pPr>
                      <a:r>
                        <a:rPr lang="en-US" sz="1400" b="1" i="0" baseline="-25000">
                          <a:solidFill>
                            <a:schemeClr val="bg1"/>
                          </a:solidFill>
                          <a:effectLst/>
                          <a:latin typeface="+mn-lt"/>
                        </a:rPr>
                        <a:t>Sodium, Potassium,</a:t>
                      </a:r>
                    </a:p>
                    <a:p>
                      <a:pPr algn="l" rtl="0" fontAlgn="base">
                        <a:lnSpc>
                          <a:spcPct val="100000"/>
                        </a:lnSpc>
                      </a:pPr>
                      <a:r>
                        <a:rPr lang="en-US" sz="1400" b="1" i="0" baseline="-25000">
                          <a:solidFill>
                            <a:schemeClr val="bg1"/>
                          </a:solidFill>
                          <a:effectLst/>
                          <a:latin typeface="+mn-lt"/>
                        </a:rPr>
                        <a:t>Chloride, Glucose, </a:t>
                      </a:r>
                    </a:p>
                    <a:p>
                      <a:pPr algn="l" rtl="0" fontAlgn="base">
                        <a:lnSpc>
                          <a:spcPct val="100000"/>
                        </a:lnSpc>
                      </a:pPr>
                      <a:r>
                        <a:rPr lang="en-US" sz="1400" b="1" i="0" baseline="-25000">
                          <a:solidFill>
                            <a:schemeClr val="bg1"/>
                          </a:solidFill>
                          <a:effectLst/>
                          <a:latin typeface="+mn-lt"/>
                        </a:rPr>
                        <a:t>BUN/Urea, Creatinine, </a:t>
                      </a:r>
                    </a:p>
                    <a:p>
                      <a:pPr algn="l" rtl="0" fontAlgn="base">
                        <a:lnSpc>
                          <a:spcPct val="100000"/>
                        </a:lnSpc>
                      </a:pPr>
                      <a:r>
                        <a:rPr lang="en-US" sz="1400" b="1" i="0" baseline="-25000">
                          <a:solidFill>
                            <a:schemeClr val="bg1"/>
                          </a:solidFill>
                          <a:effectLst/>
                          <a:latin typeface="+mn-lt"/>
                        </a:rPr>
                        <a:t>Hematocrit</a:t>
                      </a:r>
                      <a:endParaRPr lang="en-US" sz="900" b="1" i="0" baseline="-25000">
                        <a:solidFill>
                          <a:schemeClr val="bg1"/>
                        </a:solidFill>
                        <a:effectLst/>
                        <a:latin typeface="+mn-lt"/>
                      </a:endParaRPr>
                    </a:p>
                  </a:txBody>
                  <a:tcPr>
                    <a:solidFill>
                      <a:schemeClr val="accent1"/>
                    </a:solidFill>
                  </a:tcPr>
                </a:tc>
                <a:tc>
                  <a:txBody>
                    <a:bodyPr/>
                    <a:lstStyle/>
                    <a:p>
                      <a:pPr marL="0" indent="0" algn="l" rtl="0" fontAlgn="base">
                        <a:lnSpc>
                          <a:spcPct val="100000"/>
                        </a:lnSpc>
                        <a:buFont typeface="Arial" panose="020B0604020202020204" pitchFamily="34" charset="0"/>
                        <a:buNone/>
                      </a:pPr>
                      <a:r>
                        <a:rPr lang="en-US" sz="900" b="0" i="0">
                          <a:solidFill>
                            <a:schemeClr val="bg1"/>
                          </a:solidFill>
                          <a:effectLst/>
                          <a:latin typeface="+mn-lt"/>
                        </a:rPr>
                        <a:t>Without anticoagulant</a:t>
                      </a:r>
                    </a:p>
                  </a:txBody>
                  <a:tcPr>
                    <a:solidFill>
                      <a:schemeClr val="accent3"/>
                    </a:solidFill>
                  </a:tcPr>
                </a:tc>
                <a:tc>
                  <a:txBody>
                    <a:bodyPr/>
                    <a:lstStyle/>
                    <a:p>
                      <a:pPr algn="l" rtl="0" fontAlgn="base">
                        <a:lnSpc>
                          <a:spcPct val="100000"/>
                        </a:lnSpc>
                      </a:pPr>
                      <a:r>
                        <a:rPr lang="en-US" sz="900" b="0" i="0">
                          <a:solidFill>
                            <a:schemeClr val="bg1"/>
                          </a:solidFill>
                          <a:effectLst/>
                          <a:latin typeface="+mn-lt"/>
                        </a:rPr>
                        <a:t>3 minutes</a:t>
                      </a:r>
                    </a:p>
                  </a:txBody>
                  <a:tcPr>
                    <a:solidFill>
                      <a:schemeClr val="accent3"/>
                    </a:solidFill>
                  </a:tcPr>
                </a:tc>
                <a:tc>
                  <a:txBody>
                    <a:bodyPr/>
                    <a:lstStyle/>
                    <a:p>
                      <a:pPr algn="l" rtl="0" fontAlgn="base">
                        <a:lnSpc>
                          <a:spcPct val="100000"/>
                        </a:lnSpc>
                      </a:pPr>
                      <a:endParaRPr lang="en-US" sz="700" b="0" i="0">
                        <a:solidFill>
                          <a:schemeClr val="bg1"/>
                        </a:solidFill>
                        <a:effectLst/>
                        <a:latin typeface="+mn-lt"/>
                      </a:endParaRPr>
                    </a:p>
                  </a:txBody>
                  <a:tcPr marL="0" marR="0" marT="0">
                    <a:solidFill>
                      <a:schemeClr val="bg1"/>
                    </a:solidFill>
                  </a:tcPr>
                </a:tc>
                <a:tc>
                  <a:txBody>
                    <a:bodyPr/>
                    <a:lstStyle/>
                    <a:p>
                      <a:pPr marL="0" indent="0" algn="l" rtl="0" fontAlgn="base">
                        <a:lnSpc>
                          <a:spcPct val="100000"/>
                        </a:lnSpc>
                        <a:buFont typeface="Arial" panose="020B0604020202020204" pitchFamily="34" charset="0"/>
                        <a:buNone/>
                      </a:pPr>
                      <a:r>
                        <a:rPr lang="en-US" sz="900" b="0" i="0">
                          <a:solidFill>
                            <a:schemeClr val="tx1"/>
                          </a:solidFill>
                          <a:effectLst/>
                          <a:latin typeface="+mn-lt"/>
                        </a:rPr>
                        <a:t>Without anticoagulant</a:t>
                      </a:r>
                    </a:p>
                  </a:txBody>
                  <a:tcPr>
                    <a:solidFill>
                      <a:schemeClr val="accent3">
                        <a:lumMod val="20000"/>
                        <a:lumOff val="80000"/>
                      </a:schemeClr>
                    </a:solidFill>
                  </a:tcPr>
                </a:tc>
                <a:tc>
                  <a:txBody>
                    <a:bodyPr/>
                    <a:lstStyle/>
                    <a:p>
                      <a:pPr algn="l" rtl="0" fontAlgn="base">
                        <a:lnSpc>
                          <a:spcPct val="100000"/>
                        </a:lnSpc>
                      </a:pPr>
                      <a:r>
                        <a:rPr lang="en-US" sz="900" b="0" i="0">
                          <a:solidFill>
                            <a:schemeClr val="tx1"/>
                          </a:solidFill>
                          <a:effectLst/>
                          <a:latin typeface="+mn-lt"/>
                        </a:rPr>
                        <a:t>3 minutes</a:t>
                      </a:r>
                    </a:p>
                  </a:txBody>
                  <a:tcPr>
                    <a:solidFill>
                      <a:schemeClr val="accent3">
                        <a:lumMod val="20000"/>
                        <a:lumOff val="80000"/>
                      </a:schemeClr>
                    </a:solidFill>
                  </a:tcPr>
                </a:tc>
                <a:tc rowSpan="2">
                  <a:txBody>
                    <a:bodyPr/>
                    <a:lstStyle/>
                    <a:p>
                      <a:pPr algn="l" rtl="0" fontAlgn="base">
                        <a:lnSpc>
                          <a:spcPct val="100000"/>
                        </a:lnSpc>
                      </a:pPr>
                      <a:endParaRPr lang="en-US" sz="900" b="0" i="0">
                        <a:solidFill>
                          <a:schemeClr val="tx1"/>
                        </a:solidFill>
                        <a:effectLst/>
                        <a:latin typeface="+mn-lt"/>
                      </a:endParaRPr>
                    </a:p>
                  </a:txBody>
                  <a:tcPr marR="0">
                    <a:solidFill>
                      <a:schemeClr val="bg1"/>
                    </a:solidFill>
                  </a:tcPr>
                </a:tc>
                <a:extLst>
                  <a:ext uri="{0D108BD9-81ED-4DB2-BD59-A6C34878D82A}">
                    <a16:rowId xmlns:a16="http://schemas.microsoft.com/office/drawing/2014/main" val="4209408410"/>
                  </a:ext>
                </a:extLst>
              </a:tr>
              <a:tr h="712794">
                <a:tc vMerge="1">
                  <a:txBody>
                    <a:bodyPr/>
                    <a:lstStyle/>
                    <a:p>
                      <a:endParaRPr lang="en-US"/>
                    </a:p>
                  </a:txBody>
                  <a:tcPr/>
                </a:tc>
                <a:tc>
                  <a:txBody>
                    <a:bodyPr/>
                    <a:lstStyle/>
                    <a:p>
                      <a:pPr marL="0" indent="0" algn="l" rtl="0" fontAlgn="base">
                        <a:lnSpc>
                          <a:spcPct val="100000"/>
                        </a:lnSpc>
                        <a:buFont typeface="Arial" panose="020B0604020202020204" pitchFamily="34" charset="0"/>
                        <a:buNone/>
                      </a:pPr>
                      <a:r>
                        <a:rPr lang="en-US" sz="900" b="0" i="0" dirty="0">
                          <a:solidFill>
                            <a:schemeClr val="bg1"/>
                          </a:solidFill>
                          <a:effectLst/>
                          <a:latin typeface="+mn-lt"/>
                        </a:rPr>
                        <a:t>With balanced heparin anticoagulant or lithium heparin anticoagulant (syringe must  be filled to labeled capacity or manufacturer’s recommendation) </a:t>
                      </a:r>
                    </a:p>
                    <a:p>
                      <a:pPr marL="171450" indent="-171450" algn="l" rtl="0" fontAlgn="base">
                        <a:lnSpc>
                          <a:spcPct val="100000"/>
                        </a:lnSpc>
                        <a:buFont typeface="Arial" panose="020B0604020202020204" pitchFamily="34" charset="0"/>
                        <a:buChar char="•"/>
                      </a:pPr>
                      <a:r>
                        <a:rPr lang="en-US" sz="900" b="0" i="0" dirty="0">
                          <a:solidFill>
                            <a:schemeClr val="bg1"/>
                          </a:solidFill>
                          <a:effectLst/>
                          <a:latin typeface="+mn-lt"/>
                        </a:rPr>
                        <a:t>Remix thoroughly before filling cartridge</a:t>
                      </a:r>
                    </a:p>
                    <a:p>
                      <a:pPr marL="171450" indent="-171450" algn="l" rtl="0" fontAlgn="base">
                        <a:lnSpc>
                          <a:spcPct val="100000"/>
                        </a:lnSpc>
                        <a:buFont typeface="Arial" panose="020B0604020202020204" pitchFamily="34" charset="0"/>
                        <a:buChar char="•"/>
                      </a:pPr>
                      <a:endParaRPr lang="en-US" sz="900" b="0" i="0" dirty="0">
                        <a:solidFill>
                          <a:schemeClr val="bg1"/>
                        </a:solidFill>
                        <a:effectLst/>
                        <a:latin typeface="+mn-lt"/>
                      </a:endParaRPr>
                    </a:p>
                  </a:txBody>
                  <a:tcPr>
                    <a:solidFill>
                      <a:schemeClr val="accent3"/>
                    </a:solidFill>
                  </a:tcPr>
                </a:tc>
                <a:tc>
                  <a:txBody>
                    <a:bodyPr/>
                    <a:lstStyle/>
                    <a:p>
                      <a:pPr algn="l" rtl="0" fontAlgn="base">
                        <a:lnSpc>
                          <a:spcPct val="100000"/>
                        </a:lnSpc>
                      </a:pPr>
                      <a:r>
                        <a:rPr lang="en-US" sz="900" b="0" i="0">
                          <a:solidFill>
                            <a:schemeClr val="bg1"/>
                          </a:solidFill>
                          <a:effectLst/>
                          <a:latin typeface="+mn-lt"/>
                        </a:rPr>
                        <a:t>30 minutes</a:t>
                      </a:r>
                    </a:p>
                  </a:txBody>
                  <a:tcPr>
                    <a:solidFill>
                      <a:schemeClr val="accent3"/>
                    </a:solidFill>
                  </a:tcPr>
                </a:tc>
                <a:tc>
                  <a:txBody>
                    <a:bodyPr/>
                    <a:lstStyle/>
                    <a:p>
                      <a:pPr algn="l" rtl="0" fontAlgn="base">
                        <a:lnSpc>
                          <a:spcPct val="100000"/>
                        </a:lnSpc>
                      </a:pPr>
                      <a:endParaRPr lang="en-US" sz="700" b="0" i="0">
                        <a:solidFill>
                          <a:schemeClr val="bg1"/>
                        </a:solidFill>
                        <a:effectLst/>
                        <a:latin typeface="+mn-lt"/>
                      </a:endParaRPr>
                    </a:p>
                  </a:txBody>
                  <a:tcPr marL="0" marR="0" marT="0">
                    <a:solidFill>
                      <a:schemeClr val="bg1"/>
                    </a:solidFill>
                  </a:tcPr>
                </a:tc>
                <a:tc>
                  <a:txBody>
                    <a:bodyPr/>
                    <a:lstStyle/>
                    <a:p>
                      <a:pPr marL="0" indent="0" algn="l" rtl="0" fontAlgn="base">
                        <a:lnSpc>
                          <a:spcPct val="100000"/>
                        </a:lnSpc>
                        <a:buFont typeface="Arial" panose="020B0604020202020204" pitchFamily="34" charset="0"/>
                        <a:buNone/>
                      </a:pPr>
                      <a:r>
                        <a:rPr lang="en-US" sz="900" b="0" i="0" dirty="0">
                          <a:solidFill>
                            <a:schemeClr val="tx1"/>
                          </a:solidFill>
                          <a:effectLst/>
                          <a:latin typeface="+mn-lt"/>
                        </a:rPr>
                        <a:t>With lithium heparin anticoagulant</a:t>
                      </a:r>
                    </a:p>
                    <a:p>
                      <a:pPr marL="0" indent="0" algn="l" rtl="0" fontAlgn="base">
                        <a:lnSpc>
                          <a:spcPct val="100000"/>
                        </a:lnSpc>
                        <a:buFont typeface="Arial" panose="020B0604020202020204" pitchFamily="34" charset="0"/>
                        <a:buNone/>
                      </a:pPr>
                      <a:r>
                        <a:rPr lang="en-US" sz="900" b="0" i="0" dirty="0">
                          <a:solidFill>
                            <a:schemeClr val="tx1"/>
                          </a:solidFill>
                          <a:effectLst/>
                          <a:latin typeface="+mn-lt"/>
                        </a:rPr>
                        <a:t>(tubes must be filled to labeled capacity or manufacturer’s recommendation) </a:t>
                      </a:r>
                    </a:p>
                    <a:p>
                      <a:pPr marL="171450" indent="-171450" algn="l" rtl="0" fontAlgn="base">
                        <a:lnSpc>
                          <a:spcPct val="100000"/>
                        </a:lnSpc>
                        <a:buFont typeface="Arial" panose="020B0604020202020204" pitchFamily="34" charset="0"/>
                        <a:buChar char="•"/>
                      </a:pPr>
                      <a:r>
                        <a:rPr lang="en-US" sz="900" b="0" i="0" dirty="0">
                          <a:solidFill>
                            <a:schemeClr val="tx1"/>
                          </a:solidFill>
                          <a:effectLst/>
                          <a:latin typeface="+mn-lt"/>
                        </a:rPr>
                        <a:t>Remix thoroughly before filling Cartridge</a:t>
                      </a:r>
                    </a:p>
                    <a:p>
                      <a:pPr marL="0" indent="0" algn="l" rtl="0" fontAlgn="base">
                        <a:lnSpc>
                          <a:spcPct val="100000"/>
                        </a:lnSpc>
                        <a:buFont typeface="Arial" panose="020B0604020202020204" pitchFamily="34" charset="0"/>
                        <a:buNone/>
                      </a:pPr>
                      <a:endParaRPr lang="en-US" sz="900" b="0" i="0" dirty="0">
                        <a:solidFill>
                          <a:schemeClr val="tx1"/>
                        </a:solidFill>
                        <a:effectLst/>
                        <a:latin typeface="+mn-lt"/>
                      </a:endParaRPr>
                    </a:p>
                  </a:txBody>
                  <a:tcPr>
                    <a:solidFill>
                      <a:schemeClr val="accent3">
                        <a:lumMod val="20000"/>
                        <a:lumOff val="80000"/>
                      </a:schemeClr>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900" b="0" i="0" dirty="0">
                          <a:solidFill>
                            <a:schemeClr val="tx1"/>
                          </a:solidFill>
                          <a:effectLst/>
                          <a:latin typeface="+mn-lt"/>
                        </a:rPr>
                        <a:t>30 minutes</a:t>
                      </a:r>
                    </a:p>
                    <a:p>
                      <a:pPr algn="l" rtl="0" fontAlgn="base">
                        <a:lnSpc>
                          <a:spcPct val="100000"/>
                        </a:lnSpc>
                      </a:pPr>
                      <a:endParaRPr lang="en-US" sz="900" b="0" i="0" dirty="0">
                        <a:solidFill>
                          <a:schemeClr val="tx1"/>
                        </a:solidFill>
                        <a:effectLst/>
                        <a:latin typeface="+mn-lt"/>
                      </a:endParaRPr>
                    </a:p>
                  </a:txBody>
                  <a:tcPr>
                    <a:solidFill>
                      <a:schemeClr val="accent3">
                        <a:lumMod val="20000"/>
                        <a:lumOff val="80000"/>
                      </a:schemeClr>
                    </a:solidFill>
                  </a:tcPr>
                </a:tc>
                <a:tc vMerge="1">
                  <a:txBody>
                    <a:bodyPr/>
                    <a:lstStyle/>
                    <a:p>
                      <a:endParaRPr lang="en-US"/>
                    </a:p>
                  </a:txBody>
                  <a:tcPr/>
                </a:tc>
                <a:extLst>
                  <a:ext uri="{0D108BD9-81ED-4DB2-BD59-A6C34878D82A}">
                    <a16:rowId xmlns:a16="http://schemas.microsoft.com/office/drawing/2014/main" val="1158085231"/>
                  </a:ext>
                </a:extLst>
              </a:tr>
            </a:tbl>
          </a:graphicData>
        </a:graphic>
      </p:graphicFrame>
      <p:sp>
        <p:nvSpPr>
          <p:cNvPr id="2" name="TextBox 1">
            <a:extLst>
              <a:ext uri="{FF2B5EF4-FFF2-40B4-BE49-F238E27FC236}">
                <a16:creationId xmlns:a16="http://schemas.microsoft.com/office/drawing/2014/main" id="{BEFEBCDF-01CB-478C-D087-EAA255D79D61}"/>
              </a:ext>
            </a:extLst>
          </p:cNvPr>
          <p:cNvSpPr txBox="1"/>
          <p:nvPr/>
        </p:nvSpPr>
        <p:spPr>
          <a:xfrm>
            <a:off x="403802" y="4305176"/>
            <a:ext cx="2896947" cy="253916"/>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sz="1050">
                <a:latin typeface="Calibri"/>
                <a:ea typeface="+mn-lt"/>
                <a:cs typeface="+mn-lt"/>
              </a:rPr>
              <a:t>* Do Not Use Heparin lock flush solution syringes.</a:t>
            </a:r>
            <a:endParaRPr lang="en-US" sz="1050">
              <a:latin typeface="Calibri"/>
              <a:ea typeface="Calibri"/>
              <a:cs typeface="Calibri"/>
            </a:endParaRPr>
          </a:p>
        </p:txBody>
      </p:sp>
    </p:spTree>
    <p:custDataLst>
      <p:tags r:id="rId1"/>
    </p:custDataLst>
    <p:extLst>
      <p:ext uri="{BB962C8B-B14F-4D97-AF65-F5344CB8AC3E}">
        <p14:creationId xmlns:p14="http://schemas.microsoft.com/office/powerpoint/2010/main" val="1612275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blue and clear plastic container&#10;&#10;AI-generated content may be incorrect.">
            <a:extLst>
              <a:ext uri="{FF2B5EF4-FFF2-40B4-BE49-F238E27FC236}">
                <a16:creationId xmlns:a16="http://schemas.microsoft.com/office/drawing/2014/main" id="{23BE2572-D78A-3A86-AA3A-3A30CD7EF6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2952" y="2582798"/>
            <a:ext cx="1092654" cy="2043381"/>
          </a:xfrm>
          <a:prstGeom prst="rect">
            <a:avLst/>
          </a:prstGeom>
        </p:spPr>
      </p:pic>
      <p:pic>
        <p:nvPicPr>
          <p:cNvPr id="11" name="Picture 10" descr="A blue and clear plastic container&#10;&#10;AI-generated content may be incorrect.">
            <a:extLst>
              <a:ext uri="{FF2B5EF4-FFF2-40B4-BE49-F238E27FC236}">
                <a16:creationId xmlns:a16="http://schemas.microsoft.com/office/drawing/2014/main" id="{6233E36C-3651-C2B9-2B19-7DFD8D6BB5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34352" y="705735"/>
            <a:ext cx="1098777" cy="2054832"/>
          </a:xfrm>
          <a:prstGeom prst="rect">
            <a:avLst/>
          </a:prstGeom>
        </p:spPr>
      </p:pic>
      <p:sp>
        <p:nvSpPr>
          <p:cNvPr id="8" name="Title 7">
            <a:extLst>
              <a:ext uri="{FF2B5EF4-FFF2-40B4-BE49-F238E27FC236}">
                <a16:creationId xmlns:a16="http://schemas.microsoft.com/office/drawing/2014/main" id="{A218B4A1-3C98-4400-A0E9-E7749AABF1F3}"/>
              </a:ext>
            </a:extLst>
          </p:cNvPr>
          <p:cNvSpPr>
            <a:spLocks noGrp="1"/>
          </p:cNvSpPr>
          <p:nvPr>
            <p:ph type="title"/>
          </p:nvPr>
        </p:nvSpPr>
        <p:spPr>
          <a:xfrm>
            <a:off x="502920" y="569594"/>
            <a:ext cx="4835038" cy="390526"/>
          </a:xfrm>
        </p:spPr>
        <p:txBody>
          <a:bodyPr/>
          <a:lstStyle/>
          <a:p>
            <a:r>
              <a:rPr lang="en-US" dirty="0"/>
              <a:t>Running the test</a:t>
            </a:r>
            <a:endParaRPr lang="en-US" sz="2400" i="1" dirty="0"/>
          </a:p>
        </p:txBody>
      </p:sp>
      <p:sp>
        <p:nvSpPr>
          <p:cNvPr id="7" name="Slide Number Placeholder 6">
            <a:extLst>
              <a:ext uri="{FF2B5EF4-FFF2-40B4-BE49-F238E27FC236}">
                <a16:creationId xmlns:a16="http://schemas.microsoft.com/office/drawing/2014/main" id="{4C41A1FC-8DA3-4C7F-BEFE-6AF40C8682C6}"/>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22</a:t>
            </a:fld>
            <a:endParaRPr lang="en-IN"/>
          </a:p>
        </p:txBody>
      </p:sp>
      <p:sp>
        <p:nvSpPr>
          <p:cNvPr id="3" name="Content Placeholder 2">
            <a:extLst>
              <a:ext uri="{FF2B5EF4-FFF2-40B4-BE49-F238E27FC236}">
                <a16:creationId xmlns:a16="http://schemas.microsoft.com/office/drawing/2014/main" id="{8047F29B-963E-4F89-A637-C485A710B023}"/>
              </a:ext>
            </a:extLst>
          </p:cNvPr>
          <p:cNvSpPr>
            <a:spLocks noGrp="1"/>
          </p:cNvSpPr>
          <p:nvPr>
            <p:ph type="body" sz="quarter" idx="11"/>
          </p:nvPr>
        </p:nvSpPr>
        <p:spPr>
          <a:xfrm>
            <a:off x="502920" y="1287167"/>
            <a:ext cx="4874969" cy="3397250"/>
          </a:xfrm>
        </p:spPr>
        <p:txBody>
          <a:bodyPr/>
          <a:lstStyle/>
          <a:p>
            <a:pPr defTabSz="385763">
              <a:spcBef>
                <a:spcPts val="254"/>
              </a:spcBef>
            </a:pPr>
            <a:r>
              <a:rPr lang="en-US">
                <a:latin typeface="+mn-lt"/>
              </a:rPr>
              <a:t>REMOVE THE CARTRIDGE FROM THE CARTRIDGE POUCH</a:t>
            </a:r>
          </a:p>
          <a:p>
            <a:pPr marL="285750" indent="-285750" defTabSz="385763">
              <a:spcBef>
                <a:spcPts val="254"/>
              </a:spcBef>
              <a:buFont typeface="Arial" panose="020B0604020202020204" pitchFamily="34" charset="0"/>
              <a:buChar char="•"/>
            </a:pPr>
            <a:r>
              <a:rPr lang="en-US" sz="1400">
                <a:solidFill>
                  <a:schemeClr val="tx1"/>
                </a:solidFill>
              </a:rPr>
              <a:t>Place the cartridge on a clean, flat, level, and </a:t>
            </a:r>
            <a:br>
              <a:rPr lang="en-US" sz="1400">
                <a:solidFill>
                  <a:schemeClr val="tx1"/>
                </a:solidFill>
              </a:rPr>
            </a:br>
            <a:r>
              <a:rPr lang="en-US" sz="1400">
                <a:solidFill>
                  <a:schemeClr val="tx1"/>
                </a:solidFill>
              </a:rPr>
              <a:t>vibration-free surface</a:t>
            </a:r>
          </a:p>
          <a:p>
            <a:pPr marL="285750" indent="-285750" defTabSz="385763">
              <a:spcBef>
                <a:spcPts val="254"/>
              </a:spcBef>
              <a:buFont typeface="Arial" panose="020B0604020202020204" pitchFamily="34" charset="0"/>
              <a:buChar char="•"/>
            </a:pPr>
            <a:r>
              <a:rPr lang="en-US" sz="1400">
                <a:solidFill>
                  <a:schemeClr val="tx1"/>
                </a:solidFill>
              </a:rPr>
              <a:t>Handle the cartridge by the sides</a:t>
            </a:r>
          </a:p>
        </p:txBody>
      </p:sp>
      <p:sp>
        <p:nvSpPr>
          <p:cNvPr id="6" name="TextBox 5">
            <a:extLst>
              <a:ext uri="{FF2B5EF4-FFF2-40B4-BE49-F238E27FC236}">
                <a16:creationId xmlns:a16="http://schemas.microsoft.com/office/drawing/2014/main" id="{55BE2989-F94F-F2F1-6F3E-0216385DA665}"/>
              </a:ext>
            </a:extLst>
          </p:cNvPr>
          <p:cNvSpPr txBox="1"/>
          <p:nvPr/>
        </p:nvSpPr>
        <p:spPr>
          <a:xfrm>
            <a:off x="921683" y="2946512"/>
            <a:ext cx="4233797" cy="1423467"/>
          </a:xfrm>
          <a:prstGeom prst="rect">
            <a:avLst/>
          </a:prstGeom>
          <a:noFill/>
        </p:spPr>
        <p:txBody>
          <a:bodyPr wrap="square" lIns="91440" tIns="45720" rIns="91440" bIns="45720" rtlCol="0" anchor="t">
            <a:spAutoFit/>
          </a:bodyPr>
          <a:lstStyle/>
          <a:p>
            <a:pPr defTabSz="514350"/>
            <a:r>
              <a:rPr lang="en-US" sz="1400" b="1">
                <a:solidFill>
                  <a:schemeClr val="tx2"/>
                </a:solidFill>
                <a:cs typeface="Calibri"/>
              </a:rPr>
              <a:t>PRECAUTIONS</a:t>
            </a:r>
            <a:endParaRPr lang="en-US" sz="1400">
              <a:solidFill>
                <a:schemeClr val="tx2"/>
              </a:solidFill>
              <a:cs typeface="Calibri"/>
            </a:endParaRPr>
          </a:p>
          <a:p>
            <a:pPr marL="128270" indent="-128270">
              <a:spcAft>
                <a:spcPts val="450"/>
              </a:spcAft>
              <a:buFont typeface="Arial" panose="020B0604020202020204" pitchFamily="34" charset="0"/>
              <a:buChar char="•"/>
            </a:pPr>
            <a:r>
              <a:rPr lang="en-US" sz="1000" b="1">
                <a:cs typeface="Calibri"/>
              </a:rPr>
              <a:t>DO NOT touch the sensors on the top of the cartridge.</a:t>
            </a:r>
            <a:endParaRPr lang="en-US" sz="1000" b="1">
              <a:ea typeface="Calibri"/>
              <a:cs typeface="Calibri"/>
            </a:endParaRPr>
          </a:p>
          <a:p>
            <a:pPr marL="128270" indent="-128270">
              <a:spcAft>
                <a:spcPts val="450"/>
              </a:spcAft>
              <a:buFont typeface="Arial" panose="020B0604020202020204" pitchFamily="34" charset="0"/>
              <a:buChar char="•"/>
            </a:pPr>
            <a:r>
              <a:rPr lang="en-US" sz="1000" b="1">
                <a:cs typeface="Calibri"/>
              </a:rPr>
              <a:t>DO NOT apply pressure to the central area of the label because the calibration  fluid pack inside could burst prematurely. </a:t>
            </a:r>
            <a:endParaRPr lang="en-US" sz="1000" b="1">
              <a:ea typeface="Calibri"/>
              <a:cs typeface="Calibri"/>
            </a:endParaRPr>
          </a:p>
          <a:p>
            <a:pPr marL="128270" indent="-128270">
              <a:spcAft>
                <a:spcPts val="450"/>
              </a:spcAft>
              <a:buFont typeface="Arial" panose="020B0604020202020204" pitchFamily="34" charset="0"/>
              <a:buChar char="•"/>
            </a:pPr>
            <a:r>
              <a:rPr lang="en-US" sz="1000" b="1">
                <a:cs typeface="Calibri"/>
              </a:rPr>
              <a:t>DO NOT expose cartridges to temperatures above 30°C (86°F).</a:t>
            </a:r>
            <a:endParaRPr lang="en-US" sz="1000" b="1">
              <a:ea typeface="Calibri"/>
              <a:cs typeface="Calibri"/>
            </a:endParaRPr>
          </a:p>
          <a:p>
            <a:pPr marL="128270" indent="-128270">
              <a:spcAft>
                <a:spcPts val="450"/>
              </a:spcAft>
              <a:buFont typeface="Arial" panose="020B0604020202020204" pitchFamily="34" charset="0"/>
              <a:buChar char="•"/>
            </a:pPr>
            <a:r>
              <a:rPr lang="en-US" sz="1000" b="1">
                <a:cs typeface="Calibri"/>
              </a:rPr>
              <a:t>DO NOT place the cartridge and/or instrument in an oxygen-enriched atmosphere.</a:t>
            </a:r>
            <a:endParaRPr lang="en-US" sz="1000" b="1">
              <a:ea typeface="Calibri"/>
              <a:cs typeface="Calibri"/>
            </a:endParaRPr>
          </a:p>
        </p:txBody>
      </p:sp>
      <p:cxnSp>
        <p:nvCxnSpPr>
          <p:cNvPr id="20" name="Straight Connector 19">
            <a:extLst>
              <a:ext uri="{FF2B5EF4-FFF2-40B4-BE49-F238E27FC236}">
                <a16:creationId xmlns:a16="http://schemas.microsoft.com/office/drawing/2014/main" id="{4C0E3067-B3E2-1E6D-ED85-3FF7F9B81495}"/>
              </a:ext>
            </a:extLst>
          </p:cNvPr>
          <p:cNvCxnSpPr>
            <a:cxnSpLocks/>
          </p:cNvCxnSpPr>
          <p:nvPr/>
        </p:nvCxnSpPr>
        <p:spPr>
          <a:xfrm flipV="1">
            <a:off x="502920" y="2704210"/>
            <a:ext cx="4710687" cy="6885"/>
          </a:xfrm>
          <a:prstGeom prst="line">
            <a:avLst/>
          </a:prstGeom>
          <a:ln w="15875"/>
        </p:spPr>
        <p:style>
          <a:lnRef idx="1">
            <a:schemeClr val="accent3"/>
          </a:lnRef>
          <a:fillRef idx="0">
            <a:schemeClr val="accent3"/>
          </a:fillRef>
          <a:effectRef idx="0">
            <a:schemeClr val="accent3"/>
          </a:effectRef>
          <a:fontRef idx="minor">
            <a:schemeClr val="tx1"/>
          </a:fontRef>
        </p:style>
      </p:cxnSp>
      <p:graphicFrame>
        <p:nvGraphicFramePr>
          <p:cNvPr id="9" name="Content Placeholder 5">
            <a:extLst>
              <a:ext uri="{FF2B5EF4-FFF2-40B4-BE49-F238E27FC236}">
                <a16:creationId xmlns:a16="http://schemas.microsoft.com/office/drawing/2014/main" id="{E8DD5607-0BB9-7B54-F0F4-50D3E2F8AD8B}"/>
              </a:ext>
            </a:extLst>
          </p:cNvPr>
          <p:cNvGraphicFramePr>
            <a:graphicFrameLocks/>
          </p:cNvGraphicFramePr>
          <p:nvPr>
            <p:extLst>
              <p:ext uri="{D42A27DB-BD31-4B8C-83A1-F6EECF244321}">
                <p14:modId xmlns:p14="http://schemas.microsoft.com/office/powerpoint/2010/main" val="4188147726"/>
              </p:ext>
            </p:extLst>
          </p:nvPr>
        </p:nvGraphicFramePr>
        <p:xfrm>
          <a:off x="6218121" y="122353"/>
          <a:ext cx="3063240" cy="89217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1" name="Line 16">
            <a:extLst>
              <a:ext uri="{FF2B5EF4-FFF2-40B4-BE49-F238E27FC236}">
                <a16:creationId xmlns:a16="http://schemas.microsoft.com/office/drawing/2014/main" id="{2D6E83DC-6C83-B7CC-4F15-C47DF792A45A}"/>
              </a:ext>
            </a:extLst>
          </p:cNvPr>
          <p:cNvSpPr>
            <a:spLocks noChangeShapeType="1"/>
          </p:cNvSpPr>
          <p:nvPr/>
        </p:nvSpPr>
        <p:spPr bwMode="auto">
          <a:xfrm flipH="1" flipV="1">
            <a:off x="6551308" y="920468"/>
            <a:ext cx="258947" cy="0"/>
          </a:xfrm>
          <a:prstGeom prst="line">
            <a:avLst/>
          </a:prstGeom>
          <a:noFill/>
          <a:ln w="22225">
            <a:solidFill>
              <a:srgbClr val="FF0000"/>
            </a:solidFill>
            <a:round/>
            <a:headEnd/>
            <a:tailEnd type="non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32" name="Line 16">
            <a:extLst>
              <a:ext uri="{FF2B5EF4-FFF2-40B4-BE49-F238E27FC236}">
                <a16:creationId xmlns:a16="http://schemas.microsoft.com/office/drawing/2014/main" id="{71E91DDA-3550-4245-368F-F52BDB035390}"/>
              </a:ext>
            </a:extLst>
          </p:cNvPr>
          <p:cNvSpPr>
            <a:spLocks noChangeShapeType="1"/>
          </p:cNvSpPr>
          <p:nvPr/>
        </p:nvSpPr>
        <p:spPr bwMode="auto">
          <a:xfrm flipH="1" flipV="1">
            <a:off x="6353002" y="3190642"/>
            <a:ext cx="517894" cy="0"/>
          </a:xfrm>
          <a:prstGeom prst="line">
            <a:avLst/>
          </a:prstGeom>
          <a:noFill/>
          <a:ln w="22225">
            <a:solidFill>
              <a:srgbClr val="FF0000"/>
            </a:solidFill>
            <a:round/>
            <a:headEnd/>
            <a:tailEnd type="none"/>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34" name="Rectangle 33">
            <a:extLst>
              <a:ext uri="{FF2B5EF4-FFF2-40B4-BE49-F238E27FC236}">
                <a16:creationId xmlns:a16="http://schemas.microsoft.com/office/drawing/2014/main" id="{D711E500-7E32-3BD1-7200-8D765192064C}"/>
              </a:ext>
            </a:extLst>
          </p:cNvPr>
          <p:cNvSpPr/>
          <p:nvPr/>
        </p:nvSpPr>
        <p:spPr>
          <a:xfrm>
            <a:off x="5649460" y="805052"/>
            <a:ext cx="902593" cy="230832"/>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Connector 34">
            <a:extLst>
              <a:ext uri="{FF2B5EF4-FFF2-40B4-BE49-F238E27FC236}">
                <a16:creationId xmlns:a16="http://schemas.microsoft.com/office/drawing/2014/main" id="{0B30F840-7C15-5F77-3B76-8CE4700A00BC}"/>
              </a:ext>
            </a:extLst>
          </p:cNvPr>
          <p:cNvSpPr/>
          <p:nvPr/>
        </p:nvSpPr>
        <p:spPr>
          <a:xfrm>
            <a:off x="5908151" y="2976821"/>
            <a:ext cx="432391" cy="427642"/>
          </a:xfrm>
          <a:prstGeom prst="flowChartConnector">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Icon&#10;&#10;Description automatically generated">
            <a:extLst>
              <a:ext uri="{FF2B5EF4-FFF2-40B4-BE49-F238E27FC236}">
                <a16:creationId xmlns:a16="http://schemas.microsoft.com/office/drawing/2014/main" id="{6EB2D075-7773-102C-5A26-3ECC1AE8AA6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02920" y="3026474"/>
            <a:ext cx="342207" cy="342207"/>
          </a:xfrm>
          <a:prstGeom prst="rect">
            <a:avLst/>
          </a:prstGeom>
        </p:spPr>
      </p:pic>
      <p:sp>
        <p:nvSpPr>
          <p:cNvPr id="2" name="TextBox 1">
            <a:extLst>
              <a:ext uri="{FF2B5EF4-FFF2-40B4-BE49-F238E27FC236}">
                <a16:creationId xmlns:a16="http://schemas.microsoft.com/office/drawing/2014/main" id="{BB5CA28E-A2C3-D379-762D-4E77FFB48DC9}"/>
              </a:ext>
            </a:extLst>
          </p:cNvPr>
          <p:cNvSpPr txBox="1"/>
          <p:nvPr/>
        </p:nvSpPr>
        <p:spPr>
          <a:xfrm>
            <a:off x="6778192" y="721885"/>
            <a:ext cx="1776231" cy="453907"/>
          </a:xfrm>
          <a:prstGeom prst="rect">
            <a:avLst/>
          </a:prstGeom>
          <a:noFill/>
        </p:spPr>
        <p:txBody>
          <a:bodyPr wrap="square" rtlCol="0">
            <a:spAutoFit/>
          </a:bodyPr>
          <a:lstStyle/>
          <a:p>
            <a:pPr>
              <a:lnSpc>
                <a:spcPts val="1400"/>
              </a:lnSpc>
            </a:pPr>
            <a:r>
              <a:rPr lang="en-US" sz="1400" b="1">
                <a:solidFill>
                  <a:schemeClr val="tx2"/>
                </a:solidFill>
                <a:latin typeface="Calibri" panose="020F0502020204030204" pitchFamily="34" charset="0"/>
              </a:rPr>
              <a:t>DO NOT TOUCH THE SENSORS</a:t>
            </a:r>
          </a:p>
        </p:txBody>
      </p:sp>
      <p:sp>
        <p:nvSpPr>
          <p:cNvPr id="5" name="TextBox 4">
            <a:extLst>
              <a:ext uri="{FF2B5EF4-FFF2-40B4-BE49-F238E27FC236}">
                <a16:creationId xmlns:a16="http://schemas.microsoft.com/office/drawing/2014/main" id="{778E5350-ABE8-1DD6-273C-4B235E69A3DD}"/>
              </a:ext>
            </a:extLst>
          </p:cNvPr>
          <p:cNvSpPr txBox="1"/>
          <p:nvPr/>
        </p:nvSpPr>
        <p:spPr>
          <a:xfrm>
            <a:off x="6796675" y="2849191"/>
            <a:ext cx="1899899" cy="633443"/>
          </a:xfrm>
          <a:prstGeom prst="rect">
            <a:avLst/>
          </a:prstGeom>
          <a:noFill/>
        </p:spPr>
        <p:txBody>
          <a:bodyPr wrap="square" rtlCol="0">
            <a:spAutoFit/>
          </a:bodyPr>
          <a:lstStyle/>
          <a:p>
            <a:pPr>
              <a:lnSpc>
                <a:spcPts val="1400"/>
              </a:lnSpc>
            </a:pPr>
            <a:r>
              <a:rPr lang="en-US" sz="1400" b="1">
                <a:solidFill>
                  <a:schemeClr val="tx2"/>
                </a:solidFill>
                <a:latin typeface="Calibri" panose="020F0502020204030204" pitchFamily="34" charset="0"/>
              </a:rPr>
              <a:t>DO NOT TOUCH THE CENTER OF THE CARTRIDGE</a:t>
            </a:r>
          </a:p>
        </p:txBody>
      </p:sp>
    </p:spTree>
    <p:custDataLst>
      <p:tags r:id="rId1"/>
    </p:custDataLst>
    <p:extLst>
      <p:ext uri="{BB962C8B-B14F-4D97-AF65-F5344CB8AC3E}">
        <p14:creationId xmlns:p14="http://schemas.microsoft.com/office/powerpoint/2010/main" val="4233797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2BC53-7883-9FD9-7230-7D4BEC9CF78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4F3BA22-0ED1-DFA5-E8F1-93E22068E3C1}"/>
              </a:ext>
            </a:extLst>
          </p:cNvPr>
          <p:cNvSpPr>
            <a:spLocks noGrp="1"/>
          </p:cNvSpPr>
          <p:nvPr>
            <p:ph type="title"/>
          </p:nvPr>
        </p:nvSpPr>
        <p:spPr/>
        <p:txBody>
          <a:bodyPr/>
          <a:lstStyle/>
          <a:p>
            <a:r>
              <a:rPr lang="en-US" dirty="0"/>
              <a:t>Running the test </a:t>
            </a:r>
            <a:r>
              <a:rPr lang="en-US" sz="1400" dirty="0"/>
              <a:t>– cont’d</a:t>
            </a:r>
          </a:p>
        </p:txBody>
      </p:sp>
      <p:sp>
        <p:nvSpPr>
          <p:cNvPr id="7" name="Slide Number Placeholder 6">
            <a:extLst>
              <a:ext uri="{FF2B5EF4-FFF2-40B4-BE49-F238E27FC236}">
                <a16:creationId xmlns:a16="http://schemas.microsoft.com/office/drawing/2014/main" id="{3A221100-3F32-B1F9-CB57-A7FB39A690B7}"/>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23</a:t>
            </a:fld>
            <a:endParaRPr lang="en-IN"/>
          </a:p>
        </p:txBody>
      </p:sp>
      <p:sp>
        <p:nvSpPr>
          <p:cNvPr id="3" name="Content Placeholder 2">
            <a:extLst>
              <a:ext uri="{FF2B5EF4-FFF2-40B4-BE49-F238E27FC236}">
                <a16:creationId xmlns:a16="http://schemas.microsoft.com/office/drawing/2014/main" id="{EB57739A-D598-C887-1DF4-3DD70C90B65D}"/>
              </a:ext>
            </a:extLst>
          </p:cNvPr>
          <p:cNvSpPr>
            <a:spLocks noGrp="1"/>
          </p:cNvSpPr>
          <p:nvPr>
            <p:ph type="body" sz="quarter" idx="11"/>
          </p:nvPr>
        </p:nvSpPr>
        <p:spPr>
          <a:xfrm>
            <a:off x="502920" y="1287167"/>
            <a:ext cx="5322919" cy="3397250"/>
          </a:xfrm>
        </p:spPr>
        <p:txBody>
          <a:bodyPr/>
          <a:lstStyle/>
          <a:p>
            <a:pPr defTabSz="385763">
              <a:spcBef>
                <a:spcPts val="254"/>
              </a:spcBef>
            </a:pPr>
            <a:r>
              <a:rPr lang="en-US" dirty="0">
                <a:latin typeface="+mn-lt"/>
              </a:rPr>
              <a:t>WHOLE BLOOD: COLLECT AND MIX THE SAMPLE</a:t>
            </a:r>
          </a:p>
          <a:p>
            <a:pPr marL="285750" indent="-285750" defTabSz="385763">
              <a:spcBef>
                <a:spcPts val="254"/>
              </a:spcBef>
              <a:buFont typeface="Arial" panose="020B0604020202020204" pitchFamily="34" charset="0"/>
              <a:buChar char="•"/>
            </a:pPr>
            <a:r>
              <a:rPr lang="en-US" sz="1400" dirty="0">
                <a:solidFill>
                  <a:schemeClr val="tx1"/>
                </a:solidFill>
              </a:rPr>
              <a:t>Collect a whole blood sample into a lithium heparin evacuated blood collection tube</a:t>
            </a:r>
          </a:p>
          <a:p>
            <a:pPr marL="285750" marR="3020" indent="-285750" defTabSz="385763">
              <a:spcBef>
                <a:spcPts val="254"/>
              </a:spcBef>
              <a:buFont typeface="Arial" panose="020B0604020202020204" pitchFamily="34" charset="0"/>
              <a:buChar char="•"/>
            </a:pPr>
            <a:r>
              <a:rPr lang="en-US" sz="1400" dirty="0">
                <a:solidFill>
                  <a:schemeClr val="tx1"/>
                </a:solidFill>
              </a:rPr>
              <a:t>Invert the lithium heparin collection tube at least </a:t>
            </a:r>
            <a:r>
              <a:rPr lang="en-US" sz="1400" b="1" dirty="0">
                <a:solidFill>
                  <a:schemeClr val="tx1"/>
                </a:solidFill>
              </a:rPr>
              <a:t>10 times</a:t>
            </a:r>
          </a:p>
          <a:p>
            <a:pPr marL="285750" marR="3020" indent="-285750" defTabSz="385763">
              <a:spcBef>
                <a:spcPts val="254"/>
              </a:spcBef>
              <a:buFont typeface="Arial" panose="020B0604020202020204" pitchFamily="34" charset="0"/>
              <a:buChar char="•"/>
            </a:pPr>
            <a:r>
              <a:rPr lang="en-US" sz="1400" dirty="0">
                <a:solidFill>
                  <a:schemeClr val="tx1"/>
                </a:solidFill>
              </a:rPr>
              <a:t>If sample was collected into a syringe, invert syringe for </a:t>
            </a:r>
            <a:r>
              <a:rPr lang="en-US" sz="1400" b="1" dirty="0">
                <a:solidFill>
                  <a:schemeClr val="tx1"/>
                </a:solidFill>
              </a:rPr>
              <a:t>5 seconds</a:t>
            </a:r>
            <a:r>
              <a:rPr lang="en-US" sz="1400" dirty="0">
                <a:solidFill>
                  <a:schemeClr val="tx1"/>
                </a:solidFill>
              </a:rPr>
              <a:t>, then roll between the palms (hands parallel to the ground) for </a:t>
            </a:r>
            <a:r>
              <a:rPr lang="en-US" sz="1400" b="1" dirty="0">
                <a:solidFill>
                  <a:schemeClr val="tx1"/>
                </a:solidFill>
              </a:rPr>
              <a:t>5 seconds</a:t>
            </a:r>
            <a:r>
              <a:rPr lang="en-US" sz="1400" dirty="0">
                <a:solidFill>
                  <a:schemeClr val="tx1"/>
                </a:solidFill>
              </a:rPr>
              <a:t>, flip and roll for an additional </a:t>
            </a:r>
            <a:r>
              <a:rPr lang="en-US" sz="1400" b="1" dirty="0">
                <a:solidFill>
                  <a:schemeClr val="tx1"/>
                </a:solidFill>
              </a:rPr>
              <a:t>5 seconds</a:t>
            </a:r>
          </a:p>
          <a:p>
            <a:pPr marL="285750" marR="3020" indent="-285750" defTabSz="385763">
              <a:spcBef>
                <a:spcPts val="254"/>
              </a:spcBef>
              <a:buFont typeface="Arial" panose="020B0604020202020204" pitchFamily="34" charset="0"/>
              <a:buChar char="•"/>
            </a:pPr>
            <a:r>
              <a:rPr lang="en-US" sz="1400" b="1" dirty="0">
                <a:solidFill>
                  <a:schemeClr val="tx1"/>
                </a:solidFill>
              </a:rPr>
              <a:t>Expelling 2 drops </a:t>
            </a:r>
            <a:r>
              <a:rPr lang="en-US" sz="1400" dirty="0">
                <a:solidFill>
                  <a:schemeClr val="tx1"/>
                </a:solidFill>
              </a:rPr>
              <a:t>before filling a cartridge is desired</a:t>
            </a:r>
          </a:p>
        </p:txBody>
      </p:sp>
      <p:sp>
        <p:nvSpPr>
          <p:cNvPr id="6" name="TextBox 5">
            <a:extLst>
              <a:ext uri="{FF2B5EF4-FFF2-40B4-BE49-F238E27FC236}">
                <a16:creationId xmlns:a16="http://schemas.microsoft.com/office/drawing/2014/main" id="{668CAB77-EFFA-E1ED-D0A9-50B3B7085222}"/>
              </a:ext>
            </a:extLst>
          </p:cNvPr>
          <p:cNvSpPr txBox="1"/>
          <p:nvPr/>
        </p:nvSpPr>
        <p:spPr>
          <a:xfrm>
            <a:off x="823066" y="3628925"/>
            <a:ext cx="3867820" cy="897682"/>
          </a:xfrm>
          <a:prstGeom prst="rect">
            <a:avLst/>
          </a:prstGeom>
          <a:noFill/>
        </p:spPr>
        <p:txBody>
          <a:bodyPr wrap="square" lIns="91440" tIns="45720" rIns="91440" bIns="45720" rtlCol="0" anchor="t">
            <a:spAutoFit/>
          </a:bodyPr>
          <a:lstStyle/>
          <a:p>
            <a:pPr>
              <a:spcAft>
                <a:spcPts val="450"/>
              </a:spcAft>
            </a:pPr>
            <a:r>
              <a:rPr lang="en-US" sz="1400" b="1">
                <a:solidFill>
                  <a:schemeClr val="tx2"/>
                </a:solidFill>
                <a:cs typeface="Calibri"/>
              </a:rPr>
              <a:t>PRECAUTIONS</a:t>
            </a:r>
            <a:endParaRPr lang="en-US" sz="1000">
              <a:solidFill>
                <a:schemeClr val="tx2"/>
              </a:solidFill>
              <a:cs typeface="Calibri"/>
            </a:endParaRPr>
          </a:p>
          <a:p>
            <a:pPr marL="128270" indent="-128270">
              <a:spcAft>
                <a:spcPts val="450"/>
              </a:spcAft>
              <a:buFont typeface="Arial" panose="020B0604020202020204" pitchFamily="34" charset="0"/>
              <a:buChar char="•"/>
            </a:pPr>
            <a:r>
              <a:rPr lang="en-US" sz="1000" b="1">
                <a:cs typeface="Calibri"/>
              </a:rPr>
              <a:t>Caution should be used when handling materials that may contain transmissible infectious agents.</a:t>
            </a:r>
            <a:endParaRPr lang="en-US" sz="1000" b="1">
              <a:ea typeface="Calibri"/>
              <a:cs typeface="Calibri"/>
            </a:endParaRPr>
          </a:p>
          <a:p>
            <a:pPr marL="128270" indent="-128270">
              <a:spcAft>
                <a:spcPts val="450"/>
              </a:spcAft>
              <a:buFont typeface="Arial" panose="020B0604020202020204" pitchFamily="34" charset="0"/>
              <a:buChar char="•"/>
            </a:pPr>
            <a:r>
              <a:rPr lang="en-US" sz="1000" b="1">
                <a:cs typeface="Calibri"/>
              </a:rPr>
              <a:t>Fill evacuated tube per manufacturer’s recommendations.</a:t>
            </a:r>
            <a:endParaRPr lang="en-US" sz="1000" b="1">
              <a:ea typeface="Calibri"/>
              <a:cs typeface="Calibri"/>
            </a:endParaRPr>
          </a:p>
        </p:txBody>
      </p:sp>
      <p:cxnSp>
        <p:nvCxnSpPr>
          <p:cNvPr id="13" name="Straight Connector 12">
            <a:extLst>
              <a:ext uri="{FF2B5EF4-FFF2-40B4-BE49-F238E27FC236}">
                <a16:creationId xmlns:a16="http://schemas.microsoft.com/office/drawing/2014/main" id="{E79A5DB6-8C3C-7E18-38EA-6FC4E0385B0A}"/>
              </a:ext>
            </a:extLst>
          </p:cNvPr>
          <p:cNvCxnSpPr>
            <a:cxnSpLocks/>
          </p:cNvCxnSpPr>
          <p:nvPr/>
        </p:nvCxnSpPr>
        <p:spPr>
          <a:xfrm flipV="1">
            <a:off x="502920" y="3452521"/>
            <a:ext cx="5013168" cy="18595"/>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4" name="Picture 3" descr="Icon&#10;&#10;Description automatically generated">
            <a:extLst>
              <a:ext uri="{FF2B5EF4-FFF2-40B4-BE49-F238E27FC236}">
                <a16:creationId xmlns:a16="http://schemas.microsoft.com/office/drawing/2014/main" id="{E34AB2BA-9F4A-0701-61F7-2DAA6EB7B6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4302" y="3708887"/>
            <a:ext cx="342207" cy="342207"/>
          </a:xfrm>
          <a:prstGeom prst="rect">
            <a:avLst/>
          </a:prstGeom>
        </p:spPr>
      </p:pic>
      <p:grpSp>
        <p:nvGrpSpPr>
          <p:cNvPr id="27" name="Group 26">
            <a:extLst>
              <a:ext uri="{FF2B5EF4-FFF2-40B4-BE49-F238E27FC236}">
                <a16:creationId xmlns:a16="http://schemas.microsoft.com/office/drawing/2014/main" id="{CD549D5D-2748-3873-2600-6EE28CEC1A9F}"/>
              </a:ext>
            </a:extLst>
          </p:cNvPr>
          <p:cNvGrpSpPr/>
          <p:nvPr/>
        </p:nvGrpSpPr>
        <p:grpSpPr>
          <a:xfrm>
            <a:off x="5918592" y="2707863"/>
            <a:ext cx="1992516" cy="1860848"/>
            <a:chOff x="6355667" y="2711507"/>
            <a:chExt cx="1992516" cy="1860848"/>
          </a:xfrm>
        </p:grpSpPr>
        <p:grpSp>
          <p:nvGrpSpPr>
            <p:cNvPr id="11" name="Group 10">
              <a:extLst>
                <a:ext uri="{FF2B5EF4-FFF2-40B4-BE49-F238E27FC236}">
                  <a16:creationId xmlns:a16="http://schemas.microsoft.com/office/drawing/2014/main" id="{98E92D13-43C8-F4C2-547E-3C44654ADD67}"/>
                </a:ext>
              </a:extLst>
            </p:cNvPr>
            <p:cNvGrpSpPr/>
            <p:nvPr/>
          </p:nvGrpSpPr>
          <p:grpSpPr>
            <a:xfrm>
              <a:off x="6355667" y="2711507"/>
              <a:ext cx="1992516" cy="1860848"/>
              <a:chOff x="6076084" y="926089"/>
              <a:chExt cx="1667741" cy="1632074"/>
            </a:xfrm>
          </p:grpSpPr>
          <p:grpSp>
            <p:nvGrpSpPr>
              <p:cNvPr id="12" name="Group 11">
                <a:extLst>
                  <a:ext uri="{FF2B5EF4-FFF2-40B4-BE49-F238E27FC236}">
                    <a16:creationId xmlns:a16="http://schemas.microsoft.com/office/drawing/2014/main" id="{F01F1A63-E703-A294-B300-749CFF55A49D}"/>
                  </a:ext>
                </a:extLst>
              </p:cNvPr>
              <p:cNvGrpSpPr/>
              <p:nvPr/>
            </p:nvGrpSpPr>
            <p:grpSpPr>
              <a:xfrm>
                <a:off x="6080552" y="942043"/>
                <a:ext cx="1653598" cy="1616120"/>
                <a:chOff x="6055995" y="1073708"/>
                <a:chExt cx="1691050" cy="1631013"/>
              </a:xfrm>
            </p:grpSpPr>
            <p:grpSp>
              <p:nvGrpSpPr>
                <p:cNvPr id="15" name="Group 14">
                  <a:extLst>
                    <a:ext uri="{FF2B5EF4-FFF2-40B4-BE49-F238E27FC236}">
                      <a16:creationId xmlns:a16="http://schemas.microsoft.com/office/drawing/2014/main" id="{4D33EB1F-1498-8822-4D8B-DBF8F3D314E1}"/>
                    </a:ext>
                  </a:extLst>
                </p:cNvPr>
                <p:cNvGrpSpPr/>
                <p:nvPr/>
              </p:nvGrpSpPr>
              <p:grpSpPr>
                <a:xfrm>
                  <a:off x="6132473" y="1327103"/>
                  <a:ext cx="1614572" cy="1377618"/>
                  <a:chOff x="6140861" y="1341012"/>
                  <a:chExt cx="1614572" cy="1377618"/>
                </a:xfrm>
              </p:grpSpPr>
              <p:pic>
                <p:nvPicPr>
                  <p:cNvPr id="23" name="Picture 22" descr="A gloved hand holding a syringe&#10;&#10;Description automatically generated">
                    <a:extLst>
                      <a:ext uri="{FF2B5EF4-FFF2-40B4-BE49-F238E27FC236}">
                        <a16:creationId xmlns:a16="http://schemas.microsoft.com/office/drawing/2014/main" id="{EFB7622E-1ACF-49F8-8FE7-7A7430F96F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497972">
                    <a:off x="6688068" y="1774021"/>
                    <a:ext cx="1067365" cy="944609"/>
                  </a:xfrm>
                  <a:prstGeom prst="rect">
                    <a:avLst/>
                  </a:prstGeom>
                </p:spPr>
              </p:pic>
              <p:pic>
                <p:nvPicPr>
                  <p:cNvPr id="24" name="Picture 23" descr="A hand in a purple glove holding a test tube with a red liquid&#10;&#10;Description automatically generated">
                    <a:extLst>
                      <a:ext uri="{FF2B5EF4-FFF2-40B4-BE49-F238E27FC236}">
                        <a16:creationId xmlns:a16="http://schemas.microsoft.com/office/drawing/2014/main" id="{9AFED1A8-120C-B49A-28D7-4294EFD71F50}"/>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43000" contrast="12000"/>
                            </a14:imgEffect>
                          </a14:imgLayer>
                        </a14:imgProps>
                      </a:ext>
                      <a:ext uri="{28A0092B-C50C-407E-A947-70E740481C1C}">
                        <a14:useLocalDpi xmlns:a14="http://schemas.microsoft.com/office/drawing/2010/main" val="0"/>
                      </a:ext>
                    </a:extLst>
                  </a:blip>
                  <a:stretch>
                    <a:fillRect/>
                  </a:stretch>
                </p:blipFill>
                <p:spPr>
                  <a:xfrm>
                    <a:off x="6140861" y="1341012"/>
                    <a:ext cx="1087688" cy="946063"/>
                  </a:xfrm>
                  <a:prstGeom prst="parallelogram">
                    <a:avLst/>
                  </a:prstGeom>
                </p:spPr>
              </p:pic>
            </p:grpSp>
            <p:grpSp>
              <p:nvGrpSpPr>
                <p:cNvPr id="16" name="Group 15">
                  <a:extLst>
                    <a:ext uri="{FF2B5EF4-FFF2-40B4-BE49-F238E27FC236}">
                      <a16:creationId xmlns:a16="http://schemas.microsoft.com/office/drawing/2014/main" id="{6A0DAE69-55FB-FFEF-133E-008D7980DAB4}"/>
                    </a:ext>
                  </a:extLst>
                </p:cNvPr>
                <p:cNvGrpSpPr/>
                <p:nvPr/>
              </p:nvGrpSpPr>
              <p:grpSpPr>
                <a:xfrm>
                  <a:off x="6055995" y="1073708"/>
                  <a:ext cx="620322" cy="431054"/>
                  <a:chOff x="5977732" y="1030583"/>
                  <a:chExt cx="620322" cy="431054"/>
                </a:xfrm>
              </p:grpSpPr>
              <p:sp>
                <p:nvSpPr>
                  <p:cNvPr id="20" name="TextBox 19">
                    <a:extLst>
                      <a:ext uri="{FF2B5EF4-FFF2-40B4-BE49-F238E27FC236}">
                        <a16:creationId xmlns:a16="http://schemas.microsoft.com/office/drawing/2014/main" id="{B082D03D-0BA1-D203-8E5B-D068E9FB2028}"/>
                      </a:ext>
                    </a:extLst>
                  </p:cNvPr>
                  <p:cNvSpPr txBox="1"/>
                  <p:nvPr/>
                </p:nvSpPr>
                <p:spPr>
                  <a:xfrm>
                    <a:off x="5977732" y="1030583"/>
                    <a:ext cx="620322" cy="431054"/>
                  </a:xfrm>
                  <a:prstGeom prst="rect">
                    <a:avLst/>
                  </a:prstGeom>
                  <a:noFill/>
                </p:spPr>
                <p:txBody>
                  <a:bodyPr wrap="none" lIns="91440" tIns="45720" rIns="91440" bIns="45720" rtlCol="0" anchor="t">
                    <a:spAutoFit/>
                  </a:bodyPr>
                  <a:lstStyle/>
                  <a:p>
                    <a:pPr algn="l"/>
                    <a:r>
                      <a:rPr lang="en-US" b="1" dirty="0">
                        <a:solidFill>
                          <a:srgbClr val="C6006F"/>
                        </a:solidFill>
                      </a:rPr>
                      <a:t>10x</a:t>
                    </a:r>
                    <a:endParaRPr lang="en-US" b="1" dirty="0">
                      <a:solidFill>
                        <a:srgbClr val="C6006F"/>
                      </a:solidFill>
                      <a:ea typeface="Calibri"/>
                      <a:cs typeface="Calibri"/>
                    </a:endParaRPr>
                  </a:p>
                </p:txBody>
              </p:sp>
              <p:sp>
                <p:nvSpPr>
                  <p:cNvPr id="21" name="Arrow: Up 20">
                    <a:extLst>
                      <a:ext uri="{FF2B5EF4-FFF2-40B4-BE49-F238E27FC236}">
                        <a16:creationId xmlns:a16="http://schemas.microsoft.com/office/drawing/2014/main" id="{1C94059D-9F1A-AC4B-C7D7-80F29B1DDF27}"/>
                      </a:ext>
                    </a:extLst>
                  </p:cNvPr>
                  <p:cNvSpPr/>
                  <p:nvPr/>
                </p:nvSpPr>
                <p:spPr>
                  <a:xfrm>
                    <a:off x="6062949" y="1298289"/>
                    <a:ext cx="151319" cy="157338"/>
                  </a:xfrm>
                  <a:prstGeom prst="upArrow">
                    <a:avLst/>
                  </a:prstGeom>
                  <a:solidFill>
                    <a:srgbClr val="C6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22" name="Arrow: Up 21">
                    <a:extLst>
                      <a:ext uri="{FF2B5EF4-FFF2-40B4-BE49-F238E27FC236}">
                        <a16:creationId xmlns:a16="http://schemas.microsoft.com/office/drawing/2014/main" id="{363984E5-37F3-007F-59EB-161105414087}"/>
                      </a:ext>
                    </a:extLst>
                  </p:cNvPr>
                  <p:cNvSpPr/>
                  <p:nvPr/>
                </p:nvSpPr>
                <p:spPr>
                  <a:xfrm rot="10800000">
                    <a:off x="6204690" y="1303634"/>
                    <a:ext cx="151319" cy="157338"/>
                  </a:xfrm>
                  <a:prstGeom prst="upArrow">
                    <a:avLst/>
                  </a:prstGeom>
                  <a:solidFill>
                    <a:srgbClr val="C6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grpSp>
          </p:grpSp>
          <p:sp>
            <p:nvSpPr>
              <p:cNvPr id="14" name="Rectangle 13">
                <a:extLst>
                  <a:ext uri="{FF2B5EF4-FFF2-40B4-BE49-F238E27FC236}">
                    <a16:creationId xmlns:a16="http://schemas.microsoft.com/office/drawing/2014/main" id="{C2E34E15-7C5D-ABDC-58A6-D6D0B8E3D23D}"/>
                  </a:ext>
                </a:extLst>
              </p:cNvPr>
              <p:cNvSpPr/>
              <p:nvPr/>
            </p:nvSpPr>
            <p:spPr>
              <a:xfrm>
                <a:off x="6076084" y="926089"/>
                <a:ext cx="1667741" cy="1518371"/>
              </a:xfrm>
              <a:prstGeom prst="rect">
                <a:avLst/>
              </a:prstGeom>
              <a:noFill/>
              <a:ln w="63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5" name="Straight Connector 24">
              <a:extLst>
                <a:ext uri="{FF2B5EF4-FFF2-40B4-BE49-F238E27FC236}">
                  <a16:creationId xmlns:a16="http://schemas.microsoft.com/office/drawing/2014/main" id="{2DCF005C-ABE2-D9CB-7DEB-F120F96615EA}"/>
                </a:ext>
              </a:extLst>
            </p:cNvPr>
            <p:cNvCxnSpPr>
              <a:cxnSpLocks/>
            </p:cNvCxnSpPr>
            <p:nvPr/>
          </p:nvCxnSpPr>
          <p:spPr>
            <a:xfrm flipV="1">
              <a:off x="6775173" y="3082281"/>
              <a:ext cx="1175176" cy="1250593"/>
            </a:xfrm>
            <a:prstGeom prst="line">
              <a:avLst/>
            </a:prstGeom>
            <a:ln w="152400">
              <a:solidFill>
                <a:schemeClr val="accent3"/>
              </a:solidFill>
            </a:ln>
          </p:spPr>
          <p:style>
            <a:lnRef idx="1">
              <a:schemeClr val="accent1"/>
            </a:lnRef>
            <a:fillRef idx="0">
              <a:schemeClr val="accent1"/>
            </a:fillRef>
            <a:effectRef idx="0">
              <a:schemeClr val="accent1"/>
            </a:effectRef>
            <a:fontRef idx="minor">
              <a:schemeClr val="tx1"/>
            </a:fontRef>
          </p:style>
        </p:cxnSp>
      </p:grpSp>
      <p:pic>
        <p:nvPicPr>
          <p:cNvPr id="2" name="Picture 1" descr="A syringe and a vial&#10;&#10;AI-generated content may be incorrect.">
            <a:extLst>
              <a:ext uri="{FF2B5EF4-FFF2-40B4-BE49-F238E27FC236}">
                <a16:creationId xmlns:a16="http://schemas.microsoft.com/office/drawing/2014/main" id="{7E4CDD1F-3B67-D198-9CA2-CDABD2C079DE}"/>
              </a:ext>
            </a:extLst>
          </p:cNvPr>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5900"/>
                    </a14:imgEffect>
                  </a14:imgLayer>
                </a14:imgProps>
              </a:ext>
              <a:ext uri="{28A0092B-C50C-407E-A947-70E740481C1C}">
                <a14:useLocalDpi xmlns:a14="http://schemas.microsoft.com/office/drawing/2010/main" val="0"/>
              </a:ext>
            </a:extLst>
          </a:blip>
          <a:srcRect r="1621"/>
          <a:stretch/>
        </p:blipFill>
        <p:spPr>
          <a:xfrm>
            <a:off x="5928742" y="629423"/>
            <a:ext cx="1992516" cy="1925455"/>
          </a:xfrm>
          <a:prstGeom prst="rect">
            <a:avLst/>
          </a:prstGeom>
          <a:ln>
            <a:solidFill>
              <a:schemeClr val="bg2">
                <a:lumMod val="75000"/>
              </a:schemeClr>
            </a:solidFill>
          </a:ln>
        </p:spPr>
      </p:pic>
      <p:sp>
        <p:nvSpPr>
          <p:cNvPr id="5" name="TextBox 4">
            <a:extLst>
              <a:ext uri="{FF2B5EF4-FFF2-40B4-BE49-F238E27FC236}">
                <a16:creationId xmlns:a16="http://schemas.microsoft.com/office/drawing/2014/main" id="{EA0460F1-61B8-8793-2568-FC71B1BC8880}"/>
              </a:ext>
            </a:extLst>
          </p:cNvPr>
          <p:cNvSpPr txBox="1"/>
          <p:nvPr/>
        </p:nvSpPr>
        <p:spPr>
          <a:xfrm>
            <a:off x="7414133" y="3319965"/>
            <a:ext cx="559430" cy="369332"/>
          </a:xfrm>
          <a:prstGeom prst="rect">
            <a:avLst/>
          </a:prstGeom>
          <a:noFill/>
        </p:spPr>
        <p:txBody>
          <a:bodyPr wrap="square" lIns="91440" tIns="45720" rIns="91440" bIns="45720" rtlCol="0" anchor="t">
            <a:spAutoFit/>
          </a:bodyPr>
          <a:lstStyle/>
          <a:p>
            <a:pPr algn="l"/>
            <a:r>
              <a:rPr lang="en-US" b="1" dirty="0">
                <a:solidFill>
                  <a:srgbClr val="C6006F"/>
                </a:solidFill>
              </a:rPr>
              <a:t>5</a:t>
            </a:r>
            <a:r>
              <a:rPr lang="en-US" sz="1100" b="1" dirty="0">
                <a:solidFill>
                  <a:srgbClr val="C6006F"/>
                </a:solidFill>
              </a:rPr>
              <a:t>sec</a:t>
            </a:r>
            <a:endParaRPr lang="en-US" b="1" dirty="0">
              <a:solidFill>
                <a:srgbClr val="C6006F"/>
              </a:solidFill>
              <a:ea typeface="Calibri"/>
              <a:cs typeface="Calibri"/>
            </a:endParaRPr>
          </a:p>
        </p:txBody>
      </p:sp>
    </p:spTree>
    <p:custDataLst>
      <p:tags r:id="rId1"/>
    </p:custDataLst>
    <p:extLst>
      <p:ext uri="{BB962C8B-B14F-4D97-AF65-F5344CB8AC3E}">
        <p14:creationId xmlns:p14="http://schemas.microsoft.com/office/powerpoint/2010/main" val="4154609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B3A2D-213B-C657-A60B-6F838B4A23B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4460257-575E-3A05-853B-6EAF9177998F}"/>
              </a:ext>
            </a:extLst>
          </p:cNvPr>
          <p:cNvSpPr>
            <a:spLocks noGrp="1"/>
          </p:cNvSpPr>
          <p:nvPr>
            <p:ph type="title"/>
          </p:nvPr>
        </p:nvSpPr>
        <p:spPr/>
        <p:txBody>
          <a:bodyPr/>
          <a:lstStyle/>
          <a:p>
            <a:r>
              <a:rPr lang="en-US" dirty="0"/>
              <a:t>Running the test </a:t>
            </a:r>
            <a:r>
              <a:rPr lang="en-US" sz="1400" dirty="0"/>
              <a:t>– cont’d</a:t>
            </a:r>
          </a:p>
        </p:txBody>
      </p:sp>
      <p:sp>
        <p:nvSpPr>
          <p:cNvPr id="7" name="Slide Number Placeholder 6">
            <a:extLst>
              <a:ext uri="{FF2B5EF4-FFF2-40B4-BE49-F238E27FC236}">
                <a16:creationId xmlns:a16="http://schemas.microsoft.com/office/drawing/2014/main" id="{CC587D8D-8F28-E19B-5963-4ABB77F81BB8}"/>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24</a:t>
            </a:fld>
            <a:endParaRPr lang="en-IN"/>
          </a:p>
        </p:txBody>
      </p:sp>
      <p:sp>
        <p:nvSpPr>
          <p:cNvPr id="3" name="Content Placeholder 2">
            <a:extLst>
              <a:ext uri="{FF2B5EF4-FFF2-40B4-BE49-F238E27FC236}">
                <a16:creationId xmlns:a16="http://schemas.microsoft.com/office/drawing/2014/main" id="{B026C859-91A8-80F2-1389-B4B81C8AE24E}"/>
              </a:ext>
            </a:extLst>
          </p:cNvPr>
          <p:cNvSpPr>
            <a:spLocks noGrp="1"/>
          </p:cNvSpPr>
          <p:nvPr>
            <p:ph type="body" sz="quarter" idx="11"/>
          </p:nvPr>
        </p:nvSpPr>
        <p:spPr/>
        <p:txBody>
          <a:bodyPr/>
          <a:lstStyle/>
          <a:p>
            <a:pPr defTabSz="385763">
              <a:spcBef>
                <a:spcPts val="254"/>
              </a:spcBef>
            </a:pPr>
            <a:r>
              <a:rPr lang="en-US" dirty="0">
                <a:latin typeface="+mn-lt"/>
              </a:rPr>
              <a:t>WHOLE BLOOD: FILL THE i-STAT CARTRIDGE</a:t>
            </a:r>
          </a:p>
          <a:p>
            <a:pPr marL="285750" indent="-285750" defTabSz="385763">
              <a:spcBef>
                <a:spcPts val="254"/>
              </a:spcBef>
              <a:buFont typeface="Arial" panose="020B0604020202020204" pitchFamily="34" charset="0"/>
              <a:buChar char="•"/>
            </a:pPr>
            <a:r>
              <a:rPr lang="en-US" sz="1400" b="1" dirty="0">
                <a:solidFill>
                  <a:schemeClr val="tx1"/>
                </a:solidFill>
              </a:rPr>
              <a:t>Fill the cartridge immediately </a:t>
            </a:r>
            <a:r>
              <a:rPr lang="en-US" sz="1400" b="0" dirty="0">
                <a:solidFill>
                  <a:schemeClr val="tx1"/>
                </a:solidFill>
              </a:rPr>
              <a:t>after mixing</a:t>
            </a:r>
            <a:br>
              <a:rPr lang="en-US" sz="1400" b="0" dirty="0">
                <a:solidFill>
                  <a:schemeClr val="tx1"/>
                </a:solidFill>
              </a:rPr>
            </a:br>
            <a:endParaRPr lang="en-US" sz="1400" b="0" dirty="0">
              <a:solidFill>
                <a:schemeClr val="tx1"/>
              </a:solidFill>
            </a:endParaRPr>
          </a:p>
          <a:p>
            <a:pPr marL="285750" indent="-285750" defTabSz="385763">
              <a:spcBef>
                <a:spcPts val="254"/>
              </a:spcBef>
              <a:buFont typeface="Arial" panose="020B0604020202020204" pitchFamily="34" charset="0"/>
              <a:buChar char="•"/>
            </a:pPr>
            <a:r>
              <a:rPr lang="en-US" sz="1400" b="0" dirty="0">
                <a:solidFill>
                  <a:schemeClr val="tx1"/>
                </a:solidFill>
              </a:rPr>
              <a:t>Direct the hub of syringe or tip of the transfer device (capillary tube, pipette, or dispensing tip) into the sample well of the cartridge</a:t>
            </a:r>
            <a:br>
              <a:rPr lang="en-US" sz="1400" b="0" dirty="0">
                <a:solidFill>
                  <a:schemeClr val="tx1"/>
                </a:solidFill>
              </a:rPr>
            </a:br>
            <a:endParaRPr lang="en-US" sz="1400" b="0" dirty="0">
              <a:solidFill>
                <a:schemeClr val="tx1"/>
              </a:solidFill>
            </a:endParaRPr>
          </a:p>
          <a:p>
            <a:pPr marL="285750" indent="-285750" defTabSz="385763">
              <a:spcBef>
                <a:spcPts val="254"/>
              </a:spcBef>
              <a:buFont typeface="Arial" panose="020B0604020202020204" pitchFamily="34" charset="0"/>
              <a:buChar char="•"/>
            </a:pPr>
            <a:r>
              <a:rPr lang="en-US" sz="1400" b="0" dirty="0">
                <a:solidFill>
                  <a:schemeClr val="tx1"/>
                </a:solidFill>
              </a:rPr>
              <a:t>Slowly dispense sample into the sample well until the sample reaches the fill mark indicated on the cartridge. Cartridge is properly filled when the sample reaches the ‘fill to’ mark</a:t>
            </a:r>
          </a:p>
          <a:p>
            <a:pPr marL="285750" indent="-285750" defTabSz="385763">
              <a:spcBef>
                <a:spcPts val="254"/>
              </a:spcBef>
              <a:buFont typeface="Arial" panose="020B0604020202020204" pitchFamily="34" charset="0"/>
              <a:buChar char="•"/>
            </a:pPr>
            <a:endParaRPr lang="en-US" sz="1400" dirty="0"/>
          </a:p>
        </p:txBody>
      </p:sp>
      <p:sp>
        <p:nvSpPr>
          <p:cNvPr id="14" name="Content Placeholder 2">
            <a:extLst>
              <a:ext uri="{FF2B5EF4-FFF2-40B4-BE49-F238E27FC236}">
                <a16:creationId xmlns:a16="http://schemas.microsoft.com/office/drawing/2014/main" id="{8D13C2C4-4134-98C4-24A1-1E72BD31CC4D}"/>
              </a:ext>
            </a:extLst>
          </p:cNvPr>
          <p:cNvSpPr txBox="1">
            <a:spLocks/>
          </p:cNvSpPr>
          <p:nvPr/>
        </p:nvSpPr>
        <p:spPr>
          <a:xfrm>
            <a:off x="484606" y="3452336"/>
            <a:ext cx="4141822" cy="1054999"/>
          </a:xfrm>
          <a:prstGeom prst="rect">
            <a:avLst/>
          </a:prstGeom>
        </p:spPr>
        <p:txBody>
          <a:bodyPr vert="horz" lIns="0" tIns="0" rIns="91440" bIns="45720" rtlCol="0">
            <a:noAutofit/>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chemeClr val="tx1"/>
                </a:solidFill>
                <a:latin typeface="+mj-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600" b="0" kern="1200">
                <a:solidFill>
                  <a:schemeClr val="tx1"/>
                </a:solidFill>
                <a:latin typeface="+mj-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j-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200" b="0" kern="1200">
                <a:solidFill>
                  <a:schemeClr val="tx1"/>
                </a:solidFill>
                <a:latin typeface="+mj-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200" b="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385763">
              <a:spcBef>
                <a:spcPts val="254"/>
              </a:spcBef>
            </a:pPr>
            <a:endParaRPr lang="en-US" sz="1400"/>
          </a:p>
        </p:txBody>
      </p:sp>
      <p:pic>
        <p:nvPicPr>
          <p:cNvPr id="6" name="Picture 5" descr="A blue and white device&#10;&#10;Description automatically generated">
            <a:extLst>
              <a:ext uri="{FF2B5EF4-FFF2-40B4-BE49-F238E27FC236}">
                <a16:creationId xmlns:a16="http://schemas.microsoft.com/office/drawing/2014/main" id="{7AD39252-E5C2-DCE0-0BB2-7CB4154104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9170" y="223528"/>
            <a:ext cx="1432101" cy="2268958"/>
          </a:xfrm>
          <a:prstGeom prst="rect">
            <a:avLst/>
          </a:prstGeom>
        </p:spPr>
      </p:pic>
      <p:sp>
        <p:nvSpPr>
          <p:cNvPr id="9" name="Line 16">
            <a:extLst>
              <a:ext uri="{FF2B5EF4-FFF2-40B4-BE49-F238E27FC236}">
                <a16:creationId xmlns:a16="http://schemas.microsoft.com/office/drawing/2014/main" id="{DF720B7E-6EAC-AC7D-A9D2-698EF1F3CDC8}"/>
              </a:ext>
            </a:extLst>
          </p:cNvPr>
          <p:cNvSpPr>
            <a:spLocks noChangeShapeType="1"/>
          </p:cNvSpPr>
          <p:nvPr/>
        </p:nvSpPr>
        <p:spPr bwMode="auto">
          <a:xfrm flipH="1">
            <a:off x="6757391" y="787381"/>
            <a:ext cx="779564" cy="130745"/>
          </a:xfrm>
          <a:prstGeom prst="line">
            <a:avLst/>
          </a:prstGeom>
          <a:noFill/>
          <a:ln w="22225">
            <a:solidFill>
              <a:schemeClr val="accent4"/>
            </a:solidFill>
            <a:round/>
            <a:headEn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10" name="Line 16">
            <a:extLst>
              <a:ext uri="{FF2B5EF4-FFF2-40B4-BE49-F238E27FC236}">
                <a16:creationId xmlns:a16="http://schemas.microsoft.com/office/drawing/2014/main" id="{1CEC0C0D-ACF2-389D-9449-C33C711BA9F3}"/>
              </a:ext>
            </a:extLst>
          </p:cNvPr>
          <p:cNvSpPr>
            <a:spLocks noChangeShapeType="1"/>
          </p:cNvSpPr>
          <p:nvPr/>
        </p:nvSpPr>
        <p:spPr bwMode="auto">
          <a:xfrm flipH="1" flipV="1">
            <a:off x="6804344" y="1700981"/>
            <a:ext cx="681428" cy="230006"/>
          </a:xfrm>
          <a:prstGeom prst="line">
            <a:avLst/>
          </a:prstGeom>
          <a:noFill/>
          <a:ln w="22225">
            <a:solidFill>
              <a:schemeClr val="accent4"/>
            </a:solidFill>
            <a:round/>
            <a:headEnd/>
            <a:tailEnd type="oval"/>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pic>
        <p:nvPicPr>
          <p:cNvPr id="20" name="Picture 19">
            <a:extLst>
              <a:ext uri="{FF2B5EF4-FFF2-40B4-BE49-F238E27FC236}">
                <a16:creationId xmlns:a16="http://schemas.microsoft.com/office/drawing/2014/main" id="{6E63EBA2-0C7C-819C-63F6-C3BEC521044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1222" t="31914" r="-2950" b="31174"/>
          <a:stretch/>
        </p:blipFill>
        <p:spPr>
          <a:xfrm>
            <a:off x="7094862" y="738382"/>
            <a:ext cx="1359577" cy="1287698"/>
          </a:xfrm>
          <a:prstGeom prst="flowChartConnector">
            <a:avLst/>
          </a:prstGeom>
          <a:ln w="19050">
            <a:solidFill>
              <a:schemeClr val="accent4"/>
            </a:solidFill>
          </a:ln>
        </p:spPr>
      </p:pic>
      <p:sp>
        <p:nvSpPr>
          <p:cNvPr id="2" name="Text Box 19">
            <a:extLst>
              <a:ext uri="{FF2B5EF4-FFF2-40B4-BE49-F238E27FC236}">
                <a16:creationId xmlns:a16="http://schemas.microsoft.com/office/drawing/2014/main" id="{17079E47-91C0-6D81-5309-A5F06D2C2B65}"/>
              </a:ext>
            </a:extLst>
          </p:cNvPr>
          <p:cNvSpPr txBox="1">
            <a:spLocks noChangeArrowheads="1"/>
          </p:cNvSpPr>
          <p:nvPr/>
        </p:nvSpPr>
        <p:spPr bwMode="auto">
          <a:xfrm>
            <a:off x="5823079" y="2241177"/>
            <a:ext cx="2828922" cy="307777"/>
          </a:xfrm>
          <a:prstGeom prst="rect">
            <a:avLst/>
          </a:prstGeom>
          <a:noFill/>
          <a:ln>
            <a:noFill/>
          </a:ln>
          <a:effectLst/>
        </p:spPr>
        <p:txBody>
          <a:bodyPr wrap="square" lIns="91440" tIns="45720" rIns="91440" bIns="4572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spcBef>
                <a:spcPct val="50000"/>
              </a:spcBef>
            </a:pPr>
            <a:r>
              <a:rPr lang="en-US" altLang="en-US" sz="1400" b="1">
                <a:solidFill>
                  <a:schemeClr val="accent1"/>
                </a:solidFill>
              </a:rPr>
              <a:t>CORRECTLY FILLED TO FILL MARK</a:t>
            </a:r>
          </a:p>
        </p:txBody>
      </p:sp>
      <p:pic>
        <p:nvPicPr>
          <p:cNvPr id="21" name="Picture 20" descr="A blue shaving machine&#10;&#10;AI-generated content may be incorrect.">
            <a:extLst>
              <a:ext uri="{FF2B5EF4-FFF2-40B4-BE49-F238E27FC236}">
                <a16:creationId xmlns:a16="http://schemas.microsoft.com/office/drawing/2014/main" id="{F7E39440-C4CC-797B-554C-D4C946775ABE}"/>
              </a:ext>
            </a:extLst>
          </p:cNvPr>
          <p:cNvPicPr>
            <a:picLocks noChangeAspect="1"/>
          </p:cNvPicPr>
          <p:nvPr/>
        </p:nvPicPr>
        <p:blipFill>
          <a:blip r:embed="rId5" cstate="print">
            <a:extLst>
              <a:ext uri="{28A0092B-C50C-407E-A947-70E740481C1C}">
                <a14:useLocalDpi xmlns:a14="http://schemas.microsoft.com/office/drawing/2010/main" val="0"/>
              </a:ext>
            </a:extLst>
          </a:blip>
          <a:srcRect l="74758" t="7043" r="323" b="32383"/>
          <a:stretch/>
        </p:blipFill>
        <p:spPr>
          <a:xfrm>
            <a:off x="7267348" y="2747852"/>
            <a:ext cx="1298448" cy="1320108"/>
          </a:xfrm>
          <a:prstGeom prst="flowChartConnector">
            <a:avLst/>
          </a:prstGeom>
          <a:ln w="19050">
            <a:solidFill>
              <a:schemeClr val="accent3"/>
            </a:solidFill>
          </a:ln>
        </p:spPr>
      </p:pic>
      <p:pic>
        <p:nvPicPr>
          <p:cNvPr id="23" name="Picture 22" descr="A blue shaving machine&#10;&#10;AI-generated content may be incorrect.">
            <a:extLst>
              <a:ext uri="{FF2B5EF4-FFF2-40B4-BE49-F238E27FC236}">
                <a16:creationId xmlns:a16="http://schemas.microsoft.com/office/drawing/2014/main" id="{CC011A0F-0558-6B08-2EA7-E50D7715E89A}"/>
              </a:ext>
            </a:extLst>
          </p:cNvPr>
          <p:cNvPicPr>
            <a:picLocks noChangeAspect="1"/>
          </p:cNvPicPr>
          <p:nvPr/>
        </p:nvPicPr>
        <p:blipFill>
          <a:blip r:embed="rId5">
            <a:extLst>
              <a:ext uri="{28A0092B-C50C-407E-A947-70E740481C1C}">
                <a14:useLocalDpi xmlns:a14="http://schemas.microsoft.com/office/drawing/2010/main" val="0"/>
              </a:ext>
            </a:extLst>
          </a:blip>
          <a:srcRect l="9373" t="23233" r="70642" b="31600"/>
          <a:stretch/>
        </p:blipFill>
        <p:spPr>
          <a:xfrm>
            <a:off x="5806211" y="2751706"/>
            <a:ext cx="1298448" cy="1294082"/>
          </a:xfrm>
          <a:prstGeom prst="ellipse">
            <a:avLst/>
          </a:prstGeom>
          <a:ln w="19050">
            <a:solidFill>
              <a:srgbClr val="009CDE"/>
            </a:solidFill>
          </a:ln>
        </p:spPr>
      </p:pic>
      <p:pic>
        <p:nvPicPr>
          <p:cNvPr id="25" name="Graphic 24" descr="Close with solid fill">
            <a:extLst>
              <a:ext uri="{FF2B5EF4-FFF2-40B4-BE49-F238E27FC236}">
                <a16:creationId xmlns:a16="http://schemas.microsoft.com/office/drawing/2014/main" id="{E67661A3-7C52-271D-82C8-B196BAE1A97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58120" y="2607603"/>
            <a:ext cx="548640" cy="548640"/>
          </a:xfrm>
          <a:prstGeom prst="rect">
            <a:avLst/>
          </a:prstGeom>
        </p:spPr>
      </p:pic>
      <p:pic>
        <p:nvPicPr>
          <p:cNvPr id="27" name="Graphic 26" descr="Close with solid fill">
            <a:extLst>
              <a:ext uri="{FF2B5EF4-FFF2-40B4-BE49-F238E27FC236}">
                <a16:creationId xmlns:a16="http://schemas.microsoft.com/office/drawing/2014/main" id="{EC1975CA-C434-FB48-E42F-55685C0D7ED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057152" y="2548211"/>
            <a:ext cx="548640" cy="548640"/>
          </a:xfrm>
          <a:prstGeom prst="rect">
            <a:avLst/>
          </a:prstGeom>
        </p:spPr>
      </p:pic>
      <p:sp>
        <p:nvSpPr>
          <p:cNvPr id="29" name="Text Box 19">
            <a:extLst>
              <a:ext uri="{FF2B5EF4-FFF2-40B4-BE49-F238E27FC236}">
                <a16:creationId xmlns:a16="http://schemas.microsoft.com/office/drawing/2014/main" id="{3FC3D138-A091-9E48-780C-16983426D2C4}"/>
              </a:ext>
            </a:extLst>
          </p:cNvPr>
          <p:cNvSpPr txBox="1">
            <a:spLocks noChangeArrowheads="1"/>
          </p:cNvSpPr>
          <p:nvPr/>
        </p:nvSpPr>
        <p:spPr bwMode="auto">
          <a:xfrm>
            <a:off x="5735766" y="4162052"/>
            <a:ext cx="1431922" cy="523220"/>
          </a:xfrm>
          <a:prstGeom prst="rect">
            <a:avLst/>
          </a:prstGeom>
          <a:noFill/>
          <a:ln>
            <a:noFill/>
          </a:ln>
          <a:effectLst/>
        </p:spPr>
        <p:txBody>
          <a:bodyPr wrap="square" lIns="91440" tIns="45720" rIns="91440" bIns="4572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spcBef>
                <a:spcPct val="50000"/>
              </a:spcBef>
            </a:pPr>
            <a:r>
              <a:rPr lang="en-US" altLang="en-US" sz="1400" b="1">
                <a:solidFill>
                  <a:schemeClr val="accent1"/>
                </a:solidFill>
              </a:rPr>
              <a:t>UNDER-FILLED CARTRIDGE</a:t>
            </a:r>
          </a:p>
        </p:txBody>
      </p:sp>
      <p:sp>
        <p:nvSpPr>
          <p:cNvPr id="31" name="Text Box 19">
            <a:extLst>
              <a:ext uri="{FF2B5EF4-FFF2-40B4-BE49-F238E27FC236}">
                <a16:creationId xmlns:a16="http://schemas.microsoft.com/office/drawing/2014/main" id="{50E4C425-1690-06CC-3CFC-2310C597E2C7}"/>
              </a:ext>
            </a:extLst>
          </p:cNvPr>
          <p:cNvSpPr txBox="1">
            <a:spLocks noChangeArrowheads="1"/>
          </p:cNvSpPr>
          <p:nvPr/>
        </p:nvSpPr>
        <p:spPr bwMode="auto">
          <a:xfrm>
            <a:off x="7450266" y="4162052"/>
            <a:ext cx="1431922" cy="523220"/>
          </a:xfrm>
          <a:prstGeom prst="rect">
            <a:avLst/>
          </a:prstGeom>
          <a:noFill/>
          <a:ln>
            <a:noFill/>
          </a:ln>
          <a:effectLst/>
        </p:spPr>
        <p:txBody>
          <a:bodyPr wrap="square" lIns="91440" tIns="45720" rIns="91440" bIns="4572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spcBef>
                <a:spcPct val="50000"/>
              </a:spcBef>
            </a:pPr>
            <a:r>
              <a:rPr lang="en-US" altLang="en-US" sz="1400" b="1">
                <a:solidFill>
                  <a:schemeClr val="accent1"/>
                </a:solidFill>
              </a:rPr>
              <a:t>OVER-FILLED CARTRIDGE</a:t>
            </a:r>
          </a:p>
        </p:txBody>
      </p:sp>
      <p:pic>
        <p:nvPicPr>
          <p:cNvPr id="4" name="Picture 3" descr="A green tick on a black background&#10;&#10;AI-generated content may be incorrect.">
            <a:extLst>
              <a:ext uri="{FF2B5EF4-FFF2-40B4-BE49-F238E27FC236}">
                <a16:creationId xmlns:a16="http://schemas.microsoft.com/office/drawing/2014/main" id="{9A99D61E-500F-5242-824D-8435D8670CF8}"/>
              </a:ext>
            </a:extLst>
          </p:cNvPr>
          <p:cNvPicPr>
            <a:picLocks noChangeAspect="1"/>
          </p:cNvPicPr>
          <p:nvPr/>
        </p:nvPicPr>
        <p:blipFill>
          <a:blip r:embed="rId7"/>
          <a:stretch>
            <a:fillRect/>
          </a:stretch>
        </p:blipFill>
        <p:spPr>
          <a:xfrm>
            <a:off x="8288882" y="1111013"/>
            <a:ext cx="550176" cy="544376"/>
          </a:xfrm>
          <a:prstGeom prst="rect">
            <a:avLst/>
          </a:prstGeom>
        </p:spPr>
      </p:pic>
    </p:spTree>
    <p:custDataLst>
      <p:tags r:id="rId1"/>
    </p:custDataLst>
    <p:extLst>
      <p:ext uri="{BB962C8B-B14F-4D97-AF65-F5344CB8AC3E}">
        <p14:creationId xmlns:p14="http://schemas.microsoft.com/office/powerpoint/2010/main" val="4212261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218B4A1-3C98-4400-A0E9-E7749AABF1F3}"/>
              </a:ext>
            </a:extLst>
          </p:cNvPr>
          <p:cNvSpPr>
            <a:spLocks noGrp="1"/>
          </p:cNvSpPr>
          <p:nvPr>
            <p:ph type="title"/>
          </p:nvPr>
        </p:nvSpPr>
        <p:spPr/>
        <p:txBody>
          <a:bodyPr/>
          <a:lstStyle/>
          <a:p>
            <a:r>
              <a:rPr lang="en-US" dirty="0"/>
              <a:t>Running the test </a:t>
            </a:r>
            <a:r>
              <a:rPr lang="en-US" sz="1400" dirty="0"/>
              <a:t>– cont’d</a:t>
            </a:r>
          </a:p>
        </p:txBody>
      </p:sp>
      <p:sp>
        <p:nvSpPr>
          <p:cNvPr id="7" name="Slide Number Placeholder 6">
            <a:extLst>
              <a:ext uri="{FF2B5EF4-FFF2-40B4-BE49-F238E27FC236}">
                <a16:creationId xmlns:a16="http://schemas.microsoft.com/office/drawing/2014/main" id="{4C41A1FC-8DA3-4C7F-BEFE-6AF40C8682C6}"/>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25</a:t>
            </a:fld>
            <a:endParaRPr lang="en-IN"/>
          </a:p>
        </p:txBody>
      </p:sp>
      <p:sp>
        <p:nvSpPr>
          <p:cNvPr id="3" name="Content Placeholder 2">
            <a:extLst>
              <a:ext uri="{FF2B5EF4-FFF2-40B4-BE49-F238E27FC236}">
                <a16:creationId xmlns:a16="http://schemas.microsoft.com/office/drawing/2014/main" id="{8047F29B-963E-4F89-A637-C485A710B023}"/>
              </a:ext>
            </a:extLst>
          </p:cNvPr>
          <p:cNvSpPr>
            <a:spLocks noGrp="1"/>
          </p:cNvSpPr>
          <p:nvPr>
            <p:ph type="body" sz="quarter" idx="11"/>
          </p:nvPr>
        </p:nvSpPr>
        <p:spPr/>
        <p:txBody>
          <a:bodyPr vert="horz" lIns="0" tIns="0" rIns="91440" bIns="45720" rtlCol="0" anchor="t">
            <a:noAutofit/>
          </a:bodyPr>
          <a:lstStyle/>
          <a:p>
            <a:pPr defTabSz="385763">
              <a:spcBef>
                <a:spcPts val="254"/>
              </a:spcBef>
            </a:pPr>
            <a:r>
              <a:rPr lang="en-US">
                <a:latin typeface="+mn-lt"/>
                <a:cs typeface="Calibri"/>
              </a:rPr>
              <a:t>CLOSE AND SEAL THE i-STAT CARTRIDGE</a:t>
            </a:r>
          </a:p>
          <a:p>
            <a:pPr defTabSz="385763">
              <a:spcBef>
                <a:spcPts val="254"/>
              </a:spcBef>
            </a:pPr>
            <a:r>
              <a:rPr lang="en-US" sz="1400">
                <a:solidFill>
                  <a:schemeClr val="tx1"/>
                </a:solidFill>
                <a:cs typeface="Calibri"/>
              </a:rPr>
              <a:t>To close and seal the cartridge:</a:t>
            </a:r>
            <a:endParaRPr lang="en-US" sz="1400">
              <a:solidFill>
                <a:schemeClr val="tx1"/>
              </a:solidFill>
              <a:ea typeface="Calibri"/>
              <a:cs typeface="Calibri"/>
            </a:endParaRPr>
          </a:p>
          <a:p>
            <a:pPr marL="213995" indent="-213995" defTabSz="385763">
              <a:spcBef>
                <a:spcPts val="254"/>
              </a:spcBef>
              <a:buFont typeface="Arial" panose="020B0604020202020204" pitchFamily="34" charset="0"/>
              <a:buChar char="•"/>
            </a:pPr>
            <a:r>
              <a:rPr lang="en-US" sz="1400">
                <a:solidFill>
                  <a:schemeClr val="tx1"/>
                </a:solidFill>
                <a:cs typeface="Calibri"/>
              </a:rPr>
              <a:t>Hold the cartridge by its side edges and away from the sample well.</a:t>
            </a:r>
            <a:endParaRPr lang="en-US">
              <a:solidFill>
                <a:schemeClr val="tx1"/>
              </a:solidFill>
            </a:endParaRPr>
          </a:p>
          <a:p>
            <a:pPr marL="213995" indent="-213995" defTabSz="385763">
              <a:spcBef>
                <a:spcPts val="254"/>
              </a:spcBef>
              <a:buFont typeface="Arial" panose="020B0604020202020204" pitchFamily="34" charset="0"/>
              <a:buChar char="•"/>
            </a:pPr>
            <a:r>
              <a:rPr lang="en-US" sz="1400" b="0">
                <a:solidFill>
                  <a:schemeClr val="tx1"/>
                </a:solidFill>
                <a:cs typeface="Calibri"/>
              </a:rPr>
              <a:t>Fold the closure to close and seal the cartridge</a:t>
            </a:r>
            <a:endParaRPr lang="en-US">
              <a:solidFill>
                <a:schemeClr val="tx1"/>
              </a:solidFill>
            </a:endParaRPr>
          </a:p>
          <a:p>
            <a:pPr marL="213995" indent="-213995" defTabSz="385763">
              <a:spcBef>
                <a:spcPts val="254"/>
              </a:spcBef>
              <a:buFont typeface="Arial" panose="020B0604020202020204" pitchFamily="34" charset="0"/>
              <a:buChar char="•"/>
            </a:pPr>
            <a:endParaRPr lang="en-US" sz="1000">
              <a:ea typeface="Calibri"/>
            </a:endParaRPr>
          </a:p>
          <a:p>
            <a:pPr marL="213995" indent="-213995" defTabSz="385763">
              <a:spcBef>
                <a:spcPts val="254"/>
              </a:spcBef>
              <a:buFont typeface="Arial" panose="020B0604020202020204" pitchFamily="34" charset="0"/>
              <a:buChar char="•"/>
            </a:pPr>
            <a:endParaRPr lang="en-US" sz="1400">
              <a:ea typeface="Calibri"/>
            </a:endParaRPr>
          </a:p>
          <a:p>
            <a:pPr marL="213995" indent="-213995" defTabSz="385763">
              <a:spcBef>
                <a:spcPts val="254"/>
              </a:spcBef>
              <a:buFont typeface="Arial" panose="020B0604020202020204" pitchFamily="34" charset="0"/>
              <a:buChar char="•"/>
            </a:pPr>
            <a:endParaRPr lang="en-US" sz="1400">
              <a:ea typeface="Calibri"/>
            </a:endParaRPr>
          </a:p>
        </p:txBody>
      </p:sp>
      <p:sp>
        <p:nvSpPr>
          <p:cNvPr id="34" name="TextBox 33">
            <a:extLst>
              <a:ext uri="{FF2B5EF4-FFF2-40B4-BE49-F238E27FC236}">
                <a16:creationId xmlns:a16="http://schemas.microsoft.com/office/drawing/2014/main" id="{19B1CD5D-F118-6A71-41AA-ED7504955ACE}"/>
              </a:ext>
            </a:extLst>
          </p:cNvPr>
          <p:cNvSpPr txBox="1"/>
          <p:nvPr/>
        </p:nvSpPr>
        <p:spPr>
          <a:xfrm>
            <a:off x="837864" y="3450038"/>
            <a:ext cx="3867820" cy="615553"/>
          </a:xfrm>
          <a:prstGeom prst="rect">
            <a:avLst/>
          </a:prstGeom>
          <a:noFill/>
        </p:spPr>
        <p:txBody>
          <a:bodyPr wrap="square" rtlCol="0">
            <a:spAutoFit/>
          </a:bodyPr>
          <a:lstStyle/>
          <a:p>
            <a:pPr defTabSz="514350"/>
            <a:r>
              <a:rPr lang="en-US" sz="1400" b="1">
                <a:solidFill>
                  <a:schemeClr val="tx2"/>
                </a:solidFill>
                <a:cs typeface="Calibri" panose="020F0502020204030204" pitchFamily="34" charset="0"/>
              </a:rPr>
              <a:t>PRECAUTIONS</a:t>
            </a:r>
            <a:endParaRPr lang="en-US" sz="1400">
              <a:solidFill>
                <a:schemeClr val="tx2"/>
              </a:solidFill>
            </a:endParaRPr>
          </a:p>
          <a:p>
            <a:pPr>
              <a:spcAft>
                <a:spcPts val="450"/>
              </a:spcAft>
            </a:pPr>
            <a:r>
              <a:rPr lang="en-US" sz="1000" b="1">
                <a:cs typeface="Calibri" panose="020F0502020204030204" pitchFamily="34" charset="0"/>
              </a:rPr>
              <a:t>Incorrect handling and filling of the </a:t>
            </a:r>
            <a:r>
              <a:rPr lang="en-US" sz="1000" b="1" i="1">
                <a:cs typeface="Calibri" panose="020F0502020204030204" pitchFamily="34" charset="0"/>
              </a:rPr>
              <a:t>i-STAT</a:t>
            </a:r>
            <a:r>
              <a:rPr lang="en-US" sz="1000" b="1">
                <a:cs typeface="Calibri" panose="020F0502020204030204" pitchFamily="34" charset="0"/>
              </a:rPr>
              <a:t> cartridge will </a:t>
            </a:r>
            <a:br>
              <a:rPr lang="en-US" sz="1000" b="1">
                <a:cs typeface="Calibri" panose="020F0502020204030204" pitchFamily="34" charset="0"/>
              </a:rPr>
            </a:br>
            <a:r>
              <a:rPr lang="en-US" sz="1000" b="1">
                <a:cs typeface="Calibri" panose="020F0502020204030204" pitchFamily="34" charset="0"/>
              </a:rPr>
              <a:t>result in a quality check failure.</a:t>
            </a:r>
          </a:p>
        </p:txBody>
      </p:sp>
      <p:cxnSp>
        <p:nvCxnSpPr>
          <p:cNvPr id="9" name="Straight Connector 8">
            <a:extLst>
              <a:ext uri="{FF2B5EF4-FFF2-40B4-BE49-F238E27FC236}">
                <a16:creationId xmlns:a16="http://schemas.microsoft.com/office/drawing/2014/main" id="{A6132CAC-DF4A-2BC7-1662-34587C205CAE}"/>
              </a:ext>
            </a:extLst>
          </p:cNvPr>
          <p:cNvCxnSpPr>
            <a:cxnSpLocks/>
          </p:cNvCxnSpPr>
          <p:nvPr/>
        </p:nvCxnSpPr>
        <p:spPr>
          <a:xfrm>
            <a:off x="419100" y="3245485"/>
            <a:ext cx="3777933"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2" name="Picture 1" descr="Icon&#10;&#10;Description automatically generated">
            <a:extLst>
              <a:ext uri="{FF2B5EF4-FFF2-40B4-BE49-F238E27FC236}">
                <a16:creationId xmlns:a16="http://schemas.microsoft.com/office/drawing/2014/main" id="{89C9E51D-DDAF-1DE6-4938-8CDF963949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100" y="3530000"/>
            <a:ext cx="342207" cy="342207"/>
          </a:xfrm>
          <a:prstGeom prst="rect">
            <a:avLst/>
          </a:prstGeom>
        </p:spPr>
      </p:pic>
      <p:pic>
        <p:nvPicPr>
          <p:cNvPr id="4" name="Picture 3" descr="A blue and clear device&#10;&#10;AI-generated content may be incorrect.">
            <a:extLst>
              <a:ext uri="{FF2B5EF4-FFF2-40B4-BE49-F238E27FC236}">
                <a16:creationId xmlns:a16="http://schemas.microsoft.com/office/drawing/2014/main" id="{2D861E62-F738-707A-1C4A-854E3F1B3C6B}"/>
              </a:ext>
            </a:extLst>
          </p:cNvPr>
          <p:cNvPicPr>
            <a:picLocks noChangeAspect="1"/>
          </p:cNvPicPr>
          <p:nvPr/>
        </p:nvPicPr>
        <p:blipFill>
          <a:blip r:embed="rId4"/>
          <a:stretch>
            <a:fillRect/>
          </a:stretch>
        </p:blipFill>
        <p:spPr>
          <a:xfrm>
            <a:off x="6198500" y="958187"/>
            <a:ext cx="1377952" cy="1047751"/>
          </a:xfrm>
          <a:prstGeom prst="rect">
            <a:avLst/>
          </a:prstGeom>
        </p:spPr>
      </p:pic>
      <p:sp>
        <p:nvSpPr>
          <p:cNvPr id="12" name="TextBox 11">
            <a:extLst>
              <a:ext uri="{FF2B5EF4-FFF2-40B4-BE49-F238E27FC236}">
                <a16:creationId xmlns:a16="http://schemas.microsoft.com/office/drawing/2014/main" id="{A71F2D84-649B-1077-3C55-97C7126B7C9D}"/>
              </a:ext>
            </a:extLst>
          </p:cNvPr>
          <p:cNvSpPr txBox="1"/>
          <p:nvPr/>
        </p:nvSpPr>
        <p:spPr>
          <a:xfrm>
            <a:off x="5615327" y="2261329"/>
            <a:ext cx="2534605" cy="307777"/>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sz="1400" b="1">
                <a:solidFill>
                  <a:srgbClr val="004F71"/>
                </a:solidFill>
                <a:latin typeface="Calibri"/>
                <a:ea typeface="Calibri"/>
                <a:cs typeface="Calibri"/>
              </a:rPr>
              <a:t>PROPERLY CLOSED CARTRIDGE</a:t>
            </a:r>
            <a:endParaRPr lang="en-US"/>
          </a:p>
        </p:txBody>
      </p:sp>
      <p:pic>
        <p:nvPicPr>
          <p:cNvPr id="14" name="Picture 13" descr="A green tick on a black background&#10;&#10;AI-generated content may be incorrect.">
            <a:extLst>
              <a:ext uri="{FF2B5EF4-FFF2-40B4-BE49-F238E27FC236}">
                <a16:creationId xmlns:a16="http://schemas.microsoft.com/office/drawing/2014/main" id="{6560EFE5-EA49-ABF2-523C-8BC658D8CEF5}"/>
              </a:ext>
            </a:extLst>
          </p:cNvPr>
          <p:cNvPicPr>
            <a:picLocks noChangeAspect="1"/>
          </p:cNvPicPr>
          <p:nvPr/>
        </p:nvPicPr>
        <p:blipFill>
          <a:blip r:embed="rId5"/>
          <a:stretch>
            <a:fillRect/>
          </a:stretch>
        </p:blipFill>
        <p:spPr>
          <a:xfrm>
            <a:off x="7623554" y="1213371"/>
            <a:ext cx="550176" cy="544376"/>
          </a:xfrm>
          <a:prstGeom prst="rect">
            <a:avLst/>
          </a:prstGeom>
        </p:spPr>
      </p:pic>
      <p:pic>
        <p:nvPicPr>
          <p:cNvPr id="16" name="Picture 15" descr="A blue device with a lid&#10;&#10;AI-generated content may be incorrect.">
            <a:extLst>
              <a:ext uri="{FF2B5EF4-FFF2-40B4-BE49-F238E27FC236}">
                <a16:creationId xmlns:a16="http://schemas.microsoft.com/office/drawing/2014/main" id="{4C198670-9476-D217-EA4A-EE74E7B63723}"/>
              </a:ext>
            </a:extLst>
          </p:cNvPr>
          <p:cNvPicPr>
            <a:picLocks noChangeAspect="1"/>
          </p:cNvPicPr>
          <p:nvPr/>
        </p:nvPicPr>
        <p:blipFill>
          <a:blip r:embed="rId6"/>
          <a:srcRect l="1531" t="14375" r="9791" b="8542"/>
          <a:stretch/>
        </p:blipFill>
        <p:spPr>
          <a:xfrm>
            <a:off x="6186449" y="2707447"/>
            <a:ext cx="1375405" cy="1051907"/>
          </a:xfrm>
          <a:prstGeom prst="rect">
            <a:avLst/>
          </a:prstGeom>
        </p:spPr>
      </p:pic>
      <p:pic>
        <p:nvPicPr>
          <p:cNvPr id="18" name="Graphic 17" descr="Close with solid fill">
            <a:extLst>
              <a:ext uri="{FF2B5EF4-FFF2-40B4-BE49-F238E27FC236}">
                <a16:creationId xmlns:a16="http://schemas.microsoft.com/office/drawing/2014/main" id="{DF15F92F-85F0-D857-174B-B7E82CEDB72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22130" y="2889405"/>
            <a:ext cx="548640" cy="548640"/>
          </a:xfrm>
          <a:prstGeom prst="rect">
            <a:avLst/>
          </a:prstGeom>
        </p:spPr>
      </p:pic>
      <p:sp>
        <p:nvSpPr>
          <p:cNvPr id="23" name="TextBox 22">
            <a:extLst>
              <a:ext uri="{FF2B5EF4-FFF2-40B4-BE49-F238E27FC236}">
                <a16:creationId xmlns:a16="http://schemas.microsoft.com/office/drawing/2014/main" id="{FCFB19FA-0F3E-229F-4E0B-3763F99DE9A0}"/>
              </a:ext>
            </a:extLst>
          </p:cNvPr>
          <p:cNvSpPr txBox="1"/>
          <p:nvPr/>
        </p:nvSpPr>
        <p:spPr>
          <a:xfrm>
            <a:off x="5606797" y="3916120"/>
            <a:ext cx="2656561" cy="307777"/>
          </a:xfrm>
          <a:prstGeom prst="rect">
            <a:avLst/>
          </a:prstGeom>
          <a:noFill/>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en-US" sz="1400" b="1">
                <a:solidFill>
                  <a:srgbClr val="004F71"/>
                </a:solidFill>
                <a:latin typeface="Calibri"/>
                <a:ea typeface="Calibri"/>
                <a:cs typeface="Calibri"/>
              </a:rPr>
              <a:t>IMPROPERLY CLOSED CARTRIDGE</a:t>
            </a:r>
            <a:endParaRPr lang="en-US"/>
          </a:p>
        </p:txBody>
      </p:sp>
    </p:spTree>
    <p:custDataLst>
      <p:tags r:id="rId1"/>
    </p:custDataLst>
    <p:extLst>
      <p:ext uri="{BB962C8B-B14F-4D97-AF65-F5344CB8AC3E}">
        <p14:creationId xmlns:p14="http://schemas.microsoft.com/office/powerpoint/2010/main" val="25721865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218B4A1-3C98-4400-A0E9-E7749AABF1F3}"/>
              </a:ext>
            </a:extLst>
          </p:cNvPr>
          <p:cNvSpPr>
            <a:spLocks noGrp="1"/>
          </p:cNvSpPr>
          <p:nvPr>
            <p:ph type="title"/>
          </p:nvPr>
        </p:nvSpPr>
        <p:spPr>
          <a:xfrm>
            <a:off x="502920" y="574253"/>
            <a:ext cx="8138160" cy="390526"/>
          </a:xfrm>
        </p:spPr>
        <p:txBody>
          <a:bodyPr/>
          <a:lstStyle/>
          <a:p>
            <a:r>
              <a:rPr lang="en-US" dirty="0"/>
              <a:t>Running the test </a:t>
            </a:r>
            <a:r>
              <a:rPr lang="en-US" sz="1400" dirty="0"/>
              <a:t>– cont’d</a:t>
            </a:r>
          </a:p>
        </p:txBody>
      </p:sp>
      <p:sp>
        <p:nvSpPr>
          <p:cNvPr id="7" name="Slide Number Placeholder 6">
            <a:extLst>
              <a:ext uri="{FF2B5EF4-FFF2-40B4-BE49-F238E27FC236}">
                <a16:creationId xmlns:a16="http://schemas.microsoft.com/office/drawing/2014/main" id="{4C41A1FC-8DA3-4C7F-BEFE-6AF40C8682C6}"/>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26</a:t>
            </a:fld>
            <a:endParaRPr lang="en-IN"/>
          </a:p>
        </p:txBody>
      </p:sp>
      <p:sp>
        <p:nvSpPr>
          <p:cNvPr id="3" name="Content Placeholder 2">
            <a:extLst>
              <a:ext uri="{FF2B5EF4-FFF2-40B4-BE49-F238E27FC236}">
                <a16:creationId xmlns:a16="http://schemas.microsoft.com/office/drawing/2014/main" id="{8047F29B-963E-4F89-A637-C485A710B023}"/>
              </a:ext>
            </a:extLst>
          </p:cNvPr>
          <p:cNvSpPr>
            <a:spLocks noGrp="1"/>
          </p:cNvSpPr>
          <p:nvPr>
            <p:ph type="body" sz="quarter" idx="11"/>
          </p:nvPr>
        </p:nvSpPr>
        <p:spPr>
          <a:xfrm>
            <a:off x="502920" y="1287167"/>
            <a:ext cx="4458595" cy="1123523"/>
          </a:xfrm>
        </p:spPr>
        <p:txBody>
          <a:bodyPr/>
          <a:lstStyle/>
          <a:p>
            <a:pPr defTabSz="385763">
              <a:spcBef>
                <a:spcPts val="254"/>
              </a:spcBef>
            </a:pPr>
            <a:r>
              <a:rPr lang="en-US">
                <a:latin typeface="+mn-lt"/>
              </a:rPr>
              <a:t>INSERT THE CARTRIDGE</a:t>
            </a:r>
          </a:p>
          <a:p>
            <a:pPr marL="214313" indent="-214313" defTabSz="385763">
              <a:spcBef>
                <a:spcPts val="254"/>
              </a:spcBef>
              <a:buFont typeface="Arial" panose="020B0604020202020204" pitchFamily="34" charset="0"/>
              <a:buChar char="•"/>
            </a:pPr>
            <a:r>
              <a:rPr lang="en-US" sz="1400" b="0">
                <a:solidFill>
                  <a:schemeClr val="tx1"/>
                </a:solidFill>
              </a:rPr>
              <a:t>Insert the cartridge into the </a:t>
            </a:r>
            <a:r>
              <a:rPr lang="en-US" sz="1400" b="0" i="1">
                <a:solidFill>
                  <a:schemeClr val="tx1"/>
                </a:solidFill>
              </a:rPr>
              <a:t>i-STAT</a:t>
            </a:r>
            <a:r>
              <a:rPr lang="en-US" sz="1400" b="0">
                <a:solidFill>
                  <a:schemeClr val="tx1"/>
                </a:solidFill>
              </a:rPr>
              <a:t> analyzer’s </a:t>
            </a:r>
            <a:br>
              <a:rPr lang="en-US" sz="1400" b="0">
                <a:solidFill>
                  <a:schemeClr val="tx1"/>
                </a:solidFill>
              </a:rPr>
            </a:br>
            <a:r>
              <a:rPr lang="en-US" sz="1400" b="0">
                <a:solidFill>
                  <a:schemeClr val="tx1"/>
                </a:solidFill>
              </a:rPr>
              <a:t>cartridge port</a:t>
            </a:r>
          </a:p>
          <a:p>
            <a:pPr marL="384176" lvl="1" indent="-214313" defTabSz="385763">
              <a:spcBef>
                <a:spcPts val="254"/>
              </a:spcBef>
              <a:buFont typeface="Courier New" panose="02070309020205020404" pitchFamily="49" charset="0"/>
              <a:buChar char="o"/>
            </a:pPr>
            <a:r>
              <a:rPr lang="en-US" sz="1200"/>
              <a:t>Sensors facing up, and on leading edge</a:t>
            </a:r>
            <a:endParaRPr lang="en-US" sz="1200" b="0">
              <a:solidFill>
                <a:schemeClr val="tx1"/>
              </a:solidFill>
            </a:endParaRPr>
          </a:p>
          <a:p>
            <a:pPr defTabSz="385763">
              <a:spcBef>
                <a:spcPts val="254"/>
              </a:spcBef>
            </a:pPr>
            <a:endParaRPr lang="en-US" sz="1400"/>
          </a:p>
        </p:txBody>
      </p:sp>
      <p:sp>
        <p:nvSpPr>
          <p:cNvPr id="6" name="TextBox 5">
            <a:extLst>
              <a:ext uri="{FF2B5EF4-FFF2-40B4-BE49-F238E27FC236}">
                <a16:creationId xmlns:a16="http://schemas.microsoft.com/office/drawing/2014/main" id="{55BE2989-F94F-F2F1-6F3E-0216385DA665}"/>
              </a:ext>
            </a:extLst>
          </p:cNvPr>
          <p:cNvSpPr txBox="1"/>
          <p:nvPr/>
        </p:nvSpPr>
        <p:spPr>
          <a:xfrm>
            <a:off x="921684" y="3196942"/>
            <a:ext cx="3867820" cy="1205458"/>
          </a:xfrm>
          <a:prstGeom prst="rect">
            <a:avLst/>
          </a:prstGeom>
          <a:noFill/>
        </p:spPr>
        <p:txBody>
          <a:bodyPr wrap="square" lIns="91440" tIns="45720" rIns="91440" bIns="45720" rtlCol="0" anchor="t">
            <a:spAutoFit/>
          </a:bodyPr>
          <a:lstStyle/>
          <a:p>
            <a:pPr defTabSz="514350"/>
            <a:r>
              <a:rPr lang="en-US" sz="1400" b="1">
                <a:solidFill>
                  <a:schemeClr val="tx2"/>
                </a:solidFill>
                <a:cs typeface="Calibri"/>
              </a:rPr>
              <a:t>PRECAUTIONS</a:t>
            </a:r>
            <a:endParaRPr lang="en-US" sz="1000">
              <a:solidFill>
                <a:schemeClr val="tx2"/>
              </a:solidFill>
              <a:cs typeface="Calibri"/>
            </a:endParaRPr>
          </a:p>
          <a:p>
            <a:pPr marL="128270" indent="-128270">
              <a:spcAft>
                <a:spcPts val="450"/>
              </a:spcAft>
              <a:buFont typeface="Arial" panose="020B0604020202020204" pitchFamily="34" charset="0"/>
              <a:buChar char="•"/>
            </a:pPr>
            <a:r>
              <a:rPr lang="en-US" sz="1000" b="1">
                <a:cs typeface="Calibri"/>
              </a:rPr>
              <a:t>DO NOT touch the sensors on the top of the cartridge.</a:t>
            </a:r>
            <a:endParaRPr lang="en-US" sz="1000" b="1">
              <a:ea typeface="Calibri"/>
              <a:cs typeface="Calibri"/>
            </a:endParaRPr>
          </a:p>
          <a:p>
            <a:pPr marL="128270" indent="-128270">
              <a:spcAft>
                <a:spcPts val="450"/>
              </a:spcAft>
              <a:buFont typeface="Arial" panose="020B0604020202020204" pitchFamily="34" charset="0"/>
              <a:buChar char="•"/>
            </a:pPr>
            <a:r>
              <a:rPr lang="en-US" sz="1000" b="1">
                <a:cs typeface="Calibri"/>
              </a:rPr>
              <a:t>DO NOT apply pressure to the central area of the label </a:t>
            </a:r>
            <a:br>
              <a:rPr lang="en-US" sz="1000" b="1">
                <a:cs typeface="Calibri" panose="020F0502020204030204" pitchFamily="34" charset="0"/>
              </a:rPr>
            </a:br>
            <a:r>
              <a:rPr lang="en-US" sz="1000" b="1">
                <a:cs typeface="Calibri"/>
              </a:rPr>
              <a:t>because the calibration fluid pack inside could burst prematurely. </a:t>
            </a:r>
            <a:endParaRPr lang="en-US" sz="1000" b="1">
              <a:ea typeface="Calibri"/>
              <a:cs typeface="Calibri"/>
            </a:endParaRPr>
          </a:p>
          <a:p>
            <a:pPr marL="128270" indent="-128270">
              <a:spcAft>
                <a:spcPts val="450"/>
              </a:spcAft>
              <a:buFont typeface="Arial" panose="020B0604020202020204" pitchFamily="34" charset="0"/>
              <a:buChar char="•"/>
            </a:pPr>
            <a:r>
              <a:rPr lang="en-US" sz="1000" b="1">
                <a:cs typeface="Calibri"/>
              </a:rPr>
              <a:t>DO NOT place the cartridge and/or instrument in an oxygen-enriched atmosphere.</a:t>
            </a:r>
            <a:endParaRPr lang="en-US" sz="1000" b="1">
              <a:ea typeface="Calibri"/>
              <a:cs typeface="Calibri"/>
            </a:endParaRPr>
          </a:p>
        </p:txBody>
      </p:sp>
      <p:cxnSp>
        <p:nvCxnSpPr>
          <p:cNvPr id="11" name="Straight Connector 10">
            <a:extLst>
              <a:ext uri="{FF2B5EF4-FFF2-40B4-BE49-F238E27FC236}">
                <a16:creationId xmlns:a16="http://schemas.microsoft.com/office/drawing/2014/main" id="{F6D2348E-0C9F-56DF-D730-17579C7238B9}"/>
              </a:ext>
            </a:extLst>
          </p:cNvPr>
          <p:cNvCxnSpPr>
            <a:cxnSpLocks/>
          </p:cNvCxnSpPr>
          <p:nvPr/>
        </p:nvCxnSpPr>
        <p:spPr>
          <a:xfrm>
            <a:off x="502920" y="3086543"/>
            <a:ext cx="3989228"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4" name="Picture 3" descr="Icon&#10;&#10;Description automatically generated">
            <a:extLst>
              <a:ext uri="{FF2B5EF4-FFF2-40B4-BE49-F238E27FC236}">
                <a16:creationId xmlns:a16="http://schemas.microsoft.com/office/drawing/2014/main" id="{22779EA3-DC5F-404B-E70E-146D793137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 y="3276904"/>
            <a:ext cx="342207" cy="342207"/>
          </a:xfrm>
          <a:prstGeom prst="rect">
            <a:avLst/>
          </a:prstGeom>
        </p:spPr>
      </p:pic>
      <p:pic>
        <p:nvPicPr>
          <p:cNvPr id="19" name="Picture 18" descr="A close-up of a device&#10;&#10;AI-generated content may be incorrect.">
            <a:extLst>
              <a:ext uri="{FF2B5EF4-FFF2-40B4-BE49-F238E27FC236}">
                <a16:creationId xmlns:a16="http://schemas.microsoft.com/office/drawing/2014/main" id="{1C2278E1-755F-01C1-62FC-0B7078775B2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1468" t="44123" r="20527" b="5936"/>
          <a:stretch/>
        </p:blipFill>
        <p:spPr>
          <a:xfrm>
            <a:off x="5179781" y="1152511"/>
            <a:ext cx="2987277" cy="2923642"/>
          </a:xfrm>
          <a:prstGeom prst="rect">
            <a:avLst/>
          </a:prstGeom>
          <a:solidFill>
            <a:schemeClr val="bg2"/>
          </a:solidFill>
          <a:ln>
            <a:solidFill>
              <a:schemeClr val="bg2">
                <a:lumMod val="75000"/>
              </a:schemeClr>
            </a:solidFill>
          </a:ln>
        </p:spPr>
      </p:pic>
      <p:cxnSp>
        <p:nvCxnSpPr>
          <p:cNvPr id="45" name="Straight Arrow Connector 44">
            <a:extLst>
              <a:ext uri="{FF2B5EF4-FFF2-40B4-BE49-F238E27FC236}">
                <a16:creationId xmlns:a16="http://schemas.microsoft.com/office/drawing/2014/main" id="{6BC9823C-CA45-517D-6151-B2552351201D}"/>
              </a:ext>
            </a:extLst>
          </p:cNvPr>
          <p:cNvCxnSpPr>
            <a:cxnSpLocks/>
          </p:cNvCxnSpPr>
          <p:nvPr/>
        </p:nvCxnSpPr>
        <p:spPr>
          <a:xfrm>
            <a:off x="2852818" y="2861953"/>
            <a:ext cx="4033076" cy="0"/>
          </a:xfrm>
          <a:prstGeom prst="straightConnector1">
            <a:avLst/>
          </a:prstGeom>
          <a:ln w="254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9568F771-A5D2-5FC6-FCEC-D61D0F493412}"/>
              </a:ext>
            </a:extLst>
          </p:cNvPr>
          <p:cNvCxnSpPr>
            <a:cxnSpLocks/>
          </p:cNvCxnSpPr>
          <p:nvPr/>
        </p:nvCxnSpPr>
        <p:spPr>
          <a:xfrm>
            <a:off x="2852818" y="2286000"/>
            <a:ext cx="0" cy="575953"/>
          </a:xfrm>
          <a:prstGeom prst="straightConnector1">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589245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1A79D-488C-BF6E-FD03-CEAED5983F91}"/>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1CCBEE42-505E-A8AB-0BA5-B84ADF3678DC}"/>
              </a:ext>
            </a:extLst>
          </p:cNvPr>
          <p:cNvSpPr>
            <a:spLocks noGrp="1"/>
          </p:cNvSpPr>
          <p:nvPr>
            <p:ph type="title"/>
          </p:nvPr>
        </p:nvSpPr>
        <p:spPr/>
        <p:txBody>
          <a:bodyPr/>
          <a:lstStyle/>
          <a:p>
            <a:r>
              <a:rPr lang="en-US" dirty="0"/>
              <a:t>Running the test </a:t>
            </a:r>
            <a:r>
              <a:rPr lang="en-US" sz="1400" dirty="0"/>
              <a:t>– cont’d</a:t>
            </a:r>
          </a:p>
        </p:txBody>
      </p:sp>
      <p:sp>
        <p:nvSpPr>
          <p:cNvPr id="6" name="Slide Number Placeholder 5">
            <a:extLst>
              <a:ext uri="{FF2B5EF4-FFF2-40B4-BE49-F238E27FC236}">
                <a16:creationId xmlns:a16="http://schemas.microsoft.com/office/drawing/2014/main" id="{E79CD523-2CCE-4EEC-F909-059FF8EC8664}"/>
              </a:ext>
            </a:extLst>
          </p:cNvPr>
          <p:cNvSpPr>
            <a:spLocks noGrp="1"/>
          </p:cNvSpPr>
          <p:nvPr>
            <p:ph type="sldNum" sz="quarter" idx="10"/>
          </p:nvPr>
        </p:nvSpPr>
        <p:spPr/>
        <p:txBody>
          <a:bodyPr/>
          <a:lstStyle/>
          <a:p>
            <a:r>
              <a:rPr lang="en-IN"/>
              <a:t>|    </a:t>
            </a:r>
            <a:fld id="{7B2119CD-3B2D-4CEB-B404-D2E3F8CD6D69}" type="slidenum">
              <a:rPr lang="en-IN" smtClean="0"/>
              <a:pPr/>
              <a:t>27</a:t>
            </a:fld>
            <a:endParaRPr lang="en-IN"/>
          </a:p>
        </p:txBody>
      </p:sp>
      <p:sp>
        <p:nvSpPr>
          <p:cNvPr id="14" name="Content Placeholder 13">
            <a:extLst>
              <a:ext uri="{FF2B5EF4-FFF2-40B4-BE49-F238E27FC236}">
                <a16:creationId xmlns:a16="http://schemas.microsoft.com/office/drawing/2014/main" id="{5233256B-F56D-C4F5-275B-12127F133C46}"/>
              </a:ext>
            </a:extLst>
          </p:cNvPr>
          <p:cNvSpPr>
            <a:spLocks noGrp="1"/>
          </p:cNvSpPr>
          <p:nvPr>
            <p:ph type="body" sz="quarter" idx="11"/>
          </p:nvPr>
        </p:nvSpPr>
        <p:spPr>
          <a:xfrm>
            <a:off x="538670" y="1089940"/>
            <a:ext cx="7265122" cy="984653"/>
          </a:xfrm>
        </p:spPr>
        <p:txBody>
          <a:bodyPr/>
          <a:lstStyle/>
          <a:p>
            <a:pPr>
              <a:lnSpc>
                <a:spcPts val="1700"/>
              </a:lnSpc>
            </a:pPr>
            <a:r>
              <a:rPr lang="en-US"/>
              <a:t>PRIOR TO TESTING</a:t>
            </a:r>
          </a:p>
          <a:p>
            <a:pPr marL="285750" indent="-285750">
              <a:lnSpc>
                <a:spcPts val="1700"/>
              </a:lnSpc>
              <a:buFont typeface="Arial" panose="020B0604020202020204" pitchFamily="34" charset="0"/>
              <a:buChar char="•"/>
            </a:pPr>
            <a:r>
              <a:rPr lang="en-US">
                <a:solidFill>
                  <a:schemeClr val="tx1"/>
                </a:solidFill>
              </a:rPr>
              <a:t>The handheld will perform quality checks</a:t>
            </a:r>
          </a:p>
          <a:p>
            <a:pPr marL="285750" indent="-285750">
              <a:lnSpc>
                <a:spcPts val="1700"/>
              </a:lnSpc>
              <a:buFont typeface="Arial" panose="020B0604020202020204" pitchFamily="34" charset="0"/>
              <a:buChar char="•"/>
            </a:pPr>
            <a:r>
              <a:rPr lang="en-US">
                <a:solidFill>
                  <a:schemeClr val="tx1"/>
                </a:solidFill>
              </a:rPr>
              <a:t>Failure of a quality check will result in a Quality Check Code</a:t>
            </a:r>
          </a:p>
          <a:p>
            <a:endParaRPr lang="en-US"/>
          </a:p>
        </p:txBody>
      </p:sp>
      <p:grpSp>
        <p:nvGrpSpPr>
          <p:cNvPr id="29" name="Group 28">
            <a:extLst>
              <a:ext uri="{FF2B5EF4-FFF2-40B4-BE49-F238E27FC236}">
                <a16:creationId xmlns:a16="http://schemas.microsoft.com/office/drawing/2014/main" id="{2F8F1C93-AA85-3CFD-F939-369FD64E8654}"/>
              </a:ext>
            </a:extLst>
          </p:cNvPr>
          <p:cNvGrpSpPr/>
          <p:nvPr/>
        </p:nvGrpSpPr>
        <p:grpSpPr>
          <a:xfrm>
            <a:off x="802178" y="2074593"/>
            <a:ext cx="6186470" cy="2536221"/>
            <a:chOff x="1539433" y="1950267"/>
            <a:chExt cx="6790534" cy="2783864"/>
          </a:xfrm>
        </p:grpSpPr>
        <p:grpSp>
          <p:nvGrpSpPr>
            <p:cNvPr id="30" name="Group 29">
              <a:extLst>
                <a:ext uri="{FF2B5EF4-FFF2-40B4-BE49-F238E27FC236}">
                  <a16:creationId xmlns:a16="http://schemas.microsoft.com/office/drawing/2014/main" id="{E549BF9B-D8AD-CDC2-466D-14E44B9AE6F3}"/>
                </a:ext>
              </a:extLst>
            </p:cNvPr>
            <p:cNvGrpSpPr/>
            <p:nvPr/>
          </p:nvGrpSpPr>
          <p:grpSpPr>
            <a:xfrm>
              <a:off x="1539433" y="1950267"/>
              <a:ext cx="6790534" cy="2783864"/>
              <a:chOff x="1413479" y="1760789"/>
              <a:chExt cx="6916490" cy="2973342"/>
            </a:xfrm>
          </p:grpSpPr>
          <p:pic>
            <p:nvPicPr>
              <p:cNvPr id="32" name="Picture 31">
                <a:extLst>
                  <a:ext uri="{FF2B5EF4-FFF2-40B4-BE49-F238E27FC236}">
                    <a16:creationId xmlns:a16="http://schemas.microsoft.com/office/drawing/2014/main" id="{5951A968-B436-6A6E-37CA-B610F56D6084}"/>
                  </a:ext>
                </a:extLst>
              </p:cNvPr>
              <p:cNvPicPr>
                <a:picLocks noChangeAspect="1"/>
              </p:cNvPicPr>
              <p:nvPr/>
            </p:nvPicPr>
            <p:blipFill>
              <a:blip r:embed="rId3"/>
              <a:stretch>
                <a:fillRect/>
              </a:stretch>
            </p:blipFill>
            <p:spPr>
              <a:xfrm>
                <a:off x="1413479" y="1781385"/>
                <a:ext cx="995391" cy="2952746"/>
              </a:xfrm>
              <a:prstGeom prst="rect">
                <a:avLst/>
              </a:prstGeom>
            </p:spPr>
          </p:pic>
          <p:pic>
            <p:nvPicPr>
              <p:cNvPr id="33" name="Picture 32">
                <a:extLst>
                  <a:ext uri="{FF2B5EF4-FFF2-40B4-BE49-F238E27FC236}">
                    <a16:creationId xmlns:a16="http://schemas.microsoft.com/office/drawing/2014/main" id="{74DF2DA2-0324-649F-7CE4-AD6FCEBEBDAF}"/>
                  </a:ext>
                </a:extLst>
              </p:cNvPr>
              <p:cNvPicPr>
                <a:picLocks noChangeAspect="1"/>
              </p:cNvPicPr>
              <p:nvPr/>
            </p:nvPicPr>
            <p:blipFill>
              <a:blip r:embed="rId4"/>
              <a:stretch>
                <a:fillRect/>
              </a:stretch>
            </p:blipFill>
            <p:spPr>
              <a:xfrm>
                <a:off x="3012290" y="1760789"/>
                <a:ext cx="1772007" cy="2957720"/>
              </a:xfrm>
              <a:prstGeom prst="rect">
                <a:avLst/>
              </a:prstGeom>
            </p:spPr>
          </p:pic>
          <p:pic>
            <p:nvPicPr>
              <p:cNvPr id="34" name="Picture 33">
                <a:extLst>
                  <a:ext uri="{FF2B5EF4-FFF2-40B4-BE49-F238E27FC236}">
                    <a16:creationId xmlns:a16="http://schemas.microsoft.com/office/drawing/2014/main" id="{B0D482A7-105D-E389-E851-3AB97A722E55}"/>
                  </a:ext>
                </a:extLst>
              </p:cNvPr>
              <p:cNvPicPr>
                <a:picLocks noChangeAspect="1"/>
              </p:cNvPicPr>
              <p:nvPr/>
            </p:nvPicPr>
            <p:blipFill>
              <a:blip r:embed="rId5"/>
              <a:stretch>
                <a:fillRect/>
              </a:stretch>
            </p:blipFill>
            <p:spPr>
              <a:xfrm>
                <a:off x="5005974" y="1805425"/>
                <a:ext cx="995391" cy="2913086"/>
              </a:xfrm>
              <a:prstGeom prst="rect">
                <a:avLst/>
              </a:prstGeom>
            </p:spPr>
          </p:pic>
          <p:sp>
            <p:nvSpPr>
              <p:cNvPr id="35" name="Isosceles Triangle 34">
                <a:extLst>
                  <a:ext uri="{FF2B5EF4-FFF2-40B4-BE49-F238E27FC236}">
                    <a16:creationId xmlns:a16="http://schemas.microsoft.com/office/drawing/2014/main" id="{A99433D5-8063-5704-AB79-581614DAB62B}"/>
                  </a:ext>
                </a:extLst>
              </p:cNvPr>
              <p:cNvSpPr/>
              <p:nvPr/>
            </p:nvSpPr>
            <p:spPr>
              <a:xfrm rot="5400000">
                <a:off x="2530278" y="3138443"/>
                <a:ext cx="360604" cy="260432"/>
              </a:xfrm>
              <a:prstGeom prs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A419DB8-A2F3-EBD3-30D7-1B5E78550618}"/>
                  </a:ext>
                </a:extLst>
              </p:cNvPr>
              <p:cNvSpPr/>
              <p:nvPr/>
            </p:nvSpPr>
            <p:spPr>
              <a:xfrm>
                <a:off x="3487284" y="2927812"/>
                <a:ext cx="870404" cy="822453"/>
              </a:xfrm>
              <a:prstGeom prst="rect">
                <a:avLst/>
              </a:prstGeom>
              <a:solidFill>
                <a:schemeClr val="accent4">
                  <a:alpha val="6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37" name="Rectangle 36">
                <a:extLst>
                  <a:ext uri="{FF2B5EF4-FFF2-40B4-BE49-F238E27FC236}">
                    <a16:creationId xmlns:a16="http://schemas.microsoft.com/office/drawing/2014/main" id="{FF88992A-D4E2-A8F0-14E9-5AFF646BF61D}"/>
                  </a:ext>
                </a:extLst>
              </p:cNvPr>
              <p:cNvSpPr/>
              <p:nvPr/>
            </p:nvSpPr>
            <p:spPr>
              <a:xfrm>
                <a:off x="1673013" y="2421491"/>
                <a:ext cx="476322" cy="524678"/>
              </a:xfrm>
              <a:prstGeom prst="rect">
                <a:avLst/>
              </a:prstGeom>
              <a:solidFill>
                <a:schemeClr val="accent4">
                  <a:alpha val="6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sp>
            <p:nvSpPr>
              <p:cNvPr id="38" name="Rectangle 37">
                <a:extLst>
                  <a:ext uri="{FF2B5EF4-FFF2-40B4-BE49-F238E27FC236}">
                    <a16:creationId xmlns:a16="http://schemas.microsoft.com/office/drawing/2014/main" id="{97691F3B-DF8C-15C5-5BD3-F7671A6BB9AB}"/>
                  </a:ext>
                </a:extLst>
              </p:cNvPr>
              <p:cNvSpPr/>
              <p:nvPr/>
            </p:nvSpPr>
            <p:spPr>
              <a:xfrm>
                <a:off x="5245054" y="2458844"/>
                <a:ext cx="539214" cy="515443"/>
              </a:xfrm>
              <a:prstGeom prst="rect">
                <a:avLst/>
              </a:prstGeom>
              <a:solidFill>
                <a:schemeClr val="accent4">
                  <a:alpha val="6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pic>
            <p:nvPicPr>
              <p:cNvPr id="39" name="Picture 38">
                <a:extLst>
                  <a:ext uri="{FF2B5EF4-FFF2-40B4-BE49-F238E27FC236}">
                    <a16:creationId xmlns:a16="http://schemas.microsoft.com/office/drawing/2014/main" id="{EEFCB97D-8638-369C-77AE-FF8A6AFC5BD7}"/>
                  </a:ext>
                </a:extLst>
              </p:cNvPr>
              <p:cNvPicPr>
                <a:picLocks noChangeAspect="1"/>
              </p:cNvPicPr>
              <p:nvPr/>
            </p:nvPicPr>
            <p:blipFill>
              <a:blip r:embed="rId6"/>
              <a:stretch>
                <a:fillRect/>
              </a:stretch>
            </p:blipFill>
            <p:spPr>
              <a:xfrm>
                <a:off x="6557962" y="1781385"/>
                <a:ext cx="1772007" cy="2899261"/>
              </a:xfrm>
              <a:prstGeom prst="rect">
                <a:avLst/>
              </a:prstGeom>
            </p:spPr>
          </p:pic>
          <p:sp>
            <p:nvSpPr>
              <p:cNvPr id="40" name="Rectangle 39">
                <a:extLst>
                  <a:ext uri="{FF2B5EF4-FFF2-40B4-BE49-F238E27FC236}">
                    <a16:creationId xmlns:a16="http://schemas.microsoft.com/office/drawing/2014/main" id="{07811091-775A-D08A-EB63-B4EEE20AB5AD}"/>
                  </a:ext>
                </a:extLst>
              </p:cNvPr>
              <p:cNvSpPr/>
              <p:nvPr/>
            </p:nvSpPr>
            <p:spPr>
              <a:xfrm>
                <a:off x="7008763" y="2974287"/>
                <a:ext cx="870404" cy="822453"/>
              </a:xfrm>
              <a:prstGeom prst="rect">
                <a:avLst/>
              </a:prstGeom>
              <a:solidFill>
                <a:schemeClr val="accent4">
                  <a:alpha val="6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grpSp>
        <p:sp>
          <p:nvSpPr>
            <p:cNvPr id="31" name="Isosceles Triangle 30">
              <a:extLst>
                <a:ext uri="{FF2B5EF4-FFF2-40B4-BE49-F238E27FC236}">
                  <a16:creationId xmlns:a16="http://schemas.microsoft.com/office/drawing/2014/main" id="{739C422F-96F4-0476-397B-7A37C65CA0DB}"/>
                </a:ext>
              </a:extLst>
            </p:cNvPr>
            <p:cNvSpPr/>
            <p:nvPr/>
          </p:nvSpPr>
          <p:spPr>
            <a:xfrm rot="5400000">
              <a:off x="6186609" y="3234203"/>
              <a:ext cx="337624" cy="255689"/>
            </a:xfrm>
            <a:prstGeom prs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
    </p:custDataLst>
    <p:extLst>
      <p:ext uri="{BB962C8B-B14F-4D97-AF65-F5344CB8AC3E}">
        <p14:creationId xmlns:p14="http://schemas.microsoft.com/office/powerpoint/2010/main" val="39363335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8A236-C071-5218-9E7B-1E59086462B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5C9BD72-99E5-6FCB-BE67-E11EDA419D7C}"/>
              </a:ext>
            </a:extLst>
          </p:cNvPr>
          <p:cNvSpPr>
            <a:spLocks noGrp="1"/>
          </p:cNvSpPr>
          <p:nvPr>
            <p:ph type="title"/>
          </p:nvPr>
        </p:nvSpPr>
        <p:spPr/>
        <p:txBody>
          <a:bodyPr/>
          <a:lstStyle/>
          <a:p>
            <a:r>
              <a:rPr lang="en-US" dirty="0"/>
              <a:t>Running the test </a:t>
            </a:r>
            <a:r>
              <a:rPr lang="en-US" sz="1400" dirty="0"/>
              <a:t>– cont’d</a:t>
            </a:r>
          </a:p>
        </p:txBody>
      </p:sp>
      <p:sp>
        <p:nvSpPr>
          <p:cNvPr id="5" name="Slide Number Placeholder 4">
            <a:extLst>
              <a:ext uri="{FF2B5EF4-FFF2-40B4-BE49-F238E27FC236}">
                <a16:creationId xmlns:a16="http://schemas.microsoft.com/office/drawing/2014/main" id="{11F875C7-68A9-9CD5-AFF7-904AF403B1DB}"/>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28</a:t>
            </a:fld>
            <a:endParaRPr lang="en-IN"/>
          </a:p>
        </p:txBody>
      </p:sp>
      <p:sp>
        <p:nvSpPr>
          <p:cNvPr id="3" name="Content Placeholder 2">
            <a:extLst>
              <a:ext uri="{FF2B5EF4-FFF2-40B4-BE49-F238E27FC236}">
                <a16:creationId xmlns:a16="http://schemas.microsoft.com/office/drawing/2014/main" id="{3F9E3EB2-DF55-A750-A562-D984928EF2D8}"/>
              </a:ext>
            </a:extLst>
          </p:cNvPr>
          <p:cNvSpPr>
            <a:spLocks noGrp="1"/>
          </p:cNvSpPr>
          <p:nvPr>
            <p:ph type="body" sz="quarter" idx="11"/>
          </p:nvPr>
        </p:nvSpPr>
        <p:spPr>
          <a:xfrm>
            <a:off x="502920" y="1287167"/>
            <a:ext cx="4390028" cy="3397250"/>
          </a:xfrm>
        </p:spPr>
        <p:txBody>
          <a:bodyPr vert="horz" lIns="0" tIns="0" rIns="91440" bIns="45720" rtlCol="0" anchor="t">
            <a:noAutofit/>
          </a:bodyPr>
          <a:lstStyle/>
          <a:p>
            <a:pPr defTabSz="385763">
              <a:spcBef>
                <a:spcPts val="254"/>
              </a:spcBef>
            </a:pPr>
            <a:r>
              <a:rPr lang="en-US" dirty="0">
                <a:latin typeface="+mn-lt"/>
                <a:cs typeface="Calibri"/>
              </a:rPr>
              <a:t>TIME TO RESULTS</a:t>
            </a:r>
          </a:p>
          <a:p>
            <a:pPr marL="213995" indent="-213995" defTabSz="385763">
              <a:spcBef>
                <a:spcPts val="254"/>
              </a:spcBef>
              <a:buFont typeface="Arial" panose="020B0604020202020204" pitchFamily="34" charset="0"/>
              <a:buChar char="•"/>
            </a:pPr>
            <a:r>
              <a:rPr lang="en-US" sz="1400" b="0" dirty="0">
                <a:solidFill>
                  <a:schemeClr val="tx1"/>
                </a:solidFill>
                <a:cs typeface="Calibri"/>
              </a:rPr>
              <a:t>Once the cartridge is inserted, </a:t>
            </a:r>
            <a:r>
              <a:rPr lang="en-US" sz="1400" dirty="0">
                <a:solidFill>
                  <a:schemeClr val="accent3"/>
                </a:solidFill>
                <a:cs typeface="Calibri"/>
              </a:rPr>
              <a:t>Identifying</a:t>
            </a:r>
            <a:r>
              <a:rPr lang="en-US" sz="1400" b="0" dirty="0">
                <a:solidFill>
                  <a:schemeClr val="accent3"/>
                </a:solidFill>
                <a:cs typeface="Calibri"/>
              </a:rPr>
              <a:t> Cartridge </a:t>
            </a:r>
            <a:r>
              <a:rPr lang="en-US" sz="1400" b="0" dirty="0">
                <a:solidFill>
                  <a:schemeClr val="tx1"/>
                </a:solidFill>
                <a:cs typeface="Calibri"/>
              </a:rPr>
              <a:t>will display followed by the countdown bar</a:t>
            </a:r>
            <a:endParaRPr lang="en-US" sz="1400" b="0" dirty="0">
              <a:solidFill>
                <a:schemeClr val="tx1"/>
              </a:solidFill>
              <a:ea typeface="Calibri"/>
              <a:cs typeface="Calibri"/>
            </a:endParaRPr>
          </a:p>
          <a:p>
            <a:pPr marL="384175" lvl="1" indent="-213995" defTabSz="385763">
              <a:spcBef>
                <a:spcPts val="254"/>
              </a:spcBef>
              <a:buFont typeface="Courier New" panose="02070309020205020404" pitchFamily="49" charset="0"/>
              <a:buChar char="o"/>
            </a:pPr>
            <a:r>
              <a:rPr lang="en-US" sz="1200" b="0" dirty="0"/>
              <a:t>This allows the user to estimate the time to results</a:t>
            </a:r>
            <a:endParaRPr lang="en-US" sz="1200" b="0" dirty="0">
              <a:ea typeface="Calibri"/>
              <a:cs typeface="Calibri"/>
            </a:endParaRPr>
          </a:p>
          <a:p>
            <a:pPr marL="213995" indent="-213995" defTabSz="385763">
              <a:spcBef>
                <a:spcPts val="254"/>
              </a:spcBef>
              <a:buFont typeface="Arial" panose="020B0604020202020204" pitchFamily="34" charset="0"/>
              <a:buChar char="•"/>
            </a:pPr>
            <a:r>
              <a:rPr lang="en-US" sz="1400" dirty="0">
                <a:solidFill>
                  <a:schemeClr val="tx1"/>
                </a:solidFill>
                <a:cs typeface="Calibri"/>
              </a:rPr>
              <a:t>A</a:t>
            </a:r>
            <a:r>
              <a:rPr lang="en-US" sz="1400" b="0" dirty="0">
                <a:solidFill>
                  <a:schemeClr val="tx1"/>
                </a:solidFill>
                <a:cs typeface="Calibri"/>
              </a:rPr>
              <a:t>lerts such as </a:t>
            </a:r>
            <a:r>
              <a:rPr lang="en-US" sz="1400" b="0" dirty="0">
                <a:solidFill>
                  <a:schemeClr val="accent3"/>
                </a:solidFill>
                <a:cs typeface="Calibri"/>
              </a:rPr>
              <a:t>Cartridge Locked</a:t>
            </a:r>
            <a:r>
              <a:rPr lang="en-US" sz="1400" b="0" dirty="0">
                <a:solidFill>
                  <a:schemeClr val="tx1"/>
                </a:solidFill>
                <a:cs typeface="Calibri"/>
              </a:rPr>
              <a:t> are also displayed</a:t>
            </a:r>
            <a:endParaRPr lang="en-US" sz="1400" b="0" dirty="0">
              <a:solidFill>
                <a:schemeClr val="tx1"/>
              </a:solidFill>
              <a:ea typeface="Calibri"/>
              <a:cs typeface="Calibri"/>
            </a:endParaRPr>
          </a:p>
          <a:p>
            <a:pPr marL="213995" indent="-213995" defTabSz="385763">
              <a:spcBef>
                <a:spcPts val="254"/>
              </a:spcBef>
              <a:buFont typeface="Arial" panose="020B0604020202020204" pitchFamily="34" charset="0"/>
              <a:buChar char="•"/>
            </a:pPr>
            <a:r>
              <a:rPr lang="en-US" sz="1400" dirty="0">
                <a:solidFill>
                  <a:schemeClr val="tx1"/>
                </a:solidFill>
                <a:cs typeface="Calibri"/>
              </a:rPr>
              <a:t>The </a:t>
            </a:r>
            <a:r>
              <a:rPr lang="en-US" sz="1400" i="1" dirty="0">
                <a:solidFill>
                  <a:schemeClr val="tx1"/>
                </a:solidFill>
                <a:cs typeface="Calibri"/>
              </a:rPr>
              <a:t>i-STAT CHEM8+ </a:t>
            </a:r>
            <a:r>
              <a:rPr lang="en-US" sz="1400" dirty="0">
                <a:solidFill>
                  <a:schemeClr val="tx1"/>
                </a:solidFill>
                <a:cs typeface="Calibri"/>
              </a:rPr>
              <a:t>test takes approximately 130-200 seconds</a:t>
            </a:r>
            <a:endParaRPr lang="en-US" sz="1400" dirty="0">
              <a:solidFill>
                <a:schemeClr val="tx1"/>
              </a:solidFill>
              <a:ea typeface="Calibri"/>
              <a:cs typeface="Calibri"/>
            </a:endParaRPr>
          </a:p>
        </p:txBody>
      </p:sp>
      <p:sp>
        <p:nvSpPr>
          <p:cNvPr id="16" name="TextBox 15">
            <a:extLst>
              <a:ext uri="{FF2B5EF4-FFF2-40B4-BE49-F238E27FC236}">
                <a16:creationId xmlns:a16="http://schemas.microsoft.com/office/drawing/2014/main" id="{058109EA-9F68-C616-0DAB-21A6657C6481}"/>
              </a:ext>
            </a:extLst>
          </p:cNvPr>
          <p:cNvSpPr txBox="1"/>
          <p:nvPr/>
        </p:nvSpPr>
        <p:spPr>
          <a:xfrm>
            <a:off x="852531" y="3603459"/>
            <a:ext cx="3867820" cy="615553"/>
          </a:xfrm>
          <a:prstGeom prst="rect">
            <a:avLst/>
          </a:prstGeom>
          <a:noFill/>
        </p:spPr>
        <p:txBody>
          <a:bodyPr wrap="square" lIns="91440" tIns="45720" rIns="91440" bIns="45720" rtlCol="0" anchor="t">
            <a:spAutoFit/>
          </a:bodyPr>
          <a:lstStyle/>
          <a:p>
            <a:pPr defTabSz="514350"/>
            <a:r>
              <a:rPr lang="en-US" sz="1400" b="1">
                <a:solidFill>
                  <a:schemeClr val="tx2"/>
                </a:solidFill>
                <a:cs typeface="Calibri" panose="020F0502020204030204" pitchFamily="34" charset="0"/>
              </a:rPr>
              <a:t>PRECAUTIONS</a:t>
            </a:r>
            <a:endParaRPr lang="en-US" sz="1000">
              <a:solidFill>
                <a:schemeClr val="tx2"/>
              </a:solidFill>
            </a:endParaRPr>
          </a:p>
          <a:p>
            <a:pPr>
              <a:spcAft>
                <a:spcPts val="450"/>
              </a:spcAft>
            </a:pPr>
            <a:r>
              <a:rPr lang="en-US" sz="1000" b="1">
                <a:cs typeface="Calibri"/>
              </a:rPr>
              <a:t>DO NOT attempt to remove the cartridge while the message “Cartridge Locked” remains on the screen.</a:t>
            </a:r>
            <a:endParaRPr lang="en-US" sz="1000" b="1">
              <a:ea typeface="Calibri"/>
              <a:cs typeface="Calibri"/>
            </a:endParaRPr>
          </a:p>
        </p:txBody>
      </p:sp>
      <p:cxnSp>
        <p:nvCxnSpPr>
          <p:cNvPr id="9" name="Straight Connector 8">
            <a:extLst>
              <a:ext uri="{FF2B5EF4-FFF2-40B4-BE49-F238E27FC236}">
                <a16:creationId xmlns:a16="http://schemas.microsoft.com/office/drawing/2014/main" id="{B755AFE5-72BD-B38F-93F9-65B3093337C0}"/>
              </a:ext>
            </a:extLst>
          </p:cNvPr>
          <p:cNvCxnSpPr>
            <a:cxnSpLocks/>
          </p:cNvCxnSpPr>
          <p:nvPr/>
        </p:nvCxnSpPr>
        <p:spPr>
          <a:xfrm>
            <a:off x="502920" y="3346425"/>
            <a:ext cx="4217431"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7" name="Picture 6" descr="Icon&#10;&#10;Description automatically generated">
            <a:extLst>
              <a:ext uri="{FF2B5EF4-FFF2-40B4-BE49-F238E27FC236}">
                <a16:creationId xmlns:a16="http://schemas.microsoft.com/office/drawing/2014/main" id="{CD37A460-F8EE-C229-5A5A-5A41D48CFC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 y="3645972"/>
            <a:ext cx="342207" cy="342207"/>
          </a:xfrm>
          <a:prstGeom prst="rect">
            <a:avLst/>
          </a:prstGeom>
        </p:spPr>
      </p:pic>
      <p:grpSp>
        <p:nvGrpSpPr>
          <p:cNvPr id="8" name="Group 7">
            <a:extLst>
              <a:ext uri="{FF2B5EF4-FFF2-40B4-BE49-F238E27FC236}">
                <a16:creationId xmlns:a16="http://schemas.microsoft.com/office/drawing/2014/main" id="{C82B04B0-A679-F509-9A66-3D98E1534E60}"/>
              </a:ext>
            </a:extLst>
          </p:cNvPr>
          <p:cNvGrpSpPr/>
          <p:nvPr/>
        </p:nvGrpSpPr>
        <p:grpSpPr>
          <a:xfrm>
            <a:off x="6118325" y="562571"/>
            <a:ext cx="2412185" cy="4011335"/>
            <a:chOff x="6118325" y="562571"/>
            <a:chExt cx="2412185" cy="4011335"/>
          </a:xfrm>
        </p:grpSpPr>
        <p:pic>
          <p:nvPicPr>
            <p:cNvPr id="12" name="Picture 11">
              <a:extLst>
                <a:ext uri="{FF2B5EF4-FFF2-40B4-BE49-F238E27FC236}">
                  <a16:creationId xmlns:a16="http://schemas.microsoft.com/office/drawing/2014/main" id="{2E71492B-5F79-C599-DF79-D9B75C45C127}"/>
                </a:ext>
              </a:extLst>
            </p:cNvPr>
            <p:cNvPicPr>
              <a:picLocks noChangeAspect="1"/>
            </p:cNvPicPr>
            <p:nvPr/>
          </p:nvPicPr>
          <p:blipFill>
            <a:blip r:embed="rId4"/>
            <a:stretch>
              <a:fillRect/>
            </a:stretch>
          </p:blipFill>
          <p:spPr>
            <a:xfrm>
              <a:off x="6118325" y="562571"/>
              <a:ext cx="2412185" cy="4011335"/>
            </a:xfrm>
            <a:prstGeom prst="rect">
              <a:avLst/>
            </a:prstGeom>
            <a:ln>
              <a:noFill/>
            </a:ln>
          </p:spPr>
        </p:pic>
        <p:pic>
          <p:nvPicPr>
            <p:cNvPr id="2" name="Picture 1" descr="A screen shot of a test&#10;&#10;AI-generated content may be incorrect.">
              <a:extLst>
                <a:ext uri="{FF2B5EF4-FFF2-40B4-BE49-F238E27FC236}">
                  <a16:creationId xmlns:a16="http://schemas.microsoft.com/office/drawing/2014/main" id="{778DCBBA-B9D2-D846-1DA6-D821D41558F6}"/>
                </a:ext>
              </a:extLst>
            </p:cNvPr>
            <p:cNvPicPr preferRelativeResize="0">
              <a:picLocks noChangeAspect="1"/>
            </p:cNvPicPr>
            <p:nvPr/>
          </p:nvPicPr>
          <p:blipFill>
            <a:blip r:embed="rId5"/>
            <a:srcRect l="4623" t="2251" b="2117"/>
            <a:stretch>
              <a:fillRect/>
            </a:stretch>
          </p:blipFill>
          <p:spPr>
            <a:xfrm>
              <a:off x="6567421" y="1514606"/>
              <a:ext cx="1513992" cy="2252749"/>
            </a:xfrm>
            <a:prstGeom prst="rect">
              <a:avLst/>
            </a:prstGeom>
            <a:ln>
              <a:noFill/>
            </a:ln>
            <a:effectLst>
              <a:softEdge rad="31750"/>
            </a:effectLst>
          </p:spPr>
        </p:pic>
        <p:sp>
          <p:nvSpPr>
            <p:cNvPr id="4" name="TextBox 3">
              <a:extLst>
                <a:ext uri="{FF2B5EF4-FFF2-40B4-BE49-F238E27FC236}">
                  <a16:creationId xmlns:a16="http://schemas.microsoft.com/office/drawing/2014/main" id="{3006CC22-E520-E66C-7FBB-51A1D366560D}"/>
                </a:ext>
              </a:extLst>
            </p:cNvPr>
            <p:cNvSpPr txBox="1"/>
            <p:nvPr/>
          </p:nvSpPr>
          <p:spPr>
            <a:xfrm>
              <a:off x="6844359" y="2826104"/>
              <a:ext cx="936183" cy="523220"/>
            </a:xfrm>
            <a:prstGeom prst="rect">
              <a:avLst/>
            </a:prstGeom>
            <a:solidFill>
              <a:srgbClr val="798D81"/>
            </a:solidFill>
          </p:spPr>
          <p:txBody>
            <a:bodyPr wrap="square" lIns="0" tIns="0" rIns="0" bIns="0" rtlCol="0" anchor="t">
              <a:spAutoFit/>
            </a:bodyPr>
            <a:lstStyle/>
            <a:p>
              <a:pPr algn="ctr"/>
              <a:r>
                <a:rPr lang="en-US" sz="8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rPr>
                <a:t>Time To </a:t>
              </a:r>
            </a:p>
            <a:p>
              <a:pPr algn="ctr"/>
              <a:r>
                <a:rPr lang="en-US" sz="8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rPr>
                <a:t>Results</a:t>
              </a:r>
            </a:p>
            <a:p>
              <a:pPr algn="ctr"/>
              <a:r>
                <a:rPr lang="en-US" sz="2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rPr>
                <a:t>  </a:t>
              </a:r>
            </a:p>
            <a:p>
              <a:pPr algn="ctr"/>
              <a:r>
                <a:rPr lang="en-US" sz="8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rPr>
                <a:t>DO NOT REMOVE CARTRIDGE</a:t>
              </a:r>
            </a:p>
          </p:txBody>
        </p:sp>
        <p:sp>
          <p:nvSpPr>
            <p:cNvPr id="13" name="Rectangle 12">
              <a:extLst>
                <a:ext uri="{FF2B5EF4-FFF2-40B4-BE49-F238E27FC236}">
                  <a16:creationId xmlns:a16="http://schemas.microsoft.com/office/drawing/2014/main" id="{F50F204D-0B31-8CB3-FBDA-07D1F9023D32}"/>
                </a:ext>
              </a:extLst>
            </p:cNvPr>
            <p:cNvSpPr/>
            <p:nvPr/>
          </p:nvSpPr>
          <p:spPr>
            <a:xfrm>
              <a:off x="6595001" y="3425806"/>
              <a:ext cx="1458979" cy="341549"/>
            </a:xfrm>
            <a:prstGeom prst="rect">
              <a:avLst/>
            </a:prstGeom>
            <a:solidFill>
              <a:schemeClr val="accent4">
                <a:alpha val="6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grpSp>
    </p:spTree>
    <p:custDataLst>
      <p:tags r:id="rId1"/>
    </p:custDataLst>
    <p:extLst>
      <p:ext uri="{BB962C8B-B14F-4D97-AF65-F5344CB8AC3E}">
        <p14:creationId xmlns:p14="http://schemas.microsoft.com/office/powerpoint/2010/main" val="25913035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D3433-B974-E107-37DB-46AAB5615EC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E558CF4-2081-86CE-CCDC-0AB9F2414BE2}"/>
              </a:ext>
            </a:extLst>
          </p:cNvPr>
          <p:cNvSpPr>
            <a:spLocks noGrp="1"/>
          </p:cNvSpPr>
          <p:nvPr>
            <p:ph type="title"/>
          </p:nvPr>
        </p:nvSpPr>
        <p:spPr/>
        <p:txBody>
          <a:bodyPr/>
          <a:lstStyle/>
          <a:p>
            <a:r>
              <a:rPr lang="en-US" dirty="0"/>
              <a:t>Running the test </a:t>
            </a:r>
            <a:r>
              <a:rPr lang="en-US" sz="1400" dirty="0"/>
              <a:t>– cont’d</a:t>
            </a:r>
          </a:p>
        </p:txBody>
      </p:sp>
      <p:sp>
        <p:nvSpPr>
          <p:cNvPr id="5" name="Slide Number Placeholder 4">
            <a:extLst>
              <a:ext uri="{FF2B5EF4-FFF2-40B4-BE49-F238E27FC236}">
                <a16:creationId xmlns:a16="http://schemas.microsoft.com/office/drawing/2014/main" id="{822D9017-2990-7C66-1018-D3AA03DF403B}"/>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29</a:t>
            </a:fld>
            <a:endParaRPr lang="en-IN"/>
          </a:p>
        </p:txBody>
      </p:sp>
      <p:sp>
        <p:nvSpPr>
          <p:cNvPr id="3" name="Content Placeholder 2">
            <a:extLst>
              <a:ext uri="{FF2B5EF4-FFF2-40B4-BE49-F238E27FC236}">
                <a16:creationId xmlns:a16="http://schemas.microsoft.com/office/drawing/2014/main" id="{7A7257B6-2DAD-1C63-8BBC-6213A5A814AF}"/>
              </a:ext>
            </a:extLst>
          </p:cNvPr>
          <p:cNvSpPr>
            <a:spLocks noGrp="1"/>
          </p:cNvSpPr>
          <p:nvPr>
            <p:ph type="body" sz="quarter" idx="11"/>
          </p:nvPr>
        </p:nvSpPr>
        <p:spPr>
          <a:xfrm>
            <a:off x="502920" y="1287167"/>
            <a:ext cx="4390028" cy="3397250"/>
          </a:xfrm>
        </p:spPr>
        <p:txBody>
          <a:bodyPr vert="horz" lIns="0" tIns="0" rIns="91440" bIns="45720" rtlCol="0" anchor="t">
            <a:noAutofit/>
          </a:bodyPr>
          <a:lstStyle/>
          <a:p>
            <a:pPr defTabSz="385763">
              <a:spcBef>
                <a:spcPts val="254"/>
              </a:spcBef>
            </a:pPr>
            <a:r>
              <a:rPr lang="en-US" dirty="0">
                <a:latin typeface="+mn-lt"/>
                <a:cs typeface="Calibri"/>
              </a:rPr>
              <a:t>TIME TO RESULTS</a:t>
            </a:r>
          </a:p>
          <a:p>
            <a:pPr marL="213995" indent="-213995" defTabSz="385763">
              <a:spcBef>
                <a:spcPts val="254"/>
              </a:spcBef>
              <a:buFont typeface="Arial" panose="020B0604020202020204" pitchFamily="34" charset="0"/>
              <a:buChar char="•"/>
            </a:pPr>
            <a:r>
              <a:rPr lang="en-US" sz="1400" b="0" dirty="0">
                <a:solidFill>
                  <a:schemeClr val="tx1"/>
                </a:solidFill>
                <a:cs typeface="Calibri"/>
              </a:rPr>
              <a:t>Once the cartridge is inserted, </a:t>
            </a:r>
            <a:r>
              <a:rPr lang="en-US" sz="1400" dirty="0">
                <a:solidFill>
                  <a:schemeClr val="accent3"/>
                </a:solidFill>
                <a:cs typeface="Calibri"/>
              </a:rPr>
              <a:t>Identifying</a:t>
            </a:r>
            <a:r>
              <a:rPr lang="en-US" sz="1400" b="0" dirty="0">
                <a:solidFill>
                  <a:schemeClr val="accent3"/>
                </a:solidFill>
                <a:cs typeface="Calibri"/>
              </a:rPr>
              <a:t> Cartridge </a:t>
            </a:r>
            <a:r>
              <a:rPr lang="en-US" sz="1400" b="0" dirty="0">
                <a:solidFill>
                  <a:schemeClr val="tx1"/>
                </a:solidFill>
                <a:cs typeface="Calibri"/>
              </a:rPr>
              <a:t>will display followed by the countdown bar</a:t>
            </a:r>
            <a:endParaRPr lang="en-US" sz="1400" b="0" dirty="0">
              <a:solidFill>
                <a:schemeClr val="tx1"/>
              </a:solidFill>
              <a:ea typeface="Calibri"/>
              <a:cs typeface="Calibri"/>
            </a:endParaRPr>
          </a:p>
          <a:p>
            <a:pPr marL="384175" lvl="1" indent="-213995" defTabSz="385763">
              <a:spcBef>
                <a:spcPts val="254"/>
              </a:spcBef>
              <a:buFont typeface="Courier New" panose="02070309020205020404" pitchFamily="49" charset="0"/>
              <a:buChar char="o"/>
            </a:pPr>
            <a:r>
              <a:rPr lang="en-US" sz="1200" b="0" dirty="0"/>
              <a:t>This allows the user to estimate the time to results</a:t>
            </a:r>
            <a:endParaRPr lang="en-US" sz="1200" b="0" dirty="0">
              <a:ea typeface="Calibri"/>
              <a:cs typeface="Calibri"/>
            </a:endParaRPr>
          </a:p>
          <a:p>
            <a:pPr marL="213995" indent="-213995" defTabSz="385763">
              <a:spcBef>
                <a:spcPts val="254"/>
              </a:spcBef>
              <a:buFont typeface="Arial" panose="020B0604020202020204" pitchFamily="34" charset="0"/>
              <a:buChar char="•"/>
            </a:pPr>
            <a:r>
              <a:rPr lang="en-US" sz="1400" dirty="0">
                <a:solidFill>
                  <a:schemeClr val="tx1"/>
                </a:solidFill>
                <a:cs typeface="Calibri"/>
              </a:rPr>
              <a:t>A</a:t>
            </a:r>
            <a:r>
              <a:rPr lang="en-US" sz="1400" b="0" dirty="0">
                <a:solidFill>
                  <a:schemeClr val="tx1"/>
                </a:solidFill>
                <a:cs typeface="Calibri"/>
              </a:rPr>
              <a:t>lerts such as </a:t>
            </a:r>
            <a:r>
              <a:rPr lang="en-US" sz="1400" b="0" dirty="0">
                <a:solidFill>
                  <a:schemeClr val="accent3"/>
                </a:solidFill>
                <a:cs typeface="Calibri"/>
              </a:rPr>
              <a:t>Cartridge Locked</a:t>
            </a:r>
            <a:r>
              <a:rPr lang="en-US" sz="1400" b="0" dirty="0">
                <a:solidFill>
                  <a:schemeClr val="tx1"/>
                </a:solidFill>
                <a:cs typeface="Calibri"/>
              </a:rPr>
              <a:t> are also displayed</a:t>
            </a:r>
            <a:endParaRPr lang="en-US" sz="1400" b="0" dirty="0">
              <a:solidFill>
                <a:schemeClr val="tx1"/>
              </a:solidFill>
              <a:ea typeface="Calibri"/>
              <a:cs typeface="Calibri"/>
            </a:endParaRPr>
          </a:p>
          <a:p>
            <a:pPr marL="213995" indent="-213995" defTabSz="385763">
              <a:spcBef>
                <a:spcPts val="254"/>
              </a:spcBef>
              <a:buFont typeface="Arial" panose="020B0604020202020204" pitchFamily="34" charset="0"/>
              <a:buChar char="•"/>
            </a:pPr>
            <a:r>
              <a:rPr lang="en-US" sz="1400" dirty="0">
                <a:solidFill>
                  <a:schemeClr val="tx1"/>
                </a:solidFill>
                <a:cs typeface="Calibri"/>
              </a:rPr>
              <a:t>The </a:t>
            </a:r>
            <a:r>
              <a:rPr lang="en-US" sz="1400" i="1" dirty="0">
                <a:solidFill>
                  <a:schemeClr val="tx1"/>
                </a:solidFill>
                <a:cs typeface="Calibri"/>
              </a:rPr>
              <a:t>i-STAT CHEM8+ </a:t>
            </a:r>
            <a:r>
              <a:rPr lang="en-US" sz="1400" dirty="0">
                <a:solidFill>
                  <a:schemeClr val="tx1"/>
                </a:solidFill>
                <a:cs typeface="Calibri"/>
              </a:rPr>
              <a:t>test takes approximately 130-200 seconds</a:t>
            </a:r>
            <a:endParaRPr lang="en-US" sz="1400" dirty="0">
              <a:solidFill>
                <a:schemeClr val="tx1"/>
              </a:solidFill>
              <a:ea typeface="Calibri"/>
              <a:cs typeface="Calibri"/>
            </a:endParaRPr>
          </a:p>
        </p:txBody>
      </p:sp>
      <p:sp>
        <p:nvSpPr>
          <p:cNvPr id="16" name="TextBox 15">
            <a:extLst>
              <a:ext uri="{FF2B5EF4-FFF2-40B4-BE49-F238E27FC236}">
                <a16:creationId xmlns:a16="http://schemas.microsoft.com/office/drawing/2014/main" id="{5FEB0D47-653F-8A6E-22BE-0B7212A479E6}"/>
              </a:ext>
            </a:extLst>
          </p:cNvPr>
          <p:cNvSpPr txBox="1"/>
          <p:nvPr/>
        </p:nvSpPr>
        <p:spPr>
          <a:xfrm>
            <a:off x="852531" y="3603459"/>
            <a:ext cx="3867820" cy="615553"/>
          </a:xfrm>
          <a:prstGeom prst="rect">
            <a:avLst/>
          </a:prstGeom>
          <a:noFill/>
        </p:spPr>
        <p:txBody>
          <a:bodyPr wrap="square" lIns="91440" tIns="45720" rIns="91440" bIns="45720" rtlCol="0" anchor="t">
            <a:spAutoFit/>
          </a:bodyPr>
          <a:lstStyle/>
          <a:p>
            <a:pPr defTabSz="514350"/>
            <a:r>
              <a:rPr lang="en-US" sz="1400" b="1">
                <a:solidFill>
                  <a:schemeClr val="tx2"/>
                </a:solidFill>
                <a:cs typeface="Calibri" panose="020F0502020204030204" pitchFamily="34" charset="0"/>
              </a:rPr>
              <a:t>PRECAUTIONS</a:t>
            </a:r>
            <a:endParaRPr lang="en-US" sz="1000">
              <a:solidFill>
                <a:schemeClr val="tx2"/>
              </a:solidFill>
            </a:endParaRPr>
          </a:p>
          <a:p>
            <a:pPr>
              <a:spcAft>
                <a:spcPts val="450"/>
              </a:spcAft>
            </a:pPr>
            <a:r>
              <a:rPr lang="en-US" sz="1000" b="1">
                <a:cs typeface="Calibri"/>
              </a:rPr>
              <a:t>DO NOT attempt to remove the cartridge while the message “Cartridge Locked” remains on the screen.</a:t>
            </a:r>
            <a:endParaRPr lang="en-US" sz="1000" b="1">
              <a:ea typeface="Calibri"/>
              <a:cs typeface="Calibri"/>
            </a:endParaRPr>
          </a:p>
        </p:txBody>
      </p:sp>
      <p:cxnSp>
        <p:nvCxnSpPr>
          <p:cNvPr id="9" name="Straight Connector 8">
            <a:extLst>
              <a:ext uri="{FF2B5EF4-FFF2-40B4-BE49-F238E27FC236}">
                <a16:creationId xmlns:a16="http://schemas.microsoft.com/office/drawing/2014/main" id="{4F200A40-8241-2915-A62A-88BC6C88A4F3}"/>
              </a:ext>
            </a:extLst>
          </p:cNvPr>
          <p:cNvCxnSpPr>
            <a:cxnSpLocks/>
          </p:cNvCxnSpPr>
          <p:nvPr/>
        </p:nvCxnSpPr>
        <p:spPr>
          <a:xfrm>
            <a:off x="502920" y="3346425"/>
            <a:ext cx="4217431"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7" name="Picture 6" descr="Icon&#10;&#10;Description automatically generated">
            <a:extLst>
              <a:ext uri="{FF2B5EF4-FFF2-40B4-BE49-F238E27FC236}">
                <a16:creationId xmlns:a16="http://schemas.microsoft.com/office/drawing/2014/main" id="{C8926D57-1631-8748-48A7-F26D6A9E30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 y="3645972"/>
            <a:ext cx="342207" cy="342207"/>
          </a:xfrm>
          <a:prstGeom prst="rect">
            <a:avLst/>
          </a:prstGeom>
        </p:spPr>
      </p:pic>
      <p:grpSp>
        <p:nvGrpSpPr>
          <p:cNvPr id="14" name="Group 13">
            <a:extLst>
              <a:ext uri="{FF2B5EF4-FFF2-40B4-BE49-F238E27FC236}">
                <a16:creationId xmlns:a16="http://schemas.microsoft.com/office/drawing/2014/main" id="{36575B08-DCB0-77A6-8DD3-80DCAC54C247}"/>
              </a:ext>
            </a:extLst>
          </p:cNvPr>
          <p:cNvGrpSpPr/>
          <p:nvPr/>
        </p:nvGrpSpPr>
        <p:grpSpPr>
          <a:xfrm>
            <a:off x="6160675" y="571500"/>
            <a:ext cx="2558061" cy="4014217"/>
            <a:chOff x="6160675" y="571500"/>
            <a:chExt cx="2558061" cy="4014217"/>
          </a:xfrm>
        </p:grpSpPr>
        <p:pic>
          <p:nvPicPr>
            <p:cNvPr id="2" name="Picture 1" descr="A close-up of a device&#10;&#10;AI-generated content may be incorrect.">
              <a:extLst>
                <a:ext uri="{FF2B5EF4-FFF2-40B4-BE49-F238E27FC236}">
                  <a16:creationId xmlns:a16="http://schemas.microsoft.com/office/drawing/2014/main" id="{1B8A5C0C-DA65-4252-315D-3AB43B716E55}"/>
                </a:ext>
              </a:extLst>
            </p:cNvPr>
            <p:cNvPicPr>
              <a:picLocks noChangeAspect="1"/>
            </p:cNvPicPr>
            <p:nvPr/>
          </p:nvPicPr>
          <p:blipFill>
            <a:blip r:embed="rId4"/>
            <a:stretch>
              <a:fillRect/>
            </a:stretch>
          </p:blipFill>
          <p:spPr>
            <a:xfrm>
              <a:off x="6160675" y="571500"/>
              <a:ext cx="2558061" cy="4014217"/>
            </a:xfrm>
            <a:prstGeom prst="rect">
              <a:avLst/>
            </a:prstGeom>
          </p:spPr>
        </p:pic>
        <p:pic>
          <p:nvPicPr>
            <p:cNvPr id="4" name="Picture 3" descr="A screen shot of a test&#10;&#10;AI-generated content may be incorrect.">
              <a:extLst>
                <a:ext uri="{FF2B5EF4-FFF2-40B4-BE49-F238E27FC236}">
                  <a16:creationId xmlns:a16="http://schemas.microsoft.com/office/drawing/2014/main" id="{6C4B3369-2C9C-B35A-5588-A25E5F93CF93}"/>
                </a:ext>
              </a:extLst>
            </p:cNvPr>
            <p:cNvPicPr preferRelativeResize="0">
              <a:picLocks noChangeAspect="1"/>
            </p:cNvPicPr>
            <p:nvPr/>
          </p:nvPicPr>
          <p:blipFill>
            <a:blip r:embed="rId5"/>
            <a:srcRect l="4623" t="2251" b="2117"/>
            <a:stretch>
              <a:fillRect/>
            </a:stretch>
          </p:blipFill>
          <p:spPr>
            <a:xfrm>
              <a:off x="6653065" y="1597852"/>
              <a:ext cx="1638404" cy="2540722"/>
            </a:xfrm>
            <a:prstGeom prst="rect">
              <a:avLst/>
            </a:prstGeom>
            <a:ln>
              <a:noFill/>
            </a:ln>
            <a:effectLst>
              <a:softEdge rad="31750"/>
            </a:effectLst>
          </p:spPr>
        </p:pic>
        <p:sp>
          <p:nvSpPr>
            <p:cNvPr id="11" name="TextBox 10">
              <a:extLst>
                <a:ext uri="{FF2B5EF4-FFF2-40B4-BE49-F238E27FC236}">
                  <a16:creationId xmlns:a16="http://schemas.microsoft.com/office/drawing/2014/main" id="{959A6E1D-7A90-54FE-AC01-5AA73D34BE85}"/>
                </a:ext>
              </a:extLst>
            </p:cNvPr>
            <p:cNvSpPr txBox="1"/>
            <p:nvPr/>
          </p:nvSpPr>
          <p:spPr>
            <a:xfrm>
              <a:off x="6865151" y="3080239"/>
              <a:ext cx="1214231" cy="600164"/>
            </a:xfrm>
            <a:prstGeom prst="rect">
              <a:avLst/>
            </a:prstGeom>
            <a:solidFill>
              <a:srgbClr val="798D81"/>
            </a:solidFill>
          </p:spPr>
          <p:txBody>
            <a:bodyPr wrap="square" lIns="0" tIns="0" rIns="0" bIns="0" rtlCol="0" anchor="t">
              <a:spAutoFit/>
            </a:bodyPr>
            <a:lstStyle/>
            <a:p>
              <a:pPr algn="ctr"/>
              <a:r>
                <a:rPr lang="en-US" sz="9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rPr>
                <a:t>Time To </a:t>
              </a:r>
            </a:p>
            <a:p>
              <a:pPr algn="ctr"/>
              <a:r>
                <a:rPr lang="en-US" sz="9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rPr>
                <a:t>Results</a:t>
              </a:r>
            </a:p>
            <a:p>
              <a:pPr algn="ctr"/>
              <a:r>
                <a:rPr lang="en-US" sz="3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rPr>
                <a:t>  </a:t>
              </a:r>
            </a:p>
            <a:p>
              <a:pPr algn="ctr"/>
              <a:r>
                <a:rPr lang="en-US" sz="900" dirty="0">
                  <a:solidFill>
                    <a:schemeClr val="tx1">
                      <a:lumMod val="95000"/>
                      <a:lumOff val="5000"/>
                    </a:schemeClr>
                  </a:solidFill>
                  <a:latin typeface="Lucida Console" panose="020B0609040504020204" pitchFamily="49" charset="0"/>
                  <a:ea typeface="Kigelia" panose="020B0503040502020203" pitchFamily="34" charset="0"/>
                  <a:cs typeface="Kigelia" panose="020B0503040502020203" pitchFamily="34" charset="0"/>
                </a:rPr>
                <a:t>DO NOT REMOVE CARTRIDGE</a:t>
              </a:r>
            </a:p>
          </p:txBody>
        </p:sp>
        <p:sp>
          <p:nvSpPr>
            <p:cNvPr id="12" name="Rectangle 11">
              <a:extLst>
                <a:ext uri="{FF2B5EF4-FFF2-40B4-BE49-F238E27FC236}">
                  <a16:creationId xmlns:a16="http://schemas.microsoft.com/office/drawing/2014/main" id="{97D6F694-22A0-FA5A-C2E3-380D69945BAC}"/>
                </a:ext>
              </a:extLst>
            </p:cNvPr>
            <p:cNvSpPr/>
            <p:nvPr/>
          </p:nvSpPr>
          <p:spPr>
            <a:xfrm>
              <a:off x="6680645" y="3743746"/>
              <a:ext cx="1610823" cy="394828"/>
            </a:xfrm>
            <a:prstGeom prst="rect">
              <a:avLst/>
            </a:prstGeom>
            <a:solidFill>
              <a:schemeClr val="accent4">
                <a:alpha val="6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grpSp>
    </p:spTree>
    <p:custDataLst>
      <p:tags r:id="rId1"/>
    </p:custDataLst>
    <p:extLst>
      <p:ext uri="{BB962C8B-B14F-4D97-AF65-F5344CB8AC3E}">
        <p14:creationId xmlns:p14="http://schemas.microsoft.com/office/powerpoint/2010/main" val="2867733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CC9E0-561A-E740-E2FC-5BA17320D90E}"/>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14449E4-E3F4-359C-2905-1BA5FDF7BFB5}"/>
              </a:ext>
            </a:extLst>
          </p:cNvPr>
          <p:cNvSpPr/>
          <p:nvPr/>
        </p:nvSpPr>
        <p:spPr>
          <a:xfrm>
            <a:off x="0" y="0"/>
            <a:ext cx="9144000" cy="5143500"/>
          </a:xfrm>
          <a:custGeom>
            <a:avLst/>
            <a:gdLst/>
            <a:ahLst/>
            <a:cxnLst/>
            <a:rect l="l" t="t" r="r" b="b"/>
            <a:pathLst>
              <a:path w="9144000" h="5143500">
                <a:moveTo>
                  <a:pt x="9144000" y="0"/>
                </a:moveTo>
                <a:lnTo>
                  <a:pt x="0" y="0"/>
                </a:lnTo>
                <a:lnTo>
                  <a:pt x="0" y="5143500"/>
                </a:lnTo>
                <a:lnTo>
                  <a:pt x="9144000" y="5143500"/>
                </a:lnTo>
                <a:lnTo>
                  <a:pt x="9144000" y="0"/>
                </a:lnTo>
                <a:close/>
              </a:path>
            </a:pathLst>
          </a:custGeom>
          <a:solidFill>
            <a:srgbClr val="009CDE"/>
          </a:solidFill>
        </p:spPr>
        <p:txBody>
          <a:bodyPr wrap="square" lIns="0" tIns="0" rIns="0" bIns="0" rtlCol="0"/>
          <a:lstStyle/>
          <a:p>
            <a:endParaRPr/>
          </a:p>
        </p:txBody>
      </p:sp>
      <p:sp>
        <p:nvSpPr>
          <p:cNvPr id="12" name="Text Placeholder 2">
            <a:extLst>
              <a:ext uri="{FF2B5EF4-FFF2-40B4-BE49-F238E27FC236}">
                <a16:creationId xmlns:a16="http://schemas.microsoft.com/office/drawing/2014/main" id="{AF15FF32-D18D-8BC1-0316-B3940653A999}"/>
              </a:ext>
            </a:extLst>
          </p:cNvPr>
          <p:cNvSpPr txBox="1">
            <a:spLocks/>
          </p:cNvSpPr>
          <p:nvPr/>
        </p:nvSpPr>
        <p:spPr>
          <a:xfrm>
            <a:off x="502920" y="1995814"/>
            <a:ext cx="8138160" cy="480060"/>
          </a:xfrm>
          <a:prstGeom prst="rect">
            <a:avLst/>
          </a:prstGeom>
        </p:spPr>
        <p:txBody>
          <a:bodyPr/>
          <a:lstStyle>
            <a:lvl1pPr marL="0" indent="0" algn="l" defTabSz="914400" rtl="0" eaLnBrk="1" latinLnBrk="0" hangingPunct="1">
              <a:lnSpc>
                <a:spcPct val="100000"/>
              </a:lnSpc>
              <a:spcBef>
                <a:spcPts val="600"/>
              </a:spcBef>
              <a:buFont typeface="Arial" panose="020B0604020202020204" pitchFamily="34" charset="0"/>
              <a:buNone/>
              <a:defRPr sz="1600" b="0" kern="1200">
                <a:solidFill>
                  <a:schemeClr val="tx1"/>
                </a:solidFill>
                <a:latin typeface="+mj-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j-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200" b="0" kern="1200">
                <a:solidFill>
                  <a:schemeClr val="tx1"/>
                </a:solidFill>
                <a:latin typeface="+mj-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a:solidFill>
                  <a:schemeClr val="accent1"/>
                </a:solidFill>
                <a:latin typeface="+mn-lt"/>
              </a:rPr>
              <a:t>PERFORMING A PATIENT TEST</a:t>
            </a:r>
          </a:p>
        </p:txBody>
      </p:sp>
      <p:sp>
        <p:nvSpPr>
          <p:cNvPr id="13" name="Title 1">
            <a:extLst>
              <a:ext uri="{FF2B5EF4-FFF2-40B4-BE49-F238E27FC236}">
                <a16:creationId xmlns:a16="http://schemas.microsoft.com/office/drawing/2014/main" id="{57458E01-A106-3C0E-EA14-F914B93CC376}"/>
              </a:ext>
            </a:extLst>
          </p:cNvPr>
          <p:cNvSpPr txBox="1">
            <a:spLocks/>
          </p:cNvSpPr>
          <p:nvPr/>
        </p:nvSpPr>
        <p:spPr>
          <a:xfrm>
            <a:off x="502920" y="2331719"/>
            <a:ext cx="8138160" cy="1234440"/>
          </a:xfrm>
          <a:prstGeom prst="rect">
            <a:avLst/>
          </a:prstGeom>
        </p:spPr>
        <p:txBody>
          <a:bodyPr/>
          <a:lstStyle>
            <a:lvl1pPr algn="l" defTabSz="914400" rtl="0" eaLnBrk="1" latinLnBrk="0" hangingPunct="1">
              <a:lnSpc>
                <a:spcPct val="90000"/>
              </a:lnSpc>
              <a:spcBef>
                <a:spcPct val="0"/>
              </a:spcBef>
              <a:buNone/>
              <a:defRPr sz="2600" b="0" kern="1200" cap="none" spc="0" baseline="0">
                <a:solidFill>
                  <a:schemeClr val="accent3"/>
                </a:solidFill>
                <a:latin typeface="+mj-lt"/>
                <a:ea typeface="+mj-ea"/>
                <a:cs typeface="+mj-cs"/>
              </a:defRPr>
            </a:lvl1pPr>
          </a:lstStyle>
          <a:p>
            <a:r>
              <a:rPr lang="en-US" sz="4400">
                <a:solidFill>
                  <a:schemeClr val="bg1"/>
                </a:solidFill>
              </a:rPr>
              <a:t>Troubleshooting</a:t>
            </a:r>
          </a:p>
        </p:txBody>
      </p:sp>
    </p:spTree>
    <p:custDataLst>
      <p:tags r:id="rId1"/>
    </p:custDataLst>
    <p:extLst>
      <p:ext uri="{BB962C8B-B14F-4D97-AF65-F5344CB8AC3E}">
        <p14:creationId xmlns:p14="http://schemas.microsoft.com/office/powerpoint/2010/main" val="4096654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AC4DA-A6C5-DE6E-E10C-7919A10C5E8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3F54748-46A3-78E9-2906-E0AC55B9AEF3}"/>
              </a:ext>
            </a:extLst>
          </p:cNvPr>
          <p:cNvSpPr>
            <a:spLocks noGrp="1"/>
          </p:cNvSpPr>
          <p:nvPr>
            <p:ph type="title"/>
          </p:nvPr>
        </p:nvSpPr>
        <p:spPr/>
        <p:txBody>
          <a:bodyPr/>
          <a:lstStyle/>
          <a:p>
            <a:r>
              <a:rPr lang="en-US" dirty="0"/>
              <a:t>Troubleshooting basic errors</a:t>
            </a:r>
            <a:endParaRPr lang="en-US" sz="2400" i="1" dirty="0"/>
          </a:p>
        </p:txBody>
      </p:sp>
      <p:sp>
        <p:nvSpPr>
          <p:cNvPr id="5" name="Slide Number Placeholder 4">
            <a:extLst>
              <a:ext uri="{FF2B5EF4-FFF2-40B4-BE49-F238E27FC236}">
                <a16:creationId xmlns:a16="http://schemas.microsoft.com/office/drawing/2014/main" id="{695B2233-D3D1-99C2-2F87-FDE9B133824E}"/>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31</a:t>
            </a:fld>
            <a:endParaRPr lang="en-IN"/>
          </a:p>
        </p:txBody>
      </p:sp>
      <p:sp>
        <p:nvSpPr>
          <p:cNvPr id="7" name="Text Placeholder 6">
            <a:extLst>
              <a:ext uri="{FF2B5EF4-FFF2-40B4-BE49-F238E27FC236}">
                <a16:creationId xmlns:a16="http://schemas.microsoft.com/office/drawing/2014/main" id="{5DEC44F6-1088-7251-114B-C41802E32E85}"/>
              </a:ext>
            </a:extLst>
          </p:cNvPr>
          <p:cNvSpPr>
            <a:spLocks noGrp="1"/>
          </p:cNvSpPr>
          <p:nvPr>
            <p:ph type="body" sz="quarter" idx="11"/>
          </p:nvPr>
        </p:nvSpPr>
        <p:spPr>
          <a:xfrm>
            <a:off x="502920" y="1132483"/>
            <a:ext cx="4862691" cy="3397250"/>
          </a:xfrm>
        </p:spPr>
        <p:txBody>
          <a:bodyPr/>
          <a:lstStyle/>
          <a:p>
            <a:r>
              <a:rPr lang="en-US"/>
              <a:t>TROUBLESHOOTING &amp; ERRORS</a:t>
            </a:r>
          </a:p>
          <a:p>
            <a:pPr defTabSz="385763">
              <a:spcBef>
                <a:spcPts val="254"/>
              </a:spcBef>
            </a:pPr>
            <a:r>
              <a:rPr lang="en-US" sz="1400">
                <a:solidFill>
                  <a:schemeClr val="tx1"/>
                </a:solidFill>
                <a:latin typeface="+mn-lt"/>
              </a:rPr>
              <a:t>Error Messages and Quality Check Codes</a:t>
            </a:r>
          </a:p>
          <a:p>
            <a:pPr marL="285750" indent="-285750" algn="l" rtl="0" fontAlgn="base">
              <a:buFont typeface="Arial" panose="020B0604020202020204" pitchFamily="34" charset="0"/>
              <a:buChar char="•"/>
            </a:pPr>
            <a:r>
              <a:rPr lang="en-US" sz="1400" b="0" i="0" u="none" strike="noStrike">
                <a:solidFill>
                  <a:srgbClr val="000000"/>
                </a:solidFill>
                <a:effectLst/>
                <a:latin typeface="Calibri" panose="020F0502020204030204" pitchFamily="34" charset="0"/>
              </a:rPr>
              <a:t>There are potential pre-analytical conditions, especially during the training period, that may not be detected by the operator.</a:t>
            </a:r>
            <a:r>
              <a:rPr lang="en-US" sz="1400" b="0" i="0">
                <a:solidFill>
                  <a:srgbClr val="000000"/>
                </a:solidFill>
                <a:effectLst/>
                <a:latin typeface="Calibri" panose="020F0502020204030204" pitchFamily="34" charset="0"/>
              </a:rPr>
              <a:t>​</a:t>
            </a:r>
            <a:endParaRPr lang="en-US" sz="1400" b="0" i="0">
              <a:solidFill>
                <a:srgbClr val="000000"/>
              </a:solidFill>
              <a:effectLst/>
              <a:latin typeface="Arial" panose="020B0604020202020204" pitchFamily="34" charset="0"/>
            </a:endParaRPr>
          </a:p>
          <a:p>
            <a:pPr marL="285750" indent="-285750" algn="l" rtl="0" fontAlgn="base">
              <a:buFont typeface="Arial" panose="020B0604020202020204" pitchFamily="34" charset="0"/>
              <a:buChar char="•"/>
            </a:pPr>
            <a:r>
              <a:rPr lang="en-US" sz="1400" b="0" i="0" u="none" strike="noStrike">
                <a:solidFill>
                  <a:srgbClr val="000000"/>
                </a:solidFill>
                <a:effectLst/>
                <a:latin typeface="Calibri" panose="020F0502020204030204" pitchFamily="34" charset="0"/>
              </a:rPr>
              <a:t>The analyzer will detect the condition, halt the test cycle, and display a cause message followed by the action message </a:t>
            </a:r>
            <a:br>
              <a:rPr lang="en-US" sz="1400" b="0" i="0" u="none" strike="noStrike">
                <a:solidFill>
                  <a:srgbClr val="000000"/>
                </a:solidFill>
                <a:effectLst/>
                <a:latin typeface="Calibri" panose="020F0502020204030204" pitchFamily="34" charset="0"/>
              </a:rPr>
            </a:br>
            <a:r>
              <a:rPr lang="en-US" sz="1400" b="0" i="0" u="none" strike="noStrike">
                <a:solidFill>
                  <a:srgbClr val="000000"/>
                </a:solidFill>
                <a:effectLst/>
                <a:latin typeface="Calibri" panose="020F0502020204030204" pitchFamily="34" charset="0"/>
              </a:rPr>
              <a:t>“</a:t>
            </a:r>
            <a:r>
              <a:rPr lang="en-US" sz="1400" b="0" i="0" u="none" strike="noStrike">
                <a:solidFill>
                  <a:schemeClr val="accent3"/>
                </a:solidFill>
                <a:effectLst/>
                <a:latin typeface="Calibri" panose="020F0502020204030204" pitchFamily="34" charset="0"/>
              </a:rPr>
              <a:t>USE ANOTHER CARTRIDGE</a:t>
            </a:r>
            <a:r>
              <a:rPr lang="en-US" sz="1400" b="0" i="0" u="none" strike="noStrike">
                <a:solidFill>
                  <a:srgbClr val="000000"/>
                </a:solidFill>
                <a:effectLst/>
                <a:latin typeface="Calibri" panose="020F0502020204030204" pitchFamily="34" charset="0"/>
              </a:rPr>
              <a:t>.”</a:t>
            </a:r>
            <a:endParaRPr lang="en-US" sz="1400" b="0" i="0">
              <a:solidFill>
                <a:srgbClr val="000000"/>
              </a:solidFill>
              <a:effectLst/>
              <a:latin typeface="Arial" panose="020B0604020202020204" pitchFamily="34" charset="0"/>
            </a:endParaRPr>
          </a:p>
          <a:p>
            <a:endParaRPr lang="en-US" sz="1400">
              <a:solidFill>
                <a:schemeClr val="tx1"/>
              </a:solidFill>
            </a:endParaRPr>
          </a:p>
          <a:p>
            <a:endParaRPr lang="en-US"/>
          </a:p>
        </p:txBody>
      </p:sp>
      <p:sp>
        <p:nvSpPr>
          <p:cNvPr id="17" name="TextBox 16">
            <a:extLst>
              <a:ext uri="{FF2B5EF4-FFF2-40B4-BE49-F238E27FC236}">
                <a16:creationId xmlns:a16="http://schemas.microsoft.com/office/drawing/2014/main" id="{5360FEE3-66F3-B87E-334A-ECCB60C8ACA4}"/>
              </a:ext>
            </a:extLst>
          </p:cNvPr>
          <p:cNvSpPr txBox="1"/>
          <p:nvPr/>
        </p:nvSpPr>
        <p:spPr>
          <a:xfrm>
            <a:off x="1090160" y="3396654"/>
            <a:ext cx="4220133" cy="1077218"/>
          </a:xfrm>
          <a:prstGeom prst="rect">
            <a:avLst/>
          </a:prstGeom>
          <a:noFill/>
        </p:spPr>
        <p:txBody>
          <a:bodyPr wrap="square" lIns="91440" tIns="45720" rIns="91440" bIns="45720" rtlCol="0" anchor="t">
            <a:spAutoFit/>
          </a:bodyPr>
          <a:lstStyle/>
          <a:p>
            <a:pPr defTabSz="514350"/>
            <a:r>
              <a:rPr lang="en-US" sz="1400" b="1">
                <a:solidFill>
                  <a:schemeClr val="accent3"/>
                </a:solidFill>
                <a:cs typeface="Calibri" panose="020F0502020204030204" pitchFamily="34" charset="0"/>
              </a:rPr>
              <a:t>QUICK TIPS TO PREVENT ERRORS</a:t>
            </a:r>
            <a:endParaRPr lang="en-US" sz="1400" b="1">
              <a:solidFill>
                <a:schemeClr val="accent3"/>
              </a:solidFill>
            </a:endParaRPr>
          </a:p>
          <a:p>
            <a:pPr marL="285750" indent="-285750" defTabSz="514350">
              <a:buFont typeface="Arial" panose="020B0604020202020204" pitchFamily="34" charset="0"/>
              <a:buChar char="•"/>
            </a:pPr>
            <a:r>
              <a:rPr lang="en-US" sz="1000" b="1">
                <a:solidFill>
                  <a:srgbClr val="000000"/>
                </a:solidFill>
                <a:cs typeface="Calibri" panose="020F0502020204030204" pitchFamily="34" charset="0"/>
              </a:rPr>
              <a:t>The cartridge and instrument must be at room temperature </a:t>
            </a:r>
            <a:br>
              <a:rPr lang="en-US" sz="1000" b="1">
                <a:solidFill>
                  <a:srgbClr val="000000"/>
                </a:solidFill>
                <a:cs typeface="Calibri" panose="020F0502020204030204" pitchFamily="34" charset="0"/>
              </a:rPr>
            </a:br>
            <a:r>
              <a:rPr lang="en-US" sz="1000" b="1">
                <a:solidFill>
                  <a:srgbClr val="000000"/>
                </a:solidFill>
                <a:cs typeface="Calibri" panose="020F0502020204030204" pitchFamily="34" charset="0"/>
              </a:rPr>
              <a:t>(18-30 °C or 64-86 °F)  to perform the test. </a:t>
            </a:r>
          </a:p>
          <a:p>
            <a:pPr marL="285750" indent="-285750" defTabSz="514350">
              <a:buFont typeface="Arial" panose="020B0604020202020204" pitchFamily="34" charset="0"/>
              <a:buChar char="•"/>
            </a:pPr>
            <a:r>
              <a:rPr lang="en-US" sz="1000" b="1">
                <a:solidFill>
                  <a:srgbClr val="000000"/>
                </a:solidFill>
                <a:cs typeface="Calibri" panose="020F0502020204030204" pitchFamily="34" charset="0"/>
              </a:rPr>
              <a:t>The cartridge must be correctly filled, closed and sealed.</a:t>
            </a:r>
          </a:p>
          <a:p>
            <a:pPr marL="285750" indent="-285750" defTabSz="514350">
              <a:buFont typeface="Arial" panose="020B0604020202020204" pitchFamily="34" charset="0"/>
              <a:buChar char="•"/>
            </a:pPr>
            <a:r>
              <a:rPr lang="en-US" sz="1000" b="1">
                <a:solidFill>
                  <a:srgbClr val="000000"/>
                </a:solidFill>
                <a:cs typeface="Calibri"/>
              </a:rPr>
              <a:t>The instrument must remain on a level surface. Level surface includes performing the test with the instrument in the downloader/recharger.</a:t>
            </a:r>
            <a:endParaRPr lang="en-US" sz="1000" b="1">
              <a:solidFill>
                <a:srgbClr val="000000"/>
              </a:solidFill>
              <a:ea typeface="Calibri"/>
              <a:cs typeface="Calibri"/>
            </a:endParaRPr>
          </a:p>
        </p:txBody>
      </p:sp>
      <p:cxnSp>
        <p:nvCxnSpPr>
          <p:cNvPr id="20" name="Straight Connector 19">
            <a:extLst>
              <a:ext uri="{FF2B5EF4-FFF2-40B4-BE49-F238E27FC236}">
                <a16:creationId xmlns:a16="http://schemas.microsoft.com/office/drawing/2014/main" id="{732B0CFC-D2DB-2FFF-0965-BAF3CB5709A3}"/>
              </a:ext>
            </a:extLst>
          </p:cNvPr>
          <p:cNvCxnSpPr/>
          <p:nvPr/>
        </p:nvCxnSpPr>
        <p:spPr>
          <a:xfrm>
            <a:off x="502920" y="3186108"/>
            <a:ext cx="4610100" cy="0"/>
          </a:xfrm>
          <a:prstGeom prst="line">
            <a:avLst/>
          </a:prstGeom>
          <a:ln w="15875"/>
        </p:spPr>
        <p:style>
          <a:lnRef idx="1">
            <a:schemeClr val="accent3"/>
          </a:lnRef>
          <a:fillRef idx="0">
            <a:schemeClr val="accent3"/>
          </a:fillRef>
          <a:effectRef idx="0">
            <a:schemeClr val="accent3"/>
          </a:effectRef>
          <a:fontRef idx="minor">
            <a:schemeClr val="tx1"/>
          </a:fontRef>
        </p:style>
      </p:cxnSp>
      <p:pic>
        <p:nvPicPr>
          <p:cNvPr id="2" name="Picture 1" descr="A blue exclamation mark in a triangle&#10;&#10;AI-generated content may be incorrect.">
            <a:extLst>
              <a:ext uri="{FF2B5EF4-FFF2-40B4-BE49-F238E27FC236}">
                <a16:creationId xmlns:a16="http://schemas.microsoft.com/office/drawing/2014/main" id="{6433F1A1-81C9-04B3-C347-ED6A5B082148}"/>
              </a:ext>
            </a:extLst>
          </p:cNvPr>
          <p:cNvPicPr>
            <a:picLocks noChangeAspect="1"/>
          </p:cNvPicPr>
          <p:nvPr/>
        </p:nvPicPr>
        <p:blipFill>
          <a:blip r:embed="rId3"/>
          <a:stretch>
            <a:fillRect/>
          </a:stretch>
        </p:blipFill>
        <p:spPr>
          <a:xfrm>
            <a:off x="6010275" y="838200"/>
            <a:ext cx="2438400" cy="2438400"/>
          </a:xfrm>
          <a:prstGeom prst="rect">
            <a:avLst/>
          </a:prstGeom>
        </p:spPr>
      </p:pic>
      <p:pic>
        <p:nvPicPr>
          <p:cNvPr id="3" name="Picture 2" descr="A light bulb with rays of light&#10;&#10;AI-generated content may be incorrect.">
            <a:extLst>
              <a:ext uri="{FF2B5EF4-FFF2-40B4-BE49-F238E27FC236}">
                <a16:creationId xmlns:a16="http://schemas.microsoft.com/office/drawing/2014/main" id="{6EB74CD7-C7ED-1124-3026-8D8175DBA8D8}"/>
              </a:ext>
            </a:extLst>
          </p:cNvPr>
          <p:cNvPicPr>
            <a:picLocks noChangeAspect="1"/>
          </p:cNvPicPr>
          <p:nvPr/>
        </p:nvPicPr>
        <p:blipFill>
          <a:blip r:embed="rId4"/>
          <a:stretch>
            <a:fillRect/>
          </a:stretch>
        </p:blipFill>
        <p:spPr>
          <a:xfrm>
            <a:off x="436913" y="3508573"/>
            <a:ext cx="523875" cy="502444"/>
          </a:xfrm>
          <a:prstGeom prst="rect">
            <a:avLst/>
          </a:prstGeom>
        </p:spPr>
      </p:pic>
    </p:spTree>
    <p:custDataLst>
      <p:tags r:id="rId1"/>
    </p:custDataLst>
    <p:extLst>
      <p:ext uri="{BB962C8B-B14F-4D97-AF65-F5344CB8AC3E}">
        <p14:creationId xmlns:p14="http://schemas.microsoft.com/office/powerpoint/2010/main" val="1258949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93BC9-64BE-9930-2552-3E3E3FE7C8EE}"/>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F5C87702-5E73-0DF5-9614-AFEA0099C5E9}"/>
              </a:ext>
            </a:extLst>
          </p:cNvPr>
          <p:cNvSpPr>
            <a:spLocks noGrp="1"/>
          </p:cNvSpPr>
          <p:nvPr>
            <p:ph type="title"/>
          </p:nvPr>
        </p:nvSpPr>
        <p:spPr/>
        <p:txBody>
          <a:bodyPr/>
          <a:lstStyle/>
          <a:p>
            <a:r>
              <a:rPr lang="en-US" dirty="0"/>
              <a:t>Factors affecting </a:t>
            </a:r>
            <a:r>
              <a:rPr lang="en-US" b="1" dirty="0"/>
              <a:t>Sodium</a:t>
            </a:r>
            <a:r>
              <a:rPr lang="en-US" dirty="0"/>
              <a:t> results</a:t>
            </a:r>
          </a:p>
        </p:txBody>
      </p:sp>
      <p:sp>
        <p:nvSpPr>
          <p:cNvPr id="6" name="Slide Number Placeholder 5">
            <a:extLst>
              <a:ext uri="{FF2B5EF4-FFF2-40B4-BE49-F238E27FC236}">
                <a16:creationId xmlns:a16="http://schemas.microsoft.com/office/drawing/2014/main" id="{824B4BD3-A5DD-47E1-F145-ED093623EA92}"/>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32</a:t>
            </a:fld>
            <a:endParaRPr lang="en-IN"/>
          </a:p>
        </p:txBody>
      </p:sp>
      <p:sp>
        <p:nvSpPr>
          <p:cNvPr id="14" name="Content Placeholder 13">
            <a:extLst>
              <a:ext uri="{FF2B5EF4-FFF2-40B4-BE49-F238E27FC236}">
                <a16:creationId xmlns:a16="http://schemas.microsoft.com/office/drawing/2014/main" id="{C758E0F2-4275-EAE7-73BC-78138D2DE7BA}"/>
              </a:ext>
            </a:extLst>
          </p:cNvPr>
          <p:cNvSpPr>
            <a:spLocks noGrp="1"/>
          </p:cNvSpPr>
          <p:nvPr>
            <p:ph type="body" sz="quarter" idx="11"/>
          </p:nvPr>
        </p:nvSpPr>
        <p:spPr>
          <a:xfrm>
            <a:off x="502920" y="1287167"/>
            <a:ext cx="3984625" cy="880906"/>
          </a:xfrm>
        </p:spPr>
        <p:txBody>
          <a:bodyPr/>
          <a:lstStyle/>
          <a:p>
            <a:pPr marL="12700" marR="0">
              <a:spcBef>
                <a:spcPts val="960"/>
              </a:spcBef>
            </a:pPr>
            <a:r>
              <a:rPr lang="en-US" b="0" spc="-10">
                <a:solidFill>
                  <a:schemeClr val="accent3"/>
                </a:solidFill>
                <a:latin typeface="Calibri"/>
                <a:cs typeface="Calibri"/>
              </a:rPr>
              <a:t>AVOID AFFECTING SODIUM RESULTS</a:t>
            </a:r>
          </a:p>
          <a:p>
            <a:pPr lvl="1">
              <a:spcBef>
                <a:spcPts val="0"/>
              </a:spcBef>
              <a:buClr>
                <a:srgbClr val="000000"/>
              </a:buClr>
            </a:pPr>
            <a:r>
              <a:rPr lang="en-US">
                <a:latin typeface="+mn-lt"/>
              </a:rPr>
              <a:t>Draw adequate waste prior to drawing blood</a:t>
            </a:r>
          </a:p>
          <a:p>
            <a:pPr lvl="1">
              <a:spcBef>
                <a:spcPts val="0"/>
              </a:spcBef>
              <a:buClr>
                <a:srgbClr val="000000"/>
              </a:buClr>
            </a:pPr>
            <a:r>
              <a:rPr lang="en-US">
                <a:latin typeface="+mn-lt"/>
              </a:rPr>
              <a:t>Avoid drawing blood from an arm with an IV line</a:t>
            </a:r>
          </a:p>
          <a:p>
            <a:pPr marR="0" lvl="1">
              <a:spcBef>
                <a:spcPts val="0"/>
              </a:spcBef>
              <a:buClr>
                <a:srgbClr val="000000"/>
              </a:buClr>
            </a:pPr>
            <a:endParaRPr lang="en-US" sz="1200">
              <a:latin typeface="+mn-lt"/>
            </a:endParaRPr>
          </a:p>
          <a:p>
            <a:pPr marR="0" algn="l" rtl="0">
              <a:buClr>
                <a:srgbClr val="000000"/>
              </a:buClr>
            </a:pPr>
            <a:endParaRPr lang="en-US" sz="2000" b="0" i="0" u="none" strike="noStrike" baseline="30000">
              <a:solidFill>
                <a:srgbClr val="000000"/>
              </a:solidFill>
              <a:latin typeface="Calibri" panose="020F0502020204030204" pitchFamily="34" charset="0"/>
              <a:ea typeface="Calibri" panose="020F0502020204030204" pitchFamily="34" charset="0"/>
            </a:endParaRPr>
          </a:p>
          <a:p>
            <a:pPr marR="0" lvl="1" algn="l" rtl="0"/>
            <a:endParaRPr lang="en-US" sz="1600" b="0" i="0" u="none" strike="noStrike" baseline="30000">
              <a:solidFill>
                <a:srgbClr val="000000"/>
              </a:solidFill>
              <a:latin typeface="等线" panose="02010600030101010101" pitchFamily="2" charset="-122"/>
            </a:endParaRPr>
          </a:p>
        </p:txBody>
      </p:sp>
      <p:sp>
        <p:nvSpPr>
          <p:cNvPr id="2" name="object 7">
            <a:extLst>
              <a:ext uri="{FF2B5EF4-FFF2-40B4-BE49-F238E27FC236}">
                <a16:creationId xmlns:a16="http://schemas.microsoft.com/office/drawing/2014/main" id="{43AC9ECA-CC11-523B-9ECB-EFF67F3A2B4A}"/>
              </a:ext>
            </a:extLst>
          </p:cNvPr>
          <p:cNvSpPr txBox="1"/>
          <p:nvPr/>
        </p:nvSpPr>
        <p:spPr>
          <a:xfrm>
            <a:off x="922002" y="2898798"/>
            <a:ext cx="3418429" cy="396903"/>
          </a:xfrm>
          <a:prstGeom prst="rect">
            <a:avLst/>
          </a:prstGeom>
        </p:spPr>
        <p:txBody>
          <a:bodyPr vert="horz" wrap="square" lIns="0" tIns="14604" rIns="0" bIns="0" rtlCol="0">
            <a:spAutoFit/>
          </a:bodyPr>
          <a:lstStyle/>
          <a:p>
            <a:pPr>
              <a:lnSpc>
                <a:spcPct val="100000"/>
              </a:lnSpc>
              <a:spcBef>
                <a:spcPts val="114"/>
              </a:spcBef>
            </a:pPr>
            <a:r>
              <a:rPr lang="en-US" sz="1400" b="1">
                <a:solidFill>
                  <a:schemeClr val="tx2"/>
                </a:solidFill>
                <a:latin typeface="Calibri"/>
                <a:cs typeface="Calibri"/>
              </a:rPr>
              <a:t>IMPORTANT</a:t>
            </a:r>
            <a:endParaRPr lang="en-US" sz="1400" b="1">
              <a:solidFill>
                <a:schemeClr val="tx1">
                  <a:lumMod val="85000"/>
                  <a:lumOff val="15000"/>
                </a:schemeClr>
              </a:solidFill>
              <a:latin typeface="Calibri"/>
              <a:cs typeface="Calibri"/>
            </a:endParaRPr>
          </a:p>
          <a:p>
            <a:pPr>
              <a:lnSpc>
                <a:spcPct val="100000"/>
              </a:lnSpc>
              <a:spcBef>
                <a:spcPts val="114"/>
              </a:spcBef>
            </a:pPr>
            <a:r>
              <a:rPr lang="en-US" sz="1000" b="1">
                <a:latin typeface="Calibri"/>
                <a:cs typeface="Calibri"/>
              </a:rPr>
              <a:t>Mix thoroughly and test promptly</a:t>
            </a:r>
          </a:p>
        </p:txBody>
      </p:sp>
      <p:pic>
        <p:nvPicPr>
          <p:cNvPr id="4" name="Picture 3" descr="Icon&#10;&#10;Description automatically generated">
            <a:extLst>
              <a:ext uri="{FF2B5EF4-FFF2-40B4-BE49-F238E27FC236}">
                <a16:creationId xmlns:a16="http://schemas.microsoft.com/office/drawing/2014/main" id="{8E278D50-78E2-C3C3-921A-53F34B1864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317" y="2953494"/>
            <a:ext cx="342207" cy="342207"/>
          </a:xfrm>
          <a:prstGeom prst="rect">
            <a:avLst/>
          </a:prstGeom>
        </p:spPr>
      </p:pic>
      <p:cxnSp>
        <p:nvCxnSpPr>
          <p:cNvPr id="10" name="Straight Connector 9">
            <a:extLst>
              <a:ext uri="{FF2B5EF4-FFF2-40B4-BE49-F238E27FC236}">
                <a16:creationId xmlns:a16="http://schemas.microsoft.com/office/drawing/2014/main" id="{C7CAA12B-D930-08FA-C424-BB1B4B0A6D39}"/>
              </a:ext>
            </a:extLst>
          </p:cNvPr>
          <p:cNvCxnSpPr>
            <a:cxnSpLocks/>
          </p:cNvCxnSpPr>
          <p:nvPr/>
        </p:nvCxnSpPr>
        <p:spPr>
          <a:xfrm>
            <a:off x="539881" y="2738005"/>
            <a:ext cx="3652109" cy="0"/>
          </a:xfrm>
          <a:prstGeom prst="line">
            <a:avLst/>
          </a:prstGeom>
          <a:ln w="15875"/>
        </p:spPr>
        <p:style>
          <a:lnRef idx="1">
            <a:schemeClr val="accent3"/>
          </a:lnRef>
          <a:fillRef idx="0">
            <a:schemeClr val="accent3"/>
          </a:fillRef>
          <a:effectRef idx="0">
            <a:schemeClr val="accent3"/>
          </a:effectRef>
          <a:fontRef idx="minor">
            <a:schemeClr val="tx1"/>
          </a:fontRef>
        </p:style>
      </p:cxnSp>
      <p:sp>
        <p:nvSpPr>
          <p:cNvPr id="15" name="Oval 14">
            <a:extLst>
              <a:ext uri="{FF2B5EF4-FFF2-40B4-BE49-F238E27FC236}">
                <a16:creationId xmlns:a16="http://schemas.microsoft.com/office/drawing/2014/main" id="{115B9B0E-3949-18D5-59EB-BCA3EB3D9B7A}"/>
              </a:ext>
            </a:extLst>
          </p:cNvPr>
          <p:cNvSpPr/>
          <p:nvPr/>
        </p:nvSpPr>
        <p:spPr>
          <a:xfrm>
            <a:off x="7108384" y="1675615"/>
            <a:ext cx="1280160" cy="1188720"/>
          </a:xfrm>
          <a:prstGeom prst="ellipse">
            <a:avLst/>
          </a:prstGeom>
          <a:blipFill>
            <a:blip r:embed="rId4"/>
            <a:stretch>
              <a:fillRect/>
            </a:stretch>
          </a:blip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No sign with solid fill">
            <a:extLst>
              <a:ext uri="{FF2B5EF4-FFF2-40B4-BE49-F238E27FC236}">
                <a16:creationId xmlns:a16="http://schemas.microsoft.com/office/drawing/2014/main" id="{BE0B6F89-EB67-754D-EFB6-2F5CD948BD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847018" y="1512335"/>
            <a:ext cx="640080" cy="640080"/>
          </a:xfrm>
          <a:prstGeom prst="rect">
            <a:avLst/>
          </a:prstGeom>
        </p:spPr>
      </p:pic>
      <p:pic>
        <p:nvPicPr>
          <p:cNvPr id="8" name="Picture 6" descr="01_03_250">
            <a:extLst>
              <a:ext uri="{FF2B5EF4-FFF2-40B4-BE49-F238E27FC236}">
                <a16:creationId xmlns:a16="http://schemas.microsoft.com/office/drawing/2014/main" id="{1161590E-0695-3E3D-7C65-B98818CF044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2669" t="5280" r="9392" b="56456"/>
          <a:stretch/>
        </p:blipFill>
        <p:spPr bwMode="auto">
          <a:xfrm>
            <a:off x="5563487" y="1619977"/>
            <a:ext cx="1295703" cy="1252206"/>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a:extLst>
              <a:ext uri="{FF2B5EF4-FFF2-40B4-BE49-F238E27FC236}">
                <a16:creationId xmlns:a16="http://schemas.microsoft.com/office/drawing/2014/main" id="{7E04CB27-C798-0D79-0497-1E7D79BDBAE9}"/>
              </a:ext>
            </a:extLst>
          </p:cNvPr>
          <p:cNvSpPr/>
          <p:nvPr/>
        </p:nvSpPr>
        <p:spPr>
          <a:xfrm>
            <a:off x="5634199" y="1685842"/>
            <a:ext cx="1202705" cy="1149505"/>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Graphic 10" descr="Checkmark with solid fill">
            <a:extLst>
              <a:ext uri="{FF2B5EF4-FFF2-40B4-BE49-F238E27FC236}">
                <a16:creationId xmlns:a16="http://schemas.microsoft.com/office/drawing/2014/main" id="{77B3CCA2-C612-3EBB-072A-4BBF2049719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31136" y="1512335"/>
            <a:ext cx="548640" cy="548640"/>
          </a:xfrm>
          <a:prstGeom prst="rect">
            <a:avLst/>
          </a:prstGeom>
        </p:spPr>
      </p:pic>
    </p:spTree>
    <p:custDataLst>
      <p:tags r:id="rId1"/>
    </p:custDataLst>
    <p:extLst>
      <p:ext uri="{BB962C8B-B14F-4D97-AF65-F5344CB8AC3E}">
        <p14:creationId xmlns:p14="http://schemas.microsoft.com/office/powerpoint/2010/main" val="17978670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F7599-64F2-4DD1-87B1-B4E43D422744}"/>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90E11EA-2F58-D319-F7F5-C0252804D416}"/>
              </a:ext>
            </a:extLst>
          </p:cNvPr>
          <p:cNvSpPr>
            <a:spLocks noGrp="1"/>
          </p:cNvSpPr>
          <p:nvPr>
            <p:ph type="title"/>
          </p:nvPr>
        </p:nvSpPr>
        <p:spPr/>
        <p:txBody>
          <a:bodyPr/>
          <a:lstStyle/>
          <a:p>
            <a:r>
              <a:rPr lang="en-US" dirty="0"/>
              <a:t>Factors affecting </a:t>
            </a:r>
            <a:r>
              <a:rPr lang="en-US" b="1" dirty="0"/>
              <a:t>Potassium</a:t>
            </a:r>
            <a:r>
              <a:rPr lang="en-US" dirty="0"/>
              <a:t> results</a:t>
            </a:r>
          </a:p>
        </p:txBody>
      </p:sp>
      <p:sp>
        <p:nvSpPr>
          <p:cNvPr id="6" name="Slide Number Placeholder 5">
            <a:extLst>
              <a:ext uri="{FF2B5EF4-FFF2-40B4-BE49-F238E27FC236}">
                <a16:creationId xmlns:a16="http://schemas.microsoft.com/office/drawing/2014/main" id="{89318B69-88A6-6D84-73DB-32853E24FC20}"/>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33</a:t>
            </a:fld>
            <a:endParaRPr lang="en-IN"/>
          </a:p>
        </p:txBody>
      </p:sp>
      <p:sp>
        <p:nvSpPr>
          <p:cNvPr id="14" name="Content Placeholder 13">
            <a:extLst>
              <a:ext uri="{FF2B5EF4-FFF2-40B4-BE49-F238E27FC236}">
                <a16:creationId xmlns:a16="http://schemas.microsoft.com/office/drawing/2014/main" id="{98595297-27CC-6CBC-FC15-B3FB6A678A8D}"/>
              </a:ext>
            </a:extLst>
          </p:cNvPr>
          <p:cNvSpPr>
            <a:spLocks noGrp="1"/>
          </p:cNvSpPr>
          <p:nvPr>
            <p:ph type="body" sz="quarter" idx="11"/>
          </p:nvPr>
        </p:nvSpPr>
        <p:spPr/>
        <p:txBody>
          <a:bodyPr vert="horz" lIns="0" tIns="0" rIns="91440" bIns="45720" rtlCol="0" anchor="t">
            <a:noAutofit/>
          </a:bodyPr>
          <a:lstStyle/>
          <a:p>
            <a:pPr marL="12700">
              <a:spcBef>
                <a:spcPts val="960"/>
              </a:spcBef>
            </a:pPr>
            <a:r>
              <a:rPr lang="en-US" b="0" spc="-10" dirty="0">
                <a:solidFill>
                  <a:schemeClr val="accent3"/>
                </a:solidFill>
                <a:latin typeface="Calibri"/>
                <a:cs typeface="Calibri"/>
              </a:rPr>
              <a:t>AVOID AFFECTING POTASSIUM RESULTS</a:t>
            </a:r>
          </a:p>
          <a:p>
            <a:pPr marL="169545" lvl="1" indent="-169545">
              <a:spcBef>
                <a:spcPts val="0"/>
              </a:spcBef>
              <a:buClr>
                <a:srgbClr val="000000"/>
              </a:buClr>
            </a:pPr>
            <a:r>
              <a:rPr lang="en-US" dirty="0">
                <a:latin typeface="+mn-lt"/>
              </a:rPr>
              <a:t>Prevent hemolysis resulting from traumatic </a:t>
            </a:r>
            <a:r>
              <a:rPr lang="en-US" dirty="0"/>
              <a:t>    </a:t>
            </a:r>
            <a:r>
              <a:rPr lang="en-US" dirty="0">
                <a:latin typeface="+mn-lt"/>
              </a:rPr>
              <a:t>draws / vigorous sample handling</a:t>
            </a:r>
            <a:endParaRPr lang="en-US" dirty="0">
              <a:latin typeface="+mn-lt"/>
              <a:ea typeface="Calibri"/>
              <a:cs typeface="Calibri"/>
            </a:endParaRPr>
          </a:p>
          <a:p>
            <a:pPr marL="169545" lvl="1" indent="-169545">
              <a:spcBef>
                <a:spcPts val="0"/>
              </a:spcBef>
              <a:buClr>
                <a:srgbClr val="000000"/>
              </a:buClr>
            </a:pPr>
            <a:r>
              <a:rPr lang="en-US" dirty="0">
                <a:latin typeface="+mn-lt"/>
              </a:rPr>
              <a:t>Do </a:t>
            </a:r>
            <a:r>
              <a:rPr lang="en-US" b="1" dirty="0">
                <a:latin typeface="+mn-lt"/>
              </a:rPr>
              <a:t>NOT</a:t>
            </a:r>
            <a:r>
              <a:rPr lang="en-US" dirty="0">
                <a:latin typeface="+mn-lt"/>
              </a:rPr>
              <a:t> ice samples</a:t>
            </a:r>
            <a:endParaRPr lang="en-US" dirty="0">
              <a:latin typeface="+mn-lt"/>
              <a:ea typeface="Calibri"/>
              <a:cs typeface="Calibri"/>
            </a:endParaRPr>
          </a:p>
          <a:p>
            <a:pPr marL="169545" lvl="1" indent="-169545">
              <a:spcBef>
                <a:spcPts val="0"/>
              </a:spcBef>
              <a:buClr>
                <a:srgbClr val="000000"/>
              </a:buClr>
            </a:pPr>
            <a:r>
              <a:rPr lang="en-US" dirty="0">
                <a:latin typeface="+mn-lt"/>
              </a:rPr>
              <a:t>Test promptly</a:t>
            </a:r>
            <a:endParaRPr lang="en-US" dirty="0">
              <a:latin typeface="+mn-lt"/>
              <a:ea typeface="Calibri"/>
              <a:cs typeface="Calibri"/>
            </a:endParaRPr>
          </a:p>
        </p:txBody>
      </p:sp>
      <p:sp>
        <p:nvSpPr>
          <p:cNvPr id="3" name="object 7">
            <a:extLst>
              <a:ext uri="{FF2B5EF4-FFF2-40B4-BE49-F238E27FC236}">
                <a16:creationId xmlns:a16="http://schemas.microsoft.com/office/drawing/2014/main" id="{97DF4566-0CFB-0D6D-A8F3-40674AB1BB8C}"/>
              </a:ext>
            </a:extLst>
          </p:cNvPr>
          <p:cNvSpPr txBox="1"/>
          <p:nvPr/>
        </p:nvSpPr>
        <p:spPr>
          <a:xfrm>
            <a:off x="931156" y="3253137"/>
            <a:ext cx="4181864" cy="396903"/>
          </a:xfrm>
          <a:prstGeom prst="rect">
            <a:avLst/>
          </a:prstGeom>
        </p:spPr>
        <p:txBody>
          <a:bodyPr vert="horz" wrap="square" lIns="0" tIns="14604" rIns="0" bIns="0" rtlCol="0">
            <a:spAutoFit/>
          </a:bodyPr>
          <a:lstStyle/>
          <a:p>
            <a:pPr>
              <a:lnSpc>
                <a:spcPct val="100000"/>
              </a:lnSpc>
              <a:spcBef>
                <a:spcPts val="114"/>
              </a:spcBef>
            </a:pPr>
            <a:r>
              <a:rPr lang="en-US" sz="1400" b="1">
                <a:solidFill>
                  <a:schemeClr val="tx2"/>
                </a:solidFill>
                <a:latin typeface="Calibri"/>
                <a:cs typeface="Calibri"/>
              </a:rPr>
              <a:t>IMPORTANT</a:t>
            </a:r>
            <a:endParaRPr lang="en-US" sz="1400" b="1">
              <a:solidFill>
                <a:schemeClr val="tx1">
                  <a:lumMod val="85000"/>
                  <a:lumOff val="15000"/>
                </a:schemeClr>
              </a:solidFill>
              <a:latin typeface="Calibri"/>
              <a:cs typeface="Calibri"/>
            </a:endParaRPr>
          </a:p>
          <a:p>
            <a:pPr>
              <a:lnSpc>
                <a:spcPct val="100000"/>
              </a:lnSpc>
              <a:spcBef>
                <a:spcPts val="114"/>
              </a:spcBef>
            </a:pPr>
            <a:r>
              <a:rPr lang="en-US" sz="1000" b="1">
                <a:latin typeface="Calibri"/>
                <a:cs typeface="Calibri"/>
              </a:rPr>
              <a:t>Mix thoroughly and test promptly</a:t>
            </a:r>
          </a:p>
        </p:txBody>
      </p:sp>
      <p:pic>
        <p:nvPicPr>
          <p:cNvPr id="5" name="Picture 4" descr="Icon&#10;&#10;Description automatically generated">
            <a:extLst>
              <a:ext uri="{FF2B5EF4-FFF2-40B4-BE49-F238E27FC236}">
                <a16:creationId xmlns:a16="http://schemas.microsoft.com/office/drawing/2014/main" id="{7E3EED34-2014-456A-60D2-466CDA081B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392" y="3333099"/>
            <a:ext cx="342207" cy="342207"/>
          </a:xfrm>
          <a:prstGeom prst="rect">
            <a:avLst/>
          </a:prstGeom>
        </p:spPr>
      </p:pic>
      <p:sp>
        <p:nvSpPr>
          <p:cNvPr id="16" name="Rectangle 15">
            <a:extLst>
              <a:ext uri="{FF2B5EF4-FFF2-40B4-BE49-F238E27FC236}">
                <a16:creationId xmlns:a16="http://schemas.microsoft.com/office/drawing/2014/main" id="{C3815E7E-A100-5B1C-C954-9A42949D7219}"/>
              </a:ext>
            </a:extLst>
          </p:cNvPr>
          <p:cNvSpPr/>
          <p:nvPr/>
        </p:nvSpPr>
        <p:spPr>
          <a:xfrm>
            <a:off x="6158331" y="1532758"/>
            <a:ext cx="457200" cy="693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895DCE9A-1A8C-DC0B-974F-5C823F6E4A91}"/>
              </a:ext>
            </a:extLst>
          </p:cNvPr>
          <p:cNvGrpSpPr/>
          <p:nvPr/>
        </p:nvGrpSpPr>
        <p:grpSpPr>
          <a:xfrm>
            <a:off x="5223928" y="3047233"/>
            <a:ext cx="1164431" cy="1114426"/>
            <a:chOff x="5022056" y="1207294"/>
            <a:chExt cx="1164431" cy="1114426"/>
          </a:xfrm>
        </p:grpSpPr>
        <p:sp>
          <p:nvSpPr>
            <p:cNvPr id="30" name="Oval 29">
              <a:extLst>
                <a:ext uri="{FF2B5EF4-FFF2-40B4-BE49-F238E27FC236}">
                  <a16:creationId xmlns:a16="http://schemas.microsoft.com/office/drawing/2014/main" id="{A38189F9-0C91-298C-48B5-137A3F417247}"/>
                </a:ext>
              </a:extLst>
            </p:cNvPr>
            <p:cNvSpPr/>
            <p:nvPr/>
          </p:nvSpPr>
          <p:spPr>
            <a:xfrm>
              <a:off x="5022056" y="1207294"/>
              <a:ext cx="1164431" cy="1114426"/>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DFC137F9-BCAC-050F-4A1C-6BF407159B91}"/>
                </a:ext>
              </a:extLst>
            </p:cNvPr>
            <p:cNvSpPr txBox="1"/>
            <p:nvPr/>
          </p:nvSpPr>
          <p:spPr>
            <a:xfrm>
              <a:off x="5024866" y="1522966"/>
              <a:ext cx="1160193" cy="4830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ts val="1500"/>
                </a:lnSpc>
              </a:pPr>
              <a:r>
                <a:rPr lang="en-US" sz="1600" b="1">
                  <a:solidFill>
                    <a:schemeClr val="accent3"/>
                  </a:solidFill>
                  <a:ea typeface="Calibri"/>
                  <a:cs typeface="Calibri"/>
                </a:rPr>
                <a:t>TEST </a:t>
              </a:r>
              <a:br>
                <a:rPr lang="en-US" sz="1600" b="1">
                  <a:ea typeface="Calibri"/>
                  <a:cs typeface="Calibri"/>
                </a:rPr>
              </a:br>
              <a:r>
                <a:rPr lang="en-US" sz="1600" b="1">
                  <a:solidFill>
                    <a:schemeClr val="accent3"/>
                  </a:solidFill>
                  <a:ea typeface="Calibri"/>
                  <a:cs typeface="Calibri"/>
                </a:rPr>
                <a:t>PROMPTLY</a:t>
              </a:r>
              <a:endParaRPr lang="en-US"/>
            </a:p>
          </p:txBody>
        </p:sp>
      </p:grpSp>
      <p:grpSp>
        <p:nvGrpSpPr>
          <p:cNvPr id="20" name="Group 19">
            <a:extLst>
              <a:ext uri="{FF2B5EF4-FFF2-40B4-BE49-F238E27FC236}">
                <a16:creationId xmlns:a16="http://schemas.microsoft.com/office/drawing/2014/main" id="{0A2B5972-791B-066A-3EEF-4A43A4332265}"/>
              </a:ext>
            </a:extLst>
          </p:cNvPr>
          <p:cNvGrpSpPr/>
          <p:nvPr/>
        </p:nvGrpSpPr>
        <p:grpSpPr>
          <a:xfrm>
            <a:off x="5254407" y="1401313"/>
            <a:ext cx="1169118" cy="1114426"/>
            <a:chOff x="5022056" y="1207294"/>
            <a:chExt cx="1169118" cy="1114426"/>
          </a:xfrm>
        </p:grpSpPr>
        <p:sp>
          <p:nvSpPr>
            <p:cNvPr id="28" name="Oval 27">
              <a:extLst>
                <a:ext uri="{FF2B5EF4-FFF2-40B4-BE49-F238E27FC236}">
                  <a16:creationId xmlns:a16="http://schemas.microsoft.com/office/drawing/2014/main" id="{772C2CF7-B89F-A719-1208-B2D82EB8DF82}"/>
                </a:ext>
              </a:extLst>
            </p:cNvPr>
            <p:cNvSpPr/>
            <p:nvPr/>
          </p:nvSpPr>
          <p:spPr>
            <a:xfrm>
              <a:off x="5022056" y="1207294"/>
              <a:ext cx="1164431" cy="1114426"/>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39D94FE1-6BB8-1CEE-D6BD-85482CE7C276}"/>
                </a:ext>
              </a:extLst>
            </p:cNvPr>
            <p:cNvSpPr txBox="1"/>
            <p:nvPr/>
          </p:nvSpPr>
          <p:spPr>
            <a:xfrm>
              <a:off x="5030981" y="1613241"/>
              <a:ext cx="116019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1">
                  <a:solidFill>
                    <a:srgbClr val="004F71"/>
                  </a:solidFill>
                  <a:ea typeface="Calibri"/>
                  <a:cs typeface="Calibri"/>
                </a:rPr>
                <a:t>HEMOLYSIS</a:t>
              </a:r>
              <a:endParaRPr lang="en-US" sz="1400">
                <a:solidFill>
                  <a:srgbClr val="004F71"/>
                </a:solidFill>
                <a:ea typeface="Calibri"/>
                <a:cs typeface="Calibri"/>
              </a:endParaRPr>
            </a:p>
          </p:txBody>
        </p:sp>
      </p:grpSp>
      <p:pic>
        <p:nvPicPr>
          <p:cNvPr id="25" name="Graphic 24" descr="No sign with solid fill">
            <a:extLst>
              <a:ext uri="{FF2B5EF4-FFF2-40B4-BE49-F238E27FC236}">
                <a16:creationId xmlns:a16="http://schemas.microsoft.com/office/drawing/2014/main" id="{0BB6A2C6-8AF6-D579-C035-735948653AD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80291" y="1155682"/>
            <a:ext cx="746438" cy="746438"/>
          </a:xfrm>
          <a:prstGeom prst="rect">
            <a:avLst/>
          </a:prstGeom>
        </p:spPr>
      </p:pic>
      <p:pic>
        <p:nvPicPr>
          <p:cNvPr id="26" name="Graphic 25" descr="Checkmark with solid fill">
            <a:extLst>
              <a:ext uri="{FF2B5EF4-FFF2-40B4-BE49-F238E27FC236}">
                <a16:creationId xmlns:a16="http://schemas.microsoft.com/office/drawing/2014/main" id="{D12B07C7-7B31-59F3-27CF-B6127E64605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69215" y="3037742"/>
            <a:ext cx="548640" cy="548640"/>
          </a:xfrm>
          <a:prstGeom prst="rect">
            <a:avLst/>
          </a:prstGeom>
        </p:spPr>
      </p:pic>
      <p:cxnSp>
        <p:nvCxnSpPr>
          <p:cNvPr id="32" name="Straight Connector 31">
            <a:extLst>
              <a:ext uri="{FF2B5EF4-FFF2-40B4-BE49-F238E27FC236}">
                <a16:creationId xmlns:a16="http://schemas.microsoft.com/office/drawing/2014/main" id="{C6D0578D-8D81-2160-7340-1F0AEF7162B5}"/>
              </a:ext>
            </a:extLst>
          </p:cNvPr>
          <p:cNvCxnSpPr>
            <a:cxnSpLocks/>
          </p:cNvCxnSpPr>
          <p:nvPr/>
        </p:nvCxnSpPr>
        <p:spPr>
          <a:xfrm>
            <a:off x="502920" y="3102981"/>
            <a:ext cx="3885012" cy="0"/>
          </a:xfrm>
          <a:prstGeom prst="line">
            <a:avLst/>
          </a:prstGeom>
          <a:ln w="15875"/>
        </p:spPr>
        <p:style>
          <a:lnRef idx="1">
            <a:schemeClr val="accent3"/>
          </a:lnRef>
          <a:fillRef idx="0">
            <a:schemeClr val="accent3"/>
          </a:fillRef>
          <a:effectRef idx="0">
            <a:schemeClr val="accent3"/>
          </a:effectRef>
          <a:fontRef idx="minor">
            <a:schemeClr val="tx1"/>
          </a:fontRef>
        </p:style>
      </p:cxnSp>
      <p:sp>
        <p:nvSpPr>
          <p:cNvPr id="2" name="Rectangle 1">
            <a:extLst>
              <a:ext uri="{FF2B5EF4-FFF2-40B4-BE49-F238E27FC236}">
                <a16:creationId xmlns:a16="http://schemas.microsoft.com/office/drawing/2014/main" id="{BACC355C-D794-74D4-9507-449FBD54A213}"/>
              </a:ext>
            </a:extLst>
          </p:cNvPr>
          <p:cNvSpPr/>
          <p:nvPr/>
        </p:nvSpPr>
        <p:spPr>
          <a:xfrm>
            <a:off x="6686550" y="2686050"/>
            <a:ext cx="1478380" cy="1621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a:extLst>
              <a:ext uri="{FF2B5EF4-FFF2-40B4-BE49-F238E27FC236}">
                <a16:creationId xmlns:a16="http://schemas.microsoft.com/office/drawing/2014/main" id="{8F8941E8-4123-3AEE-E3BC-D37715CF1B61}"/>
              </a:ext>
            </a:extLst>
          </p:cNvPr>
          <p:cNvSpPr/>
          <p:nvPr/>
        </p:nvSpPr>
        <p:spPr>
          <a:xfrm>
            <a:off x="6795370" y="2977822"/>
            <a:ext cx="1194874" cy="1149505"/>
          </a:xfrm>
          <a:prstGeom prst="ellipse">
            <a:avLst/>
          </a:prstGeom>
          <a:blipFill>
            <a:blip r:embed="rId6"/>
            <a:stretch>
              <a:fillRect l="-4000" t="-3000" r="-3000" b="-2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812CA07A-8FA6-89C3-E778-92BB6562731B}"/>
              </a:ext>
            </a:extLst>
          </p:cNvPr>
          <p:cNvSpPr/>
          <p:nvPr/>
        </p:nvSpPr>
        <p:spPr>
          <a:xfrm>
            <a:off x="6831356" y="1385386"/>
            <a:ext cx="1158888" cy="1122300"/>
          </a:xfrm>
          <a:prstGeom prst="ellipse">
            <a:avLst/>
          </a:prstGeom>
          <a:blipFill dpi="0" rotWithShape="1">
            <a:blip r:embed="rId7"/>
            <a:srcRect/>
            <a:stretch>
              <a:fillRect l="-4000" t="-3000" r="-3000" b="-2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No sign with solid fill">
            <a:extLst>
              <a:ext uri="{FF2B5EF4-FFF2-40B4-BE49-F238E27FC236}">
                <a16:creationId xmlns:a16="http://schemas.microsoft.com/office/drawing/2014/main" id="{195A3F6D-8565-3F3D-0CBA-EB4B0BDBFFC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43426" y="2804348"/>
            <a:ext cx="746438" cy="746438"/>
          </a:xfrm>
          <a:prstGeom prst="rect">
            <a:avLst/>
          </a:prstGeom>
        </p:spPr>
      </p:pic>
      <p:pic>
        <p:nvPicPr>
          <p:cNvPr id="27" name="Graphic 26" descr="No sign with solid fill">
            <a:extLst>
              <a:ext uri="{FF2B5EF4-FFF2-40B4-BE49-F238E27FC236}">
                <a16:creationId xmlns:a16="http://schemas.microsoft.com/office/drawing/2014/main" id="{656610D0-E12B-FC71-810A-37391D35503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91170" y="1151000"/>
            <a:ext cx="746438" cy="746438"/>
          </a:xfrm>
          <a:prstGeom prst="rect">
            <a:avLst/>
          </a:prstGeom>
        </p:spPr>
      </p:pic>
    </p:spTree>
    <p:custDataLst>
      <p:tags r:id="rId1"/>
    </p:custDataLst>
    <p:extLst>
      <p:ext uri="{BB962C8B-B14F-4D97-AF65-F5344CB8AC3E}">
        <p14:creationId xmlns:p14="http://schemas.microsoft.com/office/powerpoint/2010/main" val="15080798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67895-4F49-7117-769B-3497AABFD971}"/>
            </a:ext>
          </a:extLst>
        </p:cNvPr>
        <p:cNvGrpSpPr/>
        <p:nvPr/>
      </p:nvGrpSpPr>
      <p:grpSpPr>
        <a:xfrm>
          <a:off x="0" y="0"/>
          <a:ext cx="0" cy="0"/>
          <a:chOff x="0" y="0"/>
          <a:chExt cx="0" cy="0"/>
        </a:xfrm>
      </p:grpSpPr>
      <p:sp>
        <p:nvSpPr>
          <p:cNvPr id="17" name="Oval 16">
            <a:extLst>
              <a:ext uri="{FF2B5EF4-FFF2-40B4-BE49-F238E27FC236}">
                <a16:creationId xmlns:a16="http://schemas.microsoft.com/office/drawing/2014/main" id="{1A56C500-8AE4-D690-D1BA-67AFB2F1F859}"/>
              </a:ext>
            </a:extLst>
          </p:cNvPr>
          <p:cNvSpPr/>
          <p:nvPr/>
        </p:nvSpPr>
        <p:spPr>
          <a:xfrm>
            <a:off x="6625064" y="1575267"/>
            <a:ext cx="1296386" cy="1283917"/>
          </a:xfrm>
          <a:prstGeom prst="ellipse">
            <a:avLst/>
          </a:prstGeom>
          <a:blipFill>
            <a:blip r:embed="rId3"/>
            <a:stretch>
              <a:fillRect l="-4000" t="-3000" r="-3000" b="-2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F2FDD5CE-3AD7-431C-DDCE-D284C6F93595}"/>
              </a:ext>
            </a:extLst>
          </p:cNvPr>
          <p:cNvSpPr>
            <a:spLocks noGrp="1"/>
          </p:cNvSpPr>
          <p:nvPr>
            <p:ph type="title"/>
          </p:nvPr>
        </p:nvSpPr>
        <p:spPr/>
        <p:txBody>
          <a:bodyPr/>
          <a:lstStyle/>
          <a:p>
            <a:r>
              <a:rPr lang="en-US" dirty="0"/>
              <a:t>Factors affecting </a:t>
            </a:r>
            <a:r>
              <a:rPr lang="en-US" b="1" dirty="0"/>
              <a:t>Ionized Calcium </a:t>
            </a:r>
            <a:r>
              <a:rPr lang="en-US" dirty="0"/>
              <a:t>results</a:t>
            </a:r>
          </a:p>
        </p:txBody>
      </p:sp>
      <p:sp>
        <p:nvSpPr>
          <p:cNvPr id="6" name="Slide Number Placeholder 5">
            <a:extLst>
              <a:ext uri="{FF2B5EF4-FFF2-40B4-BE49-F238E27FC236}">
                <a16:creationId xmlns:a16="http://schemas.microsoft.com/office/drawing/2014/main" id="{0FE10021-F8A3-2CD4-FC25-341C27ED7DDF}"/>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34</a:t>
            </a:fld>
            <a:endParaRPr lang="en-IN"/>
          </a:p>
        </p:txBody>
      </p:sp>
      <p:sp>
        <p:nvSpPr>
          <p:cNvPr id="14" name="Content Placeholder 13">
            <a:extLst>
              <a:ext uri="{FF2B5EF4-FFF2-40B4-BE49-F238E27FC236}">
                <a16:creationId xmlns:a16="http://schemas.microsoft.com/office/drawing/2014/main" id="{D4EC81C8-434A-8EA5-B496-FC0A104536DE}"/>
              </a:ext>
            </a:extLst>
          </p:cNvPr>
          <p:cNvSpPr>
            <a:spLocks noGrp="1"/>
          </p:cNvSpPr>
          <p:nvPr>
            <p:ph type="body" sz="quarter" idx="11"/>
          </p:nvPr>
        </p:nvSpPr>
        <p:spPr>
          <a:xfrm>
            <a:off x="502920" y="1447484"/>
            <a:ext cx="3984625" cy="2109176"/>
          </a:xfrm>
        </p:spPr>
        <p:txBody>
          <a:bodyPr/>
          <a:lstStyle/>
          <a:p>
            <a:pPr marL="12700" marR="0">
              <a:spcBef>
                <a:spcPts val="960"/>
              </a:spcBef>
            </a:pPr>
            <a:r>
              <a:rPr lang="en-US" b="0" spc="-10" dirty="0">
                <a:solidFill>
                  <a:schemeClr val="accent3"/>
                </a:solidFill>
                <a:latin typeface="Calibri"/>
                <a:cs typeface="Calibri"/>
              </a:rPr>
              <a:t>AVOID AFFECTING IONIZED CA</a:t>
            </a:r>
            <a:r>
              <a:rPr lang="en-US" spc="-10" dirty="0">
                <a:solidFill>
                  <a:schemeClr val="accent3"/>
                </a:solidFill>
                <a:latin typeface="Calibri"/>
                <a:cs typeface="Calibri"/>
              </a:rPr>
              <a:t>L</a:t>
            </a:r>
            <a:r>
              <a:rPr lang="en-US" b="0" spc="-10" dirty="0">
                <a:solidFill>
                  <a:schemeClr val="accent3"/>
                </a:solidFill>
                <a:latin typeface="Calibri"/>
                <a:cs typeface="Calibri"/>
              </a:rPr>
              <a:t>CIUM RESULTS</a:t>
            </a:r>
          </a:p>
          <a:p>
            <a:pPr lvl="1">
              <a:spcBef>
                <a:spcPts val="0"/>
              </a:spcBef>
              <a:buClr>
                <a:srgbClr val="000000"/>
              </a:buClr>
            </a:pPr>
            <a:r>
              <a:rPr lang="en-US" dirty="0">
                <a:latin typeface="+mn-lt"/>
              </a:rPr>
              <a:t>Fill blood collection devices completely</a:t>
            </a:r>
          </a:p>
          <a:p>
            <a:pPr lvl="1">
              <a:spcBef>
                <a:spcPts val="0"/>
              </a:spcBef>
              <a:buClr>
                <a:srgbClr val="000000"/>
              </a:buClr>
            </a:pPr>
            <a:r>
              <a:rPr lang="en-US" dirty="0">
                <a:latin typeface="+mn-lt"/>
              </a:rPr>
              <a:t>Limit extra muscular activity during sample collection</a:t>
            </a:r>
          </a:p>
          <a:p>
            <a:pPr marR="0" lvl="1" algn="l" rtl="0"/>
            <a:endParaRPr lang="en-US" sz="1600" b="0" i="0" u="none" strike="noStrike" baseline="30000" dirty="0">
              <a:solidFill>
                <a:srgbClr val="000000"/>
              </a:solidFill>
              <a:latin typeface="等线" panose="02010600030101010101" pitchFamily="2" charset="-122"/>
            </a:endParaRPr>
          </a:p>
        </p:txBody>
      </p:sp>
      <p:sp>
        <p:nvSpPr>
          <p:cNvPr id="3" name="object 7">
            <a:extLst>
              <a:ext uri="{FF2B5EF4-FFF2-40B4-BE49-F238E27FC236}">
                <a16:creationId xmlns:a16="http://schemas.microsoft.com/office/drawing/2014/main" id="{C4082968-6450-285B-76C0-43AEC9282E00}"/>
              </a:ext>
            </a:extLst>
          </p:cNvPr>
          <p:cNvSpPr txBox="1"/>
          <p:nvPr/>
        </p:nvSpPr>
        <p:spPr>
          <a:xfrm>
            <a:off x="922002" y="3241937"/>
            <a:ext cx="4181864" cy="396903"/>
          </a:xfrm>
          <a:prstGeom prst="rect">
            <a:avLst/>
          </a:prstGeom>
        </p:spPr>
        <p:txBody>
          <a:bodyPr vert="horz" wrap="square" lIns="0" tIns="14604" rIns="0" bIns="0" rtlCol="0">
            <a:spAutoFit/>
          </a:bodyPr>
          <a:lstStyle/>
          <a:p>
            <a:pPr>
              <a:lnSpc>
                <a:spcPct val="100000"/>
              </a:lnSpc>
              <a:spcBef>
                <a:spcPts val="114"/>
              </a:spcBef>
            </a:pPr>
            <a:r>
              <a:rPr lang="en-US" sz="1400" b="1">
                <a:solidFill>
                  <a:schemeClr val="tx2"/>
                </a:solidFill>
                <a:latin typeface="Calibri"/>
                <a:cs typeface="Calibri"/>
              </a:rPr>
              <a:t>IMPORTANT</a:t>
            </a:r>
            <a:endParaRPr lang="en-US" sz="1400" b="1">
              <a:solidFill>
                <a:schemeClr val="tx1">
                  <a:lumMod val="85000"/>
                  <a:lumOff val="15000"/>
                </a:schemeClr>
              </a:solidFill>
              <a:latin typeface="Calibri"/>
              <a:cs typeface="Calibri"/>
            </a:endParaRPr>
          </a:p>
          <a:p>
            <a:pPr>
              <a:lnSpc>
                <a:spcPct val="100000"/>
              </a:lnSpc>
              <a:spcBef>
                <a:spcPts val="114"/>
              </a:spcBef>
            </a:pPr>
            <a:r>
              <a:rPr lang="en-US" sz="1000" b="1">
                <a:latin typeface="Calibri"/>
                <a:cs typeface="Calibri"/>
              </a:rPr>
              <a:t>Mix thoroughly and test promptly</a:t>
            </a:r>
          </a:p>
        </p:txBody>
      </p:sp>
      <p:pic>
        <p:nvPicPr>
          <p:cNvPr id="11" name="Picture 10" descr="Icon&#10;&#10;Description automatically generated">
            <a:extLst>
              <a:ext uri="{FF2B5EF4-FFF2-40B4-BE49-F238E27FC236}">
                <a16:creationId xmlns:a16="http://schemas.microsoft.com/office/drawing/2014/main" id="{C0C963D7-DE91-6B54-18B3-6FD2E438C7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2920" y="3296633"/>
            <a:ext cx="342207" cy="342207"/>
          </a:xfrm>
          <a:prstGeom prst="rect">
            <a:avLst/>
          </a:prstGeom>
        </p:spPr>
      </p:pic>
      <p:cxnSp>
        <p:nvCxnSpPr>
          <p:cNvPr id="2" name="Straight Connector 1">
            <a:extLst>
              <a:ext uri="{FF2B5EF4-FFF2-40B4-BE49-F238E27FC236}">
                <a16:creationId xmlns:a16="http://schemas.microsoft.com/office/drawing/2014/main" id="{4FCC77D9-3173-541D-DA7A-EC82EB87FB21}"/>
              </a:ext>
            </a:extLst>
          </p:cNvPr>
          <p:cNvCxnSpPr>
            <a:cxnSpLocks/>
          </p:cNvCxnSpPr>
          <p:nvPr/>
        </p:nvCxnSpPr>
        <p:spPr>
          <a:xfrm>
            <a:off x="502920" y="2966414"/>
            <a:ext cx="3392186" cy="0"/>
          </a:xfrm>
          <a:prstGeom prst="line">
            <a:avLst/>
          </a:prstGeom>
          <a:ln w="15875"/>
        </p:spPr>
        <p:style>
          <a:lnRef idx="1">
            <a:schemeClr val="accent3"/>
          </a:lnRef>
          <a:fillRef idx="0">
            <a:schemeClr val="accent3"/>
          </a:fillRef>
          <a:effectRef idx="0">
            <a:schemeClr val="accent3"/>
          </a:effectRef>
          <a:fontRef idx="minor">
            <a:schemeClr val="tx1"/>
          </a:fontRef>
        </p:style>
      </p:cxnSp>
      <p:sp>
        <p:nvSpPr>
          <p:cNvPr id="7" name="Oval 6">
            <a:extLst>
              <a:ext uri="{FF2B5EF4-FFF2-40B4-BE49-F238E27FC236}">
                <a16:creationId xmlns:a16="http://schemas.microsoft.com/office/drawing/2014/main" id="{520F623A-2AC9-F9FF-7677-6A6A926A5939}"/>
              </a:ext>
            </a:extLst>
          </p:cNvPr>
          <p:cNvSpPr/>
          <p:nvPr/>
        </p:nvSpPr>
        <p:spPr>
          <a:xfrm>
            <a:off x="4997943" y="1509385"/>
            <a:ext cx="1296386" cy="1298977"/>
          </a:xfrm>
          <a:prstGeom prst="ellipse">
            <a:avLst/>
          </a:prstGeom>
          <a:blipFill dpi="0" rotWithShape="1">
            <a:blip r:embed="rId5"/>
            <a:srcRect/>
            <a:stretch>
              <a:fillRect l="-11000" t="-7000" r="-3000" b="-2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Checkmark with solid fill">
            <a:extLst>
              <a:ext uri="{FF2B5EF4-FFF2-40B4-BE49-F238E27FC236}">
                <a16:creationId xmlns:a16="http://schemas.microsoft.com/office/drawing/2014/main" id="{8BA55A6B-D779-D587-CF32-DA02CB1C7CF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61280" y="1350574"/>
            <a:ext cx="548640" cy="548640"/>
          </a:xfrm>
          <a:prstGeom prst="rect">
            <a:avLst/>
          </a:prstGeom>
        </p:spPr>
      </p:pic>
      <p:pic>
        <p:nvPicPr>
          <p:cNvPr id="13" name="Graphic 12" descr="No sign with solid fill">
            <a:extLst>
              <a:ext uri="{FF2B5EF4-FFF2-40B4-BE49-F238E27FC236}">
                <a16:creationId xmlns:a16="http://schemas.microsoft.com/office/drawing/2014/main" id="{AE2D550F-24F3-CC4B-9CA6-6134E32963A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90156" y="1456239"/>
            <a:ext cx="746438" cy="746438"/>
          </a:xfrm>
          <a:prstGeom prst="rect">
            <a:avLst/>
          </a:prstGeom>
        </p:spPr>
      </p:pic>
    </p:spTree>
    <p:custDataLst>
      <p:tags r:id="rId1"/>
    </p:custDataLst>
    <p:extLst>
      <p:ext uri="{BB962C8B-B14F-4D97-AF65-F5344CB8AC3E}">
        <p14:creationId xmlns:p14="http://schemas.microsoft.com/office/powerpoint/2010/main" val="2179048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A8B31-0F8D-9F2E-C361-4E50EF70054D}"/>
            </a:ext>
          </a:extLst>
        </p:cNvPr>
        <p:cNvGrpSpPr/>
        <p:nvPr/>
      </p:nvGrpSpPr>
      <p:grpSpPr>
        <a:xfrm>
          <a:off x="0" y="0"/>
          <a:ext cx="0" cy="0"/>
          <a:chOff x="0" y="0"/>
          <a:chExt cx="0" cy="0"/>
        </a:xfrm>
      </p:grpSpPr>
      <p:sp>
        <p:nvSpPr>
          <p:cNvPr id="17" name="Oval 16">
            <a:extLst>
              <a:ext uri="{FF2B5EF4-FFF2-40B4-BE49-F238E27FC236}">
                <a16:creationId xmlns:a16="http://schemas.microsoft.com/office/drawing/2014/main" id="{3085B80C-AEAA-3A4F-728C-4957094BAAF0}"/>
              </a:ext>
            </a:extLst>
          </p:cNvPr>
          <p:cNvSpPr/>
          <p:nvPr/>
        </p:nvSpPr>
        <p:spPr>
          <a:xfrm>
            <a:off x="7426081" y="2921886"/>
            <a:ext cx="1164431" cy="1114426"/>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C112D8C8-507F-CB14-903C-BCE32534A817}"/>
              </a:ext>
            </a:extLst>
          </p:cNvPr>
          <p:cNvSpPr>
            <a:spLocks noGrp="1"/>
          </p:cNvSpPr>
          <p:nvPr>
            <p:ph type="title"/>
          </p:nvPr>
        </p:nvSpPr>
        <p:spPr/>
        <p:txBody>
          <a:bodyPr/>
          <a:lstStyle/>
          <a:p>
            <a:r>
              <a:rPr lang="en-US" dirty="0"/>
              <a:t>Factors affecting </a:t>
            </a:r>
            <a:r>
              <a:rPr lang="en-US" b="1" dirty="0"/>
              <a:t>Glucose</a:t>
            </a:r>
            <a:r>
              <a:rPr lang="en-US" dirty="0"/>
              <a:t> results</a:t>
            </a:r>
          </a:p>
        </p:txBody>
      </p:sp>
      <p:sp>
        <p:nvSpPr>
          <p:cNvPr id="6" name="Slide Number Placeholder 5">
            <a:extLst>
              <a:ext uri="{FF2B5EF4-FFF2-40B4-BE49-F238E27FC236}">
                <a16:creationId xmlns:a16="http://schemas.microsoft.com/office/drawing/2014/main" id="{824305DD-3BBD-A686-36A8-490F6EB6C77D}"/>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35</a:t>
            </a:fld>
            <a:endParaRPr lang="en-IN"/>
          </a:p>
        </p:txBody>
      </p:sp>
      <p:sp>
        <p:nvSpPr>
          <p:cNvPr id="14" name="Content Placeholder 13">
            <a:extLst>
              <a:ext uri="{FF2B5EF4-FFF2-40B4-BE49-F238E27FC236}">
                <a16:creationId xmlns:a16="http://schemas.microsoft.com/office/drawing/2014/main" id="{9F4BB579-3A08-796A-16D0-3A69C93402AE}"/>
              </a:ext>
            </a:extLst>
          </p:cNvPr>
          <p:cNvSpPr>
            <a:spLocks noGrp="1"/>
          </p:cNvSpPr>
          <p:nvPr>
            <p:ph type="body" sz="quarter" idx="11"/>
          </p:nvPr>
        </p:nvSpPr>
        <p:spPr>
          <a:xfrm>
            <a:off x="502920" y="1287167"/>
            <a:ext cx="4452338" cy="3397250"/>
          </a:xfrm>
        </p:spPr>
        <p:txBody>
          <a:bodyPr/>
          <a:lstStyle/>
          <a:p>
            <a:pPr marL="12700" marR="0">
              <a:spcBef>
                <a:spcPts val="960"/>
              </a:spcBef>
            </a:pPr>
            <a:r>
              <a:rPr lang="en-US" b="0" spc="-10">
                <a:solidFill>
                  <a:schemeClr val="accent3"/>
                </a:solidFill>
                <a:latin typeface="Calibri"/>
                <a:cs typeface="Calibri"/>
              </a:rPr>
              <a:t>AVOID AFFECTING GLUCOSE RESULTS</a:t>
            </a:r>
          </a:p>
          <a:p>
            <a:pPr lvl="1">
              <a:spcBef>
                <a:spcPts val="0"/>
              </a:spcBef>
              <a:buClr>
                <a:srgbClr val="000000"/>
              </a:buClr>
            </a:pPr>
            <a:r>
              <a:rPr lang="en-US">
                <a:latin typeface="+mn-lt"/>
              </a:rPr>
              <a:t>Test Promptly</a:t>
            </a:r>
          </a:p>
          <a:p>
            <a:pPr lvl="1">
              <a:spcBef>
                <a:spcPts val="0"/>
              </a:spcBef>
              <a:buClr>
                <a:srgbClr val="000000"/>
              </a:buClr>
            </a:pPr>
            <a:r>
              <a:rPr lang="en-US">
                <a:latin typeface="+mn-lt"/>
              </a:rPr>
              <a:t>If the patient has been administered hydroxyurea (</a:t>
            </a:r>
            <a:r>
              <a:rPr lang="en-US" err="1">
                <a:latin typeface="+mn-lt"/>
              </a:rPr>
              <a:t>Droxia</a:t>
            </a:r>
            <a:r>
              <a:rPr lang="en-US">
                <a:latin typeface="+mn-lt"/>
              </a:rPr>
              <a:t>®, </a:t>
            </a:r>
            <a:r>
              <a:rPr lang="en-US" err="1">
                <a:latin typeface="+mn-lt"/>
              </a:rPr>
              <a:t>Hydrea</a:t>
            </a:r>
            <a:r>
              <a:rPr lang="en-US">
                <a:latin typeface="+mn-lt"/>
              </a:rPr>
              <a:t>®), note increased results ≥ 0.08 mmol/L</a:t>
            </a:r>
          </a:p>
          <a:p>
            <a:pPr lvl="1">
              <a:spcBef>
                <a:spcPts val="0"/>
              </a:spcBef>
              <a:buClr>
                <a:srgbClr val="000000"/>
              </a:buClr>
            </a:pPr>
            <a:r>
              <a:rPr lang="en-US"/>
              <a:t>Bromide (Lithium Bromide) at ≥ 11.8 mmol/L showed decreased results</a:t>
            </a:r>
            <a:endParaRPr lang="en-US">
              <a:latin typeface="+mn-lt"/>
            </a:endParaRPr>
          </a:p>
          <a:p>
            <a:pPr marL="0" lvl="1" indent="0">
              <a:spcBef>
                <a:spcPts val="0"/>
              </a:spcBef>
              <a:buClr>
                <a:srgbClr val="000000"/>
              </a:buClr>
              <a:buNone/>
            </a:pPr>
            <a:endParaRPr lang="en-US" sz="1600" b="0" i="0" u="none" strike="noStrike" baseline="30000">
              <a:solidFill>
                <a:srgbClr val="000000"/>
              </a:solidFill>
              <a:latin typeface="等线" panose="02010600030101010101" pitchFamily="2" charset="-122"/>
            </a:endParaRPr>
          </a:p>
        </p:txBody>
      </p:sp>
      <p:sp>
        <p:nvSpPr>
          <p:cNvPr id="2" name="object 7">
            <a:extLst>
              <a:ext uri="{FF2B5EF4-FFF2-40B4-BE49-F238E27FC236}">
                <a16:creationId xmlns:a16="http://schemas.microsoft.com/office/drawing/2014/main" id="{981518B3-E431-E78C-6F6B-DE1DF0ECCD77}"/>
              </a:ext>
            </a:extLst>
          </p:cNvPr>
          <p:cNvSpPr txBox="1"/>
          <p:nvPr/>
        </p:nvSpPr>
        <p:spPr>
          <a:xfrm>
            <a:off x="931156" y="3231785"/>
            <a:ext cx="4181864" cy="396903"/>
          </a:xfrm>
          <a:prstGeom prst="rect">
            <a:avLst/>
          </a:prstGeom>
        </p:spPr>
        <p:txBody>
          <a:bodyPr vert="horz" wrap="square" lIns="0" tIns="14604" rIns="0" bIns="0" rtlCol="0">
            <a:spAutoFit/>
          </a:bodyPr>
          <a:lstStyle/>
          <a:p>
            <a:pPr>
              <a:lnSpc>
                <a:spcPct val="100000"/>
              </a:lnSpc>
              <a:spcBef>
                <a:spcPts val="114"/>
              </a:spcBef>
            </a:pPr>
            <a:r>
              <a:rPr lang="en-US" sz="1400" b="1">
                <a:solidFill>
                  <a:schemeClr val="tx2"/>
                </a:solidFill>
                <a:latin typeface="Calibri"/>
                <a:cs typeface="Calibri"/>
              </a:rPr>
              <a:t>IMPORTANT</a:t>
            </a:r>
            <a:endParaRPr lang="en-US" sz="1400" b="1">
              <a:solidFill>
                <a:schemeClr val="tx1">
                  <a:lumMod val="85000"/>
                  <a:lumOff val="15000"/>
                </a:schemeClr>
              </a:solidFill>
              <a:latin typeface="Calibri"/>
              <a:cs typeface="Calibri"/>
            </a:endParaRPr>
          </a:p>
          <a:p>
            <a:pPr>
              <a:lnSpc>
                <a:spcPct val="100000"/>
              </a:lnSpc>
              <a:spcBef>
                <a:spcPts val="114"/>
              </a:spcBef>
            </a:pPr>
            <a:r>
              <a:rPr lang="en-US" sz="1000" b="1">
                <a:latin typeface="Calibri"/>
                <a:cs typeface="Calibri"/>
              </a:rPr>
              <a:t>Mix thoroughly and test promptly</a:t>
            </a:r>
          </a:p>
        </p:txBody>
      </p:sp>
      <p:pic>
        <p:nvPicPr>
          <p:cNvPr id="4" name="Picture 3" descr="Icon&#10;&#10;Description automatically generated">
            <a:extLst>
              <a:ext uri="{FF2B5EF4-FFF2-40B4-BE49-F238E27FC236}">
                <a16:creationId xmlns:a16="http://schemas.microsoft.com/office/drawing/2014/main" id="{66A839DE-6AFB-4273-55F2-34AED946E7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392" y="3258584"/>
            <a:ext cx="342207" cy="342207"/>
          </a:xfrm>
          <a:prstGeom prst="rect">
            <a:avLst/>
          </a:prstGeom>
        </p:spPr>
      </p:pic>
      <p:grpSp>
        <p:nvGrpSpPr>
          <p:cNvPr id="5" name="Group 4">
            <a:extLst>
              <a:ext uri="{FF2B5EF4-FFF2-40B4-BE49-F238E27FC236}">
                <a16:creationId xmlns:a16="http://schemas.microsoft.com/office/drawing/2014/main" id="{14FA500C-6495-90CE-F0F3-DC59C5F3CB93}"/>
              </a:ext>
            </a:extLst>
          </p:cNvPr>
          <p:cNvGrpSpPr/>
          <p:nvPr/>
        </p:nvGrpSpPr>
        <p:grpSpPr>
          <a:xfrm>
            <a:off x="5779647" y="1541786"/>
            <a:ext cx="1423307" cy="2494526"/>
            <a:chOff x="6586536" y="1395485"/>
            <a:chExt cx="1423307" cy="2494526"/>
          </a:xfrm>
        </p:grpSpPr>
        <p:grpSp>
          <p:nvGrpSpPr>
            <p:cNvPr id="8" name="Group 7">
              <a:extLst>
                <a:ext uri="{FF2B5EF4-FFF2-40B4-BE49-F238E27FC236}">
                  <a16:creationId xmlns:a16="http://schemas.microsoft.com/office/drawing/2014/main" id="{2F58CA76-ECAA-298C-65DA-DA117C4625A5}"/>
                </a:ext>
              </a:extLst>
            </p:cNvPr>
            <p:cNvGrpSpPr/>
            <p:nvPr/>
          </p:nvGrpSpPr>
          <p:grpSpPr>
            <a:xfrm>
              <a:off x="6586537" y="1457325"/>
              <a:ext cx="1169117" cy="1114426"/>
              <a:chOff x="5022056" y="1207294"/>
              <a:chExt cx="1169117" cy="1114426"/>
            </a:xfrm>
          </p:grpSpPr>
          <p:sp>
            <p:nvSpPr>
              <p:cNvPr id="19" name="Oval 18">
                <a:extLst>
                  <a:ext uri="{FF2B5EF4-FFF2-40B4-BE49-F238E27FC236}">
                    <a16:creationId xmlns:a16="http://schemas.microsoft.com/office/drawing/2014/main" id="{389C60E9-29C5-04DD-5F77-88B21FFD2726}"/>
                  </a:ext>
                </a:extLst>
              </p:cNvPr>
              <p:cNvSpPr/>
              <p:nvPr/>
            </p:nvSpPr>
            <p:spPr>
              <a:xfrm>
                <a:off x="5022056" y="1207294"/>
                <a:ext cx="1164431" cy="1114426"/>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8E6152EF-0CEC-A52C-F1EF-0653857D9D38}"/>
                  </a:ext>
                </a:extLst>
              </p:cNvPr>
              <p:cNvSpPr txBox="1"/>
              <p:nvPr/>
            </p:nvSpPr>
            <p:spPr>
              <a:xfrm>
                <a:off x="5030980" y="1547267"/>
                <a:ext cx="1160193" cy="4606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ts val="1400"/>
                  </a:lnSpc>
                </a:pPr>
                <a:r>
                  <a:rPr lang="en-US" sz="1600" b="1">
                    <a:solidFill>
                      <a:schemeClr val="accent3"/>
                    </a:solidFill>
                    <a:ea typeface="Calibri"/>
                    <a:cs typeface="Calibri"/>
                  </a:rPr>
                  <a:t>TEST </a:t>
                </a:r>
                <a:br>
                  <a:rPr lang="en-US" sz="1600" b="1">
                    <a:ea typeface="Calibri"/>
                    <a:cs typeface="Calibri"/>
                  </a:rPr>
                </a:br>
                <a:r>
                  <a:rPr lang="en-US" sz="1600" b="1">
                    <a:solidFill>
                      <a:schemeClr val="accent3"/>
                    </a:solidFill>
                    <a:ea typeface="Calibri"/>
                    <a:cs typeface="Calibri"/>
                  </a:rPr>
                  <a:t>PROMPTLY</a:t>
                </a:r>
                <a:endParaRPr lang="en-US"/>
              </a:p>
            </p:txBody>
          </p:sp>
        </p:grpSp>
        <p:pic>
          <p:nvPicPr>
            <p:cNvPr id="9" name="Graphic 8" descr="Checkmark with solid fill">
              <a:extLst>
                <a:ext uri="{FF2B5EF4-FFF2-40B4-BE49-F238E27FC236}">
                  <a16:creationId xmlns:a16="http://schemas.microsoft.com/office/drawing/2014/main" id="{C1FB95F8-2339-8548-13C3-BCC0176108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62304" y="1395485"/>
              <a:ext cx="548640" cy="548640"/>
            </a:xfrm>
            <a:prstGeom prst="rect">
              <a:avLst/>
            </a:prstGeom>
          </p:spPr>
        </p:pic>
        <p:grpSp>
          <p:nvGrpSpPr>
            <p:cNvPr id="11" name="Group 10">
              <a:extLst>
                <a:ext uri="{FF2B5EF4-FFF2-40B4-BE49-F238E27FC236}">
                  <a16:creationId xmlns:a16="http://schemas.microsoft.com/office/drawing/2014/main" id="{6EC2B8B5-6BEC-4882-C939-AEDFD29B9486}"/>
                </a:ext>
              </a:extLst>
            </p:cNvPr>
            <p:cNvGrpSpPr/>
            <p:nvPr/>
          </p:nvGrpSpPr>
          <p:grpSpPr>
            <a:xfrm>
              <a:off x="6586536" y="2775585"/>
              <a:ext cx="1169118" cy="1114426"/>
              <a:chOff x="5022056" y="1207294"/>
              <a:chExt cx="1169118" cy="1114426"/>
            </a:xfrm>
          </p:grpSpPr>
          <p:sp>
            <p:nvSpPr>
              <p:cNvPr id="15" name="Oval 14">
                <a:extLst>
                  <a:ext uri="{FF2B5EF4-FFF2-40B4-BE49-F238E27FC236}">
                    <a16:creationId xmlns:a16="http://schemas.microsoft.com/office/drawing/2014/main" id="{B2F1170A-EBF3-465A-5725-08DF853DB991}"/>
                  </a:ext>
                </a:extLst>
              </p:cNvPr>
              <p:cNvSpPr/>
              <p:nvPr/>
            </p:nvSpPr>
            <p:spPr>
              <a:xfrm>
                <a:off x="5022056" y="1207294"/>
                <a:ext cx="1164431" cy="1114426"/>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8CCF549-6E8D-C053-69F9-BEA48F7C7C55}"/>
                  </a:ext>
                </a:extLst>
              </p:cNvPr>
              <p:cNvSpPr txBox="1"/>
              <p:nvPr/>
            </p:nvSpPr>
            <p:spPr>
              <a:xfrm>
                <a:off x="5030981" y="1628481"/>
                <a:ext cx="116019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a:solidFill>
                      <a:srgbClr val="004F71"/>
                    </a:solidFill>
                    <a:ea typeface="Calibri"/>
                    <a:cs typeface="Calibri"/>
                  </a:rPr>
                  <a:t>HYDROXYUREA</a:t>
                </a:r>
                <a:endParaRPr lang="en-US" sz="1200">
                  <a:solidFill>
                    <a:srgbClr val="004F71"/>
                  </a:solidFill>
                </a:endParaRPr>
              </a:p>
            </p:txBody>
          </p:sp>
        </p:grpSp>
        <p:pic>
          <p:nvPicPr>
            <p:cNvPr id="13" name="Graphic 12" descr="No sign with solid fill">
              <a:extLst>
                <a:ext uri="{FF2B5EF4-FFF2-40B4-BE49-F238E27FC236}">
                  <a16:creationId xmlns:a16="http://schemas.microsoft.com/office/drawing/2014/main" id="{5365A838-2E10-9D60-F953-927E7037894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63405" y="2579674"/>
              <a:ext cx="746438" cy="746438"/>
            </a:xfrm>
            <a:prstGeom prst="rect">
              <a:avLst/>
            </a:prstGeom>
          </p:spPr>
        </p:pic>
      </p:grpSp>
      <p:cxnSp>
        <p:nvCxnSpPr>
          <p:cNvPr id="26" name="Straight Connector 25">
            <a:extLst>
              <a:ext uri="{FF2B5EF4-FFF2-40B4-BE49-F238E27FC236}">
                <a16:creationId xmlns:a16="http://schemas.microsoft.com/office/drawing/2014/main" id="{209C281A-E004-46FA-A039-96683AE0D529}"/>
              </a:ext>
            </a:extLst>
          </p:cNvPr>
          <p:cNvCxnSpPr>
            <a:cxnSpLocks/>
          </p:cNvCxnSpPr>
          <p:nvPr/>
        </p:nvCxnSpPr>
        <p:spPr>
          <a:xfrm flipV="1">
            <a:off x="512392" y="2879710"/>
            <a:ext cx="4316392" cy="234"/>
          </a:xfrm>
          <a:prstGeom prst="line">
            <a:avLst/>
          </a:prstGeom>
          <a:ln w="15875"/>
        </p:spPr>
        <p:style>
          <a:lnRef idx="1">
            <a:schemeClr val="accent3"/>
          </a:lnRef>
          <a:fillRef idx="0">
            <a:schemeClr val="accent3"/>
          </a:fillRef>
          <a:effectRef idx="0">
            <a:schemeClr val="accent3"/>
          </a:effectRef>
          <a:fontRef idx="minor">
            <a:schemeClr val="tx1"/>
          </a:fontRef>
        </p:style>
      </p:cxnSp>
      <p:sp>
        <p:nvSpPr>
          <p:cNvPr id="7" name="TextBox 6">
            <a:extLst>
              <a:ext uri="{FF2B5EF4-FFF2-40B4-BE49-F238E27FC236}">
                <a16:creationId xmlns:a16="http://schemas.microsoft.com/office/drawing/2014/main" id="{8A985268-E016-E34C-9B14-F5D232D08B8E}"/>
              </a:ext>
            </a:extLst>
          </p:cNvPr>
          <p:cNvSpPr txBox="1"/>
          <p:nvPr/>
        </p:nvSpPr>
        <p:spPr>
          <a:xfrm>
            <a:off x="7450163" y="3272793"/>
            <a:ext cx="116019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a:solidFill>
                  <a:srgbClr val="004F71"/>
                </a:solidFill>
                <a:ea typeface="Calibri"/>
                <a:cs typeface="Calibri"/>
              </a:rPr>
              <a:t>BROMIDE</a:t>
            </a:r>
            <a:endParaRPr lang="en-US" sz="1200">
              <a:solidFill>
                <a:srgbClr val="004F71"/>
              </a:solidFill>
            </a:endParaRPr>
          </a:p>
        </p:txBody>
      </p:sp>
      <p:sp>
        <p:nvSpPr>
          <p:cNvPr id="10" name="TextBox 9">
            <a:extLst>
              <a:ext uri="{FF2B5EF4-FFF2-40B4-BE49-F238E27FC236}">
                <a16:creationId xmlns:a16="http://schemas.microsoft.com/office/drawing/2014/main" id="{01B8B72C-3D7D-600E-9707-0E76905A6715}"/>
              </a:ext>
            </a:extLst>
          </p:cNvPr>
          <p:cNvSpPr txBox="1"/>
          <p:nvPr/>
        </p:nvSpPr>
        <p:spPr>
          <a:xfrm>
            <a:off x="7356789" y="3441565"/>
            <a:ext cx="1346939"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800" b="1">
                <a:solidFill>
                  <a:srgbClr val="004F71"/>
                </a:solidFill>
                <a:ea typeface="Calibri"/>
                <a:cs typeface="Calibri"/>
              </a:rPr>
              <a:t>(Lithium Bromide)</a:t>
            </a:r>
            <a:endParaRPr lang="en-US" sz="800">
              <a:solidFill>
                <a:srgbClr val="004F71"/>
              </a:solidFill>
            </a:endParaRPr>
          </a:p>
        </p:txBody>
      </p:sp>
      <p:sp>
        <p:nvSpPr>
          <p:cNvPr id="21" name="Graphic 15" descr="No sign with solid fill">
            <a:extLst>
              <a:ext uri="{FF2B5EF4-FFF2-40B4-BE49-F238E27FC236}">
                <a16:creationId xmlns:a16="http://schemas.microsoft.com/office/drawing/2014/main" id="{83B0ED5F-12AD-9338-A9C9-E41B0C3BB3F0}"/>
              </a:ext>
            </a:extLst>
          </p:cNvPr>
          <p:cNvSpPr/>
          <p:nvPr/>
        </p:nvSpPr>
        <p:spPr>
          <a:xfrm>
            <a:off x="8144230" y="2762993"/>
            <a:ext cx="590930" cy="590930"/>
          </a:xfrm>
          <a:custGeom>
            <a:avLst/>
            <a:gdLst>
              <a:gd name="connsiteX0" fmla="*/ 295465 w 590930"/>
              <a:gd name="connsiteY0" fmla="*/ 0 h 590930"/>
              <a:gd name="connsiteX1" fmla="*/ 0 w 590930"/>
              <a:gd name="connsiteY1" fmla="*/ 295465 h 590930"/>
              <a:gd name="connsiteX2" fmla="*/ 295465 w 590930"/>
              <a:gd name="connsiteY2" fmla="*/ 590930 h 590930"/>
              <a:gd name="connsiteX3" fmla="*/ 590930 w 590930"/>
              <a:gd name="connsiteY3" fmla="*/ 295465 h 590930"/>
              <a:gd name="connsiteX4" fmla="*/ 295465 w 590930"/>
              <a:gd name="connsiteY4" fmla="*/ 0 h 590930"/>
              <a:gd name="connsiteX5" fmla="*/ 93305 w 590930"/>
              <a:gd name="connsiteY5" fmla="*/ 295465 h 590930"/>
              <a:gd name="connsiteX6" fmla="*/ 123629 w 590930"/>
              <a:gd name="connsiteY6" fmla="*/ 189720 h 590930"/>
              <a:gd name="connsiteX7" fmla="*/ 401988 w 590930"/>
              <a:gd name="connsiteY7" fmla="*/ 468079 h 590930"/>
              <a:gd name="connsiteX8" fmla="*/ 295465 w 590930"/>
              <a:gd name="connsiteY8" fmla="*/ 497625 h 590930"/>
              <a:gd name="connsiteX9" fmla="*/ 93305 w 590930"/>
              <a:gd name="connsiteY9" fmla="*/ 295465 h 590930"/>
              <a:gd name="connsiteX10" fmla="*/ 467301 w 590930"/>
              <a:gd name="connsiteY10" fmla="*/ 401210 h 590930"/>
              <a:gd name="connsiteX11" fmla="*/ 189720 w 590930"/>
              <a:gd name="connsiteY11" fmla="*/ 123629 h 590930"/>
              <a:gd name="connsiteX12" fmla="*/ 295465 w 590930"/>
              <a:gd name="connsiteY12" fmla="*/ 93305 h 590930"/>
              <a:gd name="connsiteX13" fmla="*/ 497625 w 590930"/>
              <a:gd name="connsiteY13" fmla="*/ 295465 h 590930"/>
              <a:gd name="connsiteX14" fmla="*/ 467301 w 590930"/>
              <a:gd name="connsiteY14" fmla="*/ 401210 h 590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0930" h="590930">
                <a:moveTo>
                  <a:pt x="295465" y="0"/>
                </a:moveTo>
                <a:cubicBezTo>
                  <a:pt x="132182" y="0"/>
                  <a:pt x="0" y="132182"/>
                  <a:pt x="0" y="295465"/>
                </a:cubicBezTo>
                <a:cubicBezTo>
                  <a:pt x="0" y="458748"/>
                  <a:pt x="132182" y="590930"/>
                  <a:pt x="295465" y="590930"/>
                </a:cubicBezTo>
                <a:cubicBezTo>
                  <a:pt x="458748" y="590930"/>
                  <a:pt x="590930" y="458748"/>
                  <a:pt x="590930" y="295465"/>
                </a:cubicBezTo>
                <a:cubicBezTo>
                  <a:pt x="590930" y="132182"/>
                  <a:pt x="458748" y="0"/>
                  <a:pt x="295465" y="0"/>
                </a:cubicBezTo>
                <a:close/>
                <a:moveTo>
                  <a:pt x="93305" y="295465"/>
                </a:moveTo>
                <a:cubicBezTo>
                  <a:pt x="93305" y="256588"/>
                  <a:pt x="104190" y="220044"/>
                  <a:pt x="123629" y="189720"/>
                </a:cubicBezTo>
                <a:lnTo>
                  <a:pt x="401988" y="468079"/>
                </a:lnTo>
                <a:cubicBezTo>
                  <a:pt x="370886" y="486740"/>
                  <a:pt x="334342" y="497625"/>
                  <a:pt x="295465" y="497625"/>
                </a:cubicBezTo>
                <a:cubicBezTo>
                  <a:pt x="184277" y="497625"/>
                  <a:pt x="93305" y="406653"/>
                  <a:pt x="93305" y="295465"/>
                </a:cubicBezTo>
                <a:close/>
                <a:moveTo>
                  <a:pt x="467301" y="401210"/>
                </a:moveTo>
                <a:lnTo>
                  <a:pt x="189720" y="123629"/>
                </a:lnTo>
                <a:cubicBezTo>
                  <a:pt x="220044" y="104190"/>
                  <a:pt x="256588" y="93305"/>
                  <a:pt x="295465" y="93305"/>
                </a:cubicBezTo>
                <a:cubicBezTo>
                  <a:pt x="406653" y="93305"/>
                  <a:pt x="497625" y="184277"/>
                  <a:pt x="497625" y="295465"/>
                </a:cubicBezTo>
                <a:cubicBezTo>
                  <a:pt x="497625" y="334342"/>
                  <a:pt x="486740" y="370886"/>
                  <a:pt x="467301" y="401210"/>
                </a:cubicBezTo>
                <a:close/>
              </a:path>
            </a:pathLst>
          </a:custGeom>
          <a:solidFill>
            <a:schemeClr val="tx2"/>
          </a:solidFill>
          <a:ln w="7739" cap="flat">
            <a:noFill/>
            <a:prstDash val="solid"/>
            <a:miter/>
          </a:ln>
        </p:spPr>
        <p:txBody>
          <a:bodyPr rtlCol="0" anchor="ctr"/>
          <a:lstStyle/>
          <a:p>
            <a:endParaRPr lang="en-US"/>
          </a:p>
        </p:txBody>
      </p:sp>
    </p:spTree>
    <p:custDataLst>
      <p:tags r:id="rId1"/>
    </p:custDataLst>
    <p:extLst>
      <p:ext uri="{BB962C8B-B14F-4D97-AF65-F5344CB8AC3E}">
        <p14:creationId xmlns:p14="http://schemas.microsoft.com/office/powerpoint/2010/main" val="1734714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AC93A-87E8-3AF5-95B8-0754F0D1DC59}"/>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DB265712-116F-08DA-F7B3-3C183769CB20}"/>
              </a:ext>
            </a:extLst>
          </p:cNvPr>
          <p:cNvSpPr>
            <a:spLocks noGrp="1"/>
          </p:cNvSpPr>
          <p:nvPr>
            <p:ph type="title"/>
          </p:nvPr>
        </p:nvSpPr>
        <p:spPr/>
        <p:txBody>
          <a:bodyPr/>
          <a:lstStyle/>
          <a:p>
            <a:r>
              <a:rPr lang="en-US" dirty="0"/>
              <a:t>Factors affecting </a:t>
            </a:r>
            <a:r>
              <a:rPr lang="en-US" b="1" dirty="0"/>
              <a:t>Hematocrit</a:t>
            </a:r>
            <a:r>
              <a:rPr lang="en-US" dirty="0"/>
              <a:t> results</a:t>
            </a:r>
          </a:p>
        </p:txBody>
      </p:sp>
      <p:sp>
        <p:nvSpPr>
          <p:cNvPr id="14" name="Content Placeholder 13">
            <a:extLst>
              <a:ext uri="{FF2B5EF4-FFF2-40B4-BE49-F238E27FC236}">
                <a16:creationId xmlns:a16="http://schemas.microsoft.com/office/drawing/2014/main" id="{96FB0000-01B0-2C32-3E23-936260743886}"/>
              </a:ext>
            </a:extLst>
          </p:cNvPr>
          <p:cNvSpPr>
            <a:spLocks noGrp="1"/>
          </p:cNvSpPr>
          <p:nvPr>
            <p:ph type="body" sz="quarter" idx="11"/>
          </p:nvPr>
        </p:nvSpPr>
        <p:spPr/>
        <p:txBody>
          <a:bodyPr/>
          <a:lstStyle/>
          <a:p>
            <a:pPr marL="12700">
              <a:spcBef>
                <a:spcPts val="960"/>
              </a:spcBef>
            </a:pPr>
            <a:r>
              <a:rPr lang="en-US" b="0" spc="-10">
                <a:solidFill>
                  <a:schemeClr val="accent3"/>
                </a:solidFill>
                <a:latin typeface="Calibri"/>
                <a:cs typeface="Calibri"/>
              </a:rPr>
              <a:t>AVOID AFFECTING HEMATOCRIT RESULTS</a:t>
            </a:r>
          </a:p>
          <a:p>
            <a:pPr lvl="1">
              <a:spcBef>
                <a:spcPts val="0"/>
              </a:spcBef>
              <a:buClr>
                <a:srgbClr val="000000"/>
              </a:buClr>
            </a:pPr>
            <a:r>
              <a:rPr lang="en-US">
                <a:latin typeface="+mn-lt"/>
              </a:rPr>
              <a:t>Mix thoroughly</a:t>
            </a:r>
          </a:p>
          <a:p>
            <a:pPr lvl="1">
              <a:spcBef>
                <a:spcPts val="0"/>
              </a:spcBef>
              <a:buClr>
                <a:srgbClr val="000000"/>
              </a:buClr>
            </a:pPr>
            <a:r>
              <a:rPr lang="en-US">
                <a:latin typeface="+mn-lt"/>
              </a:rPr>
              <a:t>Draw adequate waste prior to drawing blood</a:t>
            </a:r>
          </a:p>
          <a:p>
            <a:pPr lvl="1">
              <a:spcBef>
                <a:spcPts val="0"/>
              </a:spcBef>
              <a:buClr>
                <a:srgbClr val="000000"/>
              </a:buClr>
            </a:pPr>
            <a:r>
              <a:rPr lang="en-US">
                <a:latin typeface="+mn-lt"/>
              </a:rPr>
              <a:t>Keep handheld level during testing</a:t>
            </a:r>
          </a:p>
          <a:p>
            <a:pPr marR="0" lvl="1" algn="l" rtl="0"/>
            <a:endParaRPr lang="en-US" sz="1600" b="0" i="0" u="none" strike="noStrike" baseline="30000">
              <a:solidFill>
                <a:srgbClr val="000000"/>
              </a:solidFill>
              <a:latin typeface="等线" panose="02010600030101010101" pitchFamily="2" charset="-122"/>
            </a:endParaRPr>
          </a:p>
        </p:txBody>
      </p:sp>
      <p:sp>
        <p:nvSpPr>
          <p:cNvPr id="2" name="object 7">
            <a:extLst>
              <a:ext uri="{FF2B5EF4-FFF2-40B4-BE49-F238E27FC236}">
                <a16:creationId xmlns:a16="http://schemas.microsoft.com/office/drawing/2014/main" id="{9269CB44-2289-BE9E-803E-9D09A2A9B6A1}"/>
              </a:ext>
            </a:extLst>
          </p:cNvPr>
          <p:cNvSpPr txBox="1"/>
          <p:nvPr/>
        </p:nvSpPr>
        <p:spPr>
          <a:xfrm>
            <a:off x="901230" y="3170119"/>
            <a:ext cx="4181864" cy="563615"/>
          </a:xfrm>
          <a:prstGeom prst="rect">
            <a:avLst/>
          </a:prstGeom>
        </p:spPr>
        <p:txBody>
          <a:bodyPr vert="horz" wrap="square" lIns="0" tIns="14604" rIns="0" bIns="0" rtlCol="0">
            <a:spAutoFit/>
          </a:bodyPr>
          <a:lstStyle/>
          <a:p>
            <a:pPr>
              <a:lnSpc>
                <a:spcPct val="100000"/>
              </a:lnSpc>
              <a:spcBef>
                <a:spcPts val="114"/>
              </a:spcBef>
            </a:pPr>
            <a:r>
              <a:rPr lang="en-US" sz="1400" b="1" dirty="0">
                <a:solidFill>
                  <a:schemeClr val="tx2"/>
                </a:solidFill>
                <a:latin typeface="Calibri"/>
                <a:cs typeface="Calibri"/>
              </a:rPr>
              <a:t>IMPORTANT</a:t>
            </a:r>
            <a:endParaRPr lang="en-US" sz="1400" b="1" dirty="0">
              <a:solidFill>
                <a:schemeClr val="tx1">
                  <a:lumMod val="85000"/>
                  <a:lumOff val="15000"/>
                </a:schemeClr>
              </a:solidFill>
              <a:latin typeface="Calibri"/>
              <a:cs typeface="Calibri"/>
            </a:endParaRPr>
          </a:p>
          <a:p>
            <a:pPr marL="171450" indent="-171450">
              <a:lnSpc>
                <a:spcPct val="100000"/>
              </a:lnSpc>
              <a:spcBef>
                <a:spcPts val="114"/>
              </a:spcBef>
              <a:buFont typeface="Arial" panose="020B0604020202020204" pitchFamily="34" charset="0"/>
              <a:buChar char="•"/>
            </a:pPr>
            <a:r>
              <a:rPr lang="en-US" sz="1000" b="1" dirty="0">
                <a:latin typeface="Calibri"/>
                <a:cs typeface="Calibri"/>
              </a:rPr>
              <a:t>Mix thoroughly and test promptly</a:t>
            </a:r>
          </a:p>
          <a:p>
            <a:pPr marL="171450" indent="-171450">
              <a:lnSpc>
                <a:spcPct val="100000"/>
              </a:lnSpc>
              <a:spcBef>
                <a:spcPts val="114"/>
              </a:spcBef>
              <a:buFont typeface="Arial" panose="020B0604020202020204" pitchFamily="34" charset="0"/>
              <a:buChar char="•"/>
            </a:pPr>
            <a:r>
              <a:rPr lang="en-US" sz="1000" b="1" dirty="0">
                <a:latin typeface="Calibri"/>
                <a:cs typeface="Calibri"/>
              </a:rPr>
              <a:t>The </a:t>
            </a:r>
            <a:r>
              <a:rPr lang="en-US" sz="1000" b="1" i="1" dirty="0">
                <a:latin typeface="Calibri"/>
                <a:cs typeface="Calibri"/>
              </a:rPr>
              <a:t>i-STAT</a:t>
            </a:r>
            <a:r>
              <a:rPr lang="en-US" sz="1000" b="1" dirty="0">
                <a:latin typeface="Calibri"/>
                <a:cs typeface="Calibri"/>
              </a:rPr>
              <a:t> Hematocrit test has not been evaluated in neonates. </a:t>
            </a:r>
          </a:p>
        </p:txBody>
      </p:sp>
      <p:pic>
        <p:nvPicPr>
          <p:cNvPr id="7" name="Picture 6" descr="Icon&#10;&#10;Description automatically generated">
            <a:extLst>
              <a:ext uri="{FF2B5EF4-FFF2-40B4-BE49-F238E27FC236}">
                <a16:creationId xmlns:a16="http://schemas.microsoft.com/office/drawing/2014/main" id="{37146418-57A1-0810-550E-5FB4BD633E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2148" y="3218997"/>
            <a:ext cx="342207" cy="342207"/>
          </a:xfrm>
          <a:prstGeom prst="rect">
            <a:avLst/>
          </a:prstGeom>
        </p:spPr>
      </p:pic>
      <p:cxnSp>
        <p:nvCxnSpPr>
          <p:cNvPr id="4" name="Straight Connector 3">
            <a:extLst>
              <a:ext uri="{FF2B5EF4-FFF2-40B4-BE49-F238E27FC236}">
                <a16:creationId xmlns:a16="http://schemas.microsoft.com/office/drawing/2014/main" id="{48E4899A-9B44-CB48-C3D8-A07504D9A11E}"/>
              </a:ext>
            </a:extLst>
          </p:cNvPr>
          <p:cNvCxnSpPr>
            <a:cxnSpLocks/>
          </p:cNvCxnSpPr>
          <p:nvPr/>
        </p:nvCxnSpPr>
        <p:spPr>
          <a:xfrm>
            <a:off x="502920" y="2966414"/>
            <a:ext cx="3392186" cy="0"/>
          </a:xfrm>
          <a:prstGeom prst="line">
            <a:avLst/>
          </a:prstGeom>
          <a:ln w="15875"/>
        </p:spPr>
        <p:style>
          <a:lnRef idx="1">
            <a:schemeClr val="accent3"/>
          </a:lnRef>
          <a:fillRef idx="0">
            <a:schemeClr val="accent3"/>
          </a:fillRef>
          <a:effectRef idx="0">
            <a:schemeClr val="accent3"/>
          </a:effectRef>
          <a:fontRef idx="minor">
            <a:schemeClr val="tx1"/>
          </a:fontRef>
        </p:style>
      </p:cxnSp>
      <p:sp>
        <p:nvSpPr>
          <p:cNvPr id="10" name="Slide Number Placeholder 5">
            <a:extLst>
              <a:ext uri="{FF2B5EF4-FFF2-40B4-BE49-F238E27FC236}">
                <a16:creationId xmlns:a16="http://schemas.microsoft.com/office/drawing/2014/main" id="{AC152204-41ED-5A5D-0790-5403453143A7}"/>
              </a:ext>
            </a:extLst>
          </p:cNvPr>
          <p:cNvSpPr>
            <a:spLocks noGrp="1"/>
          </p:cNvSpPr>
          <p:nvPr>
            <p:ph type="sldNum" sz="quarter" idx="10"/>
          </p:nvPr>
        </p:nvSpPr>
        <p:spPr>
          <a:xfrm>
            <a:off x="8167058" y="4758249"/>
            <a:ext cx="568102" cy="274637"/>
          </a:xfrm>
        </p:spPr>
        <p:txBody>
          <a:bodyPr/>
          <a:lstStyle/>
          <a:p>
            <a:pPr>
              <a:defRPr/>
            </a:pPr>
            <a:r>
              <a:rPr lang="en-IN"/>
              <a:t>|    </a:t>
            </a:r>
            <a:fld id="{7B2119CD-3B2D-4CEB-B404-D2E3F8CD6D69}" type="slidenum">
              <a:rPr lang="en-IN" smtClean="0"/>
              <a:pPr>
                <a:defRPr/>
              </a:pPr>
              <a:t>36</a:t>
            </a:fld>
            <a:endParaRPr lang="en-IN"/>
          </a:p>
        </p:txBody>
      </p:sp>
      <p:sp>
        <p:nvSpPr>
          <p:cNvPr id="36" name="Oval 35">
            <a:extLst>
              <a:ext uri="{FF2B5EF4-FFF2-40B4-BE49-F238E27FC236}">
                <a16:creationId xmlns:a16="http://schemas.microsoft.com/office/drawing/2014/main" id="{E1751808-3CB3-B78D-A649-F4AD2FD2813D}"/>
              </a:ext>
            </a:extLst>
          </p:cNvPr>
          <p:cNvSpPr/>
          <p:nvPr/>
        </p:nvSpPr>
        <p:spPr>
          <a:xfrm>
            <a:off x="6583363" y="3001505"/>
            <a:ext cx="1179269" cy="1141281"/>
          </a:xfrm>
          <a:prstGeom prst="ellipse">
            <a:avLst/>
          </a:prstGeom>
          <a:blipFill dpi="0" rotWithShape="1">
            <a:blip r:embed="rId4"/>
            <a:srcRect/>
            <a:stretch>
              <a:fillRect l="-1000" t="-3000" r="-11000" b="-4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Graphic 36" descr="No sign with solid fill">
            <a:extLst>
              <a:ext uri="{FF2B5EF4-FFF2-40B4-BE49-F238E27FC236}">
                <a16:creationId xmlns:a16="http://schemas.microsoft.com/office/drawing/2014/main" id="{AE20E3DB-F554-C61A-9EF9-F1F1FDE43A6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81058" y="2838747"/>
            <a:ext cx="638357" cy="638358"/>
          </a:xfrm>
          <a:prstGeom prst="rect">
            <a:avLst/>
          </a:prstGeom>
        </p:spPr>
      </p:pic>
      <p:sp>
        <p:nvSpPr>
          <p:cNvPr id="40" name="Oval 39">
            <a:extLst>
              <a:ext uri="{FF2B5EF4-FFF2-40B4-BE49-F238E27FC236}">
                <a16:creationId xmlns:a16="http://schemas.microsoft.com/office/drawing/2014/main" id="{7D6BA144-A3EE-2981-611F-2E811344C432}"/>
              </a:ext>
            </a:extLst>
          </p:cNvPr>
          <p:cNvSpPr/>
          <p:nvPr/>
        </p:nvSpPr>
        <p:spPr>
          <a:xfrm>
            <a:off x="5025965" y="2953489"/>
            <a:ext cx="1156038" cy="1141281"/>
          </a:xfrm>
          <a:prstGeom prst="ellipse">
            <a:avLst/>
          </a:prstGeom>
          <a:blipFill dpi="0" rotWithShape="1">
            <a:blip r:embed="rId6"/>
            <a:srcRect/>
            <a:stretch>
              <a:fillRect l="-4000" t="-3000" r="-3000" b="-8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c 34" descr="No sign with solid fill">
            <a:extLst>
              <a:ext uri="{FF2B5EF4-FFF2-40B4-BE49-F238E27FC236}">
                <a16:creationId xmlns:a16="http://schemas.microsoft.com/office/drawing/2014/main" id="{F3B940CF-CDD5-5A5F-4EA7-EE1200F5C91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44704" y="2838747"/>
            <a:ext cx="638357" cy="638358"/>
          </a:xfrm>
          <a:prstGeom prst="rect">
            <a:avLst/>
          </a:prstGeom>
        </p:spPr>
      </p:pic>
      <p:sp>
        <p:nvSpPr>
          <p:cNvPr id="15" name="Oval 14">
            <a:extLst>
              <a:ext uri="{FF2B5EF4-FFF2-40B4-BE49-F238E27FC236}">
                <a16:creationId xmlns:a16="http://schemas.microsoft.com/office/drawing/2014/main" id="{92374518-649F-5796-77FD-0DFB6F3DC5C6}"/>
              </a:ext>
            </a:extLst>
          </p:cNvPr>
          <p:cNvSpPr/>
          <p:nvPr/>
        </p:nvSpPr>
        <p:spPr>
          <a:xfrm>
            <a:off x="6661198" y="1454274"/>
            <a:ext cx="1202705" cy="1149505"/>
          </a:xfrm>
          <a:prstGeom prst="ellipse">
            <a:avLst/>
          </a:prstGeom>
          <a:blipFill dpi="0" rotWithShape="1">
            <a:blip r:embed="rId7"/>
            <a:srcRect/>
            <a:stretch>
              <a:fillRect l="-7000" t="-10000" r="-2000" b="-8000"/>
            </a:stretch>
          </a:bli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Graphic 15" descr="Checkmark with solid fill">
            <a:extLst>
              <a:ext uri="{FF2B5EF4-FFF2-40B4-BE49-F238E27FC236}">
                <a16:creationId xmlns:a16="http://schemas.microsoft.com/office/drawing/2014/main" id="{D494AAA7-6300-3836-F7AC-2499A2BA9EA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358135" y="1280767"/>
            <a:ext cx="548640" cy="548640"/>
          </a:xfrm>
          <a:prstGeom prst="rect">
            <a:avLst/>
          </a:prstGeom>
        </p:spPr>
      </p:pic>
      <p:grpSp>
        <p:nvGrpSpPr>
          <p:cNvPr id="17" name="Group 16">
            <a:extLst>
              <a:ext uri="{FF2B5EF4-FFF2-40B4-BE49-F238E27FC236}">
                <a16:creationId xmlns:a16="http://schemas.microsoft.com/office/drawing/2014/main" id="{F6C03567-2BE2-BE5B-1F9B-23C7ABDFD85E}"/>
              </a:ext>
            </a:extLst>
          </p:cNvPr>
          <p:cNvGrpSpPr/>
          <p:nvPr/>
        </p:nvGrpSpPr>
        <p:grpSpPr>
          <a:xfrm>
            <a:off x="4959087" y="1344250"/>
            <a:ext cx="1423974" cy="1256970"/>
            <a:chOff x="5016691" y="2954724"/>
            <a:chExt cx="1423687" cy="1238478"/>
          </a:xfrm>
        </p:grpSpPr>
        <p:sp>
          <p:nvSpPr>
            <p:cNvPr id="18" name="Oval 17">
              <a:extLst>
                <a:ext uri="{FF2B5EF4-FFF2-40B4-BE49-F238E27FC236}">
                  <a16:creationId xmlns:a16="http://schemas.microsoft.com/office/drawing/2014/main" id="{3EE19407-5B52-7005-A9C4-F2EF25BC1350}"/>
                </a:ext>
              </a:extLst>
            </p:cNvPr>
            <p:cNvSpPr/>
            <p:nvPr/>
          </p:nvSpPr>
          <p:spPr>
            <a:xfrm>
              <a:off x="5140458" y="3051921"/>
              <a:ext cx="1179269" cy="1141281"/>
            </a:xfrm>
            <a:prstGeom prst="ellipse">
              <a:avLst/>
            </a:prstGeom>
            <a:solidFill>
              <a:schemeClr val="bg1">
                <a:lumMod val="50000"/>
                <a:alpha val="24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7F6B1977-DE10-315F-33AE-5E5BF35C977E}"/>
                </a:ext>
              </a:extLst>
            </p:cNvPr>
            <p:cNvGrpSpPr/>
            <p:nvPr/>
          </p:nvGrpSpPr>
          <p:grpSpPr>
            <a:xfrm>
              <a:off x="5231048" y="3279435"/>
              <a:ext cx="974348" cy="906481"/>
              <a:chOff x="6140860" y="1341013"/>
              <a:chExt cx="1614573" cy="1377617"/>
            </a:xfrm>
          </p:grpSpPr>
          <p:pic>
            <p:nvPicPr>
              <p:cNvPr id="29" name="Picture 28" descr="A gloved hand holding a syringe&#10;&#10;Description automatically generated">
                <a:extLst>
                  <a:ext uri="{FF2B5EF4-FFF2-40B4-BE49-F238E27FC236}">
                    <a16:creationId xmlns:a16="http://schemas.microsoft.com/office/drawing/2014/main" id="{ED2EA52A-5D9C-3982-C113-411E6B7D4F0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0497972">
                <a:off x="6688068" y="1774021"/>
                <a:ext cx="1067365" cy="944609"/>
              </a:xfrm>
              <a:prstGeom prst="rect">
                <a:avLst/>
              </a:prstGeom>
            </p:spPr>
          </p:pic>
          <p:pic>
            <p:nvPicPr>
              <p:cNvPr id="30" name="Picture 29" descr="A hand in a purple glove holding a test tube with a red liquid&#10;&#10;Description automatically generated">
                <a:extLst>
                  <a:ext uri="{FF2B5EF4-FFF2-40B4-BE49-F238E27FC236}">
                    <a16:creationId xmlns:a16="http://schemas.microsoft.com/office/drawing/2014/main" id="{245B0C6A-62C8-9BC0-29AB-C2718DD4E3C6}"/>
                  </a:ext>
                </a:extLst>
              </p:cNvPr>
              <p:cNvPicPr>
                <a:picLocks noChangeAspect="1"/>
              </p:cNvPicPr>
              <p:nvPr/>
            </p:nvPicPr>
            <p:blipFill>
              <a:blip r:embed="rId10" cstate="print">
                <a:extLst>
                  <a:ext uri="{BEBA8EAE-BF5A-486C-A8C5-ECC9F3942E4B}">
                    <a14:imgProps xmlns:a14="http://schemas.microsoft.com/office/drawing/2010/main">
                      <a14:imgLayer r:embed="rId11">
                        <a14:imgEffect>
                          <a14:brightnessContrast bright="43000" contrast="12000"/>
                        </a14:imgEffect>
                      </a14:imgLayer>
                    </a14:imgProps>
                  </a:ext>
                  <a:ext uri="{28A0092B-C50C-407E-A947-70E740481C1C}">
                    <a14:useLocalDpi xmlns:a14="http://schemas.microsoft.com/office/drawing/2010/main" val="0"/>
                  </a:ext>
                </a:extLst>
              </a:blip>
              <a:stretch>
                <a:fillRect/>
              </a:stretch>
            </p:blipFill>
            <p:spPr>
              <a:xfrm>
                <a:off x="6140860" y="1341013"/>
                <a:ext cx="1087688" cy="946063"/>
              </a:xfrm>
              <a:prstGeom prst="parallelogram">
                <a:avLst/>
              </a:prstGeom>
            </p:spPr>
          </p:pic>
        </p:grpSp>
        <p:sp>
          <p:nvSpPr>
            <p:cNvPr id="27" name="TextBox 26">
              <a:extLst>
                <a:ext uri="{FF2B5EF4-FFF2-40B4-BE49-F238E27FC236}">
                  <a16:creationId xmlns:a16="http://schemas.microsoft.com/office/drawing/2014/main" id="{4FBCB239-D9C8-1695-A329-9E82DA92699F}"/>
                </a:ext>
              </a:extLst>
            </p:cNvPr>
            <p:cNvSpPr txBox="1"/>
            <p:nvPr/>
          </p:nvSpPr>
          <p:spPr>
            <a:xfrm>
              <a:off x="5916045" y="3404815"/>
              <a:ext cx="444262" cy="303249"/>
            </a:xfrm>
            <a:prstGeom prst="rect">
              <a:avLst/>
            </a:prstGeom>
            <a:noFill/>
          </p:spPr>
          <p:txBody>
            <a:bodyPr wrap="none" lIns="91440" tIns="45720" rIns="91440" bIns="45720" rtlCol="0" anchor="t">
              <a:spAutoFit/>
            </a:bodyPr>
            <a:lstStyle/>
            <a:p>
              <a:pPr algn="l"/>
              <a:r>
                <a:rPr lang="en-US" sz="1400" b="1" dirty="0">
                  <a:solidFill>
                    <a:srgbClr val="C6006F"/>
                  </a:solidFill>
                </a:rPr>
                <a:t>5</a:t>
              </a:r>
              <a:r>
                <a:rPr lang="en-US" sz="1000" b="1" dirty="0">
                  <a:solidFill>
                    <a:srgbClr val="C6006F"/>
                  </a:solidFill>
                </a:rPr>
                <a:t>sec</a:t>
              </a:r>
              <a:endParaRPr lang="en-US" sz="800" b="1" dirty="0">
                <a:solidFill>
                  <a:srgbClr val="C6006F"/>
                </a:solidFill>
                <a:ea typeface="Calibri"/>
                <a:cs typeface="Calibri"/>
              </a:endParaRPr>
            </a:p>
          </p:txBody>
        </p:sp>
        <p:cxnSp>
          <p:nvCxnSpPr>
            <p:cNvPr id="21" name="Straight Connector 20">
              <a:extLst>
                <a:ext uri="{FF2B5EF4-FFF2-40B4-BE49-F238E27FC236}">
                  <a16:creationId xmlns:a16="http://schemas.microsoft.com/office/drawing/2014/main" id="{D403BFFF-1ECF-25BC-585C-36C27A7AEE10}"/>
                </a:ext>
              </a:extLst>
            </p:cNvPr>
            <p:cNvCxnSpPr>
              <a:cxnSpLocks/>
            </p:cNvCxnSpPr>
            <p:nvPr/>
          </p:nvCxnSpPr>
          <p:spPr>
            <a:xfrm flipV="1">
              <a:off x="5391199" y="3264896"/>
              <a:ext cx="646231" cy="758692"/>
            </a:xfrm>
            <a:prstGeom prst="line">
              <a:avLst/>
            </a:prstGeom>
            <a:ln w="117475">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5B7A503D-D7B4-85AC-39F7-0F6F15E99BEF}"/>
                </a:ext>
              </a:extLst>
            </p:cNvPr>
            <p:cNvGrpSpPr/>
            <p:nvPr/>
          </p:nvGrpSpPr>
          <p:grpSpPr>
            <a:xfrm>
              <a:off x="5016691" y="3213051"/>
              <a:ext cx="449072" cy="346907"/>
              <a:chOff x="4893524" y="1715693"/>
              <a:chExt cx="449072" cy="346907"/>
            </a:xfrm>
          </p:grpSpPr>
          <p:sp>
            <p:nvSpPr>
              <p:cNvPr id="24" name="Arrow: Up 23">
                <a:extLst>
                  <a:ext uri="{FF2B5EF4-FFF2-40B4-BE49-F238E27FC236}">
                    <a16:creationId xmlns:a16="http://schemas.microsoft.com/office/drawing/2014/main" id="{2606245F-92BB-142F-2D61-D45D066A459E}"/>
                  </a:ext>
                </a:extLst>
              </p:cNvPr>
              <p:cNvSpPr/>
              <p:nvPr/>
            </p:nvSpPr>
            <p:spPr>
              <a:xfrm>
                <a:off x="5035962" y="1955552"/>
                <a:ext cx="91317" cy="103529"/>
              </a:xfrm>
              <a:prstGeom prst="upArrow">
                <a:avLst/>
              </a:prstGeom>
              <a:solidFill>
                <a:srgbClr val="C6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25" name="Arrow: Up 24">
                <a:extLst>
                  <a:ext uri="{FF2B5EF4-FFF2-40B4-BE49-F238E27FC236}">
                    <a16:creationId xmlns:a16="http://schemas.microsoft.com/office/drawing/2014/main" id="{714140C3-85D0-6F7A-5534-DAF80F135293}"/>
                  </a:ext>
                </a:extLst>
              </p:cNvPr>
              <p:cNvSpPr/>
              <p:nvPr/>
            </p:nvSpPr>
            <p:spPr>
              <a:xfrm rot="10800000">
                <a:off x="5121499" y="1959071"/>
                <a:ext cx="91317" cy="103529"/>
              </a:xfrm>
              <a:prstGeom prst="upArrow">
                <a:avLst/>
              </a:prstGeom>
              <a:solidFill>
                <a:srgbClr val="C60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60000"/>
                      <a:lumOff val="40000"/>
                    </a:schemeClr>
                  </a:solidFill>
                </a:endParaRPr>
              </a:p>
            </p:txBody>
          </p:sp>
          <p:sp>
            <p:nvSpPr>
              <p:cNvPr id="26" name="TextBox 25">
                <a:extLst>
                  <a:ext uri="{FF2B5EF4-FFF2-40B4-BE49-F238E27FC236}">
                    <a16:creationId xmlns:a16="http://schemas.microsoft.com/office/drawing/2014/main" id="{DC5E522A-B788-1C63-7B78-8969C86B8A89}"/>
                  </a:ext>
                </a:extLst>
              </p:cNvPr>
              <p:cNvSpPr txBox="1"/>
              <p:nvPr/>
            </p:nvSpPr>
            <p:spPr>
              <a:xfrm>
                <a:off x="4893524" y="1715693"/>
                <a:ext cx="449072" cy="303249"/>
              </a:xfrm>
              <a:prstGeom prst="rect">
                <a:avLst/>
              </a:prstGeom>
              <a:noFill/>
            </p:spPr>
            <p:txBody>
              <a:bodyPr wrap="none" lIns="91440" tIns="45720" rIns="91440" bIns="45720" rtlCol="0" anchor="t">
                <a:spAutoFit/>
              </a:bodyPr>
              <a:lstStyle/>
              <a:p>
                <a:pPr algn="l"/>
                <a:r>
                  <a:rPr lang="en-US" sz="1400" b="1" dirty="0">
                    <a:solidFill>
                      <a:srgbClr val="C6006F"/>
                    </a:solidFill>
                  </a:rPr>
                  <a:t>10x</a:t>
                </a:r>
                <a:endParaRPr lang="en-US" sz="1400" b="1" dirty="0">
                  <a:solidFill>
                    <a:srgbClr val="C6006F"/>
                  </a:solidFill>
                  <a:ea typeface="Calibri"/>
                  <a:cs typeface="Calibri"/>
                </a:endParaRPr>
              </a:p>
            </p:txBody>
          </p:sp>
        </p:grpSp>
        <p:pic>
          <p:nvPicPr>
            <p:cNvPr id="23" name="Graphic 22" descr="Checkmark with solid fill">
              <a:extLst>
                <a:ext uri="{FF2B5EF4-FFF2-40B4-BE49-F238E27FC236}">
                  <a16:creationId xmlns:a16="http://schemas.microsoft.com/office/drawing/2014/main" id="{D178FC2A-4914-84CB-D428-AD7B7FC83ED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71573" y="2954724"/>
              <a:ext cx="468805" cy="468805"/>
            </a:xfrm>
            <a:prstGeom prst="rect">
              <a:avLst/>
            </a:prstGeom>
          </p:spPr>
        </p:pic>
      </p:grpSp>
    </p:spTree>
    <p:custDataLst>
      <p:tags r:id="rId1"/>
    </p:custDataLst>
    <p:extLst>
      <p:ext uri="{BB962C8B-B14F-4D97-AF65-F5344CB8AC3E}">
        <p14:creationId xmlns:p14="http://schemas.microsoft.com/office/powerpoint/2010/main" val="20367689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4E12B95-D5DC-45A9-91E1-FFFCC4077501}"/>
              </a:ext>
            </a:extLst>
          </p:cNvPr>
          <p:cNvSpPr>
            <a:spLocks noGrp="1"/>
          </p:cNvSpPr>
          <p:nvPr>
            <p:ph type="sldNum" sz="quarter" idx="10"/>
          </p:nvPr>
        </p:nvSpPr>
        <p:spPr/>
        <p:txBody>
          <a:bodyPr/>
          <a:lstStyle/>
          <a:p>
            <a:pPr>
              <a:defRPr/>
            </a:pPr>
            <a:r>
              <a:rPr lang="en-IN"/>
              <a:t>|    </a:t>
            </a:r>
            <a:fld id="{7B2119CD-3B2D-4CEB-B404-D2E3F8CD6D69}" type="slidenum">
              <a:rPr lang="en-IN" smtClean="0"/>
              <a:pPr>
                <a:defRPr/>
              </a:pPr>
              <a:t>37</a:t>
            </a:fld>
            <a:endParaRPr lang="en-IN"/>
          </a:p>
        </p:txBody>
      </p:sp>
      <p:sp>
        <p:nvSpPr>
          <p:cNvPr id="2" name="Content Placeholder 13">
            <a:extLst>
              <a:ext uri="{FF2B5EF4-FFF2-40B4-BE49-F238E27FC236}">
                <a16:creationId xmlns:a16="http://schemas.microsoft.com/office/drawing/2014/main" id="{FC4BE7F5-4507-DE08-DF81-E7A82ABFF0A1}"/>
              </a:ext>
            </a:extLst>
          </p:cNvPr>
          <p:cNvSpPr txBox="1">
            <a:spLocks/>
          </p:cNvSpPr>
          <p:nvPr/>
        </p:nvSpPr>
        <p:spPr>
          <a:xfrm>
            <a:off x="502918" y="1289304"/>
            <a:ext cx="4069081" cy="3174922"/>
          </a:xfrm>
          <a:prstGeom prst="rect">
            <a:avLst/>
          </a:prstGeom>
        </p:spPr>
        <p:txBody>
          <a:bodyPr/>
          <a:lstStyle>
            <a:lvl1pPr marL="0" indent="0" algn="l" defTabSz="914400" rtl="0" eaLnBrk="1" latinLnBrk="0" hangingPunct="1">
              <a:lnSpc>
                <a:spcPct val="100000"/>
              </a:lnSpc>
              <a:spcBef>
                <a:spcPts val="600"/>
              </a:spcBef>
              <a:buFont typeface="Arial" panose="020B0604020202020204" pitchFamily="34" charset="0"/>
              <a:buNone/>
              <a:defRPr sz="1600" b="1" kern="1200">
                <a:solidFill>
                  <a:schemeClr val="tx1"/>
                </a:solidFill>
                <a:latin typeface="+mj-lt"/>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400" b="0" kern="1200">
                <a:solidFill>
                  <a:schemeClr val="tx1"/>
                </a:solidFill>
                <a:latin typeface="+mj-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200" b="0" kern="1200">
                <a:solidFill>
                  <a:schemeClr val="tx1"/>
                </a:solidFill>
                <a:latin typeface="+mj-lt"/>
                <a:ea typeface="+mn-ea"/>
                <a:cs typeface="+mn-cs"/>
              </a:defRPr>
            </a:lvl3pPr>
            <a:lvl4pPr marL="576263" indent="-169863"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4pPr>
            <a:lvl5pPr marL="744538" indent="-171450" algn="l" defTabSz="914400" rtl="0" eaLnBrk="1" latinLnBrk="0" hangingPunct="1">
              <a:lnSpc>
                <a:spcPct val="100000"/>
              </a:lnSpc>
              <a:spcBef>
                <a:spcPts val="600"/>
              </a:spcBef>
              <a:buFont typeface="Arial" panose="020B0604020202020204" pitchFamily="34" charset="0"/>
              <a:buChar char="»"/>
              <a:defRPr sz="1100" b="0" kern="1200">
                <a:solidFill>
                  <a:schemeClr val="tx1"/>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2700">
              <a:spcBef>
                <a:spcPts val="960"/>
              </a:spcBef>
            </a:pPr>
            <a:r>
              <a:rPr lang="en-US" spc="-10" dirty="0">
                <a:solidFill>
                  <a:schemeClr val="accent3"/>
                </a:solidFill>
                <a:latin typeface="Calibri"/>
                <a:cs typeface="Calibri"/>
              </a:rPr>
              <a:t>AVOID AFFECTING CREATININE RESULTS</a:t>
            </a:r>
          </a:p>
          <a:p>
            <a:pPr lvl="1">
              <a:spcBef>
                <a:spcPts val="0"/>
              </a:spcBef>
              <a:buClr>
                <a:srgbClr val="000000"/>
              </a:buClr>
            </a:pPr>
            <a:r>
              <a:rPr lang="en-US" dirty="0">
                <a:latin typeface="+mn-lt"/>
              </a:rPr>
              <a:t>Use another testing method if the patient has been administered hydroxyurea (</a:t>
            </a:r>
            <a:r>
              <a:rPr lang="en-US" dirty="0" err="1">
                <a:latin typeface="+mn-lt"/>
              </a:rPr>
              <a:t>Droxia</a:t>
            </a:r>
            <a:r>
              <a:rPr lang="en-US" baseline="30000" dirty="0">
                <a:latin typeface="+mn-lt"/>
              </a:rPr>
              <a:t>®</a:t>
            </a:r>
            <a:r>
              <a:rPr lang="en-US" dirty="0">
                <a:latin typeface="+mn-lt"/>
              </a:rPr>
              <a:t>, </a:t>
            </a:r>
            <a:r>
              <a:rPr lang="en-US" dirty="0" err="1">
                <a:latin typeface="+mn-lt"/>
              </a:rPr>
              <a:t>Hydrea</a:t>
            </a:r>
            <a:r>
              <a:rPr lang="en-US" baseline="30000" dirty="0">
                <a:latin typeface="+mn-lt"/>
              </a:rPr>
              <a:t>®</a:t>
            </a:r>
            <a:r>
              <a:rPr lang="en-US" dirty="0">
                <a:latin typeface="+mn-lt"/>
              </a:rPr>
              <a:t>)</a:t>
            </a:r>
            <a:endParaRPr lang="en-US" baseline="30000" dirty="0">
              <a:solidFill>
                <a:srgbClr val="000000"/>
              </a:solidFill>
              <a:latin typeface="+mn-lt"/>
            </a:endParaRPr>
          </a:p>
        </p:txBody>
      </p:sp>
      <p:sp>
        <p:nvSpPr>
          <p:cNvPr id="4" name="Title 11">
            <a:extLst>
              <a:ext uri="{FF2B5EF4-FFF2-40B4-BE49-F238E27FC236}">
                <a16:creationId xmlns:a16="http://schemas.microsoft.com/office/drawing/2014/main" id="{BCAA2856-7144-3425-ADD3-47968F3BD83F}"/>
              </a:ext>
            </a:extLst>
          </p:cNvPr>
          <p:cNvSpPr>
            <a:spLocks noGrp="1"/>
          </p:cNvSpPr>
          <p:nvPr>
            <p:ph type="title"/>
          </p:nvPr>
        </p:nvSpPr>
        <p:spPr>
          <a:xfrm>
            <a:off x="502920" y="569594"/>
            <a:ext cx="8138160" cy="390526"/>
          </a:xfrm>
        </p:spPr>
        <p:txBody>
          <a:bodyPr/>
          <a:lstStyle/>
          <a:p>
            <a:r>
              <a:rPr lang="en-US" dirty="0"/>
              <a:t>Factors affecting </a:t>
            </a:r>
            <a:r>
              <a:rPr lang="en-US" b="1" dirty="0"/>
              <a:t>Creatinine</a:t>
            </a:r>
            <a:r>
              <a:rPr lang="en-US" dirty="0"/>
              <a:t> results</a:t>
            </a:r>
          </a:p>
        </p:txBody>
      </p:sp>
      <p:sp>
        <p:nvSpPr>
          <p:cNvPr id="5" name="object 7">
            <a:extLst>
              <a:ext uri="{FF2B5EF4-FFF2-40B4-BE49-F238E27FC236}">
                <a16:creationId xmlns:a16="http://schemas.microsoft.com/office/drawing/2014/main" id="{F36D86BE-3110-9965-2AF3-AADCF5E9973C}"/>
              </a:ext>
            </a:extLst>
          </p:cNvPr>
          <p:cNvSpPr txBox="1"/>
          <p:nvPr/>
        </p:nvSpPr>
        <p:spPr>
          <a:xfrm>
            <a:off x="1139722" y="2892269"/>
            <a:ext cx="3340838" cy="396903"/>
          </a:xfrm>
          <a:prstGeom prst="rect">
            <a:avLst/>
          </a:prstGeom>
        </p:spPr>
        <p:txBody>
          <a:bodyPr vert="horz" wrap="square" lIns="0" tIns="14604" rIns="0" bIns="0" rtlCol="0">
            <a:spAutoFit/>
          </a:bodyPr>
          <a:lstStyle/>
          <a:p>
            <a:pPr>
              <a:lnSpc>
                <a:spcPct val="100000"/>
              </a:lnSpc>
              <a:spcBef>
                <a:spcPts val="114"/>
              </a:spcBef>
            </a:pPr>
            <a:r>
              <a:rPr lang="en-US" sz="1400" b="1">
                <a:solidFill>
                  <a:schemeClr val="tx2"/>
                </a:solidFill>
                <a:latin typeface="Calibri"/>
                <a:cs typeface="Calibri"/>
              </a:rPr>
              <a:t>IMPORTANT</a:t>
            </a:r>
            <a:endParaRPr lang="en-US" sz="1400" b="1">
              <a:solidFill>
                <a:schemeClr val="tx1">
                  <a:lumMod val="85000"/>
                  <a:lumOff val="15000"/>
                </a:schemeClr>
              </a:solidFill>
              <a:latin typeface="Calibri"/>
              <a:cs typeface="Calibri"/>
            </a:endParaRPr>
          </a:p>
          <a:p>
            <a:pPr>
              <a:lnSpc>
                <a:spcPct val="100000"/>
              </a:lnSpc>
              <a:spcBef>
                <a:spcPts val="114"/>
              </a:spcBef>
            </a:pPr>
            <a:r>
              <a:rPr lang="en-US" sz="1000" b="1">
                <a:latin typeface="Calibri"/>
                <a:cs typeface="Calibri"/>
              </a:rPr>
              <a:t>Mix thoroughly and test promptly</a:t>
            </a:r>
          </a:p>
        </p:txBody>
      </p:sp>
      <p:sp>
        <p:nvSpPr>
          <p:cNvPr id="6" name="object 22">
            <a:extLst>
              <a:ext uri="{FF2B5EF4-FFF2-40B4-BE49-F238E27FC236}">
                <a16:creationId xmlns:a16="http://schemas.microsoft.com/office/drawing/2014/main" id="{782C55FE-2CAD-6668-D863-B94D85707C14}"/>
              </a:ext>
            </a:extLst>
          </p:cNvPr>
          <p:cNvSpPr/>
          <p:nvPr/>
        </p:nvSpPr>
        <p:spPr>
          <a:xfrm>
            <a:off x="597435" y="2642801"/>
            <a:ext cx="3883125" cy="133650"/>
          </a:xfrm>
          <a:custGeom>
            <a:avLst/>
            <a:gdLst/>
            <a:ahLst/>
            <a:cxnLst/>
            <a:rect l="l" t="t" r="r" b="b"/>
            <a:pathLst>
              <a:path w="2945765">
                <a:moveTo>
                  <a:pt x="2945434" y="0"/>
                </a:moveTo>
                <a:lnTo>
                  <a:pt x="0" y="0"/>
                </a:lnTo>
              </a:path>
            </a:pathLst>
          </a:custGeom>
          <a:ln w="12700">
            <a:solidFill>
              <a:srgbClr val="009CDE"/>
            </a:solidFill>
          </a:ln>
        </p:spPr>
        <p:txBody>
          <a:bodyPr wrap="square" lIns="0" tIns="0" rIns="0" bIns="0" rtlCol="0"/>
          <a:lstStyle/>
          <a:p>
            <a:endParaRPr/>
          </a:p>
        </p:txBody>
      </p:sp>
      <p:pic>
        <p:nvPicPr>
          <p:cNvPr id="7" name="Picture 6" descr="Icon&#10;&#10;Description automatically generated">
            <a:extLst>
              <a:ext uri="{FF2B5EF4-FFF2-40B4-BE49-F238E27FC236}">
                <a16:creationId xmlns:a16="http://schemas.microsoft.com/office/drawing/2014/main" id="{F39E859D-ECD5-A61A-8698-C7B78730FD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7435" y="2916096"/>
            <a:ext cx="342207" cy="342207"/>
          </a:xfrm>
          <a:prstGeom prst="rect">
            <a:avLst/>
          </a:prstGeom>
        </p:spPr>
      </p:pic>
      <p:grpSp>
        <p:nvGrpSpPr>
          <p:cNvPr id="8" name="Group 7">
            <a:extLst>
              <a:ext uri="{FF2B5EF4-FFF2-40B4-BE49-F238E27FC236}">
                <a16:creationId xmlns:a16="http://schemas.microsoft.com/office/drawing/2014/main" id="{A08020BB-885E-727A-24B3-D8F264DA90F8}"/>
              </a:ext>
            </a:extLst>
          </p:cNvPr>
          <p:cNvGrpSpPr/>
          <p:nvPr/>
        </p:nvGrpSpPr>
        <p:grpSpPr>
          <a:xfrm>
            <a:off x="5556228" y="1289304"/>
            <a:ext cx="1423307" cy="1310337"/>
            <a:chOff x="6586536" y="2579674"/>
            <a:chExt cx="1423307" cy="1310337"/>
          </a:xfrm>
        </p:grpSpPr>
        <p:grpSp>
          <p:nvGrpSpPr>
            <p:cNvPr id="9" name="Group 8">
              <a:extLst>
                <a:ext uri="{FF2B5EF4-FFF2-40B4-BE49-F238E27FC236}">
                  <a16:creationId xmlns:a16="http://schemas.microsoft.com/office/drawing/2014/main" id="{D965EB85-9216-E124-2584-AE854BF9C51D}"/>
                </a:ext>
              </a:extLst>
            </p:cNvPr>
            <p:cNvGrpSpPr/>
            <p:nvPr/>
          </p:nvGrpSpPr>
          <p:grpSpPr>
            <a:xfrm>
              <a:off x="6586536" y="2775585"/>
              <a:ext cx="1169118" cy="1114426"/>
              <a:chOff x="5022056" y="1207294"/>
              <a:chExt cx="1169118" cy="1114426"/>
            </a:xfrm>
          </p:grpSpPr>
          <p:sp>
            <p:nvSpPr>
              <p:cNvPr id="11" name="Oval 10">
                <a:extLst>
                  <a:ext uri="{FF2B5EF4-FFF2-40B4-BE49-F238E27FC236}">
                    <a16:creationId xmlns:a16="http://schemas.microsoft.com/office/drawing/2014/main" id="{B0367765-83FD-3869-A586-0CCC10BC13F2}"/>
                  </a:ext>
                </a:extLst>
              </p:cNvPr>
              <p:cNvSpPr/>
              <p:nvPr/>
            </p:nvSpPr>
            <p:spPr>
              <a:xfrm>
                <a:off x="5022056" y="1207294"/>
                <a:ext cx="1164431" cy="1114426"/>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5F70EB8-6DAD-37B5-2BA8-093CDDFB9276}"/>
                  </a:ext>
                </a:extLst>
              </p:cNvPr>
              <p:cNvSpPr txBox="1"/>
              <p:nvPr/>
            </p:nvSpPr>
            <p:spPr>
              <a:xfrm>
                <a:off x="5030981" y="1628481"/>
                <a:ext cx="116019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a:solidFill>
                      <a:srgbClr val="004F71"/>
                    </a:solidFill>
                    <a:ea typeface="Calibri"/>
                    <a:cs typeface="Calibri"/>
                  </a:rPr>
                  <a:t>HYDROXYUREA</a:t>
                </a:r>
                <a:endParaRPr lang="en-US" sz="1200">
                  <a:solidFill>
                    <a:srgbClr val="004F71"/>
                  </a:solidFill>
                </a:endParaRPr>
              </a:p>
            </p:txBody>
          </p:sp>
        </p:grpSp>
        <p:pic>
          <p:nvPicPr>
            <p:cNvPr id="10" name="Graphic 9" descr="No sign with solid fill">
              <a:extLst>
                <a:ext uri="{FF2B5EF4-FFF2-40B4-BE49-F238E27FC236}">
                  <a16:creationId xmlns:a16="http://schemas.microsoft.com/office/drawing/2014/main" id="{5EE828D9-FDA7-213C-8212-5A3A7E35CC2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63405" y="2579674"/>
              <a:ext cx="746438" cy="746438"/>
            </a:xfrm>
            <a:prstGeom prst="rect">
              <a:avLst/>
            </a:prstGeom>
          </p:spPr>
        </p:pic>
      </p:grpSp>
    </p:spTree>
    <p:extLst>
      <p:ext uri="{BB962C8B-B14F-4D97-AF65-F5344CB8AC3E}">
        <p14:creationId xmlns:p14="http://schemas.microsoft.com/office/powerpoint/2010/main" val="6502432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9344619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PPT BASIC WHITE_DEC 2020" val="HEo7nw8C"/>
  <p:tag name="ARTICULATE_DESIGN_ID_PPT_16X9_2020_ABT_ALT_GRADIENT_BLUE-MAGENTA" val="0Jln8jPO"/>
  <p:tag name="ARTICULATE_PROJECT_OPEN" val="0"/>
  <p:tag name="ARTICULATE_SLIDE_COUNT" val="3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PPT Basic White_Dec 2020">
  <a:themeElements>
    <a:clrScheme name="Abbott Brand Colors">
      <a:dk1>
        <a:srgbClr val="000000"/>
      </a:dk1>
      <a:lt1>
        <a:sysClr val="window" lastClr="FFFFFF"/>
      </a:lt1>
      <a:dk2>
        <a:srgbClr val="E4002B"/>
      </a:dk2>
      <a:lt2>
        <a:srgbClr val="D9D9D6"/>
      </a:lt2>
      <a:accent1>
        <a:srgbClr val="004F71"/>
      </a:accent1>
      <a:accent2>
        <a:srgbClr val="64CCC9"/>
      </a:accent2>
      <a:accent3>
        <a:srgbClr val="009CDE"/>
      </a:accent3>
      <a:accent4>
        <a:srgbClr val="FFD100"/>
      </a:accent4>
      <a:accent5>
        <a:srgbClr val="470A68"/>
      </a:accent5>
      <a:accent6>
        <a:srgbClr val="00B140"/>
      </a:accent6>
      <a:hlink>
        <a:srgbClr val="009CDE"/>
      </a:hlink>
      <a:folHlink>
        <a:srgbClr val="63666A"/>
      </a:folHlink>
    </a:clrScheme>
    <a:fontScheme name="Abbott">
      <a:majorFont>
        <a:latin typeface="Georgia"/>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l">
          <a:defRPr dirty="0" smtClean="0">
            <a:latin typeface="+mj-lt"/>
          </a:defRPr>
        </a:defPPr>
      </a:lstStyle>
    </a:txDef>
  </a:objectDefaults>
  <a:extraClrSchemeLst/>
  <a:extLst>
    <a:ext uri="{05A4C25C-085E-4340-85A3-A5531E510DB2}">
      <thm15:themeFamily xmlns:thm15="http://schemas.microsoft.com/office/thememl/2012/main" name="PPT_16x9_Dec_2020_ABT_Primary_Template_Basic_Blue-Purple.potx" id="{173F3A8B-7306-48AF-8FED-6D4C0BA67F7D}" vid="{EC90C983-3E87-4402-BA1C-B15D84509C73}"/>
    </a:ext>
  </a:extLst>
</a:theme>
</file>

<file path=ppt/theme/theme2.xml><?xml version="1.0" encoding="utf-8"?>
<a:theme xmlns:a="http://schemas.openxmlformats.org/drawingml/2006/main" name="PPT_16x9_2020_ABT_Alt_Gradient_Blue-Magenta">
  <a:themeElements>
    <a:clrScheme name="Abbott Brand 2016">
      <a:dk1>
        <a:srgbClr val="000000"/>
      </a:dk1>
      <a:lt1>
        <a:sysClr val="window" lastClr="FFFFFF"/>
      </a:lt1>
      <a:dk2>
        <a:srgbClr val="004F71"/>
      </a:dk2>
      <a:lt2>
        <a:srgbClr val="D9D9D6"/>
      </a:lt2>
      <a:accent1>
        <a:srgbClr val="E4002B"/>
      </a:accent1>
      <a:accent2>
        <a:srgbClr val="470A68"/>
      </a:accent2>
      <a:accent3>
        <a:srgbClr val="64CCC9"/>
      </a:accent3>
      <a:accent4>
        <a:srgbClr val="FFD100"/>
      </a:accent4>
      <a:accent5>
        <a:srgbClr val="009CDE"/>
      </a:accent5>
      <a:accent6>
        <a:srgbClr val="00B140"/>
      </a:accent6>
      <a:hlink>
        <a:srgbClr val="009CDE"/>
      </a:hlink>
      <a:folHlink>
        <a:srgbClr val="63666A"/>
      </a:folHlink>
    </a:clrScheme>
    <a:fontScheme name="Custom 1">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err="1" smtClean="0">
            <a:latin typeface="Georgia" panose="02040502050405020303"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330FCE9FF151E4C8A6F57AA16BCA2B9" ma:contentTypeVersion="19" ma:contentTypeDescription="Create a new document." ma:contentTypeScope="" ma:versionID="bc74878f55e0bcc4ba780c24d8ba8aa1">
  <xsd:schema xmlns:xsd="http://www.w3.org/2001/XMLSchema" xmlns:xs="http://www.w3.org/2001/XMLSchema" xmlns:p="http://schemas.microsoft.com/office/2006/metadata/properties" xmlns:ns2="479efc84-4971-4d92-b1bc-c48b2b92c0fc" xmlns:ns3="58aae1d4-348c-43a6-a198-2780665a19b1" targetNamespace="http://schemas.microsoft.com/office/2006/metadata/properties" ma:root="true" ma:fieldsID="cef9bbd4a0bff4b53f73ada952501375" ns2:_="" ns3:_="">
    <xsd:import namespace="479efc84-4971-4d92-b1bc-c48b2b92c0fc"/>
    <xsd:import namespace="58aae1d4-348c-43a6-a198-2780665a19b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9efc84-4971-4d92-b1bc-c48b2b92c0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940c914-643f-4df2-b20a-c5bc47cd009d"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aae1d4-348c-43a6-a198-2780665a19b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10c1269-791b-4f2a-859a-da96b2ada175}" ma:internalName="TaxCatchAll" ma:showField="CatchAllData" ma:web="58aae1d4-348c-43a6-a198-2780665a19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79efc84-4971-4d92-b1bc-c48b2b92c0fc">
      <Terms xmlns="http://schemas.microsoft.com/office/infopath/2007/PartnerControls"/>
    </lcf76f155ced4ddcb4097134ff3c332f>
    <TaxCatchAll xmlns="58aae1d4-348c-43a6-a198-2780665a19b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58E299-9583-4B0D-AC0A-771E5B925BB5}">
  <ds:schemaRefs>
    <ds:schemaRef ds:uri="479efc84-4971-4d92-b1bc-c48b2b92c0fc"/>
    <ds:schemaRef ds:uri="58aae1d4-348c-43a6-a198-2780665a19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04A9F4F-7B63-4470-A080-46C5512C2496}">
  <ds:schemaRefs>
    <ds:schemaRef ds:uri="http://purl.org/dc/elements/1.1/"/>
    <ds:schemaRef ds:uri="http://schemas.openxmlformats.org/package/2006/metadata/core-properties"/>
    <ds:schemaRef ds:uri="http://www.w3.org/XML/1998/namespace"/>
    <ds:schemaRef ds:uri="http://schemas.microsoft.com/office/infopath/2007/PartnerControls"/>
    <ds:schemaRef ds:uri="http://purl.org/dc/terms/"/>
    <ds:schemaRef ds:uri="58aae1d4-348c-43a6-a198-2780665a19b1"/>
    <ds:schemaRef ds:uri="http://schemas.microsoft.com/office/2006/metadata/properties"/>
    <ds:schemaRef ds:uri="http://schemas.microsoft.com/office/2006/documentManagement/types"/>
    <ds:schemaRef ds:uri="479efc84-4971-4d92-b1bc-c48b2b92c0fc"/>
    <ds:schemaRef ds:uri="http://purl.org/dc/dcmitype/"/>
  </ds:schemaRefs>
</ds:datastoreItem>
</file>

<file path=customXml/itemProps3.xml><?xml version="1.0" encoding="utf-8"?>
<ds:datastoreItem xmlns:ds="http://schemas.openxmlformats.org/officeDocument/2006/customXml" ds:itemID="{4FB4E53D-6395-4DFE-B026-3FCE3DAEBC7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PPT_16x9_Dec_2020_ABT_Primary_Template_Basic_Blue-Purple</Template>
  <TotalTime>323</TotalTime>
  <Words>2450</Words>
  <Application>Microsoft Office PowerPoint</Application>
  <PresentationFormat>On-screen Show (16:9)</PresentationFormat>
  <Paragraphs>382</Paragraphs>
  <Slides>38</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38</vt:i4>
      </vt:variant>
    </vt:vector>
  </HeadingPairs>
  <TitlesOfParts>
    <vt:vector size="48" baseType="lpstr">
      <vt:lpstr>等线</vt:lpstr>
      <vt:lpstr>Arial</vt:lpstr>
      <vt:lpstr>Arial,Sans-Serif</vt:lpstr>
      <vt:lpstr>Calibri</vt:lpstr>
      <vt:lpstr>Cambria</vt:lpstr>
      <vt:lpstr>Courier New</vt:lpstr>
      <vt:lpstr>Georgia</vt:lpstr>
      <vt:lpstr>Lucida Console</vt:lpstr>
      <vt:lpstr>PPT Basic White_Dec 2020</vt:lpstr>
      <vt:lpstr>PPT_16x9_2020_ABT_Alt_Gradient_Blue-Magenta</vt:lpstr>
      <vt:lpstr>Please delete this slide after reading through and before working on your slides</vt:lpstr>
      <vt:lpstr>i-STAT CHEM8+ Cartridge </vt:lpstr>
      <vt:lpstr>Learning objectives</vt:lpstr>
      <vt:lpstr>PowerPoint Presentation</vt:lpstr>
      <vt:lpstr>Cartridge overview</vt:lpstr>
      <vt:lpstr>Cartridge overview – cont’d</vt:lpstr>
      <vt:lpstr>Cartridge overview – cont’d</vt:lpstr>
      <vt:lpstr>Cartridge overview – cont’d</vt:lpstr>
      <vt:lpstr>PowerPoint Presentation</vt:lpstr>
      <vt:lpstr>Before beginning</vt:lpstr>
      <vt:lpstr>Before beginning – cont’d</vt:lpstr>
      <vt:lpstr>Testing process overview</vt:lpstr>
      <vt:lpstr>Prepare the analyzer - i-STAT 1</vt:lpstr>
      <vt:lpstr>Prepare the analyzer –  i-STAT 1 Wireless</vt:lpstr>
      <vt:lpstr>Prepare the analyzer – cont’d</vt:lpstr>
      <vt:lpstr>Prepare the analyzer – i-STAT 1</vt:lpstr>
      <vt:lpstr>Prepare the analyzer – i-STAT 1 Wireless</vt:lpstr>
      <vt:lpstr>Prepare the analyzer – cont’d</vt:lpstr>
      <vt:lpstr>Prepare the analyzer – cont’d</vt:lpstr>
      <vt:lpstr>Prepare for sample collection</vt:lpstr>
      <vt:lpstr>Prepare for sample collection - cont’d</vt:lpstr>
      <vt:lpstr>Running the test</vt:lpstr>
      <vt:lpstr>Running the test – cont’d</vt:lpstr>
      <vt:lpstr>Running the test – cont’d</vt:lpstr>
      <vt:lpstr>Running the test – cont’d</vt:lpstr>
      <vt:lpstr>Running the test – cont’d</vt:lpstr>
      <vt:lpstr>Running the test – cont’d</vt:lpstr>
      <vt:lpstr>Running the test – cont’d</vt:lpstr>
      <vt:lpstr>Running the test – cont’d</vt:lpstr>
      <vt:lpstr>PowerPoint Presentation</vt:lpstr>
      <vt:lpstr>Troubleshooting basic errors</vt:lpstr>
      <vt:lpstr>Factors affecting Sodium results</vt:lpstr>
      <vt:lpstr>Factors affecting Potassium results</vt:lpstr>
      <vt:lpstr>Factors affecting Ionized Calcium results</vt:lpstr>
      <vt:lpstr>Factors affecting Glucose results</vt:lpstr>
      <vt:lpstr>Factors affecting Hematocrit results</vt:lpstr>
      <vt:lpstr>Factors affecting Creatinine results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iLS Presentation i-STAT 1 CHEM8+</dc:title>
  <dc:creator>robert.obika@abbott.com</dc:creator>
  <cp:lastModifiedBy>Jefferson, Denise</cp:lastModifiedBy>
  <cp:revision>38</cp:revision>
  <cp:lastPrinted>2015-05-11T20:24:53Z</cp:lastPrinted>
  <dcterms:created xsi:type="dcterms:W3CDTF">2023-03-23T13:53:45Z</dcterms:created>
  <dcterms:modified xsi:type="dcterms:W3CDTF">2026-08-18T20:56:24Z</dcterms:modified>
  <cp:category>Overview of the  i-STAT CHEM8+ cartridge with the i-STAT 1 System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1FDA53D1-3504-4747-8C2A-7299E2B2A6E8</vt:lpwstr>
  </property>
  <property fmtid="{D5CDD505-2E9C-101B-9397-08002B2CF9AE}" pid="3" name="ArticulatePath">
    <vt:lpwstr>DRAFT-ILS template (002)</vt:lpwstr>
  </property>
  <property fmtid="{D5CDD505-2E9C-101B-9397-08002B2CF9AE}" pid="4" name="ContentTypeId">
    <vt:lpwstr>0x0101009330FCE9FF151E4C8A6F57AA16BCA2B9</vt:lpwstr>
  </property>
  <property fmtid="{D5CDD505-2E9C-101B-9397-08002B2CF9AE}" pid="5" name="MediaServiceImageTags">
    <vt:lpwstr/>
  </property>
</Properties>
</file>