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33.xml" ContentType="application/vnd.openxmlformats-officedocument.presentationml.slideLayout+xml"/>
  <Override PartName="/ppt/theme/theme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903" r:id="rId5"/>
  </p:sldMasterIdLst>
  <p:notesMasterIdLst>
    <p:notesMasterId r:id="rId46"/>
  </p:notesMasterIdLst>
  <p:handoutMasterIdLst>
    <p:handoutMasterId r:id="rId47"/>
  </p:handoutMasterIdLst>
  <p:sldIdLst>
    <p:sldId id="357" r:id="rId6"/>
    <p:sldId id="360" r:id="rId7"/>
    <p:sldId id="461" r:id="rId8"/>
    <p:sldId id="462" r:id="rId9"/>
    <p:sldId id="477" r:id="rId10"/>
    <p:sldId id="469" r:id="rId11"/>
    <p:sldId id="444" r:id="rId12"/>
    <p:sldId id="454" r:id="rId13"/>
    <p:sldId id="478" r:id="rId14"/>
    <p:sldId id="479" r:id="rId15"/>
    <p:sldId id="480" r:id="rId16"/>
    <p:sldId id="463" r:id="rId17"/>
    <p:sldId id="365" r:id="rId18"/>
    <p:sldId id="417" r:id="rId19"/>
    <p:sldId id="458" r:id="rId20"/>
    <p:sldId id="431" r:id="rId21"/>
    <p:sldId id="488" r:id="rId22"/>
    <p:sldId id="432" r:id="rId23"/>
    <p:sldId id="470" r:id="rId24"/>
    <p:sldId id="367" r:id="rId25"/>
    <p:sldId id="448" r:id="rId26"/>
    <p:sldId id="414" r:id="rId27"/>
    <p:sldId id="486" r:id="rId28"/>
    <p:sldId id="446" r:id="rId29"/>
    <p:sldId id="472" r:id="rId30"/>
    <p:sldId id="473" r:id="rId31"/>
    <p:sldId id="418" r:id="rId32"/>
    <p:sldId id="483" r:id="rId33"/>
    <p:sldId id="445" r:id="rId34"/>
    <p:sldId id="450" r:id="rId35"/>
    <p:sldId id="485" r:id="rId36"/>
    <p:sldId id="422" r:id="rId37"/>
    <p:sldId id="465" r:id="rId38"/>
    <p:sldId id="466" r:id="rId39"/>
    <p:sldId id="489" r:id="rId40"/>
    <p:sldId id="464" r:id="rId41"/>
    <p:sldId id="453" r:id="rId42"/>
    <p:sldId id="452" r:id="rId43"/>
    <p:sldId id="487" r:id="rId44"/>
    <p:sldId id="358" r:id="rId45"/>
  </p:sldIdLst>
  <p:sldSz cx="9144000" cy="5143500" type="screen16x9"/>
  <p:notesSz cx="7010400" cy="92964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6600"/>
    <a:srgbClr val="5F4B3E"/>
    <a:srgbClr val="FF66CC"/>
    <a:srgbClr val="009CDE"/>
    <a:srgbClr val="5BC2E7"/>
    <a:srgbClr val="F5F6F1"/>
    <a:srgbClr val="F4F7F2"/>
    <a:srgbClr val="470A68"/>
    <a:srgbClr val="A4D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6086" autoAdjust="0"/>
  </p:normalViewPr>
  <p:slideViewPr>
    <p:cSldViewPr snapToGrid="0">
      <p:cViewPr varScale="1">
        <p:scale>
          <a:sx n="146" d="100"/>
          <a:sy n="146" d="100"/>
        </p:scale>
        <p:origin x="1152"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D5CFBB-D201-44FC-BF99-ADCDEC347F58}" type="doc">
      <dgm:prSet loTypeId="urn:microsoft.com/office/officeart/2005/8/layout/hChevron3" loCatId="process" qsTypeId="urn:microsoft.com/office/officeart/2005/8/quickstyle/simple1" qsCatId="simple" csTypeId="urn:microsoft.com/office/officeart/2005/8/colors/colorful2" csCatId="colorful" phldr="1"/>
      <dgm:spPr/>
    </dgm:pt>
    <dgm:pt modelId="{AAD66D2B-0884-4A96-A137-1E87A0092D97}" type="pres">
      <dgm:prSet presAssocID="{CFD5CFBB-D201-44FC-BF99-ADCDEC347F58}" presName="Name0" presStyleCnt="0">
        <dgm:presLayoutVars>
          <dgm:dir/>
          <dgm:resizeHandles val="exact"/>
        </dgm:presLayoutVars>
      </dgm:prSet>
      <dgm:spPr/>
    </dgm:pt>
  </dgm:ptLst>
  <dgm:cxnLst>
    <dgm:cxn modelId="{5D14BB57-A100-428F-9965-643E1E2F1F9E}" type="presOf" srcId="{CFD5CFBB-D201-44FC-BF99-ADCDEC347F58}" destId="{AAD66D2B-0884-4A96-A137-1E87A0092D97}"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D5CFBB-D201-44FC-BF99-ADCDEC347F58}" type="doc">
      <dgm:prSet loTypeId="urn:microsoft.com/office/officeart/2005/8/layout/hChevron3" loCatId="process" qsTypeId="urn:microsoft.com/office/officeart/2005/8/quickstyle/simple1" qsCatId="simple" csTypeId="urn:microsoft.com/office/officeart/2005/8/colors/colorful2" csCatId="colorful" phldr="1"/>
      <dgm:spPr/>
    </dgm:pt>
    <dgm:pt modelId="{AAD66D2B-0884-4A96-A137-1E87A0092D97}" type="pres">
      <dgm:prSet presAssocID="{CFD5CFBB-D201-44FC-BF99-ADCDEC347F58}" presName="Name0" presStyleCnt="0">
        <dgm:presLayoutVars>
          <dgm:dir/>
          <dgm:resizeHandles val="exact"/>
        </dgm:presLayoutVars>
      </dgm:prSet>
      <dgm:spPr/>
    </dgm:pt>
  </dgm:ptLst>
  <dgm:cxnLst>
    <dgm:cxn modelId="{5D14BB57-A100-428F-9965-643E1E2F1F9E}" type="presOf" srcId="{CFD5CFBB-D201-44FC-BF99-ADCDEC347F58}" destId="{AAD66D2B-0884-4A96-A137-1E87A0092D97}"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FFA2CA8-92D6-47CF-85D6-1F0532C1E387}" type="datetimeFigureOut">
              <a:rPr lang="en-US" smtClean="0"/>
              <a:t>5/13/2026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25A89C9-4676-4DF6-A308-B82F637C7B71}" type="slidenum">
              <a:rPr lang="en-US" smtClean="0"/>
              <a:t>‹#›</a:t>
            </a:fld>
            <a:endParaRPr lang="en-US"/>
          </a:p>
        </p:txBody>
      </p:sp>
    </p:spTree>
    <p:extLst>
      <p:ext uri="{BB962C8B-B14F-4D97-AF65-F5344CB8AC3E}">
        <p14:creationId xmlns:p14="http://schemas.microsoft.com/office/powerpoint/2010/main" val="1481995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FB7AB40-F860-4E32-9C26-3A6684532969}" type="datetimeFigureOut">
              <a:rPr lang="en-US" smtClean="0"/>
              <a:t>5/13/2026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1EEE18-8F3D-4CB3-B090-6249C20A5AF8}" type="slidenum">
              <a:rPr lang="en-US" smtClean="0"/>
              <a:t>‹#›</a:t>
            </a:fld>
            <a:endParaRPr lang="en-US"/>
          </a:p>
        </p:txBody>
      </p:sp>
    </p:spTree>
    <p:extLst>
      <p:ext uri="{BB962C8B-B14F-4D97-AF65-F5344CB8AC3E}">
        <p14:creationId xmlns:p14="http://schemas.microsoft.com/office/powerpoint/2010/main" val="392791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a:t>
            </a:fld>
            <a:endParaRPr lang="en-IN"/>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3497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78F9584-625D-462B-8192-C99B9E91AB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3" name="Content Placeholder 5">
            <a:extLst>
              <a:ext uri="{FF2B5EF4-FFF2-40B4-BE49-F238E27FC236}">
                <a16:creationId xmlns:a16="http://schemas.microsoft.com/office/drawing/2014/main" id="{0F6E8C1B-F140-45B9-ADF1-1C3C65701146}"/>
              </a:ext>
            </a:extLst>
          </p:cNvPr>
          <p:cNvSpPr>
            <a:spLocks noGrp="1"/>
          </p:cNvSpPr>
          <p:nvPr>
            <p:ph sz="quarter" idx="14"/>
          </p:nvPr>
        </p:nvSpPr>
        <p:spPr>
          <a:xfrm>
            <a:off x="502918" y="1097279"/>
            <a:ext cx="8145781" cy="3566159"/>
          </a:xfrm>
        </p:spPr>
        <p:txBody>
          <a:bodyPr/>
          <a:lstStyle>
            <a:lvl1pPr>
              <a:spcBef>
                <a:spcPts val="1200"/>
              </a:spcBef>
              <a:defRPr b="1"/>
            </a:lvl1pPr>
            <a:lvl2pPr>
              <a:spcBef>
                <a:spcPts val="1200"/>
              </a:spcBef>
              <a:defRPr/>
            </a:lvl2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E816DBEC-A477-4721-9AEB-6DA5B1D8A35F}"/>
              </a:ext>
            </a:extLst>
          </p:cNvPr>
          <p:cNvSpPr>
            <a:spLocks noGrp="1"/>
          </p:cNvSpPr>
          <p:nvPr>
            <p:ph type="sldNum" sz="quarter" idx="17"/>
          </p:nvPr>
        </p:nvSpPr>
        <p:spPr/>
        <p:txBody>
          <a:bodyPr/>
          <a:lstStyle/>
          <a:p>
            <a:pPr>
              <a:defRPr/>
            </a:pPr>
            <a:r>
              <a:rPr lang="en-IN"/>
              <a:t>|    </a:t>
            </a:r>
            <a:fld id="{7B2119CD-3B2D-4CEB-B404-D2E3F8CD6D69}" type="slidenum">
              <a:rPr lang="en-IN" smtClean="0"/>
              <a:pPr>
                <a:defRPr/>
              </a:pPr>
              <a:t>‹#›</a:t>
            </a:fld>
            <a:endParaRPr lang="en-IN"/>
          </a:p>
        </p:txBody>
      </p:sp>
      <p:sp>
        <p:nvSpPr>
          <p:cNvPr id="3" name="Title 2">
            <a:extLst>
              <a:ext uri="{FF2B5EF4-FFF2-40B4-BE49-F238E27FC236}">
                <a16:creationId xmlns:a16="http://schemas.microsoft.com/office/drawing/2014/main" id="{C92466CF-9DE4-42FD-B4BE-46614812750F}"/>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36227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62367392-CE3F-4A36-802E-43D377135A8F}"/>
              </a:ext>
            </a:extLst>
          </p:cNvPr>
          <p:cNvSpPr>
            <a:spLocks noGrp="1"/>
          </p:cNvSpPr>
          <p:nvPr>
            <p:ph type="body" sz="quarter" idx="14" hasCustomPrompt="1"/>
          </p:nvPr>
        </p:nvSpPr>
        <p:spPr>
          <a:xfrm>
            <a:off x="503238"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7" name="Text Placeholder 4">
            <a:extLst>
              <a:ext uri="{FF2B5EF4-FFF2-40B4-BE49-F238E27FC236}">
                <a16:creationId xmlns:a16="http://schemas.microsoft.com/office/drawing/2014/main" id="{784001D6-32AA-4130-AA76-37D05FF0EF11}"/>
              </a:ext>
            </a:extLst>
          </p:cNvPr>
          <p:cNvSpPr>
            <a:spLocks noGrp="1"/>
          </p:cNvSpPr>
          <p:nvPr>
            <p:ph type="body" sz="quarter" idx="15" hasCustomPrompt="1"/>
          </p:nvPr>
        </p:nvSpPr>
        <p:spPr>
          <a:xfrm>
            <a:off x="4823460"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8" name="Content Placeholder 14">
            <a:extLst>
              <a:ext uri="{FF2B5EF4-FFF2-40B4-BE49-F238E27FC236}">
                <a16:creationId xmlns:a16="http://schemas.microsoft.com/office/drawing/2014/main" id="{1F77A952-6CFD-4B10-A39C-FBF9CCB45B58}"/>
              </a:ext>
            </a:extLst>
          </p:cNvPr>
          <p:cNvSpPr>
            <a:spLocks noGrp="1"/>
          </p:cNvSpPr>
          <p:nvPr>
            <p:ph sz="quarter" idx="18"/>
          </p:nvPr>
        </p:nvSpPr>
        <p:spPr>
          <a:xfrm>
            <a:off x="502919" y="1487804"/>
            <a:ext cx="3817301" cy="3175634"/>
          </a:xfrm>
        </p:spPr>
        <p:txBody>
          <a:bodyPr>
            <a:noAutofit/>
          </a:bodyPr>
          <a:lstStyle>
            <a:lvl1pPr>
              <a:defRPr b="1"/>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4">
            <a:extLst>
              <a:ext uri="{FF2B5EF4-FFF2-40B4-BE49-F238E27FC236}">
                <a16:creationId xmlns:a16="http://schemas.microsoft.com/office/drawing/2014/main" id="{0756EC84-5A13-4571-BFB7-247BD6E93F56}"/>
              </a:ext>
            </a:extLst>
          </p:cNvPr>
          <p:cNvSpPr>
            <a:spLocks noGrp="1"/>
          </p:cNvSpPr>
          <p:nvPr>
            <p:ph sz="quarter" idx="19"/>
          </p:nvPr>
        </p:nvSpPr>
        <p:spPr>
          <a:xfrm>
            <a:off x="4823460" y="1487804"/>
            <a:ext cx="3817301" cy="3175634"/>
          </a:xfrm>
        </p:spPr>
        <p:txBody>
          <a:bodyPr>
            <a:noAutofit/>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Text Placeholder 9">
            <a:extLst>
              <a:ext uri="{FF2B5EF4-FFF2-40B4-BE49-F238E27FC236}">
                <a16:creationId xmlns:a16="http://schemas.microsoft.com/office/drawing/2014/main" id="{1B479ED3-E6FF-4DA0-B9B5-59809FFAEF46}"/>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4" name="Slide Number Placeholder 3">
            <a:extLst>
              <a:ext uri="{FF2B5EF4-FFF2-40B4-BE49-F238E27FC236}">
                <a16:creationId xmlns:a16="http://schemas.microsoft.com/office/drawing/2014/main" id="{1486E6C4-2B39-46A3-861C-1D8545DFDAF4}"/>
              </a:ext>
            </a:extLst>
          </p:cNvPr>
          <p:cNvSpPr>
            <a:spLocks noGrp="1"/>
          </p:cNvSpPr>
          <p:nvPr>
            <p:ph type="sldNum" sz="quarter" idx="22"/>
          </p:nvPr>
        </p:nvSpPr>
        <p:spPr/>
        <p:txBody>
          <a:bodyPr/>
          <a:lstStyle/>
          <a:p>
            <a:pPr>
              <a:defRPr/>
            </a:pPr>
            <a:r>
              <a:rPr lang="en-IN"/>
              <a:t>|    </a:t>
            </a:r>
            <a:fld id="{7B2119CD-3B2D-4CEB-B404-D2E3F8CD6D69}" type="slidenum">
              <a:rPr lang="en-IN" smtClean="0"/>
              <a:pPr>
                <a:defRPr/>
              </a:pPr>
              <a:t>‹#›</a:t>
            </a:fld>
            <a:endParaRPr lang="en-IN"/>
          </a:p>
        </p:txBody>
      </p:sp>
      <p:sp>
        <p:nvSpPr>
          <p:cNvPr id="6" name="Title 5">
            <a:extLst>
              <a:ext uri="{FF2B5EF4-FFF2-40B4-BE49-F238E27FC236}">
                <a16:creationId xmlns:a16="http://schemas.microsoft.com/office/drawing/2014/main" id="{088E1389-D875-4A3C-85CC-2FF6F879D34A}"/>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50309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D9A84B86-6CE3-4715-A01A-FECF8E99EC1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7" name="Text Placeholder 9">
            <a:extLst>
              <a:ext uri="{FF2B5EF4-FFF2-40B4-BE49-F238E27FC236}">
                <a16:creationId xmlns:a16="http://schemas.microsoft.com/office/drawing/2014/main" id="{F184EA7A-C14A-435C-84F4-DB8BC3A9A6E5}"/>
              </a:ext>
            </a:extLst>
          </p:cNvPr>
          <p:cNvSpPr>
            <a:spLocks noGrp="1"/>
          </p:cNvSpPr>
          <p:nvPr>
            <p:ph type="body" sz="quarter" idx="14" hasCustomPrompt="1"/>
          </p:nvPr>
        </p:nvSpPr>
        <p:spPr>
          <a:xfrm>
            <a:off x="502920" y="1097280"/>
            <a:ext cx="8129016" cy="822960"/>
          </a:xfrm>
          <a:prstGeom prst="rect">
            <a:avLst/>
          </a:prstGeom>
        </p:spPr>
        <p:txBody>
          <a:bodyPr>
            <a:noAutofit/>
          </a:bodyPr>
          <a:lstStyle>
            <a:lvl1pPr>
              <a:defRPr sz="1600" b="0">
                <a:solidFill>
                  <a:schemeClr val="accent3"/>
                </a:solidFill>
                <a:latin typeface="+mj-lt"/>
              </a:defRPr>
            </a:lvl1pPr>
          </a:lstStyle>
          <a:p>
            <a:pPr lvl="0"/>
            <a:r>
              <a:rPr lang="en-US"/>
              <a:t>Click to edit master text styles</a:t>
            </a:r>
          </a:p>
        </p:txBody>
      </p:sp>
      <p:sp>
        <p:nvSpPr>
          <p:cNvPr id="18" name="Text Placeholder 4">
            <a:extLst>
              <a:ext uri="{FF2B5EF4-FFF2-40B4-BE49-F238E27FC236}">
                <a16:creationId xmlns:a16="http://schemas.microsoft.com/office/drawing/2014/main" id="{5D0068BB-B539-4488-911A-96DC071FE88E}"/>
              </a:ext>
            </a:extLst>
          </p:cNvPr>
          <p:cNvSpPr>
            <a:spLocks noGrp="1"/>
          </p:cNvSpPr>
          <p:nvPr>
            <p:ph type="body" sz="quarter" idx="13" hasCustomPrompt="1"/>
          </p:nvPr>
        </p:nvSpPr>
        <p:spPr>
          <a:xfrm>
            <a:off x="503238"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Text Placeholder 4">
            <a:extLst>
              <a:ext uri="{FF2B5EF4-FFF2-40B4-BE49-F238E27FC236}">
                <a16:creationId xmlns:a16="http://schemas.microsoft.com/office/drawing/2014/main" id="{FC1F4580-228D-4976-BFA8-C2248824F3A1}"/>
              </a:ext>
            </a:extLst>
          </p:cNvPr>
          <p:cNvSpPr>
            <a:spLocks noGrp="1"/>
          </p:cNvSpPr>
          <p:nvPr>
            <p:ph type="body" sz="quarter" idx="18" hasCustomPrompt="1"/>
          </p:nvPr>
        </p:nvSpPr>
        <p:spPr>
          <a:xfrm>
            <a:off x="4823460"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0" name="Content Placeholder 6">
            <a:extLst>
              <a:ext uri="{FF2B5EF4-FFF2-40B4-BE49-F238E27FC236}">
                <a16:creationId xmlns:a16="http://schemas.microsoft.com/office/drawing/2014/main" id="{4073EB3D-18BB-4E2C-9D12-E03D0B6131B9}"/>
              </a:ext>
            </a:extLst>
          </p:cNvPr>
          <p:cNvSpPr>
            <a:spLocks noGrp="1"/>
          </p:cNvSpPr>
          <p:nvPr>
            <p:ph sz="quarter" idx="19"/>
          </p:nvPr>
        </p:nvSpPr>
        <p:spPr>
          <a:xfrm>
            <a:off x="502919" y="2447925"/>
            <a:ext cx="3817301" cy="2215513"/>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Content Placeholder 6">
            <a:extLst>
              <a:ext uri="{FF2B5EF4-FFF2-40B4-BE49-F238E27FC236}">
                <a16:creationId xmlns:a16="http://schemas.microsoft.com/office/drawing/2014/main" id="{112F3581-3732-4A0B-8F51-60DBC2912C03}"/>
              </a:ext>
            </a:extLst>
          </p:cNvPr>
          <p:cNvSpPr>
            <a:spLocks noGrp="1"/>
          </p:cNvSpPr>
          <p:nvPr>
            <p:ph sz="quarter" idx="20"/>
          </p:nvPr>
        </p:nvSpPr>
        <p:spPr>
          <a:xfrm>
            <a:off x="4823460" y="2447925"/>
            <a:ext cx="3817301" cy="2215513"/>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Slide Number Placeholder 3">
            <a:extLst>
              <a:ext uri="{FF2B5EF4-FFF2-40B4-BE49-F238E27FC236}">
                <a16:creationId xmlns:a16="http://schemas.microsoft.com/office/drawing/2014/main" id="{310E347A-2097-4DC1-8FC4-1FBFBC563FCB}"/>
              </a:ext>
            </a:extLst>
          </p:cNvPr>
          <p:cNvSpPr>
            <a:spLocks noGrp="1"/>
          </p:cNvSpPr>
          <p:nvPr>
            <p:ph type="sldNum" sz="quarter" idx="23"/>
          </p:nvPr>
        </p:nvSpPr>
        <p:spPr/>
        <p:txBody>
          <a:bodyPr/>
          <a:lstStyle/>
          <a:p>
            <a:pPr>
              <a:defRPr/>
            </a:pPr>
            <a:r>
              <a:rPr lang="en-IN"/>
              <a:t>|    </a:t>
            </a:r>
            <a:fld id="{7B2119CD-3B2D-4CEB-B404-D2E3F8CD6D69}" type="slidenum">
              <a:rPr lang="en-IN" smtClean="0"/>
              <a:pPr>
                <a:defRPr/>
              </a:pPr>
              <a:t>‹#›</a:t>
            </a:fld>
            <a:endParaRPr lang="en-IN"/>
          </a:p>
        </p:txBody>
      </p:sp>
      <p:sp>
        <p:nvSpPr>
          <p:cNvPr id="6" name="Title 5">
            <a:extLst>
              <a:ext uri="{FF2B5EF4-FFF2-40B4-BE49-F238E27FC236}">
                <a16:creationId xmlns:a16="http://schemas.microsoft.com/office/drawing/2014/main" id="{AD079F95-85C8-47A7-9EDE-B17DE1BCA47B}"/>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19210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98B40350-90AF-4369-8B21-A237E4585B43}"/>
              </a:ext>
            </a:extLst>
          </p:cNvPr>
          <p:cNvSpPr>
            <a:spLocks noGrp="1"/>
          </p:cNvSpPr>
          <p:nvPr>
            <p:ph type="body" sz="quarter" idx="13" hasCustomPrompt="1"/>
          </p:nvPr>
        </p:nvSpPr>
        <p:spPr>
          <a:xfrm>
            <a:off x="503238"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04384C29-B1D2-4169-8C59-6E4C6B7D22EF}"/>
              </a:ext>
            </a:extLst>
          </p:cNvPr>
          <p:cNvSpPr>
            <a:spLocks noGrp="1"/>
          </p:cNvSpPr>
          <p:nvPr>
            <p:ph type="body" sz="quarter" idx="21" hasCustomPrompt="1"/>
          </p:nvPr>
        </p:nvSpPr>
        <p:spPr>
          <a:xfrm>
            <a:off x="503238"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312D5F6-81FC-4261-AED0-88E16C372781}"/>
              </a:ext>
            </a:extLst>
          </p:cNvPr>
          <p:cNvSpPr>
            <a:spLocks noGrp="1"/>
          </p:cNvSpPr>
          <p:nvPr>
            <p:ph sz="quarter" idx="22"/>
          </p:nvPr>
        </p:nvSpPr>
        <p:spPr>
          <a:xfrm>
            <a:off x="502919"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2CC59128-8C19-4115-801D-638E5DDDF8DB}"/>
              </a:ext>
            </a:extLst>
          </p:cNvPr>
          <p:cNvSpPr>
            <a:spLocks noGrp="1"/>
          </p:cNvSpPr>
          <p:nvPr>
            <p:ph type="sldNum" sz="quarter" idx="25"/>
          </p:nvPr>
        </p:nvSpPr>
        <p:spPr/>
        <p:txBody>
          <a:bodyPr/>
          <a:lstStyle/>
          <a:p>
            <a:pPr>
              <a:defRPr/>
            </a:pPr>
            <a:r>
              <a:rPr lang="en-IN"/>
              <a:t>|    </a:t>
            </a:r>
            <a:fld id="{7B2119CD-3B2D-4CEB-B404-D2E3F8CD6D69}" type="slidenum">
              <a:rPr lang="en-IN" smtClean="0"/>
              <a:pPr>
                <a:defRPr/>
              </a:pPr>
              <a:t>‹#›</a:t>
            </a:fld>
            <a:endParaRPr lang="en-IN"/>
          </a:p>
        </p:txBody>
      </p:sp>
      <p:sp>
        <p:nvSpPr>
          <p:cNvPr id="3" name="Title 2">
            <a:extLst>
              <a:ext uri="{FF2B5EF4-FFF2-40B4-BE49-F238E27FC236}">
                <a16:creationId xmlns:a16="http://schemas.microsoft.com/office/drawing/2014/main" id="{9A67DE3C-68DE-43DF-A233-910AFDC7FBD6}"/>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2185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314969"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EC4C2575-A445-43B7-875C-641A76884F26}"/>
              </a:ext>
            </a:extLst>
          </p:cNvPr>
          <p:cNvSpPr>
            <a:spLocks noGrp="1"/>
          </p:cNvSpPr>
          <p:nvPr>
            <p:ph type="body" sz="quarter" idx="13" hasCustomPrompt="1"/>
          </p:nvPr>
        </p:nvSpPr>
        <p:spPr>
          <a:xfrm>
            <a:off x="4826826"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BFD7EDCF-7335-4524-B52F-57203999193F}"/>
              </a:ext>
            </a:extLst>
          </p:cNvPr>
          <p:cNvSpPr>
            <a:spLocks noGrp="1"/>
          </p:cNvSpPr>
          <p:nvPr>
            <p:ph type="body" sz="quarter" idx="21" hasCustomPrompt="1"/>
          </p:nvPr>
        </p:nvSpPr>
        <p:spPr>
          <a:xfrm>
            <a:off x="4826826"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8041EA5-1907-45C9-B84F-05A0E02AB318}"/>
              </a:ext>
            </a:extLst>
          </p:cNvPr>
          <p:cNvSpPr>
            <a:spLocks noGrp="1"/>
          </p:cNvSpPr>
          <p:nvPr>
            <p:ph sz="quarter" idx="22"/>
          </p:nvPr>
        </p:nvSpPr>
        <p:spPr>
          <a:xfrm>
            <a:off x="4826507"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62859DF1-EAA0-48AE-9642-5890114712D6}"/>
              </a:ext>
            </a:extLst>
          </p:cNvPr>
          <p:cNvSpPr>
            <a:spLocks noGrp="1"/>
          </p:cNvSpPr>
          <p:nvPr>
            <p:ph type="sldNum" sz="quarter" idx="25"/>
          </p:nvPr>
        </p:nvSpPr>
        <p:spPr/>
        <p:txBody>
          <a:bodyPr/>
          <a:lstStyle/>
          <a:p>
            <a:pPr>
              <a:defRPr/>
            </a:pPr>
            <a:r>
              <a:rPr lang="en-IN"/>
              <a:t>|    </a:t>
            </a:r>
            <a:fld id="{7B2119CD-3B2D-4CEB-B404-D2E3F8CD6D69}" type="slidenum">
              <a:rPr lang="en-IN" smtClean="0"/>
              <a:pPr>
                <a:defRPr/>
              </a:pPr>
              <a:t>‹#›</a:t>
            </a:fld>
            <a:endParaRPr lang="en-IN"/>
          </a:p>
        </p:txBody>
      </p:sp>
      <p:sp>
        <p:nvSpPr>
          <p:cNvPr id="3" name="Title 2">
            <a:extLst>
              <a:ext uri="{FF2B5EF4-FFF2-40B4-BE49-F238E27FC236}">
                <a16:creationId xmlns:a16="http://schemas.microsoft.com/office/drawing/2014/main" id="{40AE3F9D-0018-4E23-82DB-DD559B56D0D9}"/>
              </a:ext>
            </a:extLst>
          </p:cNvPr>
          <p:cNvSpPr>
            <a:spLocks noGrp="1"/>
          </p:cNvSpPr>
          <p:nvPr>
            <p:ph type="title"/>
          </p:nvPr>
        </p:nvSpPr>
        <p:spPr>
          <a:xfrm>
            <a:off x="4818888" y="569594"/>
            <a:ext cx="3822192"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435876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B56BBD30-0719-4938-BD49-A680D58627FE}"/>
              </a:ext>
            </a:extLst>
          </p:cNvPr>
          <p:cNvSpPr>
            <a:spLocks noGrp="1"/>
          </p:cNvSpPr>
          <p:nvPr>
            <p:ph type="sldNum" sz="quarter" idx="23"/>
          </p:nvPr>
        </p:nvSpPr>
        <p:spPr/>
        <p:txBody>
          <a:bodyPr/>
          <a:lstStyle/>
          <a:p>
            <a:pPr>
              <a:defRPr/>
            </a:pPr>
            <a:r>
              <a:rPr lang="en-IN"/>
              <a:t>|    </a:t>
            </a:r>
            <a:fld id="{7B2119CD-3B2D-4CEB-B404-D2E3F8CD6D69}" type="slidenum">
              <a:rPr lang="en-IN" smtClean="0"/>
              <a:pPr>
                <a:defRPr/>
              </a:pPr>
              <a:t>‹#›</a:t>
            </a:fld>
            <a:endParaRPr lang="en-IN"/>
          </a:p>
        </p:txBody>
      </p:sp>
      <p:sp>
        <p:nvSpPr>
          <p:cNvPr id="3" name="Title 2">
            <a:extLst>
              <a:ext uri="{FF2B5EF4-FFF2-40B4-BE49-F238E27FC236}">
                <a16:creationId xmlns:a16="http://schemas.microsoft.com/office/drawing/2014/main" id="{7A62E712-D0C0-4F27-A890-045067D4FBAF}"/>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963493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314969"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a:t>Insert an image</a:t>
            </a:r>
            <a:br>
              <a:rPr lang="en-US"/>
            </a:br>
            <a:r>
              <a:rPr lang="en-US"/>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A5194424-AE09-468A-95DC-0699180FC4E1}"/>
              </a:ext>
            </a:extLst>
          </p:cNvPr>
          <p:cNvSpPr>
            <a:spLocks noGrp="1"/>
          </p:cNvSpPr>
          <p:nvPr>
            <p:ph type="sldNum" sz="quarter" idx="23"/>
          </p:nvPr>
        </p:nvSpPr>
        <p:spPr/>
        <p:txBody>
          <a:bodyPr/>
          <a:lstStyle/>
          <a:p>
            <a:pPr>
              <a:defRPr/>
            </a:pPr>
            <a:r>
              <a:rPr lang="en-IN"/>
              <a:t>|    </a:t>
            </a:r>
            <a:fld id="{7B2119CD-3B2D-4CEB-B404-D2E3F8CD6D69}" type="slidenum">
              <a:rPr lang="en-IN" smtClean="0"/>
              <a:pPr>
                <a:defRPr/>
              </a:pPr>
              <a:t>‹#›</a:t>
            </a:fld>
            <a:endParaRPr lang="en-IN"/>
          </a:p>
        </p:txBody>
      </p:sp>
      <p:sp>
        <p:nvSpPr>
          <p:cNvPr id="3" name="Title 2">
            <a:extLst>
              <a:ext uri="{FF2B5EF4-FFF2-40B4-BE49-F238E27FC236}">
                <a16:creationId xmlns:a16="http://schemas.microsoft.com/office/drawing/2014/main" id="{22AB94D7-D90B-4C16-A5BF-F2C3042C6A24}"/>
              </a:ext>
            </a:extLst>
          </p:cNvPr>
          <p:cNvSpPr>
            <a:spLocks noGrp="1"/>
          </p:cNvSpPr>
          <p:nvPr>
            <p:ph type="title"/>
          </p:nvPr>
        </p:nvSpPr>
        <p:spPr>
          <a:xfrm>
            <a:off x="4818888" y="569594"/>
            <a:ext cx="3822191"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033352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DB57EE1-11D5-470C-B633-08E9CE6ABD2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4" name="Text Placeholder 4">
            <a:extLst>
              <a:ext uri="{FF2B5EF4-FFF2-40B4-BE49-F238E27FC236}">
                <a16:creationId xmlns:a16="http://schemas.microsoft.com/office/drawing/2014/main" id="{69C8B4ED-99D4-4FA7-951B-B230EC2B1EEC}"/>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CHART TITLE, CALIBRI, 18PT, BOLD</a:t>
            </a:r>
          </a:p>
        </p:txBody>
      </p:sp>
      <p:sp>
        <p:nvSpPr>
          <p:cNvPr id="16" name="Text Placeholder 4">
            <a:extLst>
              <a:ext uri="{FF2B5EF4-FFF2-40B4-BE49-F238E27FC236}">
                <a16:creationId xmlns:a16="http://schemas.microsoft.com/office/drawing/2014/main" id="{9849D2D5-1C25-41F7-91C5-A575937D23D1}"/>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chart subtitle</a:t>
            </a:r>
          </a:p>
        </p:txBody>
      </p:sp>
      <p:sp>
        <p:nvSpPr>
          <p:cNvPr id="17" name="Chart Placeholder 14">
            <a:extLst>
              <a:ext uri="{FF2B5EF4-FFF2-40B4-BE49-F238E27FC236}">
                <a16:creationId xmlns:a16="http://schemas.microsoft.com/office/drawing/2014/main" id="{5F384281-9885-4DF1-AB32-7D6D158EC4B8}"/>
              </a:ext>
            </a:extLst>
          </p:cNvPr>
          <p:cNvSpPr>
            <a:spLocks noGrp="1"/>
          </p:cNvSpPr>
          <p:nvPr>
            <p:ph type="chart" sz="quarter" idx="22"/>
          </p:nvPr>
        </p:nvSpPr>
        <p:spPr>
          <a:xfrm>
            <a:off x="502920" y="1714500"/>
            <a:ext cx="8145780" cy="2743200"/>
          </a:xfrm>
        </p:spPr>
        <p:txBody>
          <a:bodyPr anchor="ctr"/>
          <a:lstStyle>
            <a:lvl1pPr algn="ctr">
              <a:defRPr>
                <a:latin typeface="+mn-lt"/>
              </a:defRPr>
            </a:lvl1pPr>
          </a:lstStyle>
          <a:p>
            <a:r>
              <a:rPr lang="en-US"/>
              <a:t>Click icon to add chart</a:t>
            </a:r>
          </a:p>
        </p:txBody>
      </p:sp>
      <p:sp>
        <p:nvSpPr>
          <p:cNvPr id="18" name="Text Placeholder 7">
            <a:extLst>
              <a:ext uri="{FF2B5EF4-FFF2-40B4-BE49-F238E27FC236}">
                <a16:creationId xmlns:a16="http://schemas.microsoft.com/office/drawing/2014/main" id="{0806C5A9-06E4-4EA0-A5AC-FD02E44C1525}"/>
              </a:ext>
            </a:extLst>
          </p:cNvPr>
          <p:cNvSpPr>
            <a:spLocks noGrp="1"/>
          </p:cNvSpPr>
          <p:nvPr>
            <p:ph type="body" sz="quarter" idx="16" hasCustomPrompt="1"/>
          </p:nvPr>
        </p:nvSpPr>
        <p:spPr>
          <a:xfrm>
            <a:off x="502920" y="4616896"/>
            <a:ext cx="8138160" cy="170816"/>
          </a:xfrm>
          <a:prstGeom prst="rect">
            <a:avLst/>
          </a:prstGeom>
        </p:spPr>
        <p:txBody>
          <a:bodyPr wrap="square" anchor="b" anchorCtr="0">
            <a:spAutoFit/>
          </a:bodyPr>
          <a:lstStyle>
            <a:lvl1pPr>
              <a:lnSpc>
                <a:spcPct val="90000"/>
              </a:lnSpc>
              <a:spcBef>
                <a:spcPts val="200"/>
              </a:spcBef>
              <a:defRPr sz="900" b="0">
                <a:solidFill>
                  <a:schemeClr val="tx1">
                    <a:lumMod val="65000"/>
                    <a:lumOff val="35000"/>
                  </a:schemeClr>
                </a:solidFill>
                <a:latin typeface="+mn-lt"/>
                <a:cs typeface="Calibri" panose="020F0502020204030204" pitchFamily="34" charset="0"/>
              </a:defRPr>
            </a:lvl1pPr>
          </a:lstStyle>
          <a:p>
            <a:pPr lvl="0"/>
            <a:r>
              <a:rPr lang="en-US"/>
              <a:t>Add footnote, source here</a:t>
            </a:r>
          </a:p>
        </p:txBody>
      </p:sp>
      <p:sp>
        <p:nvSpPr>
          <p:cNvPr id="7" name="Slide Number Placeholder 6">
            <a:extLst>
              <a:ext uri="{FF2B5EF4-FFF2-40B4-BE49-F238E27FC236}">
                <a16:creationId xmlns:a16="http://schemas.microsoft.com/office/drawing/2014/main" id="{0672353F-0202-40BD-B19D-D4C9B9A0C62B}"/>
              </a:ext>
            </a:extLst>
          </p:cNvPr>
          <p:cNvSpPr>
            <a:spLocks noGrp="1"/>
          </p:cNvSpPr>
          <p:nvPr>
            <p:ph type="sldNum" sz="quarter" idx="25"/>
          </p:nvPr>
        </p:nvSpPr>
        <p:spPr/>
        <p:txBody>
          <a:bodyPr/>
          <a:lstStyle/>
          <a:p>
            <a:pPr>
              <a:defRPr/>
            </a:pPr>
            <a:r>
              <a:rPr lang="en-IN"/>
              <a:t>|    </a:t>
            </a:r>
            <a:fld id="{7B2119CD-3B2D-4CEB-B404-D2E3F8CD6D69}" type="slidenum">
              <a:rPr lang="en-IN" smtClean="0"/>
              <a:pPr>
                <a:defRPr/>
              </a:pPr>
              <a:t>‹#›</a:t>
            </a:fld>
            <a:endParaRPr lang="en-IN"/>
          </a:p>
        </p:txBody>
      </p:sp>
      <p:sp>
        <p:nvSpPr>
          <p:cNvPr id="3" name="Title 2">
            <a:extLst>
              <a:ext uri="{FF2B5EF4-FFF2-40B4-BE49-F238E27FC236}">
                <a16:creationId xmlns:a16="http://schemas.microsoft.com/office/drawing/2014/main" id="{09B3C7C1-99C7-46EF-8247-FA3C97B61021}"/>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219168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Table + Header">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E4099E12-93CF-4238-950D-B699BBED1B97}"/>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6" name="Text Placeholder 4">
            <a:extLst>
              <a:ext uri="{FF2B5EF4-FFF2-40B4-BE49-F238E27FC236}">
                <a16:creationId xmlns:a16="http://schemas.microsoft.com/office/drawing/2014/main" id="{2FAF8700-F002-4A2F-B04A-6FE90BE6FD35}"/>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table TITLE, CALIBRI, 18PT, BOLD</a:t>
            </a:r>
          </a:p>
        </p:txBody>
      </p:sp>
      <p:sp>
        <p:nvSpPr>
          <p:cNvPr id="17" name="Text Placeholder 4">
            <a:extLst>
              <a:ext uri="{FF2B5EF4-FFF2-40B4-BE49-F238E27FC236}">
                <a16:creationId xmlns:a16="http://schemas.microsoft.com/office/drawing/2014/main" id="{CBF897FA-2891-4141-ADA3-1B87FB5BC58E}"/>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table subtitle</a:t>
            </a:r>
          </a:p>
        </p:txBody>
      </p:sp>
      <p:sp>
        <p:nvSpPr>
          <p:cNvPr id="18" name="Table Placeholder 4">
            <a:extLst>
              <a:ext uri="{FF2B5EF4-FFF2-40B4-BE49-F238E27FC236}">
                <a16:creationId xmlns:a16="http://schemas.microsoft.com/office/drawing/2014/main" id="{2EA10139-92DE-45F7-A9D8-ABD6CC72C084}"/>
              </a:ext>
            </a:extLst>
          </p:cNvPr>
          <p:cNvSpPr>
            <a:spLocks noGrp="1"/>
          </p:cNvSpPr>
          <p:nvPr>
            <p:ph type="tbl" sz="quarter" idx="22"/>
          </p:nvPr>
        </p:nvSpPr>
        <p:spPr>
          <a:xfrm>
            <a:off x="502920" y="1714500"/>
            <a:ext cx="8150990" cy="2743200"/>
          </a:xfrm>
        </p:spPr>
        <p:txBody>
          <a:bodyPr anchor="ctr"/>
          <a:lstStyle>
            <a:lvl1pPr algn="ctr">
              <a:defRPr>
                <a:latin typeface="+mn-lt"/>
              </a:defRPr>
            </a:lvl1pPr>
          </a:lstStyle>
          <a:p>
            <a:r>
              <a:rPr lang="en-US"/>
              <a:t>Click icon to add table</a:t>
            </a:r>
          </a:p>
        </p:txBody>
      </p:sp>
      <p:sp>
        <p:nvSpPr>
          <p:cNvPr id="19" name="Text Placeholder 7">
            <a:extLst>
              <a:ext uri="{FF2B5EF4-FFF2-40B4-BE49-F238E27FC236}">
                <a16:creationId xmlns:a16="http://schemas.microsoft.com/office/drawing/2014/main" id="{347BBFB3-3E66-4180-AF12-56CA7F755311}"/>
              </a:ext>
            </a:extLst>
          </p:cNvPr>
          <p:cNvSpPr>
            <a:spLocks noGrp="1"/>
          </p:cNvSpPr>
          <p:nvPr>
            <p:ph type="body" sz="quarter" idx="16" hasCustomPrompt="1"/>
          </p:nvPr>
        </p:nvSpPr>
        <p:spPr>
          <a:xfrm>
            <a:off x="502920" y="4616896"/>
            <a:ext cx="8138160" cy="170816"/>
          </a:xfrm>
          <a:prstGeom prst="rect">
            <a:avLst/>
          </a:prstGeom>
        </p:spPr>
        <p:txBody>
          <a:bodyPr wrap="square" anchor="b" anchorCtr="0">
            <a:spAutoFit/>
          </a:bodyPr>
          <a:lstStyle>
            <a:lvl1pPr>
              <a:lnSpc>
                <a:spcPct val="90000"/>
              </a:lnSpc>
              <a:spcBef>
                <a:spcPts val="200"/>
              </a:spcBef>
              <a:defRPr sz="900" b="0">
                <a:solidFill>
                  <a:schemeClr val="tx1">
                    <a:lumMod val="65000"/>
                    <a:lumOff val="35000"/>
                  </a:schemeClr>
                </a:solidFill>
                <a:latin typeface="+mn-lt"/>
                <a:cs typeface="Calibri" panose="020F0502020204030204" pitchFamily="34" charset="0"/>
              </a:defRPr>
            </a:lvl1pPr>
          </a:lstStyle>
          <a:p>
            <a:pPr lvl="0"/>
            <a:r>
              <a:rPr lang="en-US"/>
              <a:t>Add footnote, source here</a:t>
            </a:r>
          </a:p>
        </p:txBody>
      </p:sp>
      <p:sp>
        <p:nvSpPr>
          <p:cNvPr id="4" name="Slide Number Placeholder 3">
            <a:extLst>
              <a:ext uri="{FF2B5EF4-FFF2-40B4-BE49-F238E27FC236}">
                <a16:creationId xmlns:a16="http://schemas.microsoft.com/office/drawing/2014/main" id="{5494FFD5-60B8-4C56-97EB-599229FD90B3}"/>
              </a:ext>
            </a:extLst>
          </p:cNvPr>
          <p:cNvSpPr>
            <a:spLocks noGrp="1"/>
          </p:cNvSpPr>
          <p:nvPr>
            <p:ph type="sldNum" sz="quarter" idx="25"/>
          </p:nvPr>
        </p:nvSpPr>
        <p:spPr/>
        <p:txBody>
          <a:bodyPr/>
          <a:lstStyle/>
          <a:p>
            <a:pPr>
              <a:defRPr/>
            </a:pPr>
            <a:r>
              <a:rPr lang="en-IN"/>
              <a:t>|    </a:t>
            </a:r>
            <a:fld id="{7B2119CD-3B2D-4CEB-B404-D2E3F8CD6D69}" type="slidenum">
              <a:rPr lang="en-IN" smtClean="0"/>
              <a:pPr>
                <a:defRPr/>
              </a:pPr>
              <a:t>‹#›</a:t>
            </a:fld>
            <a:endParaRPr lang="en-IN"/>
          </a:p>
        </p:txBody>
      </p:sp>
      <p:sp>
        <p:nvSpPr>
          <p:cNvPr id="6" name="Title 5">
            <a:extLst>
              <a:ext uri="{FF2B5EF4-FFF2-40B4-BE49-F238E27FC236}">
                <a16:creationId xmlns:a16="http://schemas.microsoft.com/office/drawing/2014/main" id="{1D78DA13-52C4-4A1D-BD59-DC0D557C1771}"/>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500678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365760" rIns="365760" anchor="ctr" anchorCtr="1"/>
          <a:lstStyle>
            <a:lvl1pPr marL="3776663" indent="0" algn="l">
              <a:tabLst/>
              <a:defRPr sz="1800" b="0" baseline="0">
                <a:solidFill>
                  <a:schemeClr val="accent1"/>
                </a:solidFill>
                <a:latin typeface="+mn-lt"/>
              </a:defRPr>
            </a:lvl1pPr>
          </a:lstStyle>
          <a:p>
            <a:r>
              <a:rPr lang="en-US"/>
              <a:t>Insert an image</a:t>
            </a:r>
            <a:br>
              <a:rPr lang="en-US"/>
            </a:br>
            <a:r>
              <a:rPr lang="en-US"/>
              <a:t>within this placeholder </a:t>
            </a:r>
          </a:p>
        </p:txBody>
      </p:sp>
      <p:sp>
        <p:nvSpPr>
          <p:cNvPr id="10" name="Content Placeholder 2">
            <a:extLst>
              <a:ext uri="{FF2B5EF4-FFF2-40B4-BE49-F238E27FC236}">
                <a16:creationId xmlns:a16="http://schemas.microsoft.com/office/drawing/2014/main" id="{3C8B7A96-E0C8-46F1-B070-891752D196D5}"/>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a:t>Proprietary and confidential — do not distribute</a:t>
            </a:r>
          </a:p>
        </p:txBody>
      </p:sp>
      <p:sp>
        <p:nvSpPr>
          <p:cNvPr id="14" name="Text Placeholder 9">
            <a:extLst>
              <a:ext uri="{FF2B5EF4-FFF2-40B4-BE49-F238E27FC236}">
                <a16:creationId xmlns:a16="http://schemas.microsoft.com/office/drawing/2014/main" id="{BD57305E-F709-4E9E-B399-8D21F2A51FF6}"/>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6" name="Content Placeholder 5">
            <a:extLst>
              <a:ext uri="{FF2B5EF4-FFF2-40B4-BE49-F238E27FC236}">
                <a16:creationId xmlns:a16="http://schemas.microsoft.com/office/drawing/2014/main" id="{C73EADF8-32AF-409A-AD0A-3134A5D09D53}"/>
              </a:ext>
            </a:extLst>
          </p:cNvPr>
          <p:cNvSpPr>
            <a:spLocks noGrp="1"/>
          </p:cNvSpPr>
          <p:nvPr>
            <p:ph sz="quarter" idx="19"/>
          </p:nvPr>
        </p:nvSpPr>
        <p:spPr>
          <a:xfrm>
            <a:off x="502919"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a:extLst>
              <a:ext uri="{FF2B5EF4-FFF2-40B4-BE49-F238E27FC236}">
                <a16:creationId xmlns:a16="http://schemas.microsoft.com/office/drawing/2014/main" id="{89AEB25F-FA40-4727-8C63-0FB00C65B1F1}"/>
              </a:ext>
            </a:extLst>
          </p:cNvPr>
          <p:cNvSpPr>
            <a:spLocks noGrp="1"/>
          </p:cNvSpPr>
          <p:nvPr>
            <p:ph type="dt" sz="half" idx="20"/>
          </p:nvPr>
        </p:nvSpPr>
        <p:spPr>
          <a:xfrm>
            <a:off x="7531511" y="4767263"/>
            <a:ext cx="787879" cy="274637"/>
          </a:xfrm>
          <a:prstGeom prst="rect">
            <a:avLst/>
          </a:prstGeom>
        </p:spPr>
        <p:txBody>
          <a:bodyPr/>
          <a:lstStyle/>
          <a:p>
            <a:fld id="{2E3F27D6-5AB9-4FDB-A20C-E44F2284AF59}" type="datetime5">
              <a:rPr lang="en-US" sz="1000" smtClean="0"/>
              <a:t>13-May-26</a:t>
            </a:fld>
            <a:endParaRPr lang="en-IN" sz="1000"/>
          </a:p>
        </p:txBody>
      </p:sp>
      <p:sp>
        <p:nvSpPr>
          <p:cNvPr id="8" name="Slide Number Placeholder 7">
            <a:extLst>
              <a:ext uri="{FF2B5EF4-FFF2-40B4-BE49-F238E27FC236}">
                <a16:creationId xmlns:a16="http://schemas.microsoft.com/office/drawing/2014/main" id="{E0E4568D-868E-42F7-926A-483A8A7B381A}"/>
              </a:ext>
            </a:extLst>
          </p:cNvPr>
          <p:cNvSpPr>
            <a:spLocks noGrp="1"/>
          </p:cNvSpPr>
          <p:nvPr>
            <p:ph type="sldNum" sz="quarter" idx="22"/>
          </p:nvPr>
        </p:nvSpPr>
        <p:spPr/>
        <p:txBody>
          <a:bodyPr/>
          <a:lstStyle/>
          <a:p>
            <a:pPr>
              <a:defRPr/>
            </a:pPr>
            <a:r>
              <a:rPr lang="en-IN"/>
              <a:t>|    </a:t>
            </a:r>
            <a:fld id="{7B2119CD-3B2D-4CEB-B404-D2E3F8CD6D69}" type="slidenum">
              <a:rPr lang="en-IN" smtClean="0"/>
              <a:pPr>
                <a:defRPr/>
              </a:pPr>
              <a:t>‹#›</a:t>
            </a:fld>
            <a:endParaRPr lang="en-IN"/>
          </a:p>
        </p:txBody>
      </p:sp>
      <p:sp>
        <p:nvSpPr>
          <p:cNvPr id="3" name="Title 2">
            <a:extLst>
              <a:ext uri="{FF2B5EF4-FFF2-40B4-BE49-F238E27FC236}">
                <a16:creationId xmlns:a16="http://schemas.microsoft.com/office/drawing/2014/main" id="{F49B87BA-CB3B-4626-87FF-39721BA39BC9}"/>
              </a:ext>
            </a:extLst>
          </p:cNvPr>
          <p:cNvSpPr>
            <a:spLocks noGrp="1"/>
          </p:cNvSpPr>
          <p:nvPr>
            <p:ph type="title"/>
          </p:nvPr>
        </p:nvSpPr>
        <p:spPr>
          <a:xfrm>
            <a:off x="502920" y="569594"/>
            <a:ext cx="382219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97769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a:t>
            </a:fld>
            <a:endParaRPr lang="en-IN"/>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a:solidFill>
                    <a:schemeClr val="bg1"/>
                  </a:solidFill>
                  <a:latin typeface="Calibri"/>
                  <a:cs typeface="Calibri"/>
                </a:rPr>
                <a:t>CARTRIDGE</a:t>
              </a:r>
              <a:br>
                <a:rPr lang="en-US" sz="900" b="1" cap="all" spc="-10">
                  <a:solidFill>
                    <a:schemeClr val="bg1"/>
                  </a:solidFill>
                  <a:latin typeface="Calibri"/>
                  <a:cs typeface="Calibri"/>
                </a:rPr>
              </a:br>
              <a:r>
                <a:rPr lang="en-US" sz="900" b="1" cap="all" spc="-10">
                  <a:solidFill>
                    <a:schemeClr val="bg1"/>
                  </a:solidFill>
                  <a:latin typeface="Calibri"/>
                  <a:cs typeface="Calibri"/>
                </a:rPr>
                <a:t>OVERVIEW </a:t>
              </a:r>
              <a:endParaRPr sz="900" cap="all">
                <a:solidFill>
                  <a:schemeClr val="bg1"/>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a:solidFill>
                    <a:schemeClr val="bg1">
                      <a:alpha val="50000"/>
                    </a:schemeClr>
                  </a:solidFill>
                  <a:latin typeface="Calibri"/>
                  <a:cs typeface="Calibri"/>
                </a:rPr>
                <a:t>RUNNING </a:t>
              </a:r>
            </a:p>
            <a:p>
              <a:pPr marL="78105" marR="5080" indent="-66040">
                <a:lnSpc>
                  <a:spcPts val="500"/>
                </a:lnSpc>
                <a:spcBef>
                  <a:spcPts val="250"/>
                </a:spcBef>
              </a:pPr>
              <a:r>
                <a:rPr lang="en-US" sz="900" b="1" spc="-10">
                  <a:solidFill>
                    <a:schemeClr val="bg1">
                      <a:alpha val="50000"/>
                    </a:schemeClr>
                  </a:solidFill>
                  <a:latin typeface="Calibri"/>
                  <a:cs typeface="Calibri"/>
                </a:rPr>
                <a:t>A TEST</a:t>
              </a:r>
              <a:endParaRPr lang="en-US" sz="900">
                <a:solidFill>
                  <a:schemeClr val="bg1">
                    <a:alpha val="50000"/>
                  </a:schemeClr>
                </a:solidFill>
                <a:latin typeface="Calibri"/>
                <a:cs typeface="Calibri"/>
              </a:endParaRPr>
            </a:p>
          </p:txBody>
        </p:sp>
      </p:grpSp>
      <p:sp>
        <p:nvSpPr>
          <p:cNvPr id="4" name="object 20">
            <a:extLst>
              <a:ext uri="{FF2B5EF4-FFF2-40B4-BE49-F238E27FC236}">
                <a16:creationId xmlns:a16="http://schemas.microsoft.com/office/drawing/2014/main" id="{E35F6536-E3E6-EA79-3AB3-7FFD58CF87DA}"/>
              </a:ext>
            </a:extLst>
          </p:cNvPr>
          <p:cNvSpPr txBox="1"/>
          <p:nvPr userDrawn="1"/>
        </p:nvSpPr>
        <p:spPr>
          <a:xfrm>
            <a:off x="2478244" y="21410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alpha val="50000"/>
                  </a:schemeClr>
                </a:solidFill>
                <a:latin typeface="Calibri"/>
                <a:cs typeface="Calibri"/>
              </a:rPr>
              <a:t>AVOIDING</a:t>
            </a:r>
            <a:endParaRPr lang="en-US" sz="900" dirty="0">
              <a:solidFill>
                <a:schemeClr val="bg1">
                  <a:alpha val="50000"/>
                </a:schemeClr>
              </a:solidFill>
              <a:latin typeface="Calibri"/>
              <a:cs typeface="Calibri"/>
            </a:endParaRPr>
          </a:p>
        </p:txBody>
      </p:sp>
      <p:sp>
        <p:nvSpPr>
          <p:cNvPr id="13" name="object 20">
            <a:extLst>
              <a:ext uri="{FF2B5EF4-FFF2-40B4-BE49-F238E27FC236}">
                <a16:creationId xmlns:a16="http://schemas.microsoft.com/office/drawing/2014/main" id="{E43A099A-8C6E-DDC0-7956-24707DAA5329}"/>
              </a:ext>
            </a:extLst>
          </p:cNvPr>
          <p:cNvSpPr txBox="1"/>
          <p:nvPr userDrawn="1"/>
        </p:nvSpPr>
        <p:spPr>
          <a:xfrm>
            <a:off x="2383415" y="325569"/>
            <a:ext cx="680844" cy="120226"/>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alpha val="50000"/>
                  </a:schemeClr>
                </a:solidFill>
                <a:latin typeface="Calibri"/>
                <a:cs typeface="Calibri"/>
              </a:rPr>
              <a:t>ERRORS</a:t>
            </a:r>
            <a:endParaRPr lang="en-US" sz="900" dirty="0">
              <a:solidFill>
                <a:schemeClr val="bg1">
                  <a:alpha val="50000"/>
                </a:schemeClr>
              </a:solidFill>
              <a:latin typeface="Calibri"/>
              <a:cs typeface="Calibri"/>
            </a:endParaRPr>
          </a:p>
        </p:txBody>
      </p:sp>
    </p:spTree>
    <p:custDataLst>
      <p:tags r:id="rId1"/>
    </p:custDataLst>
    <p:extLst>
      <p:ext uri="{BB962C8B-B14F-4D97-AF65-F5344CB8AC3E}">
        <p14:creationId xmlns:p14="http://schemas.microsoft.com/office/powerpoint/2010/main" val="181283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0" rIns="0" anchor="ctr" anchorCtr="0"/>
          <a:lstStyle>
            <a:lvl1pPr marL="695325" indent="0" algn="l">
              <a:tabLst/>
              <a:defRPr sz="1800" b="0" baseline="0">
                <a:solidFill>
                  <a:schemeClr val="accent1"/>
                </a:solidFill>
                <a:latin typeface="+mn-lt"/>
              </a:defRPr>
            </a:lvl1pPr>
          </a:lstStyle>
          <a:p>
            <a:r>
              <a:rPr lang="en-US"/>
              <a:t>Insert an image</a:t>
            </a:r>
            <a:br>
              <a:rPr lang="en-US"/>
            </a:br>
            <a:r>
              <a:rPr lang="en-US"/>
              <a:t>within this placeholder </a:t>
            </a:r>
          </a:p>
        </p:txBody>
      </p:sp>
      <p:sp>
        <p:nvSpPr>
          <p:cNvPr id="10" name="Content Placeholder 2">
            <a:extLst>
              <a:ext uri="{FF2B5EF4-FFF2-40B4-BE49-F238E27FC236}">
                <a16:creationId xmlns:a16="http://schemas.microsoft.com/office/drawing/2014/main" id="{997FC738-9BF3-4608-8B8E-05D0C5B5F6DE}"/>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a:t>Proprietary and confidential — do not distribute</a:t>
            </a:r>
          </a:p>
        </p:txBody>
      </p:sp>
      <p:sp>
        <p:nvSpPr>
          <p:cNvPr id="17" name="Text Placeholder 9">
            <a:extLst>
              <a:ext uri="{FF2B5EF4-FFF2-40B4-BE49-F238E27FC236}">
                <a16:creationId xmlns:a16="http://schemas.microsoft.com/office/drawing/2014/main" id="{6273392E-BE16-4C3F-A463-7A7FC6BEE036}"/>
              </a:ext>
            </a:extLst>
          </p:cNvPr>
          <p:cNvSpPr>
            <a:spLocks noGrp="1"/>
          </p:cNvSpPr>
          <p:nvPr>
            <p:ph type="body" sz="quarter" idx="18" hasCustomPrompt="1"/>
          </p:nvPr>
        </p:nvSpPr>
        <p:spPr>
          <a:xfrm>
            <a:off x="4818888"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9" name="Content Placeholder 5">
            <a:extLst>
              <a:ext uri="{FF2B5EF4-FFF2-40B4-BE49-F238E27FC236}">
                <a16:creationId xmlns:a16="http://schemas.microsoft.com/office/drawing/2014/main" id="{1679F6DF-FEFB-4C1A-A396-814197C11D86}"/>
              </a:ext>
            </a:extLst>
          </p:cNvPr>
          <p:cNvSpPr>
            <a:spLocks noGrp="1"/>
          </p:cNvSpPr>
          <p:nvPr>
            <p:ph sz="quarter" idx="19"/>
          </p:nvPr>
        </p:nvSpPr>
        <p:spPr>
          <a:xfrm>
            <a:off x="4818886"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Slide Number Placeholder 7">
            <a:extLst>
              <a:ext uri="{FF2B5EF4-FFF2-40B4-BE49-F238E27FC236}">
                <a16:creationId xmlns:a16="http://schemas.microsoft.com/office/drawing/2014/main" id="{9A86EBC0-A4B4-49A9-8E69-797CFD88D052}"/>
              </a:ext>
            </a:extLst>
          </p:cNvPr>
          <p:cNvSpPr>
            <a:spLocks noGrp="1"/>
          </p:cNvSpPr>
          <p:nvPr>
            <p:ph type="sldNum" sz="quarter" idx="22"/>
          </p:nvPr>
        </p:nvSpPr>
        <p:spPr/>
        <p:txBody>
          <a:bodyPr/>
          <a:lstStyle/>
          <a:p>
            <a:pPr>
              <a:defRPr/>
            </a:pPr>
            <a:r>
              <a:rPr lang="en-IN"/>
              <a:t>|    </a:t>
            </a:r>
            <a:fld id="{7B2119CD-3B2D-4CEB-B404-D2E3F8CD6D69}" type="slidenum">
              <a:rPr lang="en-IN" smtClean="0"/>
              <a:pPr>
                <a:defRPr/>
              </a:pPr>
              <a:t>‹#›</a:t>
            </a:fld>
            <a:endParaRPr lang="en-IN"/>
          </a:p>
        </p:txBody>
      </p:sp>
      <p:sp>
        <p:nvSpPr>
          <p:cNvPr id="3" name="Title 2">
            <a:extLst>
              <a:ext uri="{FF2B5EF4-FFF2-40B4-BE49-F238E27FC236}">
                <a16:creationId xmlns:a16="http://schemas.microsoft.com/office/drawing/2014/main" id="{40E04E43-6321-44FE-86E3-92363113651D}"/>
              </a:ext>
            </a:extLst>
          </p:cNvPr>
          <p:cNvSpPr>
            <a:spLocks noGrp="1"/>
          </p:cNvSpPr>
          <p:nvPr>
            <p:ph type="title"/>
          </p:nvPr>
        </p:nvSpPr>
        <p:spPr>
          <a:xfrm>
            <a:off x="4818886" y="569594"/>
            <a:ext cx="3822194"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309649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C2773AC-CB5F-4692-8614-145FCB81228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7" name="Slide Number Placeholder 6">
            <a:extLst>
              <a:ext uri="{FF2B5EF4-FFF2-40B4-BE49-F238E27FC236}">
                <a16:creationId xmlns:a16="http://schemas.microsoft.com/office/drawing/2014/main" id="{43C13B2C-626A-4182-93CD-E777AFAD57CE}"/>
              </a:ext>
            </a:extLst>
          </p:cNvPr>
          <p:cNvSpPr>
            <a:spLocks noGrp="1"/>
          </p:cNvSpPr>
          <p:nvPr>
            <p:ph type="sldNum" sz="quarter" idx="13"/>
          </p:nvPr>
        </p:nvSpPr>
        <p:spPr/>
        <p:txBody>
          <a:bodyPr/>
          <a:lstStyle/>
          <a:p>
            <a:pPr>
              <a:defRPr/>
            </a:pPr>
            <a:r>
              <a:rPr lang="en-IN"/>
              <a:t>|    </a:t>
            </a:r>
            <a:fld id="{7B2119CD-3B2D-4CEB-B404-D2E3F8CD6D69}" type="slidenum">
              <a:rPr lang="en-IN" smtClean="0"/>
              <a:pPr>
                <a:defRPr/>
              </a:pPr>
              <a:t>‹#›</a:t>
            </a:fld>
            <a:endParaRPr lang="en-IN"/>
          </a:p>
        </p:txBody>
      </p:sp>
      <p:sp>
        <p:nvSpPr>
          <p:cNvPr id="3" name="Title 2">
            <a:extLst>
              <a:ext uri="{FF2B5EF4-FFF2-40B4-BE49-F238E27FC236}">
                <a16:creationId xmlns:a16="http://schemas.microsoft.com/office/drawing/2014/main" id="{3F2BE9E2-7A7D-4BED-96F2-45B5703A2DAB}"/>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357754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938BA52-5212-4BC3-9F12-DB299DFC36EF}"/>
              </a:ext>
            </a:extLst>
          </p:cNvPr>
          <p:cNvSpPr>
            <a:spLocks noGrp="1"/>
          </p:cNvSpPr>
          <p:nvPr>
            <p:ph type="sldNum" sz="quarter" idx="12"/>
          </p:nvPr>
        </p:nvSpPr>
        <p:spPr/>
        <p:txBody>
          <a:bodyPr/>
          <a:lstStyle/>
          <a:p>
            <a:pPr>
              <a:defRPr/>
            </a:pPr>
            <a:r>
              <a:rPr lang="en-IN"/>
              <a:t>|    </a:t>
            </a:r>
            <a:fld id="{7B2119CD-3B2D-4CEB-B404-D2E3F8CD6D69}" type="slidenum">
              <a:rPr lang="en-IN" smtClean="0"/>
              <a:pPr>
                <a:defRPr/>
              </a:pPr>
              <a:t>‹#›</a:t>
            </a:fld>
            <a:endParaRPr lang="en-IN"/>
          </a:p>
        </p:txBody>
      </p:sp>
    </p:spTree>
    <p:custDataLst>
      <p:tags r:id="rId1"/>
    </p:custDataLst>
    <p:extLst>
      <p:ext uri="{BB962C8B-B14F-4D97-AF65-F5344CB8AC3E}">
        <p14:creationId xmlns:p14="http://schemas.microsoft.com/office/powerpoint/2010/main" val="836242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Blue">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wrap="square"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815B31BE-5499-438F-8FC9-24D8712E9F2E}"/>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7" name="Date Placeholder 6">
            <a:extLst>
              <a:ext uri="{FF2B5EF4-FFF2-40B4-BE49-F238E27FC236}">
                <a16:creationId xmlns:a16="http://schemas.microsoft.com/office/drawing/2014/main" id="{6829463D-7256-4F94-B053-694230DDA16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fld id="{10371D01-0526-4002-B34C-9D4A9C73B7A7}" type="datetime5">
              <a:rPr lang="en-US" smtClean="0"/>
              <a:t>13-May-26</a:t>
            </a:fld>
            <a:endParaRPr lang="en-IN"/>
          </a:p>
        </p:txBody>
      </p:sp>
      <p:sp>
        <p:nvSpPr>
          <p:cNvPr id="8" name="Footer Placeholder 7">
            <a:extLst>
              <a:ext uri="{FF2B5EF4-FFF2-40B4-BE49-F238E27FC236}">
                <a16:creationId xmlns:a16="http://schemas.microsoft.com/office/drawing/2014/main" id="{8AC65850-E065-46A5-AFAB-25EE12435446}"/>
              </a:ext>
            </a:extLst>
          </p:cNvPr>
          <p:cNvSpPr>
            <a:spLocks noGrp="1"/>
          </p:cNvSpPr>
          <p:nvPr>
            <p:ph type="ftr" sz="quarter" idx="11"/>
          </p:nvPr>
        </p:nvSpPr>
        <p:spPr>
          <a:xfrm>
            <a:off x="3645056" y="4767263"/>
            <a:ext cx="3931921" cy="274637"/>
          </a:xfrm>
          <a:prstGeom prst="rect">
            <a:avLst/>
          </a:prstGeom>
        </p:spPr>
        <p:txBody>
          <a:bodyPr/>
          <a:lstStyle>
            <a:lvl1pPr>
              <a:defRPr>
                <a:solidFill>
                  <a:schemeClr val="bg1"/>
                </a:solidFill>
              </a:defRPr>
            </a:lvl1pPr>
          </a:lstStyle>
          <a:p>
            <a:pPr>
              <a:defRPr/>
            </a:pPr>
            <a:r>
              <a:rPr lang="en-US"/>
              <a:t>Enter title via "insert&gt;header and footer&gt;footer"  |  </a:t>
            </a:r>
            <a:endParaRPr lang="en-IN"/>
          </a:p>
        </p:txBody>
      </p:sp>
      <p:sp>
        <p:nvSpPr>
          <p:cNvPr id="10" name="Slide Number Placeholder 9">
            <a:extLst>
              <a:ext uri="{FF2B5EF4-FFF2-40B4-BE49-F238E27FC236}">
                <a16:creationId xmlns:a16="http://schemas.microsoft.com/office/drawing/2014/main" id="{00E02CAF-4CC0-4859-963B-FC187D3CD31C}"/>
              </a:ext>
            </a:extLst>
          </p:cNvPr>
          <p:cNvSpPr>
            <a:spLocks noGrp="1"/>
          </p:cNvSpPr>
          <p:nvPr>
            <p:ph type="sldNum" sz="quarter" idx="12"/>
          </p:nvPr>
        </p:nvSpPr>
        <p:spPr/>
        <p:txBody>
          <a:bodyPr/>
          <a:lstStyle>
            <a:lvl1pPr>
              <a:defRPr>
                <a:solidFill>
                  <a:schemeClr val="bg1"/>
                </a:solidFill>
              </a:defRPr>
            </a:lvl1pPr>
          </a:lstStyle>
          <a:p>
            <a:pPr>
              <a:defRPr/>
            </a:pPr>
            <a:r>
              <a:rPr lang="en-IN"/>
              <a:t>|    </a:t>
            </a:r>
            <a:fld id="{7B2119CD-3B2D-4CEB-B404-D2E3F8CD6D69}" type="slidenum">
              <a:rPr lang="en-IN" smtClean="0"/>
              <a:pPr>
                <a:defRPr/>
              </a:pPr>
              <a:t>‹#›</a:t>
            </a:fld>
            <a:endParaRPr lang="en-IN"/>
          </a:p>
        </p:txBody>
      </p:sp>
    </p:spTree>
    <p:custDataLst>
      <p:tags r:id="rId1"/>
    </p:custDataLst>
    <p:extLst>
      <p:ext uri="{BB962C8B-B14F-4D97-AF65-F5344CB8AC3E}">
        <p14:creationId xmlns:p14="http://schemas.microsoft.com/office/powerpoint/2010/main" val="3202371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urple">
    <p:bg bwMode="auto">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19C12FC6-CE3D-4CC3-A382-14A18C7C6B1A}"/>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5" name="Date Placeholder 4">
            <a:extLst>
              <a:ext uri="{FF2B5EF4-FFF2-40B4-BE49-F238E27FC236}">
                <a16:creationId xmlns:a16="http://schemas.microsoft.com/office/drawing/2014/main" id="{0A0A7879-8A49-4492-B223-248AB688137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fld id="{827F63CE-B088-4A27-BB4B-4B13AAF7E195}" type="datetime5">
              <a:rPr lang="en-US" smtClean="0"/>
              <a:t>13-May-26</a:t>
            </a:fld>
            <a:endParaRPr lang="en-IN"/>
          </a:p>
        </p:txBody>
      </p:sp>
      <p:sp>
        <p:nvSpPr>
          <p:cNvPr id="6" name="Footer Placeholder 5">
            <a:extLst>
              <a:ext uri="{FF2B5EF4-FFF2-40B4-BE49-F238E27FC236}">
                <a16:creationId xmlns:a16="http://schemas.microsoft.com/office/drawing/2014/main" id="{90308BD4-DA66-4BD1-91B7-E89327F3B5FF}"/>
              </a:ext>
            </a:extLst>
          </p:cNvPr>
          <p:cNvSpPr>
            <a:spLocks noGrp="1"/>
          </p:cNvSpPr>
          <p:nvPr>
            <p:ph type="ftr" sz="quarter" idx="11"/>
          </p:nvPr>
        </p:nvSpPr>
        <p:spPr>
          <a:xfrm>
            <a:off x="3645056" y="4767263"/>
            <a:ext cx="3931921" cy="274637"/>
          </a:xfrm>
          <a:prstGeom prst="rect">
            <a:avLst/>
          </a:prstGeom>
        </p:spPr>
        <p:txBody>
          <a:bodyPr/>
          <a:lstStyle>
            <a:lvl1pPr>
              <a:defRPr>
                <a:solidFill>
                  <a:schemeClr val="bg1"/>
                </a:solidFill>
              </a:defRPr>
            </a:lvl1pPr>
          </a:lstStyle>
          <a:p>
            <a:pPr>
              <a:defRPr/>
            </a:pPr>
            <a:r>
              <a:rPr lang="en-US"/>
              <a:t>Enter title via "insert&gt;header and footer&gt;footer"  |  </a:t>
            </a:r>
            <a:endParaRPr lang="en-IN"/>
          </a:p>
        </p:txBody>
      </p:sp>
      <p:sp>
        <p:nvSpPr>
          <p:cNvPr id="10" name="Slide Number Placeholder 9">
            <a:extLst>
              <a:ext uri="{FF2B5EF4-FFF2-40B4-BE49-F238E27FC236}">
                <a16:creationId xmlns:a16="http://schemas.microsoft.com/office/drawing/2014/main" id="{6E73C706-89A1-4AA5-9321-7F4CB3A916A3}"/>
              </a:ext>
            </a:extLst>
          </p:cNvPr>
          <p:cNvSpPr>
            <a:spLocks noGrp="1"/>
          </p:cNvSpPr>
          <p:nvPr>
            <p:ph type="sldNum" sz="quarter" idx="12"/>
          </p:nvPr>
        </p:nvSpPr>
        <p:spPr/>
        <p:txBody>
          <a:bodyPr/>
          <a:lstStyle>
            <a:lvl1pPr>
              <a:defRPr>
                <a:solidFill>
                  <a:schemeClr val="bg1"/>
                </a:solidFill>
              </a:defRPr>
            </a:lvl1pPr>
          </a:lstStyle>
          <a:p>
            <a:pPr>
              <a:defRPr/>
            </a:pPr>
            <a:r>
              <a:rPr lang="en-IN"/>
              <a:t>|    </a:t>
            </a:r>
            <a:fld id="{7B2119CD-3B2D-4CEB-B404-D2E3F8CD6D69}" type="slidenum">
              <a:rPr lang="en-IN" smtClean="0"/>
              <a:pPr>
                <a:defRPr/>
              </a:pPr>
              <a:t>‹#›</a:t>
            </a:fld>
            <a:endParaRPr lang="en-IN"/>
          </a:p>
        </p:txBody>
      </p:sp>
    </p:spTree>
    <p:extLst>
      <p:ext uri="{BB962C8B-B14F-4D97-AF65-F5344CB8AC3E}">
        <p14:creationId xmlns:p14="http://schemas.microsoft.com/office/powerpoint/2010/main" val="1802726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Mint">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EDF2FEF2-FECD-4ED1-BD47-FF58F25B75AD}"/>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chemeClr val="accent1"/>
                </a:solidFill>
                <a:latin typeface="Calibri" panose="020F0502020204030204" pitchFamily="34" charset="0"/>
                <a:cs typeface="Calibri" panose="020F0502020204030204" pitchFamily="34" charset="0"/>
              </a:rPr>
              <a:t>Proprietary and confidential — do not distribute</a:t>
            </a:r>
          </a:p>
        </p:txBody>
      </p:sp>
      <p:sp>
        <p:nvSpPr>
          <p:cNvPr id="4" name="Date Placeholder 3">
            <a:extLst>
              <a:ext uri="{FF2B5EF4-FFF2-40B4-BE49-F238E27FC236}">
                <a16:creationId xmlns:a16="http://schemas.microsoft.com/office/drawing/2014/main" id="{010FC3C2-5069-4B7A-9F14-6E1032BB147E}"/>
              </a:ext>
            </a:extLst>
          </p:cNvPr>
          <p:cNvSpPr>
            <a:spLocks noGrp="1"/>
          </p:cNvSpPr>
          <p:nvPr>
            <p:ph type="dt" sz="half" idx="10"/>
          </p:nvPr>
        </p:nvSpPr>
        <p:spPr>
          <a:xfrm>
            <a:off x="7531511" y="4767263"/>
            <a:ext cx="787879" cy="274637"/>
          </a:xfrm>
          <a:prstGeom prst="rect">
            <a:avLst/>
          </a:prstGeom>
        </p:spPr>
        <p:txBody>
          <a:bodyPr/>
          <a:lstStyle>
            <a:lvl1pPr>
              <a:defRPr>
                <a:solidFill>
                  <a:schemeClr val="accent1"/>
                </a:solidFill>
              </a:defRPr>
            </a:lvl1pPr>
          </a:lstStyle>
          <a:p>
            <a:fld id="{D7A94BD6-673B-41E2-94C7-6638405B680E}" type="datetime5">
              <a:rPr lang="en-US" smtClean="0"/>
              <a:t>13-May-26</a:t>
            </a:fld>
            <a:endParaRPr lang="en-IN"/>
          </a:p>
        </p:txBody>
      </p:sp>
      <p:sp>
        <p:nvSpPr>
          <p:cNvPr id="8" name="Footer Placeholder 7">
            <a:extLst>
              <a:ext uri="{FF2B5EF4-FFF2-40B4-BE49-F238E27FC236}">
                <a16:creationId xmlns:a16="http://schemas.microsoft.com/office/drawing/2014/main" id="{4EC2EC12-3F0B-463D-AC15-E276D69DAB34}"/>
              </a:ext>
            </a:extLst>
          </p:cNvPr>
          <p:cNvSpPr>
            <a:spLocks noGrp="1"/>
          </p:cNvSpPr>
          <p:nvPr>
            <p:ph type="ftr" sz="quarter" idx="11"/>
          </p:nvPr>
        </p:nvSpPr>
        <p:spPr>
          <a:xfrm>
            <a:off x="3645056" y="4767263"/>
            <a:ext cx="3931921" cy="274637"/>
          </a:xfrm>
          <a:prstGeom prst="rect">
            <a:avLst/>
          </a:prstGeom>
        </p:spPr>
        <p:txBody>
          <a:bodyPr/>
          <a:lstStyle>
            <a:lvl1pPr>
              <a:defRPr>
                <a:solidFill>
                  <a:schemeClr val="accent1"/>
                </a:solidFill>
              </a:defRPr>
            </a:lvl1pPr>
          </a:lstStyle>
          <a:p>
            <a:pPr>
              <a:defRPr/>
            </a:pPr>
            <a:r>
              <a:rPr lang="en-US"/>
              <a:t>Enter title via "insert&gt;header and footer&gt;footer"  |  </a:t>
            </a:r>
            <a:endParaRPr lang="en-IN"/>
          </a:p>
        </p:txBody>
      </p:sp>
      <p:sp>
        <p:nvSpPr>
          <p:cNvPr id="10" name="Slide Number Placeholder 9">
            <a:extLst>
              <a:ext uri="{FF2B5EF4-FFF2-40B4-BE49-F238E27FC236}">
                <a16:creationId xmlns:a16="http://schemas.microsoft.com/office/drawing/2014/main" id="{ED4A8CC4-8FBE-45E1-BB15-2672002D5D44}"/>
              </a:ext>
            </a:extLst>
          </p:cNvPr>
          <p:cNvSpPr>
            <a:spLocks noGrp="1"/>
          </p:cNvSpPr>
          <p:nvPr>
            <p:ph type="sldNum" sz="quarter" idx="12"/>
          </p:nvPr>
        </p:nvSpPr>
        <p:spPr/>
        <p:txBody>
          <a:bodyPr/>
          <a:lstStyle>
            <a:lvl1pPr>
              <a:defRPr>
                <a:solidFill>
                  <a:schemeClr val="accent1"/>
                </a:solidFill>
              </a:defRPr>
            </a:lvl1pPr>
          </a:lstStyle>
          <a:p>
            <a:pPr>
              <a:defRPr/>
            </a:pPr>
            <a:r>
              <a:rPr lang="en-IN"/>
              <a:t>|    </a:t>
            </a:r>
            <a:fld id="{7B2119CD-3B2D-4CEB-B404-D2E3F8CD6D69}" type="slidenum">
              <a:rPr lang="en-IN" smtClean="0"/>
              <a:pPr>
                <a:defRPr/>
              </a:pPr>
              <a:t>‹#›</a:t>
            </a:fld>
            <a:endParaRPr lang="en-IN"/>
          </a:p>
        </p:txBody>
      </p:sp>
    </p:spTree>
    <p:custDataLst>
      <p:tags r:id="rId1"/>
    </p:custDataLst>
    <p:extLst>
      <p:ext uri="{BB962C8B-B14F-4D97-AF65-F5344CB8AC3E}">
        <p14:creationId xmlns:p14="http://schemas.microsoft.com/office/powerpoint/2010/main" val="1365746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3"/>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3"/>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EDF2FEF2-FECD-4ED1-BD47-FF58F25B75AD}"/>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4" name="Date Placeholder 3">
            <a:extLst>
              <a:ext uri="{FF2B5EF4-FFF2-40B4-BE49-F238E27FC236}">
                <a16:creationId xmlns:a16="http://schemas.microsoft.com/office/drawing/2014/main" id="{5E98435C-7AB2-499D-B9D2-7646859B2426}"/>
              </a:ext>
            </a:extLst>
          </p:cNvPr>
          <p:cNvSpPr>
            <a:spLocks noGrp="1"/>
          </p:cNvSpPr>
          <p:nvPr>
            <p:ph type="dt" sz="half" idx="10"/>
          </p:nvPr>
        </p:nvSpPr>
        <p:spPr>
          <a:xfrm>
            <a:off x="7531511" y="4767263"/>
            <a:ext cx="787879" cy="274637"/>
          </a:xfrm>
          <a:prstGeom prst="rect">
            <a:avLst/>
          </a:prstGeom>
        </p:spPr>
        <p:txBody>
          <a:bodyPr/>
          <a:lstStyle/>
          <a:p>
            <a:fld id="{ACEC4565-E794-48DA-B884-2B66FC38042E}" type="datetime5">
              <a:rPr lang="en-US" sz="1000" smtClean="0"/>
              <a:t>13-May-26</a:t>
            </a:fld>
            <a:endParaRPr lang="en-IN" sz="1000"/>
          </a:p>
        </p:txBody>
      </p:sp>
      <p:sp>
        <p:nvSpPr>
          <p:cNvPr id="8" name="Footer Placeholder 7">
            <a:extLst>
              <a:ext uri="{FF2B5EF4-FFF2-40B4-BE49-F238E27FC236}">
                <a16:creationId xmlns:a16="http://schemas.microsoft.com/office/drawing/2014/main" id="{03953D83-DC20-4A71-BEBA-E5BD8133DB4D}"/>
              </a:ext>
            </a:extLst>
          </p:cNvPr>
          <p:cNvSpPr>
            <a:spLocks noGrp="1"/>
          </p:cNvSpPr>
          <p:nvPr>
            <p:ph type="ftr" sz="quarter" idx="11"/>
          </p:nvPr>
        </p:nvSpPr>
        <p:spPr>
          <a:xfrm>
            <a:off x="3645056" y="4767263"/>
            <a:ext cx="3931921" cy="274637"/>
          </a:xfrm>
          <a:prstGeom prst="rect">
            <a:avLst/>
          </a:prstGeom>
        </p:spPr>
        <p:txBody>
          <a:bodyPr/>
          <a:lstStyle/>
          <a:p>
            <a:pPr>
              <a:defRPr/>
            </a:pPr>
            <a:r>
              <a:rPr lang="en-US"/>
              <a:t>Enter title via "insert&gt;header and footer&gt;footer"  |  </a:t>
            </a:r>
            <a:endParaRPr lang="en-IN"/>
          </a:p>
        </p:txBody>
      </p:sp>
      <p:sp>
        <p:nvSpPr>
          <p:cNvPr id="10" name="Slide Number Placeholder 9">
            <a:extLst>
              <a:ext uri="{FF2B5EF4-FFF2-40B4-BE49-F238E27FC236}">
                <a16:creationId xmlns:a16="http://schemas.microsoft.com/office/drawing/2014/main" id="{0FF502C7-63A6-4765-B23E-CD59D755A2C7}"/>
              </a:ext>
            </a:extLst>
          </p:cNvPr>
          <p:cNvSpPr>
            <a:spLocks noGrp="1"/>
          </p:cNvSpPr>
          <p:nvPr>
            <p:ph type="sldNum" sz="quarter" idx="12"/>
          </p:nvPr>
        </p:nvSpPr>
        <p:spPr/>
        <p:txBody>
          <a:bodyPr/>
          <a:lstStyle/>
          <a:p>
            <a:pPr>
              <a:defRPr/>
            </a:pPr>
            <a:r>
              <a:rPr lang="en-IN"/>
              <a:t>|    </a:t>
            </a:r>
            <a:fld id="{7B2119CD-3B2D-4CEB-B404-D2E3F8CD6D69}" type="slidenum">
              <a:rPr lang="en-IN" smtClean="0"/>
              <a:pPr>
                <a:defRPr/>
              </a:pPr>
              <a:t>‹#›</a:t>
            </a:fld>
            <a:endParaRPr lang="en-IN"/>
          </a:p>
        </p:txBody>
      </p:sp>
    </p:spTree>
    <p:custDataLst>
      <p:tags r:id="rId1"/>
    </p:custDataLst>
    <p:extLst>
      <p:ext uri="{BB962C8B-B14F-4D97-AF65-F5344CB8AC3E}">
        <p14:creationId xmlns:p14="http://schemas.microsoft.com/office/powerpoint/2010/main" val="310122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3"/>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1371600" y="1508760"/>
            <a:ext cx="6858000" cy="2674620"/>
          </a:xfrm>
          <a:prstGeom prst="rect">
            <a:avLst/>
          </a:prstGeom>
        </p:spPr>
        <p:txBody>
          <a:bodyPr/>
          <a:lstStyle>
            <a:lvl1pPr algn="l">
              <a:lnSpc>
                <a:spcPct val="100000"/>
              </a:lnSpc>
              <a:defRPr sz="2400" b="0">
                <a:solidFill>
                  <a:schemeClr val="bg1"/>
                </a:solidFill>
                <a:latin typeface="+mj-lt"/>
              </a:defRPr>
            </a:lvl1pPr>
            <a:lvl2pPr marL="1371600" indent="-228600" algn="l">
              <a:lnSpc>
                <a:spcPct val="100000"/>
              </a:lnSpc>
              <a:spcBef>
                <a:spcPts val="1800"/>
              </a:spcBef>
              <a:buFont typeface="Arial" panose="020B0604020202020204" pitchFamily="34" charset="0"/>
              <a:buChar char="–"/>
              <a:defRPr sz="1800">
                <a:solidFill>
                  <a:schemeClr val="bg1"/>
                </a:solidFill>
                <a:latin typeface="+mj-lt"/>
              </a:defRPr>
            </a:lvl2pPr>
          </a:lstStyle>
          <a:p>
            <a:pPr lvl="0"/>
            <a:r>
              <a:rPr lang="en-US"/>
              <a:t>Click to edit quote text</a:t>
            </a:r>
          </a:p>
          <a:p>
            <a:pPr lvl="1"/>
            <a:r>
              <a:rPr lang="en-US"/>
              <a:t>Second level for attribution</a:t>
            </a:r>
          </a:p>
        </p:txBody>
      </p:sp>
      <p:sp>
        <p:nvSpPr>
          <p:cNvPr id="4" name="Slide Number Placeholder 3">
            <a:extLst>
              <a:ext uri="{FF2B5EF4-FFF2-40B4-BE49-F238E27FC236}">
                <a16:creationId xmlns:a16="http://schemas.microsoft.com/office/drawing/2014/main" id="{3367B97B-43D6-430D-9C83-B8A0A565552C}"/>
              </a:ext>
            </a:extLst>
          </p:cNvPr>
          <p:cNvSpPr>
            <a:spLocks noGrp="1"/>
          </p:cNvSpPr>
          <p:nvPr>
            <p:ph type="sldNum" sz="quarter" idx="16"/>
          </p:nvPr>
        </p:nvSpPr>
        <p:spPr>
          <a:xfrm>
            <a:off x="8167058" y="4690736"/>
            <a:ext cx="568102" cy="274637"/>
          </a:xfrm>
        </p:spPr>
        <p:txBody>
          <a:bodyPr/>
          <a:lstStyle>
            <a:lvl1pPr>
              <a:defRPr>
                <a:solidFill>
                  <a:schemeClr val="bg1"/>
                </a:solidFill>
              </a:defRPr>
            </a:lvl1pPr>
          </a:lstStyle>
          <a:p>
            <a:pPr>
              <a:defRPr/>
            </a:pPr>
            <a:r>
              <a:rPr lang="en-IN"/>
              <a:t>|    </a:t>
            </a:r>
            <a:fld id="{7B2119CD-3B2D-4CEB-B404-D2E3F8CD6D69}" type="slidenum">
              <a:rPr lang="en-IN" smtClean="0"/>
              <a:pPr>
                <a:defRPr/>
              </a:pPr>
              <a:t>‹#›</a:t>
            </a:fld>
            <a:endParaRPr lang="en-IN"/>
          </a:p>
        </p:txBody>
      </p:sp>
    </p:spTree>
    <p:custDataLst>
      <p:tags r:id="rId1"/>
    </p:custDataLst>
    <p:extLst>
      <p:ext uri="{BB962C8B-B14F-4D97-AF65-F5344CB8AC3E}">
        <p14:creationId xmlns:p14="http://schemas.microsoft.com/office/powerpoint/2010/main" val="3208624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bwMode="auto">
      <p:bgPr>
        <a:solidFill>
          <a:schemeClr val="accent3"/>
        </a:solidFill>
        <a:effectLst/>
      </p:bgPr>
    </p:bg>
    <p:spTree>
      <p:nvGrpSpPr>
        <p:cNvPr id="1" name=""/>
        <p:cNvGrpSpPr/>
        <p:nvPr/>
      </p:nvGrpSpPr>
      <p:grpSpPr>
        <a:xfrm>
          <a:off x="0" y="0"/>
          <a:ext cx="0" cy="0"/>
          <a:chOff x="0" y="0"/>
          <a:chExt cx="0" cy="0"/>
        </a:xfrm>
      </p:grpSpPr>
      <p:pic>
        <p:nvPicPr>
          <p:cNvPr id="3" name="Picture 2"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7441" y="1206347"/>
            <a:ext cx="2509119" cy="2730807"/>
          </a:xfrm>
          <a:prstGeom prst="rect">
            <a:avLst/>
          </a:prstGeom>
        </p:spPr>
      </p:pic>
    </p:spTree>
    <p:custDataLst>
      <p:tags r:id="rId1"/>
    </p:custDataLst>
    <p:extLst>
      <p:ext uri="{BB962C8B-B14F-4D97-AF65-F5344CB8AC3E}">
        <p14:creationId xmlns:p14="http://schemas.microsoft.com/office/powerpoint/2010/main" val="1081178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Blue">
    <p:bg bwMode="auto">
      <p:bgPr>
        <a:solidFill>
          <a:schemeClr val="accent3"/>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6BE25BFE-C141-9744-B07B-AF2EDC44630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80642" y="939843"/>
            <a:ext cx="3782715" cy="3263814"/>
          </a:xfrm>
          <a:prstGeom prst="rect">
            <a:avLst/>
          </a:prstGeom>
        </p:spPr>
      </p:pic>
    </p:spTree>
    <p:custDataLst>
      <p:tags r:id="rId1"/>
    </p:custDataLst>
    <p:extLst>
      <p:ext uri="{BB962C8B-B14F-4D97-AF65-F5344CB8AC3E}">
        <p14:creationId xmlns:p14="http://schemas.microsoft.com/office/powerpoint/2010/main" val="385894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a:t>
            </a:fld>
            <a:endParaRPr lang="en-IN"/>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a:solidFill>
                    <a:schemeClr val="bg1">
                      <a:alpha val="50000"/>
                    </a:schemeClr>
                  </a:solidFill>
                  <a:latin typeface="Calibri"/>
                  <a:cs typeface="Calibri"/>
                </a:rPr>
                <a:t>CARTRIDGE</a:t>
              </a:r>
              <a:br>
                <a:rPr lang="en-US" sz="900" b="1" cap="all" spc="-10">
                  <a:solidFill>
                    <a:schemeClr val="bg1">
                      <a:alpha val="50000"/>
                    </a:schemeClr>
                  </a:solidFill>
                  <a:latin typeface="Calibri"/>
                  <a:cs typeface="Calibri"/>
                </a:rPr>
              </a:br>
              <a:r>
                <a:rPr lang="en-US" sz="900" b="1" cap="all" spc="-10">
                  <a:solidFill>
                    <a:schemeClr val="bg1">
                      <a:alpha val="50000"/>
                    </a:schemeClr>
                  </a:solidFill>
                  <a:latin typeface="Calibri"/>
                  <a:cs typeface="Calibri"/>
                </a:rPr>
                <a:t>OVERVIEW </a:t>
              </a:r>
              <a:endParaRPr sz="900" cap="all">
                <a:solidFill>
                  <a:schemeClr val="bg1">
                    <a:alpha val="50000"/>
                  </a:schemeClr>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a:solidFill>
                    <a:schemeClr val="bg1"/>
                  </a:solidFill>
                  <a:latin typeface="Calibri"/>
                  <a:cs typeface="Calibri"/>
                </a:rPr>
                <a:t>RUNNING </a:t>
              </a:r>
            </a:p>
            <a:p>
              <a:pPr marL="78105" marR="5080" indent="-66040">
                <a:lnSpc>
                  <a:spcPts val="500"/>
                </a:lnSpc>
                <a:spcBef>
                  <a:spcPts val="250"/>
                </a:spcBef>
              </a:pPr>
              <a:r>
                <a:rPr lang="en-US" sz="900" b="1" spc="-10">
                  <a:solidFill>
                    <a:schemeClr val="bg1"/>
                  </a:solidFill>
                  <a:latin typeface="Calibri"/>
                  <a:cs typeface="Calibri"/>
                </a:rPr>
                <a:t>A TEST</a:t>
              </a:r>
              <a:endParaRPr lang="en-US" sz="900">
                <a:solidFill>
                  <a:schemeClr val="bg1"/>
                </a:solidFill>
                <a:latin typeface="Calibri"/>
                <a:cs typeface="Calibri"/>
              </a:endParaRPr>
            </a:p>
          </p:txBody>
        </p:sp>
      </p:grpSp>
      <p:sp>
        <p:nvSpPr>
          <p:cNvPr id="4" name="object 20">
            <a:extLst>
              <a:ext uri="{FF2B5EF4-FFF2-40B4-BE49-F238E27FC236}">
                <a16:creationId xmlns:a16="http://schemas.microsoft.com/office/drawing/2014/main" id="{473CDD1A-9BC4-4520-4B1C-5DA385F251D4}"/>
              </a:ext>
            </a:extLst>
          </p:cNvPr>
          <p:cNvSpPr txBox="1"/>
          <p:nvPr userDrawn="1"/>
        </p:nvSpPr>
        <p:spPr>
          <a:xfrm>
            <a:off x="2383415" y="325569"/>
            <a:ext cx="680844" cy="120226"/>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alpha val="50000"/>
                  </a:schemeClr>
                </a:solidFill>
                <a:latin typeface="Calibri"/>
                <a:cs typeface="Calibri"/>
              </a:rPr>
              <a:t>ERRORS</a:t>
            </a:r>
            <a:endParaRPr lang="en-US" sz="900" dirty="0">
              <a:solidFill>
                <a:schemeClr val="bg1">
                  <a:alpha val="50000"/>
                </a:schemeClr>
              </a:solidFill>
              <a:latin typeface="Calibri"/>
              <a:cs typeface="Calibri"/>
            </a:endParaRPr>
          </a:p>
        </p:txBody>
      </p:sp>
      <p:sp>
        <p:nvSpPr>
          <p:cNvPr id="13" name="object 20">
            <a:extLst>
              <a:ext uri="{FF2B5EF4-FFF2-40B4-BE49-F238E27FC236}">
                <a16:creationId xmlns:a16="http://schemas.microsoft.com/office/drawing/2014/main" id="{EFBBCEC5-5428-D8A0-8A15-AF8805B98890}"/>
              </a:ext>
            </a:extLst>
          </p:cNvPr>
          <p:cNvSpPr txBox="1"/>
          <p:nvPr userDrawn="1"/>
        </p:nvSpPr>
        <p:spPr>
          <a:xfrm>
            <a:off x="2478244" y="21410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alpha val="50000"/>
                  </a:schemeClr>
                </a:solidFill>
                <a:latin typeface="Calibri"/>
                <a:cs typeface="Calibri"/>
              </a:rPr>
              <a:t>AVOIDING</a:t>
            </a:r>
            <a:endParaRPr lang="en-US" sz="900" dirty="0">
              <a:solidFill>
                <a:schemeClr val="bg1">
                  <a:alpha val="50000"/>
                </a:schemeClr>
              </a:solidFill>
              <a:latin typeface="Calibri"/>
              <a:cs typeface="Calibri"/>
            </a:endParaRPr>
          </a:p>
        </p:txBody>
      </p:sp>
    </p:spTree>
    <p:custDataLst>
      <p:tags r:id="rId1"/>
    </p:custDataLst>
    <p:extLst>
      <p:ext uri="{BB962C8B-B14F-4D97-AF65-F5344CB8AC3E}">
        <p14:creationId xmlns:p14="http://schemas.microsoft.com/office/powerpoint/2010/main" val="2387005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9D5804C8-119A-4621-B885-F0B59F0C23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10338" y="1064196"/>
            <a:ext cx="2753140" cy="2998956"/>
          </a:xfrm>
          <a:prstGeom prst="rect">
            <a:avLst/>
          </a:prstGeom>
        </p:spPr>
      </p:pic>
    </p:spTree>
    <p:custDataLst>
      <p:tags r:id="rId1"/>
    </p:custDataLst>
    <p:extLst>
      <p:ext uri="{BB962C8B-B14F-4D97-AF65-F5344CB8AC3E}">
        <p14:creationId xmlns:p14="http://schemas.microsoft.com/office/powerpoint/2010/main" val="2477027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White">
    <p:spTree>
      <p:nvGrpSpPr>
        <p:cNvPr id="1" name=""/>
        <p:cNvGrpSpPr/>
        <p:nvPr/>
      </p:nvGrpSpPr>
      <p:grpSpPr>
        <a:xfrm>
          <a:off x="0" y="0"/>
          <a:ext cx="0" cy="0"/>
          <a:chOff x="0" y="0"/>
          <a:chExt cx="0" cy="0"/>
        </a:xfrm>
      </p:grpSpPr>
      <p:pic>
        <p:nvPicPr>
          <p:cNvPr id="2" name="Picture 1" descr="A picture containing object, clock&#10;&#10;Description automatically generated">
            <a:extLst>
              <a:ext uri="{FF2B5EF4-FFF2-40B4-BE49-F238E27FC236}">
                <a16:creationId xmlns:a16="http://schemas.microsoft.com/office/drawing/2014/main" id="{CA73EC50-27B9-4304-8A26-2A1CE79D6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510" y="393405"/>
            <a:ext cx="4735158" cy="4359352"/>
          </a:xfrm>
          <a:prstGeom prst="rect">
            <a:avLst/>
          </a:prstGeom>
        </p:spPr>
      </p:pic>
    </p:spTree>
    <p:extLst>
      <p:ext uri="{BB962C8B-B14F-4D97-AF65-F5344CB8AC3E}">
        <p14:creationId xmlns:p14="http://schemas.microsoft.com/office/powerpoint/2010/main" val="3984790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rgbClr val="009CDE"/>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5/13/2026</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12700">
              <a:lnSpc>
                <a:spcPts val="1045"/>
              </a:lnSpc>
            </a:pPr>
            <a:r>
              <a:t>|</a:t>
            </a:r>
            <a:r>
              <a:rPr spc="225"/>
              <a:t>  </a:t>
            </a:r>
            <a:fld id="{81D60167-4931-47E6-BA6A-407CBD079E47}" type="slidenum">
              <a:rPr spc="-25" dirty="0"/>
              <a:t>‹#›</a:t>
            </a:fld>
            <a:endParaRPr spc="-25"/>
          </a:p>
        </p:txBody>
      </p:sp>
    </p:spTree>
    <p:extLst>
      <p:ext uri="{BB962C8B-B14F-4D97-AF65-F5344CB8AC3E}">
        <p14:creationId xmlns:p14="http://schemas.microsoft.com/office/powerpoint/2010/main" val="3661789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2" y="600077"/>
            <a:ext cx="8138159" cy="360045"/>
          </a:xfrm>
        </p:spPr>
        <p:txBody>
          <a:bodyPr/>
          <a:lstStyle>
            <a:lvl1pPr>
              <a:defRPr cap="none"/>
            </a:lvl1pPr>
          </a:lstStyle>
          <a:p>
            <a:r>
              <a:rPr lang="en-US"/>
              <a:t>Click to edit master title style</a:t>
            </a:r>
          </a:p>
        </p:txBody>
      </p:sp>
      <p:sp>
        <p:nvSpPr>
          <p:cNvPr id="8" name="Text Placeholder 9">
            <a:extLst>
              <a:ext uri="{FF2B5EF4-FFF2-40B4-BE49-F238E27FC236}">
                <a16:creationId xmlns:a16="http://schemas.microsoft.com/office/drawing/2014/main" id="{9F1B05F3-90A1-4152-BCA8-1DCF7545457A}"/>
              </a:ext>
            </a:extLst>
          </p:cNvPr>
          <p:cNvSpPr>
            <a:spLocks noGrp="1"/>
          </p:cNvSpPr>
          <p:nvPr>
            <p:ph type="body" sz="quarter" idx="10"/>
          </p:nvPr>
        </p:nvSpPr>
        <p:spPr>
          <a:xfrm>
            <a:off x="502923" y="338465"/>
            <a:ext cx="5241925" cy="261610"/>
          </a:xfrm>
        </p:spPr>
        <p:txBody>
          <a:bodyPr wrap="square">
            <a:spAutoFit/>
          </a:bodyPr>
          <a:lstStyle>
            <a:lvl1pPr>
              <a:defRPr sz="1400" b="0" cap="all" spc="150" baseline="0">
                <a:solidFill>
                  <a:schemeClr val="tx2"/>
                </a:solidFill>
              </a:defRPr>
            </a:lvl1pPr>
            <a:lvl2pPr marL="0" indent="0">
              <a:buNone/>
              <a:defRPr/>
            </a:lvl2pPr>
          </a:lstStyle>
          <a:p>
            <a:pPr lvl="0"/>
            <a:r>
              <a:rPr lang="en-US"/>
              <a:t>Click to edit Master text styles</a:t>
            </a:r>
          </a:p>
        </p:txBody>
      </p:sp>
      <p:sp>
        <p:nvSpPr>
          <p:cNvPr id="9" name="Slide Number Placeholder 8">
            <a:extLst>
              <a:ext uri="{FF2B5EF4-FFF2-40B4-BE49-F238E27FC236}">
                <a16:creationId xmlns:a16="http://schemas.microsoft.com/office/drawing/2014/main" id="{CA6AFCB9-C05F-694F-AF31-48D81C23BC30}"/>
              </a:ext>
            </a:extLst>
          </p:cNvPr>
          <p:cNvSpPr>
            <a:spLocks noGrp="1"/>
          </p:cNvSpPr>
          <p:nvPr>
            <p:ph type="sldNum" sz="quarter" idx="13"/>
          </p:nvPr>
        </p:nvSpPr>
        <p:spPr/>
        <p:txBody>
          <a:bodyPr/>
          <a:lstStyle/>
          <a:p>
            <a:fld id="{92DA0A3E-BCC5-471F-AF04-A7BFBC05C0F5}" type="slidenum">
              <a:rPr lang="en-US" altLang="en-US" smtClean="0"/>
              <a:pPr/>
              <a:t>‹#›</a:t>
            </a:fld>
            <a:endParaRPr lang="en-US" altLang="en-US"/>
          </a:p>
        </p:txBody>
      </p:sp>
    </p:spTree>
    <p:custDataLst>
      <p:tags r:id="rId1"/>
    </p:custDataLst>
    <p:extLst>
      <p:ext uri="{BB962C8B-B14F-4D97-AF65-F5344CB8AC3E}">
        <p14:creationId xmlns:p14="http://schemas.microsoft.com/office/powerpoint/2010/main" val="197054325"/>
      </p:ext>
    </p:extLst>
  </p:cSld>
  <p:clrMapOvr>
    <a:masterClrMapping/>
  </p:clrMapOvr>
  <mc:AlternateContent xmlns:mc="http://schemas.openxmlformats.org/markup-compatibility/2006" xmlns:p14="http://schemas.microsoft.com/office/powerpoint/2010/main">
    <mc:Choice Requires="p14">
      <p:transition spd="slow" p14:dur="1600" advTm="98000"/>
    </mc:Choice>
    <mc:Fallback xmlns="">
      <p:transition spd="slow" advTm="98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a:t>
            </a:fld>
            <a:endParaRPr lang="en-IN"/>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a:solidFill>
                    <a:schemeClr val="bg1">
                      <a:alpha val="50000"/>
                    </a:schemeClr>
                  </a:solidFill>
                  <a:latin typeface="Calibri"/>
                  <a:cs typeface="Calibri"/>
                </a:rPr>
                <a:t>CARTRIDGE</a:t>
              </a:r>
              <a:br>
                <a:rPr lang="en-US" sz="900" b="1" cap="all" spc="-10">
                  <a:solidFill>
                    <a:schemeClr val="bg1">
                      <a:alpha val="50000"/>
                    </a:schemeClr>
                  </a:solidFill>
                  <a:latin typeface="Calibri"/>
                  <a:cs typeface="Calibri"/>
                </a:rPr>
              </a:br>
              <a:r>
                <a:rPr lang="en-US" sz="900" b="1" cap="all" spc="-10">
                  <a:solidFill>
                    <a:schemeClr val="bg1">
                      <a:alpha val="50000"/>
                    </a:schemeClr>
                  </a:solidFill>
                  <a:latin typeface="Calibri"/>
                  <a:cs typeface="Calibri"/>
                </a:rPr>
                <a:t>OVERVIEW </a:t>
              </a:r>
              <a:endParaRPr sz="900" cap="all">
                <a:solidFill>
                  <a:schemeClr val="bg1">
                    <a:alpha val="50000"/>
                  </a:schemeClr>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a:solidFill>
                    <a:schemeClr val="bg1">
                      <a:alpha val="50000"/>
                    </a:schemeClr>
                  </a:solidFill>
                  <a:latin typeface="Calibri"/>
                  <a:cs typeface="Calibri"/>
                </a:rPr>
                <a:t>RUNNING </a:t>
              </a:r>
            </a:p>
            <a:p>
              <a:pPr marL="78105" marR="5080" indent="-66040">
                <a:lnSpc>
                  <a:spcPts val="500"/>
                </a:lnSpc>
                <a:spcBef>
                  <a:spcPts val="250"/>
                </a:spcBef>
              </a:pPr>
              <a:r>
                <a:rPr lang="en-US" sz="900" b="1" spc="-10">
                  <a:solidFill>
                    <a:schemeClr val="bg1">
                      <a:alpha val="50000"/>
                    </a:schemeClr>
                  </a:solidFill>
                  <a:latin typeface="Calibri"/>
                  <a:cs typeface="Calibri"/>
                </a:rPr>
                <a:t>A TEST</a:t>
              </a:r>
              <a:endParaRPr lang="en-US" sz="900">
                <a:solidFill>
                  <a:schemeClr val="bg1">
                    <a:alpha val="50000"/>
                  </a:schemeClr>
                </a:solidFill>
                <a:latin typeface="Calibri"/>
                <a:cs typeface="Calibri"/>
              </a:endParaRPr>
            </a:p>
          </p:txBody>
        </p:sp>
      </p:grpSp>
      <p:sp>
        <p:nvSpPr>
          <p:cNvPr id="4" name="object 20">
            <a:extLst>
              <a:ext uri="{FF2B5EF4-FFF2-40B4-BE49-F238E27FC236}">
                <a16:creationId xmlns:a16="http://schemas.microsoft.com/office/drawing/2014/main" id="{A39812EA-D856-7C1C-88A2-3DE63BE0F437}"/>
              </a:ext>
            </a:extLst>
          </p:cNvPr>
          <p:cNvSpPr txBox="1"/>
          <p:nvPr userDrawn="1"/>
        </p:nvSpPr>
        <p:spPr>
          <a:xfrm>
            <a:off x="2384202" y="325569"/>
            <a:ext cx="707447" cy="120226"/>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solidFill>
                <a:latin typeface="Calibri"/>
                <a:cs typeface="Calibri"/>
              </a:rPr>
              <a:t>ERRORS</a:t>
            </a:r>
            <a:endParaRPr lang="en-US" sz="900" dirty="0">
              <a:solidFill>
                <a:schemeClr val="bg1"/>
              </a:solidFill>
              <a:latin typeface="Calibri"/>
              <a:cs typeface="Calibri"/>
            </a:endParaRPr>
          </a:p>
        </p:txBody>
      </p:sp>
      <p:sp>
        <p:nvSpPr>
          <p:cNvPr id="13" name="object 20">
            <a:extLst>
              <a:ext uri="{FF2B5EF4-FFF2-40B4-BE49-F238E27FC236}">
                <a16:creationId xmlns:a16="http://schemas.microsoft.com/office/drawing/2014/main" id="{5D156D20-8F4E-0575-5EC5-E2A6BAF231E4}"/>
              </a:ext>
            </a:extLst>
          </p:cNvPr>
          <p:cNvSpPr txBox="1"/>
          <p:nvPr userDrawn="1"/>
        </p:nvSpPr>
        <p:spPr>
          <a:xfrm>
            <a:off x="2475450" y="21643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solidFill>
                <a:latin typeface="Calibri"/>
                <a:cs typeface="Calibri"/>
              </a:rPr>
              <a:t>AVOIDING</a:t>
            </a:r>
            <a:endParaRPr lang="en-US" sz="900" dirty="0">
              <a:solidFill>
                <a:schemeClr val="bg1"/>
              </a:solidFill>
              <a:latin typeface="Calibri"/>
              <a:cs typeface="Calibri"/>
            </a:endParaRPr>
          </a:p>
        </p:txBody>
      </p:sp>
    </p:spTree>
    <p:custDataLst>
      <p:tags r:id="rId1"/>
    </p:custDataLst>
    <p:extLst>
      <p:ext uri="{BB962C8B-B14F-4D97-AF65-F5344CB8AC3E}">
        <p14:creationId xmlns:p14="http://schemas.microsoft.com/office/powerpoint/2010/main" val="100848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20" y="2330054"/>
            <a:ext cx="8138160" cy="1234440"/>
          </a:xfrm>
        </p:spPr>
        <p:txBody>
          <a:bodyPr/>
          <a:lstStyle>
            <a:lvl1pPr algn="l">
              <a:lnSpc>
                <a:spcPct val="90000"/>
              </a:lnSpc>
              <a:defRPr sz="4400" b="0" cap="none" spc="0" baseline="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1749981"/>
            <a:ext cx="8138159" cy="480060"/>
          </a:xfrm>
          <a:prstGeom prst="rect">
            <a:avLst/>
          </a:prstGeom>
        </p:spPr>
        <p:txBody>
          <a:bodyPr rIns="0" bIns="0" anchor="b" anchorCtr="0"/>
          <a:lstStyle>
            <a:lvl1pPr marL="0" indent="0" algn="l">
              <a:lnSpc>
                <a:spcPct val="100000"/>
              </a:lnSpc>
              <a:buNone/>
              <a:defRPr sz="1800" b="1" cap="all" spc="150" baseline="0">
                <a:solidFill>
                  <a:schemeClr val="accent1"/>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7472" y="137160"/>
            <a:ext cx="1188720" cy="1302056"/>
          </a:xfrm>
          <a:prstGeom prst="rect">
            <a:avLst/>
          </a:prstGeom>
        </p:spPr>
      </p:pic>
      <p:sp>
        <p:nvSpPr>
          <p:cNvPr id="12" name="Text Placeholder 7">
            <a:extLst>
              <a:ext uri="{FF2B5EF4-FFF2-40B4-BE49-F238E27FC236}">
                <a16:creationId xmlns:a16="http://schemas.microsoft.com/office/drawing/2014/main" id="{C4B86A29-886E-42EB-8E62-80044AB822E7}"/>
              </a:ext>
            </a:extLst>
          </p:cNvPr>
          <p:cNvSpPr>
            <a:spLocks noGrp="1"/>
          </p:cNvSpPr>
          <p:nvPr>
            <p:ph type="body" sz="quarter" idx="11" hasCustomPrompt="1"/>
          </p:nvPr>
        </p:nvSpPr>
        <p:spPr>
          <a:xfrm>
            <a:off x="5666159" y="204186"/>
            <a:ext cx="3092450" cy="322263"/>
          </a:xfrm>
          <a:prstGeom prst="rect">
            <a:avLst/>
          </a:prstGeom>
        </p:spPr>
        <p:txBody>
          <a:bodyPr anchor="ctr"/>
          <a:lstStyle>
            <a:lvl1pPr algn="r">
              <a:defRPr sz="1400" b="1" cap="all" spc="150" baseline="0">
                <a:solidFill>
                  <a:schemeClr val="bg1"/>
                </a:solidFill>
                <a:latin typeface="+mn-lt"/>
              </a:defRPr>
            </a:lvl1pPr>
          </a:lstStyle>
          <a:p>
            <a:pPr lvl="0"/>
            <a:r>
              <a:rPr lang="en-US"/>
              <a:t>OPTIONAL DESCRIPTOR</a:t>
            </a:r>
          </a:p>
        </p:txBody>
      </p:sp>
      <p:sp>
        <p:nvSpPr>
          <p:cNvPr id="4" name="TextBox 3">
            <a:extLst>
              <a:ext uri="{FF2B5EF4-FFF2-40B4-BE49-F238E27FC236}">
                <a16:creationId xmlns:a16="http://schemas.microsoft.com/office/drawing/2014/main" id="{C72F867D-5058-8633-67AB-5D28812B1200}"/>
              </a:ext>
            </a:extLst>
          </p:cNvPr>
          <p:cNvSpPr txBox="1"/>
          <p:nvPr userDrawn="1"/>
        </p:nvSpPr>
        <p:spPr>
          <a:xfrm>
            <a:off x="408839" y="4687818"/>
            <a:ext cx="8041255"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solidFill>
                <a:latin typeface="Calibri" pitchFamily="34" charset="0"/>
                <a:sym typeface="Calibri" pitchFamily="34" charset="0"/>
              </a:rPr>
              <a:t>For in vitro diagnostic use only. For intended use and product details, visit www.globalpointofcare.abbott. Not all products are available in all regions. Check with your local representative for availability. Photos &amp; images are for illustrative purposes only. ©2025 Abbott. All rights reserved. i-STAT is a trademark of Abbott.| iLS Presentation i-STAT 1 Crea/G Cartridges | APOC-25002241.1</a:t>
            </a:r>
          </a:p>
        </p:txBody>
      </p:sp>
    </p:spTree>
    <p:custDataLst>
      <p:tags r:id="rId1"/>
    </p:custDataLst>
    <p:extLst>
      <p:ext uri="{BB962C8B-B14F-4D97-AF65-F5344CB8AC3E}">
        <p14:creationId xmlns:p14="http://schemas.microsoft.com/office/powerpoint/2010/main" val="213970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Layout">
    <p:bg bwMode="gray">
      <p:bgPr>
        <a:solidFill>
          <a:srgbClr val="009CD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20" y="1380173"/>
            <a:ext cx="8138160" cy="1234440"/>
          </a:xfrm>
        </p:spPr>
        <p:txBody>
          <a:bodyPr/>
          <a:lstStyle>
            <a:lvl1pPr algn="l">
              <a:lnSpc>
                <a:spcPct val="90000"/>
              </a:lnSpc>
              <a:defRPr sz="4400" b="0" cap="none" spc="0" baseline="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800100"/>
            <a:ext cx="8138159" cy="480060"/>
          </a:xfrm>
          <a:prstGeom prst="rect">
            <a:avLst/>
          </a:prstGeom>
        </p:spPr>
        <p:txBody>
          <a:bodyPr rIns="0" bIns="0" anchor="b" anchorCtr="0"/>
          <a:lstStyle>
            <a:lvl1pPr marL="0" indent="0" algn="l">
              <a:lnSpc>
                <a:spcPct val="100000"/>
              </a:lnSpc>
              <a:buNone/>
              <a:defRPr sz="1800" b="1" cap="all" spc="150" baseline="0">
                <a:solidFill>
                  <a:schemeClr val="accent1"/>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2751773"/>
            <a:ext cx="4846320" cy="480060"/>
          </a:xfrm>
          <a:prstGeom prst="rect">
            <a:avLst/>
          </a:prstGeom>
        </p:spPr>
        <p:txBody>
          <a:bodyPr/>
          <a:lstStyle>
            <a:lvl1pPr>
              <a:defRPr sz="1400" b="0" i="0">
                <a:solidFill>
                  <a:schemeClr val="bg1"/>
                </a:solidFill>
                <a:latin typeface="+mj-lt"/>
              </a:defRPr>
            </a:lvl1pPr>
          </a:lstStyle>
          <a:p>
            <a:pPr lvl="0"/>
            <a:r>
              <a:rPr lang="en-US"/>
              <a:t>Day |  Month |  YY</a:t>
            </a:r>
          </a:p>
        </p:txBody>
      </p:sp>
      <p:pic>
        <p:nvPicPr>
          <p:cNvPr id="7" name="Picture 6"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8528" y="3726878"/>
            <a:ext cx="1188720" cy="1302056"/>
          </a:xfrm>
          <a:prstGeom prst="rect">
            <a:avLst/>
          </a:prstGeom>
        </p:spPr>
      </p:pic>
      <p:sp>
        <p:nvSpPr>
          <p:cNvPr id="6" name="TextBox 5">
            <a:extLst>
              <a:ext uri="{FF2B5EF4-FFF2-40B4-BE49-F238E27FC236}">
                <a16:creationId xmlns:a16="http://schemas.microsoft.com/office/drawing/2014/main" id="{83C25646-5C99-BD1C-8255-1FBCED5E7E74}"/>
              </a:ext>
            </a:extLst>
          </p:cNvPr>
          <p:cNvSpPr txBox="1"/>
          <p:nvPr userDrawn="1"/>
        </p:nvSpPr>
        <p:spPr>
          <a:xfrm>
            <a:off x="408840" y="4687818"/>
            <a:ext cx="8498854"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solidFill>
                <a:latin typeface="Calibri" pitchFamily="34" charset="0"/>
                <a:sym typeface="Calibri" pitchFamily="34" charset="0"/>
              </a:rPr>
              <a:t>For in vitro diagnostic use only. For intended use and product details, visit www.globalpointofcare.abbott. Not all products are available in all regions. Check with your local representative for availability. Photos &amp; images are for illustrative purposes only. ©2025 Abbott. All rights reserved. i-STAT is a trademark of Abbott.| iLS Presentation i-STAT 1 Crea/G Cartridges | APOC-25002241.1</a:t>
            </a:r>
          </a:p>
        </p:txBody>
      </p:sp>
    </p:spTree>
    <p:custDataLst>
      <p:tags r:id="rId1"/>
    </p:custDataLst>
    <p:extLst>
      <p:ext uri="{BB962C8B-B14F-4D97-AF65-F5344CB8AC3E}">
        <p14:creationId xmlns:p14="http://schemas.microsoft.com/office/powerpoint/2010/main" val="159783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19" y="2330054"/>
            <a:ext cx="8138161" cy="1234440"/>
          </a:xfrm>
        </p:spPr>
        <p:txBody>
          <a:bodyPr/>
          <a:lstStyle>
            <a:lvl1pPr algn="l">
              <a:lnSpc>
                <a:spcPct val="90000"/>
              </a:lnSpc>
              <a:defRPr sz="4400" b="0" cap="none" spc="0" baseline="0">
                <a:solidFill>
                  <a:schemeClr val="tx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1749981"/>
            <a:ext cx="8138161" cy="480060"/>
          </a:xfrm>
          <a:prstGeom prst="rect">
            <a:avLst/>
          </a:prstGeom>
        </p:spPr>
        <p:txBody>
          <a:bodyPr rIns="0" bIns="0" anchor="b" anchorCtr="0"/>
          <a:lstStyle>
            <a:lvl1pPr marL="0" indent="0" algn="l">
              <a:lnSpc>
                <a:spcPct val="100000"/>
              </a:lnSpc>
              <a:buNone/>
              <a:defRPr sz="1800" b="1" cap="all" spc="150" baseline="0">
                <a:solidFill>
                  <a:schemeClr val="accent3"/>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3701654"/>
            <a:ext cx="4846320" cy="480060"/>
          </a:xfrm>
          <a:prstGeom prst="rect">
            <a:avLst/>
          </a:prstGeom>
        </p:spPr>
        <p:txBody>
          <a:bodyPr/>
          <a:lstStyle>
            <a:lvl1pPr>
              <a:defRPr sz="1400" b="0" i="0">
                <a:solidFill>
                  <a:schemeClr val="tx1"/>
                </a:solidFill>
                <a:latin typeface="+mj-lt"/>
              </a:defRPr>
            </a:lvl1pPr>
          </a:lstStyle>
          <a:p>
            <a:pPr lvl="0"/>
            <a:r>
              <a:rPr lang="en-US"/>
              <a:t>Day |  Month |  YY</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650" y="65675"/>
            <a:ext cx="1335866" cy="1452398"/>
          </a:xfrm>
          <a:prstGeom prst="rect">
            <a:avLst/>
          </a:prstGeom>
        </p:spPr>
      </p:pic>
    </p:spTree>
    <p:custDataLst>
      <p:tags r:id="rId1"/>
    </p:custDataLst>
    <p:extLst>
      <p:ext uri="{BB962C8B-B14F-4D97-AF65-F5344CB8AC3E}">
        <p14:creationId xmlns:p14="http://schemas.microsoft.com/office/powerpoint/2010/main" val="615865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19" y="1380173"/>
            <a:ext cx="8138161" cy="1234440"/>
          </a:xfrm>
        </p:spPr>
        <p:txBody>
          <a:bodyPr/>
          <a:lstStyle>
            <a:lvl1pPr algn="l">
              <a:lnSpc>
                <a:spcPct val="90000"/>
              </a:lnSpc>
              <a:defRPr sz="4400" b="0" cap="none" spc="0" baseline="0">
                <a:solidFill>
                  <a:schemeClr val="tx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800100"/>
            <a:ext cx="8138161" cy="480060"/>
          </a:xfrm>
          <a:prstGeom prst="rect">
            <a:avLst/>
          </a:prstGeom>
        </p:spPr>
        <p:txBody>
          <a:bodyPr rIns="0" bIns="0" anchor="b" anchorCtr="0"/>
          <a:lstStyle>
            <a:lvl1pPr marL="0" indent="0" algn="l">
              <a:lnSpc>
                <a:spcPct val="100000"/>
              </a:lnSpc>
              <a:buNone/>
              <a:defRPr sz="1800" b="1" cap="all" spc="150" baseline="0">
                <a:solidFill>
                  <a:schemeClr val="accent3"/>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2751773"/>
            <a:ext cx="4846320" cy="480060"/>
          </a:xfrm>
          <a:prstGeom prst="rect">
            <a:avLst/>
          </a:prstGeom>
        </p:spPr>
        <p:txBody>
          <a:bodyPr/>
          <a:lstStyle>
            <a:lvl1pPr>
              <a:defRPr sz="1400" b="0" i="0">
                <a:solidFill>
                  <a:schemeClr val="tx1"/>
                </a:solidFill>
                <a:latin typeface="+mj-lt"/>
              </a:defRPr>
            </a:lvl1pPr>
          </a:lstStyle>
          <a:p>
            <a:pPr lvl="0"/>
            <a:r>
              <a:rPr lang="en-US"/>
              <a:t>Day |  Month |  YY</a:t>
            </a:r>
          </a:p>
        </p:txBody>
      </p:sp>
      <p:pic>
        <p:nvPicPr>
          <p:cNvPr id="15" name="Picture 14">
            <a:extLst>
              <a:ext uri="{FF2B5EF4-FFF2-40B4-BE49-F238E27FC236}">
                <a16:creationId xmlns:a16="http://schemas.microsoft.com/office/drawing/2014/main" id="{B393F5A5-751C-47D5-AD67-F5C13DA7DE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6145" y="3651299"/>
            <a:ext cx="1335866" cy="1452398"/>
          </a:xfrm>
          <a:prstGeom prst="rect">
            <a:avLst/>
          </a:prstGeom>
        </p:spPr>
      </p:pic>
    </p:spTree>
    <p:custDataLst>
      <p:tags r:id="rId1"/>
    </p:custDataLst>
    <p:extLst>
      <p:ext uri="{BB962C8B-B14F-4D97-AF65-F5344CB8AC3E}">
        <p14:creationId xmlns:p14="http://schemas.microsoft.com/office/powerpoint/2010/main" val="391680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6D6E74-3911-4251-9210-E9AF0CB465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5" name="Content Placeholder 9">
            <a:extLst>
              <a:ext uri="{FF2B5EF4-FFF2-40B4-BE49-F238E27FC236}">
                <a16:creationId xmlns:a16="http://schemas.microsoft.com/office/drawing/2014/main" id="{DCEC16E3-E9C3-470B-B2C9-CBD23EA9860F}"/>
              </a:ext>
            </a:extLst>
          </p:cNvPr>
          <p:cNvSpPr>
            <a:spLocks noGrp="1"/>
          </p:cNvSpPr>
          <p:nvPr>
            <p:ph sz="quarter" idx="14"/>
          </p:nvPr>
        </p:nvSpPr>
        <p:spPr>
          <a:xfrm>
            <a:off x="502920" y="1487804"/>
            <a:ext cx="8145780" cy="3174922"/>
          </a:xfrm>
        </p:spPr>
        <p:txBody>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Text Placeholder 4">
            <a:extLst>
              <a:ext uri="{FF2B5EF4-FFF2-40B4-BE49-F238E27FC236}">
                <a16:creationId xmlns:a16="http://schemas.microsoft.com/office/drawing/2014/main" id="{5D5EEAD8-45FF-4137-A993-0E3B0A63B7A6}"/>
              </a:ext>
            </a:extLst>
          </p:cNvPr>
          <p:cNvSpPr>
            <a:spLocks noGrp="1"/>
          </p:cNvSpPr>
          <p:nvPr>
            <p:ph type="body" sz="quarter" idx="15" hasCustomPrompt="1"/>
          </p:nvPr>
        </p:nvSpPr>
        <p:spPr>
          <a:xfrm>
            <a:off x="503238" y="1097279"/>
            <a:ext cx="814546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 ABBOTT PRIMARY BLUE </a:t>
            </a:r>
          </a:p>
        </p:txBody>
      </p:sp>
      <p:sp>
        <p:nvSpPr>
          <p:cNvPr id="5" name="Slide Number Placeholder 4">
            <a:extLst>
              <a:ext uri="{FF2B5EF4-FFF2-40B4-BE49-F238E27FC236}">
                <a16:creationId xmlns:a16="http://schemas.microsoft.com/office/drawing/2014/main" id="{39025CAD-0E7F-412A-A2E4-ACA5E42AF8D7}"/>
              </a:ext>
            </a:extLst>
          </p:cNvPr>
          <p:cNvSpPr>
            <a:spLocks noGrp="1"/>
          </p:cNvSpPr>
          <p:nvPr>
            <p:ph type="sldNum" sz="quarter" idx="18"/>
          </p:nvPr>
        </p:nvSpPr>
        <p:spPr/>
        <p:txBody>
          <a:bodyPr/>
          <a:lstStyle/>
          <a:p>
            <a:pPr>
              <a:defRPr/>
            </a:pPr>
            <a:r>
              <a:rPr lang="en-IN"/>
              <a:t>|    </a:t>
            </a:r>
            <a:fld id="{7B2119CD-3B2D-4CEB-B404-D2E3F8CD6D69}" type="slidenum">
              <a:rPr lang="en-IN" smtClean="0"/>
              <a:pPr>
                <a:defRPr/>
              </a:pPr>
              <a:t>‹#›</a:t>
            </a:fld>
            <a:endParaRPr lang="en-IN"/>
          </a:p>
        </p:txBody>
      </p:sp>
      <p:sp>
        <p:nvSpPr>
          <p:cNvPr id="7" name="Title 6">
            <a:extLst>
              <a:ext uri="{FF2B5EF4-FFF2-40B4-BE49-F238E27FC236}">
                <a16:creationId xmlns:a16="http://schemas.microsoft.com/office/drawing/2014/main" id="{1B071053-E294-48B6-82D4-81528F06E152}"/>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2655607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hyperlink" Target="http://www.globalpointofcare.abbott/" TargetMode="Externa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heme" Target="../theme/theme2.xml"/><Relationship Id="rId1" Type="http://schemas.openxmlformats.org/officeDocument/2006/relationships/slideLayout" Target="../slideLayouts/slideLayout33.xml"/><Relationship Id="rId4" Type="http://schemas.openxmlformats.org/officeDocument/2006/relationships/hyperlink" Target="http://www.globalpointofcare.abbott/"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69594"/>
            <a:ext cx="8138160" cy="390526"/>
          </a:xfrm>
          <a:prstGeom prst="rect">
            <a:avLst/>
          </a:prstGeom>
        </p:spPr>
        <p:txBody>
          <a:bodyPr vert="horz" lIns="0" tIns="0" rIns="91440" bIns="4572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80D42C3B-6191-4FCC-892C-38AF4234E0C2}"/>
              </a:ext>
            </a:extLst>
          </p:cNvPr>
          <p:cNvSpPr>
            <a:spLocks noGrp="1"/>
          </p:cNvSpPr>
          <p:nvPr>
            <p:ph type="body" idx="1"/>
          </p:nvPr>
        </p:nvSpPr>
        <p:spPr>
          <a:xfrm>
            <a:off x="495300" y="1111624"/>
            <a:ext cx="8145780" cy="3520701"/>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IN"/>
          </a:p>
        </p:txBody>
      </p:sp>
      <p:sp>
        <p:nvSpPr>
          <p:cNvPr id="11" name="Slide Number Placeholder 17">
            <a:extLst>
              <a:ext uri="{FF2B5EF4-FFF2-40B4-BE49-F238E27FC236}">
                <a16:creationId xmlns:a16="http://schemas.microsoft.com/office/drawing/2014/main" id="{B0C0A961-4760-478B-92D9-DFE0D6E8305B}"/>
              </a:ext>
            </a:extLst>
          </p:cNvPr>
          <p:cNvSpPr>
            <a:spLocks noGrp="1"/>
          </p:cNvSpPr>
          <p:nvPr>
            <p:ph type="sldNum" sz="quarter" idx="4"/>
          </p:nvPr>
        </p:nvSpPr>
        <p:spPr>
          <a:xfrm>
            <a:off x="8167058" y="4758249"/>
            <a:ext cx="568102" cy="274637"/>
          </a:xfrm>
          <a:prstGeom prst="rect">
            <a:avLst/>
          </a:prstGeom>
        </p:spPr>
        <p:txBody>
          <a:bodyPr vert="horz" lIns="0" tIns="45720" rIns="91440" bIns="45720" rtlCol="0" anchor="ctr"/>
          <a:lstStyle>
            <a:lvl1pPr algn="r">
              <a:defRPr sz="1000">
                <a:solidFill>
                  <a:schemeClr val="tx1"/>
                </a:solidFill>
                <a:latin typeface="+mn-lt"/>
              </a:defRPr>
            </a:lvl1pPr>
          </a:lstStyle>
          <a:p>
            <a:pPr>
              <a:defRPr/>
            </a:pPr>
            <a:r>
              <a:rPr lang="en-IN"/>
              <a:t>|    </a:t>
            </a:r>
            <a:fld id="{7B2119CD-3B2D-4CEB-B404-D2E3F8CD6D69}" type="slidenum">
              <a:rPr lang="en-IN" smtClean="0"/>
              <a:pPr>
                <a:defRPr/>
              </a:pPr>
              <a:t>‹#›</a:t>
            </a:fld>
            <a:endParaRPr lang="en-IN"/>
          </a:p>
        </p:txBody>
      </p:sp>
      <p:sp>
        <p:nvSpPr>
          <p:cNvPr id="10" name="TextBox 9">
            <a:extLst>
              <a:ext uri="{FF2B5EF4-FFF2-40B4-BE49-F238E27FC236}">
                <a16:creationId xmlns:a16="http://schemas.microsoft.com/office/drawing/2014/main" id="{E5242050-6C23-4592-808A-FD6A67FA7325}"/>
              </a:ext>
            </a:extLst>
          </p:cNvPr>
          <p:cNvSpPr txBox="1"/>
          <p:nvPr userDrawn="1"/>
        </p:nvSpPr>
        <p:spPr>
          <a:xfrm>
            <a:off x="408840" y="4741678"/>
            <a:ext cx="7807791"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lumMod val="50000"/>
                  </a:schemeClr>
                </a:solidFill>
                <a:latin typeface="Calibri" pitchFamily="34" charset="0"/>
                <a:sym typeface="Calibri" pitchFamily="34" charset="0"/>
              </a:rPr>
              <a:t>For in vitro diagnostic use only. For intended use and product details, visit </a:t>
            </a:r>
            <a:r>
              <a:rPr lang="en-US" altLang="en-US" sz="700" dirty="0">
                <a:solidFill>
                  <a:schemeClr val="bg1">
                    <a:lumMod val="50000"/>
                  </a:schemeClr>
                </a:solidFill>
                <a:latin typeface="Calibri" pitchFamily="34" charset="0"/>
                <a:sym typeface="Calibri" pitchFamily="34" charset="0"/>
                <a:hlinkClick r:id="rId35"/>
              </a:rPr>
              <a:t>www.globalpointofcare.abbott</a:t>
            </a:r>
            <a:r>
              <a:rPr lang="en-US" altLang="en-US" sz="700" dirty="0">
                <a:solidFill>
                  <a:schemeClr val="bg1">
                    <a:lumMod val="50000"/>
                  </a:schemeClr>
                </a:solidFill>
                <a:latin typeface="Calibri" pitchFamily="34" charset="0"/>
                <a:sym typeface="Calibri" pitchFamily="34" charset="0"/>
              </a:rPr>
              <a:t>. </a:t>
            </a:r>
            <a:r>
              <a:rPr lang="en-US" altLang="en-US" sz="700" b="1" dirty="0">
                <a:solidFill>
                  <a:schemeClr val="bg1">
                    <a:lumMod val="50000"/>
                  </a:schemeClr>
                </a:solidFill>
                <a:latin typeface="Calibri" pitchFamily="34" charset="0"/>
                <a:sym typeface="Calibri" pitchFamily="34" charset="0"/>
              </a:rPr>
              <a:t>Not all products are available in all regions. Check with your local representative for availability</a:t>
            </a:r>
            <a:r>
              <a:rPr lang="en-US" altLang="en-US" sz="700" dirty="0">
                <a:solidFill>
                  <a:schemeClr val="bg1">
                    <a:lumMod val="50000"/>
                  </a:schemeClr>
                </a:solidFill>
                <a:latin typeface="Calibri" pitchFamily="34" charset="0"/>
                <a:sym typeface="Calibri" pitchFamily="34" charset="0"/>
              </a:rPr>
              <a:t>. Photos &amp; images are for illustrative purposes only. ©2025 Abbott. All rights reserved. i-STAT is a trademark of Abbott.| iLS Presentation i-STAT 1 Crea/G Cartridges | APOC-25002241.1</a:t>
            </a:r>
            <a:endParaRPr lang="en-US" sz="700" dirty="0">
              <a:solidFill>
                <a:schemeClr val="bg1">
                  <a:lumMod val="50000"/>
                </a:schemeClr>
              </a:solidFill>
              <a:latin typeface="Calibri" panose="020F0502020204030204" pitchFamily="34" charset="0"/>
              <a:cs typeface="Calibri" panose="020F0502020204030204" pitchFamily="34" charset="0"/>
            </a:endParaRPr>
          </a:p>
        </p:txBody>
      </p:sp>
    </p:spTree>
    <p:custDataLst>
      <p:tags r:id="rId34"/>
    </p:custDataLst>
    <p:extLst>
      <p:ext uri="{BB962C8B-B14F-4D97-AF65-F5344CB8AC3E}">
        <p14:creationId xmlns:p14="http://schemas.microsoft.com/office/powerpoint/2010/main" val="303869555"/>
      </p:ext>
    </p:extLst>
  </p:cSld>
  <p:clrMap bg1="lt1" tx1="dk1" bg2="lt2" tx2="dk2" accent1="accent1" accent2="accent2" accent3="accent3" accent4="accent4" accent5="accent5" accent6="accent6" hlink="hlink" folHlink="folHlink"/>
  <p:sldLayoutIdLst>
    <p:sldLayoutId id="2147483921" r:id="rId1"/>
    <p:sldLayoutId id="2147483918" r:id="rId2"/>
    <p:sldLayoutId id="2147483919" r:id="rId3"/>
    <p:sldLayoutId id="2147483920" r:id="rId4"/>
    <p:sldLayoutId id="2147483661" r:id="rId5"/>
    <p:sldLayoutId id="2147483810" r:id="rId6"/>
    <p:sldLayoutId id="2147483703" r:id="rId7"/>
    <p:sldLayoutId id="2147483811" r:id="rId8"/>
    <p:sldLayoutId id="2147483748" r:id="rId9"/>
    <p:sldLayoutId id="2147483749" r:id="rId10"/>
    <p:sldLayoutId id="2147483752" r:id="rId11"/>
    <p:sldLayoutId id="2147483753" r:id="rId12"/>
    <p:sldLayoutId id="2147483754" r:id="rId13"/>
    <p:sldLayoutId id="2147483755" r:id="rId14"/>
    <p:sldLayoutId id="2147483804" r:id="rId15"/>
    <p:sldLayoutId id="2147483805" r:id="rId16"/>
    <p:sldLayoutId id="2147483758" r:id="rId17"/>
    <p:sldLayoutId id="2147483798" r:id="rId18"/>
    <p:sldLayoutId id="2147483750" r:id="rId19"/>
    <p:sldLayoutId id="2147483751" r:id="rId20"/>
    <p:sldLayoutId id="2147483756" r:id="rId21"/>
    <p:sldLayoutId id="2147483669" r:id="rId22"/>
    <p:sldLayoutId id="2147483672" r:id="rId23"/>
    <p:sldLayoutId id="2147483675" r:id="rId24"/>
    <p:sldLayoutId id="2147483676" r:id="rId25"/>
    <p:sldLayoutId id="2147483799" r:id="rId26"/>
    <p:sldLayoutId id="2147483678" r:id="rId27"/>
    <p:sldLayoutId id="2147483680" r:id="rId28"/>
    <p:sldLayoutId id="2147483705" r:id="rId29"/>
    <p:sldLayoutId id="2147483800" r:id="rId30"/>
    <p:sldLayoutId id="2147483801" r:id="rId31"/>
    <p:sldLayoutId id="2147483917" r:id="rId32"/>
  </p:sldLayoutIdLst>
  <p:hf hdr="0"/>
  <p:txStyles>
    <p:title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1"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pos="5448" userDrawn="1">
          <p15:clr>
            <a:srgbClr val="F26B43"/>
          </p15:clr>
        </p15:guide>
        <p15:guide id="3" orient="horz" pos="168" userDrawn="1">
          <p15:clr>
            <a:srgbClr val="F26B43"/>
          </p15:clr>
        </p15:guide>
        <p15:guide id="4" orient="horz" pos="30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23240"/>
            <a:ext cx="8138160" cy="366529"/>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502920" y="1097280"/>
            <a:ext cx="8138160" cy="3566160"/>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Content Placeholder 2">
            <a:extLst>
              <a:ext uri="{FF2B5EF4-FFF2-40B4-BE49-F238E27FC236}">
                <a16:creationId xmlns:a16="http://schemas.microsoft.com/office/drawing/2014/main" id="{5DE86C8D-6EF0-DF4C-AC6E-231FCE8968BE}"/>
              </a:ext>
            </a:extLst>
          </p:cNvPr>
          <p:cNvSpPr txBox="1">
            <a:spLocks/>
          </p:cNvSpPr>
          <p:nvPr/>
        </p:nvSpPr>
        <p:spPr bwMode="gray">
          <a:xfrm>
            <a:off x="502922" y="4675984"/>
            <a:ext cx="313162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178" rtl="0" eaLnBrk="1" fontAlgn="auto" latinLnBrk="0" hangingPunct="1">
              <a:lnSpc>
                <a:spcPct val="100000"/>
              </a:lnSpc>
              <a:spcBef>
                <a:spcPct val="20000"/>
              </a:spcBef>
              <a:spcAft>
                <a:spcPts val="0"/>
              </a:spcAft>
              <a:buClrTx/>
              <a:buSzTx/>
              <a:buFont typeface="Arial"/>
              <a:buNone/>
              <a:tabLst>
                <a:tab pos="1198503" algn="ctr"/>
                <a:tab pos="8229189" algn="r"/>
              </a:tabLst>
              <a:defRPr/>
            </a:pPr>
            <a:endParaRPr lang="en-US" sz="1000">
              <a:solidFill>
                <a:schemeClr val="tx1"/>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CB726491-C1D9-E845-AF10-E7A934AAC4ED}"/>
              </a:ext>
            </a:extLst>
          </p:cNvPr>
          <p:cNvSpPr>
            <a:spLocks noGrp="1"/>
          </p:cNvSpPr>
          <p:nvPr>
            <p:ph type="sldNum" sz="quarter" idx="4"/>
          </p:nvPr>
        </p:nvSpPr>
        <p:spPr>
          <a:xfrm>
            <a:off x="8606290" y="4767264"/>
            <a:ext cx="292608" cy="273844"/>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92DA0A3E-BCC5-471F-AF04-A7BFBC05C0F5}" type="slidenum">
              <a:rPr lang="en-US" altLang="en-US" smtClean="0"/>
              <a:pPr/>
              <a:t>‹#›</a:t>
            </a:fld>
            <a:endParaRPr lang="en-US" altLang="en-US"/>
          </a:p>
        </p:txBody>
      </p:sp>
      <p:sp>
        <p:nvSpPr>
          <p:cNvPr id="6" name="TextBox 5">
            <a:extLst>
              <a:ext uri="{FF2B5EF4-FFF2-40B4-BE49-F238E27FC236}">
                <a16:creationId xmlns:a16="http://schemas.microsoft.com/office/drawing/2014/main" id="{67CB8F05-5A4B-CB99-022B-355950D5F2E0}"/>
              </a:ext>
            </a:extLst>
          </p:cNvPr>
          <p:cNvSpPr txBox="1"/>
          <p:nvPr userDrawn="1"/>
        </p:nvSpPr>
        <p:spPr>
          <a:xfrm>
            <a:off x="408840" y="4741678"/>
            <a:ext cx="7807791"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lumMod val="50000"/>
                  </a:schemeClr>
                </a:solidFill>
                <a:latin typeface="Calibri" pitchFamily="34" charset="0"/>
                <a:sym typeface="Calibri" pitchFamily="34" charset="0"/>
              </a:rPr>
              <a:t>For in vitro diagnostic use only. For intended use and product details, visit </a:t>
            </a:r>
            <a:r>
              <a:rPr lang="en-US" altLang="en-US" sz="700" dirty="0">
                <a:solidFill>
                  <a:schemeClr val="bg1">
                    <a:lumMod val="50000"/>
                  </a:schemeClr>
                </a:solidFill>
                <a:latin typeface="Calibri" pitchFamily="34" charset="0"/>
                <a:sym typeface="Calibri" pitchFamily="34" charset="0"/>
                <a:hlinkClick r:id="rId4"/>
              </a:rPr>
              <a:t>www.globalpointofcare.abbott</a:t>
            </a:r>
            <a:r>
              <a:rPr lang="en-US" altLang="en-US" sz="700" dirty="0">
                <a:solidFill>
                  <a:schemeClr val="bg1">
                    <a:lumMod val="50000"/>
                  </a:schemeClr>
                </a:solidFill>
                <a:latin typeface="Calibri" pitchFamily="34" charset="0"/>
                <a:sym typeface="Calibri" pitchFamily="34" charset="0"/>
              </a:rPr>
              <a:t>. </a:t>
            </a:r>
            <a:r>
              <a:rPr lang="en-US" altLang="en-US" sz="700" b="1" dirty="0">
                <a:solidFill>
                  <a:schemeClr val="bg1">
                    <a:lumMod val="50000"/>
                  </a:schemeClr>
                </a:solidFill>
                <a:latin typeface="Calibri" pitchFamily="34" charset="0"/>
                <a:sym typeface="Calibri" pitchFamily="34" charset="0"/>
              </a:rPr>
              <a:t>Not all products are available in all regions. Check with your local representative for availability</a:t>
            </a:r>
            <a:r>
              <a:rPr lang="en-US" altLang="en-US" sz="700" dirty="0">
                <a:solidFill>
                  <a:schemeClr val="bg1">
                    <a:lumMod val="50000"/>
                  </a:schemeClr>
                </a:solidFill>
                <a:latin typeface="Calibri" pitchFamily="34" charset="0"/>
                <a:sym typeface="Calibri" pitchFamily="34" charset="0"/>
              </a:rPr>
              <a:t>. Photos &amp; images are for illustrative purposes only. ©2025 Abbott. All rights reserved. i-STAT is a trademark of Abbott.| iLS Presentation i-STAT 1 Crea/G Cartridges | APOC-25002241.1</a:t>
            </a:r>
            <a:endParaRPr lang="en-US" sz="700" dirty="0">
              <a:solidFill>
                <a:schemeClr val="bg1">
                  <a:lumMod val="50000"/>
                </a:schemeClr>
              </a:solidFill>
              <a:latin typeface="Calibri" panose="020F0502020204030204" pitchFamily="34" charset="0"/>
              <a:cs typeface="Calibri" panose="020F0502020204030204" pitchFamily="34" charset="0"/>
            </a:endParaRPr>
          </a:p>
        </p:txBody>
      </p:sp>
    </p:spTree>
    <p:custDataLst>
      <p:tags r:id="rId3"/>
    </p:custDataLst>
    <p:extLst>
      <p:ext uri="{BB962C8B-B14F-4D97-AF65-F5344CB8AC3E}">
        <p14:creationId xmlns:p14="http://schemas.microsoft.com/office/powerpoint/2010/main" val="3104397603"/>
      </p:ext>
    </p:extLst>
  </p:cSld>
  <p:clrMap bg1="lt1" tx1="dk1" bg2="lt2" tx2="dk2" accent1="accent1" accent2="accent2" accent3="accent3" accent4="accent4" accent5="accent5" accent6="accent6" hlink="hlink" folHlink="folHlink"/>
  <p:sldLayoutIdLst>
    <p:sldLayoutId id="2147483916" r:id="rId1"/>
  </p:sldLayoutIdLst>
  <mc:AlternateContent xmlns:mc="http://schemas.openxmlformats.org/markup-compatibility/2006" xmlns:p14="http://schemas.microsoft.com/office/powerpoint/2010/main">
    <mc:Choice Requires="p14">
      <p:transition spd="slow" p14:dur="1600" advTm="98000"/>
    </mc:Choice>
    <mc:Fallback xmlns="">
      <p:transition spd="slow" advTm="98000"/>
    </mc:Fallback>
  </mc:AlternateContent>
  <p:hf hdr="0" dt="0"/>
  <p:txStyles>
    <p:titleStyle>
      <a:lvl1pPr algn="l" defTabSz="914354" rtl="0" eaLnBrk="1" latinLnBrk="0" hangingPunct="1">
        <a:lnSpc>
          <a:spcPct val="90000"/>
        </a:lnSpc>
        <a:spcBef>
          <a:spcPct val="0"/>
        </a:spcBef>
        <a:buNone/>
        <a:defRPr sz="3467" b="0" kern="1200" cap="none" spc="0" baseline="0">
          <a:solidFill>
            <a:schemeClr val="accent5"/>
          </a:solidFill>
          <a:latin typeface="+mn-lt"/>
          <a:ea typeface="+mj-ea"/>
          <a:cs typeface="+mj-cs"/>
        </a:defRPr>
      </a:lvl1pPr>
    </p:titleStyle>
    <p:bodyStyle>
      <a:lvl1pPr marL="0" indent="0" algn="l" defTabSz="914354" rtl="0" eaLnBrk="1" latinLnBrk="0" hangingPunct="1">
        <a:lnSpc>
          <a:spcPct val="100000"/>
        </a:lnSpc>
        <a:spcBef>
          <a:spcPts val="600"/>
        </a:spcBef>
        <a:buFont typeface="Arial" panose="020B0604020202020204" pitchFamily="34" charset="0"/>
        <a:buNone/>
        <a:defRPr sz="2400" b="1" kern="1200">
          <a:solidFill>
            <a:schemeClr val="accent5"/>
          </a:solidFill>
          <a:latin typeface="Calibri" panose="020F0502020204030204" pitchFamily="34" charset="0"/>
          <a:ea typeface="+mn-ea"/>
          <a:cs typeface="Calibri" panose="020F0502020204030204" pitchFamily="34" charset="0"/>
        </a:defRPr>
      </a:lvl1pPr>
      <a:lvl2pPr marL="169854" indent="-169854" algn="l" defTabSz="914354" rtl="0" eaLnBrk="1" latinLnBrk="0" hangingPunct="1">
        <a:lnSpc>
          <a:spcPct val="100000"/>
        </a:lnSpc>
        <a:spcBef>
          <a:spcPts val="600"/>
        </a:spcBef>
        <a:buFont typeface="Arial" panose="020B0604020202020204" pitchFamily="34" charset="0"/>
        <a:buChar char="•"/>
        <a:defRPr sz="2133" kern="1200" baseline="0">
          <a:solidFill>
            <a:schemeClr val="tx1"/>
          </a:solidFill>
          <a:latin typeface="Calibri" panose="020F0502020204030204" pitchFamily="34" charset="0"/>
          <a:ea typeface="+mn-ea"/>
          <a:cs typeface="+mn-cs"/>
        </a:defRPr>
      </a:lvl2pPr>
      <a:lvl3pPr marL="465643" indent="-237055" algn="l" defTabSz="914354" rtl="0" eaLnBrk="1" latinLnBrk="0" hangingPunct="1">
        <a:lnSpc>
          <a:spcPct val="100000"/>
        </a:lnSpc>
        <a:spcBef>
          <a:spcPts val="600"/>
        </a:spcBef>
        <a:buFont typeface="Arial" panose="020B0604020202020204" pitchFamily="34" charset="0"/>
        <a:buChar char="–"/>
        <a:tabLst/>
        <a:defRPr sz="1867" kern="1200" baseline="0">
          <a:solidFill>
            <a:schemeClr val="tx1"/>
          </a:solidFill>
          <a:latin typeface="Calibri" panose="020F0502020204030204" pitchFamily="34" charset="0"/>
          <a:ea typeface="+mn-ea"/>
          <a:cs typeface="+mn-cs"/>
        </a:defRPr>
      </a:lvl3pPr>
      <a:lvl4pPr marL="627031" indent="-169854" algn="l" defTabSz="914354" rtl="0" eaLnBrk="1" latinLnBrk="0" hangingPunct="1">
        <a:lnSpc>
          <a:spcPct val="100000"/>
        </a:lnSpc>
        <a:spcBef>
          <a:spcPts val="600"/>
        </a:spcBef>
        <a:buFont typeface="Arial" panose="020B0604020202020204" pitchFamily="34" charset="0"/>
        <a:buChar char="•"/>
        <a:defRPr sz="1600" kern="1200" baseline="0">
          <a:solidFill>
            <a:schemeClr val="tx1"/>
          </a:solidFill>
          <a:latin typeface="Calibri" panose="020F0502020204030204" pitchFamily="34" charset="0"/>
          <a:ea typeface="+mn-ea"/>
          <a:cs typeface="+mn-cs"/>
        </a:defRPr>
      </a:lvl4pPr>
      <a:lvl5pPr marL="857208" indent="-171442" algn="l" defTabSz="914354" rtl="0" eaLnBrk="1" latinLnBrk="0" hangingPunct="1">
        <a:lnSpc>
          <a:spcPct val="100000"/>
        </a:lnSpc>
        <a:spcBef>
          <a:spcPts val="600"/>
        </a:spcBef>
        <a:buFont typeface="Arial" panose="020B0604020202020204" pitchFamily="34" charset="0"/>
        <a:buChar char="»"/>
        <a:defRPr sz="1600" kern="1200" baseline="0">
          <a:solidFill>
            <a:schemeClr val="tx1"/>
          </a:solidFill>
          <a:latin typeface="Calibri" panose="020F0502020204030204" pitchFamily="34" charset="0"/>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160" userDrawn="1">
          <p15:clr>
            <a:srgbClr val="F26B43"/>
          </p15:clr>
        </p15:guide>
        <p15:guide id="3" orient="horz" pos="3114" userDrawn="1">
          <p15:clr>
            <a:srgbClr val="F26B43"/>
          </p15:clr>
        </p15:guide>
        <p15:guide id="4" orient="horz" pos="378" userDrawn="1">
          <p15:clr>
            <a:srgbClr val="F26B43"/>
          </p15:clr>
        </p15:guide>
        <p15:guide id="5" pos="228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globalpointofcare.abbott/" TargetMode="External"/><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4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4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48.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52.xml"/><Relationship Id="rId6" Type="http://schemas.openxmlformats.org/officeDocument/2006/relationships/image" Target="../media/image55.png"/><Relationship Id="rId5" Type="http://schemas.openxmlformats.org/officeDocument/2006/relationships/image" Target="../media/image45.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2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3.png"/><Relationship Id="rId7"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54.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46.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8.png"/><Relationship Id="rId7"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36.png"/><Relationship Id="rId5" Type="http://schemas.openxmlformats.org/officeDocument/2006/relationships/image" Target="../media/image69.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2.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3.xml"/><Relationship Id="rId1" Type="http://schemas.openxmlformats.org/officeDocument/2006/relationships/tags" Target="../tags/tag61.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7.svg"/><Relationship Id="rId3" Type="http://schemas.openxmlformats.org/officeDocument/2006/relationships/image" Target="../media/image46.png"/><Relationship Id="rId7" Type="http://schemas.openxmlformats.org/officeDocument/2006/relationships/image" Target="../media/image75.png"/><Relationship Id="rId12" Type="http://schemas.openxmlformats.org/officeDocument/2006/relationships/image" Target="../media/image60.svg"/><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image" Target="../media/image74.png"/><Relationship Id="rId11" Type="http://schemas.openxmlformats.org/officeDocument/2006/relationships/image" Target="../media/image76.svg"/><Relationship Id="rId5" Type="http://schemas.openxmlformats.org/officeDocument/2006/relationships/image" Target="../media/image73.png"/><Relationship Id="rId10" Type="http://schemas.openxmlformats.org/officeDocument/2006/relationships/image" Target="../media/image59.png"/><Relationship Id="rId4" Type="http://schemas.openxmlformats.org/officeDocument/2006/relationships/image" Target="../media/image72.png"/><Relationship Id="rId9" Type="http://schemas.openxmlformats.org/officeDocument/2006/relationships/image" Target="../media/image62.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63.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3.xml"/><Relationship Id="rId1" Type="http://schemas.openxmlformats.org/officeDocument/2006/relationships/tags" Target="../tags/tag6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65.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66.xml"/><Relationship Id="rId5"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6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86.svg"/><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image" Target="../media/image85.png"/><Relationship Id="rId5" Type="http://schemas.openxmlformats.org/officeDocument/2006/relationships/image" Target="../media/image60.sv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5.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www.globalpointofcare.abbott/" TargetMode="External"/><Relationship Id="rId2" Type="http://schemas.openxmlformats.org/officeDocument/2006/relationships/slideLayout" Target="../slideLayouts/slideLayout27.xml"/><Relationship Id="rId1" Type="http://schemas.openxmlformats.org/officeDocument/2006/relationships/tags" Target="../tags/tag7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95E905-F0CE-47F8-95E1-8211130FA470}"/>
              </a:ext>
            </a:extLst>
          </p:cNvPr>
          <p:cNvSpPr>
            <a:spLocks noGrp="1"/>
          </p:cNvSpPr>
          <p:nvPr>
            <p:ph type="body" sz="quarter" idx="10"/>
          </p:nvPr>
        </p:nvSpPr>
        <p:spPr/>
        <p:txBody>
          <a:bodyPr/>
          <a:lstStyle/>
          <a:p>
            <a:r>
              <a:rPr lang="en-IN"/>
              <a:t>TIPS</a:t>
            </a:r>
          </a:p>
        </p:txBody>
      </p:sp>
      <p:sp>
        <p:nvSpPr>
          <p:cNvPr id="10" name="Content Placeholder 9">
            <a:extLst>
              <a:ext uri="{FF2B5EF4-FFF2-40B4-BE49-F238E27FC236}">
                <a16:creationId xmlns:a16="http://schemas.microsoft.com/office/drawing/2014/main" id="{FC15F51E-740E-88E1-FF6A-EA96C3DCE665}"/>
              </a:ext>
            </a:extLst>
          </p:cNvPr>
          <p:cNvSpPr>
            <a:spLocks noGrp="1"/>
          </p:cNvSpPr>
          <p:nvPr>
            <p:ph sz="quarter" idx="14"/>
          </p:nvPr>
        </p:nvSpPr>
        <p:spPr>
          <a:xfrm>
            <a:off x="502918" y="1405054"/>
            <a:ext cx="8145781" cy="3168852"/>
          </a:xfrm>
        </p:spPr>
        <p:txBody>
          <a:bodyPr vert="horz" lIns="0" tIns="0" rIns="91440" bIns="45720" rtlCol="0" anchor="t">
            <a:noAutofit/>
          </a:bodyPr>
          <a:lstStyle/>
          <a:p>
            <a:r>
              <a:rPr lang="en-US" b="0" dirty="0">
                <a:cs typeface="Calibri"/>
              </a:rPr>
              <a:t>Content provided in this lesson does not replace the </a:t>
            </a:r>
            <a:r>
              <a:rPr lang="en-US" b="0" i="1" dirty="0"/>
              <a:t>i-STAT</a:t>
            </a:r>
            <a:r>
              <a:rPr lang="en-US" b="0" dirty="0"/>
              <a:t> User Guides, System Manual, Cartridge Test and Information (CTI) sheets or Instructions for Use (IFU).</a:t>
            </a:r>
          </a:p>
          <a:p>
            <a:pPr marL="285750" indent="-285750">
              <a:buFont typeface="Arial" panose="020B0604020202020204" pitchFamily="34" charset="0"/>
              <a:buChar char="•"/>
            </a:pPr>
            <a:r>
              <a:rPr lang="en-US" b="0" dirty="0">
                <a:cs typeface="Calibri"/>
              </a:rPr>
              <a:t>This power point may be modified to represent products within the </a:t>
            </a:r>
            <a:r>
              <a:rPr lang="en-US" b="0" i="1" dirty="0">
                <a:cs typeface="Calibri"/>
              </a:rPr>
              <a:t>i-STAT 1 System </a:t>
            </a:r>
            <a:r>
              <a:rPr lang="en-US" b="0" dirty="0">
                <a:cs typeface="Calibri"/>
              </a:rPr>
              <a:t>currently in use within your facility.</a:t>
            </a:r>
          </a:p>
          <a:p>
            <a:pPr marL="285750" indent="-285750">
              <a:buFont typeface="Arial" panose="020B0604020202020204" pitchFamily="34" charset="0"/>
              <a:buChar char="•"/>
            </a:pPr>
            <a:r>
              <a:rPr lang="en-US" b="0" dirty="0">
                <a:cs typeface="Calibri"/>
              </a:rPr>
              <a:t>Once the resource has been modified, customers will then assume responsibility for the content.*</a:t>
            </a:r>
          </a:p>
          <a:p>
            <a:pPr marL="285750" indent="-285750">
              <a:buFont typeface="Arial" panose="020B0604020202020204" pitchFamily="34" charset="0"/>
              <a:buChar char="•"/>
            </a:pPr>
            <a:r>
              <a:rPr lang="en-US" b="0" dirty="0">
                <a:cs typeface="Calibri"/>
              </a:rPr>
              <a:t>Abbott will continue to provide and support the original resources made available on the </a:t>
            </a:r>
            <a:r>
              <a:rPr lang="en-US" b="0" dirty="0">
                <a:cs typeface="Calibri"/>
                <a:hlinkClick r:id="rId3"/>
              </a:rPr>
              <a:t>www.globalpointofcare.abbott</a:t>
            </a:r>
            <a:r>
              <a:rPr lang="en-US" b="0" dirty="0">
                <a:cs typeface="Calibri"/>
              </a:rPr>
              <a:t> website.*</a:t>
            </a:r>
          </a:p>
          <a:p>
            <a:pPr marL="285750" indent="-285750">
              <a:buFont typeface="Arial" panose="020B0604020202020204" pitchFamily="34" charset="0"/>
              <a:buChar char="•"/>
            </a:pPr>
            <a:r>
              <a:rPr lang="en-US" b="0" dirty="0">
                <a:cs typeface="Calibri"/>
              </a:rPr>
              <a:t>Not all products are available in all regions.</a:t>
            </a:r>
            <a:endParaRPr lang="en-US" sz="1000" b="0" dirty="0"/>
          </a:p>
          <a:p>
            <a:r>
              <a:rPr lang="en-US" b="0" dirty="0"/>
              <a:t>*</a:t>
            </a:r>
            <a:r>
              <a:rPr lang="en-US" sz="1400" b="0" dirty="0"/>
              <a:t>Check the website regularly to ensure that you have the most up-to-date content.</a:t>
            </a:r>
            <a:endParaRPr lang="en-US" b="0" dirty="0"/>
          </a:p>
        </p:txBody>
      </p:sp>
      <p:sp>
        <p:nvSpPr>
          <p:cNvPr id="6" name="Title 5">
            <a:extLst>
              <a:ext uri="{FF2B5EF4-FFF2-40B4-BE49-F238E27FC236}">
                <a16:creationId xmlns:a16="http://schemas.microsoft.com/office/drawing/2014/main" id="{1F0BBA19-7506-4B0F-A451-E9B50ADB3CAD}"/>
              </a:ext>
            </a:extLst>
          </p:cNvPr>
          <p:cNvSpPr>
            <a:spLocks noGrp="1"/>
          </p:cNvSpPr>
          <p:nvPr>
            <p:ph type="title"/>
          </p:nvPr>
        </p:nvSpPr>
        <p:spPr/>
        <p:txBody>
          <a:bodyPr/>
          <a:lstStyle/>
          <a:p>
            <a:r>
              <a:rPr lang="en-IN" dirty="0"/>
              <a:t>Please delete this slide after reading through and before working on your slides</a:t>
            </a:r>
          </a:p>
        </p:txBody>
      </p:sp>
    </p:spTree>
    <p:custDataLst>
      <p:tags r:id="rId1"/>
    </p:custDataLst>
    <p:extLst>
      <p:ext uri="{BB962C8B-B14F-4D97-AF65-F5344CB8AC3E}">
        <p14:creationId xmlns:p14="http://schemas.microsoft.com/office/powerpoint/2010/main" val="33568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91EA7-97EC-804A-8E64-D2D2E402C55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1EF63E0-F8F6-1675-13FC-96C1D0FA42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000"/>
          <a:stretch/>
        </p:blipFill>
        <p:spPr bwMode="auto">
          <a:xfrm>
            <a:off x="5583105" y="2759673"/>
            <a:ext cx="2708760" cy="18420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5C5AB65-285B-6EDD-4641-3AA25B518426}"/>
              </a:ext>
            </a:extLst>
          </p:cNvPr>
          <p:cNvGrpSpPr/>
          <p:nvPr/>
        </p:nvGrpSpPr>
        <p:grpSpPr>
          <a:xfrm rot="5400000">
            <a:off x="5986861" y="201697"/>
            <a:ext cx="1876024" cy="2651759"/>
            <a:chOff x="829889" y="1367491"/>
            <a:chExt cx="2047878" cy="2902415"/>
          </a:xfrm>
        </p:grpSpPr>
        <p:pic>
          <p:nvPicPr>
            <p:cNvPr id="26" name="Picture 25">
              <a:extLst>
                <a:ext uri="{FF2B5EF4-FFF2-40B4-BE49-F238E27FC236}">
                  <a16:creationId xmlns:a16="http://schemas.microsoft.com/office/drawing/2014/main" id="{E1ADD808-6759-4E2F-0169-3F2AC6D59140}"/>
                </a:ext>
              </a:extLst>
            </p:cNvPr>
            <p:cNvPicPr>
              <a:picLocks noChangeAspect="1"/>
            </p:cNvPicPr>
            <p:nvPr/>
          </p:nvPicPr>
          <p:blipFill>
            <a:blip r:embed="rId4"/>
            <a:srcRect l="50000"/>
            <a:stretch>
              <a:fillRect/>
            </a:stretch>
          </p:blipFill>
          <p:spPr>
            <a:xfrm rot="16200000">
              <a:off x="402620" y="1794760"/>
              <a:ext cx="2902415" cy="2047878"/>
            </a:xfrm>
            <a:prstGeom prst="rect">
              <a:avLst/>
            </a:prstGeom>
          </p:spPr>
        </p:pic>
        <p:pic>
          <p:nvPicPr>
            <p:cNvPr id="27" name="Picture 26" descr="A close up of a label&#10;&#10;AI-generated content may be incorrect.">
              <a:extLst>
                <a:ext uri="{FF2B5EF4-FFF2-40B4-BE49-F238E27FC236}">
                  <a16:creationId xmlns:a16="http://schemas.microsoft.com/office/drawing/2014/main" id="{60078F13-1C94-CE47-1062-FBC86D6B4238}"/>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26614" t="25069" r="65848" b="27559"/>
            <a:stretch/>
          </p:blipFill>
          <p:spPr>
            <a:xfrm rot="16200000">
              <a:off x="1495836" y="1944867"/>
              <a:ext cx="481324" cy="1365127"/>
            </a:xfrm>
            <a:prstGeom prst="rect">
              <a:avLst/>
            </a:prstGeom>
          </p:spPr>
        </p:pic>
        <p:pic>
          <p:nvPicPr>
            <p:cNvPr id="29" name="Picture 28" descr="A close up of a label&#10;&#10;AI-generated content may be incorrect.">
              <a:extLst>
                <a:ext uri="{FF2B5EF4-FFF2-40B4-BE49-F238E27FC236}">
                  <a16:creationId xmlns:a16="http://schemas.microsoft.com/office/drawing/2014/main" id="{913698EB-81AE-B05A-B49C-FC0ECDA0323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38131" t="24123" r="53902" b="21579"/>
            <a:stretch/>
          </p:blipFill>
          <p:spPr>
            <a:xfrm rot="16200000">
              <a:off x="1586281" y="929410"/>
              <a:ext cx="535092" cy="1645920"/>
            </a:xfrm>
            <a:prstGeom prst="rect">
              <a:avLst/>
            </a:prstGeom>
          </p:spPr>
        </p:pic>
      </p:grpSp>
      <p:sp>
        <p:nvSpPr>
          <p:cNvPr id="6" name="Title 5">
            <a:extLst>
              <a:ext uri="{FF2B5EF4-FFF2-40B4-BE49-F238E27FC236}">
                <a16:creationId xmlns:a16="http://schemas.microsoft.com/office/drawing/2014/main" id="{7350BEBF-67C0-1AD3-9775-5F26EF7432CC}"/>
              </a:ext>
            </a:extLst>
          </p:cNvPr>
          <p:cNvSpPr>
            <a:spLocks noGrp="1"/>
          </p:cNvSpPr>
          <p:nvPr>
            <p:ph type="title"/>
          </p:nvPr>
        </p:nvSpPr>
        <p:spPr>
          <a:xfrm>
            <a:off x="502920" y="569594"/>
            <a:ext cx="4190098" cy="390526"/>
          </a:xfrm>
        </p:spPr>
        <p:txBody>
          <a:bodyPr/>
          <a:lstStyle/>
          <a:p>
            <a:r>
              <a:rPr lang="en-US" dirty="0"/>
              <a:t>G cartridge overview </a:t>
            </a:r>
            <a:r>
              <a:rPr lang="en-US" sz="1400" dirty="0"/>
              <a:t>– cont’d</a:t>
            </a:r>
          </a:p>
        </p:txBody>
      </p:sp>
      <p:sp>
        <p:nvSpPr>
          <p:cNvPr id="5" name="Slide Number Placeholder 4">
            <a:extLst>
              <a:ext uri="{FF2B5EF4-FFF2-40B4-BE49-F238E27FC236}">
                <a16:creationId xmlns:a16="http://schemas.microsoft.com/office/drawing/2014/main" id="{4D235F0B-783C-1948-7443-2A2E3630CAC5}"/>
              </a:ext>
            </a:extLst>
          </p:cNvPr>
          <p:cNvSpPr>
            <a:spLocks noGrp="1"/>
          </p:cNvSpPr>
          <p:nvPr>
            <p:ph type="sldNum" sz="quarter" idx="10"/>
          </p:nvPr>
        </p:nvSpPr>
        <p:spPr/>
        <p:txBody>
          <a:bodyPr/>
          <a:lstStyle/>
          <a:p>
            <a:r>
              <a:rPr lang="en-IN"/>
              <a:t>|    </a:t>
            </a:r>
            <a:fld id="{7B2119CD-3B2D-4CEB-B404-D2E3F8CD6D69}" type="slidenum">
              <a:rPr lang="en-IN" smtClean="0"/>
              <a:pPr/>
              <a:t>10</a:t>
            </a:fld>
            <a:endParaRPr lang="en-IN"/>
          </a:p>
        </p:txBody>
      </p:sp>
      <p:sp>
        <p:nvSpPr>
          <p:cNvPr id="17" name="Text Box 19">
            <a:extLst>
              <a:ext uri="{FF2B5EF4-FFF2-40B4-BE49-F238E27FC236}">
                <a16:creationId xmlns:a16="http://schemas.microsoft.com/office/drawing/2014/main" id="{F7BC339A-2F9C-D13E-D391-236CC9FF944A}"/>
              </a:ext>
            </a:extLst>
          </p:cNvPr>
          <p:cNvSpPr txBox="1">
            <a:spLocks noChangeArrowheads="1"/>
          </p:cNvSpPr>
          <p:nvPr/>
        </p:nvSpPr>
        <p:spPr bwMode="auto">
          <a:xfrm>
            <a:off x="5659112" y="264744"/>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a:solidFill>
                  <a:schemeClr val="accent1"/>
                </a:solidFill>
              </a:rPr>
              <a:t>FRONT</a:t>
            </a:r>
          </a:p>
        </p:txBody>
      </p:sp>
      <p:sp>
        <p:nvSpPr>
          <p:cNvPr id="18" name="Text Box 19">
            <a:extLst>
              <a:ext uri="{FF2B5EF4-FFF2-40B4-BE49-F238E27FC236}">
                <a16:creationId xmlns:a16="http://schemas.microsoft.com/office/drawing/2014/main" id="{E5C85A65-1C88-EB1E-D82A-1CD079B1B02D}"/>
              </a:ext>
            </a:extLst>
          </p:cNvPr>
          <p:cNvSpPr txBox="1">
            <a:spLocks noChangeArrowheads="1"/>
          </p:cNvSpPr>
          <p:nvPr/>
        </p:nvSpPr>
        <p:spPr bwMode="auto">
          <a:xfrm>
            <a:off x="5677865" y="2459074"/>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a:solidFill>
                  <a:schemeClr val="accent1"/>
                </a:solidFill>
              </a:rPr>
              <a:t>BACK</a:t>
            </a:r>
          </a:p>
        </p:txBody>
      </p:sp>
      <p:grpSp>
        <p:nvGrpSpPr>
          <p:cNvPr id="19" name="Group 18">
            <a:extLst>
              <a:ext uri="{FF2B5EF4-FFF2-40B4-BE49-F238E27FC236}">
                <a16:creationId xmlns:a16="http://schemas.microsoft.com/office/drawing/2014/main" id="{C9AB40D8-3648-C46A-A965-69BE3D8430D2}"/>
              </a:ext>
            </a:extLst>
          </p:cNvPr>
          <p:cNvGrpSpPr/>
          <p:nvPr/>
        </p:nvGrpSpPr>
        <p:grpSpPr>
          <a:xfrm>
            <a:off x="5447460" y="904314"/>
            <a:ext cx="407114" cy="338554"/>
            <a:chOff x="4364945" y="2385080"/>
            <a:chExt cx="407114" cy="338554"/>
          </a:xfrm>
        </p:grpSpPr>
        <p:sp>
          <p:nvSpPr>
            <p:cNvPr id="47" name="Oval 46">
              <a:extLst>
                <a:ext uri="{FF2B5EF4-FFF2-40B4-BE49-F238E27FC236}">
                  <a16:creationId xmlns:a16="http://schemas.microsoft.com/office/drawing/2014/main" id="{7B937AFD-778D-F4A5-CF50-36E5D29034E6}"/>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6A95AAE-60A7-6FD6-BFC9-B59C1E4BD8FA}"/>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A</a:t>
              </a:r>
              <a:endParaRPr lang="en-US">
                <a:solidFill>
                  <a:schemeClr val="bg1"/>
                </a:solidFill>
                <a:ea typeface="+mn-lt"/>
                <a:cs typeface="+mn-lt"/>
              </a:endParaRPr>
            </a:p>
          </p:txBody>
        </p:sp>
      </p:grpSp>
      <p:grpSp>
        <p:nvGrpSpPr>
          <p:cNvPr id="20" name="Group 19">
            <a:extLst>
              <a:ext uri="{FF2B5EF4-FFF2-40B4-BE49-F238E27FC236}">
                <a16:creationId xmlns:a16="http://schemas.microsoft.com/office/drawing/2014/main" id="{5E6CEA8A-A1BA-F11C-FB0E-EDA9C1512B71}"/>
              </a:ext>
            </a:extLst>
          </p:cNvPr>
          <p:cNvGrpSpPr/>
          <p:nvPr/>
        </p:nvGrpSpPr>
        <p:grpSpPr>
          <a:xfrm>
            <a:off x="6184573" y="1372011"/>
            <a:ext cx="407114" cy="338554"/>
            <a:chOff x="4364945" y="2385080"/>
            <a:chExt cx="407114" cy="338554"/>
          </a:xfrm>
        </p:grpSpPr>
        <p:sp>
          <p:nvSpPr>
            <p:cNvPr id="45" name="Oval 44">
              <a:extLst>
                <a:ext uri="{FF2B5EF4-FFF2-40B4-BE49-F238E27FC236}">
                  <a16:creationId xmlns:a16="http://schemas.microsoft.com/office/drawing/2014/main" id="{D5D6EB4F-A886-DD05-9EFB-BC28B3F6F378}"/>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F7A58DFB-821B-07BD-8E6E-8629C5FEC03A}"/>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B</a:t>
              </a:r>
              <a:endParaRPr lang="en-US" dirty="0">
                <a:solidFill>
                  <a:schemeClr val="bg1"/>
                </a:solidFill>
                <a:ea typeface="+mn-lt"/>
                <a:cs typeface="+mn-lt"/>
              </a:endParaRPr>
            </a:p>
          </p:txBody>
        </p:sp>
      </p:grpSp>
      <p:grpSp>
        <p:nvGrpSpPr>
          <p:cNvPr id="21" name="Group 20">
            <a:extLst>
              <a:ext uri="{FF2B5EF4-FFF2-40B4-BE49-F238E27FC236}">
                <a16:creationId xmlns:a16="http://schemas.microsoft.com/office/drawing/2014/main" id="{0B96DACF-E7FB-93E2-D8A9-91D1B030DE21}"/>
              </a:ext>
            </a:extLst>
          </p:cNvPr>
          <p:cNvGrpSpPr/>
          <p:nvPr/>
        </p:nvGrpSpPr>
        <p:grpSpPr>
          <a:xfrm>
            <a:off x="7952494" y="1124252"/>
            <a:ext cx="407114" cy="338554"/>
            <a:chOff x="4364945" y="2385080"/>
            <a:chExt cx="407114" cy="338554"/>
          </a:xfrm>
        </p:grpSpPr>
        <p:sp>
          <p:nvSpPr>
            <p:cNvPr id="43" name="Oval 42">
              <a:extLst>
                <a:ext uri="{FF2B5EF4-FFF2-40B4-BE49-F238E27FC236}">
                  <a16:creationId xmlns:a16="http://schemas.microsoft.com/office/drawing/2014/main" id="{EE95F6AC-F389-853C-5FF7-A2B4EFAE8882}"/>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185C41A-1CF0-C595-DF24-7C79729BB882}"/>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F</a:t>
              </a:r>
            </a:p>
          </p:txBody>
        </p:sp>
      </p:grpSp>
      <p:grpSp>
        <p:nvGrpSpPr>
          <p:cNvPr id="22" name="Group 21">
            <a:extLst>
              <a:ext uri="{FF2B5EF4-FFF2-40B4-BE49-F238E27FC236}">
                <a16:creationId xmlns:a16="http://schemas.microsoft.com/office/drawing/2014/main" id="{676C5D99-AD32-8333-980D-6D85886A39E2}"/>
              </a:ext>
            </a:extLst>
          </p:cNvPr>
          <p:cNvGrpSpPr/>
          <p:nvPr/>
        </p:nvGrpSpPr>
        <p:grpSpPr>
          <a:xfrm>
            <a:off x="6173483" y="1982158"/>
            <a:ext cx="407114" cy="338554"/>
            <a:chOff x="4364945" y="2385080"/>
            <a:chExt cx="407114" cy="338554"/>
          </a:xfrm>
        </p:grpSpPr>
        <p:sp>
          <p:nvSpPr>
            <p:cNvPr id="41" name="Oval 40">
              <a:extLst>
                <a:ext uri="{FF2B5EF4-FFF2-40B4-BE49-F238E27FC236}">
                  <a16:creationId xmlns:a16="http://schemas.microsoft.com/office/drawing/2014/main" id="{D764A770-6AB7-2060-B8CB-952C128BE959}"/>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F734BA7-2D60-6C7C-6B2C-18F35029855B}"/>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C</a:t>
              </a:r>
            </a:p>
          </p:txBody>
        </p:sp>
      </p:grpSp>
      <p:grpSp>
        <p:nvGrpSpPr>
          <p:cNvPr id="23" name="Group 22">
            <a:extLst>
              <a:ext uri="{FF2B5EF4-FFF2-40B4-BE49-F238E27FC236}">
                <a16:creationId xmlns:a16="http://schemas.microsoft.com/office/drawing/2014/main" id="{49E6C111-526F-12DE-5B99-0C903A0A03BB}"/>
              </a:ext>
            </a:extLst>
          </p:cNvPr>
          <p:cNvGrpSpPr/>
          <p:nvPr/>
        </p:nvGrpSpPr>
        <p:grpSpPr>
          <a:xfrm>
            <a:off x="7457099" y="2166224"/>
            <a:ext cx="407114" cy="338554"/>
            <a:chOff x="4364945" y="2391884"/>
            <a:chExt cx="407114" cy="338554"/>
          </a:xfrm>
        </p:grpSpPr>
        <p:sp>
          <p:nvSpPr>
            <p:cNvPr id="39" name="Oval 38">
              <a:extLst>
                <a:ext uri="{FF2B5EF4-FFF2-40B4-BE49-F238E27FC236}">
                  <a16:creationId xmlns:a16="http://schemas.microsoft.com/office/drawing/2014/main" id="{7B88F41C-781A-585F-36E7-A0E5ED684B46}"/>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55F6B2D-6632-34CE-1736-709A1C98B7A2}"/>
                </a:ext>
              </a:extLst>
            </p:cNvPr>
            <p:cNvSpPr txBox="1"/>
            <p:nvPr/>
          </p:nvSpPr>
          <p:spPr>
            <a:xfrm>
              <a:off x="4364945" y="2391884"/>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G</a:t>
              </a:r>
            </a:p>
          </p:txBody>
        </p:sp>
      </p:grpSp>
      <p:grpSp>
        <p:nvGrpSpPr>
          <p:cNvPr id="24" name="Group 23">
            <a:extLst>
              <a:ext uri="{FF2B5EF4-FFF2-40B4-BE49-F238E27FC236}">
                <a16:creationId xmlns:a16="http://schemas.microsoft.com/office/drawing/2014/main" id="{32429C40-128A-59E4-6B56-5552CD703E29}"/>
              </a:ext>
            </a:extLst>
          </p:cNvPr>
          <p:cNvGrpSpPr/>
          <p:nvPr/>
        </p:nvGrpSpPr>
        <p:grpSpPr>
          <a:xfrm>
            <a:off x="7545912" y="3493074"/>
            <a:ext cx="407114" cy="338554"/>
            <a:chOff x="4364945" y="2385080"/>
            <a:chExt cx="407114" cy="338554"/>
          </a:xfrm>
        </p:grpSpPr>
        <p:sp>
          <p:nvSpPr>
            <p:cNvPr id="33" name="Oval 32">
              <a:extLst>
                <a:ext uri="{FF2B5EF4-FFF2-40B4-BE49-F238E27FC236}">
                  <a16:creationId xmlns:a16="http://schemas.microsoft.com/office/drawing/2014/main" id="{A870D64D-C5FD-BDB6-A918-9C0A2EB597EA}"/>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F78D4A2-9519-6545-1394-B27C3664E3B4}"/>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I</a:t>
              </a:r>
            </a:p>
          </p:txBody>
        </p:sp>
      </p:grpSp>
      <p:grpSp>
        <p:nvGrpSpPr>
          <p:cNvPr id="25" name="Group 24">
            <a:extLst>
              <a:ext uri="{FF2B5EF4-FFF2-40B4-BE49-F238E27FC236}">
                <a16:creationId xmlns:a16="http://schemas.microsoft.com/office/drawing/2014/main" id="{F31EA1B2-168D-9210-65FB-B5811E37038F}"/>
              </a:ext>
            </a:extLst>
          </p:cNvPr>
          <p:cNvGrpSpPr/>
          <p:nvPr/>
        </p:nvGrpSpPr>
        <p:grpSpPr>
          <a:xfrm>
            <a:off x="7000770" y="542326"/>
            <a:ext cx="407114" cy="338554"/>
            <a:chOff x="4364945" y="2385080"/>
            <a:chExt cx="407114" cy="338554"/>
          </a:xfrm>
        </p:grpSpPr>
        <p:sp>
          <p:nvSpPr>
            <p:cNvPr id="28" name="Oval 27">
              <a:extLst>
                <a:ext uri="{FF2B5EF4-FFF2-40B4-BE49-F238E27FC236}">
                  <a16:creationId xmlns:a16="http://schemas.microsoft.com/office/drawing/2014/main" id="{5AB7CAF3-9047-879E-231C-BC953864D21A}"/>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5A93055-16C1-7AD5-E946-87470C96CFED}"/>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D</a:t>
              </a:r>
            </a:p>
          </p:txBody>
        </p:sp>
      </p:grpSp>
      <p:sp>
        <p:nvSpPr>
          <p:cNvPr id="2" name="Content Placeholder 2">
            <a:extLst>
              <a:ext uri="{FF2B5EF4-FFF2-40B4-BE49-F238E27FC236}">
                <a16:creationId xmlns:a16="http://schemas.microsoft.com/office/drawing/2014/main" id="{7B27F40E-C89A-436C-2F0F-D70C3AC905B0}"/>
              </a:ext>
            </a:extLst>
          </p:cNvPr>
          <p:cNvSpPr>
            <a:spLocks noGrp="1"/>
          </p:cNvSpPr>
          <p:nvPr/>
        </p:nvSpPr>
        <p:spPr>
          <a:xfrm>
            <a:off x="502920" y="1078170"/>
            <a:ext cx="4649814" cy="3397250"/>
          </a:xfrm>
          <a:prstGeom prst="rect">
            <a:avLst/>
          </a:prstGeom>
        </p:spPr>
        <p:txBody>
          <a:bodyPr vert="horz" lIns="0" tIns="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385763" rtl="0" eaLnBrk="1" fontAlgn="auto" latinLnBrk="0" hangingPunct="1">
              <a:lnSpc>
                <a:spcPct val="100000"/>
              </a:lnSpc>
              <a:spcBef>
                <a:spcPts val="254"/>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9CDE"/>
                </a:solidFill>
                <a:effectLst/>
                <a:uLnTx/>
                <a:uFillTx/>
                <a:latin typeface="Calibri"/>
                <a:ea typeface="+mn-ea"/>
                <a:cs typeface="Calibri"/>
              </a:rPr>
              <a:t>CARTRIDGE INFORMATION ON POUCH</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1"/>
                </a:solidFill>
                <a:effectLst/>
                <a:uLnTx/>
                <a:uFillTx/>
                <a:latin typeface="Calibri"/>
                <a:ea typeface="+mn-ea"/>
                <a:cs typeface="+mn-cs"/>
              </a:rPr>
              <a:t>On each cartridge packaging, there is important </a:t>
            </a:r>
            <a:br>
              <a:rPr lang="en-US" sz="1400" b="0" i="0" u="none" strike="noStrike" kern="1200" cap="none" spc="0" normalizeH="0" baseline="0" noProof="0" dirty="0">
                <a:ln>
                  <a:noFill/>
                </a:ln>
                <a:effectLst/>
                <a:uLnTx/>
                <a:uFillTx/>
                <a:latin typeface="Calibri"/>
              </a:rPr>
            </a:br>
            <a:r>
              <a:rPr kumimoji="0" lang="en-US" sz="1400" b="0" i="0" u="none" strike="noStrike" kern="1200" cap="none" spc="0" normalizeH="0" baseline="0" noProof="0" dirty="0">
                <a:ln>
                  <a:noFill/>
                </a:ln>
                <a:solidFill>
                  <a:schemeClr val="accent1"/>
                </a:solidFill>
                <a:effectLst/>
                <a:uLnTx/>
                <a:uFillTx/>
                <a:latin typeface="Calibri"/>
                <a:ea typeface="+mn-ea"/>
                <a:cs typeface="+mn-cs"/>
              </a:rPr>
              <a:t>information to locate:</a:t>
            </a:r>
            <a:endParaRPr kumimoji="0" lang="en-US" sz="1400" b="0" i="0" u="none" strike="noStrike" kern="1200" cap="none" spc="0" normalizeH="0" baseline="0" noProof="0" dirty="0">
              <a:ln>
                <a:noFill/>
              </a:ln>
              <a:solidFill>
                <a:schemeClr val="accent1"/>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A</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name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B</a:t>
            </a:r>
            <a:r>
              <a:rPr kumimoji="0" lang="en-US" sz="1400" b="0" i="0" u="none" strike="noStrike" kern="1200" cap="none" spc="0" normalizeH="0" baseline="0" noProof="0" dirty="0">
                <a:ln>
                  <a:noFill/>
                </a:ln>
                <a:solidFill>
                  <a:srgbClr val="000000"/>
                </a:solidFill>
                <a:effectLst/>
                <a:uLnTx/>
                <a:uFillTx/>
                <a:latin typeface="Calibri"/>
                <a:ea typeface="+mn-ea"/>
                <a:cs typeface="+mn-cs"/>
              </a:rPr>
              <a:t>  Analytes – measured and calculated, if applicable</a:t>
            </a:r>
            <a:endParaRPr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C </a:t>
            </a:r>
            <a:r>
              <a:rPr kumimoji="0" lang="en-US" sz="1400" b="0" i="0" u="none" strike="noStrike" kern="1200" cap="none" spc="0" normalizeH="0" baseline="0" noProof="0" dirty="0">
                <a:ln>
                  <a:noFill/>
                </a:ln>
                <a:solidFill>
                  <a:srgbClr val="000000"/>
                </a:solidFill>
                <a:effectLst/>
                <a:uLnTx/>
                <a:uFillTx/>
                <a:latin typeface="Calibri"/>
                <a:ea typeface="+mn-ea"/>
                <a:cs typeface="+mn-cs"/>
              </a:rPr>
              <a:t> Location to record room temperature expiration date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lvl="1" indent="0">
              <a:buNone/>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D </a:t>
            </a:r>
            <a:r>
              <a:rPr kumimoji="0" lang="en-US" sz="1400" b="0" i="0" u="none" strike="noStrike" kern="1200" cap="none" spc="0" normalizeH="0" baseline="0" noProof="0" dirty="0">
                <a:ln>
                  <a:noFill/>
                </a:ln>
                <a:solidFill>
                  <a:srgbClr val="000000"/>
                </a:solidFill>
                <a:effectLst/>
                <a:uLnTx/>
                <a:uFillTx/>
                <a:latin typeface="Calibri"/>
                <a:ea typeface="+mn-ea"/>
                <a:cs typeface="+mn-cs"/>
              </a:rPr>
              <a:t> 2D barcode for manufacturing quality control</a:t>
            </a:r>
            <a:r>
              <a:rPr lang="en-US" dirty="0">
                <a:solidFill>
                  <a:srgbClr val="000000"/>
                </a:solidFill>
                <a:latin typeface="Calibri"/>
              </a:rPr>
              <a:t>; </a:t>
            </a:r>
            <a:r>
              <a:rPr kumimoji="0" lang="en-US" sz="1400" b="0" i="0" u="none" strike="noStrike" kern="1200" cap="none" spc="0" normalizeH="0" baseline="0" noProof="0" dirty="0">
                <a:ln>
                  <a:noFill/>
                </a:ln>
                <a:solidFill>
                  <a:srgbClr val="000000"/>
                </a:solidFill>
                <a:effectLst/>
                <a:uLnTx/>
                <a:uFillTx/>
                <a:latin typeface="Calibri"/>
                <a:ea typeface="+mn-ea"/>
                <a:cs typeface="+mn-cs"/>
              </a:rPr>
              <a:t>not scannable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E</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LOT number</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F</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pouch barcode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G </a:t>
            </a:r>
            <a:r>
              <a:rPr kumimoji="0" lang="en-US" sz="1400" b="0" i="0" u="none" strike="noStrike" kern="1200" cap="none" spc="0" normalizeH="0" baseline="0" noProof="0" dirty="0">
                <a:ln>
                  <a:noFill/>
                </a:ln>
                <a:solidFill>
                  <a:srgbClr val="000000"/>
                </a:solidFill>
                <a:effectLst/>
                <a:uLnTx/>
                <a:uFillTx/>
                <a:latin typeface="Calibri"/>
                <a:ea typeface="+mn-ea"/>
                <a:cs typeface="+mn-cs"/>
              </a:rPr>
              <a:t> Refrigerated storage expiration date</a:t>
            </a:r>
            <a:endParaRPr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H </a:t>
            </a:r>
            <a:r>
              <a:rPr kumimoji="0" lang="en-US" sz="1400" b="0" i="0" u="none" strike="noStrike" kern="1200" cap="none" spc="0" normalizeH="0" baseline="0" noProof="0" dirty="0">
                <a:ln>
                  <a:noFill/>
                </a:ln>
                <a:solidFill>
                  <a:srgbClr val="000000"/>
                </a:solidFill>
                <a:effectLst/>
                <a:uLnTx/>
                <a:uFillTx/>
                <a:latin typeface="Calibri"/>
                <a:ea typeface="+mn-ea"/>
                <a:cs typeface="+mn-cs"/>
              </a:rPr>
              <a:t> Indicates shelf life when stored at room temperature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I </a:t>
            </a:r>
            <a:r>
              <a:rPr kumimoji="0" lang="en-US" sz="1400" b="0" i="0" u="none" strike="noStrike" kern="1200" cap="none" spc="0" normalizeH="0" baseline="0" noProof="0" dirty="0">
                <a:ln>
                  <a:noFill/>
                </a:ln>
                <a:solidFill>
                  <a:srgbClr val="000000"/>
                </a:solidFill>
                <a:effectLst/>
                <a:uLnTx/>
                <a:uFillTx/>
                <a:latin typeface="Calibri"/>
                <a:ea typeface="+mn-ea"/>
                <a:cs typeface="+mn-cs"/>
              </a:rPr>
              <a:t> Room temperature storage range</a:t>
            </a:r>
            <a:endParaRPr lang="en-US" sz="1400" b="0" i="0" u="none" strike="noStrike" kern="1200" cap="none" spc="0" normalizeH="0" baseline="0" noProof="0" dirty="0">
              <a:ln>
                <a:noFill/>
              </a:ln>
              <a:solidFill>
                <a:srgbClr val="000000"/>
              </a:solidFill>
              <a:effectLst/>
              <a:uLnTx/>
              <a:uFillTx/>
              <a:latin typeface="Calibri"/>
              <a:ea typeface="Calibri"/>
              <a:cs typeface="Calibri"/>
            </a:endParaRPr>
          </a:p>
          <a:p>
            <a:pPr marL="169545" lvl="1" indent="-169545"/>
            <a:endParaRPr lang="en-US" dirty="0">
              <a:ea typeface="Calibri"/>
              <a:cs typeface="Calibri"/>
            </a:endParaRPr>
          </a:p>
          <a:p>
            <a:pPr marL="169545" lvl="1" indent="-169545"/>
            <a:endParaRPr lang="en-US" dirty="0">
              <a:ea typeface="Calibri"/>
              <a:cs typeface="Calibri"/>
            </a:endParaRPr>
          </a:p>
        </p:txBody>
      </p:sp>
      <p:grpSp>
        <p:nvGrpSpPr>
          <p:cNvPr id="3" name="Group 2">
            <a:extLst>
              <a:ext uri="{FF2B5EF4-FFF2-40B4-BE49-F238E27FC236}">
                <a16:creationId xmlns:a16="http://schemas.microsoft.com/office/drawing/2014/main" id="{DC38A6A3-B0C8-20E8-D9BD-7BF37E2A8C3F}"/>
              </a:ext>
            </a:extLst>
          </p:cNvPr>
          <p:cNvGrpSpPr/>
          <p:nvPr/>
        </p:nvGrpSpPr>
        <p:grpSpPr>
          <a:xfrm>
            <a:off x="7408984" y="501505"/>
            <a:ext cx="407114" cy="338554"/>
            <a:chOff x="4364945" y="2385080"/>
            <a:chExt cx="407114" cy="338554"/>
          </a:xfrm>
        </p:grpSpPr>
        <p:sp>
          <p:nvSpPr>
            <p:cNvPr id="4" name="Oval 3">
              <a:extLst>
                <a:ext uri="{FF2B5EF4-FFF2-40B4-BE49-F238E27FC236}">
                  <a16:creationId xmlns:a16="http://schemas.microsoft.com/office/drawing/2014/main" id="{23EA6A7F-B531-21D1-40D9-CC77B9691793}"/>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04AC9F-4DF0-2D70-B735-9B229EE2D958}"/>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E</a:t>
              </a:r>
            </a:p>
          </p:txBody>
        </p:sp>
      </p:grpSp>
      <p:grpSp>
        <p:nvGrpSpPr>
          <p:cNvPr id="8" name="Group 7">
            <a:extLst>
              <a:ext uri="{FF2B5EF4-FFF2-40B4-BE49-F238E27FC236}">
                <a16:creationId xmlns:a16="http://schemas.microsoft.com/office/drawing/2014/main" id="{8554E930-42C3-16AB-4ACE-8613E76B53D5}"/>
              </a:ext>
            </a:extLst>
          </p:cNvPr>
          <p:cNvGrpSpPr/>
          <p:nvPr/>
        </p:nvGrpSpPr>
        <p:grpSpPr>
          <a:xfrm>
            <a:off x="5651017" y="3491734"/>
            <a:ext cx="407114" cy="338554"/>
            <a:chOff x="4364945" y="2385080"/>
            <a:chExt cx="407114" cy="338554"/>
          </a:xfrm>
        </p:grpSpPr>
        <p:sp>
          <p:nvSpPr>
            <p:cNvPr id="11" name="Oval 10">
              <a:extLst>
                <a:ext uri="{FF2B5EF4-FFF2-40B4-BE49-F238E27FC236}">
                  <a16:creationId xmlns:a16="http://schemas.microsoft.com/office/drawing/2014/main" id="{4AF35196-5AF2-E14F-62B9-17CB9F13F535}"/>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6A3F68-1EC1-7BD5-3F5D-7DD566E4E616}"/>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H</a:t>
              </a:r>
            </a:p>
          </p:txBody>
        </p:sp>
      </p:grpSp>
    </p:spTree>
    <p:custDataLst>
      <p:tags r:id="rId1"/>
    </p:custDataLst>
    <p:extLst>
      <p:ext uri="{BB962C8B-B14F-4D97-AF65-F5344CB8AC3E}">
        <p14:creationId xmlns:p14="http://schemas.microsoft.com/office/powerpoint/2010/main" val="2559590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29115-F185-91D2-7DEF-DD689BDA660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5A15E33-C524-8211-8C0D-885BDC04B16F}"/>
              </a:ext>
            </a:extLst>
          </p:cNvPr>
          <p:cNvSpPr>
            <a:spLocks noGrp="1"/>
          </p:cNvSpPr>
          <p:nvPr>
            <p:ph type="title"/>
          </p:nvPr>
        </p:nvSpPr>
        <p:spPr>
          <a:xfrm>
            <a:off x="502920" y="569594"/>
            <a:ext cx="4810788" cy="390526"/>
          </a:xfrm>
        </p:spPr>
        <p:txBody>
          <a:bodyPr/>
          <a:lstStyle/>
          <a:p>
            <a:r>
              <a:rPr lang="en-US" dirty="0"/>
              <a:t>G cartridge overview </a:t>
            </a:r>
            <a:r>
              <a:rPr lang="en-US" sz="1400" dirty="0"/>
              <a:t>– cont’d</a:t>
            </a:r>
          </a:p>
        </p:txBody>
      </p:sp>
      <p:sp>
        <p:nvSpPr>
          <p:cNvPr id="5" name="Slide Number Placeholder 4">
            <a:extLst>
              <a:ext uri="{FF2B5EF4-FFF2-40B4-BE49-F238E27FC236}">
                <a16:creationId xmlns:a16="http://schemas.microsoft.com/office/drawing/2014/main" id="{38A99E46-452D-AE2F-5C1B-D9A5FDD677E0}"/>
              </a:ext>
            </a:extLst>
          </p:cNvPr>
          <p:cNvSpPr>
            <a:spLocks noGrp="1"/>
          </p:cNvSpPr>
          <p:nvPr>
            <p:ph type="sldNum" sz="quarter" idx="10"/>
          </p:nvPr>
        </p:nvSpPr>
        <p:spPr/>
        <p:txBody>
          <a:bodyPr/>
          <a:lstStyle/>
          <a:p>
            <a:r>
              <a:rPr lang="en-IN"/>
              <a:t>|    </a:t>
            </a:r>
            <a:fld id="{7B2119CD-3B2D-4CEB-B404-D2E3F8CD6D69}" type="slidenum">
              <a:rPr lang="en-IN" smtClean="0"/>
              <a:pPr/>
              <a:t>11</a:t>
            </a:fld>
            <a:endParaRPr lang="en-IN"/>
          </a:p>
        </p:txBody>
      </p:sp>
      <p:sp>
        <p:nvSpPr>
          <p:cNvPr id="2" name="Content Placeholder 2">
            <a:extLst>
              <a:ext uri="{FF2B5EF4-FFF2-40B4-BE49-F238E27FC236}">
                <a16:creationId xmlns:a16="http://schemas.microsoft.com/office/drawing/2014/main" id="{448F7600-80C8-124D-9601-0F3451A8F9F2}"/>
              </a:ext>
            </a:extLst>
          </p:cNvPr>
          <p:cNvSpPr txBox="1">
            <a:spLocks/>
          </p:cNvSpPr>
          <p:nvPr/>
        </p:nvSpPr>
        <p:spPr>
          <a:xfrm>
            <a:off x="483108" y="1249772"/>
            <a:ext cx="5008532" cy="3397250"/>
          </a:xfrm>
          <a:prstGeom prst="rect">
            <a:avLst/>
          </a:prstGeom>
        </p:spPr>
        <p:txBody>
          <a:bodyPr vert="horz" lIns="0" tIns="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ANATOMY OF A CARTRIDGE</a:t>
            </a:r>
          </a:p>
          <a:p>
            <a:r>
              <a:rPr lang="en-US" sz="1400">
                <a:solidFill>
                  <a:schemeClr val="accent1"/>
                </a:solidFill>
              </a:rPr>
              <a:t>On each cartridge, there are important areas to note</a:t>
            </a:r>
          </a:p>
          <a:p>
            <a:pPr marL="0" lvl="1" indent="0">
              <a:buFont typeface="Arial" panose="020B0604020202020204" pitchFamily="34" charset="0"/>
              <a:buNone/>
            </a:pPr>
            <a:r>
              <a:rPr lang="en-US" b="1">
                <a:solidFill>
                  <a:schemeClr val="accent3"/>
                </a:solidFill>
              </a:rPr>
              <a:t>A</a:t>
            </a:r>
            <a:r>
              <a:rPr lang="en-US"/>
              <a:t> Contact pads &amp; sensors (do not touch) </a:t>
            </a:r>
          </a:p>
          <a:p>
            <a:pPr marL="0" lvl="1" indent="0">
              <a:buFont typeface="Arial" panose="020B0604020202020204" pitchFamily="34" charset="0"/>
              <a:buNone/>
            </a:pPr>
            <a:r>
              <a:rPr lang="en-US" b="1">
                <a:solidFill>
                  <a:schemeClr val="accent3"/>
                </a:solidFill>
              </a:rPr>
              <a:t>B</a:t>
            </a:r>
            <a:r>
              <a:rPr lang="en-US"/>
              <a:t> Calibrant Pack (do not touch)</a:t>
            </a:r>
            <a:endParaRPr lang="en-US">
              <a:ea typeface="Calibri"/>
              <a:cs typeface="Calibri"/>
            </a:endParaRPr>
          </a:p>
          <a:p>
            <a:pPr marL="0" lvl="1" indent="0">
              <a:buFont typeface="Arial" panose="020B0604020202020204" pitchFamily="34" charset="0"/>
              <a:buNone/>
            </a:pPr>
            <a:r>
              <a:rPr lang="en-US" b="1">
                <a:solidFill>
                  <a:schemeClr val="accent3"/>
                </a:solidFill>
              </a:rPr>
              <a:t>C </a:t>
            </a:r>
            <a:r>
              <a:rPr lang="en-US"/>
              <a:t>Cartridge Closure </a:t>
            </a:r>
          </a:p>
          <a:p>
            <a:pPr marL="0" lvl="1" indent="0">
              <a:buNone/>
            </a:pPr>
            <a:r>
              <a:rPr lang="en-US" b="1">
                <a:solidFill>
                  <a:schemeClr val="accent3"/>
                </a:solidFill>
              </a:rPr>
              <a:t>D</a:t>
            </a:r>
            <a:r>
              <a:rPr lang="en-US"/>
              <a:t> Fill To Mark </a:t>
            </a:r>
            <a:endParaRPr lang="en-US">
              <a:ea typeface="Calibri"/>
              <a:cs typeface="Calibri"/>
            </a:endParaRPr>
          </a:p>
          <a:p>
            <a:pPr marL="0" lvl="1" indent="0">
              <a:buFont typeface="Arial" panose="020B0604020202020204" pitchFamily="34" charset="0"/>
              <a:buNone/>
            </a:pPr>
            <a:r>
              <a:rPr lang="en-US" b="1">
                <a:solidFill>
                  <a:schemeClr val="accent3"/>
                </a:solidFill>
              </a:rPr>
              <a:t>E </a:t>
            </a:r>
            <a:r>
              <a:rPr lang="en-US"/>
              <a:t>Sample Well </a:t>
            </a:r>
          </a:p>
          <a:p>
            <a:pPr marL="0" lvl="1" indent="0">
              <a:buFont typeface="Arial" panose="020B0604020202020204" pitchFamily="34" charset="0"/>
              <a:buNone/>
            </a:pPr>
            <a:r>
              <a:rPr lang="en-US" b="1">
                <a:solidFill>
                  <a:schemeClr val="accent3"/>
                </a:solidFill>
              </a:rPr>
              <a:t>F</a:t>
            </a:r>
            <a:r>
              <a:rPr lang="en-US"/>
              <a:t> Sample Chamber </a:t>
            </a:r>
          </a:p>
          <a:p>
            <a:pPr marL="169545" lvl="1" indent="-169545"/>
            <a:endParaRPr lang="en-US">
              <a:ea typeface="Calibri"/>
              <a:cs typeface="Calibri"/>
            </a:endParaRPr>
          </a:p>
          <a:p>
            <a:pPr marL="169545" lvl="1" indent="-169545"/>
            <a:endParaRPr lang="en-US">
              <a:ea typeface="Calibri"/>
              <a:cs typeface="Calibri"/>
            </a:endParaRPr>
          </a:p>
        </p:txBody>
      </p:sp>
      <p:grpSp>
        <p:nvGrpSpPr>
          <p:cNvPr id="4" name="Group 3">
            <a:extLst>
              <a:ext uri="{FF2B5EF4-FFF2-40B4-BE49-F238E27FC236}">
                <a16:creationId xmlns:a16="http://schemas.microsoft.com/office/drawing/2014/main" id="{EC480F04-40DC-BA10-BAB4-015E9840ACD0}"/>
              </a:ext>
            </a:extLst>
          </p:cNvPr>
          <p:cNvGrpSpPr/>
          <p:nvPr/>
        </p:nvGrpSpPr>
        <p:grpSpPr>
          <a:xfrm>
            <a:off x="5168539" y="519393"/>
            <a:ext cx="2708388" cy="4104712"/>
            <a:chOff x="5168539" y="519393"/>
            <a:chExt cx="2708388" cy="4104712"/>
          </a:xfrm>
        </p:grpSpPr>
        <p:pic>
          <p:nvPicPr>
            <p:cNvPr id="3" name="Picture 2" descr="A white rectangular object with a white label&#10;&#10;AI-generated content may be incorrect.">
              <a:extLst>
                <a:ext uri="{FF2B5EF4-FFF2-40B4-BE49-F238E27FC236}">
                  <a16:creationId xmlns:a16="http://schemas.microsoft.com/office/drawing/2014/main" id="{20A42434-683B-B60E-E51C-8833FC8C1D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539" y="519393"/>
              <a:ext cx="2708388" cy="4104712"/>
            </a:xfrm>
            <a:prstGeom prst="rect">
              <a:avLst/>
            </a:prstGeom>
          </p:spPr>
        </p:pic>
        <p:sp>
          <p:nvSpPr>
            <p:cNvPr id="9" name="Text Box 19">
              <a:extLst>
                <a:ext uri="{FF2B5EF4-FFF2-40B4-BE49-F238E27FC236}">
                  <a16:creationId xmlns:a16="http://schemas.microsoft.com/office/drawing/2014/main" id="{152BDD87-34F0-5C36-F877-9ECA27DB3C95}"/>
                </a:ext>
              </a:extLst>
            </p:cNvPr>
            <p:cNvSpPr txBox="1">
              <a:spLocks noChangeArrowheads="1"/>
            </p:cNvSpPr>
            <p:nvPr/>
          </p:nvSpPr>
          <p:spPr bwMode="auto">
            <a:xfrm>
              <a:off x="5723944" y="1053965"/>
              <a:ext cx="616980" cy="400110"/>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a:solidFill>
                    <a:schemeClr val="accent1"/>
                  </a:solidFill>
                </a:rPr>
                <a:t>TOP</a:t>
              </a:r>
            </a:p>
          </p:txBody>
        </p:sp>
        <p:sp>
          <p:nvSpPr>
            <p:cNvPr id="10" name="Text Box 19">
              <a:extLst>
                <a:ext uri="{FF2B5EF4-FFF2-40B4-BE49-F238E27FC236}">
                  <a16:creationId xmlns:a16="http://schemas.microsoft.com/office/drawing/2014/main" id="{41359DBD-671B-1FEF-EE44-EB92C74A624C}"/>
                </a:ext>
              </a:extLst>
            </p:cNvPr>
            <p:cNvSpPr txBox="1">
              <a:spLocks noChangeArrowheads="1"/>
            </p:cNvSpPr>
            <p:nvPr/>
          </p:nvSpPr>
          <p:spPr bwMode="auto">
            <a:xfrm>
              <a:off x="5865818" y="3946308"/>
              <a:ext cx="834404" cy="400110"/>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BOTTOM</a:t>
              </a:r>
            </a:p>
          </p:txBody>
        </p:sp>
        <p:grpSp>
          <p:nvGrpSpPr>
            <p:cNvPr id="11" name="Group 10">
              <a:extLst>
                <a:ext uri="{FF2B5EF4-FFF2-40B4-BE49-F238E27FC236}">
                  <a16:creationId xmlns:a16="http://schemas.microsoft.com/office/drawing/2014/main" id="{55429A6A-0BC1-206A-9D5C-6A596F2E819D}"/>
                </a:ext>
              </a:extLst>
            </p:cNvPr>
            <p:cNvGrpSpPr/>
            <p:nvPr/>
          </p:nvGrpSpPr>
          <p:grpSpPr>
            <a:xfrm>
              <a:off x="5832277" y="1401124"/>
              <a:ext cx="407114" cy="338554"/>
              <a:chOff x="4364945" y="2385080"/>
              <a:chExt cx="407114" cy="338554"/>
            </a:xfrm>
          </p:grpSpPr>
          <p:sp>
            <p:nvSpPr>
              <p:cNvPr id="35" name="Oval 34">
                <a:extLst>
                  <a:ext uri="{FF2B5EF4-FFF2-40B4-BE49-F238E27FC236}">
                    <a16:creationId xmlns:a16="http://schemas.microsoft.com/office/drawing/2014/main" id="{A59FDFE2-72DB-6A79-E297-5B675F319301}"/>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C2341D0-8348-AECA-72BC-20AF4229D178}"/>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A</a:t>
                </a:r>
                <a:endParaRPr lang="en-US">
                  <a:solidFill>
                    <a:schemeClr val="bg1"/>
                  </a:solidFill>
                  <a:ea typeface="+mn-lt"/>
                  <a:cs typeface="+mn-lt"/>
                </a:endParaRPr>
              </a:p>
            </p:txBody>
          </p:sp>
        </p:grpSp>
        <p:grpSp>
          <p:nvGrpSpPr>
            <p:cNvPr id="20" name="Group 19">
              <a:extLst>
                <a:ext uri="{FF2B5EF4-FFF2-40B4-BE49-F238E27FC236}">
                  <a16:creationId xmlns:a16="http://schemas.microsoft.com/office/drawing/2014/main" id="{D714263E-B648-19BE-F6F3-9472AD0E5733}"/>
                </a:ext>
              </a:extLst>
            </p:cNvPr>
            <p:cNvGrpSpPr/>
            <p:nvPr/>
          </p:nvGrpSpPr>
          <p:grpSpPr>
            <a:xfrm>
              <a:off x="6239391" y="2075746"/>
              <a:ext cx="407114" cy="338554"/>
              <a:chOff x="4364945" y="2389112"/>
              <a:chExt cx="407114" cy="338554"/>
            </a:xfrm>
          </p:grpSpPr>
          <p:sp>
            <p:nvSpPr>
              <p:cNvPr id="33" name="Oval 32">
                <a:extLst>
                  <a:ext uri="{FF2B5EF4-FFF2-40B4-BE49-F238E27FC236}">
                    <a16:creationId xmlns:a16="http://schemas.microsoft.com/office/drawing/2014/main" id="{AADA5EBB-B122-1420-130A-11718ABA4E2E}"/>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0FE2F62-47B3-03E1-88D3-8C6E04495D7F}"/>
                  </a:ext>
                </a:extLst>
              </p:cNvPr>
              <p:cNvSpPr txBox="1"/>
              <p:nvPr/>
            </p:nvSpPr>
            <p:spPr>
              <a:xfrm>
                <a:off x="4364945" y="2389112"/>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B</a:t>
                </a:r>
                <a:endParaRPr lang="en-US">
                  <a:solidFill>
                    <a:schemeClr val="bg1"/>
                  </a:solidFill>
                  <a:ea typeface="+mn-lt"/>
                  <a:cs typeface="+mn-lt"/>
                </a:endParaRPr>
              </a:p>
            </p:txBody>
          </p:sp>
        </p:grpSp>
        <p:grpSp>
          <p:nvGrpSpPr>
            <p:cNvPr id="21" name="Group 20">
              <a:extLst>
                <a:ext uri="{FF2B5EF4-FFF2-40B4-BE49-F238E27FC236}">
                  <a16:creationId xmlns:a16="http://schemas.microsoft.com/office/drawing/2014/main" id="{ABBCB4BE-DFC1-51CD-B550-6B030BECAC7F}"/>
                </a:ext>
              </a:extLst>
            </p:cNvPr>
            <p:cNvGrpSpPr/>
            <p:nvPr/>
          </p:nvGrpSpPr>
          <p:grpSpPr>
            <a:xfrm>
              <a:off x="6079463" y="3610240"/>
              <a:ext cx="407114" cy="338554"/>
              <a:chOff x="4364945" y="2385080"/>
              <a:chExt cx="407114" cy="338554"/>
            </a:xfrm>
          </p:grpSpPr>
          <p:sp>
            <p:nvSpPr>
              <p:cNvPr id="31" name="Oval 30">
                <a:extLst>
                  <a:ext uri="{FF2B5EF4-FFF2-40B4-BE49-F238E27FC236}">
                    <a16:creationId xmlns:a16="http://schemas.microsoft.com/office/drawing/2014/main" id="{32137DE4-FF28-28DD-F3AE-35A7DFFDCBF0}"/>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36BA290-8BA4-CB7A-909B-5F94A81BE90E}"/>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C</a:t>
                </a:r>
                <a:endParaRPr lang="en-US">
                  <a:solidFill>
                    <a:schemeClr val="bg1"/>
                  </a:solidFill>
                  <a:ea typeface="+mn-lt"/>
                  <a:cs typeface="+mn-lt"/>
                </a:endParaRPr>
              </a:p>
            </p:txBody>
          </p:sp>
        </p:grpSp>
        <p:grpSp>
          <p:nvGrpSpPr>
            <p:cNvPr id="22" name="Group 21">
              <a:extLst>
                <a:ext uri="{FF2B5EF4-FFF2-40B4-BE49-F238E27FC236}">
                  <a16:creationId xmlns:a16="http://schemas.microsoft.com/office/drawing/2014/main" id="{DE716F93-560C-7A27-5D9F-793102CE226B}"/>
                </a:ext>
              </a:extLst>
            </p:cNvPr>
            <p:cNvGrpSpPr/>
            <p:nvPr/>
          </p:nvGrpSpPr>
          <p:grpSpPr>
            <a:xfrm>
              <a:off x="6582106" y="2528535"/>
              <a:ext cx="407114" cy="338554"/>
              <a:chOff x="4470239" y="2164450"/>
              <a:chExt cx="407114" cy="338554"/>
            </a:xfrm>
          </p:grpSpPr>
          <p:sp>
            <p:nvSpPr>
              <p:cNvPr id="29" name="Oval 28">
                <a:extLst>
                  <a:ext uri="{FF2B5EF4-FFF2-40B4-BE49-F238E27FC236}">
                    <a16:creationId xmlns:a16="http://schemas.microsoft.com/office/drawing/2014/main" id="{1000B199-3723-41C4-3DB2-E739DA3FA9B3}"/>
                  </a:ext>
                </a:extLst>
              </p:cNvPr>
              <p:cNvSpPr/>
              <p:nvPr/>
            </p:nvSpPr>
            <p:spPr>
              <a:xfrm>
                <a:off x="4534638" y="2207664"/>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FF9127C-F89F-5037-F705-5E76B255E13F}"/>
                  </a:ext>
                </a:extLst>
              </p:cNvPr>
              <p:cNvSpPr txBox="1"/>
              <p:nvPr/>
            </p:nvSpPr>
            <p:spPr>
              <a:xfrm>
                <a:off x="4470239" y="216445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D</a:t>
                </a:r>
                <a:endParaRPr lang="en-US" dirty="0">
                  <a:solidFill>
                    <a:schemeClr val="bg1"/>
                  </a:solidFill>
                  <a:ea typeface="+mn-lt"/>
                  <a:cs typeface="+mn-lt"/>
                </a:endParaRPr>
              </a:p>
            </p:txBody>
          </p:sp>
        </p:grpSp>
        <p:grpSp>
          <p:nvGrpSpPr>
            <p:cNvPr id="23" name="Group 22">
              <a:extLst>
                <a:ext uri="{FF2B5EF4-FFF2-40B4-BE49-F238E27FC236}">
                  <a16:creationId xmlns:a16="http://schemas.microsoft.com/office/drawing/2014/main" id="{359024BC-2026-1D1D-A3DE-CEC4E7AE2248}"/>
                </a:ext>
              </a:extLst>
            </p:cNvPr>
            <p:cNvGrpSpPr/>
            <p:nvPr/>
          </p:nvGrpSpPr>
          <p:grpSpPr>
            <a:xfrm>
              <a:off x="7179085" y="3448615"/>
              <a:ext cx="407114" cy="338554"/>
              <a:chOff x="4364945" y="2385080"/>
              <a:chExt cx="407114" cy="338554"/>
            </a:xfrm>
          </p:grpSpPr>
          <p:sp>
            <p:nvSpPr>
              <p:cNvPr id="27" name="Oval 26">
                <a:extLst>
                  <a:ext uri="{FF2B5EF4-FFF2-40B4-BE49-F238E27FC236}">
                    <a16:creationId xmlns:a16="http://schemas.microsoft.com/office/drawing/2014/main" id="{61A4CAA5-E3EF-9AEE-F36F-E21D7E1CE96B}"/>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6DD7090-9C79-5618-7636-11DB84BDBE67}"/>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E</a:t>
                </a:r>
                <a:endParaRPr lang="en-US">
                  <a:solidFill>
                    <a:schemeClr val="bg1"/>
                  </a:solidFill>
                  <a:ea typeface="+mn-lt"/>
                  <a:cs typeface="+mn-lt"/>
                </a:endParaRPr>
              </a:p>
            </p:txBody>
          </p:sp>
        </p:grpSp>
        <p:grpSp>
          <p:nvGrpSpPr>
            <p:cNvPr id="24" name="Group 23">
              <a:extLst>
                <a:ext uri="{FF2B5EF4-FFF2-40B4-BE49-F238E27FC236}">
                  <a16:creationId xmlns:a16="http://schemas.microsoft.com/office/drawing/2014/main" id="{0E41C4EF-87AC-751D-7468-C29D0A399F7D}"/>
                </a:ext>
              </a:extLst>
            </p:cNvPr>
            <p:cNvGrpSpPr/>
            <p:nvPr/>
          </p:nvGrpSpPr>
          <p:grpSpPr>
            <a:xfrm>
              <a:off x="7216844" y="2716778"/>
              <a:ext cx="407114" cy="338554"/>
              <a:chOff x="4364945" y="2385080"/>
              <a:chExt cx="407114" cy="338554"/>
            </a:xfrm>
          </p:grpSpPr>
          <p:sp>
            <p:nvSpPr>
              <p:cNvPr id="25" name="Oval 24">
                <a:extLst>
                  <a:ext uri="{FF2B5EF4-FFF2-40B4-BE49-F238E27FC236}">
                    <a16:creationId xmlns:a16="http://schemas.microsoft.com/office/drawing/2014/main" id="{0FC6E8F0-107E-F220-6AC6-324328113E4C}"/>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8788946-281E-ECC2-8BBC-E71ECE3E4E28}"/>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F</a:t>
                </a:r>
                <a:endParaRPr lang="en-US" dirty="0">
                  <a:solidFill>
                    <a:schemeClr val="bg1"/>
                  </a:solidFill>
                  <a:ea typeface="+mn-lt"/>
                  <a:cs typeface="+mn-lt"/>
                </a:endParaRPr>
              </a:p>
            </p:txBody>
          </p:sp>
        </p:grpSp>
      </p:grpSp>
    </p:spTree>
    <p:custDataLst>
      <p:tags r:id="rId1"/>
    </p:custDataLst>
    <p:extLst>
      <p:ext uri="{BB962C8B-B14F-4D97-AF65-F5344CB8AC3E}">
        <p14:creationId xmlns:p14="http://schemas.microsoft.com/office/powerpoint/2010/main" val="2805807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245CC-C74C-2F45-8E89-BA9F009EDBF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1955D95-94D4-94CB-8099-0CF292AE6FAF}"/>
              </a:ext>
            </a:extLst>
          </p:cNvPr>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a:p>
        </p:txBody>
      </p:sp>
      <p:sp>
        <p:nvSpPr>
          <p:cNvPr id="12" name="Text Placeholder 2">
            <a:extLst>
              <a:ext uri="{FF2B5EF4-FFF2-40B4-BE49-F238E27FC236}">
                <a16:creationId xmlns:a16="http://schemas.microsoft.com/office/drawing/2014/main" id="{18825B45-BEF0-E202-4C1D-2CCE9F0EE7FD}"/>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solidFill>
                  <a:schemeClr val="accent1"/>
                </a:solidFill>
                <a:latin typeface="+mn-lt"/>
              </a:rPr>
              <a:t>PERFORMING A PATIENT TEST</a:t>
            </a:r>
          </a:p>
        </p:txBody>
      </p:sp>
      <p:sp>
        <p:nvSpPr>
          <p:cNvPr id="13" name="Title 1">
            <a:extLst>
              <a:ext uri="{FF2B5EF4-FFF2-40B4-BE49-F238E27FC236}">
                <a16:creationId xmlns:a16="http://schemas.microsoft.com/office/drawing/2014/main" id="{770C5063-42F1-B4B6-CE47-56A13BD1542D}"/>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a:solidFill>
                  <a:schemeClr val="bg1"/>
                </a:solidFill>
              </a:rPr>
              <a:t>Running a Test</a:t>
            </a:r>
          </a:p>
        </p:txBody>
      </p:sp>
    </p:spTree>
    <p:custDataLst>
      <p:tags r:id="rId1"/>
    </p:custDataLst>
    <p:extLst>
      <p:ext uri="{BB962C8B-B14F-4D97-AF65-F5344CB8AC3E}">
        <p14:creationId xmlns:p14="http://schemas.microsoft.com/office/powerpoint/2010/main" val="1362565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Before beginning</a:t>
            </a:r>
            <a:endParaRPr lang="en-US" sz="1800" i="1" dirty="0"/>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13</a:t>
            </a:fld>
            <a:endParaRPr lang="en-IN"/>
          </a:p>
        </p:txBody>
      </p:sp>
      <p:sp>
        <p:nvSpPr>
          <p:cNvPr id="16" name="TextBox 15">
            <a:extLst>
              <a:ext uri="{FF2B5EF4-FFF2-40B4-BE49-F238E27FC236}">
                <a16:creationId xmlns:a16="http://schemas.microsoft.com/office/drawing/2014/main" id="{A810FED7-DB71-48A5-AAF6-1FEAC45175CF}"/>
              </a:ext>
            </a:extLst>
          </p:cNvPr>
          <p:cNvSpPr txBox="1"/>
          <p:nvPr/>
        </p:nvSpPr>
        <p:spPr>
          <a:xfrm>
            <a:off x="1464077" y="1330942"/>
            <a:ext cx="3514422" cy="3323987"/>
          </a:xfrm>
          <a:prstGeom prst="rect">
            <a:avLst/>
          </a:prstGeom>
          <a:noFill/>
        </p:spPr>
        <p:txBody>
          <a:bodyPr wrap="square" lIns="91440" tIns="45720" rIns="91440" bIns="45720" rtlCol="0" anchor="t">
            <a:spAutoFit/>
          </a:bodyPr>
          <a:lstStyle/>
          <a:p>
            <a:pPr defTabSz="514350"/>
            <a:r>
              <a:rPr lang="en-US" sz="1600" b="1">
                <a:solidFill>
                  <a:schemeClr val="accent3"/>
                </a:solidFill>
                <a:cs typeface="Calibri"/>
              </a:rPr>
              <a:t>QUICK TIPS</a:t>
            </a:r>
          </a:p>
          <a:p>
            <a:pPr marL="285750" indent="-285750" defTabSz="514350">
              <a:buFont typeface="Arial" panose="020B0604020202020204" pitchFamily="34" charset="0"/>
              <a:buChar char="•"/>
            </a:pPr>
            <a:r>
              <a:rPr lang="en-US" sz="1400">
                <a:solidFill>
                  <a:srgbClr val="000000"/>
                </a:solidFill>
                <a:cs typeface="Calibri"/>
              </a:rPr>
              <a:t>For best results, the cartridge and analyzer should be at room temperature</a:t>
            </a:r>
            <a:br>
              <a:rPr lang="en-US" sz="1400">
                <a:cs typeface="Calibri" panose="020F0502020204030204" pitchFamily="34" charset="0"/>
              </a:rPr>
            </a:br>
            <a:endParaRPr lang="en-US" sz="140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a:solidFill>
                  <a:srgbClr val="000000"/>
                </a:solidFill>
                <a:cs typeface="Calibri"/>
              </a:rPr>
              <a:t>A cartridge should not be removed from its protective pouch until it is at room temperature (18-30 °C or 64-86 °F)</a:t>
            </a:r>
            <a:br>
              <a:rPr lang="en-US" sz="1400">
                <a:cs typeface="Calibri" panose="020F0502020204030204" pitchFamily="34" charset="0"/>
              </a:rPr>
            </a:br>
            <a:endParaRPr lang="en-US" sz="140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a:solidFill>
                  <a:srgbClr val="000000"/>
                </a:solidFill>
                <a:cs typeface="Calibri"/>
              </a:rPr>
              <a:t>Since condensation on a cold cartridge may prevent proper contact with the analyzer, allow refrigerated cartridges to equilibrate at room temperature for </a:t>
            </a:r>
            <a:r>
              <a:rPr lang="en-US" sz="1400">
                <a:solidFill>
                  <a:schemeClr val="accent3"/>
                </a:solidFill>
                <a:cs typeface="Calibri"/>
              </a:rPr>
              <a:t>5 minutes for a single cartridge </a:t>
            </a:r>
            <a:r>
              <a:rPr lang="en-US" sz="1400">
                <a:solidFill>
                  <a:srgbClr val="000000"/>
                </a:solidFill>
                <a:cs typeface="Calibri"/>
              </a:rPr>
              <a:t>and </a:t>
            </a:r>
            <a:r>
              <a:rPr lang="en-US" sz="1400">
                <a:solidFill>
                  <a:schemeClr val="accent3"/>
                </a:solidFill>
                <a:cs typeface="Calibri"/>
              </a:rPr>
              <a:t>1 hour for an entire box </a:t>
            </a:r>
            <a:r>
              <a:rPr lang="en-US" sz="1400">
                <a:solidFill>
                  <a:srgbClr val="000000"/>
                </a:solidFill>
                <a:cs typeface="Calibri"/>
              </a:rPr>
              <a:t>before use</a:t>
            </a:r>
            <a:endParaRPr lang="en-US" sz="1400">
              <a:solidFill>
                <a:srgbClr val="000000"/>
              </a:solidFill>
              <a:ea typeface="Calibri"/>
              <a:cs typeface="Calibri"/>
            </a:endParaRPr>
          </a:p>
          <a:p>
            <a:pPr defTabSz="514350"/>
            <a:endParaRPr lang="en-US" sz="1400">
              <a:solidFill>
                <a:srgbClr val="000000"/>
              </a:solidFill>
              <a:cs typeface="Calibri" panose="020F0502020204030204" pitchFamily="34" charset="0"/>
            </a:endParaRPr>
          </a:p>
        </p:txBody>
      </p:sp>
      <p:pic>
        <p:nvPicPr>
          <p:cNvPr id="23" name="Picture 22" descr="A grey device with a screen&#10;&#10;Description automatically generated">
            <a:extLst>
              <a:ext uri="{FF2B5EF4-FFF2-40B4-BE49-F238E27FC236}">
                <a16:creationId xmlns:a16="http://schemas.microsoft.com/office/drawing/2014/main" id="{0F49488B-0FB2-4103-52B3-5FBA455EB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365" y="748045"/>
            <a:ext cx="1218811" cy="3680931"/>
          </a:xfrm>
          <a:prstGeom prst="rect">
            <a:avLst/>
          </a:prstGeom>
        </p:spPr>
      </p:pic>
      <p:pic>
        <p:nvPicPr>
          <p:cNvPr id="2" name="Picture 1">
            <a:extLst>
              <a:ext uri="{FF2B5EF4-FFF2-40B4-BE49-F238E27FC236}">
                <a16:creationId xmlns:a16="http://schemas.microsoft.com/office/drawing/2014/main" id="{6FC1A008-17CE-7D9C-B473-7DC7D235C2FB}"/>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6895500" y="748045"/>
            <a:ext cx="1184560" cy="3906884"/>
          </a:xfrm>
          <a:prstGeom prst="rect">
            <a:avLst/>
          </a:prstGeom>
        </p:spPr>
      </p:pic>
      <p:pic>
        <p:nvPicPr>
          <p:cNvPr id="3" name="Picture 2" descr="A white plastic object with a white label&#10;&#10;AI-generated content may be incorrect.">
            <a:extLst>
              <a:ext uri="{FF2B5EF4-FFF2-40B4-BE49-F238E27FC236}">
                <a16:creationId xmlns:a16="http://schemas.microsoft.com/office/drawing/2014/main" id="{3DFC7CCC-C7BC-F58A-06B1-BC11E32D48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2024" y="3607748"/>
            <a:ext cx="726266" cy="1047181"/>
          </a:xfrm>
          <a:prstGeom prst="rect">
            <a:avLst/>
          </a:prstGeom>
        </p:spPr>
      </p:pic>
      <p:pic>
        <p:nvPicPr>
          <p:cNvPr id="4" name="Picture 3" descr="A light bulb with rays of light&#10;&#10;AI-generated content may be incorrect.">
            <a:extLst>
              <a:ext uri="{FF2B5EF4-FFF2-40B4-BE49-F238E27FC236}">
                <a16:creationId xmlns:a16="http://schemas.microsoft.com/office/drawing/2014/main" id="{558ACEB0-3652-AD23-6020-B072ECC80CE9}"/>
              </a:ext>
            </a:extLst>
          </p:cNvPr>
          <p:cNvPicPr>
            <a:picLocks noChangeAspect="1"/>
          </p:cNvPicPr>
          <p:nvPr/>
        </p:nvPicPr>
        <p:blipFill>
          <a:blip r:embed="rId6"/>
          <a:stretch>
            <a:fillRect/>
          </a:stretch>
        </p:blipFill>
        <p:spPr>
          <a:xfrm>
            <a:off x="493766" y="1397827"/>
            <a:ext cx="795338" cy="795338"/>
          </a:xfrm>
          <a:prstGeom prst="rect">
            <a:avLst/>
          </a:prstGeom>
        </p:spPr>
      </p:pic>
      <p:pic>
        <p:nvPicPr>
          <p:cNvPr id="7" name="Picture 6" descr="A white rectangular object with a white label&#10;&#10;AI-generated content may be incorrect.">
            <a:extLst>
              <a:ext uri="{FF2B5EF4-FFF2-40B4-BE49-F238E27FC236}">
                <a16:creationId xmlns:a16="http://schemas.microsoft.com/office/drawing/2014/main" id="{C7F6C559-6460-9452-771D-42643EEE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9915" y="3397482"/>
            <a:ext cx="987660" cy="1496854"/>
          </a:xfrm>
          <a:prstGeom prst="rect">
            <a:avLst/>
          </a:prstGeom>
        </p:spPr>
      </p:pic>
    </p:spTree>
    <p:custDataLst>
      <p:tags r:id="rId1"/>
    </p:custDataLst>
    <p:extLst>
      <p:ext uri="{BB962C8B-B14F-4D97-AF65-F5344CB8AC3E}">
        <p14:creationId xmlns:p14="http://schemas.microsoft.com/office/powerpoint/2010/main" val="2879476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Before beginning </a:t>
            </a:r>
            <a:r>
              <a:rPr lang="en-US" sz="1400" dirty="0"/>
              <a:t>– cont’d</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14</a:t>
            </a:fld>
            <a:endParaRPr lang="en-IN"/>
          </a:p>
        </p:txBody>
      </p:sp>
      <p:sp>
        <p:nvSpPr>
          <p:cNvPr id="16" name="TextBox 15">
            <a:extLst>
              <a:ext uri="{FF2B5EF4-FFF2-40B4-BE49-F238E27FC236}">
                <a16:creationId xmlns:a16="http://schemas.microsoft.com/office/drawing/2014/main" id="{A810FED7-DB71-48A5-AAF6-1FEAC45175CF}"/>
              </a:ext>
            </a:extLst>
          </p:cNvPr>
          <p:cNvSpPr txBox="1"/>
          <p:nvPr/>
        </p:nvSpPr>
        <p:spPr>
          <a:xfrm>
            <a:off x="1425038" y="1399032"/>
            <a:ext cx="3817677" cy="2708434"/>
          </a:xfrm>
          <a:prstGeom prst="rect">
            <a:avLst/>
          </a:prstGeom>
          <a:noFill/>
        </p:spPr>
        <p:txBody>
          <a:bodyPr wrap="square" lIns="91440" tIns="45720" rIns="91440" bIns="45720" rtlCol="0" anchor="t">
            <a:spAutoFit/>
          </a:bodyPr>
          <a:lstStyle/>
          <a:p>
            <a:pPr defTabSz="514350"/>
            <a:r>
              <a:rPr lang="en-US" sz="1600" b="1" dirty="0">
                <a:solidFill>
                  <a:schemeClr val="tx2"/>
                </a:solidFill>
                <a:cs typeface="Calibri"/>
              </a:rPr>
              <a:t>PRECAUTIONS</a:t>
            </a:r>
          </a:p>
          <a:p>
            <a:pPr marL="285750" indent="-285750" defTabSz="514350">
              <a:buFont typeface="Arial" panose="020B0604020202020204" pitchFamily="34" charset="0"/>
              <a:buChar char="•"/>
            </a:pPr>
            <a:r>
              <a:rPr lang="en-US" sz="1400" b="1" dirty="0">
                <a:solidFill>
                  <a:srgbClr val="000000"/>
                </a:solidFill>
                <a:cs typeface="Calibri"/>
              </a:rPr>
              <a:t>Use a cartridge immediately </a:t>
            </a:r>
            <a:r>
              <a:rPr lang="en-US" sz="1400" dirty="0">
                <a:solidFill>
                  <a:srgbClr val="000000"/>
                </a:solidFill>
                <a:cs typeface="Calibri"/>
              </a:rPr>
              <a:t>after removing </a:t>
            </a:r>
            <a:br>
              <a:rPr lang="en-US" sz="1400" dirty="0">
                <a:cs typeface="Calibri" panose="020F0502020204030204" pitchFamily="34" charset="0"/>
              </a:rPr>
            </a:br>
            <a:r>
              <a:rPr lang="en-US" sz="1400" dirty="0">
                <a:solidFill>
                  <a:srgbClr val="000000"/>
                </a:solidFill>
                <a:cs typeface="Calibri"/>
              </a:rPr>
              <a:t>it from its protective pouch. Prolonged exposure may cause a cartridge to fail a Quality Check</a:t>
            </a:r>
            <a:br>
              <a:rPr lang="en-US" sz="1400" dirty="0">
                <a:cs typeface="Calibri" panose="020F0502020204030204" pitchFamily="34" charset="0"/>
              </a:rPr>
            </a:br>
            <a:endParaRPr lang="en-US" sz="140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a:rPr>
              <a:t>Do not return unopened, previously refrigerated cartridges to the refrigerator</a:t>
            </a:r>
            <a:br>
              <a:rPr lang="en-US" sz="1400" dirty="0">
                <a:cs typeface="Calibri" panose="020F0502020204030204" pitchFamily="34" charset="0"/>
              </a:rPr>
            </a:br>
            <a:endParaRPr lang="en-US" sz="140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a:rPr>
              <a:t>Cartridges may be stored at room temperature for the time frame indicated on the cartridge box</a:t>
            </a:r>
            <a:endParaRPr lang="en-US" sz="1400" dirty="0">
              <a:cs typeface="Calibri"/>
            </a:endParaRPr>
          </a:p>
        </p:txBody>
      </p:sp>
      <p:pic>
        <p:nvPicPr>
          <p:cNvPr id="2" name="Picture 1" descr="A grey device with a screen&#10;&#10;Description automatically generated">
            <a:extLst>
              <a:ext uri="{FF2B5EF4-FFF2-40B4-BE49-F238E27FC236}">
                <a16:creationId xmlns:a16="http://schemas.microsoft.com/office/drawing/2014/main" id="{0FA9064A-6ED7-D9B2-1BA9-E6B1F6910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552" y="748045"/>
            <a:ext cx="1218811" cy="3680931"/>
          </a:xfrm>
          <a:prstGeom prst="rect">
            <a:avLst/>
          </a:prstGeom>
        </p:spPr>
      </p:pic>
      <p:pic>
        <p:nvPicPr>
          <p:cNvPr id="9" name="Picture 8">
            <a:extLst>
              <a:ext uri="{FF2B5EF4-FFF2-40B4-BE49-F238E27FC236}">
                <a16:creationId xmlns:a16="http://schemas.microsoft.com/office/drawing/2014/main" id="{82839066-1B49-FDA0-5CD8-B61B6D52D771}"/>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6877687" y="748045"/>
            <a:ext cx="1184560" cy="3906884"/>
          </a:xfrm>
          <a:prstGeom prst="rect">
            <a:avLst/>
          </a:prstGeom>
        </p:spPr>
      </p:pic>
      <p:pic>
        <p:nvPicPr>
          <p:cNvPr id="13" name="Picture 12" descr="A blue exclamation mark in a triangle&#10;&#10;AI-generated content may be incorrect.">
            <a:extLst>
              <a:ext uri="{FF2B5EF4-FFF2-40B4-BE49-F238E27FC236}">
                <a16:creationId xmlns:a16="http://schemas.microsoft.com/office/drawing/2014/main" id="{24621F56-B0A2-D11C-B3D7-A940C3575B9D}"/>
              </a:ext>
            </a:extLst>
          </p:cNvPr>
          <p:cNvPicPr>
            <a:picLocks noChangeAspect="1"/>
          </p:cNvPicPr>
          <p:nvPr/>
        </p:nvPicPr>
        <p:blipFill>
          <a:blip r:embed="rId5"/>
          <a:stretch>
            <a:fillRect/>
          </a:stretch>
        </p:blipFill>
        <p:spPr>
          <a:xfrm>
            <a:off x="501794" y="1462953"/>
            <a:ext cx="691429" cy="691429"/>
          </a:xfrm>
          <a:prstGeom prst="rect">
            <a:avLst/>
          </a:prstGeom>
        </p:spPr>
      </p:pic>
      <p:pic>
        <p:nvPicPr>
          <p:cNvPr id="4" name="Picture 3" descr="A white plastic object with a white label&#10;&#10;AI-generated content may be incorrect.">
            <a:extLst>
              <a:ext uri="{FF2B5EF4-FFF2-40B4-BE49-F238E27FC236}">
                <a16:creationId xmlns:a16="http://schemas.microsoft.com/office/drawing/2014/main" id="{F5205113-0A43-02D0-5FD4-3252CD6404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2024" y="3607748"/>
            <a:ext cx="726266" cy="1047181"/>
          </a:xfrm>
          <a:prstGeom prst="rect">
            <a:avLst/>
          </a:prstGeom>
        </p:spPr>
      </p:pic>
      <p:pic>
        <p:nvPicPr>
          <p:cNvPr id="7" name="Picture 6" descr="A white rectangular object with a white label&#10;&#10;AI-generated content may be incorrect.">
            <a:extLst>
              <a:ext uri="{FF2B5EF4-FFF2-40B4-BE49-F238E27FC236}">
                <a16:creationId xmlns:a16="http://schemas.microsoft.com/office/drawing/2014/main" id="{13710D89-3B29-FDEE-26EE-FE8061B66E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9915" y="3397482"/>
            <a:ext cx="987660" cy="1496854"/>
          </a:xfrm>
          <a:prstGeom prst="rect">
            <a:avLst/>
          </a:prstGeom>
        </p:spPr>
      </p:pic>
    </p:spTree>
    <p:custDataLst>
      <p:tags r:id="rId1"/>
    </p:custDataLst>
    <p:extLst>
      <p:ext uri="{BB962C8B-B14F-4D97-AF65-F5344CB8AC3E}">
        <p14:creationId xmlns:p14="http://schemas.microsoft.com/office/powerpoint/2010/main" val="1064287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8EF73-D0C9-65B1-BFD7-1C195E3DF4A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14951BD-F743-1D30-D3D7-9C8678FBB7AD}"/>
              </a:ext>
            </a:extLst>
          </p:cNvPr>
          <p:cNvSpPr>
            <a:spLocks noGrp="1"/>
          </p:cNvSpPr>
          <p:nvPr>
            <p:ph type="title"/>
          </p:nvPr>
        </p:nvSpPr>
        <p:spPr/>
        <p:txBody>
          <a:bodyPr/>
          <a:lstStyle/>
          <a:p>
            <a:r>
              <a:rPr lang="en-US" dirty="0"/>
              <a:t>Testing process overview</a:t>
            </a:r>
          </a:p>
        </p:txBody>
      </p:sp>
      <p:sp>
        <p:nvSpPr>
          <p:cNvPr id="6" name="Slide Number Placeholder 20">
            <a:extLst>
              <a:ext uri="{FF2B5EF4-FFF2-40B4-BE49-F238E27FC236}">
                <a16:creationId xmlns:a16="http://schemas.microsoft.com/office/drawing/2014/main" id="{F828CA88-791A-A8B2-36DF-867A4513247F}"/>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a:t>|    </a:t>
            </a:r>
            <a:fld id="{7B2119CD-3B2D-4CEB-B404-D2E3F8CD6D69}" type="slidenum">
              <a:rPr lang="en-IN" sz="1050" smtClean="0"/>
              <a:pPr/>
              <a:t>15</a:t>
            </a:fld>
            <a:endParaRPr lang="en-IN" sz="1050"/>
          </a:p>
        </p:txBody>
      </p:sp>
      <p:sp>
        <p:nvSpPr>
          <p:cNvPr id="5" name="Slide Number Placeholder 20">
            <a:extLst>
              <a:ext uri="{FF2B5EF4-FFF2-40B4-BE49-F238E27FC236}">
                <a16:creationId xmlns:a16="http://schemas.microsoft.com/office/drawing/2014/main" id="{D8A57AB0-6729-A79A-6871-BB56D3A286D8}"/>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a:t>|    </a:t>
            </a:r>
            <a:fld id="{7B2119CD-3B2D-4CEB-B404-D2E3F8CD6D69}" type="slidenum">
              <a:rPr lang="en-IN" sz="1050" smtClean="0"/>
              <a:pPr/>
              <a:t>15</a:t>
            </a:fld>
            <a:endParaRPr lang="en-IN" sz="1050"/>
          </a:p>
        </p:txBody>
      </p:sp>
      <p:cxnSp>
        <p:nvCxnSpPr>
          <p:cNvPr id="10" name="Straight Connector 9">
            <a:extLst>
              <a:ext uri="{FF2B5EF4-FFF2-40B4-BE49-F238E27FC236}">
                <a16:creationId xmlns:a16="http://schemas.microsoft.com/office/drawing/2014/main" id="{4DA203CE-A062-053C-B228-931391B62250}"/>
              </a:ext>
            </a:extLst>
          </p:cNvPr>
          <p:cNvCxnSpPr>
            <a:cxnSpLocks/>
          </p:cNvCxnSpPr>
          <p:nvPr/>
        </p:nvCxnSpPr>
        <p:spPr>
          <a:xfrm flipV="1">
            <a:off x="999293" y="4332374"/>
            <a:ext cx="6709292" cy="71435"/>
          </a:xfrm>
          <a:prstGeom prst="line">
            <a:avLst/>
          </a:prstGeom>
          <a:ln>
            <a:solidFill>
              <a:schemeClr val="accent3"/>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a:extLst>
              <a:ext uri="{FF2B5EF4-FFF2-40B4-BE49-F238E27FC236}">
                <a16:creationId xmlns:a16="http://schemas.microsoft.com/office/drawing/2014/main" id="{EF15BB58-BD5D-A035-5C83-A155BC499EED}"/>
              </a:ext>
            </a:extLst>
          </p:cNvPr>
          <p:cNvCxnSpPr>
            <a:cxnSpLocks/>
          </p:cNvCxnSpPr>
          <p:nvPr/>
        </p:nvCxnSpPr>
        <p:spPr>
          <a:xfrm>
            <a:off x="996116" y="2514232"/>
            <a:ext cx="6578038" cy="59974"/>
          </a:xfrm>
          <a:prstGeom prst="line">
            <a:avLst/>
          </a:prstGeom>
          <a:ln>
            <a:solidFill>
              <a:schemeClr val="accent3"/>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sp>
        <p:nvSpPr>
          <p:cNvPr id="14" name="Text Box 19">
            <a:extLst>
              <a:ext uri="{FF2B5EF4-FFF2-40B4-BE49-F238E27FC236}">
                <a16:creationId xmlns:a16="http://schemas.microsoft.com/office/drawing/2014/main" id="{503893FB-4A1E-CED1-8441-ABE541043DF2}"/>
              </a:ext>
            </a:extLst>
          </p:cNvPr>
          <p:cNvSpPr txBox="1">
            <a:spLocks noChangeArrowheads="1"/>
          </p:cNvSpPr>
          <p:nvPr/>
        </p:nvSpPr>
        <p:spPr bwMode="auto">
          <a:xfrm>
            <a:off x="3954726" y="2380800"/>
            <a:ext cx="933276"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a:solidFill>
                  <a:schemeClr val="accent1"/>
                </a:solidFill>
              </a:rPr>
              <a:t>COLLECT SAMPLE</a:t>
            </a:r>
          </a:p>
        </p:txBody>
      </p:sp>
      <p:sp>
        <p:nvSpPr>
          <p:cNvPr id="15" name="Text Box 19">
            <a:extLst>
              <a:ext uri="{FF2B5EF4-FFF2-40B4-BE49-F238E27FC236}">
                <a16:creationId xmlns:a16="http://schemas.microsoft.com/office/drawing/2014/main" id="{3FF242C5-993C-8D21-1B75-79D3E55F028F}"/>
              </a:ext>
            </a:extLst>
          </p:cNvPr>
          <p:cNvSpPr txBox="1">
            <a:spLocks noChangeArrowheads="1"/>
          </p:cNvSpPr>
          <p:nvPr/>
        </p:nvSpPr>
        <p:spPr bwMode="auto">
          <a:xfrm>
            <a:off x="6385393" y="2395121"/>
            <a:ext cx="808367"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a:solidFill>
                  <a:schemeClr val="accent1"/>
                </a:solidFill>
              </a:rPr>
              <a:t>MIX SAMPLE</a:t>
            </a:r>
          </a:p>
        </p:txBody>
      </p:sp>
      <p:sp>
        <p:nvSpPr>
          <p:cNvPr id="16" name="Text Box 19">
            <a:extLst>
              <a:ext uri="{FF2B5EF4-FFF2-40B4-BE49-F238E27FC236}">
                <a16:creationId xmlns:a16="http://schemas.microsoft.com/office/drawing/2014/main" id="{94B6995B-2288-09EE-F512-40AFF06DB830}"/>
              </a:ext>
            </a:extLst>
          </p:cNvPr>
          <p:cNvSpPr txBox="1">
            <a:spLocks noChangeArrowheads="1"/>
          </p:cNvSpPr>
          <p:nvPr/>
        </p:nvSpPr>
        <p:spPr bwMode="auto">
          <a:xfrm>
            <a:off x="1441821" y="4209756"/>
            <a:ext cx="1151177"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a:solidFill>
                  <a:schemeClr val="accent1"/>
                </a:solidFill>
              </a:rPr>
              <a:t>DISCARD FIRST DROPS</a:t>
            </a:r>
          </a:p>
        </p:txBody>
      </p:sp>
      <p:sp>
        <p:nvSpPr>
          <p:cNvPr id="17" name="Text Box 19">
            <a:extLst>
              <a:ext uri="{FF2B5EF4-FFF2-40B4-BE49-F238E27FC236}">
                <a16:creationId xmlns:a16="http://schemas.microsoft.com/office/drawing/2014/main" id="{D303074C-9021-B7B0-78C4-EEB9FC495F0A}"/>
              </a:ext>
            </a:extLst>
          </p:cNvPr>
          <p:cNvSpPr txBox="1">
            <a:spLocks noChangeArrowheads="1"/>
          </p:cNvSpPr>
          <p:nvPr/>
        </p:nvSpPr>
        <p:spPr bwMode="auto">
          <a:xfrm>
            <a:off x="3815868" y="4213219"/>
            <a:ext cx="1277349"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a:solidFill>
                  <a:schemeClr val="accent1"/>
                </a:solidFill>
              </a:rPr>
              <a:t>FILL &amp; CLOSE CARTRIDGE</a:t>
            </a:r>
          </a:p>
        </p:txBody>
      </p:sp>
      <p:sp>
        <p:nvSpPr>
          <p:cNvPr id="18" name="Text Box 19">
            <a:extLst>
              <a:ext uri="{FF2B5EF4-FFF2-40B4-BE49-F238E27FC236}">
                <a16:creationId xmlns:a16="http://schemas.microsoft.com/office/drawing/2014/main" id="{10D22E5E-F907-AE19-59D2-9714B312234B}"/>
              </a:ext>
            </a:extLst>
          </p:cNvPr>
          <p:cNvSpPr txBox="1">
            <a:spLocks noChangeArrowheads="1"/>
          </p:cNvSpPr>
          <p:nvPr/>
        </p:nvSpPr>
        <p:spPr bwMode="auto">
          <a:xfrm>
            <a:off x="6400498" y="4206293"/>
            <a:ext cx="1020793"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a:solidFill>
                  <a:schemeClr val="accent1"/>
                </a:solidFill>
              </a:rPr>
              <a:t>INSERT CARTRIDGE</a:t>
            </a:r>
          </a:p>
        </p:txBody>
      </p:sp>
      <p:sp>
        <p:nvSpPr>
          <p:cNvPr id="20" name="Text Box 19">
            <a:extLst>
              <a:ext uri="{FF2B5EF4-FFF2-40B4-BE49-F238E27FC236}">
                <a16:creationId xmlns:a16="http://schemas.microsoft.com/office/drawing/2014/main" id="{3094852E-62CE-9A91-FB09-40EAAED37FB8}"/>
              </a:ext>
            </a:extLst>
          </p:cNvPr>
          <p:cNvSpPr txBox="1">
            <a:spLocks noChangeArrowheads="1"/>
          </p:cNvSpPr>
          <p:nvPr/>
        </p:nvSpPr>
        <p:spPr bwMode="auto">
          <a:xfrm>
            <a:off x="1434411" y="2372468"/>
            <a:ext cx="1086925"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a:solidFill>
                  <a:schemeClr val="accent1"/>
                </a:solidFill>
              </a:rPr>
              <a:t>PREPARE ANALYZER</a:t>
            </a:r>
          </a:p>
        </p:txBody>
      </p:sp>
      <p:sp>
        <p:nvSpPr>
          <p:cNvPr id="23" name="Rectangle 22">
            <a:extLst>
              <a:ext uri="{FF2B5EF4-FFF2-40B4-BE49-F238E27FC236}">
                <a16:creationId xmlns:a16="http://schemas.microsoft.com/office/drawing/2014/main" id="{C7FC592D-693B-E718-9345-658C5F926B95}"/>
              </a:ext>
            </a:extLst>
          </p:cNvPr>
          <p:cNvSpPr/>
          <p:nvPr/>
        </p:nvSpPr>
        <p:spPr>
          <a:xfrm>
            <a:off x="4878885" y="3124180"/>
            <a:ext cx="260350" cy="219079"/>
          </a:xfrm>
          <a:prstGeom prst="rect">
            <a:avLst/>
          </a:prstGeom>
          <a:solidFill>
            <a:srgbClr val="F4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B894797-35FE-E443-5B0B-46025A3FD222}"/>
              </a:ext>
            </a:extLst>
          </p:cNvPr>
          <p:cNvPicPr>
            <a:picLocks noChangeAspect="1"/>
          </p:cNvPicPr>
          <p:nvPr/>
        </p:nvPicPr>
        <p:blipFill>
          <a:blip r:embed="rId3">
            <a:extLst>
              <a:ext uri="{28A0092B-C50C-407E-A947-70E740481C1C}">
                <a14:useLocalDpi xmlns:a14="http://schemas.microsoft.com/office/drawing/2010/main" val="0"/>
              </a:ext>
            </a:extLst>
          </a:blip>
          <a:srcRect l="7553" r="17812"/>
          <a:stretch/>
        </p:blipFill>
        <p:spPr>
          <a:xfrm>
            <a:off x="6161862" y="2801251"/>
            <a:ext cx="1262492" cy="1353087"/>
          </a:xfrm>
          <a:prstGeom prst="rect">
            <a:avLst/>
          </a:prstGeom>
          <a:ln>
            <a:solidFill>
              <a:schemeClr val="bg2">
                <a:lumMod val="75000"/>
              </a:schemeClr>
            </a:solidFill>
          </a:ln>
        </p:spPr>
      </p:pic>
      <p:pic>
        <p:nvPicPr>
          <p:cNvPr id="31" name="Picture 30" descr="A person holding a device&#10;&#10;AI-generated content may be incorrect.">
            <a:extLst>
              <a:ext uri="{FF2B5EF4-FFF2-40B4-BE49-F238E27FC236}">
                <a16:creationId xmlns:a16="http://schemas.microsoft.com/office/drawing/2014/main" id="{EF939A60-4E41-C15E-01D5-6277518C9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984" y="2803251"/>
            <a:ext cx="1369467" cy="1376426"/>
          </a:xfrm>
          <a:prstGeom prst="rect">
            <a:avLst/>
          </a:prstGeom>
          <a:ln>
            <a:solidFill>
              <a:schemeClr val="bg2">
                <a:lumMod val="75000"/>
              </a:schemeClr>
            </a:solidFill>
          </a:ln>
        </p:spPr>
      </p:pic>
      <p:grpSp>
        <p:nvGrpSpPr>
          <p:cNvPr id="37" name="Group 36">
            <a:extLst>
              <a:ext uri="{FF2B5EF4-FFF2-40B4-BE49-F238E27FC236}">
                <a16:creationId xmlns:a16="http://schemas.microsoft.com/office/drawing/2014/main" id="{256F4301-1C2B-B581-FF65-298F5AD5F602}"/>
              </a:ext>
            </a:extLst>
          </p:cNvPr>
          <p:cNvGrpSpPr/>
          <p:nvPr/>
        </p:nvGrpSpPr>
        <p:grpSpPr>
          <a:xfrm>
            <a:off x="3451637" y="799504"/>
            <a:ext cx="1636011" cy="1515252"/>
            <a:chOff x="3464626" y="929209"/>
            <a:chExt cx="1636011" cy="1515252"/>
          </a:xfrm>
        </p:grpSpPr>
        <p:pic>
          <p:nvPicPr>
            <p:cNvPr id="38" name="Picture 37">
              <a:extLst>
                <a:ext uri="{FF2B5EF4-FFF2-40B4-BE49-F238E27FC236}">
                  <a16:creationId xmlns:a16="http://schemas.microsoft.com/office/drawing/2014/main" id="{9E906B65-4647-CD0B-2C3D-2D8946F36F66}"/>
                </a:ext>
              </a:extLst>
            </p:cNvPr>
            <p:cNvPicPr>
              <a:picLocks noChangeAspect="1"/>
            </p:cNvPicPr>
            <p:nvPr/>
          </p:nvPicPr>
          <p:blipFill>
            <a:blip r:embed="rId5">
              <a:extLst>
                <a:ext uri="{28A0092B-C50C-407E-A947-70E740481C1C}">
                  <a14:useLocalDpi xmlns:a14="http://schemas.microsoft.com/office/drawing/2010/main" val="0"/>
                </a:ext>
              </a:extLst>
            </a:blip>
            <a:srcRect l="20" r="20"/>
            <a:stretch/>
          </p:blipFill>
          <p:spPr>
            <a:xfrm>
              <a:off x="3464626" y="929209"/>
              <a:ext cx="1480395" cy="1512755"/>
            </a:xfrm>
            <a:prstGeom prst="rect">
              <a:avLst/>
            </a:prstGeom>
          </p:spPr>
        </p:pic>
        <p:sp>
          <p:nvSpPr>
            <p:cNvPr id="41" name="Rectangle 40">
              <a:extLst>
                <a:ext uri="{FF2B5EF4-FFF2-40B4-BE49-F238E27FC236}">
                  <a16:creationId xmlns:a16="http://schemas.microsoft.com/office/drawing/2014/main" id="{62A6D34D-98E2-DF4D-308E-71203421AD21}"/>
                </a:ext>
              </a:extLst>
            </p:cNvPr>
            <p:cNvSpPr/>
            <p:nvPr/>
          </p:nvSpPr>
          <p:spPr>
            <a:xfrm>
              <a:off x="3679681" y="1146897"/>
              <a:ext cx="1420956" cy="1297564"/>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543060A4-D37C-7F0C-0CC3-87348AA50649}"/>
              </a:ext>
            </a:extLst>
          </p:cNvPr>
          <p:cNvGrpSpPr/>
          <p:nvPr/>
        </p:nvGrpSpPr>
        <p:grpSpPr>
          <a:xfrm>
            <a:off x="6009563" y="1017190"/>
            <a:ext cx="1557111" cy="1411268"/>
            <a:chOff x="6008547" y="926089"/>
            <a:chExt cx="1800787" cy="1632074"/>
          </a:xfrm>
        </p:grpSpPr>
        <p:grpSp>
          <p:nvGrpSpPr>
            <p:cNvPr id="43" name="Group 42">
              <a:extLst>
                <a:ext uri="{FF2B5EF4-FFF2-40B4-BE49-F238E27FC236}">
                  <a16:creationId xmlns:a16="http://schemas.microsoft.com/office/drawing/2014/main" id="{90E6347F-3EE9-9C44-FBA2-374F90C93DAD}"/>
                </a:ext>
              </a:extLst>
            </p:cNvPr>
            <p:cNvGrpSpPr/>
            <p:nvPr/>
          </p:nvGrpSpPr>
          <p:grpSpPr>
            <a:xfrm>
              <a:off x="6008547" y="1088547"/>
              <a:ext cx="1800787" cy="1469616"/>
              <a:chOff x="5982353" y="1221562"/>
              <a:chExt cx="1841571" cy="1483159"/>
            </a:xfrm>
          </p:grpSpPr>
          <p:grpSp>
            <p:nvGrpSpPr>
              <p:cNvPr id="46" name="Group 45">
                <a:extLst>
                  <a:ext uri="{FF2B5EF4-FFF2-40B4-BE49-F238E27FC236}">
                    <a16:creationId xmlns:a16="http://schemas.microsoft.com/office/drawing/2014/main" id="{7B3722E5-986A-32E7-76E0-D896B0349BD4}"/>
                  </a:ext>
                </a:extLst>
              </p:cNvPr>
              <p:cNvGrpSpPr/>
              <p:nvPr/>
            </p:nvGrpSpPr>
            <p:grpSpPr>
              <a:xfrm>
                <a:off x="6132472" y="1327104"/>
                <a:ext cx="1614573" cy="1377617"/>
                <a:chOff x="6140860" y="1341013"/>
                <a:chExt cx="1614573" cy="1377617"/>
              </a:xfrm>
            </p:grpSpPr>
            <p:pic>
              <p:nvPicPr>
                <p:cNvPr id="54" name="Picture 53" descr="A gloved hand holding a syringe&#10;&#10;Description automatically generated">
                  <a:extLst>
                    <a:ext uri="{FF2B5EF4-FFF2-40B4-BE49-F238E27FC236}">
                      <a16:creationId xmlns:a16="http://schemas.microsoft.com/office/drawing/2014/main" id="{CEBF36CD-61EC-3D3C-897F-BF340A9218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97972">
                  <a:off x="6688068" y="1774021"/>
                  <a:ext cx="1067365" cy="944609"/>
                </a:xfrm>
                <a:prstGeom prst="rect">
                  <a:avLst/>
                </a:prstGeom>
              </p:spPr>
            </p:pic>
            <p:pic>
              <p:nvPicPr>
                <p:cNvPr id="55" name="Picture 54" descr="A hand in a purple glove holding a test tube with a red liquid&#10;&#10;Description automatically generated">
                  <a:extLst>
                    <a:ext uri="{FF2B5EF4-FFF2-40B4-BE49-F238E27FC236}">
                      <a16:creationId xmlns:a16="http://schemas.microsoft.com/office/drawing/2014/main" id="{EEB54881-AF28-BDE1-D182-6BA528560F4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3000" contrast="12000"/>
                          </a14:imgEffect>
                        </a14:imgLayer>
                      </a14:imgProps>
                    </a:ext>
                    <a:ext uri="{28A0092B-C50C-407E-A947-70E740481C1C}">
                      <a14:useLocalDpi xmlns:a14="http://schemas.microsoft.com/office/drawing/2010/main" val="0"/>
                    </a:ext>
                  </a:extLst>
                </a:blip>
                <a:stretch>
                  <a:fillRect/>
                </a:stretch>
              </p:blipFill>
              <p:spPr>
                <a:xfrm>
                  <a:off x="6140860" y="1341013"/>
                  <a:ext cx="1087688" cy="946063"/>
                </a:xfrm>
                <a:prstGeom prst="parallelogram">
                  <a:avLst/>
                </a:prstGeom>
              </p:spPr>
            </p:pic>
          </p:grpSp>
          <p:grpSp>
            <p:nvGrpSpPr>
              <p:cNvPr id="47" name="Group 46">
                <a:extLst>
                  <a:ext uri="{FF2B5EF4-FFF2-40B4-BE49-F238E27FC236}">
                    <a16:creationId xmlns:a16="http://schemas.microsoft.com/office/drawing/2014/main" id="{006D00BE-9441-D91E-2A48-BFCB8A41C3FB}"/>
                  </a:ext>
                </a:extLst>
              </p:cNvPr>
              <p:cNvGrpSpPr/>
              <p:nvPr/>
            </p:nvGrpSpPr>
            <p:grpSpPr>
              <a:xfrm>
                <a:off x="5982353" y="1221562"/>
                <a:ext cx="620322" cy="502389"/>
                <a:chOff x="5904090" y="1178437"/>
                <a:chExt cx="620322" cy="502389"/>
              </a:xfrm>
            </p:grpSpPr>
            <p:sp>
              <p:nvSpPr>
                <p:cNvPr id="51" name="TextBox 50">
                  <a:extLst>
                    <a:ext uri="{FF2B5EF4-FFF2-40B4-BE49-F238E27FC236}">
                      <a16:creationId xmlns:a16="http://schemas.microsoft.com/office/drawing/2014/main" id="{BFDC1B7C-3DF6-05B3-EEA7-57B2BC0FC441}"/>
                    </a:ext>
                  </a:extLst>
                </p:cNvPr>
                <p:cNvSpPr txBox="1"/>
                <p:nvPr/>
              </p:nvSpPr>
              <p:spPr>
                <a:xfrm>
                  <a:off x="5904090" y="1178437"/>
                  <a:ext cx="620322" cy="431054"/>
                </a:xfrm>
                <a:prstGeom prst="rect">
                  <a:avLst/>
                </a:prstGeom>
                <a:noFill/>
              </p:spPr>
              <p:txBody>
                <a:bodyPr wrap="none" lIns="91440" tIns="45720" rIns="91440" bIns="45720" rtlCol="0" anchor="t">
                  <a:spAutoFit/>
                </a:bodyPr>
                <a:lstStyle/>
                <a:p>
                  <a:pPr algn="l"/>
                  <a:r>
                    <a:rPr lang="en-US" b="1">
                      <a:solidFill>
                        <a:srgbClr val="C6006F"/>
                      </a:solidFill>
                    </a:rPr>
                    <a:t>10x</a:t>
                  </a:r>
                  <a:endParaRPr lang="en-US" b="1">
                    <a:solidFill>
                      <a:srgbClr val="C6006F"/>
                    </a:solidFill>
                    <a:ea typeface="Calibri"/>
                    <a:cs typeface="Calibri"/>
                  </a:endParaRPr>
                </a:p>
              </p:txBody>
            </p:sp>
            <p:sp>
              <p:nvSpPr>
                <p:cNvPr id="52" name="Arrow: Up 51">
                  <a:extLst>
                    <a:ext uri="{FF2B5EF4-FFF2-40B4-BE49-F238E27FC236}">
                      <a16:creationId xmlns:a16="http://schemas.microsoft.com/office/drawing/2014/main" id="{E280B171-14A7-F5FA-D20B-97E05A3DDA1D}"/>
                    </a:ext>
                  </a:extLst>
                </p:cNvPr>
                <p:cNvSpPr/>
                <p:nvPr/>
              </p:nvSpPr>
              <p:spPr>
                <a:xfrm>
                  <a:off x="6006553" y="1518142"/>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60000"/>
                        <a:lumOff val="40000"/>
                      </a:schemeClr>
                    </a:solidFill>
                  </a:endParaRPr>
                </a:p>
              </p:txBody>
            </p:sp>
            <p:sp>
              <p:nvSpPr>
                <p:cNvPr id="53" name="Arrow: Up 52">
                  <a:extLst>
                    <a:ext uri="{FF2B5EF4-FFF2-40B4-BE49-F238E27FC236}">
                      <a16:creationId xmlns:a16="http://schemas.microsoft.com/office/drawing/2014/main" id="{EB7C47DE-7469-08A3-9984-6E8C2C56759D}"/>
                    </a:ext>
                  </a:extLst>
                </p:cNvPr>
                <p:cNvSpPr/>
                <p:nvPr/>
              </p:nvSpPr>
              <p:spPr>
                <a:xfrm rot="10800000">
                  <a:off x="6148294" y="1523488"/>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60000"/>
                        <a:lumOff val="40000"/>
                      </a:schemeClr>
                    </a:solidFill>
                  </a:endParaRPr>
                </a:p>
              </p:txBody>
            </p:sp>
          </p:grpSp>
          <p:grpSp>
            <p:nvGrpSpPr>
              <p:cNvPr id="48" name="Group 47">
                <a:extLst>
                  <a:ext uri="{FF2B5EF4-FFF2-40B4-BE49-F238E27FC236}">
                    <a16:creationId xmlns:a16="http://schemas.microsoft.com/office/drawing/2014/main" id="{C3166D99-0CAC-32B7-56F0-0DD026DE265A}"/>
                  </a:ext>
                </a:extLst>
              </p:cNvPr>
              <p:cNvGrpSpPr/>
              <p:nvPr/>
            </p:nvGrpSpPr>
            <p:grpSpPr>
              <a:xfrm>
                <a:off x="7342000" y="1378706"/>
                <a:ext cx="481924" cy="472919"/>
                <a:chOff x="7389424" y="1369831"/>
                <a:chExt cx="481924" cy="472919"/>
              </a:xfrm>
            </p:grpSpPr>
            <p:sp>
              <p:nvSpPr>
                <p:cNvPr id="49" name="TextBox 48">
                  <a:extLst>
                    <a:ext uri="{FF2B5EF4-FFF2-40B4-BE49-F238E27FC236}">
                      <a16:creationId xmlns:a16="http://schemas.microsoft.com/office/drawing/2014/main" id="{9FE3E6DC-0B4A-9C52-3D05-60A57473F0A8}"/>
                    </a:ext>
                  </a:extLst>
                </p:cNvPr>
                <p:cNvSpPr txBox="1"/>
                <p:nvPr/>
              </p:nvSpPr>
              <p:spPr>
                <a:xfrm>
                  <a:off x="7389424" y="1369831"/>
                  <a:ext cx="481924" cy="431053"/>
                </a:xfrm>
                <a:prstGeom prst="rect">
                  <a:avLst/>
                </a:prstGeom>
                <a:noFill/>
              </p:spPr>
              <p:txBody>
                <a:bodyPr wrap="none" lIns="91440" tIns="45720" rIns="91440" bIns="45720" rtlCol="0" anchor="t">
                  <a:spAutoFit/>
                </a:bodyPr>
                <a:lstStyle/>
                <a:p>
                  <a:pPr algn="l"/>
                  <a:r>
                    <a:rPr lang="en-US" b="1">
                      <a:solidFill>
                        <a:srgbClr val="C6006F"/>
                      </a:solidFill>
                    </a:rPr>
                    <a:t>5x</a:t>
                  </a:r>
                  <a:endParaRPr lang="en-US" b="1">
                    <a:solidFill>
                      <a:srgbClr val="C6006F"/>
                    </a:solidFill>
                    <a:ea typeface="Calibri"/>
                    <a:cs typeface="Calibri"/>
                  </a:endParaRPr>
                </a:p>
              </p:txBody>
            </p:sp>
            <p:sp>
              <p:nvSpPr>
                <p:cNvPr id="50" name="Arrow: Curved Right 49">
                  <a:extLst>
                    <a:ext uri="{FF2B5EF4-FFF2-40B4-BE49-F238E27FC236}">
                      <a16:creationId xmlns:a16="http://schemas.microsoft.com/office/drawing/2014/main" id="{ED85F935-7DF0-B85D-536C-24ACE7934C52}"/>
                    </a:ext>
                  </a:extLst>
                </p:cNvPr>
                <p:cNvSpPr/>
                <p:nvPr/>
              </p:nvSpPr>
              <p:spPr>
                <a:xfrm>
                  <a:off x="7484717" y="1712582"/>
                  <a:ext cx="216453" cy="130168"/>
                </a:xfrm>
                <a:prstGeom prst="curvedRightArrow">
                  <a:avLst>
                    <a:gd name="adj1" fmla="val 25000"/>
                    <a:gd name="adj2" fmla="val 50000"/>
                    <a:gd name="adj3" fmla="val 70837"/>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4" name="Rectangle 43">
              <a:extLst>
                <a:ext uri="{FF2B5EF4-FFF2-40B4-BE49-F238E27FC236}">
                  <a16:creationId xmlns:a16="http://schemas.microsoft.com/office/drawing/2014/main" id="{BAB95B28-1ED6-CC5F-9BEC-C62DFD49FA64}"/>
                </a:ext>
              </a:extLst>
            </p:cNvPr>
            <p:cNvSpPr/>
            <p:nvPr/>
          </p:nvSpPr>
          <p:spPr>
            <a:xfrm>
              <a:off x="6076084" y="926089"/>
              <a:ext cx="1667741" cy="1518371"/>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E3D8D8A8-C362-8180-791C-A8B67769AE0B}"/>
              </a:ext>
            </a:extLst>
          </p:cNvPr>
          <p:cNvSpPr/>
          <p:nvPr/>
        </p:nvSpPr>
        <p:spPr>
          <a:xfrm>
            <a:off x="1309255" y="1017191"/>
            <a:ext cx="1420956" cy="1297564"/>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5F099366-0F64-AD60-E275-C59893038745}"/>
              </a:ext>
            </a:extLst>
          </p:cNvPr>
          <p:cNvGrpSpPr/>
          <p:nvPr/>
        </p:nvGrpSpPr>
        <p:grpSpPr>
          <a:xfrm>
            <a:off x="889176" y="2361260"/>
            <a:ext cx="407114" cy="365760"/>
            <a:chOff x="968415" y="2417827"/>
            <a:chExt cx="407114" cy="365760"/>
          </a:xfrm>
        </p:grpSpPr>
        <p:sp>
          <p:nvSpPr>
            <p:cNvPr id="63" name="Oval 62">
              <a:extLst>
                <a:ext uri="{FF2B5EF4-FFF2-40B4-BE49-F238E27FC236}">
                  <a16:creationId xmlns:a16="http://schemas.microsoft.com/office/drawing/2014/main" id="{483B5AB6-8947-3C07-E8D0-412EB72AF066}"/>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ea typeface="Calibri"/>
                <a:cs typeface="Calibri"/>
              </a:endParaRPr>
            </a:p>
          </p:txBody>
        </p:sp>
        <p:sp>
          <p:nvSpPr>
            <p:cNvPr id="64" name="TextBox 63">
              <a:extLst>
                <a:ext uri="{FF2B5EF4-FFF2-40B4-BE49-F238E27FC236}">
                  <a16:creationId xmlns:a16="http://schemas.microsoft.com/office/drawing/2014/main" id="{4BA232DE-A37E-25DE-5945-7BF235A1DCD5}"/>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1</a:t>
              </a:r>
              <a:endParaRPr lang="en-US">
                <a:solidFill>
                  <a:schemeClr val="bg1"/>
                </a:solidFill>
                <a:ea typeface="+mn-lt"/>
                <a:cs typeface="+mn-lt"/>
              </a:endParaRPr>
            </a:p>
          </p:txBody>
        </p:sp>
      </p:grpSp>
      <p:grpSp>
        <p:nvGrpSpPr>
          <p:cNvPr id="65" name="Group 64">
            <a:extLst>
              <a:ext uri="{FF2B5EF4-FFF2-40B4-BE49-F238E27FC236}">
                <a16:creationId xmlns:a16="http://schemas.microsoft.com/office/drawing/2014/main" id="{7CC512C2-DD79-A435-D329-A634F87F6F37}"/>
              </a:ext>
            </a:extLst>
          </p:cNvPr>
          <p:cNvGrpSpPr/>
          <p:nvPr/>
        </p:nvGrpSpPr>
        <p:grpSpPr>
          <a:xfrm>
            <a:off x="3299874" y="2333581"/>
            <a:ext cx="407114" cy="365760"/>
            <a:chOff x="968415" y="2417827"/>
            <a:chExt cx="407114" cy="365760"/>
          </a:xfrm>
        </p:grpSpPr>
        <p:sp>
          <p:nvSpPr>
            <p:cNvPr id="68" name="Oval 67">
              <a:extLst>
                <a:ext uri="{FF2B5EF4-FFF2-40B4-BE49-F238E27FC236}">
                  <a16:creationId xmlns:a16="http://schemas.microsoft.com/office/drawing/2014/main" id="{0B99EF1C-6622-5CC5-0423-6F686FCA261F}"/>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ea typeface="Calibri"/>
                <a:cs typeface="Calibri"/>
              </a:endParaRPr>
            </a:p>
          </p:txBody>
        </p:sp>
        <p:sp>
          <p:nvSpPr>
            <p:cNvPr id="69" name="TextBox 68">
              <a:extLst>
                <a:ext uri="{FF2B5EF4-FFF2-40B4-BE49-F238E27FC236}">
                  <a16:creationId xmlns:a16="http://schemas.microsoft.com/office/drawing/2014/main" id="{D26174AF-5971-22EE-3310-3E962808C4FB}"/>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2</a:t>
              </a:r>
              <a:endParaRPr lang="en-US">
                <a:solidFill>
                  <a:schemeClr val="bg1"/>
                </a:solidFill>
                <a:ea typeface="+mn-lt"/>
                <a:cs typeface="+mn-lt"/>
              </a:endParaRPr>
            </a:p>
          </p:txBody>
        </p:sp>
      </p:grpSp>
      <p:grpSp>
        <p:nvGrpSpPr>
          <p:cNvPr id="70" name="Group 69">
            <a:extLst>
              <a:ext uri="{FF2B5EF4-FFF2-40B4-BE49-F238E27FC236}">
                <a16:creationId xmlns:a16="http://schemas.microsoft.com/office/drawing/2014/main" id="{39DD3267-5E35-61CF-F5C8-4DBB46F1BE42}"/>
              </a:ext>
            </a:extLst>
          </p:cNvPr>
          <p:cNvGrpSpPr/>
          <p:nvPr/>
        </p:nvGrpSpPr>
        <p:grpSpPr>
          <a:xfrm>
            <a:off x="5754726" y="2405019"/>
            <a:ext cx="407114" cy="365760"/>
            <a:chOff x="968415" y="2417827"/>
            <a:chExt cx="407114" cy="365760"/>
          </a:xfrm>
        </p:grpSpPr>
        <p:sp>
          <p:nvSpPr>
            <p:cNvPr id="74" name="Oval 73">
              <a:extLst>
                <a:ext uri="{FF2B5EF4-FFF2-40B4-BE49-F238E27FC236}">
                  <a16:creationId xmlns:a16="http://schemas.microsoft.com/office/drawing/2014/main" id="{93C59A0B-9B12-C8EF-9E0F-3B6330DC2606}"/>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ea typeface="Calibri"/>
                <a:cs typeface="Calibri"/>
              </a:endParaRPr>
            </a:p>
          </p:txBody>
        </p:sp>
        <p:sp>
          <p:nvSpPr>
            <p:cNvPr id="76" name="TextBox 75">
              <a:extLst>
                <a:ext uri="{FF2B5EF4-FFF2-40B4-BE49-F238E27FC236}">
                  <a16:creationId xmlns:a16="http://schemas.microsoft.com/office/drawing/2014/main" id="{25D43057-C88E-49EB-93A7-D67789B4E62C}"/>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3</a:t>
              </a:r>
              <a:endParaRPr lang="en-US"/>
            </a:p>
          </p:txBody>
        </p:sp>
      </p:grpSp>
      <p:grpSp>
        <p:nvGrpSpPr>
          <p:cNvPr id="77" name="Group 76">
            <a:extLst>
              <a:ext uri="{FF2B5EF4-FFF2-40B4-BE49-F238E27FC236}">
                <a16:creationId xmlns:a16="http://schemas.microsoft.com/office/drawing/2014/main" id="{85F4A5BC-A0E7-3A14-12BD-0199F107734D}"/>
              </a:ext>
            </a:extLst>
          </p:cNvPr>
          <p:cNvGrpSpPr/>
          <p:nvPr/>
        </p:nvGrpSpPr>
        <p:grpSpPr>
          <a:xfrm>
            <a:off x="793067" y="4177968"/>
            <a:ext cx="407114" cy="365760"/>
            <a:chOff x="968415" y="2417827"/>
            <a:chExt cx="407114" cy="365760"/>
          </a:xfrm>
        </p:grpSpPr>
        <p:sp>
          <p:nvSpPr>
            <p:cNvPr id="78" name="Oval 77">
              <a:extLst>
                <a:ext uri="{FF2B5EF4-FFF2-40B4-BE49-F238E27FC236}">
                  <a16:creationId xmlns:a16="http://schemas.microsoft.com/office/drawing/2014/main" id="{322CE8EB-190A-6149-46A6-8BC6F7763E31}"/>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ea typeface="Calibri"/>
                <a:cs typeface="Calibri"/>
              </a:endParaRPr>
            </a:p>
          </p:txBody>
        </p:sp>
        <p:sp>
          <p:nvSpPr>
            <p:cNvPr id="79" name="TextBox 78">
              <a:extLst>
                <a:ext uri="{FF2B5EF4-FFF2-40B4-BE49-F238E27FC236}">
                  <a16:creationId xmlns:a16="http://schemas.microsoft.com/office/drawing/2014/main" id="{74456895-24C9-51C9-BFC7-7E398089E27F}"/>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4</a:t>
              </a:r>
              <a:endParaRPr lang="en-US">
                <a:solidFill>
                  <a:schemeClr val="bg1"/>
                </a:solidFill>
                <a:ea typeface="+mn-lt"/>
                <a:cs typeface="+mn-lt"/>
              </a:endParaRPr>
            </a:p>
          </p:txBody>
        </p:sp>
      </p:grpSp>
      <p:grpSp>
        <p:nvGrpSpPr>
          <p:cNvPr id="80" name="Group 79">
            <a:extLst>
              <a:ext uri="{FF2B5EF4-FFF2-40B4-BE49-F238E27FC236}">
                <a16:creationId xmlns:a16="http://schemas.microsoft.com/office/drawing/2014/main" id="{EEF074F7-8DD4-BEC6-AA4B-E33CE2EBCF9E}"/>
              </a:ext>
            </a:extLst>
          </p:cNvPr>
          <p:cNvGrpSpPr/>
          <p:nvPr/>
        </p:nvGrpSpPr>
        <p:grpSpPr>
          <a:xfrm>
            <a:off x="3299874" y="4177967"/>
            <a:ext cx="407114" cy="365760"/>
            <a:chOff x="968415" y="2417827"/>
            <a:chExt cx="407114" cy="365760"/>
          </a:xfrm>
        </p:grpSpPr>
        <p:sp>
          <p:nvSpPr>
            <p:cNvPr id="81" name="Oval 80">
              <a:extLst>
                <a:ext uri="{FF2B5EF4-FFF2-40B4-BE49-F238E27FC236}">
                  <a16:creationId xmlns:a16="http://schemas.microsoft.com/office/drawing/2014/main" id="{15EC0989-9A38-BEFC-3A99-BF2B98B3F780}"/>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ea typeface="Calibri"/>
                <a:cs typeface="Calibri"/>
              </a:endParaRPr>
            </a:p>
          </p:txBody>
        </p:sp>
        <p:sp>
          <p:nvSpPr>
            <p:cNvPr id="82" name="TextBox 81">
              <a:extLst>
                <a:ext uri="{FF2B5EF4-FFF2-40B4-BE49-F238E27FC236}">
                  <a16:creationId xmlns:a16="http://schemas.microsoft.com/office/drawing/2014/main" id="{C7302843-355E-AA66-FEE5-C6DA92EF5A69}"/>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5</a:t>
              </a:r>
              <a:endParaRPr lang="en-US"/>
            </a:p>
          </p:txBody>
        </p:sp>
      </p:grpSp>
      <p:grpSp>
        <p:nvGrpSpPr>
          <p:cNvPr id="83" name="Group 82">
            <a:extLst>
              <a:ext uri="{FF2B5EF4-FFF2-40B4-BE49-F238E27FC236}">
                <a16:creationId xmlns:a16="http://schemas.microsoft.com/office/drawing/2014/main" id="{BA3EB677-5547-1653-8DC2-100AA901FE33}"/>
              </a:ext>
            </a:extLst>
          </p:cNvPr>
          <p:cNvGrpSpPr/>
          <p:nvPr/>
        </p:nvGrpSpPr>
        <p:grpSpPr>
          <a:xfrm>
            <a:off x="5806681" y="4164979"/>
            <a:ext cx="407114" cy="365760"/>
            <a:chOff x="968415" y="2417827"/>
            <a:chExt cx="407114" cy="365760"/>
          </a:xfrm>
        </p:grpSpPr>
        <p:sp>
          <p:nvSpPr>
            <p:cNvPr id="84" name="Oval 83">
              <a:extLst>
                <a:ext uri="{FF2B5EF4-FFF2-40B4-BE49-F238E27FC236}">
                  <a16:creationId xmlns:a16="http://schemas.microsoft.com/office/drawing/2014/main" id="{9C6D2753-FD44-7281-EA7D-222489B2ACDC}"/>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ea typeface="Calibri"/>
                <a:cs typeface="Calibri"/>
              </a:endParaRPr>
            </a:p>
          </p:txBody>
        </p:sp>
        <p:sp>
          <p:nvSpPr>
            <p:cNvPr id="85" name="TextBox 84">
              <a:extLst>
                <a:ext uri="{FF2B5EF4-FFF2-40B4-BE49-F238E27FC236}">
                  <a16:creationId xmlns:a16="http://schemas.microsoft.com/office/drawing/2014/main" id="{0D9591D0-C802-BB18-5EE7-20110DCD2E0D}"/>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6</a:t>
              </a:r>
              <a:endParaRPr lang="en-US"/>
            </a:p>
          </p:txBody>
        </p:sp>
      </p:grpSp>
      <p:grpSp>
        <p:nvGrpSpPr>
          <p:cNvPr id="86" name="Group 85">
            <a:extLst>
              <a:ext uri="{FF2B5EF4-FFF2-40B4-BE49-F238E27FC236}">
                <a16:creationId xmlns:a16="http://schemas.microsoft.com/office/drawing/2014/main" id="{4B1FB84C-19C6-788F-EB49-C7053589223A}"/>
              </a:ext>
            </a:extLst>
          </p:cNvPr>
          <p:cNvGrpSpPr/>
          <p:nvPr/>
        </p:nvGrpSpPr>
        <p:grpSpPr>
          <a:xfrm>
            <a:off x="852047" y="2765086"/>
            <a:ext cx="2210232" cy="2061296"/>
            <a:chOff x="839997" y="2953561"/>
            <a:chExt cx="2047875" cy="1914236"/>
          </a:xfrm>
        </p:grpSpPr>
        <p:pic>
          <p:nvPicPr>
            <p:cNvPr id="87" name="Picture 86" descr="A syringe dropping red drops on a white square&#10;&#10;Description automatically generated">
              <a:extLst>
                <a:ext uri="{FF2B5EF4-FFF2-40B4-BE49-F238E27FC236}">
                  <a16:creationId xmlns:a16="http://schemas.microsoft.com/office/drawing/2014/main" id="{D0AA1968-14BF-ACCE-7FC4-36FAFF0AF1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997" y="2953561"/>
              <a:ext cx="2047875" cy="1914236"/>
            </a:xfrm>
            <a:prstGeom prst="rect">
              <a:avLst/>
            </a:prstGeom>
          </p:spPr>
        </p:pic>
        <p:sp>
          <p:nvSpPr>
            <p:cNvPr id="88" name="Rectangle 87">
              <a:extLst>
                <a:ext uri="{FF2B5EF4-FFF2-40B4-BE49-F238E27FC236}">
                  <a16:creationId xmlns:a16="http://schemas.microsoft.com/office/drawing/2014/main" id="{578D379E-9AA5-AC65-4343-B19DB47BCCE2}"/>
                </a:ext>
              </a:extLst>
            </p:cNvPr>
            <p:cNvSpPr/>
            <p:nvPr/>
          </p:nvSpPr>
          <p:spPr>
            <a:xfrm>
              <a:off x="1269627" y="3023291"/>
              <a:ext cx="1282083" cy="1240969"/>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9" name="Straight Connector 88">
            <a:extLst>
              <a:ext uri="{FF2B5EF4-FFF2-40B4-BE49-F238E27FC236}">
                <a16:creationId xmlns:a16="http://schemas.microsoft.com/office/drawing/2014/main" id="{879D38E7-F4B8-1099-EF25-0B409890E978}"/>
              </a:ext>
            </a:extLst>
          </p:cNvPr>
          <p:cNvCxnSpPr>
            <a:cxnSpLocks/>
          </p:cNvCxnSpPr>
          <p:nvPr/>
        </p:nvCxnSpPr>
        <p:spPr>
          <a:xfrm flipV="1">
            <a:off x="6360883" y="1229165"/>
            <a:ext cx="905446" cy="987920"/>
          </a:xfrm>
          <a:prstGeom prst="line">
            <a:avLst/>
          </a:prstGeom>
          <a:ln w="1174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1" descr="A grey device with a screen&#10;&#10;Description automatically generated">
            <a:extLst>
              <a:ext uri="{FF2B5EF4-FFF2-40B4-BE49-F238E27FC236}">
                <a16:creationId xmlns:a16="http://schemas.microsoft.com/office/drawing/2014/main" id="{6FFA68F2-9AEC-05C4-44B1-6A975740E381}"/>
              </a:ext>
            </a:extLst>
          </p:cNvPr>
          <p:cNvPicPr>
            <a:picLocks noChangeAspect="1"/>
          </p:cNvPicPr>
          <p:nvPr/>
        </p:nvPicPr>
        <p:blipFill>
          <a:blip r:embed="rId10" cstate="print">
            <a:extLst>
              <a:ext uri="{28A0092B-C50C-407E-A947-70E740481C1C}">
                <a14:useLocalDpi xmlns:a14="http://schemas.microsoft.com/office/drawing/2010/main" val="0"/>
              </a:ext>
            </a:extLst>
          </a:blip>
          <a:srcRect b="16476"/>
          <a:stretch/>
        </p:blipFill>
        <p:spPr>
          <a:xfrm>
            <a:off x="1768457" y="1029573"/>
            <a:ext cx="507940" cy="1281284"/>
          </a:xfrm>
          <a:prstGeom prst="rect">
            <a:avLst/>
          </a:prstGeom>
        </p:spPr>
      </p:pic>
    </p:spTree>
    <p:custDataLst>
      <p:tags r:id="rId1"/>
    </p:custDataLst>
    <p:extLst>
      <p:ext uri="{BB962C8B-B14F-4D97-AF65-F5344CB8AC3E}">
        <p14:creationId xmlns:p14="http://schemas.microsoft.com/office/powerpoint/2010/main" val="362618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0F3B-7B34-651C-F896-D76AD3BAA446}"/>
            </a:ext>
          </a:extLst>
        </p:cNvPr>
        <p:cNvGrpSpPr/>
        <p:nvPr/>
      </p:nvGrpSpPr>
      <p:grpSpPr>
        <a:xfrm>
          <a:off x="0" y="0"/>
          <a:ext cx="0" cy="0"/>
          <a:chOff x="0" y="0"/>
          <a:chExt cx="0" cy="0"/>
        </a:xfrm>
      </p:grpSpPr>
      <p:pic>
        <p:nvPicPr>
          <p:cNvPr id="2" name="Picture 1" descr="A close-up of a phone&#10;&#10;AI-generated content may be incorrect.">
            <a:extLst>
              <a:ext uri="{FF2B5EF4-FFF2-40B4-BE49-F238E27FC236}">
                <a16:creationId xmlns:a16="http://schemas.microsoft.com/office/drawing/2014/main" id="{19D7BC65-24E1-349D-8E10-EC7F1F628250}"/>
              </a:ext>
            </a:extLst>
          </p:cNvPr>
          <p:cNvPicPr>
            <a:picLocks noChangeAspect="1"/>
          </p:cNvPicPr>
          <p:nvPr/>
        </p:nvPicPr>
        <p:blipFill>
          <a:blip r:embed="rId3" cstate="print">
            <a:extLst>
              <a:ext uri="{28A0092B-C50C-407E-A947-70E740481C1C}">
                <a14:useLocalDpi xmlns:a14="http://schemas.microsoft.com/office/drawing/2010/main" val="0"/>
              </a:ext>
            </a:extLst>
          </a:blip>
          <a:srcRect l="29531" t="13318" r="26797" b="11074"/>
          <a:stretch/>
        </p:blipFill>
        <p:spPr>
          <a:xfrm>
            <a:off x="6039902" y="247613"/>
            <a:ext cx="1645920" cy="4387708"/>
          </a:xfrm>
          <a:prstGeom prst="rect">
            <a:avLst/>
          </a:prstGeom>
        </p:spPr>
      </p:pic>
      <p:sp>
        <p:nvSpPr>
          <p:cNvPr id="8" name="Title 7">
            <a:extLst>
              <a:ext uri="{FF2B5EF4-FFF2-40B4-BE49-F238E27FC236}">
                <a16:creationId xmlns:a16="http://schemas.microsoft.com/office/drawing/2014/main" id="{6D38EA7A-0F42-8E97-C9A1-6CA6CB82D6B4}"/>
              </a:ext>
            </a:extLst>
          </p:cNvPr>
          <p:cNvSpPr>
            <a:spLocks noGrp="1"/>
          </p:cNvSpPr>
          <p:nvPr>
            <p:ph type="title"/>
          </p:nvPr>
        </p:nvSpPr>
        <p:spPr/>
        <p:txBody>
          <a:bodyPr/>
          <a:lstStyle/>
          <a:p>
            <a:r>
              <a:rPr lang="en-US" dirty="0"/>
              <a:t>Prepare the analyzer - i-STAT 1</a:t>
            </a:r>
          </a:p>
        </p:txBody>
      </p:sp>
      <p:sp>
        <p:nvSpPr>
          <p:cNvPr id="3" name="Content Placeholder 2">
            <a:extLst>
              <a:ext uri="{FF2B5EF4-FFF2-40B4-BE49-F238E27FC236}">
                <a16:creationId xmlns:a16="http://schemas.microsoft.com/office/drawing/2014/main" id="{B54E22F6-378D-D58C-047A-20E2E49A4C15}"/>
              </a:ext>
            </a:extLst>
          </p:cNvPr>
          <p:cNvSpPr>
            <a:spLocks noGrp="1"/>
          </p:cNvSpPr>
          <p:nvPr>
            <p:ph type="body" sz="quarter" idx="11"/>
          </p:nvPr>
        </p:nvSpPr>
        <p:spPr/>
        <p:txBody>
          <a:bodyPr vert="horz" lIns="0" tIns="0" rIns="91440" bIns="45720" rtlCol="0" anchor="t">
            <a:noAutofit/>
          </a:bodyPr>
          <a:lstStyle/>
          <a:p>
            <a:r>
              <a:rPr lang="en-US" dirty="0"/>
              <a:t>POWER UP THE ANALYZER</a:t>
            </a:r>
          </a:p>
          <a:p>
            <a:pPr marL="285750" indent="-285750">
              <a:buFont typeface="Arial" panose="020B0604020202020204" pitchFamily="34" charset="0"/>
              <a:buChar char="•"/>
            </a:pPr>
            <a:r>
              <a:rPr lang="en-US" sz="1400" dirty="0">
                <a:solidFill>
                  <a:schemeClr val="tx1"/>
                </a:solidFill>
                <a:cs typeface="Calibri"/>
              </a:rPr>
              <a:t>Press the power button to turn on the analyzer</a:t>
            </a:r>
            <a:endParaRPr lang="en-US" sz="1400" dirty="0">
              <a:solidFill>
                <a:schemeClr val="tx1"/>
              </a:solidFill>
              <a:ea typeface="Calibri"/>
              <a:cs typeface="Calibri"/>
            </a:endParaRPr>
          </a:p>
          <a:p>
            <a:pPr marL="285750" indent="-285750">
              <a:buFont typeface="Arial" panose="020B0604020202020204" pitchFamily="34" charset="0"/>
              <a:buChar char="•"/>
            </a:pPr>
            <a:r>
              <a:rPr lang="en-US" sz="1400" dirty="0">
                <a:solidFill>
                  <a:schemeClr val="tx1"/>
                </a:solidFill>
              </a:rPr>
              <a:t>From the </a:t>
            </a:r>
            <a:r>
              <a:rPr lang="en-US" sz="1400" dirty="0">
                <a:solidFill>
                  <a:schemeClr val="accent3"/>
                </a:solidFill>
              </a:rPr>
              <a:t>Test Menu </a:t>
            </a:r>
            <a:r>
              <a:rPr lang="en-US" sz="1400" dirty="0">
                <a:solidFill>
                  <a:schemeClr val="tx1"/>
                </a:solidFill>
              </a:rPr>
              <a:t>screen, press </a:t>
            </a:r>
            <a:r>
              <a:rPr lang="en-US" sz="1400" dirty="0"/>
              <a:t>2</a:t>
            </a:r>
            <a:r>
              <a:rPr lang="en-US" sz="1400" dirty="0">
                <a:solidFill>
                  <a:schemeClr val="tx1"/>
                </a:solidFill>
              </a:rPr>
              <a:t> on the keypad for “</a:t>
            </a:r>
            <a:r>
              <a:rPr lang="en-US" sz="1400" dirty="0">
                <a:solidFill>
                  <a:schemeClr val="accent3"/>
                </a:solidFill>
              </a:rPr>
              <a:t>i-STAT Cartridge</a:t>
            </a:r>
            <a:r>
              <a:rPr lang="en-US" sz="1400" dirty="0">
                <a:solidFill>
                  <a:schemeClr val="tx1"/>
                </a:solidFill>
              </a:rPr>
              <a:t>”</a:t>
            </a:r>
          </a:p>
          <a:p>
            <a:pPr marL="285750" indent="-285750">
              <a:buFont typeface="Arial" panose="020B0604020202020204" pitchFamily="34" charset="0"/>
              <a:buChar char="•"/>
            </a:pPr>
            <a:r>
              <a:rPr lang="en-US" sz="1400" dirty="0">
                <a:solidFill>
                  <a:schemeClr val="tx1"/>
                </a:solidFill>
                <a:cs typeface="Calibri"/>
              </a:rPr>
              <a:t>Follow the on-screen prompts</a:t>
            </a:r>
            <a:endParaRPr lang="en-US" sz="1400" dirty="0">
              <a:solidFill>
                <a:schemeClr val="tx1"/>
              </a:solidFill>
              <a:ea typeface="Calibri"/>
              <a:cs typeface="Calibri"/>
            </a:endParaRPr>
          </a:p>
          <a:p>
            <a:endParaRPr lang="en-US" dirty="0"/>
          </a:p>
        </p:txBody>
      </p:sp>
      <p:sp>
        <p:nvSpPr>
          <p:cNvPr id="6" name="Slide Number Placeholder 20">
            <a:extLst>
              <a:ext uri="{FF2B5EF4-FFF2-40B4-BE49-F238E27FC236}">
                <a16:creationId xmlns:a16="http://schemas.microsoft.com/office/drawing/2014/main" id="{AC1E103B-8EC9-6C54-40B0-8CEB3AB49440}"/>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a:t>|    </a:t>
            </a:r>
            <a:fld id="{7B2119CD-3B2D-4CEB-B404-D2E3F8CD6D69}" type="slidenum">
              <a:rPr lang="en-IN" sz="1050" smtClean="0"/>
              <a:pPr/>
              <a:t>16</a:t>
            </a:fld>
            <a:endParaRPr lang="en-IN" sz="1050"/>
          </a:p>
        </p:txBody>
      </p:sp>
      <p:sp>
        <p:nvSpPr>
          <p:cNvPr id="5" name="TextBox 4">
            <a:extLst>
              <a:ext uri="{FF2B5EF4-FFF2-40B4-BE49-F238E27FC236}">
                <a16:creationId xmlns:a16="http://schemas.microsoft.com/office/drawing/2014/main" id="{0125097B-D5AA-55D1-7122-FFF8B74D3D26}"/>
              </a:ext>
            </a:extLst>
          </p:cNvPr>
          <p:cNvSpPr txBox="1"/>
          <p:nvPr/>
        </p:nvSpPr>
        <p:spPr>
          <a:xfrm>
            <a:off x="4686468" y="1639840"/>
            <a:ext cx="1305624" cy="1169551"/>
          </a:xfrm>
          <a:prstGeom prst="rect">
            <a:avLst/>
          </a:prstGeom>
          <a:solidFill>
            <a:schemeClr val="bg1"/>
          </a:solidFill>
        </p:spPr>
        <p:txBody>
          <a:bodyPr wrap="square" rtlCol="0">
            <a:spAutoFit/>
          </a:bodyPr>
          <a:lstStyle/>
          <a:p>
            <a:r>
              <a:rPr lang="en-US" sz="1400" b="1" dirty="0">
                <a:solidFill>
                  <a:schemeClr val="accent1"/>
                </a:solidFill>
                <a:latin typeface="Calibri" panose="020F0502020204030204" pitchFamily="34" charset="0"/>
              </a:rPr>
              <a:t>PRESS THE POWER BUTTON</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TURN ON THE </a:t>
            </a:r>
            <a:r>
              <a:rPr lang="en-US" sz="1400" b="1" i="1" dirty="0">
                <a:solidFill>
                  <a:schemeClr val="accent1"/>
                </a:solidFill>
                <a:latin typeface="Calibri" panose="020F0502020204030204" pitchFamily="34" charset="0"/>
              </a:rPr>
              <a:t>i-STAT 1</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9600D855-027C-CB7C-4590-EA650030B825}"/>
              </a:ext>
            </a:extLst>
          </p:cNvPr>
          <p:cNvPicPr>
            <a:picLocks noChangeAspect="1"/>
          </p:cNvPicPr>
          <p:nvPr/>
        </p:nvPicPr>
        <p:blipFill>
          <a:blip r:embed="rId4" cstate="print">
            <a:extLst>
              <a:ext uri="{28A0092B-C50C-407E-A947-70E740481C1C}">
                <a14:useLocalDpi xmlns:a14="http://schemas.microsoft.com/office/drawing/2010/main" val="0"/>
              </a:ext>
            </a:extLst>
          </a:blip>
          <a:srcRect r="86712"/>
          <a:stretch/>
        </p:blipFill>
        <p:spPr>
          <a:xfrm>
            <a:off x="5423155" y="2085964"/>
            <a:ext cx="217885" cy="248146"/>
          </a:xfrm>
          <a:prstGeom prst="rect">
            <a:avLst/>
          </a:prstGeom>
        </p:spPr>
      </p:pic>
      <p:sp>
        <p:nvSpPr>
          <p:cNvPr id="10" name="TextBox 9">
            <a:extLst>
              <a:ext uri="{FF2B5EF4-FFF2-40B4-BE49-F238E27FC236}">
                <a16:creationId xmlns:a16="http://schemas.microsoft.com/office/drawing/2014/main" id="{B3163E20-D837-F87F-AFF6-DC5F1AD6D1CC}"/>
              </a:ext>
            </a:extLst>
          </p:cNvPr>
          <p:cNvSpPr txBox="1"/>
          <p:nvPr/>
        </p:nvSpPr>
        <p:spPr>
          <a:xfrm>
            <a:off x="7733633" y="2612470"/>
            <a:ext cx="1215527" cy="954107"/>
          </a:xfrm>
          <a:prstGeom prst="rect">
            <a:avLst/>
          </a:prstGeom>
          <a:noFill/>
        </p:spPr>
        <p:txBody>
          <a:bodyPr wrap="square" rtlCol="0">
            <a:spAutoFit/>
          </a:bodyPr>
          <a:lstStyle/>
          <a:p>
            <a:r>
              <a:rPr lang="en-US" sz="1400" b="1">
                <a:solidFill>
                  <a:schemeClr val="accent1"/>
                </a:solidFill>
                <a:latin typeface="Calibri" panose="020F0502020204030204" pitchFamily="34" charset="0"/>
              </a:rPr>
              <a:t>PRESS</a:t>
            </a:r>
            <a:br>
              <a:rPr lang="en-US" sz="1400" b="1">
                <a:solidFill>
                  <a:schemeClr val="accent1"/>
                </a:solidFill>
                <a:latin typeface="Calibri" panose="020F0502020204030204" pitchFamily="34" charset="0"/>
              </a:rPr>
            </a:br>
            <a:r>
              <a:rPr lang="en-US" sz="1400" b="1">
                <a:solidFill>
                  <a:schemeClr val="accent1"/>
                </a:solidFill>
                <a:latin typeface="Calibri" panose="020F0502020204030204" pitchFamily="34" charset="0"/>
              </a:rPr>
              <a:t>TO PERFORM A PATIENT TEST</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4D7366ED-DDDA-EEED-D187-8E30ECA2D355}"/>
              </a:ext>
            </a:extLst>
          </p:cNvPr>
          <p:cNvPicPr>
            <a:picLocks noChangeAspect="1"/>
          </p:cNvPicPr>
          <p:nvPr/>
        </p:nvPicPr>
        <p:blipFill>
          <a:blip r:embed="rId5" cstate="print">
            <a:extLst>
              <a:ext uri="{28A0092B-C50C-407E-A947-70E740481C1C}">
                <a14:useLocalDpi xmlns:a14="http://schemas.microsoft.com/office/drawing/2010/main" val="0"/>
              </a:ext>
            </a:extLst>
          </a:blip>
          <a:srcRect l="86041"/>
          <a:stretch/>
        </p:blipFill>
        <p:spPr>
          <a:xfrm>
            <a:off x="8303604" y="2653085"/>
            <a:ext cx="253021" cy="241689"/>
          </a:xfrm>
          <a:prstGeom prst="rect">
            <a:avLst/>
          </a:prstGeom>
        </p:spPr>
      </p:pic>
      <p:cxnSp>
        <p:nvCxnSpPr>
          <p:cNvPr id="12" name="Straight Connector 11">
            <a:extLst>
              <a:ext uri="{FF2B5EF4-FFF2-40B4-BE49-F238E27FC236}">
                <a16:creationId xmlns:a16="http://schemas.microsoft.com/office/drawing/2014/main" id="{5F4EC3AE-3B94-A792-7DD9-3E975BA3F965}"/>
              </a:ext>
            </a:extLst>
          </p:cNvPr>
          <p:cNvCxnSpPr>
            <a:cxnSpLocks/>
          </p:cNvCxnSpPr>
          <p:nvPr/>
        </p:nvCxnSpPr>
        <p:spPr>
          <a:xfrm>
            <a:off x="7009525" y="3357473"/>
            <a:ext cx="724108" cy="0"/>
          </a:xfrm>
          <a:prstGeom prst="line">
            <a:avLst/>
          </a:prstGeom>
          <a:ln w="22225">
            <a:solidFill>
              <a:schemeClr val="accent4"/>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Connector: Elbow 12">
            <a:extLst>
              <a:ext uri="{FF2B5EF4-FFF2-40B4-BE49-F238E27FC236}">
                <a16:creationId xmlns:a16="http://schemas.microsoft.com/office/drawing/2014/main" id="{0F36CA37-AC5C-D8CF-E5E1-73FB2D3B880C}"/>
              </a:ext>
            </a:extLst>
          </p:cNvPr>
          <p:cNvCxnSpPr>
            <a:cxnSpLocks/>
            <a:stCxn id="5" idx="2"/>
          </p:cNvCxnSpPr>
          <p:nvPr/>
        </p:nvCxnSpPr>
        <p:spPr>
          <a:xfrm rot="16200000" flipH="1">
            <a:off x="5481762" y="2666909"/>
            <a:ext cx="1459758" cy="1744722"/>
          </a:xfrm>
          <a:prstGeom prst="bentConnector2">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00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89238-5395-CC24-3B0D-AE77013458C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9F511CD-20B5-1868-65D1-F26B9EA67083}"/>
              </a:ext>
            </a:extLst>
          </p:cNvPr>
          <p:cNvSpPr>
            <a:spLocks noGrp="1"/>
          </p:cNvSpPr>
          <p:nvPr>
            <p:ph type="title"/>
          </p:nvPr>
        </p:nvSpPr>
        <p:spPr/>
        <p:txBody>
          <a:bodyPr/>
          <a:lstStyle/>
          <a:p>
            <a:r>
              <a:rPr lang="en-US" sz="2400" dirty="0"/>
              <a:t>Prepare the analyzer - i-STAT 1 Wireless</a:t>
            </a:r>
          </a:p>
        </p:txBody>
      </p:sp>
      <p:sp>
        <p:nvSpPr>
          <p:cNvPr id="3" name="Content Placeholder 2">
            <a:extLst>
              <a:ext uri="{FF2B5EF4-FFF2-40B4-BE49-F238E27FC236}">
                <a16:creationId xmlns:a16="http://schemas.microsoft.com/office/drawing/2014/main" id="{972D62BF-2B5E-C45D-C412-D04A84ABD920}"/>
              </a:ext>
            </a:extLst>
          </p:cNvPr>
          <p:cNvSpPr>
            <a:spLocks noGrp="1"/>
          </p:cNvSpPr>
          <p:nvPr>
            <p:ph type="body" sz="quarter" idx="11"/>
          </p:nvPr>
        </p:nvSpPr>
        <p:spPr/>
        <p:txBody>
          <a:bodyPr vert="horz" lIns="0" tIns="0" rIns="91440" bIns="45720" rtlCol="0" anchor="t">
            <a:noAutofit/>
          </a:bodyPr>
          <a:lstStyle/>
          <a:p>
            <a:r>
              <a:rPr lang="en-US" dirty="0"/>
              <a:t>POWER UP THE ANALYZER</a:t>
            </a:r>
          </a:p>
          <a:p>
            <a:pPr marL="285750" indent="-285750">
              <a:buFont typeface="Arial" panose="020B0604020202020204" pitchFamily="34" charset="0"/>
              <a:buChar char="•"/>
            </a:pPr>
            <a:r>
              <a:rPr lang="en-US" sz="1400" dirty="0">
                <a:solidFill>
                  <a:schemeClr val="tx1"/>
                </a:solidFill>
                <a:cs typeface="Calibri"/>
              </a:rPr>
              <a:t>Press the power button to turn on the analyzer</a:t>
            </a:r>
            <a:endParaRPr lang="en-US" sz="1400" dirty="0">
              <a:solidFill>
                <a:schemeClr val="tx1"/>
              </a:solidFill>
              <a:ea typeface="Calibri"/>
              <a:cs typeface="Calibri"/>
            </a:endParaRPr>
          </a:p>
          <a:p>
            <a:pPr marL="285750" indent="-285750">
              <a:buFont typeface="Arial" panose="020B0604020202020204" pitchFamily="34" charset="0"/>
              <a:buChar char="•"/>
            </a:pPr>
            <a:r>
              <a:rPr lang="en-US" sz="1400" dirty="0">
                <a:solidFill>
                  <a:schemeClr val="tx1"/>
                </a:solidFill>
              </a:rPr>
              <a:t>From the </a:t>
            </a:r>
            <a:r>
              <a:rPr lang="en-US" sz="1400" dirty="0">
                <a:solidFill>
                  <a:schemeClr val="accent3"/>
                </a:solidFill>
              </a:rPr>
              <a:t>Test Menu </a:t>
            </a:r>
            <a:r>
              <a:rPr lang="en-US" sz="1400" dirty="0">
                <a:solidFill>
                  <a:schemeClr val="tx1"/>
                </a:solidFill>
              </a:rPr>
              <a:t>screen, press </a:t>
            </a:r>
            <a:r>
              <a:rPr lang="en-US" sz="1400" dirty="0"/>
              <a:t>2</a:t>
            </a:r>
            <a:r>
              <a:rPr lang="en-US" sz="1400" dirty="0">
                <a:solidFill>
                  <a:schemeClr val="tx1"/>
                </a:solidFill>
              </a:rPr>
              <a:t> on the keypad for “</a:t>
            </a:r>
            <a:r>
              <a:rPr lang="en-US" sz="1400" dirty="0">
                <a:solidFill>
                  <a:schemeClr val="accent3"/>
                </a:solidFill>
              </a:rPr>
              <a:t>i-STAT Cartridge</a:t>
            </a:r>
            <a:r>
              <a:rPr lang="en-US" sz="1400" dirty="0">
                <a:solidFill>
                  <a:schemeClr val="tx1"/>
                </a:solidFill>
              </a:rPr>
              <a:t>”</a:t>
            </a:r>
          </a:p>
          <a:p>
            <a:pPr marL="285750" indent="-285750">
              <a:buFont typeface="Arial" panose="020B0604020202020204" pitchFamily="34" charset="0"/>
              <a:buChar char="•"/>
            </a:pPr>
            <a:r>
              <a:rPr lang="en-US" sz="1400" dirty="0">
                <a:solidFill>
                  <a:schemeClr val="tx1"/>
                </a:solidFill>
                <a:cs typeface="Calibri"/>
              </a:rPr>
              <a:t>Follow the on-screen prompts</a:t>
            </a:r>
            <a:endParaRPr lang="en-US" sz="1400" dirty="0">
              <a:solidFill>
                <a:schemeClr val="tx1"/>
              </a:solidFill>
              <a:ea typeface="Calibri"/>
              <a:cs typeface="Calibri"/>
            </a:endParaRPr>
          </a:p>
          <a:p>
            <a:endParaRPr lang="en-US" dirty="0"/>
          </a:p>
        </p:txBody>
      </p:sp>
      <p:sp>
        <p:nvSpPr>
          <p:cNvPr id="6" name="Slide Number Placeholder 20">
            <a:extLst>
              <a:ext uri="{FF2B5EF4-FFF2-40B4-BE49-F238E27FC236}">
                <a16:creationId xmlns:a16="http://schemas.microsoft.com/office/drawing/2014/main" id="{C12C628C-363B-5AD8-8A59-D4F21AA858D8}"/>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a:t>|    </a:t>
            </a:r>
            <a:fld id="{7B2119CD-3B2D-4CEB-B404-D2E3F8CD6D69}" type="slidenum">
              <a:rPr lang="en-IN" sz="1050" smtClean="0"/>
              <a:pPr/>
              <a:t>17</a:t>
            </a:fld>
            <a:endParaRPr lang="en-IN" sz="1050"/>
          </a:p>
        </p:txBody>
      </p:sp>
      <p:pic>
        <p:nvPicPr>
          <p:cNvPr id="4" name="Picture 3">
            <a:extLst>
              <a:ext uri="{FF2B5EF4-FFF2-40B4-BE49-F238E27FC236}">
                <a16:creationId xmlns:a16="http://schemas.microsoft.com/office/drawing/2014/main" id="{F1188D85-6B03-E9DF-6045-805FB646183A}"/>
              </a:ext>
            </a:extLst>
          </p:cNvPr>
          <p:cNvPicPr>
            <a:picLocks noChangeAspect="1"/>
          </p:cNvPicPr>
          <p:nvPr/>
        </p:nvPicPr>
        <p:blipFill>
          <a:blip r:embed="rId3"/>
          <a:stretch>
            <a:fillRect/>
          </a:stretch>
        </p:blipFill>
        <p:spPr>
          <a:xfrm>
            <a:off x="6091699" y="251031"/>
            <a:ext cx="1608511" cy="4322875"/>
          </a:xfrm>
          <a:prstGeom prst="rect">
            <a:avLst/>
          </a:prstGeom>
        </p:spPr>
      </p:pic>
      <p:sp>
        <p:nvSpPr>
          <p:cNvPr id="5" name="TextBox 4">
            <a:extLst>
              <a:ext uri="{FF2B5EF4-FFF2-40B4-BE49-F238E27FC236}">
                <a16:creationId xmlns:a16="http://schemas.microsoft.com/office/drawing/2014/main" id="{312476F9-2413-E0BE-79E1-4609587E0E2C}"/>
              </a:ext>
            </a:extLst>
          </p:cNvPr>
          <p:cNvSpPr txBox="1"/>
          <p:nvPr/>
        </p:nvSpPr>
        <p:spPr>
          <a:xfrm>
            <a:off x="4686468" y="1639840"/>
            <a:ext cx="1305624" cy="1169551"/>
          </a:xfrm>
          <a:prstGeom prst="rect">
            <a:avLst/>
          </a:prstGeom>
          <a:solidFill>
            <a:schemeClr val="bg1"/>
          </a:solidFill>
        </p:spPr>
        <p:txBody>
          <a:bodyPr wrap="square" rtlCol="0">
            <a:spAutoFit/>
          </a:bodyPr>
          <a:lstStyle/>
          <a:p>
            <a:r>
              <a:rPr lang="en-US" sz="1400" b="1" dirty="0">
                <a:solidFill>
                  <a:schemeClr val="accent1"/>
                </a:solidFill>
                <a:latin typeface="Calibri" panose="020F0502020204030204" pitchFamily="34" charset="0"/>
              </a:rPr>
              <a:t>PRESS THE POWER BUTTON</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TURN ON THE </a:t>
            </a:r>
            <a:r>
              <a:rPr lang="en-US" sz="1400" b="1" i="1" dirty="0">
                <a:solidFill>
                  <a:schemeClr val="accent1"/>
                </a:solidFill>
                <a:latin typeface="Calibri" panose="020F0502020204030204" pitchFamily="34" charset="0"/>
              </a:rPr>
              <a:t>i-STAT 1</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B6631E70-5B09-F8FE-1B83-B89BBF033450}"/>
              </a:ext>
            </a:extLst>
          </p:cNvPr>
          <p:cNvPicPr>
            <a:picLocks noChangeAspect="1"/>
          </p:cNvPicPr>
          <p:nvPr/>
        </p:nvPicPr>
        <p:blipFill>
          <a:blip r:embed="rId4" cstate="print">
            <a:extLst>
              <a:ext uri="{28A0092B-C50C-407E-A947-70E740481C1C}">
                <a14:useLocalDpi xmlns:a14="http://schemas.microsoft.com/office/drawing/2010/main" val="0"/>
              </a:ext>
            </a:extLst>
          </a:blip>
          <a:srcRect r="86712"/>
          <a:stretch/>
        </p:blipFill>
        <p:spPr>
          <a:xfrm>
            <a:off x="5423155" y="2085964"/>
            <a:ext cx="217885" cy="248146"/>
          </a:xfrm>
          <a:prstGeom prst="rect">
            <a:avLst/>
          </a:prstGeom>
        </p:spPr>
      </p:pic>
      <p:sp>
        <p:nvSpPr>
          <p:cNvPr id="10" name="TextBox 9">
            <a:extLst>
              <a:ext uri="{FF2B5EF4-FFF2-40B4-BE49-F238E27FC236}">
                <a16:creationId xmlns:a16="http://schemas.microsoft.com/office/drawing/2014/main" id="{E3BB9D02-0C45-9485-1648-ADB663775763}"/>
              </a:ext>
            </a:extLst>
          </p:cNvPr>
          <p:cNvSpPr txBox="1"/>
          <p:nvPr/>
        </p:nvSpPr>
        <p:spPr>
          <a:xfrm>
            <a:off x="7733633" y="2612470"/>
            <a:ext cx="1215527" cy="954107"/>
          </a:xfrm>
          <a:prstGeom prst="rect">
            <a:avLst/>
          </a:prstGeom>
          <a:noFill/>
        </p:spPr>
        <p:txBody>
          <a:bodyPr wrap="square" rtlCol="0">
            <a:spAutoFit/>
          </a:bodyPr>
          <a:lstStyle/>
          <a:p>
            <a:r>
              <a:rPr lang="en-US" sz="1400" b="1">
                <a:solidFill>
                  <a:schemeClr val="accent1"/>
                </a:solidFill>
                <a:latin typeface="Calibri" panose="020F0502020204030204" pitchFamily="34" charset="0"/>
              </a:rPr>
              <a:t>PRESS</a:t>
            </a:r>
            <a:br>
              <a:rPr lang="en-US" sz="1400" b="1">
                <a:solidFill>
                  <a:schemeClr val="accent1"/>
                </a:solidFill>
                <a:latin typeface="Calibri" panose="020F0502020204030204" pitchFamily="34" charset="0"/>
              </a:rPr>
            </a:br>
            <a:r>
              <a:rPr lang="en-US" sz="1400" b="1">
                <a:solidFill>
                  <a:schemeClr val="accent1"/>
                </a:solidFill>
                <a:latin typeface="Calibri" panose="020F0502020204030204" pitchFamily="34" charset="0"/>
              </a:rPr>
              <a:t>TO PERFORM A PATIENT TEST</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1D192D-ACFB-B40B-B01B-5101A319A115}"/>
              </a:ext>
            </a:extLst>
          </p:cNvPr>
          <p:cNvPicPr>
            <a:picLocks noChangeAspect="1"/>
          </p:cNvPicPr>
          <p:nvPr/>
        </p:nvPicPr>
        <p:blipFill>
          <a:blip r:embed="rId5" cstate="print">
            <a:extLst>
              <a:ext uri="{28A0092B-C50C-407E-A947-70E740481C1C}">
                <a14:useLocalDpi xmlns:a14="http://schemas.microsoft.com/office/drawing/2010/main" val="0"/>
              </a:ext>
            </a:extLst>
          </a:blip>
          <a:srcRect l="86041"/>
          <a:stretch/>
        </p:blipFill>
        <p:spPr>
          <a:xfrm>
            <a:off x="8303604" y="2653085"/>
            <a:ext cx="253021" cy="241689"/>
          </a:xfrm>
          <a:prstGeom prst="rect">
            <a:avLst/>
          </a:prstGeom>
        </p:spPr>
      </p:pic>
      <p:cxnSp>
        <p:nvCxnSpPr>
          <p:cNvPr id="12" name="Straight Connector 11">
            <a:extLst>
              <a:ext uri="{FF2B5EF4-FFF2-40B4-BE49-F238E27FC236}">
                <a16:creationId xmlns:a16="http://schemas.microsoft.com/office/drawing/2014/main" id="{BBA9CD76-4D1F-FF63-C52A-5E8A1266F296}"/>
              </a:ext>
            </a:extLst>
          </p:cNvPr>
          <p:cNvCxnSpPr>
            <a:cxnSpLocks/>
          </p:cNvCxnSpPr>
          <p:nvPr/>
        </p:nvCxnSpPr>
        <p:spPr>
          <a:xfrm>
            <a:off x="7009525" y="3357473"/>
            <a:ext cx="724108" cy="0"/>
          </a:xfrm>
          <a:prstGeom prst="line">
            <a:avLst/>
          </a:prstGeom>
          <a:ln w="22225">
            <a:solidFill>
              <a:schemeClr val="accent4"/>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Connector: Elbow 12">
            <a:extLst>
              <a:ext uri="{FF2B5EF4-FFF2-40B4-BE49-F238E27FC236}">
                <a16:creationId xmlns:a16="http://schemas.microsoft.com/office/drawing/2014/main" id="{0752ECBD-4C7C-8559-137B-107DFB5BF8D2}"/>
              </a:ext>
            </a:extLst>
          </p:cNvPr>
          <p:cNvCxnSpPr>
            <a:cxnSpLocks/>
            <a:stCxn id="5" idx="2"/>
          </p:cNvCxnSpPr>
          <p:nvPr/>
        </p:nvCxnSpPr>
        <p:spPr>
          <a:xfrm rot="16200000" flipH="1">
            <a:off x="5481762" y="2666909"/>
            <a:ext cx="1459758" cy="1744722"/>
          </a:xfrm>
          <a:prstGeom prst="bentConnector2">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27232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7FFC-A96F-F723-44EE-332EC09E55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13D0E7B-F6B8-D6DE-D2A2-D0FD80C3E30B}"/>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52DFF980-FD1E-A41B-4C09-67579CB9DD5D}"/>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18</a:t>
            </a:fld>
            <a:endParaRPr lang="en-IN"/>
          </a:p>
        </p:txBody>
      </p:sp>
      <p:sp>
        <p:nvSpPr>
          <p:cNvPr id="3" name="Content Placeholder 2">
            <a:extLst>
              <a:ext uri="{FF2B5EF4-FFF2-40B4-BE49-F238E27FC236}">
                <a16:creationId xmlns:a16="http://schemas.microsoft.com/office/drawing/2014/main" id="{F54642B5-F2E1-2E93-9C9A-27E374C33AC3}"/>
              </a:ext>
            </a:extLst>
          </p:cNvPr>
          <p:cNvSpPr>
            <a:spLocks noGrp="1"/>
          </p:cNvSpPr>
          <p:nvPr>
            <p:ph type="body" sz="quarter" idx="11"/>
          </p:nvPr>
        </p:nvSpPr>
        <p:spPr>
          <a:xfrm>
            <a:off x="497433" y="1105170"/>
            <a:ext cx="4483689" cy="1913090"/>
          </a:xfrm>
        </p:spPr>
        <p:txBody>
          <a:bodyPr/>
          <a:lstStyle/>
          <a:p>
            <a:pPr defTabSz="385763">
              <a:spcBef>
                <a:spcPts val="254"/>
              </a:spcBef>
            </a:pPr>
            <a:r>
              <a:rPr lang="en-US">
                <a:latin typeface="+mn-lt"/>
              </a:rPr>
              <a:t>BARCODE SCAN: OPERATOR ID, THEN PATIENT ID</a:t>
            </a:r>
            <a:endParaRPr lang="en-US">
              <a:solidFill>
                <a:schemeClr val="accent3"/>
              </a:solidFill>
              <a:latin typeface="+mn-lt"/>
            </a:endParaRPr>
          </a:p>
          <a:p>
            <a:pPr marL="285750" indent="-285750" defTabSz="385763">
              <a:spcBef>
                <a:spcPts val="254"/>
              </a:spcBef>
              <a:buFont typeface="Arial" panose="020B0604020202020204" pitchFamily="34" charset="0"/>
              <a:buChar char="•"/>
            </a:pPr>
            <a:r>
              <a:rPr lang="en-US" sz="1400" b="0">
                <a:solidFill>
                  <a:schemeClr val="tx1"/>
                </a:solidFill>
              </a:rPr>
              <a:t>Hold the analyzer 3 to 9 inches away from the barcode</a:t>
            </a:r>
          </a:p>
          <a:p>
            <a:pPr marL="285750" indent="-285750" defTabSz="385763">
              <a:spcBef>
                <a:spcPts val="254"/>
              </a:spcBef>
              <a:buFont typeface="Arial" panose="020B0604020202020204" pitchFamily="34" charset="0"/>
              <a:buChar char="•"/>
            </a:pPr>
            <a:r>
              <a:rPr lang="en-US" sz="1400" b="0">
                <a:solidFill>
                  <a:schemeClr val="tx1"/>
                </a:solidFill>
              </a:rPr>
              <a:t>Press and hold down the </a:t>
            </a:r>
            <a:r>
              <a:rPr lang="en-US" sz="1400" b="0"/>
              <a:t>SCAN</a:t>
            </a:r>
            <a:r>
              <a:rPr lang="en-US" sz="1400" b="0">
                <a:solidFill>
                  <a:schemeClr val="tx1"/>
                </a:solidFill>
              </a:rPr>
              <a:t> key</a:t>
            </a:r>
          </a:p>
          <a:p>
            <a:pPr marL="285750" indent="-285750" defTabSz="385763">
              <a:spcBef>
                <a:spcPts val="254"/>
              </a:spcBef>
              <a:buFont typeface="Arial" panose="020B0604020202020204" pitchFamily="34" charset="0"/>
              <a:buChar char="•"/>
            </a:pPr>
            <a:r>
              <a:rPr lang="en-US" sz="1400" b="0">
                <a:solidFill>
                  <a:schemeClr val="tx1"/>
                </a:solidFill>
              </a:rPr>
              <a:t>Laser beam must cover the entire length of the barcode</a:t>
            </a:r>
          </a:p>
          <a:p>
            <a:pPr marL="285750" indent="-285750" defTabSz="385763">
              <a:spcBef>
                <a:spcPts val="254"/>
              </a:spcBef>
              <a:buFont typeface="Arial" panose="020B0604020202020204" pitchFamily="34" charset="0"/>
              <a:buChar char="•"/>
            </a:pPr>
            <a:r>
              <a:rPr lang="en-US" sz="1400" b="0">
                <a:solidFill>
                  <a:schemeClr val="tx1"/>
                </a:solidFill>
              </a:rPr>
              <a:t>Wait for the beep or for laser beam to disappear</a:t>
            </a:r>
          </a:p>
          <a:p>
            <a:pPr marL="285750" indent="-285750" defTabSz="385763">
              <a:spcBef>
                <a:spcPts val="254"/>
              </a:spcBef>
              <a:buFont typeface="Arial" panose="020B0604020202020204" pitchFamily="34" charset="0"/>
              <a:buChar char="•"/>
            </a:pPr>
            <a:r>
              <a:rPr lang="en-US" sz="1400" b="0">
                <a:solidFill>
                  <a:schemeClr val="tx1"/>
                </a:solidFill>
              </a:rPr>
              <a:t>Release the </a:t>
            </a:r>
            <a:r>
              <a:rPr lang="en-US" sz="1400" b="0"/>
              <a:t>SCAN</a:t>
            </a:r>
            <a:r>
              <a:rPr lang="en-US" sz="1400" b="0">
                <a:solidFill>
                  <a:schemeClr val="tx1"/>
                </a:solidFill>
              </a:rPr>
              <a:t> key</a:t>
            </a:r>
          </a:p>
          <a:p>
            <a:pPr marL="285750" indent="-285750" defTabSz="385763">
              <a:spcBef>
                <a:spcPts val="254"/>
              </a:spcBef>
              <a:buFont typeface="Arial" panose="020B0604020202020204" pitchFamily="34" charset="0"/>
              <a:buChar char="•"/>
            </a:pPr>
            <a:r>
              <a:rPr lang="en-US" sz="1400" b="0">
                <a:solidFill>
                  <a:schemeClr val="tx1"/>
                </a:solidFill>
              </a:rPr>
              <a:t>Repeat if prompted</a:t>
            </a:r>
          </a:p>
          <a:p>
            <a:endParaRPr lang="en-US"/>
          </a:p>
        </p:txBody>
      </p:sp>
      <p:sp>
        <p:nvSpPr>
          <p:cNvPr id="20" name="Rectangle 19">
            <a:extLst>
              <a:ext uri="{FF2B5EF4-FFF2-40B4-BE49-F238E27FC236}">
                <a16:creationId xmlns:a16="http://schemas.microsoft.com/office/drawing/2014/main" id="{7F4421D3-1A73-0345-5167-95CB66B2B868}"/>
              </a:ext>
            </a:extLst>
          </p:cNvPr>
          <p:cNvSpPr/>
          <p:nvPr/>
        </p:nvSpPr>
        <p:spPr>
          <a:xfrm>
            <a:off x="7147609" y="2314064"/>
            <a:ext cx="1442219"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BAE4E5E0-AA7D-1C35-735E-27DCDFDF8BE4}"/>
              </a:ext>
            </a:extLst>
          </p:cNvPr>
          <p:cNvSpPr/>
          <p:nvPr/>
        </p:nvSpPr>
        <p:spPr>
          <a:xfrm>
            <a:off x="7147609" y="1141339"/>
            <a:ext cx="1359677"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4A8CA9D-6137-BA71-B3FB-3C94DF1940D2}"/>
              </a:ext>
            </a:extLst>
          </p:cNvPr>
          <p:cNvSpPr txBox="1"/>
          <p:nvPr/>
        </p:nvSpPr>
        <p:spPr>
          <a:xfrm>
            <a:off x="7251394" y="2680191"/>
            <a:ext cx="1199037" cy="461665"/>
          </a:xfrm>
          <a:prstGeom prst="rect">
            <a:avLst/>
          </a:prstGeom>
          <a:noFill/>
        </p:spPr>
        <p:txBody>
          <a:bodyPr wrap="square" rtlCol="0">
            <a:spAutoFit/>
          </a:bodyPr>
          <a:lstStyle/>
          <a:p>
            <a:r>
              <a:rPr lang="en-US" sz="1200" b="1">
                <a:solidFill>
                  <a:schemeClr val="bg1"/>
                </a:solidFill>
                <a:latin typeface="Calibri" panose="020F0502020204030204" pitchFamily="34" charset="0"/>
              </a:rPr>
              <a:t>OR ENTER THE PATIENT ID</a:t>
            </a:r>
          </a:p>
        </p:txBody>
      </p:sp>
      <p:pic>
        <p:nvPicPr>
          <p:cNvPr id="4" name="Picture 19">
            <a:extLst>
              <a:ext uri="{FF2B5EF4-FFF2-40B4-BE49-F238E27FC236}">
                <a16:creationId xmlns:a16="http://schemas.microsoft.com/office/drawing/2014/main" id="{B9B670CF-9B84-E93B-3547-57F70F4A93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999" b="39065"/>
          <a:stretch/>
        </p:blipFill>
        <p:spPr bwMode="auto">
          <a:xfrm>
            <a:off x="5181416" y="1125353"/>
            <a:ext cx="1935712" cy="221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A person holding a identification card&#10;&#10;Description automatically generated">
            <a:extLst>
              <a:ext uri="{FF2B5EF4-FFF2-40B4-BE49-F238E27FC236}">
                <a16:creationId xmlns:a16="http://schemas.microsoft.com/office/drawing/2014/main" id="{731B4037-D667-8044-E372-432157D6C00F}"/>
              </a:ext>
            </a:extLst>
          </p:cNvPr>
          <p:cNvPicPr>
            <a:picLocks noChangeAspect="1"/>
          </p:cNvPicPr>
          <p:nvPr/>
        </p:nvPicPr>
        <p:blipFill>
          <a:blip r:embed="rId4">
            <a:extLst>
              <a:ext uri="{28A0092B-C50C-407E-A947-70E740481C1C}">
                <a14:useLocalDpi xmlns:a14="http://schemas.microsoft.com/office/drawing/2010/main" val="0"/>
              </a:ext>
            </a:extLst>
          </a:blip>
          <a:srcRect l="15994" t="18988" r="26207" b="42478"/>
          <a:stretch/>
        </p:blipFill>
        <p:spPr>
          <a:xfrm>
            <a:off x="5342057" y="1141339"/>
            <a:ext cx="1776119" cy="1024983"/>
          </a:xfrm>
          <a:prstGeom prst="rect">
            <a:avLst/>
          </a:prstGeom>
        </p:spPr>
      </p:pic>
      <p:sp>
        <p:nvSpPr>
          <p:cNvPr id="7" name="TextBox 6">
            <a:extLst>
              <a:ext uri="{FF2B5EF4-FFF2-40B4-BE49-F238E27FC236}">
                <a16:creationId xmlns:a16="http://schemas.microsoft.com/office/drawing/2014/main" id="{8BD4DB7A-BACF-3620-8842-5E93FC06C674}"/>
              </a:ext>
            </a:extLst>
          </p:cNvPr>
          <p:cNvSpPr txBox="1"/>
          <p:nvPr/>
        </p:nvSpPr>
        <p:spPr>
          <a:xfrm>
            <a:off x="7308249" y="1505546"/>
            <a:ext cx="1199037" cy="461665"/>
          </a:xfrm>
          <a:prstGeom prst="rect">
            <a:avLst/>
          </a:prstGeom>
          <a:noFill/>
        </p:spPr>
        <p:txBody>
          <a:bodyPr wrap="square" rtlCol="0">
            <a:spAutoFit/>
          </a:bodyPr>
          <a:lstStyle/>
          <a:p>
            <a:r>
              <a:rPr lang="en-US" sz="1200" b="1">
                <a:solidFill>
                  <a:schemeClr val="bg1"/>
                </a:solidFill>
                <a:latin typeface="Calibri" panose="020F0502020204030204" pitchFamily="34" charset="0"/>
              </a:rPr>
              <a:t>or enter your Operator ID</a:t>
            </a:r>
          </a:p>
        </p:txBody>
      </p:sp>
      <p:pic>
        <p:nvPicPr>
          <p:cNvPr id="27" name="Picture 26">
            <a:extLst>
              <a:ext uri="{FF2B5EF4-FFF2-40B4-BE49-F238E27FC236}">
                <a16:creationId xmlns:a16="http://schemas.microsoft.com/office/drawing/2014/main" id="{540E5873-3415-350C-185B-1A93C3C4F006}"/>
              </a:ext>
            </a:extLst>
          </p:cNvPr>
          <p:cNvPicPr>
            <a:picLocks noChangeAspect="1"/>
          </p:cNvPicPr>
          <p:nvPr/>
        </p:nvPicPr>
        <p:blipFill>
          <a:blip r:embed="rId5"/>
          <a:stretch>
            <a:fillRect/>
          </a:stretch>
        </p:blipFill>
        <p:spPr>
          <a:xfrm>
            <a:off x="7355386" y="1327471"/>
            <a:ext cx="552381" cy="219048"/>
          </a:xfrm>
          <a:prstGeom prst="rect">
            <a:avLst/>
          </a:prstGeom>
        </p:spPr>
      </p:pic>
      <p:pic>
        <p:nvPicPr>
          <p:cNvPr id="28" name="Picture 27">
            <a:extLst>
              <a:ext uri="{FF2B5EF4-FFF2-40B4-BE49-F238E27FC236}">
                <a16:creationId xmlns:a16="http://schemas.microsoft.com/office/drawing/2014/main" id="{7A03847C-005F-780F-63F8-2F1CA4120093}"/>
              </a:ext>
            </a:extLst>
          </p:cNvPr>
          <p:cNvPicPr>
            <a:picLocks noChangeAspect="1"/>
          </p:cNvPicPr>
          <p:nvPr/>
        </p:nvPicPr>
        <p:blipFill>
          <a:blip r:embed="rId5"/>
          <a:stretch>
            <a:fillRect/>
          </a:stretch>
        </p:blipFill>
        <p:spPr>
          <a:xfrm>
            <a:off x="7308249" y="2497734"/>
            <a:ext cx="552381" cy="219048"/>
          </a:xfrm>
          <a:prstGeom prst="rect">
            <a:avLst/>
          </a:prstGeom>
        </p:spPr>
      </p:pic>
      <p:grpSp>
        <p:nvGrpSpPr>
          <p:cNvPr id="13" name="Group 12">
            <a:extLst>
              <a:ext uri="{FF2B5EF4-FFF2-40B4-BE49-F238E27FC236}">
                <a16:creationId xmlns:a16="http://schemas.microsoft.com/office/drawing/2014/main" id="{5824BC2F-9715-05B2-66B9-FFF7DBD07EFD}"/>
              </a:ext>
            </a:extLst>
          </p:cNvPr>
          <p:cNvGrpSpPr/>
          <p:nvPr/>
        </p:nvGrpSpPr>
        <p:grpSpPr>
          <a:xfrm>
            <a:off x="7149580" y="1141339"/>
            <a:ext cx="1442218" cy="1024983"/>
            <a:chOff x="7147608" y="3469173"/>
            <a:chExt cx="1577961" cy="1024983"/>
          </a:xfrm>
        </p:grpSpPr>
        <p:sp>
          <p:nvSpPr>
            <p:cNvPr id="15" name="Rectangle 14">
              <a:extLst>
                <a:ext uri="{FF2B5EF4-FFF2-40B4-BE49-F238E27FC236}">
                  <a16:creationId xmlns:a16="http://schemas.microsoft.com/office/drawing/2014/main" id="{55AD6C80-930E-C313-73C8-D76B201453E7}"/>
                </a:ext>
              </a:extLst>
            </p:cNvPr>
            <p:cNvSpPr/>
            <p:nvPr/>
          </p:nvSpPr>
          <p:spPr>
            <a:xfrm>
              <a:off x="7147608" y="3469173"/>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AD8C789-4122-F472-AABD-4A620804278E}"/>
                </a:ext>
              </a:extLst>
            </p:cNvPr>
            <p:cNvSpPr txBox="1"/>
            <p:nvPr/>
          </p:nvSpPr>
          <p:spPr>
            <a:xfrm>
              <a:off x="7264414" y="3735453"/>
              <a:ext cx="1330797" cy="461665"/>
            </a:xfrm>
            <a:prstGeom prst="rect">
              <a:avLst/>
            </a:prstGeom>
            <a:noFill/>
          </p:spPr>
          <p:txBody>
            <a:bodyPr wrap="square" rtlCol="0">
              <a:spAutoFit/>
            </a:bodyPr>
            <a:lstStyle/>
            <a:p>
              <a:r>
                <a:rPr lang="en-US" sz="1200" b="1">
                  <a:solidFill>
                    <a:schemeClr val="bg1"/>
                  </a:solidFill>
                  <a:latin typeface="Calibri" panose="020F0502020204030204" pitchFamily="34" charset="0"/>
                </a:rPr>
                <a:t>OR ENTER THE OPERATOR ID</a:t>
              </a:r>
            </a:p>
          </p:txBody>
        </p:sp>
        <p:pic>
          <p:nvPicPr>
            <p:cNvPr id="17" name="Picture 16">
              <a:extLst>
                <a:ext uri="{FF2B5EF4-FFF2-40B4-BE49-F238E27FC236}">
                  <a16:creationId xmlns:a16="http://schemas.microsoft.com/office/drawing/2014/main" id="{7F647312-CB76-E9F0-98C9-1F0B52D5DE08}"/>
                </a:ext>
              </a:extLst>
            </p:cNvPr>
            <p:cNvPicPr>
              <a:picLocks noChangeAspect="1"/>
            </p:cNvPicPr>
            <p:nvPr/>
          </p:nvPicPr>
          <p:blipFill>
            <a:blip r:embed="rId5"/>
            <a:stretch>
              <a:fillRect/>
            </a:stretch>
          </p:blipFill>
          <p:spPr>
            <a:xfrm>
              <a:off x="7296642" y="3525900"/>
              <a:ext cx="552381" cy="219048"/>
            </a:xfrm>
            <a:prstGeom prst="rect">
              <a:avLst/>
            </a:prstGeom>
          </p:spPr>
        </p:pic>
      </p:grpSp>
      <p:sp>
        <p:nvSpPr>
          <p:cNvPr id="18" name="TextBox 17">
            <a:extLst>
              <a:ext uri="{FF2B5EF4-FFF2-40B4-BE49-F238E27FC236}">
                <a16:creationId xmlns:a16="http://schemas.microsoft.com/office/drawing/2014/main" id="{063B1D24-378B-98A2-3F57-7114A4C1CDA5}"/>
              </a:ext>
            </a:extLst>
          </p:cNvPr>
          <p:cNvSpPr txBox="1"/>
          <p:nvPr/>
        </p:nvSpPr>
        <p:spPr>
          <a:xfrm>
            <a:off x="900537" y="3278140"/>
            <a:ext cx="4141482" cy="1520929"/>
          </a:xfrm>
          <a:prstGeom prst="rect">
            <a:avLst/>
          </a:prstGeom>
          <a:noFill/>
        </p:spPr>
        <p:txBody>
          <a:bodyPr wrap="square" rtlCol="0">
            <a:spAutoFit/>
          </a:bodyPr>
          <a:lstStyle/>
          <a:p>
            <a:pPr defTabSz="514350"/>
            <a:r>
              <a:rPr lang="en-US" sz="1400" b="1">
                <a:solidFill>
                  <a:schemeClr val="tx2"/>
                </a:solidFill>
                <a:cs typeface="Calibri" panose="020F0502020204030204" pitchFamily="34" charset="0"/>
              </a:rPr>
              <a:t>IMPORTANT</a:t>
            </a:r>
            <a:endParaRPr lang="en-US" sz="1400">
              <a:solidFill>
                <a:schemeClr val="tx2"/>
              </a:solidFill>
            </a:endParaRPr>
          </a:p>
          <a:p>
            <a:pPr marL="128588" indent="-128588">
              <a:spcAft>
                <a:spcPts val="450"/>
              </a:spcAft>
              <a:buFont typeface="Arial" panose="020B0604020202020204" pitchFamily="34" charset="0"/>
              <a:buChar char="•"/>
            </a:pPr>
            <a:r>
              <a:rPr lang="en-US" sz="1000" b="1">
                <a:cs typeface="Calibri" panose="020F0502020204030204" pitchFamily="34" charset="0"/>
              </a:rPr>
              <a:t>DO NOT stare into the laser aperture or the laser beam or point the </a:t>
            </a:r>
            <a:br>
              <a:rPr lang="en-US" sz="1000" b="1" dirty="0">
                <a:cs typeface="Calibri" panose="020F0502020204030204" pitchFamily="34" charset="0"/>
              </a:rPr>
            </a:br>
            <a:r>
              <a:rPr lang="en-US" sz="1000" b="1">
                <a:cs typeface="Calibri" panose="020F0502020204030204" pitchFamily="34" charset="0"/>
              </a:rPr>
              <a:t>laser beam at others.</a:t>
            </a:r>
          </a:p>
          <a:p>
            <a:pPr marL="128588" indent="-128588">
              <a:spcAft>
                <a:spcPts val="450"/>
              </a:spcAft>
              <a:buFont typeface="Arial" panose="020B0604020202020204" pitchFamily="34" charset="0"/>
              <a:buChar char="•"/>
            </a:pPr>
            <a:r>
              <a:rPr lang="en-US" sz="1000" b="1">
                <a:cs typeface="Calibri" panose="020F0502020204030204" pitchFamily="34" charset="0"/>
              </a:rPr>
              <a:t>Class 2 laser scanners use a low power, visible light diode. As with any bright light source, such as the sun, the user should avoid staring directly into the laser beam. Momentary exposure to a Class 2 laser is not known to be harmful.</a:t>
            </a:r>
          </a:p>
          <a:p>
            <a:pPr algn="l"/>
            <a:endParaRPr lang="en-US" sz="1050"/>
          </a:p>
        </p:txBody>
      </p:sp>
      <p:pic>
        <p:nvPicPr>
          <p:cNvPr id="25" name="Picture 24" descr="Icon&#10;&#10;Description automatically generated">
            <a:extLst>
              <a:ext uri="{FF2B5EF4-FFF2-40B4-BE49-F238E27FC236}">
                <a16:creationId xmlns:a16="http://schemas.microsoft.com/office/drawing/2014/main" id="{BBBABA14-6018-08A7-70F7-E7F72968FA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849" y="3277865"/>
            <a:ext cx="342207" cy="342207"/>
          </a:xfrm>
          <a:prstGeom prst="rect">
            <a:avLst/>
          </a:prstGeom>
        </p:spPr>
      </p:pic>
      <p:cxnSp>
        <p:nvCxnSpPr>
          <p:cNvPr id="11" name="Straight Connector 10">
            <a:extLst>
              <a:ext uri="{FF2B5EF4-FFF2-40B4-BE49-F238E27FC236}">
                <a16:creationId xmlns:a16="http://schemas.microsoft.com/office/drawing/2014/main" id="{B80D1901-BA84-FBC0-8C85-6979083E378F}"/>
              </a:ext>
            </a:extLst>
          </p:cNvPr>
          <p:cNvCxnSpPr>
            <a:cxnSpLocks/>
          </p:cNvCxnSpPr>
          <p:nvPr/>
        </p:nvCxnSpPr>
        <p:spPr>
          <a:xfrm>
            <a:off x="497433" y="3071006"/>
            <a:ext cx="4213112" cy="0"/>
          </a:xfrm>
          <a:prstGeom prst="line">
            <a:avLst/>
          </a:prstGeom>
          <a:ln w="15875"/>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2771426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AD2C-9D2A-3C8F-B71B-577E272EB3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1B7663-DF63-7CC3-2905-EC42FFBCBF8C}"/>
              </a:ext>
            </a:extLst>
          </p:cNvPr>
          <p:cNvSpPr>
            <a:spLocks noGrp="1"/>
          </p:cNvSpPr>
          <p:nvPr>
            <p:ph type="title"/>
          </p:nvPr>
        </p:nvSpPr>
        <p:spPr/>
        <p:txBody>
          <a:bodyPr/>
          <a:lstStyle/>
          <a:p>
            <a:r>
              <a:rPr lang="en-US" dirty="0"/>
              <a:t>Prepare the analyzer – i-STAT </a:t>
            </a:r>
            <a:r>
              <a:rPr lang="en-US" sz="2400" dirty="0"/>
              <a:t>1</a:t>
            </a:r>
            <a:endParaRPr lang="en-US" sz="2400" i="1" dirty="0"/>
          </a:p>
        </p:txBody>
      </p:sp>
      <p:sp>
        <p:nvSpPr>
          <p:cNvPr id="5" name="Slide Number Placeholder 4">
            <a:extLst>
              <a:ext uri="{FF2B5EF4-FFF2-40B4-BE49-F238E27FC236}">
                <a16:creationId xmlns:a16="http://schemas.microsoft.com/office/drawing/2014/main" id="{A831F347-06DA-7C33-6203-7DB67C321D70}"/>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19</a:t>
            </a:fld>
            <a:endParaRPr lang="en-IN"/>
          </a:p>
        </p:txBody>
      </p:sp>
      <p:grpSp>
        <p:nvGrpSpPr>
          <p:cNvPr id="2" name="Group 1">
            <a:extLst>
              <a:ext uri="{FF2B5EF4-FFF2-40B4-BE49-F238E27FC236}">
                <a16:creationId xmlns:a16="http://schemas.microsoft.com/office/drawing/2014/main" id="{05B7692D-102C-FDEF-63FE-4EE0DDA34B16}"/>
              </a:ext>
            </a:extLst>
          </p:cNvPr>
          <p:cNvGrpSpPr/>
          <p:nvPr/>
        </p:nvGrpSpPr>
        <p:grpSpPr>
          <a:xfrm>
            <a:off x="3894159" y="1437446"/>
            <a:ext cx="4705438" cy="2759169"/>
            <a:chOff x="3200359" y="1419283"/>
            <a:chExt cx="5701796" cy="3343413"/>
          </a:xfrm>
        </p:grpSpPr>
        <p:pic>
          <p:nvPicPr>
            <p:cNvPr id="8" name="Picture 7">
              <a:extLst>
                <a:ext uri="{FF2B5EF4-FFF2-40B4-BE49-F238E27FC236}">
                  <a16:creationId xmlns:a16="http://schemas.microsoft.com/office/drawing/2014/main" id="{AE182B84-65CF-B0CE-898A-39D413E71E23}"/>
                </a:ext>
              </a:extLst>
            </p:cNvPr>
            <p:cNvPicPr>
              <a:picLocks noChangeAspect="1"/>
            </p:cNvPicPr>
            <p:nvPr/>
          </p:nvPicPr>
          <p:blipFill>
            <a:blip r:embed="rId3"/>
            <a:stretch>
              <a:fillRect/>
            </a:stretch>
          </p:blipFill>
          <p:spPr>
            <a:xfrm>
              <a:off x="7903795" y="1419283"/>
              <a:ext cx="998360" cy="2962884"/>
            </a:xfrm>
            <a:prstGeom prst="rect">
              <a:avLst/>
            </a:prstGeom>
          </p:spPr>
        </p:pic>
        <p:pic>
          <p:nvPicPr>
            <p:cNvPr id="28" name="Picture 27" descr="A grey scanner with a screen&#10;&#10;AI-generated content may be incorrect.">
              <a:extLst>
                <a:ext uri="{FF2B5EF4-FFF2-40B4-BE49-F238E27FC236}">
                  <a16:creationId xmlns:a16="http://schemas.microsoft.com/office/drawing/2014/main" id="{87EF9DE0-1C46-6370-DCB0-98819EA4C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038" y="1419283"/>
              <a:ext cx="998561" cy="2962885"/>
            </a:xfrm>
            <a:prstGeom prst="rect">
              <a:avLst/>
            </a:prstGeom>
          </p:spPr>
        </p:pic>
        <p:pic>
          <p:nvPicPr>
            <p:cNvPr id="33" name="Picture 32" descr="A close-up of a medical scanner&#10;&#10;AI-generated content may be incorrect.">
              <a:extLst>
                <a:ext uri="{FF2B5EF4-FFF2-40B4-BE49-F238E27FC236}">
                  <a16:creationId xmlns:a16="http://schemas.microsoft.com/office/drawing/2014/main" id="{444F6760-8438-4ED4-0742-316E16643B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148" y="1419283"/>
              <a:ext cx="1782360" cy="2962885"/>
            </a:xfrm>
            <a:prstGeom prst="rect">
              <a:avLst/>
            </a:prstGeom>
          </p:spPr>
        </p:pic>
        <p:pic>
          <p:nvPicPr>
            <p:cNvPr id="34" name="Picture 33" descr="A close-up of a scan screen&#10;&#10;AI-generated content may be incorrect.">
              <a:extLst>
                <a:ext uri="{FF2B5EF4-FFF2-40B4-BE49-F238E27FC236}">
                  <a16:creationId xmlns:a16="http://schemas.microsoft.com/office/drawing/2014/main" id="{4C3683F6-A6F7-8456-DAB6-B648A6E9C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359" y="1419283"/>
              <a:ext cx="1763130" cy="2948749"/>
            </a:xfrm>
            <a:prstGeom prst="rect">
              <a:avLst/>
            </a:prstGeom>
          </p:spPr>
        </p:pic>
        <p:sp>
          <p:nvSpPr>
            <p:cNvPr id="35" name="Rectangle 34">
              <a:extLst>
                <a:ext uri="{FF2B5EF4-FFF2-40B4-BE49-F238E27FC236}">
                  <a16:creationId xmlns:a16="http://schemas.microsoft.com/office/drawing/2014/main" id="{F2EEBE8D-3E35-523F-F466-4FE07D299D61}"/>
                </a:ext>
              </a:extLst>
            </p:cNvPr>
            <p:cNvSpPr/>
            <p:nvPr/>
          </p:nvSpPr>
          <p:spPr>
            <a:xfrm>
              <a:off x="5179423" y="3334467"/>
              <a:ext cx="657789" cy="978664"/>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5C29EAF-0EDA-F2A0-9FC8-BB549FD646B1}"/>
                </a:ext>
              </a:extLst>
            </p:cNvPr>
            <p:cNvSpPr/>
            <p:nvPr/>
          </p:nvSpPr>
          <p:spPr>
            <a:xfrm>
              <a:off x="8086987" y="3334467"/>
              <a:ext cx="648173" cy="978663"/>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19">
              <a:extLst>
                <a:ext uri="{FF2B5EF4-FFF2-40B4-BE49-F238E27FC236}">
                  <a16:creationId xmlns:a16="http://schemas.microsoft.com/office/drawing/2014/main" id="{027CD29D-093D-0BBB-1D7D-67EB6F64CE24}"/>
                </a:ext>
              </a:extLst>
            </p:cNvPr>
            <p:cNvSpPr txBox="1">
              <a:spLocks noChangeArrowheads="1"/>
            </p:cNvSpPr>
            <p:nvPr/>
          </p:nvSpPr>
          <p:spPr bwMode="auto">
            <a:xfrm>
              <a:off x="6327785" y="4389748"/>
              <a:ext cx="1231087" cy="372948"/>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PATIENT ID</a:t>
              </a:r>
              <a:endParaRPr lang="en-US" altLang="en-US" sz="1400" b="1" cap="all" dirty="0">
                <a:solidFill>
                  <a:schemeClr val="accent1"/>
                </a:solidFill>
              </a:endParaRPr>
            </a:p>
          </p:txBody>
        </p:sp>
        <p:sp>
          <p:nvSpPr>
            <p:cNvPr id="38" name="Text Box 19">
              <a:extLst>
                <a:ext uri="{FF2B5EF4-FFF2-40B4-BE49-F238E27FC236}">
                  <a16:creationId xmlns:a16="http://schemas.microsoft.com/office/drawing/2014/main" id="{EEE457C4-005E-1478-2A8B-CE513B4D254A}"/>
                </a:ext>
              </a:extLst>
            </p:cNvPr>
            <p:cNvSpPr txBox="1">
              <a:spLocks noChangeArrowheads="1"/>
            </p:cNvSpPr>
            <p:nvPr/>
          </p:nvSpPr>
          <p:spPr bwMode="auto">
            <a:xfrm>
              <a:off x="3287658" y="4382166"/>
              <a:ext cx="1468143" cy="352665"/>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OPERATOR ID</a:t>
              </a:r>
              <a:endParaRPr lang="en-US" altLang="en-US" sz="1400" b="1" cap="all" dirty="0">
                <a:solidFill>
                  <a:schemeClr val="accent1"/>
                </a:solidFill>
              </a:endParaRPr>
            </a:p>
          </p:txBody>
        </p:sp>
      </p:grpSp>
      <p:sp>
        <p:nvSpPr>
          <p:cNvPr id="7" name="Content Placeholder 2">
            <a:extLst>
              <a:ext uri="{FF2B5EF4-FFF2-40B4-BE49-F238E27FC236}">
                <a16:creationId xmlns:a16="http://schemas.microsoft.com/office/drawing/2014/main" id="{AD86D04E-4C43-5390-AFD7-C8A071241453}"/>
              </a:ext>
            </a:extLst>
          </p:cNvPr>
          <p:cNvSpPr txBox="1">
            <a:spLocks/>
          </p:cNvSpPr>
          <p:nvPr/>
        </p:nvSpPr>
        <p:spPr>
          <a:xfrm>
            <a:off x="502920" y="1287167"/>
            <a:ext cx="2960197" cy="3397250"/>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r>
              <a:rPr lang="en-US" dirty="0"/>
              <a:t>MANUAL ENTRY: OPERATOR ID, THEN PATIENT ID</a:t>
            </a:r>
            <a:endParaRPr lang="en-US" dirty="0">
              <a:solidFill>
                <a:schemeClr val="accent3"/>
              </a:solidFill>
            </a:endParaRPr>
          </a:p>
          <a:p>
            <a:pPr marL="285750" indent="-285750" defTabSz="385763" fontAlgn="base">
              <a:spcBef>
                <a:spcPts val="254"/>
              </a:spcBef>
              <a:buFont typeface="Arial" panose="020B0604020202020204" pitchFamily="34" charset="0"/>
              <a:buChar char="•"/>
            </a:pPr>
            <a:r>
              <a:rPr lang="en-US" sz="1400" dirty="0">
                <a:solidFill>
                  <a:schemeClr val="tx1"/>
                </a:solidFill>
              </a:rPr>
              <a:t>Use number and/or ABC keys </a:t>
            </a:r>
            <a:br>
              <a:rPr lang="en-US" sz="1400" dirty="0">
                <a:solidFill>
                  <a:schemeClr val="tx1"/>
                </a:solidFill>
              </a:rPr>
            </a:br>
            <a:r>
              <a:rPr lang="en-US" sz="1400" dirty="0">
                <a:solidFill>
                  <a:schemeClr val="tx1"/>
                </a:solidFill>
              </a:rPr>
              <a:t>on the keypad​</a:t>
            </a:r>
          </a:p>
          <a:p>
            <a:pPr marL="455613" lvl="1" indent="-285750" defTabSz="385763" fontAlgn="base">
              <a:spcBef>
                <a:spcPts val="254"/>
              </a:spcBef>
            </a:pPr>
            <a:r>
              <a:rPr lang="en-US" sz="1200" dirty="0"/>
              <a:t>Up to 15 alphanumeric characters </a:t>
            </a:r>
            <a:br>
              <a:rPr lang="en-US" sz="1200" dirty="0"/>
            </a:br>
            <a:r>
              <a:rPr lang="en-US" sz="1200" dirty="0"/>
              <a:t>may be entered</a:t>
            </a:r>
          </a:p>
          <a:p>
            <a:pPr marL="285750" indent="-285750" defTabSz="385763">
              <a:spcBef>
                <a:spcPts val="254"/>
              </a:spcBef>
              <a:buFont typeface="Arial" panose="020B0604020202020204" pitchFamily="34" charset="0"/>
              <a:buChar char="•"/>
            </a:pPr>
            <a:r>
              <a:rPr lang="en-US" sz="1400" dirty="0">
                <a:solidFill>
                  <a:schemeClr val="tx1"/>
                </a:solidFill>
              </a:rPr>
              <a:t>Press</a:t>
            </a:r>
            <a:r>
              <a:rPr lang="en-US" sz="1400" dirty="0"/>
              <a:t> ENT </a:t>
            </a:r>
            <a:r>
              <a:rPr lang="en-US" sz="1400" dirty="0">
                <a:solidFill>
                  <a:schemeClr val="tx1"/>
                </a:solidFill>
              </a:rPr>
              <a:t>key</a:t>
            </a:r>
          </a:p>
          <a:p>
            <a:pPr marL="285750" indent="-285750" defTabSz="385763">
              <a:spcBef>
                <a:spcPts val="254"/>
              </a:spcBef>
              <a:buFont typeface="Arial" panose="020B0604020202020204" pitchFamily="34" charset="0"/>
              <a:buChar char="•"/>
            </a:pPr>
            <a:r>
              <a:rPr lang="en-US" sz="1400" dirty="0">
                <a:solidFill>
                  <a:schemeClr val="tx1"/>
                </a:solidFill>
              </a:rPr>
              <a:t>Repeat if prompted</a:t>
            </a:r>
          </a:p>
          <a:p>
            <a:endParaRPr lang="en-US" dirty="0"/>
          </a:p>
        </p:txBody>
      </p:sp>
    </p:spTree>
    <p:custDataLst>
      <p:tags r:id="rId1"/>
    </p:custDataLst>
    <p:extLst>
      <p:ext uri="{BB962C8B-B14F-4D97-AF65-F5344CB8AC3E}">
        <p14:creationId xmlns:p14="http://schemas.microsoft.com/office/powerpoint/2010/main" val="4202692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12CB-31F1-423B-A7AC-7D9144ABFE96}"/>
              </a:ext>
            </a:extLst>
          </p:cNvPr>
          <p:cNvSpPr>
            <a:spLocks noGrp="1"/>
          </p:cNvSpPr>
          <p:nvPr>
            <p:ph type="ctrTitle"/>
          </p:nvPr>
        </p:nvSpPr>
        <p:spPr>
          <a:xfrm>
            <a:off x="502919" y="2476252"/>
            <a:ext cx="7775918" cy="1234440"/>
          </a:xfrm>
        </p:spPr>
        <p:txBody>
          <a:bodyPr/>
          <a:lstStyle/>
          <a:p>
            <a:pPr>
              <a:spcAft>
                <a:spcPts val="1200"/>
              </a:spcAft>
            </a:pPr>
            <a:r>
              <a:rPr lang="en-US" sz="3600" dirty="0"/>
              <a:t>i-STAT Crea / G Cartridge</a:t>
            </a:r>
            <a:br>
              <a:rPr lang="en-US" sz="3600" dirty="0"/>
            </a:br>
            <a:endParaRPr lang="en-IN" sz="4000" dirty="0"/>
          </a:p>
        </p:txBody>
      </p:sp>
      <p:sp>
        <p:nvSpPr>
          <p:cNvPr id="3" name="Subtitle 2">
            <a:extLst>
              <a:ext uri="{FF2B5EF4-FFF2-40B4-BE49-F238E27FC236}">
                <a16:creationId xmlns:a16="http://schemas.microsoft.com/office/drawing/2014/main" id="{9D016B34-11B8-4B22-A017-D105A1BA7DC0}"/>
              </a:ext>
            </a:extLst>
          </p:cNvPr>
          <p:cNvSpPr>
            <a:spLocks noGrp="1"/>
          </p:cNvSpPr>
          <p:nvPr>
            <p:ph type="subTitle" idx="1"/>
          </p:nvPr>
        </p:nvSpPr>
        <p:spPr>
          <a:xfrm>
            <a:off x="502919" y="1896179"/>
            <a:ext cx="8138159" cy="480060"/>
          </a:xfrm>
        </p:spPr>
        <p:txBody>
          <a:bodyPr/>
          <a:lstStyle/>
          <a:p>
            <a:r>
              <a:rPr lang="en-US" cap="none" dirty="0">
                <a:cs typeface="Calibri"/>
              </a:rPr>
              <a:t>PERFORMING A PATIENT TEST | i-STAT 1 SYSTEM</a:t>
            </a:r>
            <a:endParaRPr lang="en-US" cap="none" dirty="0"/>
          </a:p>
        </p:txBody>
      </p:sp>
    </p:spTree>
    <p:custDataLst>
      <p:tags r:id="rId1"/>
    </p:custDataLst>
    <p:extLst>
      <p:ext uri="{BB962C8B-B14F-4D97-AF65-F5344CB8AC3E}">
        <p14:creationId xmlns:p14="http://schemas.microsoft.com/office/powerpoint/2010/main" val="2924989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42E98-F3C5-8A89-562D-1216ADA14D16}"/>
              </a:ext>
            </a:extLst>
          </p:cNvPr>
          <p:cNvSpPr>
            <a:spLocks noGrp="1"/>
          </p:cNvSpPr>
          <p:nvPr>
            <p:ph type="title"/>
          </p:nvPr>
        </p:nvSpPr>
        <p:spPr/>
        <p:txBody>
          <a:bodyPr/>
          <a:lstStyle/>
          <a:p>
            <a:r>
              <a:rPr lang="en-US" dirty="0"/>
              <a:t>Prepare the analyzer </a:t>
            </a:r>
            <a:r>
              <a:rPr lang="en-US" sz="2400" i="1" dirty="0"/>
              <a:t>– </a:t>
            </a:r>
            <a:r>
              <a:rPr lang="en-US" sz="2400" dirty="0"/>
              <a:t>i-STAT 1 Wireless</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20</a:t>
            </a:fld>
            <a:endParaRPr lang="en-IN"/>
          </a:p>
        </p:txBody>
      </p:sp>
      <p:grpSp>
        <p:nvGrpSpPr>
          <p:cNvPr id="18" name="Group 17">
            <a:extLst>
              <a:ext uri="{FF2B5EF4-FFF2-40B4-BE49-F238E27FC236}">
                <a16:creationId xmlns:a16="http://schemas.microsoft.com/office/drawing/2014/main" id="{D5BC127E-3F28-16D9-1188-6219721EE9B4}"/>
              </a:ext>
            </a:extLst>
          </p:cNvPr>
          <p:cNvGrpSpPr/>
          <p:nvPr/>
        </p:nvGrpSpPr>
        <p:grpSpPr>
          <a:xfrm>
            <a:off x="4572000" y="1768906"/>
            <a:ext cx="3989977" cy="248544"/>
            <a:chOff x="4509072" y="1242088"/>
            <a:chExt cx="3989977" cy="248544"/>
          </a:xfrm>
        </p:grpSpPr>
        <p:sp>
          <p:nvSpPr>
            <p:cNvPr id="27" name="Oval 26">
              <a:extLst>
                <a:ext uri="{FF2B5EF4-FFF2-40B4-BE49-F238E27FC236}">
                  <a16:creationId xmlns:a16="http://schemas.microsoft.com/office/drawing/2014/main" id="{C25D20A9-EDEB-92B2-EF37-E48C8D2E7011}"/>
                </a:ext>
              </a:extLst>
            </p:cNvPr>
            <p:cNvSpPr/>
            <p:nvPr/>
          </p:nvSpPr>
          <p:spPr>
            <a:xfrm>
              <a:off x="4624304" y="126592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F86F39C-9855-CC70-B7CE-C40333EB9BC6}"/>
                </a:ext>
              </a:extLst>
            </p:cNvPr>
            <p:cNvSpPr/>
            <p:nvPr/>
          </p:nvSpPr>
          <p:spPr>
            <a:xfrm>
              <a:off x="7197379" y="1242088"/>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6A6DCF2-107E-E1ED-25A4-A895232E0DF8}"/>
                </a:ext>
              </a:extLst>
            </p:cNvPr>
            <p:cNvSpPr/>
            <p:nvPr/>
          </p:nvSpPr>
          <p:spPr>
            <a:xfrm>
              <a:off x="8380971" y="1308833"/>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633D6F1-AF08-77C0-810F-BE98F25EA9B4}"/>
                </a:ext>
              </a:extLst>
            </p:cNvPr>
            <p:cNvSpPr/>
            <p:nvPr/>
          </p:nvSpPr>
          <p:spPr>
            <a:xfrm>
              <a:off x="5854375" y="1300280"/>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4A9ACA0-9328-D0F0-3D4C-AD96C0AA02AD}"/>
                </a:ext>
              </a:extLst>
            </p:cNvPr>
            <p:cNvSpPr/>
            <p:nvPr/>
          </p:nvSpPr>
          <p:spPr>
            <a:xfrm>
              <a:off x="4509072" y="134669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5714B576-914F-7EBB-AE09-CAC763230492}"/>
              </a:ext>
            </a:extLst>
          </p:cNvPr>
          <p:cNvGrpSpPr/>
          <p:nvPr/>
        </p:nvGrpSpPr>
        <p:grpSpPr>
          <a:xfrm>
            <a:off x="3839036" y="1327785"/>
            <a:ext cx="4896128" cy="2864576"/>
            <a:chOff x="3759202" y="1580744"/>
            <a:chExt cx="5275714" cy="3086660"/>
          </a:xfrm>
        </p:grpSpPr>
        <p:grpSp>
          <p:nvGrpSpPr>
            <p:cNvPr id="9" name="Group 8">
              <a:extLst>
                <a:ext uri="{FF2B5EF4-FFF2-40B4-BE49-F238E27FC236}">
                  <a16:creationId xmlns:a16="http://schemas.microsoft.com/office/drawing/2014/main" id="{3E749067-D1EE-793F-C934-EC4D39144A40}"/>
                </a:ext>
              </a:extLst>
            </p:cNvPr>
            <p:cNvGrpSpPr/>
            <p:nvPr/>
          </p:nvGrpSpPr>
          <p:grpSpPr>
            <a:xfrm>
              <a:off x="3900924" y="1768906"/>
              <a:ext cx="4661053" cy="2898498"/>
              <a:chOff x="3837996" y="1242088"/>
              <a:chExt cx="4661053" cy="2898498"/>
            </a:xfrm>
          </p:grpSpPr>
          <p:sp>
            <p:nvSpPr>
              <p:cNvPr id="49" name="Text Box 19">
                <a:extLst>
                  <a:ext uri="{FF2B5EF4-FFF2-40B4-BE49-F238E27FC236}">
                    <a16:creationId xmlns:a16="http://schemas.microsoft.com/office/drawing/2014/main" id="{9FC4FDB0-6C0F-EF8D-72B6-9DD966CF76B4}"/>
                  </a:ext>
                </a:extLst>
              </p:cNvPr>
              <p:cNvSpPr txBox="1">
                <a:spLocks noChangeArrowheads="1"/>
              </p:cNvSpPr>
              <p:nvPr/>
            </p:nvSpPr>
            <p:spPr bwMode="auto">
              <a:xfrm>
                <a:off x="3837996" y="3808948"/>
                <a:ext cx="1342151" cy="331638"/>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OPERATOR ID</a:t>
                </a:r>
                <a:endParaRPr lang="en-US" altLang="en-US" sz="1400" b="1" cap="all" dirty="0">
                  <a:solidFill>
                    <a:schemeClr val="accent1"/>
                  </a:solidFill>
                </a:endParaRPr>
              </a:p>
            </p:txBody>
          </p:sp>
          <p:sp>
            <p:nvSpPr>
              <p:cNvPr id="50" name="Text Box 19">
                <a:extLst>
                  <a:ext uri="{FF2B5EF4-FFF2-40B4-BE49-F238E27FC236}">
                    <a16:creationId xmlns:a16="http://schemas.microsoft.com/office/drawing/2014/main" id="{A40134CD-F0E0-7B35-B60C-37A8E8DAA6D6}"/>
                  </a:ext>
                </a:extLst>
              </p:cNvPr>
              <p:cNvSpPr txBox="1">
                <a:spLocks noChangeArrowheads="1"/>
              </p:cNvSpPr>
              <p:nvPr/>
            </p:nvSpPr>
            <p:spPr bwMode="auto">
              <a:xfrm>
                <a:off x="6628050" y="3820879"/>
                <a:ext cx="1189049" cy="307777"/>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PATIENT ID</a:t>
                </a:r>
                <a:endParaRPr lang="en-US" altLang="en-US" sz="1400" b="1" cap="all" dirty="0">
                  <a:solidFill>
                    <a:schemeClr val="accent1"/>
                  </a:solidFill>
                </a:endParaRPr>
              </a:p>
            </p:txBody>
          </p:sp>
          <p:sp>
            <p:nvSpPr>
              <p:cNvPr id="51" name="Oval 50">
                <a:extLst>
                  <a:ext uri="{FF2B5EF4-FFF2-40B4-BE49-F238E27FC236}">
                    <a16:creationId xmlns:a16="http://schemas.microsoft.com/office/drawing/2014/main" id="{6E3C482F-1614-354B-015E-F706A299CE5D}"/>
                  </a:ext>
                </a:extLst>
              </p:cNvPr>
              <p:cNvSpPr/>
              <p:nvPr/>
            </p:nvSpPr>
            <p:spPr>
              <a:xfrm>
                <a:off x="4624304" y="126592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70FA7AC-13FD-FB26-0052-AC28F7749C89}"/>
                  </a:ext>
                </a:extLst>
              </p:cNvPr>
              <p:cNvSpPr/>
              <p:nvPr/>
            </p:nvSpPr>
            <p:spPr>
              <a:xfrm>
                <a:off x="7197379" y="1242088"/>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B158CE0-DB8A-BC44-E168-61A09C90D62F}"/>
                  </a:ext>
                </a:extLst>
              </p:cNvPr>
              <p:cNvSpPr/>
              <p:nvPr/>
            </p:nvSpPr>
            <p:spPr>
              <a:xfrm>
                <a:off x="8380971" y="1308833"/>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39549E8-54F8-0986-DD1A-93B204E7ED9E}"/>
                  </a:ext>
                </a:extLst>
              </p:cNvPr>
              <p:cNvSpPr/>
              <p:nvPr/>
            </p:nvSpPr>
            <p:spPr>
              <a:xfrm>
                <a:off x="5854375" y="1300280"/>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945329B-CB78-9260-44A3-BDC94E014608}"/>
                  </a:ext>
                </a:extLst>
              </p:cNvPr>
              <p:cNvSpPr/>
              <p:nvPr/>
            </p:nvSpPr>
            <p:spPr>
              <a:xfrm>
                <a:off x="4509072" y="134669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AB72575-1162-3732-980E-CF57949A3061}"/>
                </a:ext>
              </a:extLst>
            </p:cNvPr>
            <p:cNvGrpSpPr/>
            <p:nvPr/>
          </p:nvGrpSpPr>
          <p:grpSpPr>
            <a:xfrm>
              <a:off x="3759202" y="1580744"/>
              <a:ext cx="5275714" cy="2700912"/>
              <a:chOff x="3158082" y="1273000"/>
              <a:chExt cx="5876829" cy="3008656"/>
            </a:xfrm>
          </p:grpSpPr>
          <p:pic>
            <p:nvPicPr>
              <p:cNvPr id="43" name="Picture 42" descr="A blue and white cell phone&#10;&#10;AI-generated content may be incorrect.">
                <a:extLst>
                  <a:ext uri="{FF2B5EF4-FFF2-40B4-BE49-F238E27FC236}">
                    <a16:creationId xmlns:a16="http://schemas.microsoft.com/office/drawing/2014/main" id="{1BBEED21-A21B-CDC1-9051-CF279E1DEB78}"/>
                  </a:ext>
                </a:extLst>
              </p:cNvPr>
              <p:cNvPicPr>
                <a:picLocks noChangeAspect="1"/>
              </p:cNvPicPr>
              <p:nvPr/>
            </p:nvPicPr>
            <p:blipFill>
              <a:blip r:embed="rId3" cstate="print">
                <a:extLst>
                  <a:ext uri="{28A0092B-C50C-407E-A947-70E740481C1C}">
                    <a14:useLocalDpi xmlns:a14="http://schemas.microsoft.com/office/drawing/2010/main" val="0"/>
                  </a:ext>
                </a:extLst>
              </a:blip>
              <a:srcRect l="4447" t="13609" r="4963" b="11931"/>
              <a:stretch/>
            </p:blipFill>
            <p:spPr>
              <a:xfrm>
                <a:off x="4984332" y="1273000"/>
                <a:ext cx="1025392" cy="3008656"/>
              </a:xfrm>
              <a:prstGeom prst="rect">
                <a:avLst/>
              </a:prstGeom>
            </p:spPr>
          </p:pic>
          <p:pic>
            <p:nvPicPr>
              <p:cNvPr id="44" name="Picture 43">
                <a:extLst>
                  <a:ext uri="{FF2B5EF4-FFF2-40B4-BE49-F238E27FC236}">
                    <a16:creationId xmlns:a16="http://schemas.microsoft.com/office/drawing/2014/main" id="{66F71CD6-FB31-B0B8-82BC-3357436C71A7}"/>
                  </a:ext>
                </a:extLst>
              </p:cNvPr>
              <p:cNvPicPr>
                <a:picLocks noChangeAspect="1"/>
              </p:cNvPicPr>
              <p:nvPr/>
            </p:nvPicPr>
            <p:blipFill>
              <a:blip r:embed="rId4"/>
              <a:stretch>
                <a:fillRect/>
              </a:stretch>
            </p:blipFill>
            <p:spPr>
              <a:xfrm>
                <a:off x="3158082" y="1284881"/>
                <a:ext cx="1774984" cy="2981248"/>
              </a:xfrm>
              <a:prstGeom prst="rect">
                <a:avLst/>
              </a:prstGeom>
            </p:spPr>
          </p:pic>
          <p:pic>
            <p:nvPicPr>
              <p:cNvPr id="45" name="Picture 44" descr="A blue and white handheld device&#10;&#10;AI-generated content may be incorrect.">
                <a:extLst>
                  <a:ext uri="{FF2B5EF4-FFF2-40B4-BE49-F238E27FC236}">
                    <a16:creationId xmlns:a16="http://schemas.microsoft.com/office/drawing/2014/main" id="{CC897A34-A466-0C4A-60BB-A7DB0EA580B8}"/>
                  </a:ext>
                </a:extLst>
              </p:cNvPr>
              <p:cNvPicPr>
                <a:picLocks noChangeAspect="1"/>
              </p:cNvPicPr>
              <p:nvPr/>
            </p:nvPicPr>
            <p:blipFill>
              <a:blip r:embed="rId5" cstate="print">
                <a:extLst>
                  <a:ext uri="{28A0092B-C50C-407E-A947-70E740481C1C}">
                    <a14:useLocalDpi xmlns:a14="http://schemas.microsoft.com/office/drawing/2010/main" val="0"/>
                  </a:ext>
                </a:extLst>
              </a:blip>
              <a:srcRect b="2464"/>
              <a:stretch/>
            </p:blipFill>
            <p:spPr>
              <a:xfrm>
                <a:off x="8044111" y="1300408"/>
                <a:ext cx="990800" cy="2981248"/>
              </a:xfrm>
              <a:prstGeom prst="rect">
                <a:avLst/>
              </a:prstGeom>
            </p:spPr>
          </p:pic>
          <p:sp>
            <p:nvSpPr>
              <p:cNvPr id="46" name="Rectangle 45">
                <a:extLst>
                  <a:ext uri="{FF2B5EF4-FFF2-40B4-BE49-F238E27FC236}">
                    <a16:creationId xmlns:a16="http://schemas.microsoft.com/office/drawing/2014/main" id="{D03B7D8A-BE5C-09D0-4C75-A007362C0748}"/>
                  </a:ext>
                </a:extLst>
              </p:cNvPr>
              <p:cNvSpPr/>
              <p:nvPr/>
            </p:nvSpPr>
            <p:spPr>
              <a:xfrm>
                <a:off x="5206198" y="3208800"/>
                <a:ext cx="585669" cy="968918"/>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6909753-3C21-7A47-C34D-5BFBA39FF373}"/>
                  </a:ext>
                </a:extLst>
              </p:cNvPr>
              <p:cNvSpPr/>
              <p:nvPr/>
            </p:nvSpPr>
            <p:spPr>
              <a:xfrm>
                <a:off x="8275673" y="3245492"/>
                <a:ext cx="581243" cy="932225"/>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E8C71A4E-DD91-7A82-1BB1-FB9871202A11}"/>
                  </a:ext>
                </a:extLst>
              </p:cNvPr>
              <p:cNvPicPr>
                <a:picLocks noChangeAspect="1"/>
              </p:cNvPicPr>
              <p:nvPr/>
            </p:nvPicPr>
            <p:blipFill>
              <a:blip r:embed="rId6"/>
              <a:stretch>
                <a:fillRect/>
              </a:stretch>
            </p:blipFill>
            <p:spPr>
              <a:xfrm>
                <a:off x="6213936" y="1300408"/>
                <a:ext cx="1744468" cy="2981248"/>
              </a:xfrm>
              <a:prstGeom prst="rect">
                <a:avLst/>
              </a:prstGeom>
            </p:spPr>
          </p:pic>
        </p:grpSp>
      </p:grpSp>
      <p:sp>
        <p:nvSpPr>
          <p:cNvPr id="7" name="Content Placeholder 2">
            <a:extLst>
              <a:ext uri="{FF2B5EF4-FFF2-40B4-BE49-F238E27FC236}">
                <a16:creationId xmlns:a16="http://schemas.microsoft.com/office/drawing/2014/main" id="{66F4CADD-D4F9-EDF1-FDEB-6860CEABD15D}"/>
              </a:ext>
            </a:extLst>
          </p:cNvPr>
          <p:cNvSpPr txBox="1">
            <a:spLocks/>
          </p:cNvSpPr>
          <p:nvPr/>
        </p:nvSpPr>
        <p:spPr>
          <a:xfrm>
            <a:off x="502920" y="1287167"/>
            <a:ext cx="2960197" cy="3397250"/>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r>
              <a:rPr lang="en-US" dirty="0"/>
              <a:t>MANUAL ENTRY: OPERATOR ID, THEN PATIENT ID</a:t>
            </a:r>
            <a:endParaRPr lang="en-US" dirty="0">
              <a:solidFill>
                <a:schemeClr val="accent3"/>
              </a:solidFill>
            </a:endParaRPr>
          </a:p>
          <a:p>
            <a:pPr marL="285750" indent="-285750" defTabSz="385763" fontAlgn="base">
              <a:spcBef>
                <a:spcPts val="254"/>
              </a:spcBef>
              <a:buFont typeface="Arial" panose="020B0604020202020204" pitchFamily="34" charset="0"/>
              <a:buChar char="•"/>
            </a:pPr>
            <a:r>
              <a:rPr lang="en-US" sz="1400" dirty="0">
                <a:solidFill>
                  <a:schemeClr val="tx1"/>
                </a:solidFill>
              </a:rPr>
              <a:t>Use number and/or ABC keys </a:t>
            </a:r>
            <a:br>
              <a:rPr lang="en-US" sz="1400" dirty="0">
                <a:solidFill>
                  <a:schemeClr val="tx1"/>
                </a:solidFill>
              </a:rPr>
            </a:br>
            <a:r>
              <a:rPr lang="en-US" sz="1400" dirty="0">
                <a:solidFill>
                  <a:schemeClr val="tx1"/>
                </a:solidFill>
              </a:rPr>
              <a:t>on the keypad​</a:t>
            </a:r>
          </a:p>
          <a:p>
            <a:pPr marL="455613" lvl="1" indent="-285750" defTabSz="385763" fontAlgn="base">
              <a:spcBef>
                <a:spcPts val="254"/>
              </a:spcBef>
            </a:pPr>
            <a:r>
              <a:rPr lang="en-US" sz="1200" dirty="0"/>
              <a:t>Up to 15 alphanumeric characters </a:t>
            </a:r>
            <a:br>
              <a:rPr lang="en-US" sz="1200" dirty="0"/>
            </a:br>
            <a:r>
              <a:rPr lang="en-US" sz="1200" dirty="0"/>
              <a:t>may be entered</a:t>
            </a:r>
          </a:p>
          <a:p>
            <a:pPr marL="285750" indent="-285750" defTabSz="385763">
              <a:spcBef>
                <a:spcPts val="254"/>
              </a:spcBef>
              <a:buFont typeface="Arial" panose="020B0604020202020204" pitchFamily="34" charset="0"/>
              <a:buChar char="•"/>
            </a:pPr>
            <a:r>
              <a:rPr lang="en-US" sz="1400" dirty="0">
                <a:solidFill>
                  <a:schemeClr val="tx1"/>
                </a:solidFill>
              </a:rPr>
              <a:t>Press</a:t>
            </a:r>
            <a:r>
              <a:rPr lang="en-US" sz="1400" dirty="0"/>
              <a:t> ENT </a:t>
            </a:r>
            <a:r>
              <a:rPr lang="en-US" sz="1400" dirty="0">
                <a:solidFill>
                  <a:schemeClr val="tx1"/>
                </a:solidFill>
              </a:rPr>
              <a:t>key</a:t>
            </a:r>
          </a:p>
          <a:p>
            <a:pPr marL="285750" indent="-285750" defTabSz="385763">
              <a:spcBef>
                <a:spcPts val="254"/>
              </a:spcBef>
              <a:buFont typeface="Arial" panose="020B0604020202020204" pitchFamily="34" charset="0"/>
              <a:buChar char="•"/>
            </a:pPr>
            <a:r>
              <a:rPr lang="en-US" sz="1400" dirty="0">
                <a:solidFill>
                  <a:schemeClr val="tx1"/>
                </a:solidFill>
              </a:rPr>
              <a:t>Repeat if prompted</a:t>
            </a:r>
          </a:p>
          <a:p>
            <a:endParaRPr lang="en-US" dirty="0"/>
          </a:p>
        </p:txBody>
      </p:sp>
    </p:spTree>
    <p:custDataLst>
      <p:tags r:id="rId1"/>
    </p:custDataLst>
    <p:extLst>
      <p:ext uri="{BB962C8B-B14F-4D97-AF65-F5344CB8AC3E}">
        <p14:creationId xmlns:p14="http://schemas.microsoft.com/office/powerpoint/2010/main" val="1493607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542B-D9B7-4E19-3806-1BD4D62455C2}"/>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A60DAC7D-BC2F-1CC2-5DDF-FA6C841D1F24}"/>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855FCC8B-3905-C7D4-C24F-D6E608985B31}"/>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21</a:t>
            </a:fld>
            <a:endParaRPr lang="en-IN"/>
          </a:p>
        </p:txBody>
      </p:sp>
      <p:sp>
        <p:nvSpPr>
          <p:cNvPr id="25" name="Content Placeholder 2">
            <a:extLst>
              <a:ext uri="{FF2B5EF4-FFF2-40B4-BE49-F238E27FC236}">
                <a16:creationId xmlns:a16="http://schemas.microsoft.com/office/drawing/2014/main" id="{D756DC52-AA7B-405A-CDB4-6FD161A7CB9B}"/>
              </a:ext>
            </a:extLst>
          </p:cNvPr>
          <p:cNvSpPr>
            <a:spLocks noGrp="1"/>
          </p:cNvSpPr>
          <p:nvPr>
            <p:ph type="body" sz="quarter" idx="11"/>
          </p:nvPr>
        </p:nvSpPr>
        <p:spPr>
          <a:xfrm>
            <a:off x="502920" y="1287167"/>
            <a:ext cx="4664803" cy="3397250"/>
          </a:xfrm>
        </p:spPr>
        <p:txBody>
          <a:bodyPr vert="horz" lIns="0" tIns="0" rIns="91440" bIns="45720" rtlCol="0" anchor="t">
            <a:noAutofit/>
          </a:bodyPr>
          <a:lstStyle/>
          <a:p>
            <a:pPr defTabSz="385763">
              <a:spcBef>
                <a:spcPts val="254"/>
              </a:spcBef>
            </a:pPr>
            <a:r>
              <a:rPr lang="en-US" dirty="0">
                <a:latin typeface="+mn-lt"/>
                <a:cs typeface="Calibri"/>
              </a:rPr>
              <a:t>SCAN CARTRIDGE (</a:t>
            </a:r>
            <a:r>
              <a:rPr lang="en-US" dirty="0">
                <a:cs typeface="Calibri"/>
              </a:rPr>
              <a:t>POUCH</a:t>
            </a:r>
            <a:r>
              <a:rPr lang="en-US" dirty="0">
                <a:latin typeface="+mn-lt"/>
                <a:cs typeface="Calibri"/>
              </a:rPr>
              <a:t>) BARCODE</a:t>
            </a:r>
          </a:p>
          <a:p>
            <a:pPr marL="285750" indent="-285750" defTabSz="385763">
              <a:spcBef>
                <a:spcPts val="254"/>
              </a:spcBef>
              <a:buFont typeface="Arial" panose="020B0604020202020204" pitchFamily="34" charset="0"/>
              <a:buChar char="•"/>
            </a:pPr>
            <a:r>
              <a:rPr lang="en-US" sz="1400" b="0" dirty="0">
                <a:solidFill>
                  <a:schemeClr val="tx1"/>
                </a:solidFill>
              </a:rPr>
              <a:t>Once the cartridge barcode is scanned, </a:t>
            </a:r>
            <a:r>
              <a:rPr lang="en-US" sz="1400" b="1" dirty="0">
                <a:solidFill>
                  <a:schemeClr val="tx1"/>
                </a:solidFill>
              </a:rPr>
              <a:t>you have 15 minutes </a:t>
            </a:r>
            <a:r>
              <a:rPr lang="en-US" sz="1400" b="0" dirty="0">
                <a:solidFill>
                  <a:schemeClr val="tx1"/>
                </a:solidFill>
              </a:rPr>
              <a:t>to insert a filled &amp; sealed cartridge</a:t>
            </a:r>
          </a:p>
          <a:p>
            <a:pPr marL="285750" indent="-285750" defTabSz="385763">
              <a:spcBef>
                <a:spcPts val="254"/>
              </a:spcBef>
              <a:buFont typeface="Arial" panose="020B0604020202020204" pitchFamily="34" charset="0"/>
              <a:buChar char="•"/>
            </a:pPr>
            <a:r>
              <a:rPr lang="en-US" sz="1400" b="1" dirty="0">
                <a:solidFill>
                  <a:schemeClr val="tx1"/>
                </a:solidFill>
              </a:rPr>
              <a:t>After 15 minutes of inactivity, the analyzer will turn off </a:t>
            </a:r>
            <a:r>
              <a:rPr lang="en-US" sz="1400" b="0" dirty="0">
                <a:solidFill>
                  <a:schemeClr val="tx1"/>
                </a:solidFill>
              </a:rPr>
              <a:t>and will require re-entry of previous information to perform a test</a:t>
            </a:r>
          </a:p>
          <a:p>
            <a:pPr marL="285750" indent="-285750" defTabSz="385763">
              <a:spcBef>
                <a:spcPts val="254"/>
              </a:spcBef>
              <a:buFont typeface="Arial" panose="020B0604020202020204" pitchFamily="34" charset="0"/>
              <a:buChar char="•"/>
            </a:pPr>
            <a:r>
              <a:rPr lang="en-US" sz="1400" b="0" dirty="0">
                <a:solidFill>
                  <a:schemeClr val="tx1"/>
                </a:solidFill>
                <a:cs typeface="Calibri"/>
              </a:rPr>
              <a:t>Follow the </a:t>
            </a:r>
            <a:r>
              <a:rPr lang="en-US" sz="1400" dirty="0">
                <a:solidFill>
                  <a:schemeClr val="tx1"/>
                </a:solidFill>
                <a:cs typeface="Calibri"/>
              </a:rPr>
              <a:t>handheld prompts</a:t>
            </a:r>
            <a:r>
              <a:rPr lang="en-US" sz="1400" b="0" dirty="0">
                <a:solidFill>
                  <a:schemeClr val="tx1"/>
                </a:solidFill>
                <a:cs typeface="Calibri"/>
              </a:rPr>
              <a:t> to prepare the cartridge </a:t>
            </a:r>
            <a:br>
              <a:rPr lang="en-US" sz="1400" b="0" dirty="0"/>
            </a:br>
            <a:r>
              <a:rPr lang="en-US" sz="1400" b="0" dirty="0">
                <a:solidFill>
                  <a:schemeClr val="tx1"/>
                </a:solidFill>
                <a:cs typeface="Calibri"/>
              </a:rPr>
              <a:t>and perform testing</a:t>
            </a:r>
            <a:endParaRPr lang="en-US" sz="1400" b="0" dirty="0">
              <a:solidFill>
                <a:schemeClr val="tx1"/>
              </a:solidFill>
              <a:ea typeface="Calibri"/>
              <a:cs typeface="Calibri"/>
            </a:endParaRPr>
          </a:p>
        </p:txBody>
      </p:sp>
      <p:sp>
        <p:nvSpPr>
          <p:cNvPr id="7" name="TextBox 6">
            <a:extLst>
              <a:ext uri="{FF2B5EF4-FFF2-40B4-BE49-F238E27FC236}">
                <a16:creationId xmlns:a16="http://schemas.microsoft.com/office/drawing/2014/main" id="{4514B3F6-855B-6823-C0EE-96D8F89FFB0C}"/>
              </a:ext>
            </a:extLst>
          </p:cNvPr>
          <p:cNvSpPr txBox="1"/>
          <p:nvPr/>
        </p:nvSpPr>
        <p:spPr>
          <a:xfrm>
            <a:off x="7308249" y="1505546"/>
            <a:ext cx="1199037" cy="461665"/>
          </a:xfrm>
          <a:prstGeom prst="rect">
            <a:avLst/>
          </a:prstGeom>
          <a:noFill/>
        </p:spPr>
        <p:txBody>
          <a:bodyPr wrap="square" rtlCol="0">
            <a:spAutoFit/>
          </a:bodyPr>
          <a:lstStyle/>
          <a:p>
            <a:r>
              <a:rPr lang="en-US" sz="1200" b="1">
                <a:solidFill>
                  <a:schemeClr val="bg1"/>
                </a:solidFill>
                <a:latin typeface="Calibri" panose="020F0502020204030204" pitchFamily="34" charset="0"/>
              </a:rPr>
              <a:t>or enter your Operator ID</a:t>
            </a:r>
          </a:p>
        </p:txBody>
      </p:sp>
      <p:sp>
        <p:nvSpPr>
          <p:cNvPr id="26" name="TextBox 25">
            <a:extLst>
              <a:ext uri="{FF2B5EF4-FFF2-40B4-BE49-F238E27FC236}">
                <a16:creationId xmlns:a16="http://schemas.microsoft.com/office/drawing/2014/main" id="{E7764969-D7C9-26E0-8E88-FF9FBBC6F741}"/>
              </a:ext>
            </a:extLst>
          </p:cNvPr>
          <p:cNvSpPr txBox="1"/>
          <p:nvPr/>
        </p:nvSpPr>
        <p:spPr>
          <a:xfrm>
            <a:off x="827352" y="3406346"/>
            <a:ext cx="4266427" cy="987450"/>
          </a:xfrm>
          <a:prstGeom prst="rect">
            <a:avLst/>
          </a:prstGeom>
          <a:noFill/>
        </p:spPr>
        <p:txBody>
          <a:bodyPr wrap="square" lIns="91440" tIns="45720" rIns="91440" bIns="45720" rtlCol="0" anchor="t">
            <a:spAutoFit/>
          </a:bodyPr>
          <a:lstStyle/>
          <a:p>
            <a:pPr defTabSz="514350"/>
            <a:r>
              <a:rPr lang="en-US" sz="1400" b="1">
                <a:solidFill>
                  <a:srgbClr val="FF0000"/>
                </a:solidFill>
                <a:cs typeface="Calibri" panose="020F0502020204030204" pitchFamily="34" charset="0"/>
              </a:rPr>
              <a:t>PRECAUTIONS</a:t>
            </a:r>
            <a:endParaRPr lang="en-US" sz="1400">
              <a:solidFill>
                <a:srgbClr val="FF0000"/>
              </a:solidFill>
            </a:endParaRPr>
          </a:p>
          <a:p>
            <a:pPr marL="128270" indent="-128270">
              <a:spcAft>
                <a:spcPts val="450"/>
              </a:spcAft>
              <a:buFont typeface="Arial" panose="020B0604020202020204" pitchFamily="34" charset="0"/>
              <a:buChar char="•"/>
            </a:pPr>
            <a:r>
              <a:rPr lang="en-US" sz="1000" b="1">
                <a:cs typeface="Calibri"/>
              </a:rPr>
              <a:t>If an </a:t>
            </a:r>
            <a:r>
              <a:rPr lang="en-US" sz="1000" b="1" dirty="0">
                <a:solidFill>
                  <a:schemeClr val="accent3"/>
                </a:solidFill>
                <a:cs typeface="Calibri"/>
              </a:rPr>
              <a:t>Invalid Cartridge Type </a:t>
            </a:r>
            <a:r>
              <a:rPr lang="en-US" sz="1000" b="1">
                <a:cs typeface="Calibri"/>
              </a:rPr>
              <a:t>message is displayed, contact the System Administrator.</a:t>
            </a:r>
            <a:endParaRPr lang="en-US" sz="1000" b="1">
              <a:ea typeface="Calibri"/>
              <a:cs typeface="Calibri"/>
            </a:endParaRPr>
          </a:p>
          <a:p>
            <a:pPr marL="128270" indent="-128270">
              <a:spcAft>
                <a:spcPts val="450"/>
              </a:spcAft>
              <a:buFont typeface="Arial" panose="020B0604020202020204" pitchFamily="34" charset="0"/>
              <a:buChar char="•"/>
            </a:pPr>
            <a:r>
              <a:rPr lang="en-US" sz="1000" b="1">
                <a:cs typeface="Calibri" panose="020F0502020204030204" pitchFamily="34" charset="0"/>
              </a:rPr>
              <a:t>Scanning is required. You must scan the barcode. This information cannot be entered manually.</a:t>
            </a:r>
            <a:endParaRPr lang="en-US" sz="1000" b="1">
              <a:ea typeface="Calibri"/>
              <a:cs typeface="Calibri" panose="020F0502020204030204" pitchFamily="34" charset="0"/>
            </a:endParaRPr>
          </a:p>
        </p:txBody>
      </p:sp>
      <p:cxnSp>
        <p:nvCxnSpPr>
          <p:cNvPr id="36" name="Straight Connector 35">
            <a:extLst>
              <a:ext uri="{FF2B5EF4-FFF2-40B4-BE49-F238E27FC236}">
                <a16:creationId xmlns:a16="http://schemas.microsoft.com/office/drawing/2014/main" id="{309AB812-63C0-F6EC-5D78-D1F8E88A4364}"/>
              </a:ext>
            </a:extLst>
          </p:cNvPr>
          <p:cNvCxnSpPr/>
          <p:nvPr/>
        </p:nvCxnSpPr>
        <p:spPr>
          <a:xfrm>
            <a:off x="408589" y="3339047"/>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 name="Picture 1" descr="Icon&#10;&#10;Description automatically generated">
            <a:extLst>
              <a:ext uri="{FF2B5EF4-FFF2-40B4-BE49-F238E27FC236}">
                <a16:creationId xmlns:a16="http://schemas.microsoft.com/office/drawing/2014/main" id="{0E50B37F-1552-9775-F30E-7252B42D7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89" y="3486308"/>
            <a:ext cx="377474" cy="342207"/>
          </a:xfrm>
          <a:prstGeom prst="rect">
            <a:avLst/>
          </a:prstGeom>
        </p:spPr>
      </p:pic>
      <p:grpSp>
        <p:nvGrpSpPr>
          <p:cNvPr id="3" name="Group 2">
            <a:extLst>
              <a:ext uri="{FF2B5EF4-FFF2-40B4-BE49-F238E27FC236}">
                <a16:creationId xmlns:a16="http://schemas.microsoft.com/office/drawing/2014/main" id="{767521D3-A00F-1BC0-951F-B30715AF625F}"/>
              </a:ext>
            </a:extLst>
          </p:cNvPr>
          <p:cNvGrpSpPr/>
          <p:nvPr/>
        </p:nvGrpSpPr>
        <p:grpSpPr>
          <a:xfrm>
            <a:off x="5150552" y="1138298"/>
            <a:ext cx="3576988" cy="2156975"/>
            <a:chOff x="5150552" y="1138298"/>
            <a:chExt cx="3576988" cy="2156975"/>
          </a:xfrm>
        </p:grpSpPr>
        <p:sp>
          <p:nvSpPr>
            <p:cNvPr id="11" name="TextBox 5">
              <a:extLst>
                <a:ext uri="{FF2B5EF4-FFF2-40B4-BE49-F238E27FC236}">
                  <a16:creationId xmlns:a16="http://schemas.microsoft.com/office/drawing/2014/main" id="{0F88A150-A0A3-20A0-A809-495208C92295}"/>
                </a:ext>
              </a:extLst>
            </p:cNvPr>
            <p:cNvSpPr txBox="1"/>
            <p:nvPr/>
          </p:nvSpPr>
          <p:spPr>
            <a:xfrm>
              <a:off x="7308249" y="1505546"/>
              <a:ext cx="119903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bg1"/>
                  </a:solidFill>
                  <a:latin typeface="Calibri" panose="020F0502020204030204" pitchFamily="34" charset="0"/>
                </a:rPr>
                <a:t>or enter your Operator ID</a:t>
              </a:r>
            </a:p>
          </p:txBody>
        </p:sp>
        <p:sp>
          <p:nvSpPr>
            <p:cNvPr id="12" name="Rectangle 11">
              <a:extLst>
                <a:ext uri="{FF2B5EF4-FFF2-40B4-BE49-F238E27FC236}">
                  <a16:creationId xmlns:a16="http://schemas.microsoft.com/office/drawing/2014/main" id="{88DD4A4F-ABAE-4917-1E27-442E74935C52}"/>
                </a:ext>
              </a:extLst>
            </p:cNvPr>
            <p:cNvSpPr/>
            <p:nvPr/>
          </p:nvSpPr>
          <p:spPr>
            <a:xfrm>
              <a:off x="5311200" y="2208788"/>
              <a:ext cx="1543944" cy="108648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a:p>
          </p:txBody>
        </p:sp>
        <p:sp>
          <p:nvSpPr>
            <p:cNvPr id="13" name="Rectangle 12">
              <a:extLst>
                <a:ext uri="{FF2B5EF4-FFF2-40B4-BE49-F238E27FC236}">
                  <a16:creationId xmlns:a16="http://schemas.microsoft.com/office/drawing/2014/main" id="{7C72D0EF-5D65-CDF2-DBA4-1EAB54CA0D78}"/>
                </a:ext>
              </a:extLst>
            </p:cNvPr>
            <p:cNvSpPr/>
            <p:nvPr/>
          </p:nvSpPr>
          <p:spPr>
            <a:xfrm>
              <a:off x="7147609" y="1141339"/>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a:extLst>
                <a:ext uri="{FF2B5EF4-FFF2-40B4-BE49-F238E27FC236}">
                  <a16:creationId xmlns:a16="http://schemas.microsoft.com/office/drawing/2014/main" id="{FAC83AE7-BE60-C764-9AE5-4B1AAFE93A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517" r="25999"/>
            <a:stretch/>
          </p:blipFill>
          <p:spPr bwMode="auto">
            <a:xfrm>
              <a:off x="5150552" y="1138298"/>
              <a:ext cx="1950965" cy="1273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7">
              <a:extLst>
                <a:ext uri="{FF2B5EF4-FFF2-40B4-BE49-F238E27FC236}">
                  <a16:creationId xmlns:a16="http://schemas.microsoft.com/office/drawing/2014/main" id="{D8D16979-5D06-07EF-8A4F-B652B3FF99BA}"/>
                </a:ext>
              </a:extLst>
            </p:cNvPr>
            <p:cNvSpPr txBox="1"/>
            <p:nvPr/>
          </p:nvSpPr>
          <p:spPr>
            <a:xfrm>
              <a:off x="7308249" y="1505546"/>
              <a:ext cx="119903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bg1"/>
                  </a:solidFill>
                  <a:latin typeface="Calibri" panose="020F0502020204030204" pitchFamily="34" charset="0"/>
                </a:rPr>
                <a:t>or enter your Operator ID</a:t>
              </a:r>
            </a:p>
          </p:txBody>
        </p:sp>
        <p:pic>
          <p:nvPicPr>
            <p:cNvPr id="16" name="Picture 15">
              <a:extLst>
                <a:ext uri="{FF2B5EF4-FFF2-40B4-BE49-F238E27FC236}">
                  <a16:creationId xmlns:a16="http://schemas.microsoft.com/office/drawing/2014/main" id="{914AEA6A-D0AE-635B-B644-7AC4E57E7826}"/>
                </a:ext>
              </a:extLst>
            </p:cNvPr>
            <p:cNvPicPr>
              <a:picLocks noChangeAspect="1"/>
            </p:cNvPicPr>
            <p:nvPr/>
          </p:nvPicPr>
          <p:blipFill>
            <a:blip r:embed="rId5"/>
            <a:stretch>
              <a:fillRect/>
            </a:stretch>
          </p:blipFill>
          <p:spPr>
            <a:xfrm>
              <a:off x="7355386" y="1327471"/>
              <a:ext cx="552381" cy="219048"/>
            </a:xfrm>
            <a:prstGeom prst="rect">
              <a:avLst/>
            </a:prstGeom>
          </p:spPr>
        </p:pic>
        <p:grpSp>
          <p:nvGrpSpPr>
            <p:cNvPr id="17" name="Group 16">
              <a:extLst>
                <a:ext uri="{FF2B5EF4-FFF2-40B4-BE49-F238E27FC236}">
                  <a16:creationId xmlns:a16="http://schemas.microsoft.com/office/drawing/2014/main" id="{1EF75012-E38E-E722-8278-52581944CF6E}"/>
                </a:ext>
              </a:extLst>
            </p:cNvPr>
            <p:cNvGrpSpPr/>
            <p:nvPr/>
          </p:nvGrpSpPr>
          <p:grpSpPr>
            <a:xfrm>
              <a:off x="7149579" y="1141339"/>
              <a:ext cx="1577961" cy="1024983"/>
              <a:chOff x="7149579" y="1141339"/>
              <a:chExt cx="1577961" cy="1024983"/>
            </a:xfrm>
          </p:grpSpPr>
          <p:sp>
            <p:nvSpPr>
              <p:cNvPr id="24" name="Rectangle 23">
                <a:extLst>
                  <a:ext uri="{FF2B5EF4-FFF2-40B4-BE49-F238E27FC236}">
                    <a16:creationId xmlns:a16="http://schemas.microsoft.com/office/drawing/2014/main" id="{727179D7-AECE-1859-BDCA-1A86E24131D3}"/>
                  </a:ext>
                </a:extLst>
              </p:cNvPr>
              <p:cNvSpPr/>
              <p:nvPr/>
            </p:nvSpPr>
            <p:spPr>
              <a:xfrm>
                <a:off x="7149579" y="1141339"/>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TextBox 27">
                <a:extLst>
                  <a:ext uri="{FF2B5EF4-FFF2-40B4-BE49-F238E27FC236}">
                    <a16:creationId xmlns:a16="http://schemas.microsoft.com/office/drawing/2014/main" id="{053A19C3-A1C1-7765-BC99-69292245008B}"/>
                  </a:ext>
                </a:extLst>
              </p:cNvPr>
              <p:cNvSpPr txBox="1"/>
              <p:nvPr/>
            </p:nvSpPr>
            <p:spPr>
              <a:xfrm>
                <a:off x="7266385" y="1407619"/>
                <a:ext cx="13307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bg1"/>
                    </a:solidFill>
                    <a:latin typeface="Calibri" panose="020F0502020204030204" pitchFamily="34" charset="0"/>
                  </a:rPr>
                  <a:t>THE BARCODE ON THE CARTRIDGE POUCH</a:t>
                </a:r>
              </a:p>
            </p:txBody>
          </p:sp>
          <p:pic>
            <p:nvPicPr>
              <p:cNvPr id="29" name="Picture 28">
                <a:extLst>
                  <a:ext uri="{FF2B5EF4-FFF2-40B4-BE49-F238E27FC236}">
                    <a16:creationId xmlns:a16="http://schemas.microsoft.com/office/drawing/2014/main" id="{D1AF5128-D4A7-03B6-9EC5-6408780A56B4}"/>
                  </a:ext>
                </a:extLst>
              </p:cNvPr>
              <p:cNvPicPr>
                <a:picLocks noChangeAspect="1"/>
              </p:cNvPicPr>
              <p:nvPr/>
            </p:nvPicPr>
            <p:blipFill>
              <a:blip r:embed="rId5"/>
              <a:stretch>
                <a:fillRect/>
              </a:stretch>
            </p:blipFill>
            <p:spPr>
              <a:xfrm>
                <a:off x="7298613" y="1198066"/>
                <a:ext cx="552381" cy="219048"/>
              </a:xfrm>
              <a:prstGeom prst="rect">
                <a:avLst/>
              </a:prstGeom>
            </p:spPr>
          </p:pic>
        </p:grpSp>
        <p:pic>
          <p:nvPicPr>
            <p:cNvPr id="19" name="Picture 18">
              <a:extLst>
                <a:ext uri="{FF2B5EF4-FFF2-40B4-BE49-F238E27FC236}">
                  <a16:creationId xmlns:a16="http://schemas.microsoft.com/office/drawing/2014/main" id="{0849EBCD-E5B6-B68A-E823-5DA13CC31D97}"/>
                </a:ext>
              </a:extLst>
            </p:cNvPr>
            <p:cNvPicPr>
              <a:picLocks noChangeAspect="1"/>
            </p:cNvPicPr>
            <p:nvPr/>
          </p:nvPicPr>
          <p:blipFill>
            <a:blip r:embed="rId6"/>
            <a:srcRect l="-2140" t="19833" r="2140" b="10503"/>
            <a:stretch/>
          </p:blipFill>
          <p:spPr>
            <a:xfrm>
              <a:off x="6855144" y="2222395"/>
              <a:ext cx="1870426" cy="1066075"/>
            </a:xfrm>
            <a:prstGeom prst="rect">
              <a:avLst/>
            </a:prstGeom>
          </p:spPr>
        </p:pic>
        <p:pic>
          <p:nvPicPr>
            <p:cNvPr id="20" name="Picture 19" descr="A white circle with a number and arrow&#10;&#10;Description automatically generated">
              <a:extLst>
                <a:ext uri="{FF2B5EF4-FFF2-40B4-BE49-F238E27FC236}">
                  <a16:creationId xmlns:a16="http://schemas.microsoft.com/office/drawing/2014/main" id="{93283590-82CF-1614-85A1-C4E8A2509E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576" y="2411651"/>
              <a:ext cx="696788" cy="696788"/>
            </a:xfrm>
            <a:prstGeom prst="rect">
              <a:avLst/>
            </a:prstGeom>
          </p:spPr>
        </p:pic>
      </p:grpSp>
    </p:spTree>
    <p:custDataLst>
      <p:tags r:id="rId1"/>
    </p:custDataLst>
    <p:extLst>
      <p:ext uri="{BB962C8B-B14F-4D97-AF65-F5344CB8AC3E}">
        <p14:creationId xmlns:p14="http://schemas.microsoft.com/office/powerpoint/2010/main" val="2253203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22</a:t>
            </a:fld>
            <a:endParaRPr lang="en-IN"/>
          </a:p>
        </p:txBody>
      </p:sp>
      <p:sp>
        <p:nvSpPr>
          <p:cNvPr id="3" name="Content Placeholder 2">
            <a:extLst>
              <a:ext uri="{FF2B5EF4-FFF2-40B4-BE49-F238E27FC236}">
                <a16:creationId xmlns:a16="http://schemas.microsoft.com/office/drawing/2014/main" id="{90B7FAF3-5D0C-43C9-AF53-C43F8E738F4B}"/>
              </a:ext>
            </a:extLst>
          </p:cNvPr>
          <p:cNvSpPr>
            <a:spLocks noGrp="1"/>
          </p:cNvSpPr>
          <p:nvPr>
            <p:ph type="body" sz="quarter" idx="11"/>
          </p:nvPr>
        </p:nvSpPr>
        <p:spPr>
          <a:xfrm>
            <a:off x="502920" y="1287167"/>
            <a:ext cx="5130735" cy="3397250"/>
          </a:xfrm>
        </p:spPr>
        <p:txBody>
          <a:bodyPr vert="horz" lIns="0" tIns="0" rIns="91440" bIns="45720" rtlCol="0" anchor="t">
            <a:noAutofit/>
          </a:bodyPr>
          <a:lstStyle/>
          <a:p>
            <a:pPr defTabSz="385763">
              <a:spcBef>
                <a:spcPts val="254"/>
              </a:spcBef>
            </a:pPr>
            <a:r>
              <a:rPr lang="en-US" dirty="0">
                <a:latin typeface="+mn-lt"/>
                <a:cs typeface="Calibri"/>
              </a:rPr>
              <a:t>SCAN (CARTRIDGE </a:t>
            </a:r>
            <a:r>
              <a:rPr lang="en-US" dirty="0">
                <a:cs typeface="Calibri"/>
              </a:rPr>
              <a:t>POUCH</a:t>
            </a:r>
            <a:r>
              <a:rPr lang="en-US" dirty="0">
                <a:latin typeface="+mn-lt"/>
                <a:cs typeface="Calibri"/>
              </a:rPr>
              <a:t>) BARCODE – </a:t>
            </a:r>
            <a:r>
              <a:rPr lang="en-US" b="1" dirty="0">
                <a:solidFill>
                  <a:srgbClr val="FF66CC"/>
                </a:solidFill>
                <a:latin typeface="+mn-lt"/>
                <a:cs typeface="Calibri"/>
              </a:rPr>
              <a:t>CREA</a:t>
            </a:r>
            <a:endParaRPr lang="en-US" dirty="0">
              <a:latin typeface="+mn-lt"/>
              <a:cs typeface="Calibri"/>
            </a:endParaRPr>
          </a:p>
          <a:p>
            <a:pPr marL="285750" indent="-285750" defTabSz="385763">
              <a:spcBef>
                <a:spcPts val="254"/>
              </a:spcBef>
              <a:buFont typeface="Arial,Sans-Serif" panose="020B0604020202020204" pitchFamily="34" charset="0"/>
              <a:buChar char="•"/>
            </a:pPr>
            <a:r>
              <a:rPr lang="en-US" sz="1400" b="0" dirty="0">
                <a:solidFill>
                  <a:schemeClr val="tx1"/>
                </a:solidFill>
                <a:cs typeface="Calibri"/>
              </a:rPr>
              <a:t>Scan the barcode on the </a:t>
            </a:r>
            <a:r>
              <a:rPr lang="en-US" sz="1400" dirty="0">
                <a:solidFill>
                  <a:schemeClr val="tx1"/>
                </a:solidFill>
                <a:cs typeface="Calibri"/>
              </a:rPr>
              <a:t>cartridge pouch</a:t>
            </a:r>
          </a:p>
          <a:p>
            <a:pPr marL="285750" indent="-285750" defTabSz="385763">
              <a:spcBef>
                <a:spcPts val="254"/>
              </a:spcBef>
              <a:buFont typeface="Arial,Sans-Serif" panose="020B0604020202020204" pitchFamily="34" charset="0"/>
              <a:buChar char="•"/>
            </a:pPr>
            <a:r>
              <a:rPr lang="en-US" sz="1400" dirty="0">
                <a:solidFill>
                  <a:schemeClr val="tx1"/>
                </a:solidFill>
                <a:cs typeface="Calibri"/>
              </a:rPr>
              <a:t>The lot information displays on the analyzer screen momentarily </a:t>
            </a:r>
            <a:endParaRPr lang="en-US" sz="1400" dirty="0">
              <a:solidFill>
                <a:schemeClr val="tx1"/>
              </a:solidFill>
              <a:ea typeface="Calibri"/>
              <a:cs typeface="Calibri"/>
            </a:endParaRPr>
          </a:p>
          <a:p>
            <a:pPr marL="285750" indent="-285750" defTabSz="385763">
              <a:spcBef>
                <a:spcPts val="254"/>
              </a:spcBef>
              <a:buFont typeface="Arial,Sans-Serif" panose="020B0604020202020204" pitchFamily="34" charset="0"/>
              <a:buChar char="•"/>
            </a:pPr>
            <a:r>
              <a:rPr lang="en-US" sz="1400" dirty="0">
                <a:solidFill>
                  <a:schemeClr val="tx1"/>
                </a:solidFill>
                <a:cs typeface="Calibri"/>
              </a:rPr>
              <a:t>The analyzer is now ready, next prepare </a:t>
            </a:r>
            <a:r>
              <a:rPr lang="en-US" sz="1400" b="0" dirty="0">
                <a:solidFill>
                  <a:schemeClr val="tx1"/>
                </a:solidFill>
                <a:cs typeface="Calibri"/>
              </a:rPr>
              <a:t>the </a:t>
            </a:r>
            <a:r>
              <a:rPr lang="en-US" sz="1400" dirty="0">
                <a:solidFill>
                  <a:schemeClr val="tx1"/>
                </a:solidFill>
                <a:cs typeface="Calibri"/>
              </a:rPr>
              <a:t>sample</a:t>
            </a:r>
            <a:endParaRPr lang="en-US" dirty="0">
              <a:solidFill>
                <a:schemeClr val="tx1"/>
              </a:solidFill>
            </a:endParaRPr>
          </a:p>
        </p:txBody>
      </p:sp>
      <p:sp>
        <p:nvSpPr>
          <p:cNvPr id="4" name="TextBox 3">
            <a:extLst>
              <a:ext uri="{FF2B5EF4-FFF2-40B4-BE49-F238E27FC236}">
                <a16:creationId xmlns:a16="http://schemas.microsoft.com/office/drawing/2014/main" id="{66F9EDC2-C3ED-B2B6-1A9B-F80323A637C0}"/>
              </a:ext>
            </a:extLst>
          </p:cNvPr>
          <p:cNvSpPr txBox="1"/>
          <p:nvPr/>
        </p:nvSpPr>
        <p:spPr>
          <a:xfrm>
            <a:off x="6921283" y="890774"/>
            <a:ext cx="649389" cy="307777"/>
          </a:xfrm>
          <a:prstGeom prst="rect">
            <a:avLst/>
          </a:prstGeom>
          <a:noFill/>
        </p:spPr>
        <p:txBody>
          <a:bodyPr wrap="square" rtlCol="0">
            <a:spAutoFit/>
          </a:bodyPr>
          <a:lstStyle/>
          <a:p>
            <a:pPr algn="ctr"/>
            <a:endParaRPr lang="en-US" sz="1400" b="1">
              <a:solidFill>
                <a:srgbClr val="009CDE"/>
              </a:solidFill>
              <a:latin typeface="Calibri" panose="020F0502020204030204" pitchFamily="34" charset="0"/>
            </a:endParaRPr>
          </a:p>
        </p:txBody>
      </p:sp>
      <p:sp>
        <p:nvSpPr>
          <p:cNvPr id="13" name="TextBox 12">
            <a:extLst>
              <a:ext uri="{FF2B5EF4-FFF2-40B4-BE49-F238E27FC236}">
                <a16:creationId xmlns:a16="http://schemas.microsoft.com/office/drawing/2014/main" id="{8C77CC04-E609-A7D0-CC8F-FB8720387DE4}"/>
              </a:ext>
            </a:extLst>
          </p:cNvPr>
          <p:cNvSpPr txBox="1"/>
          <p:nvPr/>
        </p:nvSpPr>
        <p:spPr>
          <a:xfrm>
            <a:off x="767087" y="3613990"/>
            <a:ext cx="4778690" cy="833562"/>
          </a:xfrm>
          <a:prstGeom prst="rect">
            <a:avLst/>
          </a:prstGeom>
          <a:noFill/>
        </p:spPr>
        <p:txBody>
          <a:bodyPr wrap="square" lIns="91440" tIns="45720" rIns="91440" bIns="45720" rtlCol="0" anchor="t">
            <a:spAutoFit/>
          </a:bodyPr>
          <a:lstStyle/>
          <a:p>
            <a:pPr defTabSz="514350"/>
            <a:r>
              <a:rPr lang="en-US" sz="1400" b="1">
                <a:solidFill>
                  <a:schemeClr val="tx2"/>
                </a:solidFill>
                <a:cs typeface="Calibri" panose="020F0502020204030204" pitchFamily="34" charset="0"/>
              </a:rPr>
              <a:t>PRECAUTIONS</a:t>
            </a:r>
            <a:endParaRPr lang="en-US" sz="1400">
              <a:solidFill>
                <a:schemeClr val="tx2"/>
              </a:solidFill>
            </a:endParaRPr>
          </a:p>
          <a:p>
            <a:pPr marL="128270" indent="-128270">
              <a:spcAft>
                <a:spcPts val="450"/>
              </a:spcAft>
              <a:buFont typeface="Arial" panose="020B0604020202020204" pitchFamily="34" charset="0"/>
              <a:buChar char="•"/>
            </a:pPr>
            <a:r>
              <a:rPr lang="en-US" sz="1000" b="1">
                <a:cs typeface="Calibri"/>
              </a:rPr>
              <a:t>If an </a:t>
            </a:r>
            <a:r>
              <a:rPr lang="en-US" sz="1000" b="1" dirty="0">
                <a:solidFill>
                  <a:schemeClr val="accent3"/>
                </a:solidFill>
                <a:cs typeface="Calibri"/>
              </a:rPr>
              <a:t>Invalid Cartridge Type </a:t>
            </a:r>
            <a:r>
              <a:rPr lang="en-US" sz="1000" b="1">
                <a:cs typeface="Calibri"/>
              </a:rPr>
              <a:t>message is displayed, contact the System Administrator.</a:t>
            </a:r>
            <a:endParaRPr lang="en-US" sz="1000" b="1">
              <a:ea typeface="Calibri"/>
              <a:cs typeface="Calibri"/>
            </a:endParaRPr>
          </a:p>
          <a:p>
            <a:pPr marL="128270" indent="-128270">
              <a:spcAft>
                <a:spcPts val="450"/>
              </a:spcAft>
              <a:buFont typeface="Arial" panose="020B0604020202020204" pitchFamily="34" charset="0"/>
              <a:buChar char="•"/>
            </a:pPr>
            <a:r>
              <a:rPr lang="en-US" sz="1000" b="1">
                <a:cs typeface="Calibri" panose="020F0502020204030204" pitchFamily="34" charset="0"/>
              </a:rPr>
              <a:t>Scanning is required. You must scan the barcode. This information cannot be entered manually.</a:t>
            </a:r>
            <a:endParaRPr lang="en-US" sz="1000" b="1">
              <a:ea typeface="Calibri"/>
              <a:cs typeface="Calibri" panose="020F0502020204030204" pitchFamily="34" charset="0"/>
            </a:endParaRPr>
          </a:p>
        </p:txBody>
      </p:sp>
      <p:pic>
        <p:nvPicPr>
          <p:cNvPr id="15" name="Picture 14" descr="Icon&#10;&#10;Description automatically generated">
            <a:extLst>
              <a:ext uri="{FF2B5EF4-FFF2-40B4-BE49-F238E27FC236}">
                <a16:creationId xmlns:a16="http://schemas.microsoft.com/office/drawing/2014/main" id="{E0EF7B86-278E-A674-6D53-B1EEC0C3A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36" y="3693952"/>
            <a:ext cx="340568" cy="342207"/>
          </a:xfrm>
          <a:prstGeom prst="rect">
            <a:avLst/>
          </a:prstGeom>
        </p:spPr>
      </p:pic>
      <p:sp>
        <p:nvSpPr>
          <p:cNvPr id="40" name="Text Box 19">
            <a:extLst>
              <a:ext uri="{FF2B5EF4-FFF2-40B4-BE49-F238E27FC236}">
                <a16:creationId xmlns:a16="http://schemas.microsoft.com/office/drawing/2014/main" id="{4AF3205D-4730-DF25-FF7F-7D10BFBD288D}"/>
              </a:ext>
            </a:extLst>
          </p:cNvPr>
          <p:cNvSpPr txBox="1">
            <a:spLocks noChangeArrowheads="1"/>
          </p:cNvSpPr>
          <p:nvPr/>
        </p:nvSpPr>
        <p:spPr bwMode="auto">
          <a:xfrm>
            <a:off x="6045593" y="436320"/>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a:solidFill>
                  <a:schemeClr val="accent1"/>
                </a:solidFill>
              </a:rPr>
              <a:t>FRONT</a:t>
            </a:r>
          </a:p>
        </p:txBody>
      </p:sp>
      <p:sp>
        <p:nvSpPr>
          <p:cNvPr id="41" name="Text Box 19">
            <a:extLst>
              <a:ext uri="{FF2B5EF4-FFF2-40B4-BE49-F238E27FC236}">
                <a16:creationId xmlns:a16="http://schemas.microsoft.com/office/drawing/2014/main" id="{4DCCF331-8010-8C93-57C6-60999174ABC0}"/>
              </a:ext>
            </a:extLst>
          </p:cNvPr>
          <p:cNvSpPr txBox="1">
            <a:spLocks noChangeArrowheads="1"/>
          </p:cNvSpPr>
          <p:nvPr/>
        </p:nvSpPr>
        <p:spPr bwMode="auto">
          <a:xfrm>
            <a:off x="6045593" y="2424582"/>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a:solidFill>
                  <a:schemeClr val="accent1"/>
                </a:solidFill>
              </a:rPr>
              <a:t>BACK</a:t>
            </a:r>
          </a:p>
        </p:txBody>
      </p:sp>
      <p:grpSp>
        <p:nvGrpSpPr>
          <p:cNvPr id="11" name="Group 10">
            <a:extLst>
              <a:ext uri="{FF2B5EF4-FFF2-40B4-BE49-F238E27FC236}">
                <a16:creationId xmlns:a16="http://schemas.microsoft.com/office/drawing/2014/main" id="{014BDC35-F91D-EEE2-8E3D-564A376C115F}"/>
              </a:ext>
            </a:extLst>
          </p:cNvPr>
          <p:cNvGrpSpPr/>
          <p:nvPr/>
        </p:nvGrpSpPr>
        <p:grpSpPr>
          <a:xfrm>
            <a:off x="6100547" y="474463"/>
            <a:ext cx="2390310" cy="3932324"/>
            <a:chOff x="6100547" y="402433"/>
            <a:chExt cx="2434094" cy="4004354"/>
          </a:xfrm>
        </p:grpSpPr>
        <p:grpSp>
          <p:nvGrpSpPr>
            <p:cNvPr id="21" name="Group 20">
              <a:extLst>
                <a:ext uri="{FF2B5EF4-FFF2-40B4-BE49-F238E27FC236}">
                  <a16:creationId xmlns:a16="http://schemas.microsoft.com/office/drawing/2014/main" id="{F2AF62AC-CB8F-6C33-15AA-098CCC04B912}"/>
                </a:ext>
              </a:extLst>
            </p:cNvPr>
            <p:cNvGrpSpPr/>
            <p:nvPr/>
          </p:nvGrpSpPr>
          <p:grpSpPr>
            <a:xfrm>
              <a:off x="6100547" y="728975"/>
              <a:ext cx="2379140" cy="3677812"/>
              <a:chOff x="6100546" y="728974"/>
              <a:chExt cx="2584279" cy="3994927"/>
            </a:xfrm>
          </p:grpSpPr>
          <p:pic>
            <p:nvPicPr>
              <p:cNvPr id="8" name="Picture 7" descr="A close up of a label&#10;&#10;AI-generated content may be incorrect.">
                <a:extLst>
                  <a:ext uri="{FF2B5EF4-FFF2-40B4-BE49-F238E27FC236}">
                    <a16:creationId xmlns:a16="http://schemas.microsoft.com/office/drawing/2014/main" id="{886D5D9F-96B5-82A0-C5F1-468F531EA1D9}"/>
                  </a:ext>
                </a:extLst>
              </p:cNvPr>
              <p:cNvPicPr>
                <a:picLocks noChangeAspect="1"/>
              </p:cNvPicPr>
              <p:nvPr/>
            </p:nvPicPr>
            <p:blipFill>
              <a:blip r:embed="rId4" cstate="print">
                <a:extLst>
                  <a:ext uri="{28A0092B-C50C-407E-A947-70E740481C1C}">
                    <a14:useLocalDpi xmlns:a14="http://schemas.microsoft.com/office/drawing/2010/main" val="0"/>
                  </a:ext>
                </a:extLst>
              </a:blip>
              <a:srcRect l="6649" t="18873" r="51916" b="15321"/>
              <a:stretch/>
            </p:blipFill>
            <p:spPr>
              <a:xfrm>
                <a:off x="6100546" y="728974"/>
                <a:ext cx="2584279" cy="1852359"/>
              </a:xfrm>
              <a:prstGeom prst="rect">
                <a:avLst/>
              </a:prstGeom>
            </p:spPr>
          </p:pic>
          <p:pic>
            <p:nvPicPr>
              <p:cNvPr id="9" name="Picture 8" descr="A close up of a label&#10;&#10;AI-generated content may be incorrect.">
                <a:extLst>
                  <a:ext uri="{FF2B5EF4-FFF2-40B4-BE49-F238E27FC236}">
                    <a16:creationId xmlns:a16="http://schemas.microsoft.com/office/drawing/2014/main" id="{335106DF-D772-FA06-C3ED-3762421FEAC2}"/>
                  </a:ext>
                </a:extLst>
              </p:cNvPr>
              <p:cNvPicPr>
                <a:picLocks noChangeAspect="1"/>
              </p:cNvPicPr>
              <p:nvPr/>
            </p:nvPicPr>
            <p:blipFill>
              <a:blip r:embed="rId5" cstate="print">
                <a:extLst>
                  <a:ext uri="{28A0092B-C50C-407E-A947-70E740481C1C}">
                    <a14:useLocalDpi xmlns:a14="http://schemas.microsoft.com/office/drawing/2010/main" val="0"/>
                  </a:ext>
                </a:extLst>
              </a:blip>
              <a:srcRect l="52341" t="18874" r="6170" b="15793"/>
              <a:stretch/>
            </p:blipFill>
            <p:spPr>
              <a:xfrm>
                <a:off x="6119299" y="2910659"/>
                <a:ext cx="2551285" cy="1813242"/>
              </a:xfrm>
              <a:prstGeom prst="rect">
                <a:avLst/>
              </a:prstGeom>
            </p:spPr>
          </p:pic>
        </p:grpSp>
        <p:sp>
          <p:nvSpPr>
            <p:cNvPr id="37" name="Rectangle 36">
              <a:extLst>
                <a:ext uri="{FF2B5EF4-FFF2-40B4-BE49-F238E27FC236}">
                  <a16:creationId xmlns:a16="http://schemas.microsoft.com/office/drawing/2014/main" id="{D1DB8E66-5CAA-897D-173E-D07B8FB7D7A3}"/>
                </a:ext>
              </a:extLst>
            </p:cNvPr>
            <p:cNvSpPr/>
            <p:nvPr/>
          </p:nvSpPr>
          <p:spPr>
            <a:xfrm>
              <a:off x="8037564" y="748254"/>
              <a:ext cx="378030" cy="1590059"/>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pic>
          <p:nvPicPr>
            <p:cNvPr id="17" name="Graphic 16" descr="Checkmark with solid fill">
              <a:extLst>
                <a:ext uri="{FF2B5EF4-FFF2-40B4-BE49-F238E27FC236}">
                  <a16:creationId xmlns:a16="http://schemas.microsoft.com/office/drawing/2014/main" id="{9666AC87-AEBF-81D4-439D-6F5B2B89EB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86001" y="402433"/>
              <a:ext cx="548640" cy="548640"/>
            </a:xfrm>
            <a:prstGeom prst="rect">
              <a:avLst/>
            </a:prstGeom>
          </p:spPr>
        </p:pic>
        <p:pic>
          <p:nvPicPr>
            <p:cNvPr id="45" name="Graphic 44" descr="Close with solid fill">
              <a:extLst>
                <a:ext uri="{FF2B5EF4-FFF2-40B4-BE49-F238E27FC236}">
                  <a16:creationId xmlns:a16="http://schemas.microsoft.com/office/drawing/2014/main" id="{FF19EE57-F936-540C-67BF-481AAC0FDE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45977" y="473934"/>
              <a:ext cx="548640" cy="548640"/>
            </a:xfrm>
            <a:prstGeom prst="rect">
              <a:avLst/>
            </a:prstGeom>
          </p:spPr>
        </p:pic>
      </p:grpSp>
      <p:sp>
        <p:nvSpPr>
          <p:cNvPr id="2" name="Line 16">
            <a:extLst>
              <a:ext uri="{FF2B5EF4-FFF2-40B4-BE49-F238E27FC236}">
                <a16:creationId xmlns:a16="http://schemas.microsoft.com/office/drawing/2014/main" id="{45C5FCDE-D03A-B8EC-313D-ECFE291F512F}"/>
              </a:ext>
            </a:extLst>
          </p:cNvPr>
          <p:cNvSpPr>
            <a:spLocks noChangeShapeType="1"/>
          </p:cNvSpPr>
          <p:nvPr/>
        </p:nvSpPr>
        <p:spPr bwMode="auto">
          <a:xfrm flipH="1">
            <a:off x="1699754" y="2605508"/>
            <a:ext cx="98343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7" name="TextBox 6">
            <a:extLst>
              <a:ext uri="{FF2B5EF4-FFF2-40B4-BE49-F238E27FC236}">
                <a16:creationId xmlns:a16="http://schemas.microsoft.com/office/drawing/2014/main" id="{4A202AFE-D80A-F7B0-DE34-5AA0F279A418}"/>
              </a:ext>
            </a:extLst>
          </p:cNvPr>
          <p:cNvSpPr txBox="1"/>
          <p:nvPr/>
        </p:nvSpPr>
        <p:spPr>
          <a:xfrm>
            <a:off x="2724150" y="2443692"/>
            <a:ext cx="2265172"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a:solidFill>
                  <a:schemeClr val="accent3"/>
                </a:solidFill>
                <a:latin typeface="Calibri"/>
              </a:rPr>
              <a:t>SCAN THE LINEAR BARCODE</a:t>
            </a:r>
            <a:r>
              <a:rPr lang="en-US" sz="1400">
                <a:solidFill>
                  <a:schemeClr val="accent3"/>
                </a:solidFill>
                <a:latin typeface="Calibri"/>
                <a:ea typeface="Calibri"/>
                <a:cs typeface="Calibri"/>
              </a:rPr>
              <a:t>​</a:t>
            </a:r>
            <a:endParaRPr lang="en-US">
              <a:solidFill>
                <a:schemeClr val="accent3"/>
              </a:solidFill>
              <a:ea typeface="Calibri"/>
              <a:cs typeface="Calibri"/>
            </a:endParaRPr>
          </a:p>
        </p:txBody>
      </p:sp>
      <p:sp>
        <p:nvSpPr>
          <p:cNvPr id="10" name="TextBox 9">
            <a:extLst>
              <a:ext uri="{FF2B5EF4-FFF2-40B4-BE49-F238E27FC236}">
                <a16:creationId xmlns:a16="http://schemas.microsoft.com/office/drawing/2014/main" id="{8B0D18A8-7E3D-90B3-84C1-EA7902F738D6}"/>
              </a:ext>
            </a:extLst>
          </p:cNvPr>
          <p:cNvSpPr txBox="1"/>
          <p:nvPr/>
        </p:nvSpPr>
        <p:spPr>
          <a:xfrm>
            <a:off x="2787650" y="2824692"/>
            <a:ext cx="2572756"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u="sng">
                <a:solidFill>
                  <a:schemeClr val="tx2"/>
                </a:solidFill>
                <a:latin typeface="Calibri"/>
              </a:rPr>
              <a:t>DO NOT</a:t>
            </a:r>
            <a:r>
              <a:rPr lang="en-US" sz="1400" b="1">
                <a:solidFill>
                  <a:schemeClr val="tx2"/>
                </a:solidFill>
                <a:latin typeface="Calibri"/>
              </a:rPr>
              <a:t> SCAN THE 2D BARCODE</a:t>
            </a:r>
            <a:r>
              <a:rPr lang="en-US" sz="1400">
                <a:solidFill>
                  <a:schemeClr val="tx2"/>
                </a:solidFill>
                <a:latin typeface="Calibri"/>
                <a:ea typeface="Calibri"/>
                <a:cs typeface="Calibri"/>
              </a:rPr>
              <a:t>​</a:t>
            </a:r>
            <a:endParaRPr lang="en-US">
              <a:solidFill>
                <a:schemeClr val="tx2"/>
              </a:solidFill>
              <a:ea typeface="Calibri"/>
              <a:cs typeface="Calibri"/>
            </a:endParaRPr>
          </a:p>
        </p:txBody>
      </p:sp>
      <p:sp>
        <p:nvSpPr>
          <p:cNvPr id="12" name="Line 16">
            <a:extLst>
              <a:ext uri="{FF2B5EF4-FFF2-40B4-BE49-F238E27FC236}">
                <a16:creationId xmlns:a16="http://schemas.microsoft.com/office/drawing/2014/main" id="{1C98EC01-372E-A31C-495D-272A37EB873D}"/>
              </a:ext>
            </a:extLst>
          </p:cNvPr>
          <p:cNvSpPr>
            <a:spLocks noChangeShapeType="1"/>
          </p:cNvSpPr>
          <p:nvPr/>
        </p:nvSpPr>
        <p:spPr bwMode="auto">
          <a:xfrm flipH="1">
            <a:off x="2334752" y="2965340"/>
            <a:ext cx="38547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pic>
        <p:nvPicPr>
          <p:cNvPr id="14" name="Picture 13">
            <a:extLst>
              <a:ext uri="{FF2B5EF4-FFF2-40B4-BE49-F238E27FC236}">
                <a16:creationId xmlns:a16="http://schemas.microsoft.com/office/drawing/2014/main" id="{8581C89E-BD7A-6590-553A-51FA8C466725}"/>
              </a:ext>
            </a:extLst>
          </p:cNvPr>
          <p:cNvPicPr>
            <a:picLocks noChangeAspect="1"/>
          </p:cNvPicPr>
          <p:nvPr/>
        </p:nvPicPr>
        <p:blipFill>
          <a:blip r:embed="rId10"/>
          <a:srcRect r="3950"/>
          <a:stretch/>
        </p:blipFill>
        <p:spPr>
          <a:xfrm>
            <a:off x="1070047" y="2436596"/>
            <a:ext cx="1475668" cy="317019"/>
          </a:xfrm>
          <a:prstGeom prst="rect">
            <a:avLst/>
          </a:prstGeom>
        </p:spPr>
      </p:pic>
      <p:pic>
        <p:nvPicPr>
          <p:cNvPr id="16" name="Picture 15" descr="A close up of a label&#10;&#10;AI-generated content may be incorrect.">
            <a:extLst>
              <a:ext uri="{FF2B5EF4-FFF2-40B4-BE49-F238E27FC236}">
                <a16:creationId xmlns:a16="http://schemas.microsoft.com/office/drawing/2014/main" id="{9EE1B74D-A159-781C-B1FA-2A99524C3D31}"/>
              </a:ext>
            </a:extLst>
          </p:cNvPr>
          <p:cNvPicPr>
            <a:picLocks noChangeAspect="1"/>
          </p:cNvPicPr>
          <p:nvPr/>
        </p:nvPicPr>
        <p:blipFill>
          <a:blip r:embed="rId11" cstate="print">
            <a:extLst>
              <a:ext uri="{28A0092B-C50C-407E-A947-70E740481C1C}">
                <a14:useLocalDpi xmlns:a14="http://schemas.microsoft.com/office/drawing/2010/main" val="0"/>
              </a:ext>
            </a:extLst>
          </a:blip>
          <a:srcRect l="41303" t="27353" r="53884" b="19228"/>
          <a:stretch/>
        </p:blipFill>
        <p:spPr>
          <a:xfrm rot="16200000">
            <a:off x="1647622" y="1830518"/>
            <a:ext cx="296126" cy="1500064"/>
          </a:xfrm>
          <a:prstGeom prst="rect">
            <a:avLst/>
          </a:prstGeom>
        </p:spPr>
      </p:pic>
      <p:pic>
        <p:nvPicPr>
          <p:cNvPr id="18" name="Picture 17" descr="A close-up of a label&#10;&#10;AI-generated content may be incorrect.">
            <a:extLst>
              <a:ext uri="{FF2B5EF4-FFF2-40B4-BE49-F238E27FC236}">
                <a16:creationId xmlns:a16="http://schemas.microsoft.com/office/drawing/2014/main" id="{E7D54ED9-7E75-576C-8847-C0D6088FEBE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880" t="25470" r="70008" b="64598"/>
          <a:stretch/>
        </p:blipFill>
        <p:spPr>
          <a:xfrm>
            <a:off x="2178056" y="2824692"/>
            <a:ext cx="385473" cy="351958"/>
          </a:xfrm>
          <a:prstGeom prst="rect">
            <a:avLst/>
          </a:prstGeom>
        </p:spPr>
      </p:pic>
      <p:cxnSp>
        <p:nvCxnSpPr>
          <p:cNvPr id="22" name="Straight Connector 21">
            <a:extLst>
              <a:ext uri="{FF2B5EF4-FFF2-40B4-BE49-F238E27FC236}">
                <a16:creationId xmlns:a16="http://schemas.microsoft.com/office/drawing/2014/main" id="{EFEB1847-3400-A717-FCD2-4E296C53B87E}"/>
              </a:ext>
            </a:extLst>
          </p:cNvPr>
          <p:cNvCxnSpPr>
            <a:cxnSpLocks/>
          </p:cNvCxnSpPr>
          <p:nvPr/>
        </p:nvCxnSpPr>
        <p:spPr>
          <a:xfrm>
            <a:off x="480802" y="3379764"/>
            <a:ext cx="4720590" cy="0"/>
          </a:xfrm>
          <a:prstGeom prst="line">
            <a:avLst/>
          </a:prstGeom>
          <a:ln w="15875"/>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578090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5F02D1-A6B6-59C7-4AE2-DFE3579E2D5A}"/>
              </a:ext>
            </a:extLst>
          </p:cNvPr>
          <p:cNvPicPr>
            <a:picLocks noChangeAspect="1"/>
          </p:cNvPicPr>
          <p:nvPr/>
        </p:nvPicPr>
        <p:blipFill>
          <a:blip r:embed="rId3"/>
          <a:srcRect r="54540"/>
          <a:stretch>
            <a:fillRect/>
          </a:stretch>
        </p:blipFill>
        <p:spPr>
          <a:xfrm>
            <a:off x="6022555" y="2918865"/>
            <a:ext cx="2116570" cy="1642558"/>
          </a:xfrm>
          <a:prstGeom prst="rect">
            <a:avLst/>
          </a:prstGeom>
        </p:spPr>
      </p:pic>
      <p:pic>
        <p:nvPicPr>
          <p:cNvPr id="20" name="Picture 19">
            <a:extLst>
              <a:ext uri="{FF2B5EF4-FFF2-40B4-BE49-F238E27FC236}">
                <a16:creationId xmlns:a16="http://schemas.microsoft.com/office/drawing/2014/main" id="{3923F4E1-8D42-2841-796E-6AB283D9BDFD}"/>
              </a:ext>
            </a:extLst>
          </p:cNvPr>
          <p:cNvPicPr>
            <a:picLocks noChangeAspect="1"/>
          </p:cNvPicPr>
          <p:nvPr/>
        </p:nvPicPr>
        <p:blipFill>
          <a:blip r:embed="rId3"/>
          <a:srcRect l="50000"/>
          <a:stretch>
            <a:fillRect/>
          </a:stretch>
        </p:blipFill>
        <p:spPr>
          <a:xfrm>
            <a:off x="6074219" y="899361"/>
            <a:ext cx="2188748" cy="1544331"/>
          </a:xfrm>
          <a:prstGeom prst="rect">
            <a:avLst/>
          </a:prstGeom>
        </p:spPr>
      </p:pic>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23</a:t>
            </a:fld>
            <a:endParaRPr lang="en-IN"/>
          </a:p>
        </p:txBody>
      </p:sp>
      <p:sp>
        <p:nvSpPr>
          <p:cNvPr id="3" name="Content Placeholder 2">
            <a:extLst>
              <a:ext uri="{FF2B5EF4-FFF2-40B4-BE49-F238E27FC236}">
                <a16:creationId xmlns:a16="http://schemas.microsoft.com/office/drawing/2014/main" id="{90B7FAF3-5D0C-43C9-AF53-C43F8E738F4B}"/>
              </a:ext>
            </a:extLst>
          </p:cNvPr>
          <p:cNvSpPr>
            <a:spLocks noGrp="1"/>
          </p:cNvSpPr>
          <p:nvPr>
            <p:ph type="body" sz="quarter" idx="11"/>
          </p:nvPr>
        </p:nvSpPr>
        <p:spPr>
          <a:xfrm>
            <a:off x="502920" y="1287167"/>
            <a:ext cx="5130735" cy="3397250"/>
          </a:xfrm>
        </p:spPr>
        <p:txBody>
          <a:bodyPr/>
          <a:lstStyle/>
          <a:p>
            <a:pPr defTabSz="385763">
              <a:spcBef>
                <a:spcPts val="254"/>
              </a:spcBef>
            </a:pPr>
            <a:r>
              <a:rPr lang="en-US" dirty="0">
                <a:latin typeface="+mn-lt"/>
              </a:rPr>
              <a:t>SCAN (CARTRIDGE POUCH) BARCODE – </a:t>
            </a:r>
            <a:r>
              <a:rPr lang="en-US" b="1" dirty="0">
                <a:solidFill>
                  <a:srgbClr val="5F4B3E"/>
                </a:solidFill>
                <a:latin typeface="+mn-lt"/>
              </a:rPr>
              <a:t>G</a:t>
            </a:r>
            <a:endParaRPr lang="en-US" dirty="0">
              <a:latin typeface="+mn-lt"/>
            </a:endParaRPr>
          </a:p>
          <a:p>
            <a:pPr marL="285750" indent="-285750" defTabSz="385763">
              <a:spcBef>
                <a:spcPts val="254"/>
              </a:spcBef>
              <a:buFont typeface="Arial,Sans-Serif" panose="020B0604020202020204" pitchFamily="34" charset="0"/>
              <a:buChar char="•"/>
            </a:pPr>
            <a:r>
              <a:rPr lang="en-US" sz="1400" b="0" dirty="0">
                <a:solidFill>
                  <a:schemeClr val="tx1"/>
                </a:solidFill>
                <a:cs typeface="Calibri"/>
              </a:rPr>
              <a:t>Scan the barcode on the </a:t>
            </a:r>
            <a:r>
              <a:rPr lang="en-US" sz="1400" dirty="0">
                <a:solidFill>
                  <a:schemeClr val="tx1"/>
                </a:solidFill>
                <a:cs typeface="Calibri"/>
              </a:rPr>
              <a:t>cartridge pouch</a:t>
            </a:r>
          </a:p>
          <a:p>
            <a:pPr marL="285750" indent="-285750" defTabSz="385763">
              <a:spcBef>
                <a:spcPts val="254"/>
              </a:spcBef>
              <a:buFont typeface="Arial,Sans-Serif" panose="020B0604020202020204" pitchFamily="34" charset="0"/>
              <a:buChar char="•"/>
            </a:pPr>
            <a:r>
              <a:rPr lang="en-US" sz="1400" dirty="0">
                <a:solidFill>
                  <a:schemeClr val="tx1"/>
                </a:solidFill>
                <a:cs typeface="Calibri"/>
              </a:rPr>
              <a:t>The lot information displays on the analyzer screen momentarily </a:t>
            </a:r>
            <a:endParaRPr lang="en-US" sz="1400" dirty="0">
              <a:solidFill>
                <a:schemeClr val="tx1"/>
              </a:solidFill>
              <a:ea typeface="Calibri"/>
              <a:cs typeface="Calibri"/>
            </a:endParaRPr>
          </a:p>
          <a:p>
            <a:pPr marL="285750" indent="-285750" defTabSz="385763">
              <a:spcBef>
                <a:spcPts val="254"/>
              </a:spcBef>
              <a:buFont typeface="Arial,Sans-Serif" panose="020B0604020202020204" pitchFamily="34" charset="0"/>
              <a:buChar char="•"/>
            </a:pPr>
            <a:r>
              <a:rPr lang="en-US" sz="1400" dirty="0">
                <a:solidFill>
                  <a:schemeClr val="tx1"/>
                </a:solidFill>
                <a:cs typeface="Calibri"/>
              </a:rPr>
              <a:t>The analyzer is now ready, next prepare </a:t>
            </a:r>
            <a:r>
              <a:rPr lang="en-US" sz="1400" b="0" dirty="0">
                <a:solidFill>
                  <a:schemeClr val="tx1"/>
                </a:solidFill>
                <a:cs typeface="Calibri"/>
              </a:rPr>
              <a:t>the </a:t>
            </a:r>
            <a:r>
              <a:rPr lang="en-US" sz="1400" dirty="0">
                <a:solidFill>
                  <a:schemeClr val="tx1"/>
                </a:solidFill>
                <a:cs typeface="Calibri"/>
              </a:rPr>
              <a:t>sample</a:t>
            </a:r>
            <a:endParaRPr lang="en-US" sz="1400" dirty="0">
              <a:solidFill>
                <a:schemeClr val="tx1"/>
              </a:solidFill>
            </a:endParaRPr>
          </a:p>
        </p:txBody>
      </p:sp>
      <p:sp>
        <p:nvSpPr>
          <p:cNvPr id="4" name="TextBox 3">
            <a:extLst>
              <a:ext uri="{FF2B5EF4-FFF2-40B4-BE49-F238E27FC236}">
                <a16:creationId xmlns:a16="http://schemas.microsoft.com/office/drawing/2014/main" id="{66F9EDC2-C3ED-B2B6-1A9B-F80323A637C0}"/>
              </a:ext>
            </a:extLst>
          </p:cNvPr>
          <p:cNvSpPr txBox="1"/>
          <p:nvPr/>
        </p:nvSpPr>
        <p:spPr>
          <a:xfrm>
            <a:off x="6921283" y="890774"/>
            <a:ext cx="649389" cy="307777"/>
          </a:xfrm>
          <a:prstGeom prst="rect">
            <a:avLst/>
          </a:prstGeom>
          <a:noFill/>
        </p:spPr>
        <p:txBody>
          <a:bodyPr wrap="square" rtlCol="0">
            <a:spAutoFit/>
          </a:bodyPr>
          <a:lstStyle/>
          <a:p>
            <a:pPr algn="ctr"/>
            <a:endParaRPr lang="en-US" sz="1400" b="1">
              <a:solidFill>
                <a:srgbClr val="009CDE"/>
              </a:solidFill>
              <a:latin typeface="Calibri" panose="020F0502020204030204" pitchFamily="34" charset="0"/>
            </a:endParaRPr>
          </a:p>
        </p:txBody>
      </p:sp>
      <p:sp>
        <p:nvSpPr>
          <p:cNvPr id="13" name="TextBox 12">
            <a:extLst>
              <a:ext uri="{FF2B5EF4-FFF2-40B4-BE49-F238E27FC236}">
                <a16:creationId xmlns:a16="http://schemas.microsoft.com/office/drawing/2014/main" id="{8C77CC04-E609-A7D0-CC8F-FB8720387DE4}"/>
              </a:ext>
            </a:extLst>
          </p:cNvPr>
          <p:cNvSpPr txBox="1"/>
          <p:nvPr/>
        </p:nvSpPr>
        <p:spPr>
          <a:xfrm>
            <a:off x="767087" y="3613990"/>
            <a:ext cx="4778690" cy="833562"/>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panose="020F0502020204030204" pitchFamily="34" charset="0"/>
              </a:rPr>
              <a:t>PRECAUTIONS</a:t>
            </a:r>
            <a:endParaRPr lang="en-US" sz="1400" dirty="0">
              <a:solidFill>
                <a:schemeClr val="tx2"/>
              </a:solidFill>
            </a:endParaRPr>
          </a:p>
          <a:p>
            <a:pPr marL="128270" indent="-128270">
              <a:spcAft>
                <a:spcPts val="450"/>
              </a:spcAft>
              <a:buFont typeface="Arial" panose="020B0604020202020204" pitchFamily="34" charset="0"/>
              <a:buChar char="•"/>
            </a:pPr>
            <a:r>
              <a:rPr lang="en-US" sz="1000" b="1" dirty="0">
                <a:cs typeface="Calibri"/>
              </a:rPr>
              <a:t>If an </a:t>
            </a:r>
            <a:r>
              <a:rPr lang="en-US" sz="1000" b="1" dirty="0">
                <a:solidFill>
                  <a:schemeClr val="accent3"/>
                </a:solidFill>
                <a:cs typeface="Calibri"/>
              </a:rPr>
              <a:t>Invalid Cartridge Type </a:t>
            </a:r>
            <a:r>
              <a:rPr lang="en-US" sz="1000" b="1" dirty="0">
                <a:cs typeface="Calibri"/>
              </a:rPr>
              <a:t>message is displayed, contact the System Administrator.</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panose="020F0502020204030204" pitchFamily="34" charset="0"/>
              </a:rPr>
              <a:t>Scanning is required. You must scan the barcode. This information cannot be entered manually.</a:t>
            </a:r>
            <a:endParaRPr lang="en-US" sz="1000" b="1" dirty="0">
              <a:ea typeface="Calibri"/>
              <a:cs typeface="Calibri" panose="020F0502020204030204" pitchFamily="34" charset="0"/>
            </a:endParaRPr>
          </a:p>
        </p:txBody>
      </p:sp>
      <p:pic>
        <p:nvPicPr>
          <p:cNvPr id="15" name="Picture 14" descr="Icon&#10;&#10;Description automatically generated">
            <a:extLst>
              <a:ext uri="{FF2B5EF4-FFF2-40B4-BE49-F238E27FC236}">
                <a16:creationId xmlns:a16="http://schemas.microsoft.com/office/drawing/2014/main" id="{E0EF7B86-278E-A674-6D53-B1EEC0C3A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636" y="3693952"/>
            <a:ext cx="340568" cy="342207"/>
          </a:xfrm>
          <a:prstGeom prst="rect">
            <a:avLst/>
          </a:prstGeom>
        </p:spPr>
      </p:pic>
      <p:sp>
        <p:nvSpPr>
          <p:cNvPr id="37" name="Rectangle 36">
            <a:extLst>
              <a:ext uri="{FF2B5EF4-FFF2-40B4-BE49-F238E27FC236}">
                <a16:creationId xmlns:a16="http://schemas.microsoft.com/office/drawing/2014/main" id="{D1DB8E66-5CAA-897D-173E-D07B8FB7D7A3}"/>
              </a:ext>
            </a:extLst>
          </p:cNvPr>
          <p:cNvSpPr/>
          <p:nvPr/>
        </p:nvSpPr>
        <p:spPr>
          <a:xfrm>
            <a:off x="7913326" y="853633"/>
            <a:ext cx="349641" cy="1590059"/>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40" name="Text Box 19">
            <a:extLst>
              <a:ext uri="{FF2B5EF4-FFF2-40B4-BE49-F238E27FC236}">
                <a16:creationId xmlns:a16="http://schemas.microsoft.com/office/drawing/2014/main" id="{4AF3205D-4730-DF25-FF7F-7D10BFBD288D}"/>
              </a:ext>
            </a:extLst>
          </p:cNvPr>
          <p:cNvSpPr txBox="1">
            <a:spLocks noChangeArrowheads="1"/>
          </p:cNvSpPr>
          <p:nvPr/>
        </p:nvSpPr>
        <p:spPr bwMode="auto">
          <a:xfrm>
            <a:off x="5933100" y="530493"/>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a:solidFill>
                  <a:schemeClr val="accent1"/>
                </a:solidFill>
              </a:rPr>
              <a:t>FRONT</a:t>
            </a:r>
          </a:p>
        </p:txBody>
      </p:sp>
      <p:sp>
        <p:nvSpPr>
          <p:cNvPr id="41" name="Text Box 19">
            <a:extLst>
              <a:ext uri="{FF2B5EF4-FFF2-40B4-BE49-F238E27FC236}">
                <a16:creationId xmlns:a16="http://schemas.microsoft.com/office/drawing/2014/main" id="{4DCCF331-8010-8C93-57C6-60999174ABC0}"/>
              </a:ext>
            </a:extLst>
          </p:cNvPr>
          <p:cNvSpPr txBox="1">
            <a:spLocks noChangeArrowheads="1"/>
          </p:cNvSpPr>
          <p:nvPr/>
        </p:nvSpPr>
        <p:spPr bwMode="auto">
          <a:xfrm>
            <a:off x="5933100" y="2518755"/>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a:solidFill>
                  <a:schemeClr val="accent1"/>
                </a:solidFill>
              </a:rPr>
              <a:t>BACK</a:t>
            </a:r>
          </a:p>
        </p:txBody>
      </p:sp>
      <p:pic>
        <p:nvPicPr>
          <p:cNvPr id="17" name="Graphic 16" descr="Checkmark with solid fill">
            <a:extLst>
              <a:ext uri="{FF2B5EF4-FFF2-40B4-BE49-F238E27FC236}">
                <a16:creationId xmlns:a16="http://schemas.microsoft.com/office/drawing/2014/main" id="{9666AC87-AEBF-81D4-439D-6F5B2B89EB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3508" y="496606"/>
            <a:ext cx="548640" cy="548640"/>
          </a:xfrm>
          <a:prstGeom prst="rect">
            <a:avLst/>
          </a:prstGeom>
        </p:spPr>
      </p:pic>
      <p:pic>
        <p:nvPicPr>
          <p:cNvPr id="45" name="Graphic 44" descr="Close with solid fill">
            <a:extLst>
              <a:ext uri="{FF2B5EF4-FFF2-40B4-BE49-F238E27FC236}">
                <a16:creationId xmlns:a16="http://schemas.microsoft.com/office/drawing/2014/main" id="{FF19EE57-F936-540C-67BF-481AAC0FDE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2985" y="590195"/>
            <a:ext cx="548640" cy="548640"/>
          </a:xfrm>
          <a:prstGeom prst="rect">
            <a:avLst/>
          </a:prstGeom>
        </p:spPr>
      </p:pic>
      <p:sp>
        <p:nvSpPr>
          <p:cNvPr id="2" name="Line 16">
            <a:extLst>
              <a:ext uri="{FF2B5EF4-FFF2-40B4-BE49-F238E27FC236}">
                <a16:creationId xmlns:a16="http://schemas.microsoft.com/office/drawing/2014/main" id="{45C5FCDE-D03A-B8EC-313D-ECFE291F512F}"/>
              </a:ext>
            </a:extLst>
          </p:cNvPr>
          <p:cNvSpPr>
            <a:spLocks noChangeShapeType="1"/>
          </p:cNvSpPr>
          <p:nvPr/>
        </p:nvSpPr>
        <p:spPr bwMode="auto">
          <a:xfrm flipH="1">
            <a:off x="1699754" y="2605508"/>
            <a:ext cx="98343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7" name="TextBox 6">
            <a:extLst>
              <a:ext uri="{FF2B5EF4-FFF2-40B4-BE49-F238E27FC236}">
                <a16:creationId xmlns:a16="http://schemas.microsoft.com/office/drawing/2014/main" id="{4A202AFE-D80A-F7B0-DE34-5AA0F279A418}"/>
              </a:ext>
            </a:extLst>
          </p:cNvPr>
          <p:cNvSpPr txBox="1"/>
          <p:nvPr/>
        </p:nvSpPr>
        <p:spPr>
          <a:xfrm>
            <a:off x="2724150" y="2443692"/>
            <a:ext cx="2265172"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a:solidFill>
                  <a:schemeClr val="accent3"/>
                </a:solidFill>
                <a:latin typeface="Calibri"/>
              </a:rPr>
              <a:t>SCAN THE LINEAR BARCODE</a:t>
            </a:r>
            <a:r>
              <a:rPr lang="en-US" sz="1400">
                <a:solidFill>
                  <a:schemeClr val="accent3"/>
                </a:solidFill>
                <a:latin typeface="Calibri"/>
                <a:ea typeface="Calibri"/>
                <a:cs typeface="Calibri"/>
              </a:rPr>
              <a:t>​</a:t>
            </a:r>
            <a:endParaRPr lang="en-US">
              <a:solidFill>
                <a:schemeClr val="accent3"/>
              </a:solidFill>
              <a:ea typeface="Calibri"/>
              <a:cs typeface="Calibri"/>
            </a:endParaRPr>
          </a:p>
        </p:txBody>
      </p:sp>
      <p:sp>
        <p:nvSpPr>
          <p:cNvPr id="10" name="TextBox 9">
            <a:extLst>
              <a:ext uri="{FF2B5EF4-FFF2-40B4-BE49-F238E27FC236}">
                <a16:creationId xmlns:a16="http://schemas.microsoft.com/office/drawing/2014/main" id="{8B0D18A8-7E3D-90B3-84C1-EA7902F738D6}"/>
              </a:ext>
            </a:extLst>
          </p:cNvPr>
          <p:cNvSpPr txBox="1"/>
          <p:nvPr/>
        </p:nvSpPr>
        <p:spPr>
          <a:xfrm>
            <a:off x="2787650" y="2824692"/>
            <a:ext cx="2572756"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u="sng">
                <a:solidFill>
                  <a:schemeClr val="tx2"/>
                </a:solidFill>
                <a:latin typeface="Calibri"/>
              </a:rPr>
              <a:t>DO NOT</a:t>
            </a:r>
            <a:r>
              <a:rPr lang="en-US" sz="1400" b="1">
                <a:solidFill>
                  <a:schemeClr val="tx2"/>
                </a:solidFill>
                <a:latin typeface="Calibri"/>
              </a:rPr>
              <a:t> SCAN THE 2D BARCODE</a:t>
            </a:r>
            <a:r>
              <a:rPr lang="en-US" sz="1400">
                <a:solidFill>
                  <a:schemeClr val="tx2"/>
                </a:solidFill>
                <a:latin typeface="Calibri"/>
                <a:ea typeface="Calibri"/>
                <a:cs typeface="Calibri"/>
              </a:rPr>
              <a:t>​</a:t>
            </a:r>
            <a:endParaRPr lang="en-US">
              <a:solidFill>
                <a:schemeClr val="tx2"/>
              </a:solidFill>
              <a:ea typeface="Calibri"/>
              <a:cs typeface="Calibri"/>
            </a:endParaRPr>
          </a:p>
        </p:txBody>
      </p:sp>
      <p:sp>
        <p:nvSpPr>
          <p:cNvPr id="12" name="Line 16">
            <a:extLst>
              <a:ext uri="{FF2B5EF4-FFF2-40B4-BE49-F238E27FC236}">
                <a16:creationId xmlns:a16="http://schemas.microsoft.com/office/drawing/2014/main" id="{1C98EC01-372E-A31C-495D-272A37EB873D}"/>
              </a:ext>
            </a:extLst>
          </p:cNvPr>
          <p:cNvSpPr>
            <a:spLocks noChangeShapeType="1"/>
          </p:cNvSpPr>
          <p:nvPr/>
        </p:nvSpPr>
        <p:spPr bwMode="auto">
          <a:xfrm flipH="1">
            <a:off x="2334752" y="2965340"/>
            <a:ext cx="38547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pic>
        <p:nvPicPr>
          <p:cNvPr id="14" name="Picture 13">
            <a:extLst>
              <a:ext uri="{FF2B5EF4-FFF2-40B4-BE49-F238E27FC236}">
                <a16:creationId xmlns:a16="http://schemas.microsoft.com/office/drawing/2014/main" id="{8581C89E-BD7A-6590-553A-51FA8C466725}"/>
              </a:ext>
            </a:extLst>
          </p:cNvPr>
          <p:cNvPicPr>
            <a:picLocks noChangeAspect="1"/>
          </p:cNvPicPr>
          <p:nvPr/>
        </p:nvPicPr>
        <p:blipFill>
          <a:blip r:embed="rId9"/>
          <a:srcRect r="3950"/>
          <a:stretch/>
        </p:blipFill>
        <p:spPr>
          <a:xfrm>
            <a:off x="1070047" y="2436596"/>
            <a:ext cx="1475668" cy="317019"/>
          </a:xfrm>
          <a:prstGeom prst="rect">
            <a:avLst/>
          </a:prstGeom>
        </p:spPr>
      </p:pic>
      <p:pic>
        <p:nvPicPr>
          <p:cNvPr id="16" name="Picture 15" descr="A close up of a label&#10;&#10;AI-generated content may be incorrect.">
            <a:extLst>
              <a:ext uri="{FF2B5EF4-FFF2-40B4-BE49-F238E27FC236}">
                <a16:creationId xmlns:a16="http://schemas.microsoft.com/office/drawing/2014/main" id="{9EE1B74D-A159-781C-B1FA-2A99524C3D31}"/>
              </a:ext>
            </a:extLst>
          </p:cNvPr>
          <p:cNvPicPr>
            <a:picLocks noChangeAspect="1"/>
          </p:cNvPicPr>
          <p:nvPr/>
        </p:nvPicPr>
        <p:blipFill>
          <a:blip r:embed="rId10" cstate="print">
            <a:extLst>
              <a:ext uri="{28A0092B-C50C-407E-A947-70E740481C1C}">
                <a14:useLocalDpi xmlns:a14="http://schemas.microsoft.com/office/drawing/2010/main" val="0"/>
              </a:ext>
            </a:extLst>
          </a:blip>
          <a:srcRect l="41303" t="27353" r="53884" b="19228"/>
          <a:stretch/>
        </p:blipFill>
        <p:spPr>
          <a:xfrm rot="16200000">
            <a:off x="1647622" y="1830518"/>
            <a:ext cx="296126" cy="1500064"/>
          </a:xfrm>
          <a:prstGeom prst="rect">
            <a:avLst/>
          </a:prstGeom>
        </p:spPr>
      </p:pic>
      <p:pic>
        <p:nvPicPr>
          <p:cNvPr id="18" name="Picture 17" descr="A close-up of a label&#10;&#10;AI-generated content may be incorrect.">
            <a:extLst>
              <a:ext uri="{FF2B5EF4-FFF2-40B4-BE49-F238E27FC236}">
                <a16:creationId xmlns:a16="http://schemas.microsoft.com/office/drawing/2014/main" id="{E7D54ED9-7E75-576C-8847-C0D6088FEBE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316" t="23955" r="70572" b="64831"/>
          <a:stretch/>
        </p:blipFill>
        <p:spPr>
          <a:xfrm>
            <a:off x="2178056" y="2779260"/>
            <a:ext cx="385473" cy="397390"/>
          </a:xfrm>
          <a:prstGeom prst="rect">
            <a:avLst/>
          </a:prstGeom>
        </p:spPr>
      </p:pic>
      <p:cxnSp>
        <p:nvCxnSpPr>
          <p:cNvPr id="22" name="Straight Connector 21">
            <a:extLst>
              <a:ext uri="{FF2B5EF4-FFF2-40B4-BE49-F238E27FC236}">
                <a16:creationId xmlns:a16="http://schemas.microsoft.com/office/drawing/2014/main" id="{EFEB1847-3400-A717-FCD2-4E296C53B87E}"/>
              </a:ext>
            </a:extLst>
          </p:cNvPr>
          <p:cNvCxnSpPr>
            <a:cxnSpLocks/>
          </p:cNvCxnSpPr>
          <p:nvPr/>
        </p:nvCxnSpPr>
        <p:spPr>
          <a:xfrm>
            <a:off x="480802" y="3379764"/>
            <a:ext cx="4940284"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1" name="Picture 20" descr="A close up of a label&#10;&#10;AI-generated content may be incorrect.">
            <a:extLst>
              <a:ext uri="{FF2B5EF4-FFF2-40B4-BE49-F238E27FC236}">
                <a16:creationId xmlns:a16="http://schemas.microsoft.com/office/drawing/2014/main" id="{58C79BAD-74C4-42C8-116E-03379378D90E}"/>
              </a:ext>
            </a:extLst>
          </p:cNvPr>
          <p:cNvPicPr>
            <a:picLocks noChangeAspect="1"/>
          </p:cNvPicPr>
          <p:nvPr/>
        </p:nvPicPr>
        <p:blipFill>
          <a:blip r:embed="rId10" cstate="print">
            <a:extLst>
              <a:ext uri="{28A0092B-C50C-407E-A947-70E740481C1C}">
                <a14:useLocalDpi xmlns:a14="http://schemas.microsoft.com/office/drawing/2010/main" val="0"/>
              </a:ext>
            </a:extLst>
          </a:blip>
          <a:srcRect l="41303" t="27353" r="53884" b="19228"/>
          <a:stretch/>
        </p:blipFill>
        <p:spPr>
          <a:xfrm>
            <a:off x="7941875" y="932422"/>
            <a:ext cx="296126" cy="1500064"/>
          </a:xfrm>
          <a:prstGeom prst="rect">
            <a:avLst/>
          </a:prstGeom>
        </p:spPr>
      </p:pic>
      <p:pic>
        <p:nvPicPr>
          <p:cNvPr id="23" name="Picture 22" descr="A close-up of a label&#10;&#10;AI-generated content may be incorrect.">
            <a:extLst>
              <a:ext uri="{FF2B5EF4-FFF2-40B4-BE49-F238E27FC236}">
                <a16:creationId xmlns:a16="http://schemas.microsoft.com/office/drawing/2014/main" id="{5F559B3D-38BE-A23F-F495-1EDDC5CA265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316" t="23955" r="70572" b="64831"/>
          <a:stretch/>
        </p:blipFill>
        <p:spPr>
          <a:xfrm>
            <a:off x="7197706" y="1030057"/>
            <a:ext cx="385473" cy="397390"/>
          </a:xfrm>
          <a:prstGeom prst="rect">
            <a:avLst/>
          </a:prstGeom>
        </p:spPr>
      </p:pic>
    </p:spTree>
    <p:custDataLst>
      <p:tags r:id="rId1"/>
    </p:custDataLst>
    <p:extLst>
      <p:ext uri="{BB962C8B-B14F-4D97-AF65-F5344CB8AC3E}">
        <p14:creationId xmlns:p14="http://schemas.microsoft.com/office/powerpoint/2010/main" val="269666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72F6-C596-2880-5BEC-C151173A94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845E35A-4D49-C658-2CEB-83BD30A574F5}"/>
              </a:ext>
            </a:extLst>
          </p:cNvPr>
          <p:cNvSpPr>
            <a:spLocks noGrp="1"/>
          </p:cNvSpPr>
          <p:nvPr>
            <p:ph type="title"/>
          </p:nvPr>
        </p:nvSpPr>
        <p:spPr/>
        <p:txBody>
          <a:bodyPr/>
          <a:lstStyle/>
          <a:p>
            <a:r>
              <a:rPr lang="en-US" dirty="0"/>
              <a:t>Prepare for sample collection</a:t>
            </a:r>
            <a:endParaRPr lang="en-US" b="1" i="1" dirty="0"/>
          </a:p>
        </p:txBody>
      </p:sp>
      <p:sp>
        <p:nvSpPr>
          <p:cNvPr id="5" name="Slide Number Placeholder 4">
            <a:extLst>
              <a:ext uri="{FF2B5EF4-FFF2-40B4-BE49-F238E27FC236}">
                <a16:creationId xmlns:a16="http://schemas.microsoft.com/office/drawing/2014/main" id="{512A1CB3-1A36-7EFB-C50F-F5773B3D6BBB}"/>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24</a:t>
            </a:fld>
            <a:endParaRPr lang="en-IN"/>
          </a:p>
        </p:txBody>
      </p:sp>
      <p:sp>
        <p:nvSpPr>
          <p:cNvPr id="23" name="TextBox 22">
            <a:extLst>
              <a:ext uri="{FF2B5EF4-FFF2-40B4-BE49-F238E27FC236}">
                <a16:creationId xmlns:a16="http://schemas.microsoft.com/office/drawing/2014/main" id="{4AE6200B-2D42-9862-E76C-9F9787B535AD}"/>
              </a:ext>
            </a:extLst>
          </p:cNvPr>
          <p:cNvSpPr txBox="1"/>
          <p:nvPr/>
        </p:nvSpPr>
        <p:spPr>
          <a:xfrm>
            <a:off x="1363747" y="1281393"/>
            <a:ext cx="4057854" cy="954107"/>
          </a:xfrm>
          <a:prstGeom prst="rect">
            <a:avLst/>
          </a:prstGeom>
          <a:noFill/>
        </p:spPr>
        <p:txBody>
          <a:bodyPr wrap="square" lIns="0" rtlCol="0">
            <a:spAutoFit/>
          </a:bodyPr>
          <a:lstStyle/>
          <a:p>
            <a:pPr defTabSz="514350"/>
            <a:r>
              <a:rPr lang="en-US" sz="1400" b="1" dirty="0">
                <a:solidFill>
                  <a:schemeClr val="accent3"/>
                </a:solidFill>
                <a:cs typeface="Calibri" panose="020F0502020204030204" pitchFamily="34" charset="0"/>
              </a:rPr>
              <a:t>QUICK TIPS</a:t>
            </a:r>
          </a:p>
          <a:p>
            <a:pPr defTabSz="514350"/>
            <a:r>
              <a:rPr lang="en-US" sz="1400" dirty="0">
                <a:cs typeface="Calibri" panose="020F0502020204030204" pitchFamily="34" charset="0"/>
              </a:rPr>
              <a:t>The</a:t>
            </a:r>
            <a:r>
              <a:rPr lang="en-US" sz="1400" i="1" dirty="0">
                <a:cs typeface="Calibri" panose="020F0502020204030204" pitchFamily="34" charset="0"/>
              </a:rPr>
              <a:t> i-STAT </a:t>
            </a:r>
            <a:r>
              <a:rPr lang="en-US" sz="1400" dirty="0">
                <a:cs typeface="Calibri" panose="020F0502020204030204" pitchFamily="34" charset="0"/>
              </a:rPr>
              <a:t>Crea and G cartridges requires fresh </a:t>
            </a:r>
            <a:br>
              <a:rPr lang="en-US" sz="1400" dirty="0">
                <a:cs typeface="Calibri" panose="020F0502020204030204" pitchFamily="34" charset="0"/>
              </a:rPr>
            </a:br>
            <a:r>
              <a:rPr lang="en-US" sz="1400" dirty="0">
                <a:cs typeface="Calibri" panose="020F0502020204030204" pitchFamily="34" charset="0"/>
              </a:rPr>
              <a:t>venous, arterial, or capillary whole blood (approximately 65μL)</a:t>
            </a:r>
          </a:p>
        </p:txBody>
      </p:sp>
      <p:sp>
        <p:nvSpPr>
          <p:cNvPr id="25" name="TextBox 24">
            <a:extLst>
              <a:ext uri="{FF2B5EF4-FFF2-40B4-BE49-F238E27FC236}">
                <a16:creationId xmlns:a16="http://schemas.microsoft.com/office/drawing/2014/main" id="{58C85F69-9E36-65D2-9B2E-1DCED0F953FB}"/>
              </a:ext>
            </a:extLst>
          </p:cNvPr>
          <p:cNvSpPr txBox="1"/>
          <p:nvPr/>
        </p:nvSpPr>
        <p:spPr>
          <a:xfrm>
            <a:off x="1332832" y="2340012"/>
            <a:ext cx="3177175" cy="2108269"/>
          </a:xfrm>
          <a:prstGeom prst="rect">
            <a:avLst/>
          </a:prstGeom>
          <a:noFill/>
        </p:spPr>
        <p:txBody>
          <a:bodyPr wrap="square" lIns="0" numCol="1" spcCol="182880" rtlCol="0">
            <a:spAutoFit/>
          </a:bodyPr>
          <a:lstStyle/>
          <a:p>
            <a:pPr defTabSz="514350"/>
            <a:r>
              <a:rPr lang="en-US" sz="1400" b="1" dirty="0">
                <a:solidFill>
                  <a:schemeClr val="accent3"/>
                </a:solidFill>
                <a:cs typeface="Calibri" panose="020F0502020204030204" pitchFamily="34" charset="0"/>
              </a:rPr>
              <a:t>DO</a:t>
            </a:r>
          </a:p>
          <a:p>
            <a:pPr marL="285750" indent="-285750" defTabSz="514350">
              <a:buFont typeface="Arial" panose="020B0604020202020204" pitchFamily="34" charset="0"/>
              <a:buChar char="•"/>
            </a:pPr>
            <a:r>
              <a:rPr lang="en-US" sz="1300" b="1" dirty="0">
                <a:cs typeface="Calibri" panose="020F0502020204030204" pitchFamily="34" charset="0"/>
              </a:rPr>
              <a:t>DO</a:t>
            </a:r>
            <a:r>
              <a:rPr lang="en-US" sz="1300" dirty="0">
                <a:cs typeface="Calibri" panose="020F0502020204030204" pitchFamily="34" charset="0"/>
              </a:rPr>
              <a:t> use a collection technique resulting in good blood flow </a:t>
            </a:r>
          </a:p>
          <a:p>
            <a:pPr marL="285750" indent="-285750" defTabSz="514350">
              <a:buFont typeface="Arial" panose="020B0604020202020204" pitchFamily="34" charset="0"/>
              <a:buChar char="•"/>
            </a:pPr>
            <a:r>
              <a:rPr lang="en-US" sz="1300" b="1" dirty="0">
                <a:cs typeface="Calibri" panose="020F0502020204030204" pitchFamily="34" charset="0"/>
              </a:rPr>
              <a:t>DO</a:t>
            </a:r>
            <a:r>
              <a:rPr lang="en-US" sz="1300" dirty="0">
                <a:cs typeface="Calibri" panose="020F0502020204030204" pitchFamily="34" charset="0"/>
              </a:rPr>
              <a:t> collect a venous specimen ensuring proper order of draw &amp; fill a lithium heparin or nonanticoagulated blood collection tube to capacity</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a:t>
            </a:r>
            <a:r>
              <a:rPr lang="en-US" sz="1300" kern="0" dirty="0">
                <a:effectLst/>
                <a:ea typeface="Cambria" panose="02040503050406030204" pitchFamily="18" charset="0"/>
                <a:cs typeface="Cambria" panose="02040503050406030204" pitchFamily="18" charset="0"/>
              </a:rPr>
              <a:t>fill</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the</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cartridge</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to</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the</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fill’</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line</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immediately. Delay</a:t>
            </a:r>
            <a:r>
              <a:rPr lang="en-US" sz="1300" kern="0" spc="-90" dirty="0">
                <a:effectLst/>
                <a:ea typeface="Cambria" panose="02040503050406030204" pitchFamily="18" charset="0"/>
                <a:cs typeface="Cambria" panose="02040503050406030204" pitchFamily="18" charset="0"/>
              </a:rPr>
              <a:t> in </a:t>
            </a:r>
            <a:r>
              <a:rPr lang="en-US" sz="1300" kern="0" dirty="0">
                <a:effectLst/>
                <a:ea typeface="Cambria" panose="02040503050406030204" pitchFamily="18" charset="0"/>
                <a:cs typeface="Cambria" panose="02040503050406030204" pitchFamily="18" charset="0"/>
              </a:rPr>
              <a:t>filling</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may</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produce erroneous</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results</a:t>
            </a:r>
            <a:endParaRPr lang="en-US" sz="1300" dirty="0">
              <a:cs typeface="Calibri" panose="020F0502020204030204" pitchFamily="34" charset="0"/>
            </a:endParaRPr>
          </a:p>
        </p:txBody>
      </p:sp>
      <p:sp>
        <p:nvSpPr>
          <p:cNvPr id="26" name="TextBox 25">
            <a:extLst>
              <a:ext uri="{FF2B5EF4-FFF2-40B4-BE49-F238E27FC236}">
                <a16:creationId xmlns:a16="http://schemas.microsoft.com/office/drawing/2014/main" id="{B7CA655B-521C-DBEC-51A9-60E374E7BB68}"/>
              </a:ext>
            </a:extLst>
          </p:cNvPr>
          <p:cNvSpPr txBox="1"/>
          <p:nvPr/>
        </p:nvSpPr>
        <p:spPr>
          <a:xfrm>
            <a:off x="5567861" y="2340012"/>
            <a:ext cx="2566211" cy="1508105"/>
          </a:xfrm>
          <a:prstGeom prst="rect">
            <a:avLst/>
          </a:prstGeom>
          <a:noFill/>
        </p:spPr>
        <p:txBody>
          <a:bodyPr wrap="square" lIns="0" numCol="1" spcCol="182880" rtlCol="0">
            <a:spAutoFit/>
          </a:bodyPr>
          <a:lstStyle/>
          <a:p>
            <a:pPr defTabSz="514350"/>
            <a:r>
              <a:rPr lang="en-US" sz="1400" b="1">
                <a:solidFill>
                  <a:schemeClr val="accent3"/>
                </a:solidFill>
                <a:cs typeface="Calibri" panose="020F0502020204030204" pitchFamily="34" charset="0"/>
              </a:rPr>
              <a:t>DO NOT</a:t>
            </a:r>
          </a:p>
          <a:p>
            <a:pPr marL="285750" indent="-285750" defTabSz="514350">
              <a:buFont typeface="Arial" panose="020B0604020202020204" pitchFamily="34" charset="0"/>
              <a:buChar char="•"/>
            </a:pPr>
            <a:r>
              <a:rPr lang="en-US" sz="1300" b="1">
                <a:cs typeface="Calibri" panose="020F0502020204030204" pitchFamily="34" charset="0"/>
              </a:rPr>
              <a:t>DO NOT </a:t>
            </a:r>
            <a:r>
              <a:rPr lang="en-US" sz="1300">
                <a:cs typeface="Calibri" panose="020F0502020204030204" pitchFamily="34" charset="0"/>
              </a:rPr>
              <a:t>collect a sample from an arm with an IV </a:t>
            </a:r>
          </a:p>
          <a:p>
            <a:pPr marL="285750" indent="-285750" defTabSz="514350">
              <a:buFont typeface="Arial" panose="020B0604020202020204" pitchFamily="34" charset="0"/>
              <a:buChar char="•"/>
            </a:pPr>
            <a:r>
              <a:rPr lang="en-US" sz="1300" b="1" kern="0">
                <a:effectLst/>
                <a:ea typeface="Cambria" panose="02040503050406030204" pitchFamily="18" charset="0"/>
                <a:cs typeface="Cambria" panose="02040503050406030204" pitchFamily="18" charset="0"/>
              </a:rPr>
              <a:t>DO NOT </a:t>
            </a:r>
            <a:r>
              <a:rPr lang="en-US" sz="1300" kern="0">
                <a:effectLst/>
                <a:ea typeface="Cambria" panose="02040503050406030204" pitchFamily="18" charset="0"/>
                <a:cs typeface="Cambria" panose="02040503050406030204" pitchFamily="18" charset="0"/>
              </a:rPr>
              <a:t>underfill a blood collection tube</a:t>
            </a:r>
          </a:p>
          <a:p>
            <a:pPr marL="285750" indent="-285750" defTabSz="514350">
              <a:buFont typeface="Arial" panose="020B0604020202020204" pitchFamily="34" charset="0"/>
              <a:buChar char="•"/>
            </a:pPr>
            <a:r>
              <a:rPr lang="en-US" sz="1300" b="1" kern="0">
                <a:effectLst/>
                <a:ea typeface="Cambria" panose="02040503050406030204" pitchFamily="18" charset="0"/>
                <a:cs typeface="Cambria" panose="02040503050406030204" pitchFamily="18" charset="0"/>
              </a:rPr>
              <a:t>DO NOT </a:t>
            </a:r>
            <a:r>
              <a:rPr lang="en-US" sz="1300" kern="0">
                <a:effectLst/>
                <a:ea typeface="Cambria" panose="02040503050406030204" pitchFamily="18" charset="0"/>
                <a:cs typeface="Cambria" panose="02040503050406030204" pitchFamily="18" charset="0"/>
              </a:rPr>
              <a:t>incorrectly handle or incorrectly fill the cartridge</a:t>
            </a:r>
            <a:endParaRPr lang="en-US" sz="1300">
              <a:cs typeface="Calibri" panose="020F0502020204030204" pitchFamily="34" charset="0"/>
            </a:endParaRPr>
          </a:p>
        </p:txBody>
      </p:sp>
      <p:pic>
        <p:nvPicPr>
          <p:cNvPr id="27" name="Picture 26">
            <a:extLst>
              <a:ext uri="{FF2B5EF4-FFF2-40B4-BE49-F238E27FC236}">
                <a16:creationId xmlns:a16="http://schemas.microsoft.com/office/drawing/2014/main" id="{458B7EE5-885A-5665-128B-1FB988D73C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67861" y="913231"/>
            <a:ext cx="1378075" cy="1217182"/>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3779793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11AD8-13CA-5AB8-B348-B8362D509C6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0424C39-7931-6310-6C60-D39A9BF84FED}"/>
              </a:ext>
            </a:extLst>
          </p:cNvPr>
          <p:cNvSpPr>
            <a:spLocks noGrp="1"/>
          </p:cNvSpPr>
          <p:nvPr>
            <p:ph type="title"/>
          </p:nvPr>
        </p:nvSpPr>
        <p:spPr/>
        <p:txBody>
          <a:bodyPr/>
          <a:lstStyle/>
          <a:p>
            <a:r>
              <a:rPr lang="en-US" dirty="0"/>
              <a:t>Prepare for sample collection</a:t>
            </a:r>
            <a:endParaRPr lang="en-US" i="1" dirty="0"/>
          </a:p>
        </p:txBody>
      </p:sp>
      <p:sp>
        <p:nvSpPr>
          <p:cNvPr id="7" name="Slide Number Placeholder 6">
            <a:extLst>
              <a:ext uri="{FF2B5EF4-FFF2-40B4-BE49-F238E27FC236}">
                <a16:creationId xmlns:a16="http://schemas.microsoft.com/office/drawing/2014/main" id="{65E5EC43-99C2-5BC4-8CDB-019D55D4E9DD}"/>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25</a:t>
            </a:fld>
            <a:endParaRPr lang="en-IN"/>
          </a:p>
        </p:txBody>
      </p:sp>
      <p:sp>
        <p:nvSpPr>
          <p:cNvPr id="3" name="Content Placeholder 2">
            <a:extLst>
              <a:ext uri="{FF2B5EF4-FFF2-40B4-BE49-F238E27FC236}">
                <a16:creationId xmlns:a16="http://schemas.microsoft.com/office/drawing/2014/main" id="{E5AB9FCE-5C03-F439-8D1E-8F3FACDB4C12}"/>
              </a:ext>
            </a:extLst>
          </p:cNvPr>
          <p:cNvSpPr>
            <a:spLocks noGrp="1"/>
          </p:cNvSpPr>
          <p:nvPr>
            <p:ph type="body" sz="quarter" idx="11"/>
          </p:nvPr>
        </p:nvSpPr>
        <p:spPr/>
        <p:txBody>
          <a:bodyPr/>
          <a:lstStyle/>
          <a:p>
            <a:pPr defTabSz="385763">
              <a:spcBef>
                <a:spcPts val="254"/>
              </a:spcBef>
            </a:pPr>
            <a:r>
              <a:rPr lang="en-US">
                <a:latin typeface="+mn-lt"/>
              </a:rPr>
              <a:t>BLOOD COLLECTION OPTIONS | </a:t>
            </a:r>
            <a:r>
              <a:rPr lang="en-US" b="1">
                <a:solidFill>
                  <a:srgbClr val="FF66CC"/>
                </a:solidFill>
                <a:latin typeface="+mn-lt"/>
              </a:rPr>
              <a:t>CREA</a:t>
            </a:r>
            <a:r>
              <a:rPr lang="en-US" b="1">
                <a:solidFill>
                  <a:srgbClr val="FF66CC"/>
                </a:solidFill>
              </a:rPr>
              <a:t> </a:t>
            </a:r>
            <a:endParaRPr lang="en-US" b="1">
              <a:latin typeface="+mn-lt"/>
            </a:endParaRPr>
          </a:p>
        </p:txBody>
      </p:sp>
      <p:graphicFrame>
        <p:nvGraphicFramePr>
          <p:cNvPr id="4" name="Table 3">
            <a:extLst>
              <a:ext uri="{FF2B5EF4-FFF2-40B4-BE49-F238E27FC236}">
                <a16:creationId xmlns:a16="http://schemas.microsoft.com/office/drawing/2014/main" id="{A467FE60-EFAC-8533-C0AA-7119CB713ED7}"/>
              </a:ext>
            </a:extLst>
          </p:cNvPr>
          <p:cNvGraphicFramePr>
            <a:graphicFrameLocks noGrp="1"/>
          </p:cNvGraphicFramePr>
          <p:nvPr>
            <p:extLst>
              <p:ext uri="{D42A27DB-BD31-4B8C-83A1-F6EECF244321}">
                <p14:modId xmlns:p14="http://schemas.microsoft.com/office/powerpoint/2010/main" val="113459328"/>
              </p:ext>
            </p:extLst>
          </p:nvPr>
        </p:nvGraphicFramePr>
        <p:xfrm>
          <a:off x="502920" y="1608963"/>
          <a:ext cx="7752605" cy="2964943"/>
        </p:xfrm>
        <a:graphic>
          <a:graphicData uri="http://schemas.openxmlformats.org/drawingml/2006/table">
            <a:tbl>
              <a:tblPr firstRow="1" bandRow="1">
                <a:tableStyleId>{F5AB1C69-6EDB-4FF4-983F-18BD219EF322}</a:tableStyleId>
              </a:tblPr>
              <a:tblGrid>
                <a:gridCol w="827134">
                  <a:extLst>
                    <a:ext uri="{9D8B030D-6E8A-4147-A177-3AD203B41FA5}">
                      <a16:colId xmlns:a16="http://schemas.microsoft.com/office/drawing/2014/main" val="1511315947"/>
                    </a:ext>
                  </a:extLst>
                </a:gridCol>
                <a:gridCol w="1533158">
                  <a:extLst>
                    <a:ext uri="{9D8B030D-6E8A-4147-A177-3AD203B41FA5}">
                      <a16:colId xmlns:a16="http://schemas.microsoft.com/office/drawing/2014/main" val="831188905"/>
                    </a:ext>
                  </a:extLst>
                </a:gridCol>
                <a:gridCol w="879429">
                  <a:extLst>
                    <a:ext uri="{9D8B030D-6E8A-4147-A177-3AD203B41FA5}">
                      <a16:colId xmlns:a16="http://schemas.microsoft.com/office/drawing/2014/main" val="1385680878"/>
                    </a:ext>
                  </a:extLst>
                </a:gridCol>
                <a:gridCol w="25400">
                  <a:extLst>
                    <a:ext uri="{9D8B030D-6E8A-4147-A177-3AD203B41FA5}">
                      <a16:colId xmlns:a16="http://schemas.microsoft.com/office/drawing/2014/main" val="3596260962"/>
                    </a:ext>
                  </a:extLst>
                </a:gridCol>
                <a:gridCol w="1539349">
                  <a:extLst>
                    <a:ext uri="{9D8B030D-6E8A-4147-A177-3AD203B41FA5}">
                      <a16:colId xmlns:a16="http://schemas.microsoft.com/office/drawing/2014/main" val="994412309"/>
                    </a:ext>
                  </a:extLst>
                </a:gridCol>
                <a:gridCol w="799174">
                  <a:extLst>
                    <a:ext uri="{9D8B030D-6E8A-4147-A177-3AD203B41FA5}">
                      <a16:colId xmlns:a16="http://schemas.microsoft.com/office/drawing/2014/main" val="3634012987"/>
                    </a:ext>
                  </a:extLst>
                </a:gridCol>
                <a:gridCol w="1272704">
                  <a:extLst>
                    <a:ext uri="{9D8B030D-6E8A-4147-A177-3AD203B41FA5}">
                      <a16:colId xmlns:a16="http://schemas.microsoft.com/office/drawing/2014/main" val="1128459540"/>
                    </a:ext>
                  </a:extLst>
                </a:gridCol>
                <a:gridCol w="876257">
                  <a:extLst>
                    <a:ext uri="{9D8B030D-6E8A-4147-A177-3AD203B41FA5}">
                      <a16:colId xmlns:a16="http://schemas.microsoft.com/office/drawing/2014/main" val="1222109410"/>
                    </a:ext>
                  </a:extLst>
                </a:gridCol>
              </a:tblGrid>
              <a:tr h="478468">
                <a:tc>
                  <a:txBody>
                    <a:bodyPr/>
                    <a:lstStyle/>
                    <a:p>
                      <a:pPr algn="l" rtl="0" fontAlgn="base">
                        <a:lnSpc>
                          <a:spcPts val="1295"/>
                        </a:lnSpc>
                      </a:pPr>
                      <a:r>
                        <a:rPr lang="en-US" sz="900" b="1" i="0" cap="all" baseline="0">
                          <a:solidFill>
                            <a:schemeClr val="bg1"/>
                          </a:solidFill>
                          <a:effectLst/>
                        </a:rPr>
                        <a:t>Analyte</a:t>
                      </a:r>
                    </a:p>
                  </a:txBody>
                  <a:tcPr anchor="ctr">
                    <a:solidFill>
                      <a:schemeClr val="accent1"/>
                    </a:solidFill>
                  </a:tcPr>
                </a:tc>
                <a:tc>
                  <a:txBody>
                    <a:bodyPr/>
                    <a:lstStyle/>
                    <a:p>
                      <a:pPr algn="l" rtl="0" fontAlgn="base">
                        <a:lnSpc>
                          <a:spcPts val="1295"/>
                        </a:lnSpc>
                      </a:pPr>
                      <a:r>
                        <a:rPr lang="en-US" sz="900" b="1" i="0">
                          <a:solidFill>
                            <a:schemeClr val="bg1"/>
                          </a:solidFill>
                          <a:effectLst/>
                          <a:latin typeface="Calibri" panose="020F0502020204030204" pitchFamily="34" charset="0"/>
                        </a:rPr>
                        <a:t>SYRINGES </a:t>
                      </a:r>
                      <a:endParaRPr lang="en-US" sz="900" b="1" i="0">
                        <a:solidFill>
                          <a:schemeClr val="bg1"/>
                        </a:solidFill>
                        <a:effectLst/>
                      </a:endParaRPr>
                    </a:p>
                  </a:txBody>
                  <a:tcPr anchor="ctr">
                    <a:solidFill>
                      <a:schemeClr val="accent3"/>
                    </a:solidFill>
                  </a:tcPr>
                </a:tc>
                <a:tc>
                  <a:txBody>
                    <a:bodyPr/>
                    <a:lstStyle/>
                    <a:p>
                      <a:pPr algn="l" rtl="0" fontAlgn="base">
                        <a:lnSpc>
                          <a:spcPts val="1295"/>
                        </a:lnSpc>
                      </a:pPr>
                      <a:r>
                        <a:rPr lang="en-US" sz="900" b="1" i="0" cap="all" baseline="0">
                          <a:solidFill>
                            <a:schemeClr val="bg1"/>
                          </a:solidFill>
                          <a:effectLst/>
                          <a:latin typeface="Calibri" panose="020F0502020204030204" pitchFamily="34" charset="0"/>
                        </a:rPr>
                        <a:t>Test Timing </a:t>
                      </a:r>
                      <a:endParaRPr lang="en-US" sz="900" b="1" i="0" cap="all" baseline="0">
                        <a:solidFill>
                          <a:schemeClr val="bg1"/>
                        </a:solidFill>
                        <a:effectLst/>
                      </a:endParaRPr>
                    </a:p>
                  </a:txBody>
                  <a:tcPr anchor="ctr">
                    <a:solidFill>
                      <a:schemeClr val="accent3"/>
                    </a:solidFill>
                  </a:tcPr>
                </a:tc>
                <a:tc>
                  <a:txBody>
                    <a:bodyPr/>
                    <a:lstStyle/>
                    <a:p>
                      <a:pPr algn="l" rtl="0" fontAlgn="base">
                        <a:lnSpc>
                          <a:spcPts val="1295"/>
                        </a:lnSpc>
                      </a:pPr>
                      <a:endParaRPr lang="en-US" sz="700" b="1" i="0">
                        <a:solidFill>
                          <a:schemeClr val="tx1"/>
                        </a:solidFill>
                        <a:effectLst/>
                      </a:endParaRPr>
                    </a:p>
                  </a:txBody>
                  <a:tcPr marL="0" marR="0" marT="0" anchor="ctr">
                    <a:solidFill>
                      <a:schemeClr val="bg1"/>
                    </a:solidFill>
                  </a:tcPr>
                </a:tc>
                <a:tc>
                  <a:txBody>
                    <a:bodyPr/>
                    <a:lstStyle/>
                    <a:p>
                      <a:pPr algn="l" rtl="0" fontAlgn="base">
                        <a:lnSpc>
                          <a:spcPts val="1295"/>
                        </a:lnSpc>
                      </a:pPr>
                      <a:r>
                        <a:rPr lang="en-US" sz="900" b="1" i="0">
                          <a:solidFill>
                            <a:schemeClr val="tx1"/>
                          </a:solidFill>
                          <a:effectLst/>
                          <a:latin typeface="Calibri" panose="020F0502020204030204" pitchFamily="34" charset="0"/>
                        </a:rPr>
                        <a:t>EVACUATED TUBES </a:t>
                      </a:r>
                      <a:endParaRPr lang="en-US" sz="900" b="1" i="0">
                        <a:solidFill>
                          <a:schemeClr val="tx1"/>
                        </a:solidFill>
                        <a:effectLst/>
                      </a:endParaRPr>
                    </a:p>
                  </a:txBody>
                  <a:tcPr anchor="ctr">
                    <a:solidFill>
                      <a:schemeClr val="accent3">
                        <a:lumMod val="20000"/>
                        <a:lumOff val="80000"/>
                      </a:schemeClr>
                    </a:solidFill>
                  </a:tcPr>
                </a:tc>
                <a:tc>
                  <a:txBody>
                    <a:bodyPr/>
                    <a:lstStyle/>
                    <a:p>
                      <a:pPr algn="l" rtl="0" fontAlgn="base">
                        <a:lnSpc>
                          <a:spcPts val="1295"/>
                        </a:lnSpc>
                      </a:pPr>
                      <a:r>
                        <a:rPr lang="en-US" sz="900" b="1" i="0" cap="all" baseline="0">
                          <a:solidFill>
                            <a:schemeClr val="tx1"/>
                          </a:solidFill>
                          <a:effectLst/>
                          <a:latin typeface="Calibri" panose="020F0502020204030204" pitchFamily="34" charset="0"/>
                        </a:rPr>
                        <a:t>Test Timing </a:t>
                      </a:r>
                      <a:endParaRPr lang="en-US" sz="900" b="1" i="0" cap="all" baseline="0">
                        <a:solidFill>
                          <a:schemeClr val="tx1"/>
                        </a:solidFill>
                        <a:effectLst/>
                      </a:endParaRPr>
                    </a:p>
                  </a:txBody>
                  <a:tcPr anchor="ctr">
                    <a:solidFill>
                      <a:schemeClr val="accent3">
                        <a:lumMod val="20000"/>
                        <a:lumOff val="80000"/>
                      </a:schemeClr>
                    </a:solidFill>
                  </a:tcPr>
                </a:tc>
                <a:tc>
                  <a:txBody>
                    <a:bodyPr/>
                    <a:lstStyle/>
                    <a:p>
                      <a:pPr algn="l" rtl="0" fontAlgn="base">
                        <a:lnSpc>
                          <a:spcPts val="1295"/>
                        </a:lnSpc>
                      </a:pPr>
                      <a:r>
                        <a:rPr lang="en-US" sz="900" b="1" i="0">
                          <a:solidFill>
                            <a:schemeClr val="tx1"/>
                          </a:solidFill>
                          <a:effectLst/>
                        </a:rPr>
                        <a:t>CAPILLARY</a:t>
                      </a:r>
                    </a:p>
                  </a:txBody>
                  <a:tcPr anchor="ctr">
                    <a:solidFill>
                      <a:schemeClr val="accent2">
                        <a:lumMod val="40000"/>
                        <a:lumOff val="60000"/>
                      </a:schemeClr>
                    </a:solidFill>
                  </a:tcPr>
                </a:tc>
                <a:tc>
                  <a:txBody>
                    <a:bodyPr/>
                    <a:lstStyle/>
                    <a:p>
                      <a:pPr algn="l" rtl="0" fontAlgn="base">
                        <a:lnSpc>
                          <a:spcPts val="1295"/>
                        </a:lnSpc>
                      </a:pPr>
                      <a:r>
                        <a:rPr lang="en-US" sz="900" b="1" i="0" cap="all" baseline="0">
                          <a:solidFill>
                            <a:schemeClr val="tx1"/>
                          </a:solidFill>
                          <a:effectLst/>
                          <a:latin typeface="Calibri" panose="020F0502020204030204" pitchFamily="34" charset="0"/>
                        </a:rPr>
                        <a:t>Test Timing </a:t>
                      </a:r>
                      <a:endParaRPr lang="en-US" sz="900" b="1" i="0" cap="all" baseline="0">
                        <a:solidFill>
                          <a:schemeClr val="tx1"/>
                        </a:solidFill>
                        <a:effectLst/>
                      </a:endParaRPr>
                    </a:p>
                  </a:txBody>
                  <a:tcPr anchor="ctr">
                    <a:solidFill>
                      <a:schemeClr val="accent2">
                        <a:lumMod val="40000"/>
                        <a:lumOff val="60000"/>
                      </a:schemeClr>
                    </a:solidFill>
                  </a:tcPr>
                </a:tc>
                <a:extLst>
                  <a:ext uri="{0D108BD9-81ED-4DB2-BD59-A6C34878D82A}">
                    <a16:rowId xmlns:a16="http://schemas.microsoft.com/office/drawing/2014/main" val="1742270634"/>
                  </a:ext>
                </a:extLst>
              </a:tr>
              <a:tr h="886275">
                <a:tc rowSpan="2">
                  <a:txBody>
                    <a:bodyPr/>
                    <a:lstStyle/>
                    <a:p>
                      <a:pPr algn="l" rtl="0" fontAlgn="base">
                        <a:lnSpc>
                          <a:spcPct val="100000"/>
                        </a:lnSpc>
                      </a:pPr>
                      <a:r>
                        <a:rPr lang="en-US" sz="900" b="1" i="0">
                          <a:solidFill>
                            <a:schemeClr val="bg1"/>
                          </a:solidFill>
                          <a:effectLst/>
                          <a:latin typeface="+mn-lt"/>
                        </a:rPr>
                        <a:t>Creatinine</a:t>
                      </a:r>
                      <a:br>
                        <a:rPr lang="en-US" sz="900" b="1" i="0">
                          <a:solidFill>
                            <a:schemeClr val="bg1"/>
                          </a:solidFill>
                          <a:effectLst/>
                          <a:latin typeface="+mn-lt"/>
                        </a:rPr>
                      </a:br>
                      <a:r>
                        <a:rPr lang="en-US" sz="900" b="1" i="0">
                          <a:solidFill>
                            <a:schemeClr val="bg1"/>
                          </a:solidFill>
                          <a:effectLst/>
                          <a:latin typeface="+mn-lt"/>
                        </a:rPr>
                        <a:t>(on Crea)</a:t>
                      </a:r>
                      <a:endParaRPr lang="en-US" sz="900" b="1" i="0" baseline="-25000">
                        <a:solidFill>
                          <a:schemeClr val="bg1"/>
                        </a:solidFill>
                        <a:effectLst/>
                        <a:latin typeface="+mn-lt"/>
                      </a:endParaRPr>
                    </a:p>
                  </a:txBody>
                  <a:tcPr>
                    <a:solidFill>
                      <a:schemeClr val="accent1"/>
                    </a:solidFill>
                  </a:tcPr>
                </a:tc>
                <a:tc>
                  <a:txBody>
                    <a:bodyPr/>
                    <a:lstStyle/>
                    <a:p>
                      <a:pPr algn="l" rtl="0" fontAlgn="base">
                        <a:lnSpc>
                          <a:spcPct val="100000"/>
                        </a:lnSpc>
                      </a:pPr>
                      <a:r>
                        <a:rPr lang="en-US" sz="900" b="0" i="0">
                          <a:solidFill>
                            <a:schemeClr val="bg1"/>
                          </a:solidFill>
                          <a:effectLst/>
                          <a:latin typeface="+mn-lt"/>
                        </a:rPr>
                        <a:t>Without anticoagulant</a:t>
                      </a:r>
                    </a:p>
                    <a:p>
                      <a:pPr algn="l" rtl="0" fontAlgn="base">
                        <a:lnSpc>
                          <a:spcPct val="100000"/>
                        </a:lnSpc>
                      </a:pPr>
                      <a:r>
                        <a:rPr lang="en-US" sz="900" b="0" i="0">
                          <a:solidFill>
                            <a:schemeClr val="bg1"/>
                          </a:solidFill>
                          <a:effectLst/>
                          <a:latin typeface="+mn-lt"/>
                        </a:rPr>
                        <a:t> </a:t>
                      </a:r>
                    </a:p>
                  </a:txBody>
                  <a:tcPr>
                    <a:solidFill>
                      <a:schemeClr val="accent3"/>
                    </a:solidFill>
                  </a:tcPr>
                </a:tc>
                <a:tc>
                  <a:txBody>
                    <a:bodyPr/>
                    <a:lstStyle/>
                    <a:p>
                      <a:pPr algn="l" rtl="0" fontAlgn="base">
                        <a:lnSpc>
                          <a:spcPct val="100000"/>
                        </a:lnSpc>
                      </a:pPr>
                      <a:r>
                        <a:rPr lang="en-US" sz="900" b="0" i="0">
                          <a:solidFill>
                            <a:schemeClr val="bg1"/>
                          </a:solidFill>
                          <a:effectLst/>
                          <a:latin typeface="+mn-lt"/>
                        </a:rPr>
                        <a:t>3 minutes </a:t>
                      </a:r>
                    </a:p>
                  </a:txBody>
                  <a:tcPr>
                    <a:solidFill>
                      <a:schemeClr val="accent3"/>
                    </a:solidFill>
                  </a:tcPr>
                </a:tc>
                <a:tc>
                  <a:txBody>
                    <a:bodyPr/>
                    <a:lstStyle/>
                    <a:p>
                      <a:pPr algn="l" rtl="0" fontAlgn="base">
                        <a:lnSpc>
                          <a:spcPct val="100000"/>
                        </a:lnSpc>
                      </a:pPr>
                      <a:endParaRPr lang="en-US" sz="700" b="0" i="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a:solidFill>
                            <a:schemeClr val="tx1"/>
                          </a:solidFill>
                          <a:effectLst/>
                          <a:latin typeface="+mn-lt"/>
                        </a:rPr>
                        <a:t>Without anticoagulant</a:t>
                      </a:r>
                    </a:p>
                  </a:txBody>
                  <a:tcPr>
                    <a:solidFill>
                      <a:schemeClr val="accent3">
                        <a:lumMod val="20000"/>
                        <a:lumOff val="80000"/>
                      </a:schemeClr>
                    </a:solidFill>
                  </a:tcPr>
                </a:tc>
                <a:tc>
                  <a:txBody>
                    <a:bodyPr/>
                    <a:lstStyle/>
                    <a:p>
                      <a:pPr algn="l" rtl="0" fontAlgn="base">
                        <a:lnSpc>
                          <a:spcPct val="100000"/>
                        </a:lnSpc>
                      </a:pPr>
                      <a:r>
                        <a:rPr lang="en-US" sz="900" b="0" i="0">
                          <a:solidFill>
                            <a:schemeClr val="tx1"/>
                          </a:solidFill>
                          <a:effectLst/>
                          <a:latin typeface="+mn-lt"/>
                        </a:rPr>
                        <a:t>3 minutes </a:t>
                      </a:r>
                    </a:p>
                  </a:txBody>
                  <a:tcPr>
                    <a:solidFill>
                      <a:schemeClr val="accent3">
                        <a:lumMod val="20000"/>
                        <a:lumOff val="80000"/>
                      </a:schemeClr>
                    </a:solidFill>
                  </a:tcPr>
                </a:tc>
                <a:tc rowSpan="2">
                  <a:txBody>
                    <a:bodyPr/>
                    <a:lstStyle/>
                    <a:p>
                      <a:pPr algn="l" rtl="0" fontAlgn="base">
                        <a:lnSpc>
                          <a:spcPct val="100000"/>
                        </a:lnSpc>
                      </a:pPr>
                      <a:r>
                        <a:rPr lang="en-US" sz="900" b="0" i="0">
                          <a:solidFill>
                            <a:schemeClr val="tx1"/>
                          </a:solidFill>
                          <a:effectLst/>
                          <a:latin typeface="+mn-lt"/>
                        </a:rPr>
                        <a:t>With balanced heparin anticoagulant </a:t>
                      </a:r>
                      <a:br>
                        <a:rPr lang="en-US" sz="900" b="0" i="0">
                          <a:solidFill>
                            <a:schemeClr val="tx1"/>
                          </a:solidFill>
                          <a:effectLst/>
                          <a:latin typeface="+mn-lt"/>
                        </a:rPr>
                      </a:br>
                      <a:r>
                        <a:rPr lang="en-US" sz="900" b="0" i="0">
                          <a:solidFill>
                            <a:schemeClr val="tx1"/>
                          </a:solidFill>
                          <a:effectLst/>
                          <a:latin typeface="+mn-lt"/>
                        </a:rPr>
                        <a:t>or</a:t>
                      </a:r>
                      <a:br>
                        <a:rPr lang="en-US" sz="900" b="0" i="0">
                          <a:solidFill>
                            <a:schemeClr val="tx1"/>
                          </a:solidFill>
                          <a:effectLst/>
                          <a:latin typeface="+mn-lt"/>
                        </a:rPr>
                      </a:br>
                      <a:r>
                        <a:rPr lang="en-US" sz="900" b="0" i="0">
                          <a:solidFill>
                            <a:schemeClr val="tx1"/>
                          </a:solidFill>
                          <a:effectLst/>
                          <a:latin typeface="+mn-lt"/>
                        </a:rPr>
                        <a:t>lithium heparin if labeled for the measurement of electrolytes</a:t>
                      </a:r>
                    </a:p>
                  </a:txBody>
                  <a:tcPr>
                    <a:solidFill>
                      <a:schemeClr val="accent2">
                        <a:lumMod val="40000"/>
                        <a:lumOff val="60000"/>
                      </a:schemeClr>
                    </a:solidFill>
                  </a:tcPr>
                </a:tc>
                <a:tc rowSpan="2">
                  <a:txBody>
                    <a:bodyPr/>
                    <a:lstStyle/>
                    <a:p>
                      <a:pPr algn="l" rtl="0" fontAlgn="base">
                        <a:lnSpc>
                          <a:spcPct val="100000"/>
                        </a:lnSpc>
                      </a:pPr>
                      <a:r>
                        <a:rPr lang="en-US" sz="900" b="0" i="0">
                          <a:solidFill>
                            <a:schemeClr val="tx1"/>
                          </a:solidFill>
                          <a:effectLst/>
                          <a:latin typeface="+mn-lt"/>
                        </a:rPr>
                        <a:t>3 minutes</a:t>
                      </a:r>
                    </a:p>
                  </a:txBody>
                  <a:tcPr>
                    <a:solidFill>
                      <a:schemeClr val="accent2">
                        <a:lumMod val="40000"/>
                        <a:lumOff val="60000"/>
                      </a:schemeClr>
                    </a:solidFill>
                  </a:tcPr>
                </a:tc>
                <a:extLst>
                  <a:ext uri="{0D108BD9-81ED-4DB2-BD59-A6C34878D82A}">
                    <a16:rowId xmlns:a16="http://schemas.microsoft.com/office/drawing/2014/main" val="1954595383"/>
                  </a:ext>
                </a:extLst>
              </a:tr>
              <a:tr h="1572939">
                <a:tc vMerge="1">
                  <a:txBody>
                    <a:bodyPr/>
                    <a:lstStyle/>
                    <a:p>
                      <a:pPr marL="171450" indent="-171450" algn="l" rtl="0" fontAlgn="base">
                        <a:lnSpc>
                          <a:spcPct val="100000"/>
                        </a:lnSpc>
                        <a:buFont typeface="Arial" panose="020B0604020202020204" pitchFamily="34" charset="0"/>
                        <a:buChar char="•"/>
                      </a:pPr>
                      <a:endParaRPr lang="en-US" sz="900" b="0" i="0">
                        <a:solidFill>
                          <a:schemeClr val="bg1"/>
                        </a:solidFill>
                        <a:effectLst/>
                        <a:latin typeface="+mn-lt"/>
                      </a:endParaRP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With balanced</a:t>
                      </a:r>
                    </a:p>
                    <a:p>
                      <a:pPr algn="l" rtl="0" fontAlgn="base">
                        <a:lnSpc>
                          <a:spcPct val="100000"/>
                        </a:lnSpc>
                      </a:pPr>
                      <a:r>
                        <a:rPr lang="en-US" sz="900" b="0" i="0" dirty="0">
                          <a:solidFill>
                            <a:schemeClr val="bg1"/>
                          </a:solidFill>
                          <a:effectLst/>
                          <a:latin typeface="+mn-lt"/>
                        </a:rPr>
                        <a:t>heparin anticoagulant</a:t>
                      </a:r>
                    </a:p>
                    <a:p>
                      <a:pPr algn="l" rtl="0" fontAlgn="base">
                        <a:lnSpc>
                          <a:spcPct val="100000"/>
                        </a:lnSpc>
                      </a:pPr>
                      <a:r>
                        <a:rPr lang="en-US" sz="900" b="0" i="0" dirty="0">
                          <a:solidFill>
                            <a:schemeClr val="bg1"/>
                          </a:solidFill>
                          <a:effectLst/>
                          <a:latin typeface="+mn-lt"/>
                        </a:rPr>
                        <a:t>or lithium heparin anticoagulant (syringe must be filled per manufacturer’s recommendations)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900" b="0" i="0" dirty="0">
                          <a:solidFill>
                            <a:schemeClr val="bg1"/>
                          </a:solidFill>
                          <a:effectLst/>
                          <a:latin typeface="+mn-lt"/>
                        </a:rPr>
                        <a:t>Remix thoroughly  before filling cartridge</a:t>
                      </a:r>
                    </a:p>
                    <a:p>
                      <a:pPr algn="l" rtl="0" fontAlgn="base">
                        <a:lnSpc>
                          <a:spcPct val="100000"/>
                        </a:lnSpc>
                      </a:pPr>
                      <a:endParaRPr lang="en-US" sz="900" b="0" i="0" dirty="0">
                        <a:solidFill>
                          <a:schemeClr val="bg1"/>
                        </a:solidFill>
                        <a:effectLst/>
                        <a:latin typeface="+mn-lt"/>
                      </a:endParaRPr>
                    </a:p>
                    <a:p>
                      <a:pPr algn="l" rtl="0" fontAlgn="base">
                        <a:lnSpc>
                          <a:spcPct val="100000"/>
                        </a:lnSpc>
                      </a:pPr>
                      <a:endParaRPr lang="en-US" sz="900" b="0" i="0" dirty="0">
                        <a:solidFill>
                          <a:schemeClr val="bg1"/>
                        </a:solidFill>
                        <a:effectLst/>
                        <a:latin typeface="+mn-lt"/>
                      </a:endParaRPr>
                    </a:p>
                    <a:p>
                      <a:pPr algn="l" rtl="0" fontAlgn="base">
                        <a:lnSpc>
                          <a:spcPct val="100000"/>
                        </a:lnSpc>
                      </a:pPr>
                      <a:endParaRPr lang="en-US" sz="900" b="0" i="0" dirty="0">
                        <a:solidFill>
                          <a:schemeClr val="bg1"/>
                        </a:solidFill>
                        <a:effectLst/>
                        <a:latin typeface="+mn-lt"/>
                      </a:endParaRPr>
                    </a:p>
                  </a:txBody>
                  <a:tcPr>
                    <a:solidFill>
                      <a:schemeClr val="accent3"/>
                    </a:solidFill>
                  </a:tcPr>
                </a:tc>
                <a:tc>
                  <a:txBody>
                    <a:bodyPr/>
                    <a:lstStyle/>
                    <a:p>
                      <a:pPr algn="l" rtl="0" fontAlgn="base">
                        <a:lnSpc>
                          <a:spcPct val="100000"/>
                        </a:lnSpc>
                      </a:pPr>
                      <a:r>
                        <a:rPr lang="en-US" sz="900" b="0" i="0">
                          <a:solidFill>
                            <a:schemeClr val="bg1"/>
                          </a:solidFill>
                          <a:effectLst/>
                          <a:latin typeface="+mn-lt"/>
                        </a:rPr>
                        <a:t>30 minutes </a:t>
                      </a:r>
                    </a:p>
                  </a:txBody>
                  <a:tcPr>
                    <a:solidFill>
                      <a:schemeClr val="accent3"/>
                    </a:solidFill>
                  </a:tcPr>
                </a:tc>
                <a:tc>
                  <a:txBody>
                    <a:bodyPr/>
                    <a:lstStyle/>
                    <a:p>
                      <a:pPr algn="l" rtl="0" fontAlgn="base">
                        <a:lnSpc>
                          <a:spcPct val="100000"/>
                        </a:lnSpc>
                      </a:pPr>
                      <a:endParaRPr lang="en-US" sz="700" b="0" i="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dirty="0">
                          <a:solidFill>
                            <a:schemeClr val="tx1"/>
                          </a:solidFill>
                          <a:effectLst/>
                          <a:latin typeface="+mn-lt"/>
                        </a:rPr>
                        <a:t>With lithium heparin  anticoagulant (tubes must  be </a:t>
                      </a:r>
                      <a:r>
                        <a:rPr lang="en-US" sz="900" b="0" i="0" kern="1200" dirty="0">
                          <a:solidFill>
                            <a:schemeClr val="tx1"/>
                          </a:solidFill>
                          <a:effectLst/>
                          <a:latin typeface="+mn-lt"/>
                          <a:ea typeface="+mn-ea"/>
                          <a:cs typeface="+mn-cs"/>
                        </a:rPr>
                        <a:t>filled per manufacturer’s recommendations</a:t>
                      </a:r>
                      <a:r>
                        <a:rPr lang="en-US" sz="900" b="0" i="0" dirty="0">
                          <a:solidFill>
                            <a:schemeClr val="tx1"/>
                          </a:solidFill>
                          <a:effectLst/>
                          <a:latin typeface="+mn-lt"/>
                        </a:rPr>
                        <a:t>)</a:t>
                      </a:r>
                    </a:p>
                    <a:p>
                      <a:pPr marL="171450" indent="-171450" algn="l" rtl="0" fontAlgn="base">
                        <a:lnSpc>
                          <a:spcPct val="100000"/>
                        </a:lnSpc>
                        <a:buFont typeface="Arial" panose="020B0604020202020204" pitchFamily="34" charset="0"/>
                        <a:buChar char="•"/>
                      </a:pPr>
                      <a:r>
                        <a:rPr lang="en-US" sz="900" b="0" i="0" dirty="0">
                          <a:solidFill>
                            <a:schemeClr val="tx1"/>
                          </a:solidFill>
                          <a:effectLst/>
                          <a:latin typeface="+mn-lt"/>
                        </a:rPr>
                        <a:t>Remix thoroughly  before filling cartridge</a:t>
                      </a:r>
                    </a:p>
                  </a:txBody>
                  <a:tcPr>
                    <a:solidFill>
                      <a:schemeClr val="accent3">
                        <a:lumMod val="20000"/>
                        <a:lumOff val="80000"/>
                      </a:schemeClr>
                    </a:solidFill>
                  </a:tcPr>
                </a:tc>
                <a:tc>
                  <a:txBody>
                    <a:bodyPr/>
                    <a:lstStyle/>
                    <a:p>
                      <a:pPr algn="l" rtl="0" fontAlgn="base">
                        <a:lnSpc>
                          <a:spcPct val="100000"/>
                        </a:lnSpc>
                      </a:pPr>
                      <a:r>
                        <a:rPr lang="en-US" sz="900" b="0" i="0" dirty="0">
                          <a:solidFill>
                            <a:schemeClr val="tx1"/>
                          </a:solidFill>
                          <a:effectLst/>
                          <a:latin typeface="+mn-lt"/>
                        </a:rPr>
                        <a:t>30 minutes</a:t>
                      </a:r>
                    </a:p>
                  </a:txBody>
                  <a:tcPr>
                    <a:solidFill>
                      <a:schemeClr val="accent3">
                        <a:lumMod val="20000"/>
                        <a:lumOff val="80000"/>
                      </a:schemeClr>
                    </a:solidFill>
                  </a:tcPr>
                </a:tc>
                <a:tc vMerge="1">
                  <a:txBody>
                    <a:bodyPr/>
                    <a:lstStyle/>
                    <a:p>
                      <a:pPr algn="l" rtl="0" fontAlgn="base">
                        <a:lnSpc>
                          <a:spcPct val="100000"/>
                        </a:lnSpc>
                      </a:pPr>
                      <a:endParaRPr lang="en-US" sz="900" b="0" i="0">
                        <a:solidFill>
                          <a:schemeClr val="tx1"/>
                        </a:solidFill>
                        <a:effectLst/>
                        <a:latin typeface="+mn-lt"/>
                      </a:endParaRPr>
                    </a:p>
                  </a:txBody>
                  <a:tcPr>
                    <a:solidFill>
                      <a:schemeClr val="accent2">
                        <a:lumMod val="40000"/>
                        <a:lumOff val="60000"/>
                      </a:schemeClr>
                    </a:solidFill>
                  </a:tcPr>
                </a:tc>
                <a:tc vMerge="1">
                  <a:txBody>
                    <a:bodyPr/>
                    <a:lstStyle/>
                    <a:p>
                      <a:pPr algn="l" rtl="0" fontAlgn="base">
                        <a:lnSpc>
                          <a:spcPct val="100000"/>
                        </a:lnSpc>
                      </a:pPr>
                      <a:endParaRPr lang="en-US" sz="900" b="0" i="0">
                        <a:solidFill>
                          <a:schemeClr val="tx1"/>
                        </a:solidFill>
                        <a:effectLst/>
                        <a:latin typeface="+mn-lt"/>
                      </a:endParaRPr>
                    </a:p>
                  </a:txBody>
                  <a:tcPr>
                    <a:solidFill>
                      <a:schemeClr val="accent2">
                        <a:lumMod val="40000"/>
                        <a:lumOff val="60000"/>
                      </a:schemeClr>
                    </a:solidFill>
                  </a:tcPr>
                </a:tc>
                <a:extLst>
                  <a:ext uri="{0D108BD9-81ED-4DB2-BD59-A6C34878D82A}">
                    <a16:rowId xmlns:a16="http://schemas.microsoft.com/office/drawing/2014/main" val="2110279343"/>
                  </a:ext>
                </a:extLst>
              </a:tr>
            </a:tbl>
          </a:graphicData>
        </a:graphic>
      </p:graphicFrame>
    </p:spTree>
    <p:custDataLst>
      <p:tags r:id="rId1"/>
    </p:custDataLst>
    <p:extLst>
      <p:ext uri="{BB962C8B-B14F-4D97-AF65-F5344CB8AC3E}">
        <p14:creationId xmlns:p14="http://schemas.microsoft.com/office/powerpoint/2010/main" val="799542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DC99-869F-8D3A-13FF-FCF766F894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CCA03C0-F870-7B1E-B444-EC12FC43AB47}"/>
              </a:ext>
            </a:extLst>
          </p:cNvPr>
          <p:cNvSpPr>
            <a:spLocks noGrp="1"/>
          </p:cNvSpPr>
          <p:nvPr>
            <p:ph type="title"/>
          </p:nvPr>
        </p:nvSpPr>
        <p:spPr/>
        <p:txBody>
          <a:bodyPr/>
          <a:lstStyle/>
          <a:p>
            <a:r>
              <a:rPr lang="en-US" dirty="0"/>
              <a:t>Prepare for sample collection</a:t>
            </a:r>
            <a:endParaRPr lang="en-US" i="1" dirty="0"/>
          </a:p>
        </p:txBody>
      </p:sp>
      <p:sp>
        <p:nvSpPr>
          <p:cNvPr id="7" name="Slide Number Placeholder 6">
            <a:extLst>
              <a:ext uri="{FF2B5EF4-FFF2-40B4-BE49-F238E27FC236}">
                <a16:creationId xmlns:a16="http://schemas.microsoft.com/office/drawing/2014/main" id="{99F28D70-AA8F-4D3D-4BFB-EBAC103840E2}"/>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26</a:t>
            </a:fld>
            <a:endParaRPr lang="en-IN"/>
          </a:p>
        </p:txBody>
      </p:sp>
      <p:sp>
        <p:nvSpPr>
          <p:cNvPr id="3" name="Content Placeholder 2">
            <a:extLst>
              <a:ext uri="{FF2B5EF4-FFF2-40B4-BE49-F238E27FC236}">
                <a16:creationId xmlns:a16="http://schemas.microsoft.com/office/drawing/2014/main" id="{7C440713-313F-9BA4-DA70-992753023120}"/>
              </a:ext>
            </a:extLst>
          </p:cNvPr>
          <p:cNvSpPr>
            <a:spLocks noGrp="1"/>
          </p:cNvSpPr>
          <p:nvPr>
            <p:ph type="body" sz="quarter" idx="11"/>
          </p:nvPr>
        </p:nvSpPr>
        <p:spPr/>
        <p:txBody>
          <a:bodyPr/>
          <a:lstStyle/>
          <a:p>
            <a:pPr defTabSz="385763">
              <a:spcBef>
                <a:spcPts val="254"/>
              </a:spcBef>
            </a:pPr>
            <a:r>
              <a:rPr lang="en-US">
                <a:latin typeface="+mn-lt"/>
              </a:rPr>
              <a:t>BLOOD COLLECTION OPTIONS | </a:t>
            </a:r>
            <a:r>
              <a:rPr lang="en-US" b="1">
                <a:solidFill>
                  <a:srgbClr val="CC6600"/>
                </a:solidFill>
                <a:latin typeface="+mn-lt"/>
              </a:rPr>
              <a:t>G</a:t>
            </a:r>
          </a:p>
        </p:txBody>
      </p:sp>
      <p:graphicFrame>
        <p:nvGraphicFramePr>
          <p:cNvPr id="4" name="Table 3">
            <a:extLst>
              <a:ext uri="{FF2B5EF4-FFF2-40B4-BE49-F238E27FC236}">
                <a16:creationId xmlns:a16="http://schemas.microsoft.com/office/drawing/2014/main" id="{493DE32A-BA8B-80F5-55CA-3504B532B598}"/>
              </a:ext>
            </a:extLst>
          </p:cNvPr>
          <p:cNvGraphicFramePr>
            <a:graphicFrameLocks noGrp="1"/>
          </p:cNvGraphicFramePr>
          <p:nvPr>
            <p:extLst>
              <p:ext uri="{D42A27DB-BD31-4B8C-83A1-F6EECF244321}">
                <p14:modId xmlns:p14="http://schemas.microsoft.com/office/powerpoint/2010/main" val="2349454450"/>
              </p:ext>
            </p:extLst>
          </p:nvPr>
        </p:nvGraphicFramePr>
        <p:xfrm>
          <a:off x="502920" y="1636224"/>
          <a:ext cx="7752605" cy="2937682"/>
        </p:xfrm>
        <a:graphic>
          <a:graphicData uri="http://schemas.openxmlformats.org/drawingml/2006/table">
            <a:tbl>
              <a:tblPr firstRow="1" bandRow="1">
                <a:tableStyleId>{F5AB1C69-6EDB-4FF4-983F-18BD219EF322}</a:tableStyleId>
              </a:tblPr>
              <a:tblGrid>
                <a:gridCol w="827134">
                  <a:extLst>
                    <a:ext uri="{9D8B030D-6E8A-4147-A177-3AD203B41FA5}">
                      <a16:colId xmlns:a16="http://schemas.microsoft.com/office/drawing/2014/main" val="1511315947"/>
                    </a:ext>
                  </a:extLst>
                </a:gridCol>
                <a:gridCol w="1533158">
                  <a:extLst>
                    <a:ext uri="{9D8B030D-6E8A-4147-A177-3AD203B41FA5}">
                      <a16:colId xmlns:a16="http://schemas.microsoft.com/office/drawing/2014/main" val="831188905"/>
                    </a:ext>
                  </a:extLst>
                </a:gridCol>
                <a:gridCol w="906484">
                  <a:extLst>
                    <a:ext uri="{9D8B030D-6E8A-4147-A177-3AD203B41FA5}">
                      <a16:colId xmlns:a16="http://schemas.microsoft.com/office/drawing/2014/main" val="1385680878"/>
                    </a:ext>
                  </a:extLst>
                </a:gridCol>
                <a:gridCol w="25400">
                  <a:extLst>
                    <a:ext uri="{9D8B030D-6E8A-4147-A177-3AD203B41FA5}">
                      <a16:colId xmlns:a16="http://schemas.microsoft.com/office/drawing/2014/main" val="3596260962"/>
                    </a:ext>
                  </a:extLst>
                </a:gridCol>
                <a:gridCol w="1431960">
                  <a:extLst>
                    <a:ext uri="{9D8B030D-6E8A-4147-A177-3AD203B41FA5}">
                      <a16:colId xmlns:a16="http://schemas.microsoft.com/office/drawing/2014/main" val="994412309"/>
                    </a:ext>
                  </a:extLst>
                </a:gridCol>
                <a:gridCol w="879508">
                  <a:extLst>
                    <a:ext uri="{9D8B030D-6E8A-4147-A177-3AD203B41FA5}">
                      <a16:colId xmlns:a16="http://schemas.microsoft.com/office/drawing/2014/main" val="3634012987"/>
                    </a:ext>
                  </a:extLst>
                </a:gridCol>
                <a:gridCol w="1272704">
                  <a:extLst>
                    <a:ext uri="{9D8B030D-6E8A-4147-A177-3AD203B41FA5}">
                      <a16:colId xmlns:a16="http://schemas.microsoft.com/office/drawing/2014/main" val="1128459540"/>
                    </a:ext>
                  </a:extLst>
                </a:gridCol>
                <a:gridCol w="876257">
                  <a:extLst>
                    <a:ext uri="{9D8B030D-6E8A-4147-A177-3AD203B41FA5}">
                      <a16:colId xmlns:a16="http://schemas.microsoft.com/office/drawing/2014/main" val="1222109410"/>
                    </a:ext>
                  </a:extLst>
                </a:gridCol>
              </a:tblGrid>
              <a:tr h="478468">
                <a:tc>
                  <a:txBody>
                    <a:bodyPr/>
                    <a:lstStyle/>
                    <a:p>
                      <a:pPr algn="l" rtl="0" fontAlgn="base">
                        <a:lnSpc>
                          <a:spcPts val="1295"/>
                        </a:lnSpc>
                      </a:pPr>
                      <a:r>
                        <a:rPr lang="en-US" sz="900" b="1" i="0" cap="all" baseline="0">
                          <a:solidFill>
                            <a:schemeClr val="bg1"/>
                          </a:solidFill>
                          <a:effectLst/>
                        </a:rPr>
                        <a:t>Analyte</a:t>
                      </a:r>
                    </a:p>
                  </a:txBody>
                  <a:tcPr anchor="ctr">
                    <a:solidFill>
                      <a:schemeClr val="accent1"/>
                    </a:solidFill>
                  </a:tcPr>
                </a:tc>
                <a:tc>
                  <a:txBody>
                    <a:bodyPr/>
                    <a:lstStyle/>
                    <a:p>
                      <a:pPr algn="l" rtl="0" fontAlgn="base">
                        <a:lnSpc>
                          <a:spcPts val="1295"/>
                        </a:lnSpc>
                      </a:pPr>
                      <a:r>
                        <a:rPr lang="en-US" sz="900" b="1" i="0">
                          <a:solidFill>
                            <a:schemeClr val="bg1"/>
                          </a:solidFill>
                          <a:effectLst/>
                          <a:latin typeface="Calibri" panose="020F0502020204030204" pitchFamily="34" charset="0"/>
                        </a:rPr>
                        <a:t>SYRINGES </a:t>
                      </a:r>
                      <a:endParaRPr lang="en-US" sz="900" b="1" i="0">
                        <a:solidFill>
                          <a:schemeClr val="bg1"/>
                        </a:solidFill>
                        <a:effectLst/>
                      </a:endParaRPr>
                    </a:p>
                  </a:txBody>
                  <a:tcPr anchor="ctr">
                    <a:solidFill>
                      <a:schemeClr val="accent3"/>
                    </a:solidFill>
                  </a:tcPr>
                </a:tc>
                <a:tc>
                  <a:txBody>
                    <a:bodyPr/>
                    <a:lstStyle/>
                    <a:p>
                      <a:pPr algn="l" rtl="0" fontAlgn="base">
                        <a:lnSpc>
                          <a:spcPts val="1295"/>
                        </a:lnSpc>
                      </a:pPr>
                      <a:r>
                        <a:rPr lang="en-US" sz="900" b="1" i="0">
                          <a:solidFill>
                            <a:schemeClr val="bg1"/>
                          </a:solidFill>
                          <a:effectLst/>
                          <a:latin typeface="Calibri" panose="020F0502020204030204" pitchFamily="34" charset="0"/>
                        </a:rPr>
                        <a:t>Test Timing </a:t>
                      </a:r>
                      <a:endParaRPr lang="en-US" sz="900" b="1" i="0">
                        <a:solidFill>
                          <a:schemeClr val="bg1"/>
                        </a:solidFill>
                        <a:effectLst/>
                      </a:endParaRPr>
                    </a:p>
                  </a:txBody>
                  <a:tcPr anchor="ctr">
                    <a:solidFill>
                      <a:schemeClr val="accent3"/>
                    </a:solidFill>
                  </a:tcPr>
                </a:tc>
                <a:tc>
                  <a:txBody>
                    <a:bodyPr/>
                    <a:lstStyle/>
                    <a:p>
                      <a:pPr algn="l" rtl="0" fontAlgn="base">
                        <a:lnSpc>
                          <a:spcPts val="1295"/>
                        </a:lnSpc>
                      </a:pPr>
                      <a:endParaRPr lang="en-US" sz="700" b="1" i="0">
                        <a:solidFill>
                          <a:schemeClr val="tx1"/>
                        </a:solidFill>
                        <a:effectLst/>
                      </a:endParaRPr>
                    </a:p>
                  </a:txBody>
                  <a:tcPr marL="0" marR="0" marT="0" anchor="ctr">
                    <a:solidFill>
                      <a:schemeClr val="bg1"/>
                    </a:solidFill>
                  </a:tcPr>
                </a:tc>
                <a:tc>
                  <a:txBody>
                    <a:bodyPr/>
                    <a:lstStyle/>
                    <a:p>
                      <a:pPr algn="l" rtl="0" fontAlgn="base">
                        <a:lnSpc>
                          <a:spcPts val="1295"/>
                        </a:lnSpc>
                      </a:pPr>
                      <a:r>
                        <a:rPr lang="en-US" sz="900" b="1" i="0">
                          <a:solidFill>
                            <a:schemeClr val="tx1"/>
                          </a:solidFill>
                          <a:effectLst/>
                          <a:latin typeface="Calibri" panose="020F0502020204030204" pitchFamily="34" charset="0"/>
                        </a:rPr>
                        <a:t>EVACUATED TUBES </a:t>
                      </a:r>
                      <a:endParaRPr lang="en-US" sz="900" b="1" i="0">
                        <a:solidFill>
                          <a:schemeClr val="tx1"/>
                        </a:solidFill>
                        <a:effectLst/>
                      </a:endParaRPr>
                    </a:p>
                  </a:txBody>
                  <a:tcPr anchor="ctr">
                    <a:solidFill>
                      <a:schemeClr val="accent3">
                        <a:lumMod val="20000"/>
                        <a:lumOff val="80000"/>
                      </a:schemeClr>
                    </a:solidFill>
                  </a:tcPr>
                </a:tc>
                <a:tc>
                  <a:txBody>
                    <a:bodyPr/>
                    <a:lstStyle/>
                    <a:p>
                      <a:pPr algn="l" rtl="0" fontAlgn="base">
                        <a:lnSpc>
                          <a:spcPts val="1295"/>
                        </a:lnSpc>
                      </a:pPr>
                      <a:r>
                        <a:rPr lang="en-US" sz="900" b="1" i="0" cap="all" baseline="0">
                          <a:solidFill>
                            <a:schemeClr val="tx1"/>
                          </a:solidFill>
                          <a:effectLst/>
                          <a:latin typeface="Calibri" panose="020F0502020204030204" pitchFamily="34" charset="0"/>
                        </a:rPr>
                        <a:t>Test Timing </a:t>
                      </a:r>
                      <a:endParaRPr lang="en-US" sz="900" b="1" i="0" cap="all" baseline="0">
                        <a:solidFill>
                          <a:schemeClr val="tx1"/>
                        </a:solidFill>
                        <a:effectLst/>
                      </a:endParaRPr>
                    </a:p>
                  </a:txBody>
                  <a:tcPr anchor="ctr">
                    <a:solidFill>
                      <a:schemeClr val="accent3">
                        <a:lumMod val="20000"/>
                        <a:lumOff val="80000"/>
                      </a:schemeClr>
                    </a:solidFill>
                  </a:tcPr>
                </a:tc>
                <a:tc>
                  <a:txBody>
                    <a:bodyPr/>
                    <a:lstStyle/>
                    <a:p>
                      <a:pPr algn="l" rtl="0" fontAlgn="base">
                        <a:lnSpc>
                          <a:spcPts val="1295"/>
                        </a:lnSpc>
                      </a:pPr>
                      <a:r>
                        <a:rPr lang="en-US" sz="900" b="1" i="0">
                          <a:solidFill>
                            <a:schemeClr val="tx1"/>
                          </a:solidFill>
                          <a:effectLst/>
                        </a:rPr>
                        <a:t>CAPILLARY</a:t>
                      </a:r>
                    </a:p>
                  </a:txBody>
                  <a:tcPr anchor="ctr">
                    <a:solidFill>
                      <a:schemeClr val="accent2">
                        <a:lumMod val="40000"/>
                        <a:lumOff val="60000"/>
                      </a:schemeClr>
                    </a:solidFill>
                  </a:tcPr>
                </a:tc>
                <a:tc>
                  <a:txBody>
                    <a:bodyPr/>
                    <a:lstStyle/>
                    <a:p>
                      <a:pPr algn="l" rtl="0" fontAlgn="base">
                        <a:lnSpc>
                          <a:spcPts val="1295"/>
                        </a:lnSpc>
                      </a:pPr>
                      <a:r>
                        <a:rPr lang="en-US" sz="900" b="1" i="0" cap="all" baseline="0">
                          <a:solidFill>
                            <a:schemeClr val="tx1"/>
                          </a:solidFill>
                          <a:effectLst/>
                        </a:rPr>
                        <a:t>Test Timing</a:t>
                      </a:r>
                    </a:p>
                  </a:txBody>
                  <a:tcPr anchor="ctr">
                    <a:solidFill>
                      <a:schemeClr val="accent2">
                        <a:lumMod val="40000"/>
                        <a:lumOff val="60000"/>
                      </a:schemeClr>
                    </a:solidFill>
                  </a:tcPr>
                </a:tc>
                <a:extLst>
                  <a:ext uri="{0D108BD9-81ED-4DB2-BD59-A6C34878D82A}">
                    <a16:rowId xmlns:a16="http://schemas.microsoft.com/office/drawing/2014/main" val="1742270634"/>
                  </a:ext>
                </a:extLst>
              </a:tr>
              <a:tr h="886275">
                <a:tc rowSpan="2">
                  <a:txBody>
                    <a:bodyPr/>
                    <a:lstStyle/>
                    <a:p>
                      <a:pPr algn="l" rtl="0" fontAlgn="base">
                        <a:lnSpc>
                          <a:spcPct val="100000"/>
                        </a:lnSpc>
                      </a:pPr>
                      <a:r>
                        <a:rPr lang="en-US" sz="900" b="1" i="0" dirty="0">
                          <a:solidFill>
                            <a:schemeClr val="bg1"/>
                          </a:solidFill>
                          <a:effectLst/>
                          <a:latin typeface="+mn-lt"/>
                        </a:rPr>
                        <a:t>Glucose </a:t>
                      </a:r>
                      <a:br>
                        <a:rPr lang="en-US" sz="900" b="1" i="0" dirty="0">
                          <a:solidFill>
                            <a:schemeClr val="bg1"/>
                          </a:solidFill>
                          <a:effectLst/>
                          <a:latin typeface="+mn-lt"/>
                        </a:rPr>
                      </a:br>
                      <a:r>
                        <a:rPr lang="en-US" sz="900" b="1" i="0" dirty="0">
                          <a:solidFill>
                            <a:schemeClr val="bg1"/>
                          </a:solidFill>
                          <a:effectLst/>
                          <a:latin typeface="+mn-lt"/>
                        </a:rPr>
                        <a:t>(on G)</a:t>
                      </a:r>
                      <a:endParaRPr lang="en-US" sz="900" b="1" i="0" baseline="-25000" dirty="0">
                        <a:solidFill>
                          <a:schemeClr val="bg1"/>
                        </a:solidFill>
                        <a:effectLst/>
                        <a:latin typeface="+mn-lt"/>
                      </a:endParaRPr>
                    </a:p>
                  </a:txBody>
                  <a:tcPr>
                    <a:solidFill>
                      <a:schemeClr val="accent1"/>
                    </a:solidFill>
                  </a:tcPr>
                </a:tc>
                <a:tc>
                  <a:txBody>
                    <a:bodyPr/>
                    <a:lstStyle/>
                    <a:p>
                      <a:pPr algn="l" rtl="0" fontAlgn="base">
                        <a:lnSpc>
                          <a:spcPct val="100000"/>
                        </a:lnSpc>
                      </a:pPr>
                      <a:r>
                        <a:rPr lang="en-US" sz="900" b="0" i="0">
                          <a:solidFill>
                            <a:schemeClr val="bg1"/>
                          </a:solidFill>
                          <a:effectLst/>
                          <a:latin typeface="+mn-lt"/>
                        </a:rPr>
                        <a:t>Without anticoagulant</a:t>
                      </a:r>
                    </a:p>
                    <a:p>
                      <a:pPr algn="l" rtl="0" fontAlgn="base">
                        <a:lnSpc>
                          <a:spcPct val="100000"/>
                        </a:lnSpc>
                      </a:pPr>
                      <a:r>
                        <a:rPr lang="en-US" sz="900" b="0" i="0">
                          <a:solidFill>
                            <a:schemeClr val="bg1"/>
                          </a:solidFill>
                          <a:effectLst/>
                          <a:latin typeface="+mn-lt"/>
                        </a:rPr>
                        <a:t> </a:t>
                      </a:r>
                    </a:p>
                  </a:txBody>
                  <a:tcPr>
                    <a:solidFill>
                      <a:schemeClr val="accent3"/>
                    </a:solidFill>
                  </a:tcPr>
                </a:tc>
                <a:tc>
                  <a:txBody>
                    <a:bodyPr/>
                    <a:lstStyle/>
                    <a:p>
                      <a:pPr algn="l" rtl="0" fontAlgn="base">
                        <a:lnSpc>
                          <a:spcPct val="100000"/>
                        </a:lnSpc>
                      </a:pPr>
                      <a:r>
                        <a:rPr lang="en-US" sz="900" b="0" i="0">
                          <a:solidFill>
                            <a:schemeClr val="bg1"/>
                          </a:solidFill>
                          <a:effectLst/>
                          <a:latin typeface="+mn-lt"/>
                        </a:rPr>
                        <a:t>3 minutes </a:t>
                      </a:r>
                    </a:p>
                  </a:txBody>
                  <a:tcPr>
                    <a:solidFill>
                      <a:schemeClr val="accent3"/>
                    </a:solidFill>
                  </a:tcPr>
                </a:tc>
                <a:tc>
                  <a:txBody>
                    <a:bodyPr/>
                    <a:lstStyle/>
                    <a:p>
                      <a:pPr algn="l" rtl="0" fontAlgn="base">
                        <a:lnSpc>
                          <a:spcPct val="100000"/>
                        </a:lnSpc>
                      </a:pPr>
                      <a:endParaRPr lang="en-US" sz="700" b="0" i="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a:solidFill>
                            <a:schemeClr val="tx1"/>
                          </a:solidFill>
                          <a:effectLst/>
                          <a:latin typeface="+mn-lt"/>
                        </a:rPr>
                        <a:t>Without anticoagulant</a:t>
                      </a:r>
                    </a:p>
                  </a:txBody>
                  <a:tcPr>
                    <a:solidFill>
                      <a:schemeClr val="accent3">
                        <a:lumMod val="20000"/>
                        <a:lumOff val="80000"/>
                      </a:schemeClr>
                    </a:solidFill>
                  </a:tcPr>
                </a:tc>
                <a:tc>
                  <a:txBody>
                    <a:bodyPr/>
                    <a:lstStyle/>
                    <a:p>
                      <a:pPr algn="l" rtl="0" fontAlgn="base">
                        <a:lnSpc>
                          <a:spcPct val="100000"/>
                        </a:lnSpc>
                      </a:pPr>
                      <a:r>
                        <a:rPr lang="en-US" sz="900" b="0" i="0">
                          <a:solidFill>
                            <a:schemeClr val="tx1"/>
                          </a:solidFill>
                          <a:effectLst/>
                          <a:latin typeface="+mn-lt"/>
                        </a:rPr>
                        <a:t>3 minutes </a:t>
                      </a:r>
                    </a:p>
                  </a:txBody>
                  <a:tcPr>
                    <a:solidFill>
                      <a:schemeClr val="accent3">
                        <a:lumMod val="20000"/>
                        <a:lumOff val="80000"/>
                      </a:schemeClr>
                    </a:solidFill>
                  </a:tcPr>
                </a:tc>
                <a:tc rowSpan="2">
                  <a:txBody>
                    <a:bodyPr/>
                    <a:lstStyle/>
                    <a:p>
                      <a:pPr algn="l" rtl="0" fontAlgn="base">
                        <a:lnSpc>
                          <a:spcPct val="100000"/>
                        </a:lnSpc>
                      </a:pPr>
                      <a:r>
                        <a:rPr lang="en-US" sz="900" b="0" i="0" dirty="0">
                          <a:solidFill>
                            <a:schemeClr val="tx1"/>
                          </a:solidFill>
                          <a:effectLst/>
                          <a:latin typeface="+mn-lt"/>
                        </a:rPr>
                        <a:t>With balanced</a:t>
                      </a:r>
                    </a:p>
                    <a:p>
                      <a:pPr algn="l" rtl="0" fontAlgn="base">
                        <a:lnSpc>
                          <a:spcPct val="100000"/>
                        </a:lnSpc>
                      </a:pPr>
                      <a:r>
                        <a:rPr lang="en-US" sz="900" b="0" i="0" dirty="0">
                          <a:solidFill>
                            <a:schemeClr val="tx1"/>
                          </a:solidFill>
                          <a:effectLst/>
                          <a:latin typeface="+mn-lt"/>
                        </a:rPr>
                        <a:t>heparin</a:t>
                      </a:r>
                    </a:p>
                    <a:p>
                      <a:pPr algn="l" rtl="0" fontAlgn="base">
                        <a:lnSpc>
                          <a:spcPct val="100000"/>
                        </a:lnSpc>
                      </a:pPr>
                      <a:r>
                        <a:rPr lang="en-US" sz="900" b="0" i="0" dirty="0">
                          <a:solidFill>
                            <a:schemeClr val="tx1"/>
                          </a:solidFill>
                          <a:effectLst/>
                          <a:latin typeface="+mn-lt"/>
                        </a:rPr>
                        <a:t>anticoagulant</a:t>
                      </a:r>
                    </a:p>
                    <a:p>
                      <a:pPr algn="l" rtl="0" fontAlgn="base">
                        <a:lnSpc>
                          <a:spcPct val="100000"/>
                        </a:lnSpc>
                      </a:pPr>
                      <a:r>
                        <a:rPr lang="en-US" sz="900" b="0" i="0" dirty="0">
                          <a:solidFill>
                            <a:schemeClr val="tx1"/>
                          </a:solidFill>
                          <a:effectLst/>
                          <a:latin typeface="+mn-lt"/>
                        </a:rPr>
                        <a:t>or</a:t>
                      </a:r>
                    </a:p>
                    <a:p>
                      <a:pPr algn="l" rtl="0" fontAlgn="base">
                        <a:lnSpc>
                          <a:spcPct val="100000"/>
                        </a:lnSpc>
                      </a:pPr>
                      <a:r>
                        <a:rPr lang="en-US" sz="900" b="0" i="0" dirty="0">
                          <a:solidFill>
                            <a:schemeClr val="tx1"/>
                          </a:solidFill>
                          <a:effectLst/>
                          <a:latin typeface="+mn-lt"/>
                        </a:rPr>
                        <a:t>lithium heparin</a:t>
                      </a:r>
                    </a:p>
                    <a:p>
                      <a:pPr algn="l" rtl="0" fontAlgn="base">
                        <a:lnSpc>
                          <a:spcPct val="100000"/>
                        </a:lnSpc>
                      </a:pPr>
                      <a:r>
                        <a:rPr lang="en-US" sz="900" b="0" i="0" dirty="0">
                          <a:solidFill>
                            <a:schemeClr val="tx1"/>
                          </a:solidFill>
                          <a:effectLst/>
                          <a:latin typeface="+mn-lt"/>
                        </a:rPr>
                        <a:t>if labeled for the</a:t>
                      </a:r>
                    </a:p>
                    <a:p>
                      <a:pPr algn="l" rtl="0" fontAlgn="base">
                        <a:lnSpc>
                          <a:spcPct val="100000"/>
                        </a:lnSpc>
                      </a:pPr>
                      <a:r>
                        <a:rPr lang="en-US" sz="900" b="0" i="0" dirty="0">
                          <a:solidFill>
                            <a:schemeClr val="tx1"/>
                          </a:solidFill>
                          <a:effectLst/>
                          <a:latin typeface="+mn-lt"/>
                        </a:rPr>
                        <a:t>measurement</a:t>
                      </a:r>
                    </a:p>
                    <a:p>
                      <a:pPr algn="l" rtl="0" fontAlgn="base">
                        <a:lnSpc>
                          <a:spcPct val="100000"/>
                        </a:lnSpc>
                      </a:pPr>
                      <a:r>
                        <a:rPr lang="en-US" sz="900" b="0" i="0" dirty="0">
                          <a:solidFill>
                            <a:schemeClr val="tx1"/>
                          </a:solidFill>
                          <a:effectLst/>
                          <a:latin typeface="+mn-lt"/>
                        </a:rPr>
                        <a:t>of electrolytes</a:t>
                      </a:r>
                    </a:p>
                  </a:txBody>
                  <a:tcPr>
                    <a:solidFill>
                      <a:schemeClr val="accent2">
                        <a:lumMod val="40000"/>
                        <a:lumOff val="60000"/>
                      </a:schemeClr>
                    </a:solidFill>
                  </a:tcPr>
                </a:tc>
                <a:tc rowSpan="2">
                  <a:txBody>
                    <a:bodyPr/>
                    <a:lstStyle/>
                    <a:p>
                      <a:pPr algn="l" rtl="0" fontAlgn="base">
                        <a:lnSpc>
                          <a:spcPct val="100000"/>
                        </a:lnSpc>
                      </a:pPr>
                      <a:r>
                        <a:rPr lang="en-US" sz="900" b="0" i="0">
                          <a:solidFill>
                            <a:schemeClr val="tx1"/>
                          </a:solidFill>
                          <a:effectLst/>
                          <a:latin typeface="+mn-lt"/>
                        </a:rPr>
                        <a:t>3 minutes</a:t>
                      </a:r>
                    </a:p>
                  </a:txBody>
                  <a:tcPr>
                    <a:solidFill>
                      <a:schemeClr val="accent2">
                        <a:lumMod val="40000"/>
                        <a:lumOff val="60000"/>
                      </a:schemeClr>
                    </a:solidFill>
                  </a:tcPr>
                </a:tc>
                <a:extLst>
                  <a:ext uri="{0D108BD9-81ED-4DB2-BD59-A6C34878D82A}">
                    <a16:rowId xmlns:a16="http://schemas.microsoft.com/office/drawing/2014/main" val="1954595383"/>
                  </a:ext>
                </a:extLst>
              </a:tr>
              <a:tr h="1572939">
                <a:tc vMerge="1">
                  <a:txBody>
                    <a:bodyPr/>
                    <a:lstStyle/>
                    <a:p>
                      <a:pPr marL="171450" indent="-171450" algn="l" rtl="0" fontAlgn="base">
                        <a:lnSpc>
                          <a:spcPct val="100000"/>
                        </a:lnSpc>
                        <a:buFont typeface="Arial" panose="020B0604020202020204" pitchFamily="34" charset="0"/>
                        <a:buChar char="•"/>
                      </a:pPr>
                      <a:endParaRPr lang="en-US" sz="900" b="0" i="0">
                        <a:solidFill>
                          <a:schemeClr val="bg1"/>
                        </a:solidFill>
                        <a:effectLst/>
                        <a:latin typeface="+mn-lt"/>
                      </a:endParaRP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With balanced heparin anticoagulant or lithium heparin anticoagulant (syringe must be filled per manufacturer’s recommendation)</a:t>
                      </a:r>
                    </a:p>
                    <a:p>
                      <a:pPr marL="171450" indent="-171450" algn="l" rtl="0" fontAlgn="base">
                        <a:lnSpc>
                          <a:spcPct val="100000"/>
                        </a:lnSpc>
                        <a:buFont typeface="Arial" panose="020B0604020202020204" pitchFamily="34" charset="0"/>
                        <a:buChar char="•"/>
                      </a:pPr>
                      <a:r>
                        <a:rPr lang="en-US" sz="900" b="0" i="0" dirty="0">
                          <a:solidFill>
                            <a:schemeClr val="bg1"/>
                          </a:solidFill>
                          <a:effectLst/>
                          <a:latin typeface="+mn-lt"/>
                        </a:rPr>
                        <a:t>Remix thoroughly before filling cartridge.</a:t>
                      </a:r>
                    </a:p>
                  </a:txBody>
                  <a:tcPr>
                    <a:solidFill>
                      <a:schemeClr val="accent3"/>
                    </a:solidFill>
                  </a:tcPr>
                </a:tc>
                <a:tc>
                  <a:txBody>
                    <a:bodyPr/>
                    <a:lstStyle/>
                    <a:p>
                      <a:pPr algn="l" rtl="0" fontAlgn="base">
                        <a:lnSpc>
                          <a:spcPct val="100000"/>
                        </a:lnSpc>
                      </a:pPr>
                      <a:r>
                        <a:rPr lang="en-US" sz="900" b="0" i="0">
                          <a:solidFill>
                            <a:schemeClr val="bg1"/>
                          </a:solidFill>
                          <a:effectLst/>
                          <a:latin typeface="+mn-lt"/>
                        </a:rPr>
                        <a:t>30 minutes </a:t>
                      </a:r>
                    </a:p>
                  </a:txBody>
                  <a:tcPr>
                    <a:solidFill>
                      <a:schemeClr val="accent3"/>
                    </a:solidFill>
                  </a:tcPr>
                </a:tc>
                <a:tc>
                  <a:txBody>
                    <a:bodyPr/>
                    <a:lstStyle/>
                    <a:p>
                      <a:pPr algn="l" rtl="0" fontAlgn="base">
                        <a:lnSpc>
                          <a:spcPct val="100000"/>
                        </a:lnSpc>
                      </a:pPr>
                      <a:endParaRPr lang="en-US" sz="700" b="0" i="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dirty="0">
                          <a:solidFill>
                            <a:schemeClr val="tx1"/>
                          </a:solidFill>
                          <a:effectLst/>
                          <a:latin typeface="+mn-lt"/>
                        </a:rPr>
                        <a:t>With lithium heparin anticoagulant (tubes must be filled per manufacturer’s recommendation)</a:t>
                      </a:r>
                    </a:p>
                    <a:p>
                      <a:pPr marL="171450" indent="-171450" algn="l" rtl="0" fontAlgn="base">
                        <a:lnSpc>
                          <a:spcPct val="100000"/>
                        </a:lnSpc>
                        <a:buFont typeface="Arial" panose="020B0604020202020204" pitchFamily="34" charset="0"/>
                        <a:buChar char="•"/>
                      </a:pPr>
                      <a:r>
                        <a:rPr lang="en-US" sz="900" b="0" i="0" dirty="0">
                          <a:solidFill>
                            <a:schemeClr val="tx1"/>
                          </a:solidFill>
                          <a:effectLst/>
                          <a:latin typeface="+mn-lt"/>
                        </a:rPr>
                        <a:t>Remix thoroughly before filling cartridge.</a:t>
                      </a:r>
                    </a:p>
                  </a:txBody>
                  <a:tcPr>
                    <a:solidFill>
                      <a:schemeClr val="accent3">
                        <a:lumMod val="20000"/>
                        <a:lumOff val="80000"/>
                      </a:schemeClr>
                    </a:solidFill>
                  </a:tcPr>
                </a:tc>
                <a:tc>
                  <a:txBody>
                    <a:bodyPr/>
                    <a:lstStyle/>
                    <a:p>
                      <a:pPr algn="l" rtl="0" fontAlgn="base">
                        <a:lnSpc>
                          <a:spcPct val="100000"/>
                        </a:lnSpc>
                      </a:pPr>
                      <a:r>
                        <a:rPr lang="en-US" sz="900" b="0" i="0" dirty="0">
                          <a:solidFill>
                            <a:schemeClr val="tx1"/>
                          </a:solidFill>
                          <a:effectLst/>
                          <a:latin typeface="+mn-lt"/>
                        </a:rPr>
                        <a:t>30 minutes</a:t>
                      </a:r>
                    </a:p>
                  </a:txBody>
                  <a:tcPr>
                    <a:solidFill>
                      <a:schemeClr val="accent3">
                        <a:lumMod val="20000"/>
                        <a:lumOff val="80000"/>
                      </a:schemeClr>
                    </a:solidFill>
                  </a:tcPr>
                </a:tc>
                <a:tc vMerge="1">
                  <a:txBody>
                    <a:bodyPr/>
                    <a:lstStyle/>
                    <a:p>
                      <a:pPr algn="l" rtl="0" fontAlgn="base">
                        <a:lnSpc>
                          <a:spcPct val="100000"/>
                        </a:lnSpc>
                      </a:pPr>
                      <a:endParaRPr lang="en-US" sz="900" b="0" i="0">
                        <a:solidFill>
                          <a:schemeClr val="tx1"/>
                        </a:solidFill>
                        <a:effectLst/>
                        <a:latin typeface="+mn-lt"/>
                      </a:endParaRPr>
                    </a:p>
                  </a:txBody>
                  <a:tcPr>
                    <a:solidFill>
                      <a:schemeClr val="accent2">
                        <a:lumMod val="40000"/>
                        <a:lumOff val="60000"/>
                      </a:schemeClr>
                    </a:solidFill>
                  </a:tcPr>
                </a:tc>
                <a:tc vMerge="1">
                  <a:txBody>
                    <a:bodyPr/>
                    <a:lstStyle/>
                    <a:p>
                      <a:pPr algn="l" rtl="0" fontAlgn="base">
                        <a:lnSpc>
                          <a:spcPct val="100000"/>
                        </a:lnSpc>
                      </a:pPr>
                      <a:endParaRPr lang="en-US" sz="900" b="0" i="0">
                        <a:solidFill>
                          <a:schemeClr val="tx1"/>
                        </a:solidFill>
                        <a:effectLst/>
                        <a:latin typeface="+mn-lt"/>
                      </a:endParaRPr>
                    </a:p>
                  </a:txBody>
                  <a:tcPr>
                    <a:solidFill>
                      <a:schemeClr val="accent2">
                        <a:lumMod val="40000"/>
                        <a:lumOff val="60000"/>
                      </a:schemeClr>
                    </a:solidFill>
                  </a:tcPr>
                </a:tc>
                <a:extLst>
                  <a:ext uri="{0D108BD9-81ED-4DB2-BD59-A6C34878D82A}">
                    <a16:rowId xmlns:a16="http://schemas.microsoft.com/office/drawing/2014/main" val="2110279343"/>
                  </a:ext>
                </a:extLst>
              </a:tr>
            </a:tbl>
          </a:graphicData>
        </a:graphic>
      </p:graphicFrame>
    </p:spTree>
    <p:custDataLst>
      <p:tags r:id="rId1"/>
    </p:custDataLst>
    <p:extLst>
      <p:ext uri="{BB962C8B-B14F-4D97-AF65-F5344CB8AC3E}">
        <p14:creationId xmlns:p14="http://schemas.microsoft.com/office/powerpoint/2010/main" val="1402647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a:xfrm>
            <a:off x="502920" y="569594"/>
            <a:ext cx="4577685" cy="390526"/>
          </a:xfrm>
        </p:spPr>
        <p:txBody>
          <a:bodyPr/>
          <a:lstStyle/>
          <a:p>
            <a:r>
              <a:rPr lang="en-US" dirty="0"/>
              <a:t>Running the test</a:t>
            </a:r>
            <a:endParaRPr lang="en-US" sz="2400" i="1" dirty="0"/>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27</a:t>
            </a:fld>
            <a:endParaRPr lang="en-IN"/>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a:xfrm>
            <a:off x="502920" y="1287167"/>
            <a:ext cx="4993208" cy="3397250"/>
          </a:xfrm>
        </p:spPr>
        <p:txBody>
          <a:bodyPr/>
          <a:lstStyle/>
          <a:p>
            <a:pPr defTabSz="385763">
              <a:spcBef>
                <a:spcPts val="254"/>
              </a:spcBef>
            </a:pPr>
            <a:r>
              <a:rPr lang="en-US">
                <a:latin typeface="+mn-lt"/>
              </a:rPr>
              <a:t>REMOVE THE CARTRIDGE FROM </a:t>
            </a:r>
            <a:br>
              <a:rPr lang="en-US">
                <a:latin typeface="+mn-lt"/>
              </a:rPr>
            </a:br>
            <a:r>
              <a:rPr lang="en-US">
                <a:latin typeface="+mn-lt"/>
              </a:rPr>
              <a:t>THE CARTRIDGE POUCH | </a:t>
            </a:r>
            <a:r>
              <a:rPr lang="en-US" b="1">
                <a:solidFill>
                  <a:srgbClr val="FF66CC"/>
                </a:solidFill>
                <a:latin typeface="+mn-lt"/>
              </a:rPr>
              <a:t>CREA</a:t>
            </a:r>
            <a:r>
              <a:rPr lang="en-US">
                <a:latin typeface="+mn-lt"/>
              </a:rPr>
              <a:t> </a:t>
            </a:r>
          </a:p>
          <a:p>
            <a:pPr marL="285750" indent="-285750" defTabSz="385763">
              <a:spcBef>
                <a:spcPts val="254"/>
              </a:spcBef>
              <a:buFont typeface="Arial" panose="020B0604020202020204" pitchFamily="34" charset="0"/>
              <a:buChar char="•"/>
            </a:pPr>
            <a:r>
              <a:rPr lang="en-US" sz="1400">
                <a:solidFill>
                  <a:schemeClr val="tx1"/>
                </a:solidFill>
              </a:rPr>
              <a:t>Place the cartridge on a clean, flat, level, and </a:t>
            </a:r>
            <a:br>
              <a:rPr lang="en-US" sz="1400">
                <a:solidFill>
                  <a:schemeClr val="tx1"/>
                </a:solidFill>
              </a:rPr>
            </a:br>
            <a:r>
              <a:rPr lang="en-US" sz="1400">
                <a:solidFill>
                  <a:schemeClr val="tx1"/>
                </a:solidFill>
              </a:rPr>
              <a:t>vibration-free surface</a:t>
            </a:r>
          </a:p>
          <a:p>
            <a:pPr marL="285750" indent="-285750" defTabSz="385763">
              <a:spcBef>
                <a:spcPts val="254"/>
              </a:spcBef>
              <a:buFont typeface="Arial" panose="020B0604020202020204" pitchFamily="34" charset="0"/>
              <a:buChar char="•"/>
            </a:pPr>
            <a:r>
              <a:rPr lang="en-US" sz="1400">
                <a:solidFill>
                  <a:schemeClr val="tx1"/>
                </a:solidFill>
              </a:rPr>
              <a:t>Handle the cartridge by the sides</a:t>
            </a:r>
          </a:p>
        </p:txBody>
      </p:sp>
      <p:sp>
        <p:nvSpPr>
          <p:cNvPr id="6" name="TextBox 5">
            <a:extLst>
              <a:ext uri="{FF2B5EF4-FFF2-40B4-BE49-F238E27FC236}">
                <a16:creationId xmlns:a16="http://schemas.microsoft.com/office/drawing/2014/main" id="{55BE2989-F94F-F2F1-6F3E-0216385DA665}"/>
              </a:ext>
            </a:extLst>
          </p:cNvPr>
          <p:cNvSpPr txBox="1"/>
          <p:nvPr/>
        </p:nvSpPr>
        <p:spPr>
          <a:xfrm>
            <a:off x="782318" y="3044288"/>
            <a:ext cx="4233797" cy="1454244"/>
          </a:xfrm>
          <a:prstGeom prst="rect">
            <a:avLst/>
          </a:prstGeom>
          <a:noFill/>
        </p:spPr>
        <p:txBody>
          <a:bodyPr wrap="square" lIns="91440" tIns="45720" rIns="91440" bIns="45720" rtlCol="0" anchor="t">
            <a:spAutoFit/>
          </a:bodyPr>
          <a:lstStyle/>
          <a:p>
            <a:pPr defTabSz="514350"/>
            <a:r>
              <a:rPr lang="en-US" sz="1600" b="1" dirty="0">
                <a:solidFill>
                  <a:schemeClr val="tx2"/>
                </a:solidFill>
                <a:cs typeface="Calibri"/>
              </a:rPr>
              <a:t>PRECAUTIONS</a:t>
            </a:r>
            <a:endParaRPr lang="en-US" sz="1600" dirty="0">
              <a:solidFill>
                <a:schemeClr val="tx2"/>
              </a:solidFill>
              <a:cs typeface="Calibri"/>
            </a:endParaRPr>
          </a:p>
          <a:p>
            <a:pPr marL="128270" indent="-128270">
              <a:spcAft>
                <a:spcPts val="450"/>
              </a:spcAft>
              <a:buFont typeface="Arial" panose="020B0604020202020204" pitchFamily="34" charset="0"/>
              <a:buChar char="•"/>
            </a:pPr>
            <a:r>
              <a:rPr lang="en-US" sz="1000" b="1" dirty="0">
                <a:cs typeface="Calibri"/>
              </a:rPr>
              <a:t>DO NOT touch the sensors on the top of the cartridge.</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apply pressure to the central area of the label because the calibration fluid pack inside could burst prematurely. </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expose cartridges to temperatures above 30°C (86°F).</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place the cartridge and/or analyzer in an oxygen-enriched atmosphere.</a:t>
            </a:r>
            <a:endParaRPr lang="en-US" sz="1000" b="1" dirty="0">
              <a:ea typeface="Calibri"/>
              <a:cs typeface="Calibri"/>
            </a:endParaRPr>
          </a:p>
        </p:txBody>
      </p:sp>
      <p:cxnSp>
        <p:nvCxnSpPr>
          <p:cNvPr id="20" name="Straight Connector 19">
            <a:extLst>
              <a:ext uri="{FF2B5EF4-FFF2-40B4-BE49-F238E27FC236}">
                <a16:creationId xmlns:a16="http://schemas.microsoft.com/office/drawing/2014/main" id="{4C0E3067-B3E2-1E6D-ED85-3FF7F9B81495}"/>
              </a:ext>
            </a:extLst>
          </p:cNvPr>
          <p:cNvCxnSpPr>
            <a:cxnSpLocks/>
          </p:cNvCxnSpPr>
          <p:nvPr/>
        </p:nvCxnSpPr>
        <p:spPr>
          <a:xfrm>
            <a:off x="436913" y="2839059"/>
            <a:ext cx="4135087" cy="0"/>
          </a:xfrm>
          <a:prstGeom prst="line">
            <a:avLst/>
          </a:prstGeom>
          <a:ln w="15875"/>
        </p:spPr>
        <p:style>
          <a:lnRef idx="1">
            <a:schemeClr val="accent3"/>
          </a:lnRef>
          <a:fillRef idx="0">
            <a:schemeClr val="accent3"/>
          </a:fillRef>
          <a:effectRef idx="0">
            <a:schemeClr val="accent3"/>
          </a:effectRef>
          <a:fontRef idx="minor">
            <a:schemeClr val="tx1"/>
          </a:fontRef>
        </p:style>
      </p:cxnSp>
      <p:graphicFrame>
        <p:nvGraphicFramePr>
          <p:cNvPr id="9" name="Content Placeholder 5">
            <a:extLst>
              <a:ext uri="{FF2B5EF4-FFF2-40B4-BE49-F238E27FC236}">
                <a16:creationId xmlns:a16="http://schemas.microsoft.com/office/drawing/2014/main" id="{E8DD5607-0BB9-7B54-F0F4-50D3E2F8AD8B}"/>
              </a:ext>
            </a:extLst>
          </p:cNvPr>
          <p:cNvGraphicFramePr>
            <a:graphicFrameLocks/>
          </p:cNvGraphicFramePr>
          <p:nvPr>
            <p:extLst>
              <p:ext uri="{D42A27DB-BD31-4B8C-83A1-F6EECF244321}">
                <p14:modId xmlns:p14="http://schemas.microsoft.com/office/powerpoint/2010/main" val="4188147726"/>
              </p:ext>
            </p:extLst>
          </p:nvPr>
        </p:nvGraphicFramePr>
        <p:xfrm>
          <a:off x="6218121" y="122353"/>
          <a:ext cx="3063240" cy="892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656AEAB0-2361-9A5C-7D26-BF34D3A3B548}"/>
              </a:ext>
            </a:extLst>
          </p:cNvPr>
          <p:cNvGrpSpPr/>
          <p:nvPr/>
        </p:nvGrpSpPr>
        <p:grpSpPr>
          <a:xfrm>
            <a:off x="5295513" y="686108"/>
            <a:ext cx="3282061" cy="3922825"/>
            <a:chOff x="5295513" y="686108"/>
            <a:chExt cx="3282061" cy="3922825"/>
          </a:xfrm>
        </p:grpSpPr>
        <p:pic>
          <p:nvPicPr>
            <p:cNvPr id="12" name="Picture 11" descr="A white plastic object with a white label&#10;&#10;AI-generated content may be incorrect.">
              <a:extLst>
                <a:ext uri="{FF2B5EF4-FFF2-40B4-BE49-F238E27FC236}">
                  <a16:creationId xmlns:a16="http://schemas.microsoft.com/office/drawing/2014/main" id="{EBD05DE2-86F6-1713-7D42-AFC5C3FDF4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26934" y="2586611"/>
              <a:ext cx="1382162" cy="2022322"/>
            </a:xfrm>
            <a:prstGeom prst="rect">
              <a:avLst/>
            </a:prstGeom>
          </p:spPr>
        </p:pic>
        <p:pic>
          <p:nvPicPr>
            <p:cNvPr id="11" name="Picture 10" descr="A white plastic object with a white label&#10;&#10;AI-generated content may be incorrect.">
              <a:extLst>
                <a:ext uri="{FF2B5EF4-FFF2-40B4-BE49-F238E27FC236}">
                  <a16:creationId xmlns:a16="http://schemas.microsoft.com/office/drawing/2014/main" id="{1B3BADB2-1D00-8737-8BEC-E322DE62D3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5513" y="686108"/>
              <a:ext cx="1382162" cy="2022322"/>
            </a:xfrm>
            <a:prstGeom prst="rect">
              <a:avLst/>
            </a:prstGeom>
          </p:spPr>
        </p:pic>
        <p:sp>
          <p:nvSpPr>
            <p:cNvPr id="31" name="Line 16">
              <a:extLst>
                <a:ext uri="{FF2B5EF4-FFF2-40B4-BE49-F238E27FC236}">
                  <a16:creationId xmlns:a16="http://schemas.microsoft.com/office/drawing/2014/main" id="{2D6E83DC-6C83-B7CC-4F15-C47DF792A45A}"/>
                </a:ext>
              </a:extLst>
            </p:cNvPr>
            <p:cNvSpPr>
              <a:spLocks noChangeShapeType="1"/>
            </p:cNvSpPr>
            <p:nvPr/>
          </p:nvSpPr>
          <p:spPr bwMode="auto">
            <a:xfrm flipH="1" flipV="1">
              <a:off x="6418728" y="1021408"/>
              <a:ext cx="258947"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32" name="Line 16">
              <a:extLst>
                <a:ext uri="{FF2B5EF4-FFF2-40B4-BE49-F238E27FC236}">
                  <a16:creationId xmlns:a16="http://schemas.microsoft.com/office/drawing/2014/main" id="{71E91DDA-3550-4245-368F-F52BDB035390}"/>
                </a:ext>
              </a:extLst>
            </p:cNvPr>
            <p:cNvSpPr>
              <a:spLocks noChangeShapeType="1"/>
            </p:cNvSpPr>
            <p:nvPr/>
          </p:nvSpPr>
          <p:spPr bwMode="auto">
            <a:xfrm flipH="1" flipV="1">
              <a:off x="6220422" y="3291582"/>
              <a:ext cx="517894"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34" name="Rectangle 33">
              <a:extLst>
                <a:ext uri="{FF2B5EF4-FFF2-40B4-BE49-F238E27FC236}">
                  <a16:creationId xmlns:a16="http://schemas.microsoft.com/office/drawing/2014/main" id="{D711E500-7E32-3BD1-7200-8D765192064C}"/>
                </a:ext>
              </a:extLst>
            </p:cNvPr>
            <p:cNvSpPr/>
            <p:nvPr/>
          </p:nvSpPr>
          <p:spPr>
            <a:xfrm>
              <a:off x="5516880" y="905992"/>
              <a:ext cx="902593" cy="2308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B30F840-7C15-5F77-3B76-8CE4700A00BC}"/>
                </a:ext>
              </a:extLst>
            </p:cNvPr>
            <p:cNvSpPr/>
            <p:nvPr/>
          </p:nvSpPr>
          <p:spPr>
            <a:xfrm>
              <a:off x="5775571" y="3077761"/>
              <a:ext cx="432391" cy="427642"/>
            </a:xfrm>
            <a:prstGeom prst="flowChartConnecto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17CFDF1-EE4A-2EFF-3F08-6CF0FD9E8FE4}"/>
                </a:ext>
              </a:extLst>
            </p:cNvPr>
            <p:cNvSpPr txBox="1"/>
            <p:nvPr/>
          </p:nvSpPr>
          <p:spPr>
            <a:xfrm>
              <a:off x="6610262" y="822825"/>
              <a:ext cx="1776231" cy="453907"/>
            </a:xfrm>
            <a:prstGeom prst="rect">
              <a:avLst/>
            </a:prstGeom>
            <a:noFill/>
          </p:spPr>
          <p:txBody>
            <a:bodyPr wrap="square" rtlCol="0">
              <a:spAutoFit/>
            </a:bodyPr>
            <a:lstStyle/>
            <a:p>
              <a:pPr>
                <a:lnSpc>
                  <a:spcPts val="1400"/>
                </a:lnSpc>
              </a:pPr>
              <a:r>
                <a:rPr lang="en-US" sz="1400" b="1">
                  <a:solidFill>
                    <a:schemeClr val="tx2"/>
                  </a:solidFill>
                  <a:latin typeface="Calibri" panose="020F0502020204030204" pitchFamily="34" charset="0"/>
                </a:rPr>
                <a:t>DO NOT </a:t>
              </a:r>
            </a:p>
            <a:p>
              <a:pPr>
                <a:lnSpc>
                  <a:spcPts val="1400"/>
                </a:lnSpc>
              </a:pPr>
              <a:r>
                <a:rPr lang="en-US" sz="1400" b="1">
                  <a:solidFill>
                    <a:schemeClr val="tx2"/>
                  </a:solidFill>
                  <a:latin typeface="Calibri" panose="020F0502020204030204" pitchFamily="34" charset="0"/>
                </a:rPr>
                <a:t>TOUCH THE SENSORS</a:t>
              </a:r>
            </a:p>
          </p:txBody>
        </p:sp>
        <p:sp>
          <p:nvSpPr>
            <p:cNvPr id="18" name="TextBox 17">
              <a:extLst>
                <a:ext uri="{FF2B5EF4-FFF2-40B4-BE49-F238E27FC236}">
                  <a16:creationId xmlns:a16="http://schemas.microsoft.com/office/drawing/2014/main" id="{43556DCB-1775-2F86-8EE9-FA53C0601D67}"/>
                </a:ext>
              </a:extLst>
            </p:cNvPr>
            <p:cNvSpPr txBox="1"/>
            <p:nvPr/>
          </p:nvSpPr>
          <p:spPr>
            <a:xfrm>
              <a:off x="6677675" y="2974860"/>
              <a:ext cx="1899899" cy="633443"/>
            </a:xfrm>
            <a:prstGeom prst="rect">
              <a:avLst/>
            </a:prstGeom>
            <a:noFill/>
          </p:spPr>
          <p:txBody>
            <a:bodyPr wrap="square" rtlCol="0">
              <a:spAutoFit/>
            </a:bodyPr>
            <a:lstStyle/>
            <a:p>
              <a:pPr>
                <a:lnSpc>
                  <a:spcPts val="1400"/>
                </a:lnSpc>
              </a:pPr>
              <a:r>
                <a:rPr lang="en-US" sz="1400" b="1">
                  <a:solidFill>
                    <a:schemeClr val="tx2"/>
                  </a:solidFill>
                  <a:latin typeface="Calibri" panose="020F0502020204030204" pitchFamily="34" charset="0"/>
                </a:rPr>
                <a:t>DO NOT TOUCH THE CENTER OF THE CARTRIDGE</a:t>
              </a:r>
            </a:p>
          </p:txBody>
        </p:sp>
      </p:grpSp>
      <p:pic>
        <p:nvPicPr>
          <p:cNvPr id="4" name="Picture 3" descr="Icon&#10;&#10;Description automatically generated">
            <a:extLst>
              <a:ext uri="{FF2B5EF4-FFF2-40B4-BE49-F238E27FC236}">
                <a16:creationId xmlns:a16="http://schemas.microsoft.com/office/drawing/2014/main" id="{6EB2D075-7773-102C-5A26-3ECC1AE8AA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555" y="3124250"/>
            <a:ext cx="342207" cy="342207"/>
          </a:xfrm>
          <a:prstGeom prst="rect">
            <a:avLst/>
          </a:prstGeom>
        </p:spPr>
      </p:pic>
    </p:spTree>
    <p:custDataLst>
      <p:tags r:id="rId1"/>
    </p:custDataLst>
    <p:extLst>
      <p:ext uri="{BB962C8B-B14F-4D97-AF65-F5344CB8AC3E}">
        <p14:creationId xmlns:p14="http://schemas.microsoft.com/office/powerpoint/2010/main" val="423379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0B4B7-1187-CB1F-F93B-9AC0E1F9C3AD}"/>
            </a:ext>
          </a:extLst>
        </p:cNvPr>
        <p:cNvGrpSpPr/>
        <p:nvPr/>
      </p:nvGrpSpPr>
      <p:grpSpPr>
        <a:xfrm>
          <a:off x="0" y="0"/>
          <a:ext cx="0" cy="0"/>
          <a:chOff x="0" y="0"/>
          <a:chExt cx="0" cy="0"/>
        </a:xfrm>
      </p:grpSpPr>
      <p:pic>
        <p:nvPicPr>
          <p:cNvPr id="10" name="Picture 9" descr="A white rectangular object with a white label&#10;&#10;AI-generated content may be incorrect.">
            <a:extLst>
              <a:ext uri="{FF2B5EF4-FFF2-40B4-BE49-F238E27FC236}">
                <a16:creationId xmlns:a16="http://schemas.microsoft.com/office/drawing/2014/main" id="{176B61DA-3D6B-7443-EF43-162A34877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6353" y="2188592"/>
            <a:ext cx="1810291" cy="2743597"/>
          </a:xfrm>
          <a:prstGeom prst="rect">
            <a:avLst/>
          </a:prstGeom>
        </p:spPr>
      </p:pic>
      <p:pic>
        <p:nvPicPr>
          <p:cNvPr id="2" name="Picture 1" descr="A white rectangular object with a white label&#10;&#10;AI-generated content may be incorrect.">
            <a:extLst>
              <a:ext uri="{FF2B5EF4-FFF2-40B4-BE49-F238E27FC236}">
                <a16:creationId xmlns:a16="http://schemas.microsoft.com/office/drawing/2014/main" id="{8A0C556B-EB0E-7F20-7B23-34E65727D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9274" y="393007"/>
            <a:ext cx="1810291" cy="2743597"/>
          </a:xfrm>
          <a:prstGeom prst="rect">
            <a:avLst/>
          </a:prstGeom>
        </p:spPr>
      </p:pic>
      <p:sp>
        <p:nvSpPr>
          <p:cNvPr id="8" name="Title 7">
            <a:extLst>
              <a:ext uri="{FF2B5EF4-FFF2-40B4-BE49-F238E27FC236}">
                <a16:creationId xmlns:a16="http://schemas.microsoft.com/office/drawing/2014/main" id="{1118974E-526D-F6D6-7496-D93A19C02526}"/>
              </a:ext>
            </a:extLst>
          </p:cNvPr>
          <p:cNvSpPr>
            <a:spLocks noGrp="1"/>
          </p:cNvSpPr>
          <p:nvPr>
            <p:ph type="title"/>
          </p:nvPr>
        </p:nvSpPr>
        <p:spPr/>
        <p:txBody>
          <a:bodyPr/>
          <a:lstStyle/>
          <a:p>
            <a:r>
              <a:rPr lang="en-US" dirty="0"/>
              <a:t>Running the test</a:t>
            </a:r>
            <a:endParaRPr lang="en-US" sz="2400" i="1" dirty="0"/>
          </a:p>
        </p:txBody>
      </p:sp>
      <p:sp>
        <p:nvSpPr>
          <p:cNvPr id="7" name="Slide Number Placeholder 6">
            <a:extLst>
              <a:ext uri="{FF2B5EF4-FFF2-40B4-BE49-F238E27FC236}">
                <a16:creationId xmlns:a16="http://schemas.microsoft.com/office/drawing/2014/main" id="{7F9AB136-C073-4139-15F4-B0D71140AD6C}"/>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28</a:t>
            </a:fld>
            <a:endParaRPr lang="en-IN"/>
          </a:p>
        </p:txBody>
      </p:sp>
      <p:sp>
        <p:nvSpPr>
          <p:cNvPr id="3" name="Content Placeholder 2">
            <a:extLst>
              <a:ext uri="{FF2B5EF4-FFF2-40B4-BE49-F238E27FC236}">
                <a16:creationId xmlns:a16="http://schemas.microsoft.com/office/drawing/2014/main" id="{DEFC89B3-347A-9338-4320-35D221A3B0DA}"/>
              </a:ext>
            </a:extLst>
          </p:cNvPr>
          <p:cNvSpPr>
            <a:spLocks noGrp="1"/>
          </p:cNvSpPr>
          <p:nvPr>
            <p:ph type="body" sz="quarter" idx="11"/>
          </p:nvPr>
        </p:nvSpPr>
        <p:spPr>
          <a:xfrm>
            <a:off x="502921" y="1287167"/>
            <a:ext cx="4694666" cy="3397250"/>
          </a:xfrm>
        </p:spPr>
        <p:txBody>
          <a:bodyPr/>
          <a:lstStyle/>
          <a:p>
            <a:pPr defTabSz="385763">
              <a:spcBef>
                <a:spcPts val="254"/>
              </a:spcBef>
            </a:pPr>
            <a:r>
              <a:rPr lang="en-US">
                <a:latin typeface="+mn-lt"/>
              </a:rPr>
              <a:t>REMOVE THE CARTRIDGE FROM </a:t>
            </a:r>
            <a:br>
              <a:rPr lang="en-US">
                <a:latin typeface="+mn-lt"/>
              </a:rPr>
            </a:br>
            <a:r>
              <a:rPr lang="en-US">
                <a:latin typeface="+mn-lt"/>
              </a:rPr>
              <a:t>THE CARTRIDGE POUCH | </a:t>
            </a:r>
            <a:r>
              <a:rPr lang="en-US" b="1">
                <a:solidFill>
                  <a:srgbClr val="CC6600"/>
                </a:solidFill>
                <a:latin typeface="+mn-lt"/>
              </a:rPr>
              <a:t>G</a:t>
            </a:r>
          </a:p>
          <a:p>
            <a:pPr marL="285750" indent="-285750" defTabSz="385763">
              <a:spcBef>
                <a:spcPts val="254"/>
              </a:spcBef>
              <a:buFont typeface="Arial" panose="020B0604020202020204" pitchFamily="34" charset="0"/>
              <a:buChar char="•"/>
            </a:pPr>
            <a:r>
              <a:rPr lang="en-US" sz="1400">
                <a:solidFill>
                  <a:schemeClr val="tx1"/>
                </a:solidFill>
              </a:rPr>
              <a:t>Place the cartridge on a clean, flat, level, and </a:t>
            </a:r>
            <a:br>
              <a:rPr lang="en-US" sz="1400">
                <a:solidFill>
                  <a:schemeClr val="tx1"/>
                </a:solidFill>
              </a:rPr>
            </a:br>
            <a:r>
              <a:rPr lang="en-US" sz="1400">
                <a:solidFill>
                  <a:schemeClr val="tx1"/>
                </a:solidFill>
              </a:rPr>
              <a:t>vibration-free surface</a:t>
            </a:r>
          </a:p>
          <a:p>
            <a:pPr marL="285750" indent="-285750" defTabSz="385763">
              <a:spcBef>
                <a:spcPts val="254"/>
              </a:spcBef>
              <a:buFont typeface="Arial" panose="020B0604020202020204" pitchFamily="34" charset="0"/>
              <a:buChar char="•"/>
            </a:pPr>
            <a:r>
              <a:rPr lang="en-US" sz="1400">
                <a:solidFill>
                  <a:schemeClr val="tx1"/>
                </a:solidFill>
              </a:rPr>
              <a:t>Handle the cartridge by the sides</a:t>
            </a:r>
          </a:p>
        </p:txBody>
      </p:sp>
      <p:sp>
        <p:nvSpPr>
          <p:cNvPr id="6" name="TextBox 5">
            <a:extLst>
              <a:ext uri="{FF2B5EF4-FFF2-40B4-BE49-F238E27FC236}">
                <a16:creationId xmlns:a16="http://schemas.microsoft.com/office/drawing/2014/main" id="{AA6BF929-512D-CB47-2A4C-B95A8488AE2A}"/>
              </a:ext>
            </a:extLst>
          </p:cNvPr>
          <p:cNvSpPr txBox="1"/>
          <p:nvPr/>
        </p:nvSpPr>
        <p:spPr>
          <a:xfrm>
            <a:off x="797974" y="3012538"/>
            <a:ext cx="4233797" cy="1392689"/>
          </a:xfrm>
          <a:prstGeom prst="rect">
            <a:avLst/>
          </a:prstGeom>
          <a:noFill/>
        </p:spPr>
        <p:txBody>
          <a:bodyPr wrap="square" lIns="91440" tIns="45720" rIns="91440" bIns="45720" rtlCol="0" anchor="t">
            <a:spAutoFit/>
          </a:bodyPr>
          <a:lstStyle/>
          <a:p>
            <a:pPr defTabSz="514350"/>
            <a:r>
              <a:rPr lang="en-US" sz="1200" b="1" dirty="0">
                <a:solidFill>
                  <a:schemeClr val="tx2"/>
                </a:solidFill>
                <a:cs typeface="Calibri"/>
              </a:rPr>
              <a:t>PRECAUTIONS</a:t>
            </a:r>
            <a:endParaRPr lang="en-US" sz="1200" dirty="0">
              <a:solidFill>
                <a:schemeClr val="tx2"/>
              </a:solidFill>
              <a:cs typeface="Calibri"/>
            </a:endParaRPr>
          </a:p>
          <a:p>
            <a:pPr marL="128270" indent="-128270">
              <a:spcAft>
                <a:spcPts val="450"/>
              </a:spcAft>
              <a:buFont typeface="Arial" panose="020B0604020202020204" pitchFamily="34" charset="0"/>
              <a:buChar char="•"/>
            </a:pPr>
            <a:r>
              <a:rPr lang="en-US" sz="1000" b="1" dirty="0">
                <a:cs typeface="Calibri"/>
              </a:rPr>
              <a:t>DO NOT touch the sensors on the top of the cartridge.</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apply pressure to the central area of the label because the calibration fluid pack inside could burst prematurely. </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expose cartridges to temperatures above 30°C (86°F).</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place the cartridge and/or analyzer in an oxygen-enriched atmosphere.</a:t>
            </a:r>
            <a:endParaRPr lang="en-US" sz="1000" b="1" dirty="0">
              <a:ea typeface="Calibri"/>
              <a:cs typeface="Calibri"/>
            </a:endParaRPr>
          </a:p>
        </p:txBody>
      </p:sp>
      <p:cxnSp>
        <p:nvCxnSpPr>
          <p:cNvPr id="20" name="Straight Connector 19">
            <a:extLst>
              <a:ext uri="{FF2B5EF4-FFF2-40B4-BE49-F238E27FC236}">
                <a16:creationId xmlns:a16="http://schemas.microsoft.com/office/drawing/2014/main" id="{0D91B720-F3F1-A12B-D0F6-9CBDD181C5FB}"/>
              </a:ext>
            </a:extLst>
          </p:cNvPr>
          <p:cNvCxnSpPr>
            <a:cxnSpLocks/>
          </p:cNvCxnSpPr>
          <p:nvPr/>
        </p:nvCxnSpPr>
        <p:spPr>
          <a:xfrm>
            <a:off x="502920" y="2738118"/>
            <a:ext cx="4282836" cy="0"/>
          </a:xfrm>
          <a:prstGeom prst="line">
            <a:avLst/>
          </a:prstGeom>
          <a:ln w="15875"/>
        </p:spPr>
        <p:style>
          <a:lnRef idx="1">
            <a:schemeClr val="accent3"/>
          </a:lnRef>
          <a:fillRef idx="0">
            <a:schemeClr val="accent3"/>
          </a:fillRef>
          <a:effectRef idx="0">
            <a:schemeClr val="accent3"/>
          </a:effectRef>
          <a:fontRef idx="minor">
            <a:schemeClr val="tx1"/>
          </a:fontRef>
        </p:style>
      </p:cxnSp>
      <p:graphicFrame>
        <p:nvGraphicFramePr>
          <p:cNvPr id="9" name="Content Placeholder 5">
            <a:extLst>
              <a:ext uri="{FF2B5EF4-FFF2-40B4-BE49-F238E27FC236}">
                <a16:creationId xmlns:a16="http://schemas.microsoft.com/office/drawing/2014/main" id="{BE65BDA4-FE7A-2908-4396-A72B0DE659A9}"/>
              </a:ext>
            </a:extLst>
          </p:cNvPr>
          <p:cNvGraphicFramePr>
            <a:graphicFrameLocks/>
          </p:cNvGraphicFramePr>
          <p:nvPr/>
        </p:nvGraphicFramePr>
        <p:xfrm>
          <a:off x="6218121" y="122353"/>
          <a:ext cx="3063240" cy="892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Line 16">
            <a:extLst>
              <a:ext uri="{FF2B5EF4-FFF2-40B4-BE49-F238E27FC236}">
                <a16:creationId xmlns:a16="http://schemas.microsoft.com/office/drawing/2014/main" id="{222C7A43-FEF1-352E-515B-8FD1DF9C6F22}"/>
              </a:ext>
            </a:extLst>
          </p:cNvPr>
          <p:cNvSpPr>
            <a:spLocks noChangeShapeType="1"/>
          </p:cNvSpPr>
          <p:nvPr/>
        </p:nvSpPr>
        <p:spPr bwMode="auto">
          <a:xfrm flipH="1" flipV="1">
            <a:off x="6412705" y="1051227"/>
            <a:ext cx="258947"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32" name="Line 16">
            <a:extLst>
              <a:ext uri="{FF2B5EF4-FFF2-40B4-BE49-F238E27FC236}">
                <a16:creationId xmlns:a16="http://schemas.microsoft.com/office/drawing/2014/main" id="{233E95A6-5D5E-A69A-6F82-87729B6B61F5}"/>
              </a:ext>
            </a:extLst>
          </p:cNvPr>
          <p:cNvSpPr>
            <a:spLocks noChangeShapeType="1"/>
          </p:cNvSpPr>
          <p:nvPr/>
        </p:nvSpPr>
        <p:spPr bwMode="auto">
          <a:xfrm flipH="1" flipV="1">
            <a:off x="6201940" y="3321270"/>
            <a:ext cx="517894"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34" name="Rectangle 33">
            <a:extLst>
              <a:ext uri="{FF2B5EF4-FFF2-40B4-BE49-F238E27FC236}">
                <a16:creationId xmlns:a16="http://schemas.microsoft.com/office/drawing/2014/main" id="{1A892298-7BD9-7345-8873-B5BF6541CC28}"/>
              </a:ext>
            </a:extLst>
          </p:cNvPr>
          <p:cNvSpPr/>
          <p:nvPr/>
        </p:nvSpPr>
        <p:spPr>
          <a:xfrm>
            <a:off x="5498398" y="935680"/>
            <a:ext cx="902593" cy="2308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C3EF87B5-78C7-538E-0875-CBAAE8BC7549}"/>
              </a:ext>
            </a:extLst>
          </p:cNvPr>
          <p:cNvSpPr/>
          <p:nvPr/>
        </p:nvSpPr>
        <p:spPr>
          <a:xfrm>
            <a:off x="5757089" y="3107449"/>
            <a:ext cx="432391" cy="427642"/>
          </a:xfrm>
          <a:prstGeom prst="flowChartConnecto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89285DFC-288A-D40B-34AF-2C3A5FF2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9211" y="3092500"/>
            <a:ext cx="342207" cy="342207"/>
          </a:xfrm>
          <a:prstGeom prst="rect">
            <a:avLst/>
          </a:prstGeom>
        </p:spPr>
      </p:pic>
      <p:sp>
        <p:nvSpPr>
          <p:cNvPr id="5" name="TextBox 4">
            <a:extLst>
              <a:ext uri="{FF2B5EF4-FFF2-40B4-BE49-F238E27FC236}">
                <a16:creationId xmlns:a16="http://schemas.microsoft.com/office/drawing/2014/main" id="{1729D869-6032-DEF1-7B6F-65BB8FE7E9E8}"/>
              </a:ext>
            </a:extLst>
          </p:cNvPr>
          <p:cNvSpPr txBox="1"/>
          <p:nvPr/>
        </p:nvSpPr>
        <p:spPr>
          <a:xfrm>
            <a:off x="6659192" y="847554"/>
            <a:ext cx="1776231" cy="453907"/>
          </a:xfrm>
          <a:prstGeom prst="rect">
            <a:avLst/>
          </a:prstGeom>
          <a:noFill/>
        </p:spPr>
        <p:txBody>
          <a:bodyPr wrap="square" rtlCol="0">
            <a:spAutoFit/>
          </a:bodyPr>
          <a:lstStyle/>
          <a:p>
            <a:pPr>
              <a:lnSpc>
                <a:spcPts val="1400"/>
              </a:lnSpc>
            </a:pPr>
            <a:r>
              <a:rPr lang="en-US" sz="1400" b="1">
                <a:solidFill>
                  <a:schemeClr val="tx2"/>
                </a:solidFill>
                <a:latin typeface="Calibri" panose="020F0502020204030204" pitchFamily="34" charset="0"/>
              </a:rPr>
              <a:t>DO NOT </a:t>
            </a:r>
          </a:p>
          <a:p>
            <a:pPr>
              <a:lnSpc>
                <a:spcPts val="1400"/>
              </a:lnSpc>
            </a:pPr>
            <a:r>
              <a:rPr lang="en-US" sz="1400" b="1">
                <a:solidFill>
                  <a:schemeClr val="tx2"/>
                </a:solidFill>
                <a:latin typeface="Calibri" panose="020F0502020204030204" pitchFamily="34" charset="0"/>
              </a:rPr>
              <a:t>TOUCH THE SENSORS</a:t>
            </a:r>
          </a:p>
        </p:txBody>
      </p:sp>
      <p:sp>
        <p:nvSpPr>
          <p:cNvPr id="11" name="TextBox 10">
            <a:extLst>
              <a:ext uri="{FF2B5EF4-FFF2-40B4-BE49-F238E27FC236}">
                <a16:creationId xmlns:a16="http://schemas.microsoft.com/office/drawing/2014/main" id="{FB6CA75B-FA4B-8936-D41C-E3C82F099253}"/>
              </a:ext>
            </a:extLst>
          </p:cNvPr>
          <p:cNvSpPr txBox="1"/>
          <p:nvPr/>
        </p:nvSpPr>
        <p:spPr>
          <a:xfrm>
            <a:off x="6677675" y="2974860"/>
            <a:ext cx="1899899" cy="633443"/>
          </a:xfrm>
          <a:prstGeom prst="rect">
            <a:avLst/>
          </a:prstGeom>
          <a:noFill/>
        </p:spPr>
        <p:txBody>
          <a:bodyPr wrap="square" rtlCol="0">
            <a:spAutoFit/>
          </a:bodyPr>
          <a:lstStyle/>
          <a:p>
            <a:pPr>
              <a:lnSpc>
                <a:spcPts val="1400"/>
              </a:lnSpc>
            </a:pPr>
            <a:r>
              <a:rPr lang="en-US" sz="1400" b="1">
                <a:solidFill>
                  <a:schemeClr val="tx2"/>
                </a:solidFill>
                <a:latin typeface="Calibri" panose="020F0502020204030204" pitchFamily="34" charset="0"/>
              </a:rPr>
              <a:t>DO NOT TOUCH THE CENTER OF THE CARTRIDGE</a:t>
            </a:r>
          </a:p>
        </p:txBody>
      </p:sp>
    </p:spTree>
    <p:custDataLst>
      <p:tags r:id="rId1"/>
    </p:custDataLst>
    <p:extLst>
      <p:ext uri="{BB962C8B-B14F-4D97-AF65-F5344CB8AC3E}">
        <p14:creationId xmlns:p14="http://schemas.microsoft.com/office/powerpoint/2010/main" val="1307853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2BC53-7883-9FD9-7230-7D4BEC9CF78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4F3BA22-0ED1-DFA5-E8F1-93E22068E3C1}"/>
              </a:ext>
            </a:extLst>
          </p:cNvPr>
          <p:cNvSpPr>
            <a:spLocks noGrp="1"/>
          </p:cNvSpPr>
          <p:nvPr>
            <p:ph type="title"/>
          </p:nvPr>
        </p:nvSpPr>
        <p:spPr>
          <a:xfrm>
            <a:off x="502920" y="569594"/>
            <a:ext cx="5167548" cy="390526"/>
          </a:xfrm>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3A221100-3F32-B1F9-CB57-A7FB39A690B7}"/>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29</a:t>
            </a:fld>
            <a:endParaRPr lang="en-IN"/>
          </a:p>
        </p:txBody>
      </p:sp>
      <p:sp>
        <p:nvSpPr>
          <p:cNvPr id="3" name="Content Placeholder 2">
            <a:extLst>
              <a:ext uri="{FF2B5EF4-FFF2-40B4-BE49-F238E27FC236}">
                <a16:creationId xmlns:a16="http://schemas.microsoft.com/office/drawing/2014/main" id="{EB57739A-D598-C887-1DF4-3DD70C90B65D}"/>
              </a:ext>
            </a:extLst>
          </p:cNvPr>
          <p:cNvSpPr>
            <a:spLocks noGrp="1"/>
          </p:cNvSpPr>
          <p:nvPr>
            <p:ph type="body" sz="quarter" idx="11"/>
          </p:nvPr>
        </p:nvSpPr>
        <p:spPr>
          <a:xfrm>
            <a:off x="502920" y="1287167"/>
            <a:ext cx="5322919" cy="3397250"/>
          </a:xfrm>
        </p:spPr>
        <p:txBody>
          <a:bodyPr/>
          <a:lstStyle/>
          <a:p>
            <a:pPr defTabSz="385763">
              <a:spcBef>
                <a:spcPts val="254"/>
              </a:spcBef>
            </a:pPr>
            <a:r>
              <a:rPr lang="en-US">
                <a:latin typeface="+mn-lt"/>
              </a:rPr>
              <a:t>WHOLE BLOOD: COLLECT AND MIX THE SAMPLE</a:t>
            </a:r>
          </a:p>
          <a:p>
            <a:pPr marL="285750" indent="-285750" defTabSz="385763">
              <a:spcBef>
                <a:spcPts val="254"/>
              </a:spcBef>
              <a:buFont typeface="Arial" panose="020B0604020202020204" pitchFamily="34" charset="0"/>
              <a:buChar char="•"/>
            </a:pPr>
            <a:r>
              <a:rPr lang="en-US" sz="1400">
                <a:solidFill>
                  <a:schemeClr val="tx1"/>
                </a:solidFill>
              </a:rPr>
              <a:t>Collect a whole blood sample into a lithium heparin evacuated blood collection tube</a:t>
            </a:r>
          </a:p>
          <a:p>
            <a:pPr marL="285750" marR="3020" indent="-285750" defTabSz="385763">
              <a:spcBef>
                <a:spcPts val="254"/>
              </a:spcBef>
              <a:buFont typeface="Arial" panose="020B0604020202020204" pitchFamily="34" charset="0"/>
              <a:buChar char="•"/>
            </a:pPr>
            <a:r>
              <a:rPr lang="en-US" sz="1400">
                <a:solidFill>
                  <a:schemeClr val="tx1"/>
                </a:solidFill>
              </a:rPr>
              <a:t>Invert the lithium heparin collection tube at least </a:t>
            </a:r>
            <a:r>
              <a:rPr lang="en-US" sz="1400" b="1" dirty="0">
                <a:solidFill>
                  <a:schemeClr val="tx1"/>
                </a:solidFill>
              </a:rPr>
              <a:t>10 times</a:t>
            </a:r>
          </a:p>
          <a:p>
            <a:pPr marL="285750" marR="3020" indent="-285750" defTabSz="385763">
              <a:spcBef>
                <a:spcPts val="254"/>
              </a:spcBef>
              <a:buFont typeface="Arial" panose="020B0604020202020204" pitchFamily="34" charset="0"/>
              <a:buChar char="•"/>
            </a:pPr>
            <a:r>
              <a:rPr lang="en-US" sz="1400">
                <a:solidFill>
                  <a:schemeClr val="tx1"/>
                </a:solidFill>
              </a:rPr>
              <a:t>If sample was collected into a syringe, invert syringe for </a:t>
            </a:r>
            <a:r>
              <a:rPr lang="en-US" sz="1400" b="1" dirty="0">
                <a:solidFill>
                  <a:schemeClr val="tx1"/>
                </a:solidFill>
              </a:rPr>
              <a:t>5 seconds</a:t>
            </a:r>
            <a:r>
              <a:rPr lang="en-US" sz="1400">
                <a:solidFill>
                  <a:schemeClr val="tx1"/>
                </a:solidFill>
              </a:rPr>
              <a:t>, then roll between the palms (hands parallel to the ground) for </a:t>
            </a:r>
            <a:br>
              <a:rPr lang="en-US" sz="1400" dirty="0">
                <a:solidFill>
                  <a:schemeClr val="tx1"/>
                </a:solidFill>
              </a:rPr>
            </a:br>
            <a:r>
              <a:rPr lang="en-US" sz="1400" b="1" dirty="0">
                <a:solidFill>
                  <a:schemeClr val="tx1"/>
                </a:solidFill>
              </a:rPr>
              <a:t>5 seconds</a:t>
            </a:r>
            <a:r>
              <a:rPr lang="en-US" sz="1400">
                <a:solidFill>
                  <a:schemeClr val="tx1"/>
                </a:solidFill>
              </a:rPr>
              <a:t>, flip and roll for an additional 5 seconds</a:t>
            </a:r>
          </a:p>
          <a:p>
            <a:pPr marL="285750" marR="3020" indent="-285750" defTabSz="385763">
              <a:spcBef>
                <a:spcPts val="254"/>
              </a:spcBef>
              <a:buFont typeface="Arial" panose="020B0604020202020204" pitchFamily="34" charset="0"/>
              <a:buChar char="•"/>
            </a:pPr>
            <a:r>
              <a:rPr lang="en-US" sz="1400" b="1" dirty="0">
                <a:solidFill>
                  <a:schemeClr val="tx1"/>
                </a:solidFill>
              </a:rPr>
              <a:t>Expelling 2 drops </a:t>
            </a:r>
            <a:r>
              <a:rPr lang="en-US" sz="1400">
                <a:solidFill>
                  <a:schemeClr val="tx1"/>
                </a:solidFill>
              </a:rPr>
              <a:t>before filling a cartridge is desired</a:t>
            </a:r>
          </a:p>
        </p:txBody>
      </p:sp>
      <p:sp>
        <p:nvSpPr>
          <p:cNvPr id="6" name="TextBox 5">
            <a:extLst>
              <a:ext uri="{FF2B5EF4-FFF2-40B4-BE49-F238E27FC236}">
                <a16:creationId xmlns:a16="http://schemas.microsoft.com/office/drawing/2014/main" id="{668CAB77-EFFA-E1ED-D0A9-50B3B7085222}"/>
              </a:ext>
            </a:extLst>
          </p:cNvPr>
          <p:cNvSpPr txBox="1"/>
          <p:nvPr/>
        </p:nvSpPr>
        <p:spPr>
          <a:xfrm>
            <a:off x="867643" y="3584671"/>
            <a:ext cx="3867820" cy="897682"/>
          </a:xfrm>
          <a:prstGeom prst="rect">
            <a:avLst/>
          </a:prstGeom>
          <a:noFill/>
        </p:spPr>
        <p:txBody>
          <a:bodyPr wrap="square" rtlCol="0">
            <a:spAutoFit/>
          </a:bodyPr>
          <a:lstStyle/>
          <a:p>
            <a:pPr>
              <a:spcAft>
                <a:spcPts val="450"/>
              </a:spcAft>
            </a:pPr>
            <a:r>
              <a:rPr lang="en-US" sz="1400" b="1">
                <a:solidFill>
                  <a:schemeClr val="tx2"/>
                </a:solidFill>
                <a:cs typeface="Calibri" panose="020F0502020204030204" pitchFamily="34" charset="0"/>
              </a:rPr>
              <a:t>PRECAUTIONS</a:t>
            </a:r>
            <a:endParaRPr lang="en-US" sz="1000">
              <a:solidFill>
                <a:schemeClr val="tx2"/>
              </a:solidFill>
            </a:endParaRPr>
          </a:p>
          <a:p>
            <a:pPr marL="128588" indent="-128588">
              <a:spcAft>
                <a:spcPts val="450"/>
              </a:spcAft>
              <a:buFont typeface="Arial" panose="020B0604020202020204" pitchFamily="34" charset="0"/>
              <a:buChar char="•"/>
            </a:pPr>
            <a:r>
              <a:rPr lang="en-US" sz="1000" b="1">
                <a:cs typeface="Calibri" panose="020F0502020204030204" pitchFamily="34" charset="0"/>
              </a:rPr>
              <a:t>Cautions should be used when handling materials that may contain transmissible infectious agents.</a:t>
            </a:r>
          </a:p>
          <a:p>
            <a:pPr marL="128588" indent="-128588">
              <a:spcAft>
                <a:spcPts val="450"/>
              </a:spcAft>
              <a:buFont typeface="Arial" panose="020B0604020202020204" pitchFamily="34" charset="0"/>
              <a:buChar char="•"/>
            </a:pPr>
            <a:r>
              <a:rPr lang="en-US" sz="1000" b="1">
                <a:cs typeface="Calibri" panose="020F0502020204030204" pitchFamily="34" charset="0"/>
              </a:rPr>
              <a:t>Fill evacuated tube per manufacturer’s recommendations.</a:t>
            </a:r>
          </a:p>
        </p:txBody>
      </p:sp>
      <p:cxnSp>
        <p:nvCxnSpPr>
          <p:cNvPr id="13" name="Straight Connector 12">
            <a:extLst>
              <a:ext uri="{FF2B5EF4-FFF2-40B4-BE49-F238E27FC236}">
                <a16:creationId xmlns:a16="http://schemas.microsoft.com/office/drawing/2014/main" id="{E79A5DB6-8C3C-7E18-38EA-6FC4E0385B0A}"/>
              </a:ext>
            </a:extLst>
          </p:cNvPr>
          <p:cNvCxnSpPr>
            <a:cxnSpLocks/>
          </p:cNvCxnSpPr>
          <p:nvPr/>
        </p:nvCxnSpPr>
        <p:spPr>
          <a:xfrm>
            <a:off x="502920" y="3452327"/>
            <a:ext cx="5167548"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4" name="Picture 3" descr="Icon&#10;&#10;Description automatically generated">
            <a:extLst>
              <a:ext uri="{FF2B5EF4-FFF2-40B4-BE49-F238E27FC236}">
                <a16:creationId xmlns:a16="http://schemas.microsoft.com/office/drawing/2014/main" id="{E34AB2BA-9F4A-0701-61F7-2DAA6EB7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879" y="3664633"/>
            <a:ext cx="342207" cy="342207"/>
          </a:xfrm>
          <a:prstGeom prst="rect">
            <a:avLst/>
          </a:prstGeom>
        </p:spPr>
      </p:pic>
      <p:grpSp>
        <p:nvGrpSpPr>
          <p:cNvPr id="2" name="Group 1">
            <a:extLst>
              <a:ext uri="{FF2B5EF4-FFF2-40B4-BE49-F238E27FC236}">
                <a16:creationId xmlns:a16="http://schemas.microsoft.com/office/drawing/2014/main" id="{5CAB9BC0-B9CB-446A-9BC2-9DB7B4D8368A}"/>
              </a:ext>
            </a:extLst>
          </p:cNvPr>
          <p:cNvGrpSpPr/>
          <p:nvPr/>
        </p:nvGrpSpPr>
        <p:grpSpPr>
          <a:xfrm>
            <a:off x="5902396" y="885877"/>
            <a:ext cx="2118917" cy="3710228"/>
            <a:chOff x="6346734" y="862127"/>
            <a:chExt cx="2118917" cy="3710228"/>
          </a:xfrm>
        </p:grpSpPr>
        <p:pic>
          <p:nvPicPr>
            <p:cNvPr id="10" name="Picture 9">
              <a:extLst>
                <a:ext uri="{FF2B5EF4-FFF2-40B4-BE49-F238E27FC236}">
                  <a16:creationId xmlns:a16="http://schemas.microsoft.com/office/drawing/2014/main" id="{9BC14D20-6633-8642-D009-1E2EA4A31C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46734" y="862127"/>
              <a:ext cx="2013654" cy="1709623"/>
            </a:xfrm>
            <a:prstGeom prst="rect">
              <a:avLst/>
            </a:prstGeom>
            <a:ln>
              <a:solidFill>
                <a:schemeClr val="bg2">
                  <a:lumMod val="75000"/>
                </a:schemeClr>
              </a:solidFill>
            </a:ln>
          </p:spPr>
        </p:pic>
        <p:grpSp>
          <p:nvGrpSpPr>
            <p:cNvPr id="11" name="Group 10">
              <a:extLst>
                <a:ext uri="{FF2B5EF4-FFF2-40B4-BE49-F238E27FC236}">
                  <a16:creationId xmlns:a16="http://schemas.microsoft.com/office/drawing/2014/main" id="{EC3AD4F9-9904-3249-D05B-2B263C6CDF79}"/>
                </a:ext>
              </a:extLst>
            </p:cNvPr>
            <p:cNvGrpSpPr/>
            <p:nvPr/>
          </p:nvGrpSpPr>
          <p:grpSpPr>
            <a:xfrm>
              <a:off x="6355667" y="2711507"/>
              <a:ext cx="2109984" cy="1860848"/>
              <a:chOff x="6076084" y="926089"/>
              <a:chExt cx="1766062" cy="1632074"/>
            </a:xfrm>
          </p:grpSpPr>
          <p:grpSp>
            <p:nvGrpSpPr>
              <p:cNvPr id="12" name="Group 11">
                <a:extLst>
                  <a:ext uri="{FF2B5EF4-FFF2-40B4-BE49-F238E27FC236}">
                    <a16:creationId xmlns:a16="http://schemas.microsoft.com/office/drawing/2014/main" id="{78D9896E-3880-190B-DAA7-5051860C9086}"/>
                  </a:ext>
                </a:extLst>
              </p:cNvPr>
              <p:cNvGrpSpPr/>
              <p:nvPr/>
            </p:nvGrpSpPr>
            <p:grpSpPr>
              <a:xfrm>
                <a:off x="6080552" y="942043"/>
                <a:ext cx="1761594" cy="1616120"/>
                <a:chOff x="6055995" y="1073708"/>
                <a:chExt cx="1801492" cy="1631013"/>
              </a:xfrm>
            </p:grpSpPr>
            <p:grpSp>
              <p:nvGrpSpPr>
                <p:cNvPr id="15" name="Group 14">
                  <a:extLst>
                    <a:ext uri="{FF2B5EF4-FFF2-40B4-BE49-F238E27FC236}">
                      <a16:creationId xmlns:a16="http://schemas.microsoft.com/office/drawing/2014/main" id="{125F784C-8CA9-7130-6099-DA2EC23CC9DD}"/>
                    </a:ext>
                  </a:extLst>
                </p:cNvPr>
                <p:cNvGrpSpPr/>
                <p:nvPr/>
              </p:nvGrpSpPr>
              <p:grpSpPr>
                <a:xfrm>
                  <a:off x="6132473" y="1327103"/>
                  <a:ext cx="1614572" cy="1377618"/>
                  <a:chOff x="6140861" y="1341012"/>
                  <a:chExt cx="1614572" cy="1377618"/>
                </a:xfrm>
              </p:grpSpPr>
              <p:pic>
                <p:nvPicPr>
                  <p:cNvPr id="23" name="Picture 22" descr="A gloved hand holding a syringe&#10;&#10;Description automatically generated">
                    <a:extLst>
                      <a:ext uri="{FF2B5EF4-FFF2-40B4-BE49-F238E27FC236}">
                        <a16:creationId xmlns:a16="http://schemas.microsoft.com/office/drawing/2014/main" id="{2213AD6A-1C84-3F99-D7B6-5786C905E4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97972">
                    <a:off x="6688068" y="1774021"/>
                    <a:ext cx="1067365" cy="944609"/>
                  </a:xfrm>
                  <a:prstGeom prst="rect">
                    <a:avLst/>
                  </a:prstGeom>
                </p:spPr>
              </p:pic>
              <p:pic>
                <p:nvPicPr>
                  <p:cNvPr id="24" name="Picture 23" descr="A hand in a purple glove holding a test tube with a red liquid&#10;&#10;Description automatically generated">
                    <a:extLst>
                      <a:ext uri="{FF2B5EF4-FFF2-40B4-BE49-F238E27FC236}">
                        <a16:creationId xmlns:a16="http://schemas.microsoft.com/office/drawing/2014/main" id="{8C5B92F9-D96E-C551-48C5-885F44D4E1F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3000" contrast="12000"/>
                            </a14:imgEffect>
                          </a14:imgLayer>
                        </a14:imgProps>
                      </a:ext>
                      <a:ext uri="{28A0092B-C50C-407E-A947-70E740481C1C}">
                        <a14:useLocalDpi xmlns:a14="http://schemas.microsoft.com/office/drawing/2010/main" val="0"/>
                      </a:ext>
                    </a:extLst>
                  </a:blip>
                  <a:stretch>
                    <a:fillRect/>
                  </a:stretch>
                </p:blipFill>
                <p:spPr>
                  <a:xfrm>
                    <a:off x="6140861" y="1341012"/>
                    <a:ext cx="1087688" cy="946063"/>
                  </a:xfrm>
                  <a:prstGeom prst="parallelogram">
                    <a:avLst/>
                  </a:prstGeom>
                </p:spPr>
              </p:pic>
            </p:grpSp>
            <p:grpSp>
              <p:nvGrpSpPr>
                <p:cNvPr id="16" name="Group 15">
                  <a:extLst>
                    <a:ext uri="{FF2B5EF4-FFF2-40B4-BE49-F238E27FC236}">
                      <a16:creationId xmlns:a16="http://schemas.microsoft.com/office/drawing/2014/main" id="{AF7D9740-2BF3-19C5-81CC-509AD357D982}"/>
                    </a:ext>
                  </a:extLst>
                </p:cNvPr>
                <p:cNvGrpSpPr/>
                <p:nvPr/>
              </p:nvGrpSpPr>
              <p:grpSpPr>
                <a:xfrm>
                  <a:off x="6055995" y="1073708"/>
                  <a:ext cx="620322" cy="431054"/>
                  <a:chOff x="5977732" y="1030583"/>
                  <a:chExt cx="620322" cy="431054"/>
                </a:xfrm>
              </p:grpSpPr>
              <p:sp>
                <p:nvSpPr>
                  <p:cNvPr id="20" name="TextBox 19">
                    <a:extLst>
                      <a:ext uri="{FF2B5EF4-FFF2-40B4-BE49-F238E27FC236}">
                        <a16:creationId xmlns:a16="http://schemas.microsoft.com/office/drawing/2014/main" id="{A62622FB-8A41-D870-FB43-475B3042AC74}"/>
                      </a:ext>
                    </a:extLst>
                  </p:cNvPr>
                  <p:cNvSpPr txBox="1"/>
                  <p:nvPr/>
                </p:nvSpPr>
                <p:spPr>
                  <a:xfrm>
                    <a:off x="5977732" y="1030583"/>
                    <a:ext cx="620322" cy="431054"/>
                  </a:xfrm>
                  <a:prstGeom prst="rect">
                    <a:avLst/>
                  </a:prstGeom>
                  <a:noFill/>
                </p:spPr>
                <p:txBody>
                  <a:bodyPr wrap="none" lIns="91440" tIns="45720" rIns="91440" bIns="45720" rtlCol="0" anchor="t">
                    <a:spAutoFit/>
                  </a:bodyPr>
                  <a:lstStyle/>
                  <a:p>
                    <a:pPr algn="l"/>
                    <a:r>
                      <a:rPr lang="en-US" b="1">
                        <a:solidFill>
                          <a:srgbClr val="C6006F"/>
                        </a:solidFill>
                      </a:rPr>
                      <a:t>10x</a:t>
                    </a:r>
                    <a:endParaRPr lang="en-US" b="1">
                      <a:solidFill>
                        <a:srgbClr val="C6006F"/>
                      </a:solidFill>
                      <a:ea typeface="Calibri"/>
                      <a:cs typeface="Calibri"/>
                    </a:endParaRPr>
                  </a:p>
                </p:txBody>
              </p:sp>
              <p:sp>
                <p:nvSpPr>
                  <p:cNvPr id="21" name="Arrow: Up 20">
                    <a:extLst>
                      <a:ext uri="{FF2B5EF4-FFF2-40B4-BE49-F238E27FC236}">
                        <a16:creationId xmlns:a16="http://schemas.microsoft.com/office/drawing/2014/main" id="{C82F8DC1-F0A9-5256-3C36-A0EB11C7973B}"/>
                      </a:ext>
                    </a:extLst>
                  </p:cNvPr>
                  <p:cNvSpPr/>
                  <p:nvPr/>
                </p:nvSpPr>
                <p:spPr>
                  <a:xfrm>
                    <a:off x="6062949" y="1298289"/>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60000"/>
                          <a:lumOff val="40000"/>
                        </a:schemeClr>
                      </a:solidFill>
                    </a:endParaRPr>
                  </a:p>
                </p:txBody>
              </p:sp>
              <p:sp>
                <p:nvSpPr>
                  <p:cNvPr id="22" name="Arrow: Up 21">
                    <a:extLst>
                      <a:ext uri="{FF2B5EF4-FFF2-40B4-BE49-F238E27FC236}">
                        <a16:creationId xmlns:a16="http://schemas.microsoft.com/office/drawing/2014/main" id="{3A7FB58D-9463-F2AF-0456-4A9A559BD8F5}"/>
                      </a:ext>
                    </a:extLst>
                  </p:cNvPr>
                  <p:cNvSpPr/>
                  <p:nvPr/>
                </p:nvSpPr>
                <p:spPr>
                  <a:xfrm rot="10800000">
                    <a:off x="6204690" y="1303634"/>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60000"/>
                          <a:lumOff val="40000"/>
                        </a:schemeClr>
                      </a:solidFill>
                    </a:endParaRPr>
                  </a:p>
                </p:txBody>
              </p:sp>
            </p:grpSp>
            <p:grpSp>
              <p:nvGrpSpPr>
                <p:cNvPr id="17" name="Group 16">
                  <a:extLst>
                    <a:ext uri="{FF2B5EF4-FFF2-40B4-BE49-F238E27FC236}">
                      <a16:creationId xmlns:a16="http://schemas.microsoft.com/office/drawing/2014/main" id="{426F9F76-EAEB-D447-3D3D-CDA28866C6A7}"/>
                    </a:ext>
                  </a:extLst>
                </p:cNvPr>
                <p:cNvGrpSpPr/>
                <p:nvPr/>
              </p:nvGrpSpPr>
              <p:grpSpPr>
                <a:xfrm>
                  <a:off x="7375563" y="1763826"/>
                  <a:ext cx="481924" cy="431053"/>
                  <a:chOff x="7422987" y="1754951"/>
                  <a:chExt cx="481924" cy="431053"/>
                </a:xfrm>
              </p:grpSpPr>
              <p:sp>
                <p:nvSpPr>
                  <p:cNvPr id="18" name="TextBox 17">
                    <a:extLst>
                      <a:ext uri="{FF2B5EF4-FFF2-40B4-BE49-F238E27FC236}">
                        <a16:creationId xmlns:a16="http://schemas.microsoft.com/office/drawing/2014/main" id="{E0D659EC-25AE-F9BC-F528-7EACA715F743}"/>
                      </a:ext>
                    </a:extLst>
                  </p:cNvPr>
                  <p:cNvSpPr txBox="1"/>
                  <p:nvPr/>
                </p:nvSpPr>
                <p:spPr>
                  <a:xfrm>
                    <a:off x="7422987" y="1754951"/>
                    <a:ext cx="481924" cy="431053"/>
                  </a:xfrm>
                  <a:prstGeom prst="rect">
                    <a:avLst/>
                  </a:prstGeom>
                  <a:noFill/>
                </p:spPr>
                <p:txBody>
                  <a:bodyPr wrap="none" lIns="91440" tIns="45720" rIns="91440" bIns="45720" rtlCol="0" anchor="t">
                    <a:spAutoFit/>
                  </a:bodyPr>
                  <a:lstStyle/>
                  <a:p>
                    <a:pPr algn="l"/>
                    <a:r>
                      <a:rPr lang="en-US" b="1">
                        <a:solidFill>
                          <a:srgbClr val="C6006F"/>
                        </a:solidFill>
                      </a:rPr>
                      <a:t>5x</a:t>
                    </a:r>
                    <a:endParaRPr lang="en-US" b="1">
                      <a:solidFill>
                        <a:srgbClr val="C6006F"/>
                      </a:solidFill>
                      <a:ea typeface="Calibri"/>
                      <a:cs typeface="Calibri"/>
                    </a:endParaRPr>
                  </a:p>
                </p:txBody>
              </p:sp>
              <p:sp>
                <p:nvSpPr>
                  <p:cNvPr id="19" name="Arrow: Curved Right 18">
                    <a:extLst>
                      <a:ext uri="{FF2B5EF4-FFF2-40B4-BE49-F238E27FC236}">
                        <a16:creationId xmlns:a16="http://schemas.microsoft.com/office/drawing/2014/main" id="{9D6FBFD8-9034-3FE7-92DE-5A948ADCB061}"/>
                      </a:ext>
                    </a:extLst>
                  </p:cNvPr>
                  <p:cNvSpPr/>
                  <p:nvPr/>
                </p:nvSpPr>
                <p:spPr>
                  <a:xfrm>
                    <a:off x="7531803" y="2016365"/>
                    <a:ext cx="216453" cy="130168"/>
                  </a:xfrm>
                  <a:prstGeom prst="curvedRightArrow">
                    <a:avLst>
                      <a:gd name="adj1" fmla="val 25000"/>
                      <a:gd name="adj2" fmla="val 50000"/>
                      <a:gd name="adj3" fmla="val 70837"/>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4" name="Rectangle 13">
                <a:extLst>
                  <a:ext uri="{FF2B5EF4-FFF2-40B4-BE49-F238E27FC236}">
                    <a16:creationId xmlns:a16="http://schemas.microsoft.com/office/drawing/2014/main" id="{90CC7668-2EFF-4E39-4A25-F6055EF0DA6E}"/>
                  </a:ext>
                </a:extLst>
              </p:cNvPr>
              <p:cNvSpPr/>
              <p:nvPr/>
            </p:nvSpPr>
            <p:spPr>
              <a:xfrm>
                <a:off x="6076084" y="926089"/>
                <a:ext cx="1667741" cy="1518371"/>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a:extLst>
                <a:ext uri="{FF2B5EF4-FFF2-40B4-BE49-F238E27FC236}">
                  <a16:creationId xmlns:a16="http://schemas.microsoft.com/office/drawing/2014/main" id="{22816FEE-0F2F-C87B-BD9C-4AADBBB950B7}"/>
                </a:ext>
              </a:extLst>
            </p:cNvPr>
            <p:cNvCxnSpPr>
              <a:cxnSpLocks/>
            </p:cNvCxnSpPr>
            <p:nvPr/>
          </p:nvCxnSpPr>
          <p:spPr>
            <a:xfrm flipV="1">
              <a:off x="6775173" y="3082281"/>
              <a:ext cx="1175176" cy="1250593"/>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5460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071" y="152774"/>
            <a:ext cx="6966096" cy="212238"/>
          </a:xfrm>
          <a:prstGeom prst="rect">
            <a:avLst/>
          </a:prstGeom>
        </p:spPr>
        <p:txBody>
          <a:bodyPr vert="horz" wrap="square" lIns="0" tIns="12065" rIns="0" bIns="0" rtlCol="0">
            <a:spAutoFit/>
          </a:bodyPr>
          <a:lstStyle/>
          <a:p>
            <a:pPr marL="12700">
              <a:lnSpc>
                <a:spcPct val="100000"/>
              </a:lnSpc>
              <a:spcBef>
                <a:spcPts val="95"/>
              </a:spcBef>
            </a:pPr>
            <a:r>
              <a:rPr lang="en-US" sz="1300" dirty="0">
                <a:solidFill>
                  <a:srgbClr val="004F70"/>
                </a:solidFill>
                <a:latin typeface="Calibri"/>
                <a:cs typeface="Calibri"/>
              </a:rPr>
              <a:t>PERFORMING A PATIENT TEST |</a:t>
            </a:r>
            <a:r>
              <a:rPr sz="1300" spc="355" dirty="0">
                <a:solidFill>
                  <a:srgbClr val="004F70"/>
                </a:solidFill>
                <a:latin typeface="Calibri"/>
                <a:cs typeface="Calibri"/>
              </a:rPr>
              <a:t> </a:t>
            </a:r>
            <a:r>
              <a:rPr lang="en-US" sz="1300" spc="120" dirty="0">
                <a:solidFill>
                  <a:srgbClr val="004F70"/>
                </a:solidFill>
                <a:latin typeface="Calibri"/>
                <a:cs typeface="Calibri"/>
              </a:rPr>
              <a:t>i-STAT CREA / G CARTRIDGE</a:t>
            </a:r>
            <a:endParaRPr lang="en-US" sz="1300" spc="75" dirty="0">
              <a:solidFill>
                <a:srgbClr val="004F70"/>
              </a:solidFill>
              <a:latin typeface="Calibri"/>
              <a:cs typeface="Calibri"/>
            </a:endParaRPr>
          </a:p>
        </p:txBody>
      </p:sp>
      <p:sp>
        <p:nvSpPr>
          <p:cNvPr id="4" name="object 4"/>
          <p:cNvSpPr txBox="1"/>
          <p:nvPr/>
        </p:nvSpPr>
        <p:spPr>
          <a:xfrm>
            <a:off x="1410849" y="2504878"/>
            <a:ext cx="4258542"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Describe the basic</a:t>
            </a:r>
            <a:r>
              <a:rPr lang="en-US" sz="1200" i="1" dirty="0">
                <a:latin typeface="Georgia"/>
                <a:cs typeface="Georgia"/>
              </a:rPr>
              <a:t> i-STAT </a:t>
            </a:r>
            <a:r>
              <a:rPr lang="en-US" sz="1200" dirty="0">
                <a:latin typeface="Georgia"/>
                <a:cs typeface="Georgia"/>
              </a:rPr>
              <a:t>cartridge handling</a:t>
            </a:r>
            <a:endParaRPr lang="en-US" sz="1200" i="1" dirty="0">
              <a:latin typeface="Georgia"/>
              <a:cs typeface="Georgia"/>
            </a:endParaRPr>
          </a:p>
        </p:txBody>
      </p:sp>
      <p:sp>
        <p:nvSpPr>
          <p:cNvPr id="5" name="object 5"/>
          <p:cNvSpPr txBox="1"/>
          <p:nvPr/>
        </p:nvSpPr>
        <p:spPr>
          <a:xfrm>
            <a:off x="1406766" y="3020300"/>
            <a:ext cx="4229888"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Describe the steps of running an </a:t>
            </a:r>
            <a:r>
              <a:rPr lang="en-US" sz="1200" i="1" dirty="0">
                <a:latin typeface="Georgia"/>
                <a:cs typeface="Georgia"/>
              </a:rPr>
              <a:t>i-STAT</a:t>
            </a:r>
            <a:r>
              <a:rPr lang="en-US" sz="1200" dirty="0">
                <a:latin typeface="Georgia"/>
                <a:cs typeface="Georgia"/>
              </a:rPr>
              <a:t> test</a:t>
            </a:r>
          </a:p>
        </p:txBody>
      </p:sp>
      <p:sp>
        <p:nvSpPr>
          <p:cNvPr id="6" name="object 6"/>
          <p:cNvSpPr txBox="1"/>
          <p:nvPr/>
        </p:nvSpPr>
        <p:spPr>
          <a:xfrm>
            <a:off x="1439503" y="3527065"/>
            <a:ext cx="4258542"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Troubleshooting and factors affecting samples prior to analysis</a:t>
            </a:r>
          </a:p>
        </p:txBody>
      </p:sp>
      <p:sp>
        <p:nvSpPr>
          <p:cNvPr id="8" name="object 8"/>
          <p:cNvSpPr txBox="1"/>
          <p:nvPr/>
        </p:nvSpPr>
        <p:spPr>
          <a:xfrm>
            <a:off x="482600" y="1216046"/>
            <a:ext cx="3039110" cy="299720"/>
          </a:xfrm>
          <a:prstGeom prst="rect">
            <a:avLst/>
          </a:prstGeom>
        </p:spPr>
        <p:txBody>
          <a:bodyPr vert="horz" wrap="square" lIns="0" tIns="12700" rIns="0" bIns="0" rtlCol="0">
            <a:spAutoFit/>
          </a:bodyPr>
          <a:lstStyle/>
          <a:p>
            <a:pPr marL="12700">
              <a:lnSpc>
                <a:spcPct val="100000"/>
              </a:lnSpc>
              <a:spcBef>
                <a:spcPts val="100"/>
              </a:spcBef>
            </a:pPr>
            <a:r>
              <a:rPr sz="1800" spc="-20">
                <a:solidFill>
                  <a:srgbClr val="009CDE"/>
                </a:solidFill>
                <a:latin typeface="Calibri"/>
                <a:cs typeface="Calibri"/>
              </a:rPr>
              <a:t>UNDERSTAND</a:t>
            </a:r>
            <a:r>
              <a:rPr sz="1800" spc="-35">
                <a:solidFill>
                  <a:srgbClr val="009CDE"/>
                </a:solidFill>
                <a:latin typeface="Calibri"/>
                <a:cs typeface="Calibri"/>
              </a:rPr>
              <a:t> </a:t>
            </a:r>
            <a:r>
              <a:rPr sz="1800">
                <a:solidFill>
                  <a:srgbClr val="009CDE"/>
                </a:solidFill>
                <a:latin typeface="Calibri"/>
                <a:cs typeface="Calibri"/>
              </a:rPr>
              <a:t>THE</a:t>
            </a:r>
            <a:r>
              <a:rPr sz="1800" spc="-30">
                <a:solidFill>
                  <a:srgbClr val="009CDE"/>
                </a:solidFill>
                <a:latin typeface="Calibri"/>
                <a:cs typeface="Calibri"/>
              </a:rPr>
              <a:t> </a:t>
            </a:r>
            <a:r>
              <a:rPr sz="1800" spc="-10">
                <a:solidFill>
                  <a:srgbClr val="009CDE"/>
                </a:solidFill>
                <a:latin typeface="Calibri"/>
                <a:cs typeface="Calibri"/>
              </a:rPr>
              <a:t>FOLLOWING:</a:t>
            </a:r>
            <a:endParaRPr sz="1800">
              <a:latin typeface="Calibri"/>
              <a:cs typeface="Calibri"/>
            </a:endParaRPr>
          </a:p>
        </p:txBody>
      </p:sp>
      <p:sp>
        <p:nvSpPr>
          <p:cNvPr id="10" name="object 10"/>
          <p:cNvSpPr txBox="1">
            <a:spLocks noGrp="1"/>
          </p:cNvSpPr>
          <p:nvPr>
            <p:ph type="title"/>
          </p:nvPr>
        </p:nvSpPr>
        <p:spPr>
          <a:xfrm>
            <a:off x="518424" y="431876"/>
            <a:ext cx="8138160" cy="413575"/>
          </a:xfrm>
          <a:prstGeom prst="rect">
            <a:avLst/>
          </a:prstGeom>
        </p:spPr>
        <p:txBody>
          <a:bodyPr vert="horz" wrap="square" lIns="0" tIns="13335" rIns="0" bIns="0" rtlCol="0">
            <a:spAutoFit/>
          </a:bodyPr>
          <a:lstStyle/>
          <a:p>
            <a:pPr marL="12700">
              <a:lnSpc>
                <a:spcPct val="100000"/>
              </a:lnSpc>
              <a:spcBef>
                <a:spcPts val="105"/>
              </a:spcBef>
            </a:pPr>
            <a:r>
              <a:rPr dirty="0"/>
              <a:t>Learning</a:t>
            </a:r>
            <a:r>
              <a:rPr spc="-55" dirty="0"/>
              <a:t> </a:t>
            </a:r>
            <a:r>
              <a:rPr lang="en-US" spc="-10" dirty="0"/>
              <a:t>o</a:t>
            </a:r>
            <a:r>
              <a:rPr spc="-10" dirty="0"/>
              <a:t>bjectives</a:t>
            </a:r>
          </a:p>
        </p:txBody>
      </p:sp>
      <p:sp>
        <p:nvSpPr>
          <p:cNvPr id="12" name="object 12"/>
          <p:cNvSpPr/>
          <p:nvPr/>
        </p:nvSpPr>
        <p:spPr>
          <a:xfrm flipV="1">
            <a:off x="559768" y="2787982"/>
            <a:ext cx="3085957" cy="45719"/>
          </a:xfrm>
          <a:custGeom>
            <a:avLst/>
            <a:gdLst/>
            <a:ahLst/>
            <a:cxnLst/>
            <a:rect l="l" t="t" r="r" b="b"/>
            <a:pathLst>
              <a:path w="5086350">
                <a:moveTo>
                  <a:pt x="0" y="0"/>
                </a:moveTo>
                <a:lnTo>
                  <a:pt x="5086350" y="0"/>
                </a:lnTo>
              </a:path>
            </a:pathLst>
          </a:custGeom>
          <a:ln w="9525">
            <a:solidFill>
              <a:srgbClr val="009BDE"/>
            </a:solidFill>
          </a:ln>
        </p:spPr>
        <p:txBody>
          <a:bodyPr wrap="square" lIns="0" tIns="0" rIns="0" bIns="0" rtlCol="0"/>
          <a:lstStyle/>
          <a:p>
            <a:endParaRPr/>
          </a:p>
        </p:txBody>
      </p:sp>
      <p:sp>
        <p:nvSpPr>
          <p:cNvPr id="13" name="object 13"/>
          <p:cNvSpPr/>
          <p:nvPr/>
        </p:nvSpPr>
        <p:spPr>
          <a:xfrm flipV="1">
            <a:off x="559768" y="3312238"/>
            <a:ext cx="3085957" cy="45719"/>
          </a:xfrm>
          <a:custGeom>
            <a:avLst/>
            <a:gdLst/>
            <a:ahLst/>
            <a:cxnLst/>
            <a:rect l="l" t="t" r="r" b="b"/>
            <a:pathLst>
              <a:path w="5086350">
                <a:moveTo>
                  <a:pt x="0" y="0"/>
                </a:moveTo>
                <a:lnTo>
                  <a:pt x="5086350" y="0"/>
                </a:lnTo>
              </a:path>
            </a:pathLst>
          </a:custGeom>
          <a:ln w="9525">
            <a:solidFill>
              <a:srgbClr val="009BDE"/>
            </a:solidFill>
          </a:ln>
        </p:spPr>
        <p:txBody>
          <a:bodyPr wrap="square" lIns="0" tIns="0" rIns="0" bIns="0" rtlCol="0"/>
          <a:lstStyle/>
          <a:p>
            <a:endParaRPr/>
          </a:p>
        </p:txBody>
      </p:sp>
      <p:sp>
        <p:nvSpPr>
          <p:cNvPr id="17" name="object 17"/>
          <p:cNvSpPr/>
          <p:nvPr/>
        </p:nvSpPr>
        <p:spPr>
          <a:xfrm>
            <a:off x="567432" y="3012895"/>
            <a:ext cx="756084" cy="222364"/>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19" name="object 19"/>
          <p:cNvSpPr/>
          <p:nvPr/>
        </p:nvSpPr>
        <p:spPr>
          <a:xfrm>
            <a:off x="567432" y="3504244"/>
            <a:ext cx="756084" cy="245193"/>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sp>
        <p:nvSpPr>
          <p:cNvPr id="30" name="object 15">
            <a:extLst>
              <a:ext uri="{FF2B5EF4-FFF2-40B4-BE49-F238E27FC236}">
                <a16:creationId xmlns:a16="http://schemas.microsoft.com/office/drawing/2014/main" id="{0965963A-5D3A-6020-6533-923037D05ABA}"/>
              </a:ext>
            </a:extLst>
          </p:cNvPr>
          <p:cNvSpPr/>
          <p:nvPr/>
        </p:nvSpPr>
        <p:spPr>
          <a:xfrm>
            <a:off x="567431" y="2487759"/>
            <a:ext cx="756085" cy="23876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pic>
        <p:nvPicPr>
          <p:cNvPr id="9" name="Picture 8" descr="A white plastic object with a white label&#10;&#10;AI-generated content may be incorrect.">
            <a:extLst>
              <a:ext uri="{FF2B5EF4-FFF2-40B4-BE49-F238E27FC236}">
                <a16:creationId xmlns:a16="http://schemas.microsoft.com/office/drawing/2014/main" id="{A6E07EAA-E019-0C8C-E47A-D37521E45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322" y="1405583"/>
            <a:ext cx="1442107" cy="2079327"/>
          </a:xfrm>
          <a:prstGeom prst="rect">
            <a:avLst/>
          </a:prstGeom>
        </p:spPr>
      </p:pic>
      <p:grpSp>
        <p:nvGrpSpPr>
          <p:cNvPr id="22" name="Group 21">
            <a:extLst>
              <a:ext uri="{FF2B5EF4-FFF2-40B4-BE49-F238E27FC236}">
                <a16:creationId xmlns:a16="http://schemas.microsoft.com/office/drawing/2014/main" id="{156A93A9-FA8E-1D58-FA15-F3334C5E30B7}"/>
              </a:ext>
            </a:extLst>
          </p:cNvPr>
          <p:cNvGrpSpPr/>
          <p:nvPr/>
        </p:nvGrpSpPr>
        <p:grpSpPr>
          <a:xfrm>
            <a:off x="519329" y="1645206"/>
            <a:ext cx="3244706" cy="349097"/>
            <a:chOff x="4066256" y="1629210"/>
            <a:chExt cx="3251849" cy="477091"/>
          </a:xfrm>
        </p:grpSpPr>
        <p:sp>
          <p:nvSpPr>
            <p:cNvPr id="23" name="object 15">
              <a:extLst>
                <a:ext uri="{FF2B5EF4-FFF2-40B4-BE49-F238E27FC236}">
                  <a16:creationId xmlns:a16="http://schemas.microsoft.com/office/drawing/2014/main" id="{5439CBB4-5CBF-D368-20FE-3CF12CAFEB3D}"/>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sp>
          <p:nvSpPr>
            <p:cNvPr id="26" name="object 16">
              <a:extLst>
                <a:ext uri="{FF2B5EF4-FFF2-40B4-BE49-F238E27FC236}">
                  <a16:creationId xmlns:a16="http://schemas.microsoft.com/office/drawing/2014/main" id="{08A4287A-7366-3C43-17EB-748248129475}"/>
                </a:ext>
              </a:extLst>
            </p:cNvPr>
            <p:cNvSpPr txBox="1"/>
            <p:nvPr/>
          </p:nvSpPr>
          <p:spPr>
            <a:xfrm>
              <a:off x="4152407" y="1673714"/>
              <a:ext cx="781477" cy="361983"/>
            </a:xfrm>
            <a:prstGeom prst="rect">
              <a:avLst/>
            </a:prstGeom>
          </p:spPr>
          <p:txBody>
            <a:bodyPr vert="horz" wrap="square" lIns="0" tIns="12700" rIns="0" bIns="0" rtlCol="0">
              <a:spAutoFit/>
            </a:bodyPr>
            <a:lstStyle/>
            <a:p>
              <a:pPr marL="12700">
                <a:lnSpc>
                  <a:spcPts val="1100"/>
                </a:lnSpc>
                <a:spcBef>
                  <a:spcPts val="100"/>
                </a:spcBef>
              </a:pPr>
              <a:r>
                <a:rPr lang="en-US" sz="1100" b="1" cap="all" spc="-10">
                  <a:solidFill>
                    <a:schemeClr val="bg1"/>
                  </a:solidFill>
                  <a:latin typeface="Calibri"/>
                  <a:cs typeface="Calibri"/>
                </a:rPr>
                <a:t>CARTRIDGE OVERVIEW</a:t>
              </a:r>
              <a:endParaRPr sz="1100" cap="all">
                <a:solidFill>
                  <a:schemeClr val="bg1"/>
                </a:solidFill>
                <a:latin typeface="Calibri"/>
                <a:cs typeface="Calibri"/>
              </a:endParaRPr>
            </a:p>
          </p:txBody>
        </p:sp>
        <p:sp>
          <p:nvSpPr>
            <p:cNvPr id="29" name="object 17">
              <a:extLst>
                <a:ext uri="{FF2B5EF4-FFF2-40B4-BE49-F238E27FC236}">
                  <a16:creationId xmlns:a16="http://schemas.microsoft.com/office/drawing/2014/main" id="{A68BB07E-C939-FB66-E947-7F2FE3D92D87}"/>
                </a:ext>
              </a:extLst>
            </p:cNvPr>
            <p:cNvSpPr/>
            <p:nvPr/>
          </p:nvSpPr>
          <p:spPr>
            <a:xfrm>
              <a:off x="5112060" y="1629210"/>
              <a:ext cx="1178560" cy="471170"/>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31" name="object 19">
              <a:extLst>
                <a:ext uri="{FF2B5EF4-FFF2-40B4-BE49-F238E27FC236}">
                  <a16:creationId xmlns:a16="http://schemas.microsoft.com/office/drawing/2014/main" id="{7173BF7E-BA27-56A5-574C-1ECD3C0251F5}"/>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sp>
          <p:nvSpPr>
            <p:cNvPr id="32" name="object 18">
              <a:extLst>
                <a:ext uri="{FF2B5EF4-FFF2-40B4-BE49-F238E27FC236}">
                  <a16:creationId xmlns:a16="http://schemas.microsoft.com/office/drawing/2014/main" id="{BDED0052-6414-2D95-5E20-B4A06948D79A}"/>
                </a:ext>
              </a:extLst>
            </p:cNvPr>
            <p:cNvSpPr txBox="1"/>
            <p:nvPr/>
          </p:nvSpPr>
          <p:spPr>
            <a:xfrm>
              <a:off x="5341818" y="1637752"/>
              <a:ext cx="926767" cy="385433"/>
            </a:xfrm>
            <a:prstGeom prst="rect">
              <a:avLst/>
            </a:prstGeom>
          </p:spPr>
          <p:txBody>
            <a:bodyPr vert="horz" wrap="square" lIns="0" tIns="31750" rIns="0" bIns="0" rtlCol="0">
              <a:spAutoFit/>
            </a:bodyPr>
            <a:lstStyle/>
            <a:p>
              <a:pPr marL="78105" marR="5080" indent="-66040">
                <a:lnSpc>
                  <a:spcPts val="1100"/>
                </a:lnSpc>
                <a:spcBef>
                  <a:spcPts val="250"/>
                </a:spcBef>
              </a:pPr>
              <a:r>
                <a:rPr lang="en-US" sz="1100" b="1" spc="-10">
                  <a:solidFill>
                    <a:schemeClr val="bg1"/>
                  </a:solidFill>
                  <a:latin typeface="Calibri"/>
                  <a:cs typeface="Calibri"/>
                </a:rPr>
                <a:t>  RUNNING </a:t>
              </a:r>
              <a:br>
                <a:rPr lang="en-US" sz="1100" b="1" spc="-10">
                  <a:solidFill>
                    <a:schemeClr val="bg1"/>
                  </a:solidFill>
                  <a:latin typeface="Calibri"/>
                  <a:cs typeface="Calibri"/>
                </a:rPr>
              </a:br>
              <a:r>
                <a:rPr lang="en-US" sz="1100" b="1" spc="-10">
                  <a:solidFill>
                    <a:schemeClr val="bg1"/>
                  </a:solidFill>
                  <a:latin typeface="Calibri"/>
                  <a:cs typeface="Calibri"/>
                </a:rPr>
                <a:t>A TEST</a:t>
              </a:r>
              <a:endParaRPr lang="en-US" sz="1100">
                <a:solidFill>
                  <a:schemeClr val="bg1"/>
                </a:solidFill>
                <a:latin typeface="Calibri"/>
                <a:cs typeface="Calibri"/>
              </a:endParaRPr>
            </a:p>
          </p:txBody>
        </p:sp>
      </p:grpSp>
      <p:pic>
        <p:nvPicPr>
          <p:cNvPr id="35" name="Picture 34" descr="Blue letters on a black background&#10;&#10;Description automatically generated">
            <a:extLst>
              <a:ext uri="{FF2B5EF4-FFF2-40B4-BE49-F238E27FC236}">
                <a16:creationId xmlns:a16="http://schemas.microsoft.com/office/drawing/2014/main" id="{B271A3A6-C777-C421-0425-8B7BF755C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065" y="3443594"/>
            <a:ext cx="1392948" cy="455212"/>
          </a:xfrm>
          <a:prstGeom prst="rect">
            <a:avLst/>
          </a:prstGeom>
        </p:spPr>
      </p:pic>
      <p:sp>
        <p:nvSpPr>
          <p:cNvPr id="7" name="object 20">
            <a:extLst>
              <a:ext uri="{FF2B5EF4-FFF2-40B4-BE49-F238E27FC236}">
                <a16:creationId xmlns:a16="http://schemas.microsoft.com/office/drawing/2014/main" id="{586F0981-55BF-01FF-2C68-D1A570D5E011}"/>
              </a:ext>
            </a:extLst>
          </p:cNvPr>
          <p:cNvSpPr txBox="1"/>
          <p:nvPr/>
        </p:nvSpPr>
        <p:spPr>
          <a:xfrm>
            <a:off x="2750813" y="1677770"/>
            <a:ext cx="887737" cy="296941"/>
          </a:xfrm>
          <a:prstGeom prst="rect">
            <a:avLst/>
          </a:prstGeom>
        </p:spPr>
        <p:txBody>
          <a:bodyPr vert="horz" wrap="square" lIns="0" tIns="12700" rIns="0" bIns="0" rtlCol="0">
            <a:spAutoFit/>
          </a:bodyPr>
          <a:lstStyle/>
          <a:p>
            <a:pPr marL="12700" algn="ctr">
              <a:lnSpc>
                <a:spcPts val="1100"/>
              </a:lnSpc>
              <a:spcBef>
                <a:spcPts val="100"/>
              </a:spcBef>
            </a:pPr>
            <a:r>
              <a:rPr lang="en-US" sz="1100" b="1" dirty="0">
                <a:solidFill>
                  <a:schemeClr val="bg1"/>
                </a:solidFill>
                <a:cs typeface="Calibri"/>
              </a:rPr>
              <a:t>AVOIDING</a:t>
            </a:r>
            <a:br>
              <a:rPr lang="en-US" sz="1100" b="1" dirty="0">
                <a:solidFill>
                  <a:schemeClr val="bg1"/>
                </a:solidFill>
                <a:cs typeface="Calibri"/>
              </a:rPr>
            </a:br>
            <a:r>
              <a:rPr lang="en-US" sz="1100" b="1" dirty="0">
                <a:solidFill>
                  <a:schemeClr val="bg1"/>
                </a:solidFill>
                <a:cs typeface="Calibri"/>
              </a:rPr>
              <a:t>ERRORS</a:t>
            </a:r>
            <a:endParaRPr lang="en-US" sz="1100" dirty="0">
              <a:solidFill>
                <a:schemeClr val="bg1"/>
              </a:solidFill>
              <a:cs typeface="Calibri"/>
            </a:endParaRPr>
          </a:p>
        </p:txBody>
      </p:sp>
      <p:pic>
        <p:nvPicPr>
          <p:cNvPr id="14" name="Picture 13" descr="A white rectangular object with a white label&#10;&#10;AI-generated content may be incorrect.">
            <a:extLst>
              <a:ext uri="{FF2B5EF4-FFF2-40B4-BE49-F238E27FC236}">
                <a16:creationId xmlns:a16="http://schemas.microsoft.com/office/drawing/2014/main" id="{A8E046F7-3345-54F4-DB14-D5708777ED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3905" y="1054713"/>
            <a:ext cx="1870364" cy="2834640"/>
          </a:xfrm>
          <a:prstGeom prst="rect">
            <a:avLst/>
          </a:prstGeom>
        </p:spPr>
      </p:pic>
    </p:spTree>
    <p:custDataLst>
      <p:tags r:id="rId1"/>
    </p:custDataLst>
    <p:extLst>
      <p:ext uri="{BB962C8B-B14F-4D97-AF65-F5344CB8AC3E}">
        <p14:creationId xmlns:p14="http://schemas.microsoft.com/office/powerpoint/2010/main" val="386062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B3A2D-213B-C657-A60B-6F838B4A23B0}"/>
            </a:ext>
          </a:extLst>
        </p:cNvPr>
        <p:cNvGrpSpPr/>
        <p:nvPr/>
      </p:nvGrpSpPr>
      <p:grpSpPr>
        <a:xfrm>
          <a:off x="0" y="0"/>
          <a:ext cx="0" cy="0"/>
          <a:chOff x="0" y="0"/>
          <a:chExt cx="0" cy="0"/>
        </a:xfrm>
      </p:grpSpPr>
      <p:pic>
        <p:nvPicPr>
          <p:cNvPr id="5" name="Picture 4" descr="A close-up of a device&#10;&#10;AI-generated content may be incorrect.">
            <a:extLst>
              <a:ext uri="{FF2B5EF4-FFF2-40B4-BE49-F238E27FC236}">
                <a16:creationId xmlns:a16="http://schemas.microsoft.com/office/drawing/2014/main" id="{90F37077-49F5-01BE-A0B2-6D0D87BEC4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099" y="1310910"/>
            <a:ext cx="1667807" cy="1933996"/>
          </a:xfrm>
          <a:prstGeom prst="rect">
            <a:avLst/>
          </a:prstGeom>
        </p:spPr>
      </p:pic>
      <p:sp>
        <p:nvSpPr>
          <p:cNvPr id="8" name="Title 7">
            <a:extLst>
              <a:ext uri="{FF2B5EF4-FFF2-40B4-BE49-F238E27FC236}">
                <a16:creationId xmlns:a16="http://schemas.microsoft.com/office/drawing/2014/main" id="{44460257-575E-3A05-853B-6EAF9177998F}"/>
              </a:ext>
            </a:extLst>
          </p:cNvPr>
          <p:cNvSpPr>
            <a:spLocks noGrp="1"/>
          </p:cNvSpPr>
          <p:nvPr>
            <p:ph type="title"/>
          </p:nvPr>
        </p:nvSpPr>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CC587D8D-8F28-E19B-5963-4ABB77F81BB8}"/>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30</a:t>
            </a:fld>
            <a:endParaRPr lang="en-IN"/>
          </a:p>
        </p:txBody>
      </p:sp>
      <p:sp>
        <p:nvSpPr>
          <p:cNvPr id="3" name="Content Placeholder 2">
            <a:extLst>
              <a:ext uri="{FF2B5EF4-FFF2-40B4-BE49-F238E27FC236}">
                <a16:creationId xmlns:a16="http://schemas.microsoft.com/office/drawing/2014/main" id="{B026C859-91A8-80F2-1389-B4B81C8AE24E}"/>
              </a:ext>
            </a:extLst>
          </p:cNvPr>
          <p:cNvSpPr>
            <a:spLocks noGrp="1"/>
          </p:cNvSpPr>
          <p:nvPr>
            <p:ph type="body" sz="quarter" idx="11"/>
          </p:nvPr>
        </p:nvSpPr>
        <p:spPr>
          <a:xfrm>
            <a:off x="502920" y="1498317"/>
            <a:ext cx="3984625" cy="3397250"/>
          </a:xfrm>
        </p:spPr>
        <p:txBody>
          <a:bodyPr/>
          <a:lstStyle/>
          <a:p>
            <a:pPr defTabSz="385763">
              <a:spcBef>
                <a:spcPts val="254"/>
              </a:spcBef>
            </a:pPr>
            <a:r>
              <a:rPr lang="en-US" dirty="0">
                <a:latin typeface="+mn-lt"/>
              </a:rPr>
              <a:t>WHOLE BLOOD: FILL THE </a:t>
            </a:r>
            <a:r>
              <a:rPr lang="en-US" i="1" dirty="0">
                <a:latin typeface="+mn-lt"/>
              </a:rPr>
              <a:t>i-STAT </a:t>
            </a:r>
            <a:r>
              <a:rPr lang="en-US" dirty="0">
                <a:latin typeface="+mn-lt"/>
              </a:rPr>
              <a:t>CARTRIDGE</a:t>
            </a:r>
          </a:p>
          <a:p>
            <a:pPr marL="285750" indent="-285750" defTabSz="385763">
              <a:spcBef>
                <a:spcPts val="254"/>
              </a:spcBef>
              <a:buFont typeface="Arial" panose="020B0604020202020204" pitchFamily="34" charset="0"/>
              <a:buChar char="•"/>
            </a:pPr>
            <a:r>
              <a:rPr lang="en-US" sz="1400" b="0" dirty="0">
                <a:solidFill>
                  <a:schemeClr val="tx1"/>
                </a:solidFill>
              </a:rPr>
              <a:t>Fill the cartridge immediately after mixing. </a:t>
            </a:r>
            <a:br>
              <a:rPr lang="en-US" sz="1400" b="0" dirty="0">
                <a:solidFill>
                  <a:schemeClr val="tx1"/>
                </a:solidFill>
              </a:rPr>
            </a:br>
            <a:endParaRPr lang="en-US" sz="800" b="0" dirty="0">
              <a:solidFill>
                <a:schemeClr val="tx1"/>
              </a:solidFill>
            </a:endParaRPr>
          </a:p>
          <a:p>
            <a:pPr marL="285750" indent="-285750" defTabSz="385763">
              <a:spcBef>
                <a:spcPts val="254"/>
              </a:spcBef>
              <a:buFont typeface="Arial" panose="020B0604020202020204" pitchFamily="34" charset="0"/>
              <a:buChar char="•"/>
            </a:pPr>
            <a:r>
              <a:rPr lang="en-US" sz="1400" b="0" dirty="0">
                <a:solidFill>
                  <a:schemeClr val="tx1"/>
                </a:solidFill>
              </a:rPr>
              <a:t>Direct the hub of syringe or tip of the transfer device (capillary tube, pipette, or dispensing tip) into the sample well of the cartridge.</a:t>
            </a:r>
            <a:br>
              <a:rPr lang="en-US" sz="1400" b="0" dirty="0">
                <a:solidFill>
                  <a:schemeClr val="tx1"/>
                </a:solidFill>
              </a:rPr>
            </a:br>
            <a:endParaRPr lang="en-US" sz="800" b="0" dirty="0">
              <a:solidFill>
                <a:schemeClr val="tx1"/>
              </a:solidFill>
            </a:endParaRPr>
          </a:p>
          <a:p>
            <a:pPr marL="285750" indent="-285750" defTabSz="385763">
              <a:spcBef>
                <a:spcPts val="254"/>
              </a:spcBef>
              <a:buFont typeface="Arial" panose="020B0604020202020204" pitchFamily="34" charset="0"/>
              <a:buChar char="•"/>
            </a:pPr>
            <a:r>
              <a:rPr lang="en-US" sz="1400" b="0" dirty="0">
                <a:solidFill>
                  <a:schemeClr val="tx1"/>
                </a:solidFill>
              </a:rPr>
              <a:t>Slowly dispense sample into the sample well until the sample reaches the fill mark indicated on the cartridge. Cartridge is properly filled when the sample reaches the ‘fill to’ mark and a small amount of sample is in the sample well. </a:t>
            </a:r>
          </a:p>
          <a:p>
            <a:pPr marL="285750" indent="-285750" defTabSz="385763">
              <a:spcBef>
                <a:spcPts val="254"/>
              </a:spcBef>
              <a:buFont typeface="Arial" panose="020B0604020202020204" pitchFamily="34" charset="0"/>
              <a:buChar char="•"/>
            </a:pPr>
            <a:endParaRPr lang="en-US" sz="1400" dirty="0"/>
          </a:p>
        </p:txBody>
      </p:sp>
      <p:sp>
        <p:nvSpPr>
          <p:cNvPr id="14" name="Content Placeholder 2">
            <a:extLst>
              <a:ext uri="{FF2B5EF4-FFF2-40B4-BE49-F238E27FC236}">
                <a16:creationId xmlns:a16="http://schemas.microsoft.com/office/drawing/2014/main" id="{8D13C2C4-4134-98C4-24A1-1E72BD31CC4D}"/>
              </a:ext>
            </a:extLst>
          </p:cNvPr>
          <p:cNvSpPr txBox="1">
            <a:spLocks/>
          </p:cNvSpPr>
          <p:nvPr/>
        </p:nvSpPr>
        <p:spPr>
          <a:xfrm>
            <a:off x="484606" y="3452336"/>
            <a:ext cx="4141822" cy="105499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endParaRPr lang="en-US" sz="1400"/>
          </a:p>
        </p:txBody>
      </p:sp>
      <p:sp>
        <p:nvSpPr>
          <p:cNvPr id="20" name="Text Box 19">
            <a:extLst>
              <a:ext uri="{FF2B5EF4-FFF2-40B4-BE49-F238E27FC236}">
                <a16:creationId xmlns:a16="http://schemas.microsoft.com/office/drawing/2014/main" id="{BB9FE2F1-C682-2D0B-EB40-79D2090A333D}"/>
              </a:ext>
            </a:extLst>
          </p:cNvPr>
          <p:cNvSpPr txBox="1">
            <a:spLocks noChangeArrowheads="1"/>
          </p:cNvSpPr>
          <p:nvPr/>
        </p:nvSpPr>
        <p:spPr bwMode="auto">
          <a:xfrm>
            <a:off x="4931816" y="3359118"/>
            <a:ext cx="2953400" cy="523220"/>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CORRECTLY FILLED </a:t>
            </a:r>
            <a:br>
              <a:rPr lang="en-US" altLang="en-US" sz="1400" b="1" dirty="0">
                <a:solidFill>
                  <a:schemeClr val="accent1"/>
                </a:solidFill>
              </a:rPr>
            </a:br>
            <a:r>
              <a:rPr lang="en-US" altLang="en-US" sz="1400" b="1" dirty="0">
                <a:solidFill>
                  <a:schemeClr val="accent1"/>
                </a:solidFill>
              </a:rPr>
              <a:t>TO FILL LINE</a:t>
            </a:r>
          </a:p>
        </p:txBody>
      </p:sp>
      <p:sp>
        <p:nvSpPr>
          <p:cNvPr id="10" name="Line 16">
            <a:extLst>
              <a:ext uri="{FF2B5EF4-FFF2-40B4-BE49-F238E27FC236}">
                <a16:creationId xmlns:a16="http://schemas.microsoft.com/office/drawing/2014/main" id="{C184702D-41EE-6D7B-AA69-7A4930911053}"/>
              </a:ext>
            </a:extLst>
          </p:cNvPr>
          <p:cNvSpPr>
            <a:spLocks noChangeShapeType="1"/>
          </p:cNvSpPr>
          <p:nvPr/>
        </p:nvSpPr>
        <p:spPr bwMode="auto">
          <a:xfrm flipH="1">
            <a:off x="6205185" y="1922312"/>
            <a:ext cx="1155701" cy="502438"/>
          </a:xfrm>
          <a:prstGeom prst="line">
            <a:avLst/>
          </a:prstGeom>
          <a:noFill/>
          <a:ln w="22225">
            <a:solidFill>
              <a:srgbClr val="009CDE"/>
            </a:solidFill>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11" name="Line 16">
            <a:extLst>
              <a:ext uri="{FF2B5EF4-FFF2-40B4-BE49-F238E27FC236}">
                <a16:creationId xmlns:a16="http://schemas.microsoft.com/office/drawing/2014/main" id="{CDBFF02C-D877-C049-B76A-2EA92DD18D1B}"/>
              </a:ext>
            </a:extLst>
          </p:cNvPr>
          <p:cNvSpPr>
            <a:spLocks noChangeShapeType="1"/>
          </p:cNvSpPr>
          <p:nvPr/>
        </p:nvSpPr>
        <p:spPr bwMode="auto">
          <a:xfrm flipH="1" flipV="1">
            <a:off x="6275036" y="2970850"/>
            <a:ext cx="1018949" cy="502438"/>
          </a:xfrm>
          <a:prstGeom prst="line">
            <a:avLst/>
          </a:prstGeom>
          <a:noFill/>
          <a:ln w="22225">
            <a:solidFill>
              <a:srgbClr val="009CDE"/>
            </a:solidFill>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pic>
        <p:nvPicPr>
          <p:cNvPr id="12" name="Picture 11">
            <a:extLst>
              <a:ext uri="{FF2B5EF4-FFF2-40B4-BE49-F238E27FC236}">
                <a16:creationId xmlns:a16="http://schemas.microsoft.com/office/drawing/2014/main" id="{6C41A377-825E-38CA-BE50-875B879CBDD1}"/>
              </a:ext>
            </a:extLst>
          </p:cNvPr>
          <p:cNvPicPr>
            <a:picLocks noChangeAspect="1"/>
          </p:cNvPicPr>
          <p:nvPr/>
        </p:nvPicPr>
        <p:blipFill>
          <a:blip r:embed="rId4"/>
          <a:stretch>
            <a:fillRect/>
          </a:stretch>
        </p:blipFill>
        <p:spPr>
          <a:xfrm>
            <a:off x="6719307" y="1800109"/>
            <a:ext cx="1870593" cy="1870593"/>
          </a:xfrm>
          <a:prstGeom prst="rect">
            <a:avLst/>
          </a:prstGeom>
        </p:spPr>
      </p:pic>
    </p:spTree>
    <p:custDataLst>
      <p:tags r:id="rId1"/>
    </p:custDataLst>
    <p:extLst>
      <p:ext uri="{BB962C8B-B14F-4D97-AF65-F5344CB8AC3E}">
        <p14:creationId xmlns:p14="http://schemas.microsoft.com/office/powerpoint/2010/main" val="4212261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7F861-6560-8410-45FB-2DC26AACB0C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E5AA0C0-0EC6-3357-33CE-F4A74740466C}"/>
              </a:ext>
            </a:extLst>
          </p:cNvPr>
          <p:cNvSpPr>
            <a:spLocks noGrp="1"/>
          </p:cNvSpPr>
          <p:nvPr>
            <p:ph type="title"/>
          </p:nvPr>
        </p:nvSpPr>
        <p:spPr>
          <a:xfrm>
            <a:off x="502921" y="569594"/>
            <a:ext cx="4155140" cy="390526"/>
          </a:xfrm>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7F356BEE-2B7A-F1C9-CF91-F9DD47E6BE6B}"/>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31</a:t>
            </a:fld>
            <a:endParaRPr lang="en-IN"/>
          </a:p>
        </p:txBody>
      </p:sp>
      <p:sp>
        <p:nvSpPr>
          <p:cNvPr id="3" name="Content Placeholder 2">
            <a:extLst>
              <a:ext uri="{FF2B5EF4-FFF2-40B4-BE49-F238E27FC236}">
                <a16:creationId xmlns:a16="http://schemas.microsoft.com/office/drawing/2014/main" id="{5C00C12E-D45D-2460-0B23-D37FA8A634C0}"/>
              </a:ext>
            </a:extLst>
          </p:cNvPr>
          <p:cNvSpPr>
            <a:spLocks noGrp="1"/>
          </p:cNvSpPr>
          <p:nvPr>
            <p:ph type="body" sz="quarter" idx="11"/>
          </p:nvPr>
        </p:nvSpPr>
        <p:spPr/>
        <p:txBody>
          <a:bodyPr vert="horz" lIns="0" tIns="0" rIns="91440" bIns="45720" rtlCol="0" anchor="t">
            <a:noAutofit/>
          </a:bodyPr>
          <a:lstStyle/>
          <a:p>
            <a:pPr defTabSz="385763">
              <a:spcBef>
                <a:spcPts val="254"/>
              </a:spcBef>
            </a:pPr>
            <a:r>
              <a:rPr lang="en-US" dirty="0">
                <a:latin typeface="+mn-lt"/>
                <a:cs typeface="Calibri"/>
              </a:rPr>
              <a:t>CLOSE AND SEAL THE </a:t>
            </a:r>
            <a:r>
              <a:rPr lang="en-US" i="1" dirty="0" err="1">
                <a:latin typeface="+mn-lt"/>
                <a:cs typeface="Calibri"/>
              </a:rPr>
              <a:t>i</a:t>
            </a:r>
            <a:r>
              <a:rPr lang="en-US" i="1" dirty="0">
                <a:latin typeface="+mn-lt"/>
                <a:cs typeface="Calibri"/>
              </a:rPr>
              <a:t>-STAT</a:t>
            </a:r>
            <a:r>
              <a:rPr lang="en-US" dirty="0">
                <a:latin typeface="+mn-lt"/>
                <a:cs typeface="Calibri"/>
              </a:rPr>
              <a:t> CARTRIDGE</a:t>
            </a:r>
            <a:endParaRPr lang="en-US" b="1" dirty="0">
              <a:solidFill>
                <a:srgbClr val="5F4B3E"/>
              </a:solidFill>
              <a:latin typeface="+mn-lt"/>
              <a:cs typeface="Calibri"/>
            </a:endParaRPr>
          </a:p>
          <a:p>
            <a:pPr defTabSz="385763">
              <a:spcBef>
                <a:spcPts val="254"/>
              </a:spcBef>
            </a:pPr>
            <a:r>
              <a:rPr lang="en-US" sz="1400" dirty="0">
                <a:solidFill>
                  <a:schemeClr val="tx1"/>
                </a:solidFill>
                <a:cs typeface="Calibri"/>
              </a:rPr>
              <a:t>Fold</a:t>
            </a:r>
            <a:r>
              <a:rPr lang="en-US" sz="1400" b="0" dirty="0">
                <a:solidFill>
                  <a:schemeClr val="tx1"/>
                </a:solidFill>
                <a:cs typeface="Calibri"/>
              </a:rPr>
              <a:t> the </a:t>
            </a:r>
            <a:r>
              <a:rPr lang="en-US" sz="1400" dirty="0">
                <a:solidFill>
                  <a:schemeClr val="tx1"/>
                </a:solidFill>
                <a:cs typeface="Calibri"/>
              </a:rPr>
              <a:t>snap </a:t>
            </a:r>
            <a:r>
              <a:rPr lang="en-US" sz="1400" b="0" dirty="0">
                <a:solidFill>
                  <a:schemeClr val="tx1"/>
                </a:solidFill>
                <a:cs typeface="Calibri"/>
              </a:rPr>
              <a:t>closure over the sample well to close and seal the cartridge</a:t>
            </a:r>
            <a:endParaRPr lang="en-US" sz="1400" b="0" dirty="0">
              <a:solidFill>
                <a:schemeClr val="tx1"/>
              </a:solidFill>
              <a:ea typeface="Calibri"/>
              <a:cs typeface="Calibri"/>
            </a:endParaRPr>
          </a:p>
          <a:p>
            <a:pPr marL="213995" indent="-213995" defTabSz="385763">
              <a:spcBef>
                <a:spcPts val="254"/>
              </a:spcBef>
              <a:buFont typeface="Arial" panose="020B0604020202020204" pitchFamily="34" charset="0"/>
              <a:buChar char="•"/>
            </a:pPr>
            <a:endParaRPr lang="en-US" sz="1000" dirty="0">
              <a:ea typeface="Calibri"/>
            </a:endParaRPr>
          </a:p>
          <a:p>
            <a:pPr marL="213995" indent="-213995" defTabSz="385763">
              <a:spcBef>
                <a:spcPts val="254"/>
              </a:spcBef>
              <a:buFont typeface="Arial" panose="020B0604020202020204" pitchFamily="34" charset="0"/>
              <a:buChar char="•"/>
            </a:pPr>
            <a:endParaRPr lang="en-US" sz="1400" dirty="0">
              <a:ea typeface="Calibri"/>
            </a:endParaRPr>
          </a:p>
          <a:p>
            <a:pPr marL="213995" indent="-213995" defTabSz="385763">
              <a:spcBef>
                <a:spcPts val="254"/>
              </a:spcBef>
              <a:buFont typeface="Arial" panose="020B0604020202020204" pitchFamily="34" charset="0"/>
              <a:buChar char="•"/>
            </a:pPr>
            <a:endParaRPr lang="en-US" sz="1400" dirty="0">
              <a:ea typeface="Calibri"/>
            </a:endParaRPr>
          </a:p>
        </p:txBody>
      </p:sp>
      <p:sp>
        <p:nvSpPr>
          <p:cNvPr id="34" name="TextBox 33">
            <a:extLst>
              <a:ext uri="{FF2B5EF4-FFF2-40B4-BE49-F238E27FC236}">
                <a16:creationId xmlns:a16="http://schemas.microsoft.com/office/drawing/2014/main" id="{0AE17824-F259-DCD1-26D7-F6C17741E504}"/>
              </a:ext>
            </a:extLst>
          </p:cNvPr>
          <p:cNvSpPr txBox="1"/>
          <p:nvPr/>
        </p:nvSpPr>
        <p:spPr>
          <a:xfrm>
            <a:off x="790240" y="3724921"/>
            <a:ext cx="3867820" cy="615553"/>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PRECAUTIONS</a:t>
            </a:r>
            <a:endParaRPr lang="en-US" sz="1400" dirty="0">
              <a:solidFill>
                <a:schemeClr val="tx2"/>
              </a:solidFill>
            </a:endParaRPr>
          </a:p>
          <a:p>
            <a:pPr>
              <a:spcAft>
                <a:spcPts val="450"/>
              </a:spcAft>
            </a:pPr>
            <a:r>
              <a:rPr lang="en-US" sz="1000" b="1" dirty="0">
                <a:cs typeface="Calibri" panose="020F0502020204030204" pitchFamily="34" charset="0"/>
              </a:rPr>
              <a:t>Incorrect handling and filling of the </a:t>
            </a:r>
            <a:r>
              <a:rPr lang="en-US" sz="1000" b="1" i="1" dirty="0">
                <a:cs typeface="Calibri" panose="020F0502020204030204" pitchFamily="34" charset="0"/>
              </a:rPr>
              <a:t>i-STAT</a:t>
            </a:r>
            <a:r>
              <a:rPr lang="en-US" sz="1000" b="1" dirty="0">
                <a:cs typeface="Calibri" panose="020F0502020204030204" pitchFamily="34" charset="0"/>
              </a:rPr>
              <a:t> cartridge will result </a:t>
            </a:r>
            <a:br>
              <a:rPr lang="en-US" sz="1000" b="1" dirty="0">
                <a:cs typeface="Calibri" panose="020F0502020204030204" pitchFamily="34" charset="0"/>
              </a:rPr>
            </a:br>
            <a:r>
              <a:rPr lang="en-US" sz="1000" b="1" dirty="0">
                <a:cs typeface="Calibri" panose="020F0502020204030204" pitchFamily="34" charset="0"/>
              </a:rPr>
              <a:t>in a quality check failure.</a:t>
            </a:r>
          </a:p>
        </p:txBody>
      </p:sp>
      <p:cxnSp>
        <p:nvCxnSpPr>
          <p:cNvPr id="9" name="Straight Connector 8">
            <a:extLst>
              <a:ext uri="{FF2B5EF4-FFF2-40B4-BE49-F238E27FC236}">
                <a16:creationId xmlns:a16="http://schemas.microsoft.com/office/drawing/2014/main" id="{D578A29C-EB51-7F59-46FF-B88D9DCE45BB}"/>
              </a:ext>
            </a:extLst>
          </p:cNvPr>
          <p:cNvCxnSpPr>
            <a:cxnSpLocks/>
          </p:cNvCxnSpPr>
          <p:nvPr/>
        </p:nvCxnSpPr>
        <p:spPr>
          <a:xfrm>
            <a:off x="419100" y="3411739"/>
            <a:ext cx="4068445"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 name="Picture 1" descr="Icon&#10;&#10;Description automatically generated">
            <a:extLst>
              <a:ext uri="{FF2B5EF4-FFF2-40B4-BE49-F238E27FC236}">
                <a16:creationId xmlns:a16="http://schemas.microsoft.com/office/drawing/2014/main" id="{C1EA0DE3-34EA-7DFE-EABF-6E9D4AB59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76" y="3804883"/>
            <a:ext cx="342207" cy="342207"/>
          </a:xfrm>
          <a:prstGeom prst="rect">
            <a:avLst/>
          </a:prstGeom>
        </p:spPr>
      </p:pic>
      <p:grpSp>
        <p:nvGrpSpPr>
          <p:cNvPr id="33" name="Group 32">
            <a:extLst>
              <a:ext uri="{FF2B5EF4-FFF2-40B4-BE49-F238E27FC236}">
                <a16:creationId xmlns:a16="http://schemas.microsoft.com/office/drawing/2014/main" id="{99622CC7-79E4-FBC0-C195-265BFF25B0F6}"/>
              </a:ext>
            </a:extLst>
          </p:cNvPr>
          <p:cNvGrpSpPr/>
          <p:nvPr/>
        </p:nvGrpSpPr>
        <p:grpSpPr>
          <a:xfrm>
            <a:off x="4618989" y="1095621"/>
            <a:ext cx="3916594" cy="3155705"/>
            <a:chOff x="4698968" y="1097849"/>
            <a:chExt cx="3916594" cy="3155705"/>
          </a:xfrm>
        </p:grpSpPr>
        <p:pic>
          <p:nvPicPr>
            <p:cNvPr id="32" name="Picture 31" descr="A white device with blue text&#10;&#10;Description automatically generated">
              <a:extLst>
                <a:ext uri="{FF2B5EF4-FFF2-40B4-BE49-F238E27FC236}">
                  <a16:creationId xmlns:a16="http://schemas.microsoft.com/office/drawing/2014/main" id="{5FC5CB2C-067B-5E7F-3A50-866DE5F64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8968" y="1222542"/>
              <a:ext cx="1405322" cy="2056208"/>
            </a:xfrm>
            <a:prstGeom prst="rect">
              <a:avLst/>
            </a:prstGeom>
          </p:spPr>
        </p:pic>
        <p:pic>
          <p:nvPicPr>
            <p:cNvPr id="26" name="Picture 25" descr="A close-up of a device&#10;&#10;AI-generated content may be incorrect.">
              <a:extLst>
                <a:ext uri="{FF2B5EF4-FFF2-40B4-BE49-F238E27FC236}">
                  <a16:creationId xmlns:a16="http://schemas.microsoft.com/office/drawing/2014/main" id="{976BB0CF-16A5-D109-E03C-EB98639CA363}"/>
                </a:ext>
              </a:extLst>
            </p:cNvPr>
            <p:cNvPicPr>
              <a:picLocks/>
            </p:cNvPicPr>
            <p:nvPr/>
          </p:nvPicPr>
          <p:blipFill>
            <a:blip r:embed="rId5" cstate="print">
              <a:extLst>
                <a:ext uri="{28A0092B-C50C-407E-A947-70E740481C1C}">
                  <a14:useLocalDpi xmlns:a14="http://schemas.microsoft.com/office/drawing/2010/main" val="0"/>
                </a:ext>
              </a:extLst>
            </a:blip>
            <a:srcRect l="48048" t="45139" r="7915" b="25773"/>
            <a:stretch/>
          </p:blipFill>
          <p:spPr>
            <a:xfrm>
              <a:off x="5740882" y="2945962"/>
              <a:ext cx="1307592" cy="1307592"/>
            </a:xfrm>
            <a:prstGeom prst="flowChartConnector">
              <a:avLst/>
            </a:prstGeom>
            <a:solidFill>
              <a:schemeClr val="accent2">
                <a:lumMod val="20000"/>
                <a:lumOff val="80000"/>
              </a:schemeClr>
            </a:solidFill>
            <a:ln w="19050">
              <a:solidFill>
                <a:schemeClr val="accent3"/>
              </a:solidFill>
            </a:ln>
          </p:spPr>
        </p:pic>
        <p:pic>
          <p:nvPicPr>
            <p:cNvPr id="13" name="Picture 12" descr="A close-up of a device&#10;&#10;AI-generated content may be incorrect.">
              <a:extLst>
                <a:ext uri="{FF2B5EF4-FFF2-40B4-BE49-F238E27FC236}">
                  <a16:creationId xmlns:a16="http://schemas.microsoft.com/office/drawing/2014/main" id="{9228268F-7E9B-2D53-8C68-D5266401A4E2}"/>
                </a:ext>
              </a:extLst>
            </p:cNvPr>
            <p:cNvPicPr>
              <a:picLocks/>
            </p:cNvPicPr>
            <p:nvPr/>
          </p:nvPicPr>
          <p:blipFill>
            <a:blip r:embed="rId6" cstate="print">
              <a:extLst>
                <a:ext uri="{28A0092B-C50C-407E-A947-70E740481C1C}">
                  <a14:useLocalDpi xmlns:a14="http://schemas.microsoft.com/office/drawing/2010/main" val="0"/>
                </a:ext>
              </a:extLst>
            </a:blip>
            <a:srcRect l="49548" t="43872" r="7156" b="27289"/>
            <a:stretch/>
          </p:blipFill>
          <p:spPr>
            <a:xfrm>
              <a:off x="7177964" y="2928695"/>
              <a:ext cx="1308108" cy="1308108"/>
            </a:xfrm>
            <a:prstGeom prst="flowChartConnector">
              <a:avLst/>
            </a:prstGeom>
            <a:solidFill>
              <a:schemeClr val="accent2">
                <a:lumMod val="20000"/>
                <a:lumOff val="80000"/>
              </a:schemeClr>
            </a:solidFill>
            <a:ln w="19050">
              <a:solidFill>
                <a:schemeClr val="accent3"/>
              </a:solidFill>
            </a:ln>
          </p:spPr>
        </p:pic>
        <p:pic>
          <p:nvPicPr>
            <p:cNvPr id="11" name="Picture 10" descr="A white plastic device with a white label&#10;&#10;AI-generated content may be incorrect.">
              <a:extLst>
                <a:ext uri="{FF2B5EF4-FFF2-40B4-BE49-F238E27FC236}">
                  <a16:creationId xmlns:a16="http://schemas.microsoft.com/office/drawing/2014/main" id="{9E301B20-F378-1209-9BC8-09674BC4988A}"/>
                </a:ext>
              </a:extLst>
            </p:cNvPr>
            <p:cNvPicPr>
              <a:picLocks/>
            </p:cNvPicPr>
            <p:nvPr/>
          </p:nvPicPr>
          <p:blipFill>
            <a:blip r:embed="rId7" cstate="print">
              <a:extLst>
                <a:ext uri="{28A0092B-C50C-407E-A947-70E740481C1C}">
                  <a14:useLocalDpi xmlns:a14="http://schemas.microsoft.com/office/drawing/2010/main" val="0"/>
                </a:ext>
              </a:extLst>
            </a:blip>
            <a:srcRect l="48535" t="49535" r="8057" b="19418"/>
            <a:stretch/>
          </p:blipFill>
          <p:spPr>
            <a:xfrm>
              <a:off x="6391079" y="1164662"/>
              <a:ext cx="1407088" cy="1407088"/>
            </a:xfrm>
            <a:prstGeom prst="flowChartConnector">
              <a:avLst/>
            </a:prstGeom>
            <a:solidFill>
              <a:schemeClr val="accent2">
                <a:lumMod val="20000"/>
                <a:lumOff val="80000"/>
              </a:schemeClr>
            </a:solidFill>
            <a:ln w="19050">
              <a:solidFill>
                <a:schemeClr val="accent3"/>
              </a:solidFill>
            </a:ln>
          </p:spPr>
        </p:pic>
        <p:cxnSp>
          <p:nvCxnSpPr>
            <p:cNvPr id="19" name="Straight Connector 18">
              <a:extLst>
                <a:ext uri="{FF2B5EF4-FFF2-40B4-BE49-F238E27FC236}">
                  <a16:creationId xmlns:a16="http://schemas.microsoft.com/office/drawing/2014/main" id="{26EE3C1A-2BE3-E668-AE10-9714CDE777A5}"/>
                </a:ext>
              </a:extLst>
            </p:cNvPr>
            <p:cNvCxnSpPr>
              <a:cxnSpLocks/>
            </p:cNvCxnSpPr>
            <p:nvPr/>
          </p:nvCxnSpPr>
          <p:spPr>
            <a:xfrm flipV="1">
              <a:off x="5692366" y="1420764"/>
              <a:ext cx="1133462" cy="881515"/>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pic>
          <p:nvPicPr>
            <p:cNvPr id="5" name="Graphic 4" descr="Close with solid fill">
              <a:extLst>
                <a:ext uri="{FF2B5EF4-FFF2-40B4-BE49-F238E27FC236}">
                  <a16:creationId xmlns:a16="http://schemas.microsoft.com/office/drawing/2014/main" id="{9606857B-3532-8B2E-EEEA-52EC1AFE2A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0406" y="2824159"/>
              <a:ext cx="548640" cy="548640"/>
            </a:xfrm>
            <a:prstGeom prst="rect">
              <a:avLst/>
            </a:prstGeom>
          </p:spPr>
        </p:pic>
        <p:pic>
          <p:nvPicPr>
            <p:cNvPr id="12" name="Graphic 11" descr="Close with solid fill">
              <a:extLst>
                <a:ext uri="{FF2B5EF4-FFF2-40B4-BE49-F238E27FC236}">
                  <a16:creationId xmlns:a16="http://schemas.microsoft.com/office/drawing/2014/main" id="{E5C40483-FA32-411E-AA38-6CE53B577C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66922" y="2917434"/>
              <a:ext cx="548640" cy="548640"/>
            </a:xfrm>
            <a:prstGeom prst="rect">
              <a:avLst/>
            </a:prstGeom>
          </p:spPr>
        </p:pic>
        <p:pic>
          <p:nvPicPr>
            <p:cNvPr id="15" name="Graphic 14" descr="Checkmark with solid fill">
              <a:extLst>
                <a:ext uri="{FF2B5EF4-FFF2-40B4-BE49-F238E27FC236}">
                  <a16:creationId xmlns:a16="http://schemas.microsoft.com/office/drawing/2014/main" id="{E31403C7-D0B1-7429-F806-BDCCDA6957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65298" y="1097849"/>
              <a:ext cx="548640" cy="548640"/>
            </a:xfrm>
            <a:prstGeom prst="rect">
              <a:avLst/>
            </a:prstGeom>
          </p:spPr>
        </p:pic>
      </p:grpSp>
      <p:grpSp>
        <p:nvGrpSpPr>
          <p:cNvPr id="23" name="Group 22">
            <a:extLst>
              <a:ext uri="{FF2B5EF4-FFF2-40B4-BE49-F238E27FC236}">
                <a16:creationId xmlns:a16="http://schemas.microsoft.com/office/drawing/2014/main" id="{7359249F-468D-E8EA-106C-8312FB1D8848}"/>
              </a:ext>
            </a:extLst>
          </p:cNvPr>
          <p:cNvGrpSpPr/>
          <p:nvPr/>
        </p:nvGrpSpPr>
        <p:grpSpPr>
          <a:xfrm>
            <a:off x="1418399" y="1982944"/>
            <a:ext cx="2750639" cy="1057989"/>
            <a:chOff x="2497501" y="1982944"/>
            <a:chExt cx="2750639" cy="1057989"/>
          </a:xfrm>
        </p:grpSpPr>
        <p:sp>
          <p:nvSpPr>
            <p:cNvPr id="24" name="Content Placeholder 2">
              <a:extLst>
                <a:ext uri="{FF2B5EF4-FFF2-40B4-BE49-F238E27FC236}">
                  <a16:creationId xmlns:a16="http://schemas.microsoft.com/office/drawing/2014/main" id="{27ABE9A9-DDFF-A19D-5FF7-06291F3F6457}"/>
                </a:ext>
              </a:extLst>
            </p:cNvPr>
            <p:cNvSpPr txBox="1">
              <a:spLocks/>
            </p:cNvSpPr>
            <p:nvPr/>
          </p:nvSpPr>
          <p:spPr>
            <a:xfrm>
              <a:off x="2621541" y="1982944"/>
              <a:ext cx="2626599" cy="103929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lvl="2" indent="0" defTabSz="385763">
                <a:lnSpc>
                  <a:spcPct val="150000"/>
                </a:lnSpc>
                <a:spcBef>
                  <a:spcPts val="254"/>
                </a:spcBef>
                <a:buSzPct val="300000"/>
                <a:buNone/>
              </a:pPr>
              <a:r>
                <a:rPr lang="en-US" b="1">
                  <a:solidFill>
                    <a:schemeClr val="accent1"/>
                  </a:solidFill>
                  <a:latin typeface="+mn-lt"/>
                </a:rPr>
                <a:t>CORRECTLY FILLED CARTRIDGE</a:t>
              </a:r>
            </a:p>
            <a:p>
              <a:pPr marL="230187" lvl="2" indent="0" defTabSz="385763">
                <a:lnSpc>
                  <a:spcPct val="150000"/>
                </a:lnSpc>
                <a:spcBef>
                  <a:spcPts val="254"/>
                </a:spcBef>
                <a:buSzPct val="300000"/>
                <a:buNone/>
              </a:pPr>
              <a:r>
                <a:rPr lang="en-US" b="1">
                  <a:solidFill>
                    <a:schemeClr val="accent1"/>
                  </a:solidFill>
                  <a:latin typeface="+mn-lt"/>
                </a:rPr>
                <a:t>UNDER-FILLED CARTRIDGE</a:t>
              </a:r>
            </a:p>
            <a:p>
              <a:pPr marL="230187" lvl="2" indent="0" defTabSz="385763">
                <a:lnSpc>
                  <a:spcPct val="150000"/>
                </a:lnSpc>
                <a:spcBef>
                  <a:spcPts val="254"/>
                </a:spcBef>
                <a:buSzPct val="300000"/>
                <a:buNone/>
              </a:pPr>
              <a:r>
                <a:rPr lang="en-US" b="1">
                  <a:solidFill>
                    <a:schemeClr val="accent1"/>
                  </a:solidFill>
                  <a:latin typeface="+mn-lt"/>
                </a:rPr>
                <a:t>OVER-FILLED CARTRIDGE</a:t>
              </a:r>
              <a:endParaRPr lang="en-US" sz="1200" b="1">
                <a:solidFill>
                  <a:schemeClr val="accent1"/>
                </a:solidFill>
                <a:latin typeface="+mn-lt"/>
              </a:endParaRPr>
            </a:p>
          </p:txBody>
        </p:sp>
        <p:grpSp>
          <p:nvGrpSpPr>
            <p:cNvPr id="25" name="Group 24">
              <a:extLst>
                <a:ext uri="{FF2B5EF4-FFF2-40B4-BE49-F238E27FC236}">
                  <a16:creationId xmlns:a16="http://schemas.microsoft.com/office/drawing/2014/main" id="{3F8F3942-D594-07FE-00C1-CD6B2CF048DF}"/>
                </a:ext>
              </a:extLst>
            </p:cNvPr>
            <p:cNvGrpSpPr/>
            <p:nvPr/>
          </p:nvGrpSpPr>
          <p:grpSpPr>
            <a:xfrm>
              <a:off x="2497501" y="1983012"/>
              <a:ext cx="360231" cy="1057921"/>
              <a:chOff x="2497501" y="1983012"/>
              <a:chExt cx="360231" cy="1057921"/>
            </a:xfrm>
          </p:grpSpPr>
          <p:pic>
            <p:nvPicPr>
              <p:cNvPr id="27" name="Graphic 26" descr="Checkmark with solid fill">
                <a:extLst>
                  <a:ext uri="{FF2B5EF4-FFF2-40B4-BE49-F238E27FC236}">
                    <a16:creationId xmlns:a16="http://schemas.microsoft.com/office/drawing/2014/main" id="{1615D360-C711-5483-7A7B-B0277BA60F0A}"/>
                  </a:ext>
                </a:extLst>
              </p:cNvPr>
              <p:cNvPicPr>
                <a:picLocks noChangeAspect="1"/>
              </p:cNvPicPr>
              <p:nvPr/>
            </p:nvPicPr>
            <p:blipFill>
              <a:blip r:embed="rId10">
                <a:extLst>
                  <a:ext uri="{96DAC541-7B7A-43D3-8B79-37D633B846F1}">
                    <asvg:svgBlip xmlns:asvg="http://schemas.microsoft.com/office/drawing/2016/SVG/main" r:embed="rId12"/>
                  </a:ext>
                </a:extLst>
              </a:blip>
              <a:stretch>
                <a:fillRect/>
              </a:stretch>
            </p:blipFill>
            <p:spPr>
              <a:xfrm>
                <a:off x="2497501" y="1983012"/>
                <a:ext cx="329750" cy="325170"/>
              </a:xfrm>
              <a:prstGeom prst="rect">
                <a:avLst/>
              </a:prstGeom>
            </p:spPr>
          </p:pic>
          <p:pic>
            <p:nvPicPr>
              <p:cNvPr id="28" name="Graphic 27" descr="Close with solid fill">
                <a:extLst>
                  <a:ext uri="{FF2B5EF4-FFF2-40B4-BE49-F238E27FC236}">
                    <a16:creationId xmlns:a16="http://schemas.microsoft.com/office/drawing/2014/main" id="{53CA901D-1B57-05FB-6387-026B90AC65CF}"/>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2522540" y="2307714"/>
                <a:ext cx="335192" cy="367459"/>
              </a:xfrm>
              <a:prstGeom prst="rect">
                <a:avLst/>
              </a:prstGeom>
            </p:spPr>
          </p:pic>
          <p:pic>
            <p:nvPicPr>
              <p:cNvPr id="29" name="Graphic 28" descr="Close with solid fill">
                <a:extLst>
                  <a:ext uri="{FF2B5EF4-FFF2-40B4-BE49-F238E27FC236}">
                    <a16:creationId xmlns:a16="http://schemas.microsoft.com/office/drawing/2014/main" id="{2227DFC3-91CE-9A7B-5736-BA1E1DAD7C0D}"/>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2522539" y="2673474"/>
                <a:ext cx="335192" cy="367459"/>
              </a:xfrm>
              <a:prstGeom prst="rect">
                <a:avLst/>
              </a:prstGeom>
            </p:spPr>
          </p:pic>
        </p:grpSp>
      </p:grpSp>
    </p:spTree>
    <p:custDataLst>
      <p:tags r:id="rId1"/>
    </p:custDataLst>
    <p:extLst>
      <p:ext uri="{BB962C8B-B14F-4D97-AF65-F5344CB8AC3E}">
        <p14:creationId xmlns:p14="http://schemas.microsoft.com/office/powerpoint/2010/main" val="4061916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32</a:t>
            </a:fld>
            <a:endParaRPr lang="en-IN"/>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a:xfrm>
            <a:off x="502920" y="1168364"/>
            <a:ext cx="4811288" cy="826690"/>
          </a:xfrm>
        </p:spPr>
        <p:txBody>
          <a:bodyPr/>
          <a:lstStyle/>
          <a:p>
            <a:pPr defTabSz="385763">
              <a:spcBef>
                <a:spcPts val="254"/>
              </a:spcBef>
            </a:pPr>
            <a:r>
              <a:rPr lang="en-US" dirty="0">
                <a:latin typeface="+mn-lt"/>
              </a:rPr>
              <a:t>INSERT THE CARTRIDGE</a:t>
            </a:r>
          </a:p>
          <a:p>
            <a:pPr defTabSz="385763">
              <a:spcBef>
                <a:spcPts val="254"/>
              </a:spcBef>
            </a:pPr>
            <a:r>
              <a:rPr lang="en-US" sz="1400" b="0" dirty="0">
                <a:solidFill>
                  <a:schemeClr val="tx1"/>
                </a:solidFill>
              </a:rPr>
              <a:t>Insert the cartridge into the </a:t>
            </a:r>
            <a:r>
              <a:rPr lang="en-US" sz="1400" b="0" i="1" dirty="0">
                <a:solidFill>
                  <a:schemeClr val="tx1"/>
                </a:solidFill>
              </a:rPr>
              <a:t>i-STAT </a:t>
            </a:r>
            <a:r>
              <a:rPr lang="en-US" sz="1400" i="1" dirty="0">
                <a:solidFill>
                  <a:schemeClr val="tx1"/>
                </a:solidFill>
              </a:rPr>
              <a:t>analyzer</a:t>
            </a:r>
            <a:r>
              <a:rPr lang="en-US" sz="1400" b="0" dirty="0">
                <a:solidFill>
                  <a:schemeClr val="tx1"/>
                </a:solidFill>
              </a:rPr>
              <a:t>’s cartridge port until it clicks into place</a:t>
            </a:r>
          </a:p>
          <a:p>
            <a:pPr marL="384176" lvl="1" indent="-214313" defTabSz="385763">
              <a:spcBef>
                <a:spcPts val="254"/>
              </a:spcBef>
            </a:pPr>
            <a:r>
              <a:rPr lang="en-US" sz="1200" dirty="0"/>
              <a:t>Sensors facing up, and on leading edge</a:t>
            </a:r>
            <a:endParaRPr lang="en-US" sz="1200" b="0" dirty="0">
              <a:solidFill>
                <a:schemeClr val="tx1"/>
              </a:solidFill>
            </a:endParaRPr>
          </a:p>
          <a:p>
            <a:pPr defTabSz="385763">
              <a:spcBef>
                <a:spcPts val="254"/>
              </a:spcBef>
            </a:pPr>
            <a:endParaRPr lang="en-US" sz="1400" dirty="0"/>
          </a:p>
        </p:txBody>
      </p:sp>
      <p:sp>
        <p:nvSpPr>
          <p:cNvPr id="6" name="TextBox 5">
            <a:extLst>
              <a:ext uri="{FF2B5EF4-FFF2-40B4-BE49-F238E27FC236}">
                <a16:creationId xmlns:a16="http://schemas.microsoft.com/office/drawing/2014/main" id="{55BE2989-F94F-F2F1-6F3E-0216385DA665}"/>
              </a:ext>
            </a:extLst>
          </p:cNvPr>
          <p:cNvSpPr txBox="1"/>
          <p:nvPr/>
        </p:nvSpPr>
        <p:spPr>
          <a:xfrm>
            <a:off x="750898" y="3259075"/>
            <a:ext cx="3867820" cy="1205458"/>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panose="020F0502020204030204" pitchFamily="34" charset="0"/>
              </a:rPr>
              <a:t>PRECAUTIONS</a:t>
            </a:r>
            <a:endParaRPr lang="en-US" sz="1000" dirty="0">
              <a:solidFill>
                <a:schemeClr val="tx2"/>
              </a:solidFill>
            </a:endParaRPr>
          </a:p>
          <a:p>
            <a:pPr marL="128270" indent="-128270">
              <a:spcAft>
                <a:spcPts val="450"/>
              </a:spcAft>
              <a:buFont typeface="Arial" panose="020B0604020202020204" pitchFamily="34" charset="0"/>
              <a:buChar char="•"/>
            </a:pPr>
            <a:r>
              <a:rPr lang="en-US" sz="1000" b="1" dirty="0">
                <a:cs typeface="Calibri" panose="020F0502020204030204" pitchFamily="34" charset="0"/>
              </a:rPr>
              <a:t>DO NOT touch the sensors on the top of the cartridge.</a:t>
            </a:r>
            <a:endParaRPr lang="en-US" sz="1000" b="1" dirty="0">
              <a:ea typeface="Calibri"/>
              <a:cs typeface="Calibri" panose="020F0502020204030204" pitchFamily="34" charset="0"/>
            </a:endParaRPr>
          </a:p>
          <a:p>
            <a:pPr marL="128270" indent="-128270">
              <a:spcAft>
                <a:spcPts val="450"/>
              </a:spcAft>
              <a:buFont typeface="Arial" panose="020B0604020202020204" pitchFamily="34" charset="0"/>
              <a:buChar char="•"/>
            </a:pPr>
            <a:r>
              <a:rPr lang="en-US" sz="1000" b="1" dirty="0">
                <a:cs typeface="Calibri"/>
              </a:rPr>
              <a:t>DO NOT apply pressure to the central area of the label because the calibration fluid pack inside could burst prematurely. </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panose="020F0502020204030204" pitchFamily="34" charset="0"/>
              </a:rPr>
              <a:t>DO NOT place the cartridge and/or analyzer in an oxygen-enriched atmosphere.</a:t>
            </a:r>
            <a:endParaRPr lang="en-US" sz="1000" b="1" dirty="0">
              <a:ea typeface="Calibri"/>
              <a:cs typeface="Calibri" panose="020F0502020204030204" pitchFamily="34" charset="0"/>
            </a:endParaRPr>
          </a:p>
        </p:txBody>
      </p:sp>
      <p:cxnSp>
        <p:nvCxnSpPr>
          <p:cNvPr id="11" name="Straight Connector 10">
            <a:extLst>
              <a:ext uri="{FF2B5EF4-FFF2-40B4-BE49-F238E27FC236}">
                <a16:creationId xmlns:a16="http://schemas.microsoft.com/office/drawing/2014/main" id="{F6D2348E-0C9F-56DF-D730-17579C7238B9}"/>
              </a:ext>
            </a:extLst>
          </p:cNvPr>
          <p:cNvCxnSpPr/>
          <p:nvPr/>
        </p:nvCxnSpPr>
        <p:spPr>
          <a:xfrm>
            <a:off x="502920" y="2984228"/>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4" name="Picture 3" descr="Icon&#10;&#10;Description automatically generated">
            <a:extLst>
              <a:ext uri="{FF2B5EF4-FFF2-40B4-BE49-F238E27FC236}">
                <a16:creationId xmlns:a16="http://schemas.microsoft.com/office/drawing/2014/main" id="{22779EA3-DC5F-404B-E70E-146D79313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34" y="3339037"/>
            <a:ext cx="342207" cy="342207"/>
          </a:xfrm>
          <a:prstGeom prst="rect">
            <a:avLst/>
          </a:prstGeom>
        </p:spPr>
      </p:pic>
      <p:pic>
        <p:nvPicPr>
          <p:cNvPr id="5" name="Picture 4">
            <a:extLst>
              <a:ext uri="{FF2B5EF4-FFF2-40B4-BE49-F238E27FC236}">
                <a16:creationId xmlns:a16="http://schemas.microsoft.com/office/drawing/2014/main" id="{18A36AEB-A4EF-F95B-C9C9-A4410971C6AA}"/>
              </a:ext>
            </a:extLst>
          </p:cNvPr>
          <p:cNvPicPr>
            <a:picLocks noChangeAspect="1"/>
          </p:cNvPicPr>
          <p:nvPr/>
        </p:nvPicPr>
        <p:blipFill>
          <a:blip r:embed="rId4"/>
          <a:stretch>
            <a:fillRect/>
          </a:stretch>
        </p:blipFill>
        <p:spPr>
          <a:xfrm>
            <a:off x="5685236" y="1243441"/>
            <a:ext cx="3039664" cy="2656617"/>
          </a:xfrm>
          <a:prstGeom prst="rect">
            <a:avLst/>
          </a:prstGeom>
          <a:ln>
            <a:solidFill>
              <a:schemeClr val="bg2">
                <a:lumMod val="75000"/>
              </a:schemeClr>
            </a:solidFill>
          </a:ln>
        </p:spPr>
      </p:pic>
      <p:cxnSp>
        <p:nvCxnSpPr>
          <p:cNvPr id="10" name="Straight Arrow Connector 9">
            <a:extLst>
              <a:ext uri="{FF2B5EF4-FFF2-40B4-BE49-F238E27FC236}">
                <a16:creationId xmlns:a16="http://schemas.microsoft.com/office/drawing/2014/main" id="{65BE3E60-40D4-5DAD-EC7F-056527FE37C2}"/>
              </a:ext>
            </a:extLst>
          </p:cNvPr>
          <p:cNvCxnSpPr>
            <a:cxnSpLocks/>
          </p:cNvCxnSpPr>
          <p:nvPr/>
        </p:nvCxnSpPr>
        <p:spPr>
          <a:xfrm>
            <a:off x="2733695" y="2531311"/>
            <a:ext cx="4332213"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75C5D57-2C1F-8F0B-7B54-F83D58306FF1}"/>
              </a:ext>
            </a:extLst>
          </p:cNvPr>
          <p:cNvCxnSpPr/>
          <p:nvPr/>
        </p:nvCxnSpPr>
        <p:spPr>
          <a:xfrm flipH="1">
            <a:off x="2733695" y="2136287"/>
            <a:ext cx="0" cy="403860"/>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89245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1A79D-488C-BF6E-FD03-CEAED5983F9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CCBEE42-505E-A8AB-0BA5-B84ADF3678DC}"/>
              </a:ext>
            </a:extLst>
          </p:cNvPr>
          <p:cNvSpPr>
            <a:spLocks noGrp="1"/>
          </p:cNvSpPr>
          <p:nvPr>
            <p:ph type="title"/>
          </p:nvPr>
        </p:nvSpPr>
        <p:spPr/>
        <p:txBody>
          <a:bodyPr/>
          <a:lstStyle/>
          <a:p>
            <a:r>
              <a:rPr lang="en-US" dirty="0"/>
              <a:t>Running the test </a:t>
            </a:r>
            <a:r>
              <a:rPr lang="en-US" sz="1400" dirty="0"/>
              <a:t>– cont’d</a:t>
            </a:r>
          </a:p>
        </p:txBody>
      </p:sp>
      <p:sp>
        <p:nvSpPr>
          <p:cNvPr id="6" name="Slide Number Placeholder 5">
            <a:extLst>
              <a:ext uri="{FF2B5EF4-FFF2-40B4-BE49-F238E27FC236}">
                <a16:creationId xmlns:a16="http://schemas.microsoft.com/office/drawing/2014/main" id="{E79CD523-2CCE-4EEC-F909-059FF8EC8664}"/>
              </a:ext>
            </a:extLst>
          </p:cNvPr>
          <p:cNvSpPr>
            <a:spLocks noGrp="1"/>
          </p:cNvSpPr>
          <p:nvPr>
            <p:ph type="sldNum" sz="quarter" idx="10"/>
          </p:nvPr>
        </p:nvSpPr>
        <p:spPr/>
        <p:txBody>
          <a:bodyPr/>
          <a:lstStyle/>
          <a:p>
            <a:r>
              <a:rPr lang="en-IN"/>
              <a:t>|    </a:t>
            </a:r>
            <a:fld id="{7B2119CD-3B2D-4CEB-B404-D2E3F8CD6D69}" type="slidenum">
              <a:rPr lang="en-IN" smtClean="0"/>
              <a:pPr/>
              <a:t>33</a:t>
            </a:fld>
            <a:endParaRPr lang="en-IN"/>
          </a:p>
        </p:txBody>
      </p:sp>
      <p:sp>
        <p:nvSpPr>
          <p:cNvPr id="8" name="Content Placeholder 13">
            <a:extLst>
              <a:ext uri="{FF2B5EF4-FFF2-40B4-BE49-F238E27FC236}">
                <a16:creationId xmlns:a16="http://schemas.microsoft.com/office/drawing/2014/main" id="{5233256B-F56D-C4F5-275B-12127F133C46}"/>
              </a:ext>
            </a:extLst>
          </p:cNvPr>
          <p:cNvSpPr>
            <a:spLocks noGrp="1"/>
          </p:cNvSpPr>
          <p:nvPr/>
        </p:nvSpPr>
        <p:spPr>
          <a:xfrm>
            <a:off x="502920" y="1031369"/>
            <a:ext cx="7319037" cy="949505"/>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PRIOR TO TESTING</a:t>
            </a:r>
          </a:p>
          <a:p>
            <a:pPr marL="285750" indent="-285750">
              <a:lnSpc>
                <a:spcPts val="1700"/>
              </a:lnSpc>
              <a:buFont typeface="Arial" panose="020B0604020202020204" pitchFamily="34" charset="0"/>
              <a:buChar char="•"/>
            </a:pPr>
            <a:r>
              <a:rPr lang="en-US">
                <a:solidFill>
                  <a:schemeClr val="tx1"/>
                </a:solidFill>
              </a:rPr>
              <a:t>The analyzer will perform quality checks</a:t>
            </a:r>
          </a:p>
          <a:p>
            <a:pPr marL="285750" indent="-285750">
              <a:lnSpc>
                <a:spcPts val="1700"/>
              </a:lnSpc>
              <a:buFont typeface="Arial" panose="020B0604020202020204" pitchFamily="34" charset="0"/>
              <a:buChar char="•"/>
            </a:pPr>
            <a:r>
              <a:rPr lang="en-US">
                <a:solidFill>
                  <a:schemeClr val="tx1"/>
                </a:solidFill>
              </a:rPr>
              <a:t>Failure of a quality check will result in a Quality Check Code</a:t>
            </a:r>
          </a:p>
          <a:p>
            <a:endParaRPr lang="en-US"/>
          </a:p>
        </p:txBody>
      </p:sp>
      <p:grpSp>
        <p:nvGrpSpPr>
          <p:cNvPr id="5" name="Group 4">
            <a:extLst>
              <a:ext uri="{FF2B5EF4-FFF2-40B4-BE49-F238E27FC236}">
                <a16:creationId xmlns:a16="http://schemas.microsoft.com/office/drawing/2014/main" id="{FDD32811-2F12-9BC3-7E40-A88F7265E076}"/>
              </a:ext>
            </a:extLst>
          </p:cNvPr>
          <p:cNvGrpSpPr/>
          <p:nvPr/>
        </p:nvGrpSpPr>
        <p:grpSpPr>
          <a:xfrm>
            <a:off x="502920" y="2271742"/>
            <a:ext cx="5475316" cy="2244674"/>
            <a:chOff x="1539433" y="1950267"/>
            <a:chExt cx="6790534" cy="2783864"/>
          </a:xfrm>
        </p:grpSpPr>
        <p:grpSp>
          <p:nvGrpSpPr>
            <p:cNvPr id="7" name="Group 6">
              <a:extLst>
                <a:ext uri="{FF2B5EF4-FFF2-40B4-BE49-F238E27FC236}">
                  <a16:creationId xmlns:a16="http://schemas.microsoft.com/office/drawing/2014/main" id="{920A78EF-DE3D-8656-08AE-80E7A9401291}"/>
                </a:ext>
              </a:extLst>
            </p:cNvPr>
            <p:cNvGrpSpPr/>
            <p:nvPr/>
          </p:nvGrpSpPr>
          <p:grpSpPr>
            <a:xfrm>
              <a:off x="1539433" y="1950267"/>
              <a:ext cx="6790534" cy="2783864"/>
              <a:chOff x="1413479" y="1760789"/>
              <a:chExt cx="6916490" cy="2973342"/>
            </a:xfrm>
          </p:grpSpPr>
          <p:pic>
            <p:nvPicPr>
              <p:cNvPr id="33" name="Picture 32">
                <a:extLst>
                  <a:ext uri="{FF2B5EF4-FFF2-40B4-BE49-F238E27FC236}">
                    <a16:creationId xmlns:a16="http://schemas.microsoft.com/office/drawing/2014/main" id="{1E6D93DA-D0F9-88EF-3F51-AB992103A0F5}"/>
                  </a:ext>
                </a:extLst>
              </p:cNvPr>
              <p:cNvPicPr>
                <a:picLocks noChangeAspect="1"/>
              </p:cNvPicPr>
              <p:nvPr/>
            </p:nvPicPr>
            <p:blipFill>
              <a:blip r:embed="rId3"/>
              <a:stretch>
                <a:fillRect/>
              </a:stretch>
            </p:blipFill>
            <p:spPr>
              <a:xfrm>
                <a:off x="1413479" y="1781385"/>
                <a:ext cx="995391" cy="2952746"/>
              </a:xfrm>
              <a:prstGeom prst="rect">
                <a:avLst/>
              </a:prstGeom>
            </p:spPr>
          </p:pic>
          <p:pic>
            <p:nvPicPr>
              <p:cNvPr id="34" name="Picture 33">
                <a:extLst>
                  <a:ext uri="{FF2B5EF4-FFF2-40B4-BE49-F238E27FC236}">
                    <a16:creationId xmlns:a16="http://schemas.microsoft.com/office/drawing/2014/main" id="{ABB29231-497E-F1B7-49B7-93832913A4C9}"/>
                  </a:ext>
                </a:extLst>
              </p:cNvPr>
              <p:cNvPicPr>
                <a:picLocks noChangeAspect="1"/>
              </p:cNvPicPr>
              <p:nvPr/>
            </p:nvPicPr>
            <p:blipFill>
              <a:blip r:embed="rId4"/>
              <a:stretch>
                <a:fillRect/>
              </a:stretch>
            </p:blipFill>
            <p:spPr>
              <a:xfrm>
                <a:off x="3012290" y="1760789"/>
                <a:ext cx="1772007" cy="2957720"/>
              </a:xfrm>
              <a:prstGeom prst="rect">
                <a:avLst/>
              </a:prstGeom>
            </p:spPr>
          </p:pic>
          <p:pic>
            <p:nvPicPr>
              <p:cNvPr id="35" name="Picture 34">
                <a:extLst>
                  <a:ext uri="{FF2B5EF4-FFF2-40B4-BE49-F238E27FC236}">
                    <a16:creationId xmlns:a16="http://schemas.microsoft.com/office/drawing/2014/main" id="{A9A1742F-F125-7BD3-4C8A-BCA9D078C597}"/>
                  </a:ext>
                </a:extLst>
              </p:cNvPr>
              <p:cNvPicPr>
                <a:picLocks noChangeAspect="1"/>
              </p:cNvPicPr>
              <p:nvPr/>
            </p:nvPicPr>
            <p:blipFill>
              <a:blip r:embed="rId5"/>
              <a:stretch>
                <a:fillRect/>
              </a:stretch>
            </p:blipFill>
            <p:spPr>
              <a:xfrm>
                <a:off x="5005974" y="1805425"/>
                <a:ext cx="995391" cy="2913086"/>
              </a:xfrm>
              <a:prstGeom prst="rect">
                <a:avLst/>
              </a:prstGeom>
            </p:spPr>
          </p:pic>
          <p:sp>
            <p:nvSpPr>
              <p:cNvPr id="36" name="Isosceles Triangle 35">
                <a:extLst>
                  <a:ext uri="{FF2B5EF4-FFF2-40B4-BE49-F238E27FC236}">
                    <a16:creationId xmlns:a16="http://schemas.microsoft.com/office/drawing/2014/main" id="{A174DA6C-E24C-6732-258D-99EBDF1AD6BE}"/>
                  </a:ext>
                </a:extLst>
              </p:cNvPr>
              <p:cNvSpPr/>
              <p:nvPr/>
            </p:nvSpPr>
            <p:spPr>
              <a:xfrm rot="5400000">
                <a:off x="2530278" y="3138443"/>
                <a:ext cx="360604" cy="26043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F9DC163-5968-1E98-7A60-13689D352FF2}"/>
                  </a:ext>
                </a:extLst>
              </p:cNvPr>
              <p:cNvSpPr/>
              <p:nvPr/>
            </p:nvSpPr>
            <p:spPr>
              <a:xfrm>
                <a:off x="3487284" y="2927812"/>
                <a:ext cx="870404" cy="82245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38" name="Rectangle 37">
                <a:extLst>
                  <a:ext uri="{FF2B5EF4-FFF2-40B4-BE49-F238E27FC236}">
                    <a16:creationId xmlns:a16="http://schemas.microsoft.com/office/drawing/2014/main" id="{638F2A3C-F672-B795-378B-9F4C4A516AB0}"/>
                  </a:ext>
                </a:extLst>
              </p:cNvPr>
              <p:cNvSpPr/>
              <p:nvPr/>
            </p:nvSpPr>
            <p:spPr>
              <a:xfrm>
                <a:off x="1673013" y="2421491"/>
                <a:ext cx="476322" cy="524678"/>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39" name="Rectangle 38">
                <a:extLst>
                  <a:ext uri="{FF2B5EF4-FFF2-40B4-BE49-F238E27FC236}">
                    <a16:creationId xmlns:a16="http://schemas.microsoft.com/office/drawing/2014/main" id="{BD86FC40-09E4-4D88-6C07-B656C4FC1D69}"/>
                  </a:ext>
                </a:extLst>
              </p:cNvPr>
              <p:cNvSpPr/>
              <p:nvPr/>
            </p:nvSpPr>
            <p:spPr>
              <a:xfrm>
                <a:off x="5245054" y="2458844"/>
                <a:ext cx="539214" cy="51544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pic>
            <p:nvPicPr>
              <p:cNvPr id="40" name="Picture 39">
                <a:extLst>
                  <a:ext uri="{FF2B5EF4-FFF2-40B4-BE49-F238E27FC236}">
                    <a16:creationId xmlns:a16="http://schemas.microsoft.com/office/drawing/2014/main" id="{AFCBB158-11FC-F649-036F-A2DA7A2E71BC}"/>
                  </a:ext>
                </a:extLst>
              </p:cNvPr>
              <p:cNvPicPr>
                <a:picLocks noChangeAspect="1"/>
              </p:cNvPicPr>
              <p:nvPr/>
            </p:nvPicPr>
            <p:blipFill>
              <a:blip r:embed="rId6"/>
              <a:stretch>
                <a:fillRect/>
              </a:stretch>
            </p:blipFill>
            <p:spPr>
              <a:xfrm>
                <a:off x="6557962" y="1781385"/>
                <a:ext cx="1772007" cy="2899261"/>
              </a:xfrm>
              <a:prstGeom prst="rect">
                <a:avLst/>
              </a:prstGeom>
            </p:spPr>
          </p:pic>
          <p:sp>
            <p:nvSpPr>
              <p:cNvPr id="41" name="Rectangle 40">
                <a:extLst>
                  <a:ext uri="{FF2B5EF4-FFF2-40B4-BE49-F238E27FC236}">
                    <a16:creationId xmlns:a16="http://schemas.microsoft.com/office/drawing/2014/main" id="{C1A154D2-850E-BE17-ED6C-EA6A60D42B13}"/>
                  </a:ext>
                </a:extLst>
              </p:cNvPr>
              <p:cNvSpPr/>
              <p:nvPr/>
            </p:nvSpPr>
            <p:spPr>
              <a:xfrm>
                <a:off x="7008763" y="2974287"/>
                <a:ext cx="870404" cy="82245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grpSp>
        <p:sp>
          <p:nvSpPr>
            <p:cNvPr id="32" name="Isosceles Triangle 31">
              <a:extLst>
                <a:ext uri="{FF2B5EF4-FFF2-40B4-BE49-F238E27FC236}">
                  <a16:creationId xmlns:a16="http://schemas.microsoft.com/office/drawing/2014/main" id="{C0777709-47F4-4A8F-8E35-B94A259B29F4}"/>
                </a:ext>
              </a:extLst>
            </p:cNvPr>
            <p:cNvSpPr/>
            <p:nvPr/>
          </p:nvSpPr>
          <p:spPr>
            <a:xfrm rot="5400000">
              <a:off x="6186609" y="3234203"/>
              <a:ext cx="337624" cy="255689"/>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936333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8A236-C071-5218-9E7B-1E59086462B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5C9BD72-99E5-6FCB-BE67-E11EDA419D7C}"/>
              </a:ext>
            </a:extLst>
          </p:cNvPr>
          <p:cNvSpPr>
            <a:spLocks noGrp="1"/>
          </p:cNvSpPr>
          <p:nvPr>
            <p:ph type="title"/>
          </p:nvPr>
        </p:nvSpPr>
        <p:spPr/>
        <p:txBody>
          <a:bodyPr/>
          <a:lstStyle/>
          <a:p>
            <a:r>
              <a:rPr lang="en-US" dirty="0"/>
              <a:t>Running the test </a:t>
            </a:r>
            <a:r>
              <a:rPr lang="en-US" sz="1400" dirty="0"/>
              <a:t>– cont’d</a:t>
            </a:r>
          </a:p>
        </p:txBody>
      </p:sp>
      <p:sp>
        <p:nvSpPr>
          <p:cNvPr id="5" name="Slide Number Placeholder 4">
            <a:extLst>
              <a:ext uri="{FF2B5EF4-FFF2-40B4-BE49-F238E27FC236}">
                <a16:creationId xmlns:a16="http://schemas.microsoft.com/office/drawing/2014/main" id="{11F875C7-68A9-9CD5-AFF7-904AF403B1DB}"/>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34</a:t>
            </a:fld>
            <a:endParaRPr lang="en-IN"/>
          </a:p>
        </p:txBody>
      </p:sp>
      <p:sp>
        <p:nvSpPr>
          <p:cNvPr id="3" name="Content Placeholder 2">
            <a:extLst>
              <a:ext uri="{FF2B5EF4-FFF2-40B4-BE49-F238E27FC236}">
                <a16:creationId xmlns:a16="http://schemas.microsoft.com/office/drawing/2014/main" id="{3F9E3EB2-DF55-A750-A562-D984928EF2D8}"/>
              </a:ext>
            </a:extLst>
          </p:cNvPr>
          <p:cNvSpPr>
            <a:spLocks noGrp="1"/>
          </p:cNvSpPr>
          <p:nvPr>
            <p:ph type="body" sz="quarter" idx="11"/>
          </p:nvPr>
        </p:nvSpPr>
        <p:spPr>
          <a:xfrm>
            <a:off x="502920" y="1287167"/>
            <a:ext cx="4564380" cy="3397250"/>
          </a:xfrm>
        </p:spPr>
        <p:txBody>
          <a:bodyPr vert="horz" lIns="0" tIns="0" rIns="91440" bIns="45720" rtlCol="0" anchor="t">
            <a:noAutofit/>
          </a:bodyPr>
          <a:lstStyle/>
          <a:p>
            <a:pPr defTabSz="385763">
              <a:spcBef>
                <a:spcPts val="254"/>
              </a:spcBef>
            </a:pPr>
            <a:r>
              <a:rPr lang="en-US" dirty="0">
                <a:latin typeface="+mn-lt"/>
              </a:rPr>
              <a:t>TIME TO RESULTS</a:t>
            </a:r>
          </a:p>
          <a:p>
            <a:pPr marL="213995" indent="-213995" defTabSz="385763">
              <a:spcBef>
                <a:spcPts val="254"/>
              </a:spcBef>
              <a:buFont typeface="Arial" panose="020B0604020202020204" pitchFamily="34" charset="0"/>
              <a:buChar char="•"/>
            </a:pPr>
            <a:r>
              <a:rPr lang="en-US" sz="1400" b="0" dirty="0">
                <a:solidFill>
                  <a:schemeClr val="tx1"/>
                </a:solidFill>
              </a:rPr>
              <a:t>Once the cartridge is inserted, </a:t>
            </a:r>
            <a:r>
              <a:rPr lang="en-US" sz="1400" b="0" dirty="0">
                <a:solidFill>
                  <a:schemeClr val="accent3"/>
                </a:solidFill>
              </a:rPr>
              <a:t>Contacting Cartridge</a:t>
            </a:r>
            <a:r>
              <a:rPr lang="en-US" sz="1400" b="0" dirty="0">
                <a:solidFill>
                  <a:schemeClr val="tx1"/>
                </a:solidFill>
              </a:rPr>
              <a:t> will display followed by the countdown bar</a:t>
            </a:r>
            <a:endParaRPr lang="en-US" sz="1400" b="0" dirty="0">
              <a:solidFill>
                <a:schemeClr val="tx1"/>
              </a:solidFill>
              <a:ea typeface="Calibri"/>
            </a:endParaRPr>
          </a:p>
          <a:p>
            <a:pPr marL="213995" indent="-213995" defTabSz="385763">
              <a:spcBef>
                <a:spcPts val="254"/>
              </a:spcBef>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a:t>
            </a:r>
            <a:r>
              <a:rPr lang="en-US" sz="1400" dirty="0">
                <a:solidFill>
                  <a:schemeClr val="tx1"/>
                </a:solidFill>
                <a:cs typeface="Calibri"/>
              </a:rPr>
              <a:t> </a:t>
            </a:r>
            <a:r>
              <a:rPr lang="en-US" sz="1400" b="1" dirty="0">
                <a:solidFill>
                  <a:srgbClr val="FF66CC"/>
                </a:solidFill>
                <a:cs typeface="Calibri"/>
              </a:rPr>
              <a:t>Crea</a:t>
            </a:r>
            <a:r>
              <a:rPr lang="en-US" sz="1400" dirty="0">
                <a:solidFill>
                  <a:schemeClr val="tx1"/>
                </a:solidFill>
                <a:cs typeface="Calibri"/>
              </a:rPr>
              <a:t> &amp; </a:t>
            </a:r>
            <a:r>
              <a:rPr lang="en-US" sz="1400" b="1" dirty="0">
                <a:solidFill>
                  <a:srgbClr val="CC6600"/>
                </a:solidFill>
                <a:cs typeface="Calibri"/>
              </a:rPr>
              <a:t>G</a:t>
            </a:r>
            <a:r>
              <a:rPr lang="en-US" sz="1400" b="1" dirty="0">
                <a:solidFill>
                  <a:schemeClr val="tx1"/>
                </a:solidFill>
                <a:cs typeface="Calibri"/>
              </a:rPr>
              <a:t> </a:t>
            </a:r>
            <a:r>
              <a:rPr lang="en-US" sz="1400" dirty="0">
                <a:solidFill>
                  <a:schemeClr val="tx1"/>
                </a:solidFill>
                <a:cs typeface="Calibri"/>
              </a:rPr>
              <a:t>cartridges each take approximately 130-200 seconds</a:t>
            </a:r>
            <a:endParaRPr lang="en-US" sz="1400" dirty="0">
              <a:solidFill>
                <a:schemeClr val="tx1"/>
              </a:solidFill>
              <a:ea typeface="Calibri"/>
              <a:cs typeface="Calibri"/>
            </a:endParaRPr>
          </a:p>
          <a:p>
            <a:pPr marL="213995" indent="-213995" defTabSz="385763">
              <a:spcBef>
                <a:spcPts val="254"/>
              </a:spcBef>
              <a:buFont typeface="Arial" panose="020B0604020202020204" pitchFamily="34" charset="0"/>
              <a:buChar char="•"/>
            </a:pPr>
            <a:r>
              <a:rPr lang="en-US" sz="1400" b="0" dirty="0">
                <a:solidFill>
                  <a:schemeClr val="tx1"/>
                </a:solidFill>
              </a:rPr>
              <a:t>This allows the user to estimate the time to results</a:t>
            </a:r>
            <a:endParaRPr lang="en-US" sz="1400" b="0" dirty="0">
              <a:solidFill>
                <a:schemeClr val="tx1"/>
              </a:solidFill>
              <a:ea typeface="Calibri"/>
            </a:endParaRPr>
          </a:p>
          <a:p>
            <a:pPr marL="213995" indent="-213995" defTabSz="385763">
              <a:spcBef>
                <a:spcPts val="254"/>
              </a:spcBef>
              <a:buFont typeface="Arial" panose="020B0604020202020204" pitchFamily="34" charset="0"/>
              <a:buChar char="•"/>
            </a:pPr>
            <a:r>
              <a:rPr lang="en-US" sz="1400" b="0" dirty="0">
                <a:solidFill>
                  <a:schemeClr val="tx1"/>
                </a:solidFill>
                <a:cs typeface="Calibri"/>
              </a:rPr>
              <a:t>Alerts, such as </a:t>
            </a:r>
            <a:r>
              <a:rPr lang="en-US" sz="1400" b="0" dirty="0">
                <a:solidFill>
                  <a:schemeClr val="accent3"/>
                </a:solidFill>
                <a:cs typeface="Calibri"/>
              </a:rPr>
              <a:t>Cartridge Locked,</a:t>
            </a:r>
            <a:r>
              <a:rPr lang="en-US" sz="1400" b="0" dirty="0">
                <a:solidFill>
                  <a:schemeClr val="tx1"/>
                </a:solidFill>
                <a:cs typeface="Calibri"/>
              </a:rPr>
              <a:t> are also displayed</a:t>
            </a:r>
            <a:endParaRPr lang="en-US" sz="1400" b="0" dirty="0">
              <a:solidFill>
                <a:schemeClr val="tx1"/>
              </a:solidFill>
              <a:ea typeface="Calibri"/>
              <a:cs typeface="Calibri"/>
            </a:endParaRPr>
          </a:p>
        </p:txBody>
      </p:sp>
      <p:sp>
        <p:nvSpPr>
          <p:cNvPr id="16" name="TextBox 15">
            <a:extLst>
              <a:ext uri="{FF2B5EF4-FFF2-40B4-BE49-F238E27FC236}">
                <a16:creationId xmlns:a16="http://schemas.microsoft.com/office/drawing/2014/main" id="{058109EA-9F68-C616-0DAB-21A6657C6481}"/>
              </a:ext>
            </a:extLst>
          </p:cNvPr>
          <p:cNvSpPr txBox="1"/>
          <p:nvPr/>
        </p:nvSpPr>
        <p:spPr>
          <a:xfrm>
            <a:off x="837864" y="3656898"/>
            <a:ext cx="3867820" cy="615553"/>
          </a:xfrm>
          <a:prstGeom prst="rect">
            <a:avLst/>
          </a:prstGeom>
          <a:noFill/>
        </p:spPr>
        <p:txBody>
          <a:bodyPr wrap="square" lIns="91440" tIns="45720" rIns="91440" bIns="45720" rtlCol="0" anchor="t">
            <a:spAutoFit/>
          </a:bodyPr>
          <a:lstStyle/>
          <a:p>
            <a:pPr defTabSz="514350"/>
            <a:r>
              <a:rPr lang="en-US" sz="1400" b="1">
                <a:solidFill>
                  <a:schemeClr val="tx2"/>
                </a:solidFill>
                <a:cs typeface="Calibri" panose="020F0502020204030204" pitchFamily="34" charset="0"/>
              </a:rPr>
              <a:t>PRECAUTIONS</a:t>
            </a:r>
            <a:endParaRPr lang="en-US" sz="1000">
              <a:solidFill>
                <a:schemeClr val="tx2"/>
              </a:solidFill>
            </a:endParaRPr>
          </a:p>
          <a:p>
            <a:pPr>
              <a:spcAft>
                <a:spcPts val="450"/>
              </a:spcAft>
            </a:pPr>
            <a:r>
              <a:rPr lang="en-US" sz="1000" b="1">
                <a:cs typeface="Calibri"/>
              </a:rPr>
              <a:t>DO NOT attempt to remove the cartridge while the message “</a:t>
            </a:r>
            <a:r>
              <a:rPr lang="en-US" sz="1000" b="1" dirty="0">
                <a:solidFill>
                  <a:schemeClr val="accent3"/>
                </a:solidFill>
                <a:cs typeface="Calibri"/>
              </a:rPr>
              <a:t>Cartridge Locked</a:t>
            </a:r>
            <a:r>
              <a:rPr lang="en-US" sz="1000" b="1">
                <a:cs typeface="Calibri"/>
              </a:rPr>
              <a:t>” remains on the screen.</a:t>
            </a:r>
            <a:endParaRPr lang="en-US" sz="1000" b="1">
              <a:ea typeface="Calibri"/>
              <a:cs typeface="Calibri"/>
            </a:endParaRPr>
          </a:p>
        </p:txBody>
      </p:sp>
      <p:cxnSp>
        <p:nvCxnSpPr>
          <p:cNvPr id="9" name="Straight Connector 8">
            <a:extLst>
              <a:ext uri="{FF2B5EF4-FFF2-40B4-BE49-F238E27FC236}">
                <a16:creationId xmlns:a16="http://schemas.microsoft.com/office/drawing/2014/main" id="{B755AFE5-72BD-B38F-93F9-65B3093337C0}"/>
              </a:ext>
            </a:extLst>
          </p:cNvPr>
          <p:cNvCxnSpPr>
            <a:cxnSpLocks/>
          </p:cNvCxnSpPr>
          <p:nvPr/>
        </p:nvCxnSpPr>
        <p:spPr>
          <a:xfrm>
            <a:off x="419100" y="3411740"/>
            <a:ext cx="4286584"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7" name="Picture 6" descr="Icon&#10;&#10;Description automatically generated">
            <a:extLst>
              <a:ext uri="{FF2B5EF4-FFF2-40B4-BE49-F238E27FC236}">
                <a16:creationId xmlns:a16="http://schemas.microsoft.com/office/drawing/2014/main" id="{CD37A460-F8EE-C229-5A5A-5A41D48CF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3736860"/>
            <a:ext cx="342207" cy="342207"/>
          </a:xfrm>
          <a:prstGeom prst="rect">
            <a:avLst/>
          </a:prstGeom>
        </p:spPr>
      </p:pic>
      <p:pic>
        <p:nvPicPr>
          <p:cNvPr id="2054" name="Picture 6">
            <a:extLst>
              <a:ext uri="{FF2B5EF4-FFF2-40B4-BE49-F238E27FC236}">
                <a16:creationId xmlns:a16="http://schemas.microsoft.com/office/drawing/2014/main" id="{4047DE02-F17C-E75D-64D9-89BA590DA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874" y="315468"/>
            <a:ext cx="2560320" cy="425843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243F7DE-7B1A-5FE7-A2E0-624E45A31963}"/>
              </a:ext>
            </a:extLst>
          </p:cNvPr>
          <p:cNvSpPr/>
          <p:nvPr/>
        </p:nvSpPr>
        <p:spPr>
          <a:xfrm>
            <a:off x="6375858" y="3426515"/>
            <a:ext cx="1122352" cy="289147"/>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FFFF00"/>
              </a:highlight>
            </a:endParaRPr>
          </a:p>
        </p:txBody>
      </p:sp>
    </p:spTree>
    <p:custDataLst>
      <p:tags r:id="rId1"/>
    </p:custDataLst>
    <p:extLst>
      <p:ext uri="{BB962C8B-B14F-4D97-AF65-F5344CB8AC3E}">
        <p14:creationId xmlns:p14="http://schemas.microsoft.com/office/powerpoint/2010/main" val="2591303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2704-5305-0AD0-8603-32A2EACAC9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7AC9288-5655-0D4B-E766-CDD9C960AE7C}"/>
              </a:ext>
            </a:extLst>
          </p:cNvPr>
          <p:cNvSpPr>
            <a:spLocks noGrp="1"/>
          </p:cNvSpPr>
          <p:nvPr>
            <p:ph type="title"/>
          </p:nvPr>
        </p:nvSpPr>
        <p:spPr/>
        <p:txBody>
          <a:bodyPr/>
          <a:lstStyle/>
          <a:p>
            <a:r>
              <a:rPr lang="en-US" dirty="0"/>
              <a:t>Running the test </a:t>
            </a:r>
            <a:r>
              <a:rPr lang="en-US" sz="1400" dirty="0"/>
              <a:t>– cont’d</a:t>
            </a:r>
          </a:p>
        </p:txBody>
      </p:sp>
      <p:sp>
        <p:nvSpPr>
          <p:cNvPr id="5" name="Slide Number Placeholder 4">
            <a:extLst>
              <a:ext uri="{FF2B5EF4-FFF2-40B4-BE49-F238E27FC236}">
                <a16:creationId xmlns:a16="http://schemas.microsoft.com/office/drawing/2014/main" id="{442C9D65-75D2-B99D-C610-556968F69D6F}"/>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35</a:t>
            </a:fld>
            <a:endParaRPr lang="en-IN"/>
          </a:p>
        </p:txBody>
      </p:sp>
      <p:sp>
        <p:nvSpPr>
          <p:cNvPr id="3" name="Content Placeholder 2">
            <a:extLst>
              <a:ext uri="{FF2B5EF4-FFF2-40B4-BE49-F238E27FC236}">
                <a16:creationId xmlns:a16="http://schemas.microsoft.com/office/drawing/2014/main" id="{5E257E37-B756-DE57-A2BF-E46A635604EC}"/>
              </a:ext>
            </a:extLst>
          </p:cNvPr>
          <p:cNvSpPr>
            <a:spLocks noGrp="1"/>
          </p:cNvSpPr>
          <p:nvPr>
            <p:ph type="body" sz="quarter" idx="11"/>
          </p:nvPr>
        </p:nvSpPr>
        <p:spPr>
          <a:xfrm>
            <a:off x="502920" y="1287167"/>
            <a:ext cx="4564380" cy="3397250"/>
          </a:xfrm>
        </p:spPr>
        <p:txBody>
          <a:bodyPr vert="horz" lIns="0" tIns="0" rIns="91440" bIns="45720" rtlCol="0" anchor="t">
            <a:noAutofit/>
          </a:bodyPr>
          <a:lstStyle/>
          <a:p>
            <a:pPr defTabSz="385763">
              <a:spcBef>
                <a:spcPts val="254"/>
              </a:spcBef>
            </a:pPr>
            <a:r>
              <a:rPr lang="en-US" dirty="0">
                <a:latin typeface="+mn-lt"/>
              </a:rPr>
              <a:t>TIME TO RESULTS</a:t>
            </a:r>
          </a:p>
          <a:p>
            <a:pPr marL="213995" indent="-213995" defTabSz="385763">
              <a:spcBef>
                <a:spcPts val="254"/>
              </a:spcBef>
              <a:buFont typeface="Arial" panose="020B0604020202020204" pitchFamily="34" charset="0"/>
              <a:buChar char="•"/>
            </a:pPr>
            <a:r>
              <a:rPr lang="en-US" sz="1400" b="0" dirty="0">
                <a:solidFill>
                  <a:schemeClr val="tx1"/>
                </a:solidFill>
              </a:rPr>
              <a:t>Once the cartridge is inserted, </a:t>
            </a:r>
            <a:r>
              <a:rPr lang="en-US" sz="1400" b="0" dirty="0">
                <a:solidFill>
                  <a:schemeClr val="accent3"/>
                </a:solidFill>
              </a:rPr>
              <a:t>Contacting Cartridge</a:t>
            </a:r>
            <a:r>
              <a:rPr lang="en-US" sz="1400" b="0" dirty="0">
                <a:solidFill>
                  <a:schemeClr val="tx1"/>
                </a:solidFill>
              </a:rPr>
              <a:t> will display followed by the countdown bar</a:t>
            </a:r>
            <a:endParaRPr lang="en-US" sz="1400" b="0" dirty="0">
              <a:solidFill>
                <a:schemeClr val="tx1"/>
              </a:solidFill>
              <a:ea typeface="Calibri"/>
            </a:endParaRPr>
          </a:p>
          <a:p>
            <a:pPr marL="213995" indent="-213995" defTabSz="385763">
              <a:spcBef>
                <a:spcPts val="254"/>
              </a:spcBef>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a:t>
            </a:r>
            <a:r>
              <a:rPr lang="en-US" sz="1400" dirty="0">
                <a:solidFill>
                  <a:schemeClr val="tx1"/>
                </a:solidFill>
                <a:cs typeface="Calibri"/>
              </a:rPr>
              <a:t> </a:t>
            </a:r>
            <a:r>
              <a:rPr lang="en-US" sz="1400" b="1" dirty="0">
                <a:solidFill>
                  <a:srgbClr val="FF66CC"/>
                </a:solidFill>
                <a:cs typeface="Calibri"/>
              </a:rPr>
              <a:t>Crea</a:t>
            </a:r>
            <a:r>
              <a:rPr lang="en-US" sz="1400" dirty="0">
                <a:solidFill>
                  <a:schemeClr val="tx1"/>
                </a:solidFill>
                <a:cs typeface="Calibri"/>
              </a:rPr>
              <a:t> &amp; </a:t>
            </a:r>
            <a:r>
              <a:rPr lang="en-US" sz="1400" b="1" dirty="0">
                <a:solidFill>
                  <a:srgbClr val="CC6600"/>
                </a:solidFill>
                <a:cs typeface="Calibri"/>
              </a:rPr>
              <a:t>G</a:t>
            </a:r>
            <a:r>
              <a:rPr lang="en-US" sz="1400" b="1" dirty="0">
                <a:solidFill>
                  <a:schemeClr val="tx1"/>
                </a:solidFill>
                <a:cs typeface="Calibri"/>
              </a:rPr>
              <a:t> </a:t>
            </a:r>
            <a:r>
              <a:rPr lang="en-US" sz="1400" dirty="0">
                <a:solidFill>
                  <a:schemeClr val="tx1"/>
                </a:solidFill>
                <a:cs typeface="Calibri"/>
              </a:rPr>
              <a:t>cartridges each take approximately 130-200 seconds</a:t>
            </a:r>
            <a:endParaRPr lang="en-US" sz="1400" dirty="0">
              <a:solidFill>
                <a:schemeClr val="tx1"/>
              </a:solidFill>
              <a:ea typeface="Calibri"/>
              <a:cs typeface="Calibri"/>
            </a:endParaRPr>
          </a:p>
          <a:p>
            <a:pPr marL="213995" indent="-213995" defTabSz="385763">
              <a:spcBef>
                <a:spcPts val="254"/>
              </a:spcBef>
              <a:buFont typeface="Arial" panose="020B0604020202020204" pitchFamily="34" charset="0"/>
              <a:buChar char="•"/>
            </a:pPr>
            <a:r>
              <a:rPr lang="en-US" sz="1400" b="0" dirty="0">
                <a:solidFill>
                  <a:schemeClr val="tx1"/>
                </a:solidFill>
              </a:rPr>
              <a:t>This allows the user to estimate the time to results</a:t>
            </a:r>
            <a:endParaRPr lang="en-US" sz="1400" b="0" dirty="0">
              <a:solidFill>
                <a:schemeClr val="tx1"/>
              </a:solidFill>
              <a:ea typeface="Calibri"/>
            </a:endParaRPr>
          </a:p>
          <a:p>
            <a:pPr marL="213995" indent="-213995" defTabSz="385763">
              <a:spcBef>
                <a:spcPts val="254"/>
              </a:spcBef>
              <a:buFont typeface="Arial" panose="020B0604020202020204" pitchFamily="34" charset="0"/>
              <a:buChar char="•"/>
            </a:pPr>
            <a:r>
              <a:rPr lang="en-US" sz="1400" b="0" dirty="0">
                <a:solidFill>
                  <a:schemeClr val="tx1"/>
                </a:solidFill>
                <a:cs typeface="Calibri"/>
              </a:rPr>
              <a:t>Alerts, such as </a:t>
            </a:r>
            <a:r>
              <a:rPr lang="en-US" sz="1400" b="0" dirty="0">
                <a:solidFill>
                  <a:schemeClr val="accent3"/>
                </a:solidFill>
                <a:cs typeface="Calibri"/>
              </a:rPr>
              <a:t>Cartridge Locked,</a:t>
            </a:r>
            <a:r>
              <a:rPr lang="en-US" sz="1400" b="0" dirty="0">
                <a:solidFill>
                  <a:schemeClr val="tx1"/>
                </a:solidFill>
                <a:cs typeface="Calibri"/>
              </a:rPr>
              <a:t> are also displayed</a:t>
            </a:r>
            <a:endParaRPr lang="en-US" sz="1400" b="0" dirty="0">
              <a:solidFill>
                <a:schemeClr val="tx1"/>
              </a:solidFill>
              <a:ea typeface="Calibri"/>
              <a:cs typeface="Calibri"/>
            </a:endParaRPr>
          </a:p>
        </p:txBody>
      </p:sp>
      <p:sp>
        <p:nvSpPr>
          <p:cNvPr id="16" name="TextBox 15">
            <a:extLst>
              <a:ext uri="{FF2B5EF4-FFF2-40B4-BE49-F238E27FC236}">
                <a16:creationId xmlns:a16="http://schemas.microsoft.com/office/drawing/2014/main" id="{16591D0B-01DB-623A-A406-B594D581144A}"/>
              </a:ext>
            </a:extLst>
          </p:cNvPr>
          <p:cNvSpPr txBox="1"/>
          <p:nvPr/>
        </p:nvSpPr>
        <p:spPr>
          <a:xfrm>
            <a:off x="837864" y="3656898"/>
            <a:ext cx="3867820" cy="615553"/>
          </a:xfrm>
          <a:prstGeom prst="rect">
            <a:avLst/>
          </a:prstGeom>
          <a:noFill/>
        </p:spPr>
        <p:txBody>
          <a:bodyPr wrap="square" lIns="91440" tIns="45720" rIns="91440" bIns="45720" rtlCol="0" anchor="t">
            <a:spAutoFit/>
          </a:bodyPr>
          <a:lstStyle/>
          <a:p>
            <a:pPr defTabSz="514350"/>
            <a:r>
              <a:rPr lang="en-US" sz="1400" b="1">
                <a:solidFill>
                  <a:schemeClr val="tx2"/>
                </a:solidFill>
                <a:cs typeface="Calibri" panose="020F0502020204030204" pitchFamily="34" charset="0"/>
              </a:rPr>
              <a:t>PRECAUTIONS</a:t>
            </a:r>
            <a:endParaRPr lang="en-US" sz="1000">
              <a:solidFill>
                <a:schemeClr val="tx2"/>
              </a:solidFill>
            </a:endParaRPr>
          </a:p>
          <a:p>
            <a:pPr>
              <a:spcAft>
                <a:spcPts val="450"/>
              </a:spcAft>
            </a:pPr>
            <a:r>
              <a:rPr lang="en-US" sz="1000" b="1">
                <a:cs typeface="Calibri"/>
              </a:rPr>
              <a:t>DO NOT attempt to remove the cartridge while the message “</a:t>
            </a:r>
            <a:r>
              <a:rPr lang="en-US" sz="1000" b="1" dirty="0">
                <a:solidFill>
                  <a:schemeClr val="accent3"/>
                </a:solidFill>
                <a:cs typeface="Calibri"/>
              </a:rPr>
              <a:t>Cartridge Locked</a:t>
            </a:r>
            <a:r>
              <a:rPr lang="en-US" sz="1000" b="1">
                <a:cs typeface="Calibri"/>
              </a:rPr>
              <a:t>” remains on the screen.</a:t>
            </a:r>
            <a:endParaRPr lang="en-US" sz="1000" b="1">
              <a:ea typeface="Calibri"/>
              <a:cs typeface="Calibri"/>
            </a:endParaRPr>
          </a:p>
        </p:txBody>
      </p:sp>
      <p:cxnSp>
        <p:nvCxnSpPr>
          <p:cNvPr id="9" name="Straight Connector 8">
            <a:extLst>
              <a:ext uri="{FF2B5EF4-FFF2-40B4-BE49-F238E27FC236}">
                <a16:creationId xmlns:a16="http://schemas.microsoft.com/office/drawing/2014/main" id="{934FFBCA-6DBC-119C-3A37-0DCC81F26FD1}"/>
              </a:ext>
            </a:extLst>
          </p:cNvPr>
          <p:cNvCxnSpPr>
            <a:cxnSpLocks/>
          </p:cNvCxnSpPr>
          <p:nvPr/>
        </p:nvCxnSpPr>
        <p:spPr>
          <a:xfrm>
            <a:off x="419100" y="3411740"/>
            <a:ext cx="4286584"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7" name="Picture 6" descr="Icon&#10;&#10;Description automatically generated">
            <a:extLst>
              <a:ext uri="{FF2B5EF4-FFF2-40B4-BE49-F238E27FC236}">
                <a16:creationId xmlns:a16="http://schemas.microsoft.com/office/drawing/2014/main" id="{35EDEF8A-2F56-222D-7A4A-0C2CBEC0D7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3736860"/>
            <a:ext cx="342207" cy="342207"/>
          </a:xfrm>
          <a:prstGeom prst="rect">
            <a:avLst/>
          </a:prstGeom>
        </p:spPr>
      </p:pic>
      <p:grpSp>
        <p:nvGrpSpPr>
          <p:cNvPr id="2" name="Group 1">
            <a:extLst>
              <a:ext uri="{FF2B5EF4-FFF2-40B4-BE49-F238E27FC236}">
                <a16:creationId xmlns:a16="http://schemas.microsoft.com/office/drawing/2014/main" id="{F47B3A4B-6685-23C0-7A0D-F1895E89AE0A}"/>
              </a:ext>
            </a:extLst>
          </p:cNvPr>
          <p:cNvGrpSpPr/>
          <p:nvPr/>
        </p:nvGrpSpPr>
        <p:grpSpPr>
          <a:xfrm>
            <a:off x="5678670" y="408469"/>
            <a:ext cx="2558061" cy="4014217"/>
            <a:chOff x="3446050" y="561295"/>
            <a:chExt cx="2558061" cy="4014217"/>
          </a:xfrm>
        </p:grpSpPr>
        <p:pic>
          <p:nvPicPr>
            <p:cNvPr id="4" name="Picture 3" descr="A close-up of a device&#10;&#10;AI-generated content may be incorrect.">
              <a:extLst>
                <a:ext uri="{FF2B5EF4-FFF2-40B4-BE49-F238E27FC236}">
                  <a16:creationId xmlns:a16="http://schemas.microsoft.com/office/drawing/2014/main" id="{20B55A9B-D0FB-C145-A13B-82759253A0C7}"/>
                </a:ext>
              </a:extLst>
            </p:cNvPr>
            <p:cNvPicPr>
              <a:picLocks noChangeAspect="1"/>
            </p:cNvPicPr>
            <p:nvPr/>
          </p:nvPicPr>
          <p:blipFill>
            <a:blip r:embed="rId4"/>
            <a:stretch>
              <a:fillRect/>
            </a:stretch>
          </p:blipFill>
          <p:spPr>
            <a:xfrm>
              <a:off x="3446050" y="561295"/>
              <a:ext cx="2558061" cy="4014217"/>
            </a:xfrm>
            <a:prstGeom prst="rect">
              <a:avLst/>
            </a:prstGeom>
          </p:spPr>
        </p:pic>
        <p:pic>
          <p:nvPicPr>
            <p:cNvPr id="8" name="Picture 7" descr="A close-up of a device&#10;&#10;AI-generated content may be incorrect.">
              <a:extLst>
                <a:ext uri="{FF2B5EF4-FFF2-40B4-BE49-F238E27FC236}">
                  <a16:creationId xmlns:a16="http://schemas.microsoft.com/office/drawing/2014/main" id="{E40D0024-6386-3661-8B07-17A428B02213}"/>
                </a:ext>
              </a:extLst>
            </p:cNvPr>
            <p:cNvPicPr>
              <a:picLocks noChangeAspect="1"/>
            </p:cNvPicPr>
            <p:nvPr/>
          </p:nvPicPr>
          <p:blipFill>
            <a:blip r:embed="rId5"/>
            <a:srcRect l="18220" t="22786" r="19823" b="18765"/>
            <a:stretch/>
          </p:blipFill>
          <p:spPr>
            <a:xfrm>
              <a:off x="3903761" y="1578503"/>
              <a:ext cx="1678208" cy="2548693"/>
            </a:xfrm>
            <a:prstGeom prst="rect">
              <a:avLst/>
            </a:prstGeom>
          </p:spPr>
        </p:pic>
      </p:grpSp>
      <p:sp>
        <p:nvSpPr>
          <p:cNvPr id="10" name="Rectangle 9">
            <a:extLst>
              <a:ext uri="{FF2B5EF4-FFF2-40B4-BE49-F238E27FC236}">
                <a16:creationId xmlns:a16="http://schemas.microsoft.com/office/drawing/2014/main" id="{C2C734E5-0FDA-82FF-EA90-B09D140003F6}"/>
              </a:ext>
            </a:extLst>
          </p:cNvPr>
          <p:cNvSpPr/>
          <p:nvPr/>
        </p:nvSpPr>
        <p:spPr>
          <a:xfrm>
            <a:off x="6480089" y="3594063"/>
            <a:ext cx="1122352" cy="35682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Tree>
    <p:custDataLst>
      <p:tags r:id="rId1"/>
    </p:custDataLst>
    <p:extLst>
      <p:ext uri="{BB962C8B-B14F-4D97-AF65-F5344CB8AC3E}">
        <p14:creationId xmlns:p14="http://schemas.microsoft.com/office/powerpoint/2010/main" val="24154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CC9E0-561A-E740-E2FC-5BA17320D90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14449E4-E3F4-359C-2905-1BA5FDF7BFB5}"/>
              </a:ext>
            </a:extLst>
          </p:cNvPr>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a:p>
        </p:txBody>
      </p:sp>
      <p:sp>
        <p:nvSpPr>
          <p:cNvPr id="12" name="Text Placeholder 2">
            <a:extLst>
              <a:ext uri="{FF2B5EF4-FFF2-40B4-BE49-F238E27FC236}">
                <a16:creationId xmlns:a16="http://schemas.microsoft.com/office/drawing/2014/main" id="{AF15FF32-D18D-8BC1-0316-B3940653A999}"/>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solidFill>
                  <a:schemeClr val="accent1"/>
                </a:solidFill>
                <a:latin typeface="+mn-lt"/>
              </a:rPr>
              <a:t>PERFORMING A PATIENT TEST</a:t>
            </a:r>
          </a:p>
        </p:txBody>
      </p:sp>
      <p:sp>
        <p:nvSpPr>
          <p:cNvPr id="13" name="Title 1">
            <a:extLst>
              <a:ext uri="{FF2B5EF4-FFF2-40B4-BE49-F238E27FC236}">
                <a16:creationId xmlns:a16="http://schemas.microsoft.com/office/drawing/2014/main" id="{57458E01-A106-3C0E-EA14-F914B93CC376}"/>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Avoiding Errors</a:t>
            </a:r>
          </a:p>
        </p:txBody>
      </p:sp>
    </p:spTree>
    <p:custDataLst>
      <p:tags r:id="rId1"/>
    </p:custDataLst>
    <p:extLst>
      <p:ext uri="{BB962C8B-B14F-4D97-AF65-F5344CB8AC3E}">
        <p14:creationId xmlns:p14="http://schemas.microsoft.com/office/powerpoint/2010/main" val="4096654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AC4DA-A6C5-DE6E-E10C-7919A10C5E8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3F54748-46A3-78E9-2906-E0AC55B9AEF3}"/>
              </a:ext>
            </a:extLst>
          </p:cNvPr>
          <p:cNvSpPr>
            <a:spLocks noGrp="1"/>
          </p:cNvSpPr>
          <p:nvPr>
            <p:ph type="title"/>
          </p:nvPr>
        </p:nvSpPr>
        <p:spPr/>
        <p:txBody>
          <a:bodyPr/>
          <a:lstStyle/>
          <a:p>
            <a:r>
              <a:rPr lang="en-US" dirty="0"/>
              <a:t>Troubleshooting basic errors</a:t>
            </a:r>
            <a:endParaRPr lang="en-US" sz="2400" i="1" dirty="0"/>
          </a:p>
        </p:txBody>
      </p:sp>
      <p:sp>
        <p:nvSpPr>
          <p:cNvPr id="5" name="Slide Number Placeholder 4">
            <a:extLst>
              <a:ext uri="{FF2B5EF4-FFF2-40B4-BE49-F238E27FC236}">
                <a16:creationId xmlns:a16="http://schemas.microsoft.com/office/drawing/2014/main" id="{695B2233-D3D1-99C2-2F87-FDE9B133824E}"/>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37</a:t>
            </a:fld>
            <a:endParaRPr lang="en-IN"/>
          </a:p>
        </p:txBody>
      </p:sp>
      <p:sp>
        <p:nvSpPr>
          <p:cNvPr id="7" name="Text Placeholder 6">
            <a:extLst>
              <a:ext uri="{FF2B5EF4-FFF2-40B4-BE49-F238E27FC236}">
                <a16:creationId xmlns:a16="http://schemas.microsoft.com/office/drawing/2014/main" id="{5DEC44F6-1088-7251-114B-C41802E32E85}"/>
              </a:ext>
            </a:extLst>
          </p:cNvPr>
          <p:cNvSpPr>
            <a:spLocks noGrp="1"/>
          </p:cNvSpPr>
          <p:nvPr>
            <p:ph type="body" sz="quarter" idx="11"/>
          </p:nvPr>
        </p:nvSpPr>
        <p:spPr>
          <a:xfrm>
            <a:off x="502920" y="1287167"/>
            <a:ext cx="4862691" cy="3397250"/>
          </a:xfrm>
        </p:spPr>
        <p:txBody>
          <a:bodyPr vert="horz" lIns="0" tIns="0" rIns="91440" bIns="45720" rtlCol="0" anchor="t">
            <a:noAutofit/>
          </a:bodyPr>
          <a:lstStyle/>
          <a:p>
            <a:r>
              <a:rPr lang="en-US" dirty="0"/>
              <a:t>TROUBLESHOOTING &amp; ERRORS</a:t>
            </a:r>
          </a:p>
          <a:p>
            <a:pPr defTabSz="385763">
              <a:spcBef>
                <a:spcPts val="254"/>
              </a:spcBef>
            </a:pPr>
            <a:r>
              <a:rPr lang="en-US" sz="1400" cap="all" dirty="0">
                <a:solidFill>
                  <a:schemeClr val="accent1"/>
                </a:solidFill>
                <a:latin typeface="+mn-lt"/>
              </a:rPr>
              <a:t>Error Messages and Quality Check Codes</a:t>
            </a:r>
          </a:p>
          <a:p>
            <a:pPr marL="213995" indent="-213995" defTabSz="385763">
              <a:spcBef>
                <a:spcPts val="254"/>
              </a:spcBef>
              <a:buFont typeface="Arial" panose="020B0604020202020204" pitchFamily="34" charset="0"/>
              <a:buChar char="•"/>
            </a:pPr>
            <a:r>
              <a:rPr lang="en-US" sz="1400" dirty="0">
                <a:solidFill>
                  <a:schemeClr val="tx1"/>
                </a:solidFill>
                <a:cs typeface="Calibri"/>
              </a:rPr>
              <a:t>There are potential pre-analytical conditions, </a:t>
            </a:r>
            <a:r>
              <a:rPr lang="en-US" sz="1400" i="0" u="none" strike="noStrike" baseline="0" dirty="0">
                <a:solidFill>
                  <a:schemeClr val="tx1"/>
                </a:solidFill>
                <a:cs typeface="Calibri"/>
              </a:rPr>
              <a:t>especially during the training period, </a:t>
            </a:r>
            <a:r>
              <a:rPr lang="en-US" sz="1400" dirty="0">
                <a:solidFill>
                  <a:schemeClr val="tx1"/>
                </a:solidFill>
                <a:cs typeface="Calibri"/>
              </a:rPr>
              <a:t>that may</a:t>
            </a:r>
            <a:r>
              <a:rPr lang="en-US" sz="1400" i="0" u="none" strike="noStrike" baseline="0" dirty="0">
                <a:solidFill>
                  <a:schemeClr val="tx1"/>
                </a:solidFill>
                <a:cs typeface="Calibri"/>
              </a:rPr>
              <a:t> not be detected by the operator</a:t>
            </a:r>
            <a:r>
              <a:rPr lang="en-US" sz="1400" dirty="0">
                <a:solidFill>
                  <a:schemeClr val="tx1"/>
                </a:solidFill>
                <a:cs typeface="Calibri"/>
              </a:rPr>
              <a:t>.</a:t>
            </a:r>
          </a:p>
          <a:p>
            <a:pPr marL="213995" indent="-213995" defTabSz="385763">
              <a:spcBef>
                <a:spcPts val="254"/>
              </a:spcBef>
              <a:buFont typeface="Arial" panose="020B0604020202020204" pitchFamily="34" charset="0"/>
              <a:buChar char="•"/>
            </a:pPr>
            <a:r>
              <a:rPr lang="en-US" sz="1400" dirty="0">
                <a:solidFill>
                  <a:schemeClr val="tx1"/>
                </a:solidFill>
                <a:cs typeface="Calibri"/>
              </a:rPr>
              <a:t>The</a:t>
            </a:r>
            <a:r>
              <a:rPr lang="en-US" sz="1400" i="0" u="none" strike="noStrike" baseline="0" dirty="0">
                <a:solidFill>
                  <a:schemeClr val="tx1"/>
                </a:solidFill>
                <a:cs typeface="Calibri"/>
              </a:rPr>
              <a:t> analyzer will detect the condition, halt the test cycle and display a cause message followed by the action message </a:t>
            </a:r>
            <a:br>
              <a:rPr lang="en-US" sz="1400" i="0" u="none" strike="noStrike" baseline="0" dirty="0"/>
            </a:br>
            <a:r>
              <a:rPr lang="en-US" sz="1400" i="0" u="none" strike="noStrike" baseline="0" dirty="0">
                <a:solidFill>
                  <a:schemeClr val="tx1"/>
                </a:solidFill>
                <a:cs typeface="Calibri"/>
              </a:rPr>
              <a:t>“</a:t>
            </a:r>
            <a:r>
              <a:rPr lang="en-US" sz="1400" i="0" u="none" strike="noStrike" baseline="0" dirty="0">
                <a:solidFill>
                  <a:schemeClr val="accent3"/>
                </a:solidFill>
                <a:cs typeface="Calibri"/>
              </a:rPr>
              <a:t>USE ANOTHER CARTRIDGE</a:t>
            </a:r>
            <a:r>
              <a:rPr lang="en-US" sz="1400" i="0" u="none" strike="noStrike" baseline="0" dirty="0">
                <a:solidFill>
                  <a:schemeClr val="tx1"/>
                </a:solidFill>
                <a:cs typeface="Calibri"/>
              </a:rPr>
              <a:t>.”</a:t>
            </a:r>
            <a:endParaRPr lang="en-US" sz="1400" dirty="0">
              <a:solidFill>
                <a:schemeClr val="tx1"/>
              </a:solidFill>
              <a:ea typeface="Calibri"/>
              <a:cs typeface="Calibri"/>
            </a:endParaRPr>
          </a:p>
          <a:p>
            <a:endParaRPr lang="en-US" sz="1400" dirty="0">
              <a:solidFill>
                <a:schemeClr val="tx1"/>
              </a:solidFill>
            </a:endParaRPr>
          </a:p>
          <a:p>
            <a:endParaRPr lang="en-US" dirty="0"/>
          </a:p>
        </p:txBody>
      </p:sp>
      <p:sp>
        <p:nvSpPr>
          <p:cNvPr id="17" name="TextBox 16">
            <a:extLst>
              <a:ext uri="{FF2B5EF4-FFF2-40B4-BE49-F238E27FC236}">
                <a16:creationId xmlns:a16="http://schemas.microsoft.com/office/drawing/2014/main" id="{5360FEE3-66F3-B87E-334A-ECCB60C8ACA4}"/>
              </a:ext>
            </a:extLst>
          </p:cNvPr>
          <p:cNvSpPr txBox="1"/>
          <p:nvPr/>
        </p:nvSpPr>
        <p:spPr>
          <a:xfrm>
            <a:off x="1024414" y="3385521"/>
            <a:ext cx="4349969" cy="1077218"/>
          </a:xfrm>
          <a:prstGeom prst="rect">
            <a:avLst/>
          </a:prstGeom>
          <a:noFill/>
        </p:spPr>
        <p:txBody>
          <a:bodyPr wrap="square" lIns="91440" tIns="45720" rIns="91440" bIns="45720" rtlCol="0" anchor="t">
            <a:spAutoFit/>
          </a:bodyPr>
          <a:lstStyle/>
          <a:p>
            <a:pPr defTabSz="514350"/>
            <a:r>
              <a:rPr lang="en-US" sz="1400" b="1" dirty="0">
                <a:solidFill>
                  <a:schemeClr val="accent3"/>
                </a:solidFill>
                <a:cs typeface="Calibri" panose="020F0502020204030204" pitchFamily="34" charset="0"/>
              </a:rPr>
              <a:t>QUICK TIPS TO PREVENT ERRORS</a:t>
            </a:r>
            <a:endParaRPr lang="en-US" sz="1400" b="1" dirty="0">
              <a:solidFill>
                <a:schemeClr val="accent3"/>
              </a:solidFill>
            </a:endParaRPr>
          </a:p>
          <a:p>
            <a:pPr marL="285750" indent="-285750" defTabSz="514350">
              <a:buFont typeface="Arial" panose="020B0604020202020204" pitchFamily="34" charset="0"/>
              <a:buChar char="•"/>
            </a:pPr>
            <a:r>
              <a:rPr lang="en-US" sz="1000" b="1" dirty="0">
                <a:solidFill>
                  <a:srgbClr val="000000"/>
                </a:solidFill>
                <a:cs typeface="Calibri" panose="020F0502020204030204" pitchFamily="34" charset="0"/>
              </a:rPr>
              <a:t>The cartridge and analyzer must be at room temperature (18-30 °C or 64-86 °F)  to perform the test. </a:t>
            </a:r>
          </a:p>
          <a:p>
            <a:pPr marL="285750" indent="-285750" defTabSz="514350">
              <a:buFont typeface="Arial" panose="020B0604020202020204" pitchFamily="34" charset="0"/>
              <a:buChar char="•"/>
            </a:pPr>
            <a:r>
              <a:rPr lang="en-US" sz="1000" b="1" dirty="0">
                <a:solidFill>
                  <a:srgbClr val="000000"/>
                </a:solidFill>
                <a:cs typeface="Calibri" panose="020F0502020204030204" pitchFamily="34" charset="0"/>
              </a:rPr>
              <a:t>The cartridge must be correctly filled, closed and sealed.</a:t>
            </a:r>
          </a:p>
          <a:p>
            <a:pPr marL="285750" indent="-285750" defTabSz="514350">
              <a:buFont typeface="Arial" panose="020B0604020202020204" pitchFamily="34" charset="0"/>
              <a:buChar char="•"/>
            </a:pPr>
            <a:r>
              <a:rPr lang="en-US" sz="1000" b="1" dirty="0">
                <a:solidFill>
                  <a:srgbClr val="000000"/>
                </a:solidFill>
                <a:cs typeface="Calibri"/>
              </a:rPr>
              <a:t>The analyzer must remain on a level surface. Level surface includes performing the test with the analyzer in the downloader/recharger.</a:t>
            </a:r>
            <a:endParaRPr lang="en-US" sz="1000" b="1" dirty="0">
              <a:solidFill>
                <a:srgbClr val="000000"/>
              </a:solidFill>
              <a:ea typeface="Calibri"/>
              <a:cs typeface="Calibri"/>
            </a:endParaRPr>
          </a:p>
        </p:txBody>
      </p:sp>
      <p:cxnSp>
        <p:nvCxnSpPr>
          <p:cNvPr id="20" name="Straight Connector 19">
            <a:extLst>
              <a:ext uri="{FF2B5EF4-FFF2-40B4-BE49-F238E27FC236}">
                <a16:creationId xmlns:a16="http://schemas.microsoft.com/office/drawing/2014/main" id="{732B0CFC-D2DB-2FFF-0965-BAF3CB5709A3}"/>
              </a:ext>
            </a:extLst>
          </p:cNvPr>
          <p:cNvCxnSpPr/>
          <p:nvPr/>
        </p:nvCxnSpPr>
        <p:spPr>
          <a:xfrm>
            <a:off x="502920" y="3102981"/>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 name="Picture 1" descr="A blue exclamation mark in a triangle&#10;&#10;AI-generated content may be incorrect.">
            <a:extLst>
              <a:ext uri="{FF2B5EF4-FFF2-40B4-BE49-F238E27FC236}">
                <a16:creationId xmlns:a16="http://schemas.microsoft.com/office/drawing/2014/main" id="{AA4C62C1-E849-02E0-72E1-6B796A31F60B}"/>
              </a:ext>
            </a:extLst>
          </p:cNvPr>
          <p:cNvPicPr>
            <a:picLocks noChangeAspect="1"/>
          </p:cNvPicPr>
          <p:nvPr/>
        </p:nvPicPr>
        <p:blipFill>
          <a:blip r:embed="rId3"/>
          <a:stretch>
            <a:fillRect/>
          </a:stretch>
        </p:blipFill>
        <p:spPr>
          <a:xfrm>
            <a:off x="6010275" y="838200"/>
            <a:ext cx="2438400" cy="2438400"/>
          </a:xfrm>
          <a:prstGeom prst="rect">
            <a:avLst/>
          </a:prstGeom>
        </p:spPr>
      </p:pic>
      <p:pic>
        <p:nvPicPr>
          <p:cNvPr id="3" name="Picture 2" descr="A light bulb with rays of light&#10;&#10;AI-generated content may be incorrect.">
            <a:extLst>
              <a:ext uri="{FF2B5EF4-FFF2-40B4-BE49-F238E27FC236}">
                <a16:creationId xmlns:a16="http://schemas.microsoft.com/office/drawing/2014/main" id="{4A432AF0-F081-FB06-C77D-D66CF2A24C95}"/>
              </a:ext>
            </a:extLst>
          </p:cNvPr>
          <p:cNvPicPr>
            <a:picLocks noChangeAspect="1"/>
          </p:cNvPicPr>
          <p:nvPr/>
        </p:nvPicPr>
        <p:blipFill>
          <a:blip r:embed="rId4"/>
          <a:stretch>
            <a:fillRect/>
          </a:stretch>
        </p:blipFill>
        <p:spPr>
          <a:xfrm>
            <a:off x="416719" y="3388519"/>
            <a:ext cx="523875" cy="502444"/>
          </a:xfrm>
          <a:prstGeom prst="rect">
            <a:avLst/>
          </a:prstGeom>
        </p:spPr>
      </p:pic>
    </p:spTree>
    <p:custDataLst>
      <p:tags r:id="rId1"/>
    </p:custDataLst>
    <p:extLst>
      <p:ext uri="{BB962C8B-B14F-4D97-AF65-F5344CB8AC3E}">
        <p14:creationId xmlns:p14="http://schemas.microsoft.com/office/powerpoint/2010/main" val="1258949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A8B31-0F8D-9F2E-C361-4E50EF70054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C112D8C8-507F-CB14-903C-BCE32534A817}"/>
              </a:ext>
            </a:extLst>
          </p:cNvPr>
          <p:cNvSpPr>
            <a:spLocks noGrp="1"/>
          </p:cNvSpPr>
          <p:nvPr>
            <p:ph type="title"/>
          </p:nvPr>
        </p:nvSpPr>
        <p:spPr/>
        <p:txBody>
          <a:bodyPr/>
          <a:lstStyle/>
          <a:p>
            <a:r>
              <a:rPr lang="en-US" dirty="0"/>
              <a:t>Factors affecting </a:t>
            </a:r>
            <a:r>
              <a:rPr lang="en-US" b="1" dirty="0"/>
              <a:t>Glucose</a:t>
            </a:r>
            <a:r>
              <a:rPr lang="en-US" dirty="0"/>
              <a:t> results</a:t>
            </a:r>
          </a:p>
        </p:txBody>
      </p:sp>
      <p:sp>
        <p:nvSpPr>
          <p:cNvPr id="6" name="Slide Number Placeholder 5">
            <a:extLst>
              <a:ext uri="{FF2B5EF4-FFF2-40B4-BE49-F238E27FC236}">
                <a16:creationId xmlns:a16="http://schemas.microsoft.com/office/drawing/2014/main" id="{824305DD-3BBD-A686-36A8-490F6EB6C77D}"/>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38</a:t>
            </a:fld>
            <a:endParaRPr lang="en-IN"/>
          </a:p>
        </p:txBody>
      </p:sp>
      <p:sp>
        <p:nvSpPr>
          <p:cNvPr id="14" name="Content Placeholder 13">
            <a:extLst>
              <a:ext uri="{FF2B5EF4-FFF2-40B4-BE49-F238E27FC236}">
                <a16:creationId xmlns:a16="http://schemas.microsoft.com/office/drawing/2014/main" id="{9F4BB579-3A08-796A-16D0-3A69C93402AE}"/>
              </a:ext>
            </a:extLst>
          </p:cNvPr>
          <p:cNvSpPr>
            <a:spLocks noGrp="1"/>
          </p:cNvSpPr>
          <p:nvPr>
            <p:ph type="body" sz="quarter" idx="11"/>
          </p:nvPr>
        </p:nvSpPr>
        <p:spPr>
          <a:xfrm>
            <a:off x="502920" y="1475720"/>
            <a:ext cx="3984625" cy="1299865"/>
          </a:xfrm>
        </p:spPr>
        <p:txBody>
          <a:bodyPr/>
          <a:lstStyle/>
          <a:p>
            <a:pPr marL="12700" marR="0">
              <a:spcBef>
                <a:spcPts val="960"/>
              </a:spcBef>
            </a:pPr>
            <a:r>
              <a:rPr lang="en-US" b="0" spc="-10" dirty="0">
                <a:solidFill>
                  <a:schemeClr val="accent3"/>
                </a:solidFill>
                <a:latin typeface="Calibri"/>
                <a:cs typeface="Calibri"/>
              </a:rPr>
              <a:t>AVOID AFFECTING GLUCOSE RESULTS | </a:t>
            </a:r>
            <a:r>
              <a:rPr lang="en-US" b="1" spc="-10" dirty="0">
                <a:solidFill>
                  <a:srgbClr val="CC6600"/>
                </a:solidFill>
                <a:latin typeface="Calibri"/>
                <a:cs typeface="Calibri"/>
              </a:rPr>
              <a:t>G</a:t>
            </a:r>
            <a:endParaRPr lang="en-US" b="0" spc="-10" dirty="0">
              <a:solidFill>
                <a:srgbClr val="CC6600"/>
              </a:solidFill>
              <a:latin typeface="Calibri"/>
              <a:cs typeface="Calibri"/>
            </a:endParaRPr>
          </a:p>
          <a:p>
            <a:pPr lvl="1">
              <a:spcBef>
                <a:spcPts val="0"/>
              </a:spcBef>
              <a:buClr>
                <a:srgbClr val="000000"/>
              </a:buClr>
            </a:pPr>
            <a:r>
              <a:rPr lang="en-US" sz="1200" dirty="0"/>
              <a:t>Test Promptly</a:t>
            </a:r>
          </a:p>
          <a:p>
            <a:pPr lvl="1">
              <a:spcBef>
                <a:spcPts val="0"/>
              </a:spcBef>
              <a:buClr>
                <a:srgbClr val="000000"/>
              </a:buClr>
            </a:pPr>
            <a:r>
              <a:rPr lang="en-US" sz="1200" dirty="0"/>
              <a:t>If the patient has been administered hydroxyurea (</a:t>
            </a:r>
            <a:r>
              <a:rPr lang="en-US" sz="1200" dirty="0" err="1"/>
              <a:t>Droxia</a:t>
            </a:r>
            <a:r>
              <a:rPr lang="en-US" sz="1200" baseline="30000" dirty="0"/>
              <a:t>®</a:t>
            </a:r>
            <a:r>
              <a:rPr lang="en-US" sz="1200" dirty="0"/>
              <a:t>, </a:t>
            </a:r>
            <a:r>
              <a:rPr lang="en-US" sz="1200" dirty="0" err="1"/>
              <a:t>Hydrea</a:t>
            </a:r>
            <a:r>
              <a:rPr lang="en-US" sz="1200" baseline="30000" dirty="0"/>
              <a:t>®</a:t>
            </a:r>
            <a:r>
              <a:rPr lang="en-US" sz="1200" dirty="0"/>
              <a:t>), note increased results ≥ 0.08 mmol/L</a:t>
            </a:r>
          </a:p>
          <a:p>
            <a:pPr lvl="1">
              <a:spcBef>
                <a:spcPts val="0"/>
              </a:spcBef>
              <a:buClr>
                <a:srgbClr val="000000"/>
              </a:buClr>
            </a:pPr>
            <a:r>
              <a:rPr lang="en-US" sz="1200" dirty="0"/>
              <a:t>Use another testing method if the patient has been administered Bromide (Lithium Bromide)</a:t>
            </a:r>
          </a:p>
        </p:txBody>
      </p:sp>
      <p:sp>
        <p:nvSpPr>
          <p:cNvPr id="2" name="object 7">
            <a:extLst>
              <a:ext uri="{FF2B5EF4-FFF2-40B4-BE49-F238E27FC236}">
                <a16:creationId xmlns:a16="http://schemas.microsoft.com/office/drawing/2014/main" id="{981518B3-E431-E78C-6F6B-DE1DF0ECCD77}"/>
              </a:ext>
            </a:extLst>
          </p:cNvPr>
          <p:cNvSpPr txBox="1"/>
          <p:nvPr/>
        </p:nvSpPr>
        <p:spPr>
          <a:xfrm>
            <a:off x="750898" y="3259075"/>
            <a:ext cx="4181864" cy="396903"/>
          </a:xfrm>
          <a:prstGeom prst="rect">
            <a:avLst/>
          </a:prstGeom>
        </p:spPr>
        <p:txBody>
          <a:bodyPr vert="horz" wrap="square" lIns="0" tIns="14604" rIns="0" bIns="0" rtlCol="0">
            <a:spAutoFit/>
          </a:bodyPr>
          <a:lstStyle/>
          <a:p>
            <a:pPr>
              <a:lnSpc>
                <a:spcPct val="100000"/>
              </a:lnSpc>
              <a:spcBef>
                <a:spcPts val="114"/>
              </a:spcBef>
            </a:pPr>
            <a:r>
              <a:rPr lang="en-US" sz="1400" b="1">
                <a:solidFill>
                  <a:schemeClr val="tx2"/>
                </a:solidFill>
                <a:latin typeface="Calibri"/>
                <a:cs typeface="Calibri"/>
              </a:rPr>
              <a:t>IMPORTANT</a:t>
            </a:r>
            <a:endParaRPr lang="en-US" sz="1400" b="1">
              <a:solidFill>
                <a:schemeClr val="tx1">
                  <a:lumMod val="85000"/>
                  <a:lumOff val="15000"/>
                </a:schemeClr>
              </a:solidFill>
              <a:latin typeface="Calibri"/>
              <a:cs typeface="Calibri"/>
            </a:endParaRPr>
          </a:p>
          <a:p>
            <a:pPr>
              <a:lnSpc>
                <a:spcPct val="100000"/>
              </a:lnSpc>
              <a:spcBef>
                <a:spcPts val="114"/>
              </a:spcBef>
            </a:pPr>
            <a:r>
              <a:rPr lang="en-US" sz="1000" b="1">
                <a:latin typeface="Calibri"/>
                <a:cs typeface="Calibri"/>
              </a:rPr>
              <a:t>Mix thoroughly and test promptly</a:t>
            </a:r>
          </a:p>
        </p:txBody>
      </p:sp>
      <p:pic>
        <p:nvPicPr>
          <p:cNvPr id="4" name="Picture 3" descr="Icon&#10;&#10;Description automatically generated">
            <a:extLst>
              <a:ext uri="{FF2B5EF4-FFF2-40B4-BE49-F238E27FC236}">
                <a16:creationId xmlns:a16="http://schemas.microsoft.com/office/drawing/2014/main" id="{66A839DE-6AFB-4273-55F2-34AED946E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34" y="3339037"/>
            <a:ext cx="342207" cy="342207"/>
          </a:xfrm>
          <a:prstGeom prst="rect">
            <a:avLst/>
          </a:prstGeom>
        </p:spPr>
      </p:pic>
      <p:cxnSp>
        <p:nvCxnSpPr>
          <p:cNvPr id="5" name="Straight Connector 4">
            <a:extLst>
              <a:ext uri="{FF2B5EF4-FFF2-40B4-BE49-F238E27FC236}">
                <a16:creationId xmlns:a16="http://schemas.microsoft.com/office/drawing/2014/main" id="{AE4AF155-73BA-FCF5-DF8E-A6BFA96CD021}"/>
              </a:ext>
            </a:extLst>
          </p:cNvPr>
          <p:cNvCxnSpPr/>
          <p:nvPr/>
        </p:nvCxnSpPr>
        <p:spPr>
          <a:xfrm>
            <a:off x="419793" y="3081209"/>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sp>
        <p:nvSpPr>
          <p:cNvPr id="3" name="Oval 2">
            <a:extLst>
              <a:ext uri="{FF2B5EF4-FFF2-40B4-BE49-F238E27FC236}">
                <a16:creationId xmlns:a16="http://schemas.microsoft.com/office/drawing/2014/main" id="{7487C297-A3E1-D340-1B1B-9FCE63E4E077}"/>
              </a:ext>
            </a:extLst>
          </p:cNvPr>
          <p:cNvSpPr/>
          <p:nvPr/>
        </p:nvSpPr>
        <p:spPr>
          <a:xfrm>
            <a:off x="8018332" y="2946186"/>
            <a:ext cx="413299" cy="390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08618FF-A32B-5BD1-D6A2-B18F63636745}"/>
              </a:ext>
            </a:extLst>
          </p:cNvPr>
          <p:cNvGrpSpPr/>
          <p:nvPr/>
        </p:nvGrpSpPr>
        <p:grpSpPr>
          <a:xfrm>
            <a:off x="5832453" y="2879710"/>
            <a:ext cx="1169118" cy="1114426"/>
            <a:chOff x="5022056" y="1207294"/>
            <a:chExt cx="1169118" cy="1114426"/>
          </a:xfrm>
        </p:grpSpPr>
        <p:sp>
          <p:nvSpPr>
            <p:cNvPr id="8" name="Oval 7">
              <a:extLst>
                <a:ext uri="{FF2B5EF4-FFF2-40B4-BE49-F238E27FC236}">
                  <a16:creationId xmlns:a16="http://schemas.microsoft.com/office/drawing/2014/main" id="{7B1AA075-D6D3-D337-275B-9904C8752051}"/>
                </a:ext>
              </a:extLst>
            </p:cNvPr>
            <p:cNvSpPr/>
            <p:nvPr/>
          </p:nvSpPr>
          <p:spPr>
            <a:xfrm>
              <a:off x="5022056" y="1207294"/>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A6550B-97CF-98E2-8121-4406A78A7A87}"/>
                </a:ext>
              </a:extLst>
            </p:cNvPr>
            <p:cNvSpPr txBox="1"/>
            <p:nvPr/>
          </p:nvSpPr>
          <p:spPr>
            <a:xfrm>
              <a:off x="5030981" y="1628481"/>
              <a:ext cx="1160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004F71"/>
                  </a:solidFill>
                  <a:ea typeface="Calibri"/>
                  <a:cs typeface="Calibri"/>
                </a:rPr>
                <a:t>HYDROXYUREA</a:t>
              </a:r>
              <a:endParaRPr lang="en-US" sz="1200">
                <a:solidFill>
                  <a:srgbClr val="004F71"/>
                </a:solidFill>
              </a:endParaRPr>
            </a:p>
          </p:txBody>
        </p:sp>
      </p:grpSp>
      <p:grpSp>
        <p:nvGrpSpPr>
          <p:cNvPr id="16" name="Group 15">
            <a:extLst>
              <a:ext uri="{FF2B5EF4-FFF2-40B4-BE49-F238E27FC236}">
                <a16:creationId xmlns:a16="http://schemas.microsoft.com/office/drawing/2014/main" id="{0F589FF1-DE63-121F-CC03-B73EF6DEF4FA}"/>
              </a:ext>
            </a:extLst>
          </p:cNvPr>
          <p:cNvGrpSpPr/>
          <p:nvPr/>
        </p:nvGrpSpPr>
        <p:grpSpPr>
          <a:xfrm>
            <a:off x="5841378" y="1491329"/>
            <a:ext cx="1295859" cy="1114426"/>
            <a:chOff x="5221995" y="3047233"/>
            <a:chExt cx="1295859" cy="1114426"/>
          </a:xfrm>
        </p:grpSpPr>
        <p:sp>
          <p:nvSpPr>
            <p:cNvPr id="17" name="Oval 16">
              <a:extLst>
                <a:ext uri="{FF2B5EF4-FFF2-40B4-BE49-F238E27FC236}">
                  <a16:creationId xmlns:a16="http://schemas.microsoft.com/office/drawing/2014/main" id="{63C827A6-D931-0457-5B4C-644672CA1CFD}"/>
                </a:ext>
              </a:extLst>
            </p:cNvPr>
            <p:cNvSpPr/>
            <p:nvPr/>
          </p:nvSpPr>
          <p:spPr>
            <a:xfrm>
              <a:off x="5223928" y="3047233"/>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heckmark with solid fill">
              <a:extLst>
                <a:ext uri="{FF2B5EF4-FFF2-40B4-BE49-F238E27FC236}">
                  <a16:creationId xmlns:a16="http://schemas.microsoft.com/office/drawing/2014/main" id="{43800BCF-3849-5AAF-CEC8-AB012CFB3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3021" y="3141548"/>
              <a:ext cx="444833" cy="444833"/>
            </a:xfrm>
            <a:prstGeom prst="rect">
              <a:avLst/>
            </a:prstGeom>
          </p:spPr>
        </p:pic>
        <p:sp>
          <p:nvSpPr>
            <p:cNvPr id="21" name="TextBox 20">
              <a:extLst>
                <a:ext uri="{FF2B5EF4-FFF2-40B4-BE49-F238E27FC236}">
                  <a16:creationId xmlns:a16="http://schemas.microsoft.com/office/drawing/2014/main" id="{A78DC11F-0595-3C92-DC0F-9F3E9F8A5D56}"/>
                </a:ext>
              </a:extLst>
            </p:cNvPr>
            <p:cNvSpPr txBox="1"/>
            <p:nvPr/>
          </p:nvSpPr>
          <p:spPr>
            <a:xfrm>
              <a:off x="5221995" y="3343111"/>
              <a:ext cx="1160193" cy="505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00"/>
                </a:lnSpc>
              </a:pPr>
              <a:r>
                <a:rPr lang="en-US" sz="1600" b="1">
                  <a:solidFill>
                    <a:schemeClr val="accent3"/>
                  </a:solidFill>
                  <a:ea typeface="Calibri"/>
                  <a:cs typeface="Calibri"/>
                </a:rPr>
                <a:t>TEST</a:t>
              </a:r>
              <a:br>
                <a:rPr lang="en-US" sz="1600" b="1">
                  <a:solidFill>
                    <a:schemeClr val="accent3"/>
                  </a:solidFill>
                  <a:ea typeface="Calibri"/>
                  <a:cs typeface="Calibri"/>
                </a:rPr>
              </a:br>
              <a:r>
                <a:rPr lang="en-US" sz="1600" b="1">
                  <a:solidFill>
                    <a:schemeClr val="accent3"/>
                  </a:solidFill>
                  <a:ea typeface="Calibri"/>
                  <a:cs typeface="Calibri"/>
                </a:rPr>
                <a:t>PROMPTLY</a:t>
              </a:r>
              <a:endParaRPr lang="en-US"/>
            </a:p>
          </p:txBody>
        </p:sp>
      </p:grpSp>
      <p:pic>
        <p:nvPicPr>
          <p:cNvPr id="24" name="Graphic 23" descr="No sign with solid fill">
            <a:extLst>
              <a:ext uri="{FF2B5EF4-FFF2-40B4-BE49-F238E27FC236}">
                <a16:creationId xmlns:a16="http://schemas.microsoft.com/office/drawing/2014/main" id="{237FB971-B445-9557-C6FF-16F61BF7F5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86429" y="2807317"/>
            <a:ext cx="550809" cy="550809"/>
          </a:xfrm>
          <a:prstGeom prst="rect">
            <a:avLst/>
          </a:prstGeom>
        </p:spPr>
      </p:pic>
      <p:sp>
        <p:nvSpPr>
          <p:cNvPr id="25" name="Oval 24">
            <a:extLst>
              <a:ext uri="{FF2B5EF4-FFF2-40B4-BE49-F238E27FC236}">
                <a16:creationId xmlns:a16="http://schemas.microsoft.com/office/drawing/2014/main" id="{6224AC3C-DC89-F002-B131-F078EF44CD17}"/>
              </a:ext>
            </a:extLst>
          </p:cNvPr>
          <p:cNvSpPr/>
          <p:nvPr/>
        </p:nvSpPr>
        <p:spPr>
          <a:xfrm>
            <a:off x="7441946" y="2879710"/>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DA52551-4656-9F92-DD7A-ADB267F5257E}"/>
              </a:ext>
            </a:extLst>
          </p:cNvPr>
          <p:cNvSpPr txBox="1"/>
          <p:nvPr/>
        </p:nvSpPr>
        <p:spPr>
          <a:xfrm>
            <a:off x="7466028" y="3230617"/>
            <a:ext cx="1160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004F71"/>
                </a:solidFill>
                <a:ea typeface="Calibri"/>
                <a:cs typeface="Calibri"/>
              </a:rPr>
              <a:t>BROMIDE</a:t>
            </a:r>
            <a:endParaRPr lang="en-US" sz="1200">
              <a:solidFill>
                <a:srgbClr val="004F71"/>
              </a:solidFill>
            </a:endParaRPr>
          </a:p>
        </p:txBody>
      </p:sp>
      <p:sp>
        <p:nvSpPr>
          <p:cNvPr id="28" name="TextBox 27">
            <a:extLst>
              <a:ext uri="{FF2B5EF4-FFF2-40B4-BE49-F238E27FC236}">
                <a16:creationId xmlns:a16="http://schemas.microsoft.com/office/drawing/2014/main" id="{8EB4081B-C78E-AC42-54FB-601010F5ECED}"/>
              </a:ext>
            </a:extLst>
          </p:cNvPr>
          <p:cNvSpPr txBox="1"/>
          <p:nvPr/>
        </p:nvSpPr>
        <p:spPr>
          <a:xfrm>
            <a:off x="7372654" y="3399389"/>
            <a:ext cx="134693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rgbClr val="004F71"/>
                </a:solidFill>
                <a:ea typeface="Calibri"/>
                <a:cs typeface="Calibri"/>
              </a:rPr>
              <a:t>(Lithium Bromide)</a:t>
            </a:r>
            <a:endParaRPr lang="en-US" sz="800">
              <a:solidFill>
                <a:srgbClr val="004F71"/>
              </a:solidFill>
            </a:endParaRPr>
          </a:p>
        </p:txBody>
      </p:sp>
      <p:pic>
        <p:nvPicPr>
          <p:cNvPr id="29" name="Graphic 28" descr="No sign with solid fill">
            <a:extLst>
              <a:ext uri="{FF2B5EF4-FFF2-40B4-BE49-F238E27FC236}">
                <a16:creationId xmlns:a16="http://schemas.microsoft.com/office/drawing/2014/main" id="{8CB4A49C-1945-ADE0-8E1B-4542C0AEB4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6388" y="2817241"/>
            <a:ext cx="550809" cy="550809"/>
          </a:xfrm>
          <a:prstGeom prst="rect">
            <a:avLst/>
          </a:prstGeom>
        </p:spPr>
      </p:pic>
    </p:spTree>
    <p:custDataLst>
      <p:tags r:id="rId1"/>
    </p:custDataLst>
    <p:extLst>
      <p:ext uri="{BB962C8B-B14F-4D97-AF65-F5344CB8AC3E}">
        <p14:creationId xmlns:p14="http://schemas.microsoft.com/office/powerpoint/2010/main" val="1734714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E12B95-D5DC-45A9-91E1-FFFCC4077501}"/>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39</a:t>
            </a:fld>
            <a:endParaRPr lang="en-IN"/>
          </a:p>
        </p:txBody>
      </p:sp>
      <p:sp>
        <p:nvSpPr>
          <p:cNvPr id="2" name="Content Placeholder 13">
            <a:extLst>
              <a:ext uri="{FF2B5EF4-FFF2-40B4-BE49-F238E27FC236}">
                <a16:creationId xmlns:a16="http://schemas.microsoft.com/office/drawing/2014/main" id="{FC4BE7F5-4507-DE08-DF81-E7A82ABFF0A1}"/>
              </a:ext>
            </a:extLst>
          </p:cNvPr>
          <p:cNvSpPr txBox="1">
            <a:spLocks/>
          </p:cNvSpPr>
          <p:nvPr/>
        </p:nvSpPr>
        <p:spPr>
          <a:xfrm>
            <a:off x="502918" y="1289304"/>
            <a:ext cx="4069081" cy="3174922"/>
          </a:xfrm>
          <a:prstGeom prst="rect">
            <a:avLst/>
          </a:prstGeom>
        </p:spPr>
        <p:txBody>
          <a:bodyPr lIns="91440" tIns="45720" rIns="91440" bIns="45720" anchor="t"/>
          <a:lstStyle>
            <a:lvl1pPr marL="0" indent="0" algn="l" defTabSz="914400" rtl="0" eaLnBrk="1" latinLnBrk="0" hangingPunct="1">
              <a:lnSpc>
                <a:spcPct val="100000"/>
              </a:lnSpc>
              <a:spcBef>
                <a:spcPts val="600"/>
              </a:spcBef>
              <a:buFont typeface="Arial" panose="020B0604020202020204" pitchFamily="34" charset="0"/>
              <a:buNone/>
              <a:defRPr sz="1600" b="1"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700">
              <a:spcBef>
                <a:spcPts val="960"/>
              </a:spcBef>
            </a:pPr>
            <a:r>
              <a:rPr lang="en-US" b="0" spc="-10" dirty="0">
                <a:solidFill>
                  <a:schemeClr val="accent3"/>
                </a:solidFill>
                <a:latin typeface="Calibri"/>
                <a:cs typeface="Calibri"/>
              </a:rPr>
              <a:t>AVOID AFFECTING CREATININE RESULTS</a:t>
            </a:r>
          </a:p>
          <a:p>
            <a:pPr marL="0" lvl="1" indent="0">
              <a:spcBef>
                <a:spcPts val="0"/>
              </a:spcBef>
              <a:buClr>
                <a:srgbClr val="000000"/>
              </a:buClr>
              <a:buNone/>
            </a:pPr>
            <a:r>
              <a:rPr lang="en-US" dirty="0">
                <a:latin typeface="+mn-lt"/>
              </a:rPr>
              <a:t>Use another testing method if the patient has been administered hydroxyurea (</a:t>
            </a:r>
            <a:r>
              <a:rPr lang="en-US" dirty="0" err="1">
                <a:latin typeface="+mn-lt"/>
              </a:rPr>
              <a:t>Droxia</a:t>
            </a:r>
            <a:r>
              <a:rPr lang="en-US" baseline="30000" dirty="0">
                <a:latin typeface="+mn-lt"/>
              </a:rPr>
              <a:t>®</a:t>
            </a:r>
            <a:r>
              <a:rPr lang="en-US" dirty="0">
                <a:latin typeface="+mn-lt"/>
              </a:rPr>
              <a:t>, </a:t>
            </a:r>
            <a:r>
              <a:rPr lang="en-US" dirty="0" err="1">
                <a:latin typeface="+mn-lt"/>
              </a:rPr>
              <a:t>Hydrea</a:t>
            </a:r>
            <a:r>
              <a:rPr lang="en-US" baseline="30000" dirty="0">
                <a:latin typeface="+mn-lt"/>
              </a:rPr>
              <a:t>®</a:t>
            </a:r>
            <a:r>
              <a:rPr lang="en-US" dirty="0">
                <a:latin typeface="+mn-lt"/>
              </a:rPr>
              <a:t>)</a:t>
            </a:r>
            <a:endParaRPr lang="en-US" baseline="30000" dirty="0">
              <a:solidFill>
                <a:srgbClr val="000000"/>
              </a:solidFill>
              <a:latin typeface="+mn-lt"/>
              <a:ea typeface="Calibri"/>
              <a:cs typeface="Calibri"/>
            </a:endParaRPr>
          </a:p>
        </p:txBody>
      </p:sp>
      <p:sp>
        <p:nvSpPr>
          <p:cNvPr id="4" name="Title 11">
            <a:extLst>
              <a:ext uri="{FF2B5EF4-FFF2-40B4-BE49-F238E27FC236}">
                <a16:creationId xmlns:a16="http://schemas.microsoft.com/office/drawing/2014/main" id="{BCAA2856-7144-3425-ADD3-47968F3BD83F}"/>
              </a:ext>
            </a:extLst>
          </p:cNvPr>
          <p:cNvSpPr>
            <a:spLocks noGrp="1"/>
          </p:cNvSpPr>
          <p:nvPr>
            <p:ph type="title"/>
          </p:nvPr>
        </p:nvSpPr>
        <p:spPr>
          <a:xfrm>
            <a:off x="502920" y="569594"/>
            <a:ext cx="8138160" cy="390526"/>
          </a:xfrm>
        </p:spPr>
        <p:txBody>
          <a:bodyPr/>
          <a:lstStyle/>
          <a:p>
            <a:r>
              <a:rPr lang="en-US" dirty="0"/>
              <a:t>Factors affecting </a:t>
            </a:r>
            <a:r>
              <a:rPr lang="en-US" b="1" dirty="0"/>
              <a:t>Creatinine</a:t>
            </a:r>
            <a:r>
              <a:rPr lang="en-US" dirty="0"/>
              <a:t> results</a:t>
            </a:r>
          </a:p>
        </p:txBody>
      </p:sp>
      <p:sp>
        <p:nvSpPr>
          <p:cNvPr id="5" name="object 7">
            <a:extLst>
              <a:ext uri="{FF2B5EF4-FFF2-40B4-BE49-F238E27FC236}">
                <a16:creationId xmlns:a16="http://schemas.microsoft.com/office/drawing/2014/main" id="{F36D86BE-3110-9965-2AF3-AADCF5E9973C}"/>
              </a:ext>
            </a:extLst>
          </p:cNvPr>
          <p:cNvSpPr txBox="1"/>
          <p:nvPr/>
        </p:nvSpPr>
        <p:spPr>
          <a:xfrm>
            <a:off x="1139722" y="2892269"/>
            <a:ext cx="4181864" cy="396903"/>
          </a:xfrm>
          <a:prstGeom prst="rect">
            <a:avLst/>
          </a:prstGeom>
        </p:spPr>
        <p:txBody>
          <a:bodyPr vert="horz" wrap="square" lIns="0" tIns="14604" rIns="0" bIns="0" rtlCol="0">
            <a:spAutoFit/>
          </a:bodyPr>
          <a:lstStyle/>
          <a:p>
            <a:pPr>
              <a:lnSpc>
                <a:spcPct val="100000"/>
              </a:lnSpc>
              <a:spcBef>
                <a:spcPts val="114"/>
              </a:spcBef>
            </a:pPr>
            <a:r>
              <a:rPr lang="en-US" sz="1400" b="1">
                <a:solidFill>
                  <a:schemeClr val="tx2"/>
                </a:solidFill>
                <a:latin typeface="Calibri"/>
                <a:cs typeface="Calibri"/>
              </a:rPr>
              <a:t>IMPORTANT</a:t>
            </a:r>
            <a:endParaRPr lang="en-US" sz="1400" b="1">
              <a:solidFill>
                <a:schemeClr val="tx1">
                  <a:lumMod val="85000"/>
                  <a:lumOff val="15000"/>
                </a:schemeClr>
              </a:solidFill>
              <a:latin typeface="Calibri"/>
              <a:cs typeface="Calibri"/>
            </a:endParaRPr>
          </a:p>
          <a:p>
            <a:pPr>
              <a:lnSpc>
                <a:spcPct val="100000"/>
              </a:lnSpc>
              <a:spcBef>
                <a:spcPts val="114"/>
              </a:spcBef>
            </a:pPr>
            <a:r>
              <a:rPr lang="en-US" sz="1000" b="1">
                <a:latin typeface="Calibri"/>
                <a:cs typeface="Calibri"/>
              </a:rPr>
              <a:t>Mix thoroughly and test promptly</a:t>
            </a:r>
          </a:p>
        </p:txBody>
      </p:sp>
      <p:sp>
        <p:nvSpPr>
          <p:cNvPr id="6" name="object 22">
            <a:extLst>
              <a:ext uri="{FF2B5EF4-FFF2-40B4-BE49-F238E27FC236}">
                <a16:creationId xmlns:a16="http://schemas.microsoft.com/office/drawing/2014/main" id="{782C55FE-2CAD-6668-D863-B94D85707C14}"/>
              </a:ext>
            </a:extLst>
          </p:cNvPr>
          <p:cNvSpPr/>
          <p:nvPr/>
        </p:nvSpPr>
        <p:spPr>
          <a:xfrm>
            <a:off x="597435" y="2642800"/>
            <a:ext cx="3884510" cy="79618"/>
          </a:xfrm>
          <a:custGeom>
            <a:avLst/>
            <a:gdLst/>
            <a:ahLst/>
            <a:cxnLst/>
            <a:rect l="l" t="t" r="r" b="b"/>
            <a:pathLst>
              <a:path w="2945765">
                <a:moveTo>
                  <a:pt x="2945434" y="0"/>
                </a:moveTo>
                <a:lnTo>
                  <a:pt x="0" y="0"/>
                </a:lnTo>
              </a:path>
            </a:pathLst>
          </a:custGeom>
          <a:ln w="12700">
            <a:solidFill>
              <a:srgbClr val="009CDE"/>
            </a:solidFill>
          </a:ln>
        </p:spPr>
        <p:txBody>
          <a:bodyPr wrap="square" lIns="0" tIns="0" rIns="0" bIns="0" rtlCol="0"/>
          <a:lstStyle/>
          <a:p>
            <a:endParaRPr/>
          </a:p>
        </p:txBody>
      </p:sp>
      <p:pic>
        <p:nvPicPr>
          <p:cNvPr id="7" name="Picture 6" descr="Icon&#10;&#10;Description automatically generated">
            <a:extLst>
              <a:ext uri="{FF2B5EF4-FFF2-40B4-BE49-F238E27FC236}">
                <a16:creationId xmlns:a16="http://schemas.microsoft.com/office/drawing/2014/main" id="{F39E859D-ECD5-A61A-8698-C7B78730F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35" y="2916096"/>
            <a:ext cx="342207" cy="342207"/>
          </a:xfrm>
          <a:prstGeom prst="rect">
            <a:avLst/>
          </a:prstGeom>
        </p:spPr>
      </p:pic>
      <p:grpSp>
        <p:nvGrpSpPr>
          <p:cNvPr id="8" name="Group 7">
            <a:extLst>
              <a:ext uri="{FF2B5EF4-FFF2-40B4-BE49-F238E27FC236}">
                <a16:creationId xmlns:a16="http://schemas.microsoft.com/office/drawing/2014/main" id="{A08020BB-885E-727A-24B3-D8F264DA90F8}"/>
              </a:ext>
            </a:extLst>
          </p:cNvPr>
          <p:cNvGrpSpPr/>
          <p:nvPr/>
        </p:nvGrpSpPr>
        <p:grpSpPr>
          <a:xfrm>
            <a:off x="5556228" y="1289304"/>
            <a:ext cx="1423307" cy="1310337"/>
            <a:chOff x="6586536" y="2579674"/>
            <a:chExt cx="1423307" cy="1310337"/>
          </a:xfrm>
        </p:grpSpPr>
        <p:grpSp>
          <p:nvGrpSpPr>
            <p:cNvPr id="9" name="Group 8">
              <a:extLst>
                <a:ext uri="{FF2B5EF4-FFF2-40B4-BE49-F238E27FC236}">
                  <a16:creationId xmlns:a16="http://schemas.microsoft.com/office/drawing/2014/main" id="{D965EB85-9216-E124-2584-AE854BF9C51D}"/>
                </a:ext>
              </a:extLst>
            </p:cNvPr>
            <p:cNvGrpSpPr/>
            <p:nvPr/>
          </p:nvGrpSpPr>
          <p:grpSpPr>
            <a:xfrm>
              <a:off x="6586536" y="2775585"/>
              <a:ext cx="1169118" cy="1114426"/>
              <a:chOff x="5022056" y="1207294"/>
              <a:chExt cx="1169118" cy="1114426"/>
            </a:xfrm>
          </p:grpSpPr>
          <p:sp>
            <p:nvSpPr>
              <p:cNvPr id="11" name="Oval 10">
                <a:extLst>
                  <a:ext uri="{FF2B5EF4-FFF2-40B4-BE49-F238E27FC236}">
                    <a16:creationId xmlns:a16="http://schemas.microsoft.com/office/drawing/2014/main" id="{B0367765-83FD-3869-A586-0CCC10BC13F2}"/>
                  </a:ext>
                </a:extLst>
              </p:cNvPr>
              <p:cNvSpPr/>
              <p:nvPr/>
            </p:nvSpPr>
            <p:spPr>
              <a:xfrm>
                <a:off x="5022056" y="1207294"/>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F70EB8-6DAD-37B5-2BA8-093CDDFB9276}"/>
                  </a:ext>
                </a:extLst>
              </p:cNvPr>
              <p:cNvSpPr txBox="1"/>
              <p:nvPr/>
            </p:nvSpPr>
            <p:spPr>
              <a:xfrm>
                <a:off x="5030981" y="1628481"/>
                <a:ext cx="1160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004F71"/>
                    </a:solidFill>
                    <a:ea typeface="Calibri"/>
                    <a:cs typeface="Calibri"/>
                  </a:rPr>
                  <a:t>HYDROXYUREA</a:t>
                </a:r>
                <a:endParaRPr lang="en-US" sz="1200">
                  <a:solidFill>
                    <a:srgbClr val="004F71"/>
                  </a:solidFill>
                </a:endParaRPr>
              </a:p>
            </p:txBody>
          </p:sp>
        </p:grpSp>
        <p:pic>
          <p:nvPicPr>
            <p:cNvPr id="10" name="Graphic 9" descr="No sign with solid fill">
              <a:extLst>
                <a:ext uri="{FF2B5EF4-FFF2-40B4-BE49-F238E27FC236}">
                  <a16:creationId xmlns:a16="http://schemas.microsoft.com/office/drawing/2014/main" id="{5EE828D9-FDA7-213C-8212-5A3A7E35CC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3405" y="2579674"/>
              <a:ext cx="746438" cy="746438"/>
            </a:xfrm>
            <a:prstGeom prst="rect">
              <a:avLst/>
            </a:prstGeom>
          </p:spPr>
        </p:pic>
      </p:grpSp>
    </p:spTree>
    <p:extLst>
      <p:ext uri="{BB962C8B-B14F-4D97-AF65-F5344CB8AC3E}">
        <p14:creationId xmlns:p14="http://schemas.microsoft.com/office/powerpoint/2010/main" val="65024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a:p>
        </p:txBody>
      </p:sp>
      <p:sp>
        <p:nvSpPr>
          <p:cNvPr id="12" name="Text Placeholder 2">
            <a:extLst>
              <a:ext uri="{FF2B5EF4-FFF2-40B4-BE49-F238E27FC236}">
                <a16:creationId xmlns:a16="http://schemas.microsoft.com/office/drawing/2014/main" id="{12C0416D-3789-914E-C531-2226E7D42C3D}"/>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solidFill>
                  <a:schemeClr val="accent1"/>
                </a:solidFill>
                <a:latin typeface="+mn-lt"/>
              </a:rPr>
              <a:t>PERFORMING A PATIENT TEST</a:t>
            </a:r>
          </a:p>
        </p:txBody>
      </p:sp>
      <p:sp>
        <p:nvSpPr>
          <p:cNvPr id="13" name="Title 1">
            <a:extLst>
              <a:ext uri="{FF2B5EF4-FFF2-40B4-BE49-F238E27FC236}">
                <a16:creationId xmlns:a16="http://schemas.microsoft.com/office/drawing/2014/main" id="{949905EC-4120-479A-BE38-7D1BDC7CE0F0}"/>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i-STAT Crea / G Cartridges</a:t>
            </a:r>
          </a:p>
        </p:txBody>
      </p:sp>
    </p:spTree>
    <p:custDataLst>
      <p:tags r:id="rId1"/>
    </p:custDataLst>
    <p:extLst>
      <p:ext uri="{BB962C8B-B14F-4D97-AF65-F5344CB8AC3E}">
        <p14:creationId xmlns:p14="http://schemas.microsoft.com/office/powerpoint/2010/main" val="385375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7DC768D-0371-7834-5D97-86CF784BF3AD}"/>
              </a:ext>
            </a:extLst>
          </p:cNvPr>
          <p:cNvSpPr>
            <a:spLocks noGrp="1"/>
          </p:cNvSpPr>
          <p:nvPr>
            <p:ph type="body" sz="quarter" idx="13"/>
          </p:nvPr>
        </p:nvSpPr>
        <p:spPr>
          <a:xfrm>
            <a:off x="487578" y="1508760"/>
            <a:ext cx="7742022" cy="2674620"/>
          </a:xfrm>
        </p:spPr>
        <p:txBody>
          <a:bodyPr/>
          <a:lstStyle/>
          <a:p>
            <a:r>
              <a:rPr lang="en-US" sz="3600" dirty="0"/>
              <a:t>Congratulations!</a:t>
            </a:r>
          </a:p>
        </p:txBody>
      </p:sp>
      <p:sp>
        <p:nvSpPr>
          <p:cNvPr id="14" name="object 14"/>
          <p:cNvSpPr txBox="1">
            <a:spLocks noGrp="1"/>
          </p:cNvSpPr>
          <p:nvPr>
            <p:ph type="sldNum" sz="quarter" idx="16"/>
          </p:nvPr>
        </p:nvSpPr>
        <p:spPr>
          <a:prstGeom prst="rect">
            <a:avLst/>
          </a:prstGeom>
        </p:spPr>
        <p:txBody>
          <a:bodyPr vert="horz" wrap="square" lIns="0" tIns="0" rIns="0" bIns="0" rtlCol="0">
            <a:spAutoFit/>
          </a:bodyPr>
          <a:lstStyle/>
          <a:p>
            <a:pPr marL="12700">
              <a:lnSpc>
                <a:spcPts val="1045"/>
              </a:lnSpc>
            </a:pPr>
            <a:r>
              <a:t>|</a:t>
            </a:r>
            <a:r>
              <a:rPr spc="225"/>
              <a:t>  </a:t>
            </a:r>
            <a:r>
              <a:rPr spc="-25"/>
              <a:t>74</a:t>
            </a:r>
          </a:p>
        </p:txBody>
      </p:sp>
      <p:sp>
        <p:nvSpPr>
          <p:cNvPr id="5" name="object 5"/>
          <p:cNvSpPr txBox="1">
            <a:spLocks noGrp="1"/>
          </p:cNvSpPr>
          <p:nvPr>
            <p:ph type="title" idx="4294967295"/>
          </p:nvPr>
        </p:nvSpPr>
        <p:spPr>
          <a:xfrm>
            <a:off x="0" y="569913"/>
            <a:ext cx="8137525" cy="390525"/>
          </a:xfrm>
          <a:prstGeom prst="rect">
            <a:avLst/>
          </a:prstGeom>
        </p:spPr>
        <p:txBody>
          <a:bodyPr vert="horz" wrap="square" lIns="0" tIns="13335" rIns="0" bIns="0" rtlCol="0">
            <a:spAutoFit/>
          </a:bodyPr>
          <a:lstStyle/>
          <a:p>
            <a:pPr marL="19685">
              <a:lnSpc>
                <a:spcPct val="100000"/>
              </a:lnSpc>
              <a:spcBef>
                <a:spcPts val="105"/>
              </a:spcBef>
            </a:pPr>
            <a:r>
              <a:rPr spc="-10" dirty="0"/>
              <a:t>Summary</a:t>
            </a:r>
          </a:p>
        </p:txBody>
      </p:sp>
      <p:sp>
        <p:nvSpPr>
          <p:cNvPr id="11" name="object 11"/>
          <p:cNvSpPr txBox="1"/>
          <p:nvPr/>
        </p:nvSpPr>
        <p:spPr>
          <a:xfrm>
            <a:off x="483766" y="2299397"/>
            <a:ext cx="6429973" cy="948978"/>
          </a:xfrm>
          <a:prstGeom prst="rect">
            <a:avLst/>
          </a:prstGeom>
        </p:spPr>
        <p:txBody>
          <a:bodyPr vert="horz" wrap="square" lIns="0" tIns="12700" rIns="0" bIns="0" rtlCol="0">
            <a:spAutoFit/>
          </a:bodyPr>
          <a:lstStyle/>
          <a:p>
            <a:pPr marL="12700">
              <a:spcBef>
                <a:spcPts val="100"/>
              </a:spcBef>
            </a:pPr>
            <a:r>
              <a:rPr sz="2800" b="0" dirty="0">
                <a:solidFill>
                  <a:srgbClr val="FFFFFF"/>
                </a:solidFill>
                <a:latin typeface="+mj-lt"/>
                <a:cs typeface="Brandon Grotesque Regular"/>
              </a:rPr>
              <a:t>You</a:t>
            </a:r>
            <a:r>
              <a:rPr sz="2800" b="0" spc="114" dirty="0">
                <a:solidFill>
                  <a:srgbClr val="FFFFFF"/>
                </a:solidFill>
                <a:latin typeface="+mj-lt"/>
                <a:cs typeface="Brandon Grotesque Regular"/>
              </a:rPr>
              <a:t> </a:t>
            </a:r>
            <a:r>
              <a:rPr sz="2800" b="0" spc="60" dirty="0">
                <a:solidFill>
                  <a:srgbClr val="FFFFFF"/>
                </a:solidFill>
                <a:latin typeface="+mj-lt"/>
                <a:cs typeface="Brandon Grotesque Regular"/>
              </a:rPr>
              <a:t>have</a:t>
            </a:r>
            <a:r>
              <a:rPr sz="2800" b="0" spc="105" dirty="0">
                <a:solidFill>
                  <a:srgbClr val="FFFFFF"/>
                </a:solidFill>
                <a:latin typeface="+mj-lt"/>
                <a:cs typeface="Brandon Grotesque Regular"/>
              </a:rPr>
              <a:t> </a:t>
            </a:r>
            <a:r>
              <a:rPr sz="2800" b="0" spc="70" dirty="0">
                <a:solidFill>
                  <a:srgbClr val="FFFFFF"/>
                </a:solidFill>
                <a:latin typeface="+mj-lt"/>
                <a:cs typeface="Brandon Grotesque Regular"/>
              </a:rPr>
              <a:t>completed</a:t>
            </a:r>
            <a:r>
              <a:rPr sz="2800" b="0" spc="105" dirty="0">
                <a:solidFill>
                  <a:srgbClr val="FFFFFF"/>
                </a:solidFill>
                <a:latin typeface="+mj-lt"/>
                <a:cs typeface="Brandon Grotesque Regular"/>
              </a:rPr>
              <a:t> </a:t>
            </a:r>
            <a:r>
              <a:rPr sz="2800" b="0" spc="25" dirty="0">
                <a:solidFill>
                  <a:srgbClr val="FFFFFF"/>
                </a:solidFill>
                <a:latin typeface="+mj-lt"/>
                <a:cs typeface="Brandon Grotesque Regular"/>
              </a:rPr>
              <a:t>the</a:t>
            </a:r>
            <a:r>
              <a:rPr lang="en-US" sz="2800" b="0" spc="25" dirty="0">
                <a:solidFill>
                  <a:srgbClr val="FFFFFF"/>
                </a:solidFill>
                <a:latin typeface="+mj-lt"/>
                <a:cs typeface="Brandon Grotesque Regular"/>
              </a:rPr>
              <a:t> lesson </a:t>
            </a:r>
          </a:p>
          <a:p>
            <a:pPr marL="12700">
              <a:spcBef>
                <a:spcPts val="100"/>
              </a:spcBef>
            </a:pPr>
            <a:r>
              <a:rPr lang="en-US" sz="3200" b="0" spc="55" dirty="0">
                <a:solidFill>
                  <a:schemeClr val="bg1"/>
                </a:solidFill>
                <a:latin typeface="+mj-lt"/>
                <a:cs typeface="Brandon Grotesque Regular"/>
              </a:rPr>
              <a:t>i-STAT 1 Crea/G Cartridges</a:t>
            </a:r>
            <a:endParaRPr sz="3200" dirty="0">
              <a:cs typeface="Brandon Grotesque Regular"/>
            </a:endParaRPr>
          </a:p>
        </p:txBody>
      </p:sp>
      <p:pic>
        <p:nvPicPr>
          <p:cNvPr id="3" name="Graphic 2">
            <a:extLst>
              <a:ext uri="{FF2B5EF4-FFF2-40B4-BE49-F238E27FC236}">
                <a16:creationId xmlns:a16="http://schemas.microsoft.com/office/drawing/2014/main" id="{10B56A13-0519-380C-667C-2CEC192B9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2180" y="3284113"/>
            <a:ext cx="798475" cy="1287371"/>
          </a:xfrm>
          <a:prstGeom prst="rect">
            <a:avLst/>
          </a:prstGeom>
        </p:spPr>
      </p:pic>
      <p:pic>
        <p:nvPicPr>
          <p:cNvPr id="4" name="Picture 3">
            <a:extLst>
              <a:ext uri="{FF2B5EF4-FFF2-40B4-BE49-F238E27FC236}">
                <a16:creationId xmlns:a16="http://schemas.microsoft.com/office/drawing/2014/main" id="{396B2E5C-7EDE-B29F-74CF-72BD00DC06D1}"/>
              </a:ext>
            </a:extLst>
          </p:cNvPr>
          <p:cNvPicPr>
            <a:picLocks noChangeAspect="1"/>
          </p:cNvPicPr>
          <p:nvPr/>
        </p:nvPicPr>
        <p:blipFill>
          <a:blip r:embed="rId5"/>
          <a:stretch>
            <a:fillRect/>
          </a:stretch>
        </p:blipFill>
        <p:spPr>
          <a:xfrm>
            <a:off x="6192180" y="1515421"/>
            <a:ext cx="785891" cy="1694322"/>
          </a:xfrm>
          <a:prstGeom prst="rect">
            <a:avLst/>
          </a:prstGeom>
        </p:spPr>
      </p:pic>
      <p:pic>
        <p:nvPicPr>
          <p:cNvPr id="19" name="Picture 18" descr="A close-up of a device&#10;&#10;Description automatically generated">
            <a:extLst>
              <a:ext uri="{FF2B5EF4-FFF2-40B4-BE49-F238E27FC236}">
                <a16:creationId xmlns:a16="http://schemas.microsoft.com/office/drawing/2014/main" id="{954D0ED4-6409-F64C-CD7A-978AE172B8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288" y="489669"/>
            <a:ext cx="1336953" cy="4083918"/>
          </a:xfrm>
          <a:prstGeom prst="rect">
            <a:avLst/>
          </a:prstGeom>
        </p:spPr>
      </p:pic>
      <p:sp>
        <p:nvSpPr>
          <p:cNvPr id="2" name="object 2">
            <a:extLst>
              <a:ext uri="{FF2B5EF4-FFF2-40B4-BE49-F238E27FC236}">
                <a16:creationId xmlns:a16="http://schemas.microsoft.com/office/drawing/2014/main" id="{D1E91339-A743-35F1-415F-73A17099C41D}"/>
              </a:ext>
            </a:extLst>
          </p:cNvPr>
          <p:cNvSpPr txBox="1"/>
          <p:nvPr/>
        </p:nvSpPr>
        <p:spPr>
          <a:xfrm>
            <a:off x="502919" y="4783829"/>
            <a:ext cx="7495903" cy="217367"/>
          </a:xfrm>
          <a:prstGeom prst="rect">
            <a:avLst/>
          </a:prstGeom>
        </p:spPr>
        <p:txBody>
          <a:bodyPr vert="horz" wrap="square" lIns="0" tIns="12065" rIns="0" bIns="0" rtlCol="0" anchor="t">
            <a:spAutoFit/>
          </a:bodyPr>
          <a:lstStyle/>
          <a:p>
            <a:pPr marL="12700">
              <a:lnSpc>
                <a:spcPts val="760"/>
              </a:lnSpc>
            </a:pPr>
            <a:r>
              <a:rPr lang="en-US" sz="700" dirty="0">
                <a:solidFill>
                  <a:schemeClr val="bg1"/>
                </a:solidFill>
                <a:latin typeface="Calibri"/>
                <a:cs typeface="Calibri"/>
              </a:rPr>
              <a:t>For</a:t>
            </a:r>
            <a:r>
              <a:rPr lang="en-US" sz="700" spc="-10" dirty="0">
                <a:solidFill>
                  <a:schemeClr val="bg1"/>
                </a:solidFill>
                <a:latin typeface="Calibri"/>
                <a:cs typeface="Calibri"/>
              </a:rPr>
              <a:t> </a:t>
            </a:r>
            <a:r>
              <a:rPr lang="en-US" sz="700" dirty="0">
                <a:solidFill>
                  <a:schemeClr val="bg1"/>
                </a:solidFill>
                <a:latin typeface="Calibri"/>
                <a:cs typeface="Calibri"/>
              </a:rPr>
              <a:t>in</a:t>
            </a:r>
            <a:r>
              <a:rPr lang="en-US" sz="700" spc="-20" dirty="0">
                <a:solidFill>
                  <a:schemeClr val="bg1"/>
                </a:solidFill>
                <a:latin typeface="Calibri"/>
                <a:cs typeface="Calibri"/>
              </a:rPr>
              <a:t> </a:t>
            </a:r>
            <a:r>
              <a:rPr lang="en-US" sz="700" dirty="0">
                <a:solidFill>
                  <a:schemeClr val="bg1"/>
                </a:solidFill>
                <a:latin typeface="Calibri"/>
                <a:cs typeface="Calibri"/>
              </a:rPr>
              <a:t>vitro</a:t>
            </a:r>
            <a:r>
              <a:rPr lang="en-US" sz="700" spc="5" dirty="0">
                <a:solidFill>
                  <a:schemeClr val="bg1"/>
                </a:solidFill>
                <a:latin typeface="Calibri"/>
                <a:cs typeface="Calibri"/>
              </a:rPr>
              <a:t> </a:t>
            </a:r>
            <a:r>
              <a:rPr lang="en-US" sz="700" spc="-10" dirty="0">
                <a:solidFill>
                  <a:schemeClr val="bg1"/>
                </a:solidFill>
                <a:latin typeface="Calibri"/>
                <a:cs typeface="Calibri"/>
              </a:rPr>
              <a:t>diagnostic</a:t>
            </a:r>
            <a:r>
              <a:rPr lang="en-US" sz="700" spc="10" dirty="0">
                <a:solidFill>
                  <a:schemeClr val="bg1"/>
                </a:solidFill>
                <a:latin typeface="Calibri"/>
                <a:cs typeface="Calibri"/>
              </a:rPr>
              <a:t> </a:t>
            </a:r>
            <a:r>
              <a:rPr lang="en-US" sz="700" dirty="0">
                <a:solidFill>
                  <a:schemeClr val="bg1"/>
                </a:solidFill>
                <a:latin typeface="Calibri"/>
                <a:cs typeface="Calibri"/>
              </a:rPr>
              <a:t>use.</a:t>
            </a:r>
            <a:r>
              <a:rPr lang="en-US" sz="700" spc="-10" dirty="0">
                <a:solidFill>
                  <a:schemeClr val="bg1"/>
                </a:solidFill>
                <a:latin typeface="Calibri"/>
                <a:cs typeface="Calibri"/>
              </a:rPr>
              <a:t> </a:t>
            </a:r>
            <a:r>
              <a:rPr lang="en-US" sz="700" dirty="0">
                <a:solidFill>
                  <a:schemeClr val="bg1"/>
                </a:solidFill>
                <a:latin typeface="Calibri"/>
                <a:cs typeface="Calibri"/>
              </a:rPr>
              <a:t>For</a:t>
            </a:r>
            <a:r>
              <a:rPr lang="en-US" sz="700" spc="-20" dirty="0">
                <a:solidFill>
                  <a:schemeClr val="bg1"/>
                </a:solidFill>
                <a:latin typeface="Calibri"/>
                <a:cs typeface="Calibri"/>
              </a:rPr>
              <a:t> </a:t>
            </a:r>
            <a:r>
              <a:rPr lang="en-US" sz="700" dirty="0">
                <a:solidFill>
                  <a:schemeClr val="bg1"/>
                </a:solidFill>
                <a:latin typeface="Calibri"/>
                <a:cs typeface="Calibri"/>
              </a:rPr>
              <a:t>intended use</a:t>
            </a:r>
            <a:r>
              <a:rPr lang="en-US" sz="700" spc="-10" dirty="0">
                <a:solidFill>
                  <a:schemeClr val="bg1"/>
                </a:solidFill>
                <a:latin typeface="Calibri"/>
                <a:cs typeface="Calibri"/>
              </a:rPr>
              <a:t> </a:t>
            </a:r>
            <a:r>
              <a:rPr lang="en-US" sz="700" dirty="0">
                <a:solidFill>
                  <a:schemeClr val="bg1"/>
                </a:solidFill>
                <a:latin typeface="Calibri"/>
                <a:cs typeface="Calibri"/>
              </a:rPr>
              <a:t>and</a:t>
            </a:r>
            <a:r>
              <a:rPr lang="en-US" sz="700" spc="-20" dirty="0">
                <a:solidFill>
                  <a:schemeClr val="bg1"/>
                </a:solidFill>
                <a:latin typeface="Calibri"/>
                <a:cs typeface="Calibri"/>
              </a:rPr>
              <a:t> </a:t>
            </a:r>
            <a:r>
              <a:rPr lang="en-US" sz="700" dirty="0">
                <a:solidFill>
                  <a:schemeClr val="bg1"/>
                </a:solidFill>
                <a:latin typeface="Calibri"/>
                <a:cs typeface="Calibri"/>
              </a:rPr>
              <a:t>product details,</a:t>
            </a:r>
            <a:r>
              <a:rPr lang="en-US" sz="700" spc="10" dirty="0">
                <a:solidFill>
                  <a:schemeClr val="bg1"/>
                </a:solidFill>
                <a:latin typeface="Calibri"/>
                <a:cs typeface="Calibri"/>
              </a:rPr>
              <a:t> </a:t>
            </a:r>
            <a:r>
              <a:rPr lang="en-US" sz="700" dirty="0">
                <a:solidFill>
                  <a:schemeClr val="bg1"/>
                </a:solidFill>
                <a:latin typeface="Calibri"/>
                <a:cs typeface="Calibri"/>
              </a:rPr>
              <a:t>visit </a:t>
            </a:r>
            <a:r>
              <a:rPr lang="en-US" sz="700" u="sng" spc="-10" dirty="0">
                <a:solidFill>
                  <a:schemeClr val="bg1"/>
                </a:solidFill>
                <a:uFill>
                  <a:solidFill>
                    <a:srgbClr val="000000"/>
                  </a:solidFill>
                </a:uFill>
                <a:latin typeface="Calibri"/>
                <a:cs typeface="Calibri"/>
                <a:hlinkClick r:id="rId7">
                  <a:extLst>
                    <a:ext uri="{A12FA001-AC4F-418D-AE19-62706E023703}">
                      <ahyp:hlinkClr xmlns:ahyp="http://schemas.microsoft.com/office/drawing/2018/hyperlinkcolor" val="tx"/>
                    </a:ext>
                  </a:extLst>
                </a:hlinkClick>
              </a:rPr>
              <a:t>www.globalpointofcare.abbott</a:t>
            </a:r>
            <a:r>
              <a:rPr lang="en-US" sz="700" u="sng" spc="-10" dirty="0">
                <a:solidFill>
                  <a:schemeClr val="bg1"/>
                </a:solidFill>
                <a:latin typeface="Calibri"/>
                <a:cs typeface="Calibri"/>
              </a:rPr>
              <a:t>.</a:t>
            </a:r>
            <a:r>
              <a:rPr lang="en-US" sz="700" u="sng" spc="30" dirty="0">
                <a:solidFill>
                  <a:schemeClr val="bg1"/>
                </a:solidFill>
                <a:latin typeface="Calibri"/>
                <a:cs typeface="Calibri"/>
              </a:rPr>
              <a:t> </a:t>
            </a:r>
            <a:r>
              <a:rPr lang="en-US" sz="700" b="1" dirty="0">
                <a:solidFill>
                  <a:schemeClr val="bg1"/>
                </a:solidFill>
                <a:latin typeface="Calibri"/>
                <a:cs typeface="Calibri"/>
              </a:rPr>
              <a:t>Not</a:t>
            </a:r>
            <a:r>
              <a:rPr lang="en-US" sz="700" b="1" spc="-15" dirty="0">
                <a:solidFill>
                  <a:schemeClr val="bg1"/>
                </a:solidFill>
                <a:latin typeface="Calibri"/>
                <a:cs typeface="Calibri"/>
              </a:rPr>
              <a:t> </a:t>
            </a:r>
            <a:r>
              <a:rPr lang="en-US" sz="700" b="1" dirty="0">
                <a:solidFill>
                  <a:schemeClr val="bg1"/>
                </a:solidFill>
                <a:latin typeface="Calibri"/>
                <a:cs typeface="Calibri"/>
              </a:rPr>
              <a:t>all</a:t>
            </a:r>
            <a:r>
              <a:rPr lang="en-US" sz="700" b="1" spc="-5" dirty="0">
                <a:solidFill>
                  <a:schemeClr val="bg1"/>
                </a:solidFill>
                <a:latin typeface="Calibri"/>
                <a:cs typeface="Calibri"/>
              </a:rPr>
              <a:t> </a:t>
            </a:r>
            <a:r>
              <a:rPr lang="en-US" sz="700" b="1" dirty="0">
                <a:solidFill>
                  <a:schemeClr val="bg1"/>
                </a:solidFill>
                <a:latin typeface="Calibri"/>
                <a:cs typeface="Calibri"/>
              </a:rPr>
              <a:t>products</a:t>
            </a:r>
            <a:r>
              <a:rPr lang="en-US" sz="700" b="1" spc="-10" dirty="0">
                <a:solidFill>
                  <a:schemeClr val="bg1"/>
                </a:solidFill>
                <a:latin typeface="Calibri"/>
                <a:cs typeface="Calibri"/>
              </a:rPr>
              <a:t> </a:t>
            </a:r>
            <a:r>
              <a:rPr lang="en-US" sz="700" b="1" dirty="0">
                <a:solidFill>
                  <a:schemeClr val="bg1"/>
                </a:solidFill>
                <a:latin typeface="Calibri"/>
                <a:cs typeface="Calibri"/>
              </a:rPr>
              <a:t>are</a:t>
            </a:r>
            <a:r>
              <a:rPr lang="en-US" sz="700" b="1" spc="-15" dirty="0">
                <a:solidFill>
                  <a:schemeClr val="bg1"/>
                </a:solidFill>
                <a:latin typeface="Calibri"/>
                <a:cs typeface="Calibri"/>
              </a:rPr>
              <a:t> </a:t>
            </a:r>
            <a:r>
              <a:rPr lang="en-US" sz="700" b="1" spc="-10" dirty="0">
                <a:solidFill>
                  <a:schemeClr val="bg1"/>
                </a:solidFill>
                <a:latin typeface="Calibri"/>
                <a:cs typeface="Calibri"/>
              </a:rPr>
              <a:t>available</a:t>
            </a:r>
            <a:r>
              <a:rPr lang="en-US" sz="700" b="1" spc="10" dirty="0">
                <a:solidFill>
                  <a:schemeClr val="bg1"/>
                </a:solidFill>
                <a:latin typeface="Calibri"/>
                <a:cs typeface="Calibri"/>
              </a:rPr>
              <a:t> </a:t>
            </a:r>
            <a:r>
              <a:rPr lang="en-US" sz="700" b="1" dirty="0">
                <a:solidFill>
                  <a:schemeClr val="bg1"/>
                </a:solidFill>
                <a:latin typeface="Calibri"/>
                <a:cs typeface="Calibri"/>
              </a:rPr>
              <a:t>in</a:t>
            </a:r>
            <a:r>
              <a:rPr lang="en-US" sz="700" b="1" spc="-15" dirty="0">
                <a:solidFill>
                  <a:schemeClr val="bg1"/>
                </a:solidFill>
                <a:latin typeface="Calibri"/>
                <a:cs typeface="Calibri"/>
              </a:rPr>
              <a:t> </a:t>
            </a:r>
            <a:r>
              <a:rPr lang="en-US" sz="700" b="1" dirty="0">
                <a:solidFill>
                  <a:schemeClr val="bg1"/>
                </a:solidFill>
                <a:latin typeface="Calibri"/>
                <a:cs typeface="Calibri"/>
              </a:rPr>
              <a:t>all</a:t>
            </a:r>
            <a:r>
              <a:rPr lang="en-US" sz="700" b="1" spc="-5" dirty="0">
                <a:solidFill>
                  <a:schemeClr val="bg1"/>
                </a:solidFill>
                <a:latin typeface="Calibri"/>
                <a:cs typeface="Calibri"/>
              </a:rPr>
              <a:t> </a:t>
            </a:r>
            <a:r>
              <a:rPr lang="en-US" sz="700" b="1" spc="-10" dirty="0">
                <a:solidFill>
                  <a:schemeClr val="bg1"/>
                </a:solidFill>
                <a:latin typeface="Calibri"/>
                <a:cs typeface="Calibri"/>
              </a:rPr>
              <a:t>regions.</a:t>
            </a:r>
            <a:r>
              <a:rPr lang="en-US" sz="700" b="1" spc="-5" dirty="0">
                <a:solidFill>
                  <a:schemeClr val="bg1"/>
                </a:solidFill>
                <a:latin typeface="Calibri"/>
                <a:cs typeface="Calibri"/>
              </a:rPr>
              <a:t> </a:t>
            </a:r>
            <a:r>
              <a:rPr lang="en-US" sz="700" b="1" dirty="0">
                <a:solidFill>
                  <a:schemeClr val="bg1"/>
                </a:solidFill>
                <a:latin typeface="Calibri"/>
                <a:cs typeface="Calibri"/>
              </a:rPr>
              <a:t>Check with</a:t>
            </a:r>
            <a:r>
              <a:rPr lang="en-US" sz="700" b="1" spc="5" dirty="0">
                <a:solidFill>
                  <a:schemeClr val="bg1"/>
                </a:solidFill>
                <a:latin typeface="Calibri"/>
                <a:cs typeface="Calibri"/>
              </a:rPr>
              <a:t> </a:t>
            </a:r>
            <a:r>
              <a:rPr lang="en-US" sz="700" b="1" dirty="0">
                <a:solidFill>
                  <a:schemeClr val="bg1"/>
                </a:solidFill>
                <a:latin typeface="Calibri"/>
                <a:cs typeface="Calibri"/>
              </a:rPr>
              <a:t>your local </a:t>
            </a:r>
            <a:r>
              <a:rPr lang="en-US" sz="700" b="1" spc="-10" dirty="0">
                <a:solidFill>
                  <a:schemeClr val="bg1"/>
                </a:solidFill>
                <a:latin typeface="Calibri"/>
                <a:cs typeface="Calibri"/>
              </a:rPr>
              <a:t>representative</a:t>
            </a:r>
            <a:r>
              <a:rPr lang="en-US" sz="700" b="1" spc="-20" dirty="0">
                <a:solidFill>
                  <a:schemeClr val="bg1"/>
                </a:solidFill>
                <a:latin typeface="Calibri"/>
                <a:cs typeface="Calibri"/>
              </a:rPr>
              <a:t> </a:t>
            </a:r>
            <a:r>
              <a:rPr lang="en-US" sz="700" b="1" dirty="0">
                <a:solidFill>
                  <a:schemeClr val="bg1"/>
                </a:solidFill>
                <a:latin typeface="Calibri"/>
                <a:cs typeface="Calibri"/>
              </a:rPr>
              <a:t>for</a:t>
            </a:r>
            <a:r>
              <a:rPr lang="en-US" sz="700" b="1" spc="5" dirty="0">
                <a:solidFill>
                  <a:schemeClr val="bg1"/>
                </a:solidFill>
                <a:latin typeface="Calibri"/>
                <a:cs typeface="Calibri"/>
              </a:rPr>
              <a:t> </a:t>
            </a:r>
            <a:r>
              <a:rPr lang="en-US" sz="700" b="1" spc="-10" dirty="0">
                <a:solidFill>
                  <a:schemeClr val="bg1"/>
                </a:solidFill>
                <a:latin typeface="Calibri"/>
                <a:cs typeface="Calibri"/>
              </a:rPr>
              <a:t>availability.</a:t>
            </a:r>
            <a:endParaRPr lang="en-US" sz="700" dirty="0">
              <a:solidFill>
                <a:schemeClr val="bg1"/>
              </a:solidFill>
              <a:latin typeface="Calibri"/>
              <a:cs typeface="Calibri"/>
            </a:endParaRPr>
          </a:p>
          <a:p>
            <a:pPr marL="12700">
              <a:lnSpc>
                <a:spcPts val="760"/>
              </a:lnSpc>
            </a:pPr>
            <a:r>
              <a:rPr lang="en-US" sz="700" dirty="0">
                <a:solidFill>
                  <a:schemeClr val="bg1"/>
                </a:solidFill>
                <a:latin typeface="Calibri"/>
                <a:cs typeface="Calibri"/>
              </a:rPr>
              <a:t>Photos &amp;</a:t>
            </a:r>
            <a:r>
              <a:rPr lang="en-US" sz="700" spc="-20" dirty="0">
                <a:solidFill>
                  <a:schemeClr val="bg1"/>
                </a:solidFill>
                <a:latin typeface="Calibri"/>
                <a:cs typeface="Calibri"/>
              </a:rPr>
              <a:t> </a:t>
            </a:r>
            <a:r>
              <a:rPr lang="en-US" sz="700" dirty="0">
                <a:solidFill>
                  <a:schemeClr val="bg1"/>
                </a:solidFill>
                <a:latin typeface="Calibri"/>
                <a:cs typeface="Calibri"/>
              </a:rPr>
              <a:t>images are</a:t>
            </a:r>
            <a:r>
              <a:rPr lang="en-US" sz="700" spc="-15" dirty="0">
                <a:solidFill>
                  <a:schemeClr val="bg1"/>
                </a:solidFill>
                <a:latin typeface="Calibri"/>
                <a:cs typeface="Calibri"/>
              </a:rPr>
              <a:t> </a:t>
            </a:r>
            <a:r>
              <a:rPr lang="en-US" sz="700" dirty="0">
                <a:solidFill>
                  <a:schemeClr val="bg1"/>
                </a:solidFill>
                <a:latin typeface="Calibri"/>
                <a:cs typeface="Calibri"/>
              </a:rPr>
              <a:t>for</a:t>
            </a:r>
            <a:r>
              <a:rPr lang="en-US" sz="700" spc="-5" dirty="0">
                <a:solidFill>
                  <a:schemeClr val="bg1"/>
                </a:solidFill>
                <a:latin typeface="Calibri"/>
                <a:cs typeface="Calibri"/>
              </a:rPr>
              <a:t> </a:t>
            </a:r>
            <a:r>
              <a:rPr lang="en-US" sz="700" spc="-10" dirty="0">
                <a:solidFill>
                  <a:schemeClr val="bg1"/>
                </a:solidFill>
                <a:latin typeface="Calibri"/>
                <a:cs typeface="Calibri"/>
              </a:rPr>
              <a:t>illustrative</a:t>
            </a:r>
            <a:r>
              <a:rPr lang="en-US" sz="700" spc="25" dirty="0">
                <a:solidFill>
                  <a:schemeClr val="bg1"/>
                </a:solidFill>
                <a:latin typeface="Calibri"/>
                <a:cs typeface="Calibri"/>
              </a:rPr>
              <a:t> </a:t>
            </a:r>
            <a:r>
              <a:rPr lang="en-US" sz="700" dirty="0">
                <a:solidFill>
                  <a:schemeClr val="bg1"/>
                </a:solidFill>
                <a:latin typeface="Calibri"/>
                <a:cs typeface="Calibri"/>
              </a:rPr>
              <a:t>purposes</a:t>
            </a:r>
            <a:r>
              <a:rPr lang="en-US" sz="700" spc="10" dirty="0">
                <a:solidFill>
                  <a:schemeClr val="bg1"/>
                </a:solidFill>
                <a:latin typeface="Calibri"/>
                <a:cs typeface="Calibri"/>
              </a:rPr>
              <a:t> </a:t>
            </a:r>
            <a:r>
              <a:rPr lang="en-US" sz="700" dirty="0">
                <a:solidFill>
                  <a:schemeClr val="bg1"/>
                </a:solidFill>
                <a:latin typeface="Calibri"/>
                <a:cs typeface="Calibri"/>
              </a:rPr>
              <a:t>only.</a:t>
            </a:r>
            <a:r>
              <a:rPr lang="en-US" sz="700" spc="-15" dirty="0">
                <a:solidFill>
                  <a:schemeClr val="bg1"/>
                </a:solidFill>
                <a:latin typeface="Calibri"/>
                <a:cs typeface="Calibri"/>
              </a:rPr>
              <a:t> </a:t>
            </a:r>
            <a:r>
              <a:rPr lang="en-US" sz="700" dirty="0">
                <a:solidFill>
                  <a:schemeClr val="bg1"/>
                </a:solidFill>
                <a:latin typeface="Calibri"/>
                <a:cs typeface="Calibri"/>
              </a:rPr>
              <a:t>©2025</a:t>
            </a:r>
            <a:r>
              <a:rPr lang="en-US" sz="700" spc="-10" dirty="0">
                <a:solidFill>
                  <a:schemeClr val="bg1"/>
                </a:solidFill>
                <a:latin typeface="Calibri"/>
                <a:cs typeface="Calibri"/>
              </a:rPr>
              <a:t> </a:t>
            </a:r>
            <a:r>
              <a:rPr lang="en-US" sz="700" dirty="0">
                <a:solidFill>
                  <a:schemeClr val="bg1"/>
                </a:solidFill>
                <a:latin typeface="Calibri"/>
                <a:cs typeface="Calibri"/>
              </a:rPr>
              <a:t>Abbott.</a:t>
            </a:r>
            <a:r>
              <a:rPr lang="en-US" sz="700" spc="5" dirty="0">
                <a:solidFill>
                  <a:schemeClr val="bg1"/>
                </a:solidFill>
                <a:latin typeface="Calibri"/>
                <a:cs typeface="Calibri"/>
              </a:rPr>
              <a:t> </a:t>
            </a:r>
            <a:r>
              <a:rPr lang="en-US" sz="700" dirty="0">
                <a:solidFill>
                  <a:schemeClr val="bg1"/>
                </a:solidFill>
                <a:latin typeface="Calibri"/>
                <a:cs typeface="Calibri"/>
              </a:rPr>
              <a:t>All</a:t>
            </a:r>
            <a:r>
              <a:rPr lang="en-US" sz="700" spc="-20" dirty="0">
                <a:solidFill>
                  <a:schemeClr val="bg1"/>
                </a:solidFill>
                <a:latin typeface="Calibri"/>
                <a:cs typeface="Calibri"/>
              </a:rPr>
              <a:t> </a:t>
            </a:r>
            <a:r>
              <a:rPr lang="en-US" sz="700" dirty="0">
                <a:solidFill>
                  <a:schemeClr val="bg1"/>
                </a:solidFill>
                <a:latin typeface="Calibri"/>
                <a:cs typeface="Calibri"/>
              </a:rPr>
              <a:t>rights</a:t>
            </a:r>
            <a:r>
              <a:rPr lang="en-US" sz="700" spc="10" dirty="0">
                <a:solidFill>
                  <a:schemeClr val="bg1"/>
                </a:solidFill>
                <a:latin typeface="Calibri"/>
                <a:cs typeface="Calibri"/>
              </a:rPr>
              <a:t> </a:t>
            </a:r>
            <a:r>
              <a:rPr lang="en-US" sz="700" spc="-10" dirty="0">
                <a:solidFill>
                  <a:schemeClr val="bg1"/>
                </a:solidFill>
                <a:latin typeface="Calibri"/>
                <a:cs typeface="Calibri"/>
              </a:rPr>
              <a:t>reserved.</a:t>
            </a:r>
            <a:r>
              <a:rPr lang="en-US" sz="700" dirty="0">
                <a:solidFill>
                  <a:schemeClr val="bg1"/>
                </a:solidFill>
                <a:latin typeface="Calibri"/>
                <a:cs typeface="Calibri"/>
              </a:rPr>
              <a:t> </a:t>
            </a:r>
            <a:r>
              <a:rPr lang="en-US" sz="700" i="1" spc="-10" dirty="0">
                <a:solidFill>
                  <a:schemeClr val="bg1"/>
                </a:solidFill>
                <a:latin typeface="Calibri"/>
                <a:cs typeface="Calibri"/>
              </a:rPr>
              <a:t>i-</a:t>
            </a:r>
            <a:r>
              <a:rPr lang="en-US" sz="700" i="1" dirty="0">
                <a:solidFill>
                  <a:schemeClr val="bg1"/>
                </a:solidFill>
                <a:latin typeface="Calibri"/>
                <a:cs typeface="Calibri"/>
              </a:rPr>
              <a:t>STAT</a:t>
            </a:r>
            <a:r>
              <a:rPr lang="en-US" sz="700" i="1" spc="-30" dirty="0">
                <a:solidFill>
                  <a:schemeClr val="bg1"/>
                </a:solidFill>
                <a:latin typeface="Calibri"/>
                <a:cs typeface="Calibri"/>
              </a:rPr>
              <a:t> </a:t>
            </a:r>
            <a:r>
              <a:rPr lang="en-US" sz="700" dirty="0">
                <a:solidFill>
                  <a:schemeClr val="bg1"/>
                </a:solidFill>
                <a:latin typeface="Calibri"/>
                <a:cs typeface="Calibri"/>
              </a:rPr>
              <a:t>is</a:t>
            </a:r>
            <a:r>
              <a:rPr lang="en-US" sz="700" spc="-10" dirty="0">
                <a:solidFill>
                  <a:schemeClr val="bg1"/>
                </a:solidFill>
                <a:latin typeface="Calibri"/>
                <a:cs typeface="Calibri"/>
              </a:rPr>
              <a:t> </a:t>
            </a:r>
            <a:r>
              <a:rPr lang="en-US" sz="700" dirty="0">
                <a:solidFill>
                  <a:schemeClr val="bg1"/>
                </a:solidFill>
                <a:latin typeface="Calibri"/>
                <a:cs typeface="Calibri"/>
              </a:rPr>
              <a:t>a</a:t>
            </a:r>
            <a:r>
              <a:rPr lang="en-US" sz="700" spc="-5" dirty="0">
                <a:solidFill>
                  <a:schemeClr val="bg1"/>
                </a:solidFill>
                <a:latin typeface="Calibri"/>
                <a:cs typeface="Calibri"/>
              </a:rPr>
              <a:t> </a:t>
            </a:r>
            <a:r>
              <a:rPr lang="en-US" sz="700" spc="-10" dirty="0">
                <a:solidFill>
                  <a:schemeClr val="bg1"/>
                </a:solidFill>
                <a:latin typeface="Calibri"/>
                <a:cs typeface="Calibri"/>
              </a:rPr>
              <a:t>trademark</a:t>
            </a:r>
            <a:r>
              <a:rPr lang="en-US" sz="700" spc="25" dirty="0">
                <a:solidFill>
                  <a:schemeClr val="bg1"/>
                </a:solidFill>
                <a:latin typeface="Calibri"/>
                <a:cs typeface="Calibri"/>
              </a:rPr>
              <a:t> </a:t>
            </a:r>
            <a:r>
              <a:rPr lang="en-US" sz="700" dirty="0">
                <a:solidFill>
                  <a:schemeClr val="bg1"/>
                </a:solidFill>
                <a:latin typeface="Calibri"/>
                <a:cs typeface="Calibri"/>
              </a:rPr>
              <a:t>of</a:t>
            </a:r>
            <a:r>
              <a:rPr lang="en-US" sz="700" spc="-15" dirty="0">
                <a:solidFill>
                  <a:schemeClr val="bg1"/>
                </a:solidFill>
                <a:latin typeface="Calibri"/>
                <a:cs typeface="Calibri"/>
              </a:rPr>
              <a:t> </a:t>
            </a:r>
            <a:r>
              <a:rPr lang="en-US" sz="700" dirty="0">
                <a:solidFill>
                  <a:schemeClr val="bg1"/>
                </a:solidFill>
                <a:latin typeface="Calibri"/>
                <a:cs typeface="Calibri"/>
              </a:rPr>
              <a:t>Abbott.</a:t>
            </a:r>
            <a:r>
              <a:rPr lang="en-US" sz="700" spc="5" dirty="0">
                <a:solidFill>
                  <a:schemeClr val="bg1"/>
                </a:solidFill>
                <a:latin typeface="Calibri"/>
                <a:cs typeface="Calibri"/>
              </a:rPr>
              <a:t> </a:t>
            </a:r>
            <a:r>
              <a:rPr lang="en-US" sz="700" spc="-10" dirty="0" err="1">
                <a:solidFill>
                  <a:schemeClr val="bg1"/>
                </a:solidFill>
                <a:latin typeface="Calibri"/>
                <a:cs typeface="Calibri"/>
              </a:rPr>
              <a:t>iLS</a:t>
            </a:r>
            <a:r>
              <a:rPr lang="en-US" sz="700" spc="-10" dirty="0">
                <a:solidFill>
                  <a:schemeClr val="bg1"/>
                </a:solidFill>
                <a:latin typeface="Calibri"/>
                <a:cs typeface="Calibri"/>
              </a:rPr>
              <a:t> Presentation  i-</a:t>
            </a:r>
            <a:r>
              <a:rPr lang="en-US" sz="700" dirty="0">
                <a:solidFill>
                  <a:schemeClr val="bg1"/>
                </a:solidFill>
                <a:latin typeface="Calibri"/>
                <a:cs typeface="Calibri"/>
              </a:rPr>
              <a:t>STAT</a:t>
            </a:r>
            <a:r>
              <a:rPr lang="en-US" sz="700" spc="-30" dirty="0">
                <a:solidFill>
                  <a:schemeClr val="bg1"/>
                </a:solidFill>
                <a:latin typeface="Calibri"/>
                <a:cs typeface="Calibri"/>
              </a:rPr>
              <a:t> </a:t>
            </a:r>
            <a:r>
              <a:rPr lang="en-US" sz="700" dirty="0">
                <a:solidFill>
                  <a:schemeClr val="bg1"/>
                </a:solidFill>
                <a:latin typeface="Calibri"/>
                <a:cs typeface="Calibri"/>
              </a:rPr>
              <a:t>1</a:t>
            </a:r>
            <a:r>
              <a:rPr lang="en-US" sz="700" spc="-25" dirty="0">
                <a:solidFill>
                  <a:schemeClr val="bg1"/>
                </a:solidFill>
                <a:latin typeface="Calibri"/>
                <a:cs typeface="Calibri"/>
              </a:rPr>
              <a:t> Crea/G Cartridges</a:t>
            </a:r>
            <a:r>
              <a:rPr lang="en-US" sz="700" dirty="0">
                <a:solidFill>
                  <a:schemeClr val="bg1"/>
                </a:solidFill>
                <a:latin typeface="Calibri"/>
                <a:cs typeface="Calibri"/>
              </a:rPr>
              <a:t>| APOC-25002241.1</a:t>
            </a:r>
            <a:endParaRPr lang="en-US" sz="700" dirty="0">
              <a:solidFill>
                <a:schemeClr val="bg1"/>
              </a:solidFill>
              <a:latin typeface="Calibri"/>
              <a:ea typeface="Calibri"/>
              <a:cs typeface="Calibri"/>
            </a:endParaRPr>
          </a:p>
        </p:txBody>
      </p:sp>
    </p:spTree>
    <p:custDataLst>
      <p:tags r:id="rId1"/>
    </p:custDataLst>
    <p:extLst>
      <p:ext uri="{BB962C8B-B14F-4D97-AF65-F5344CB8AC3E}">
        <p14:creationId xmlns:p14="http://schemas.microsoft.com/office/powerpoint/2010/main" val="197888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DC2B8-B219-447F-2F16-9264001CDAE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C9F303-F72E-96A8-12E2-EA323A201ABB}"/>
              </a:ext>
            </a:extLst>
          </p:cNvPr>
          <p:cNvSpPr>
            <a:spLocks noGrp="1"/>
          </p:cNvSpPr>
          <p:nvPr>
            <p:ph type="title"/>
          </p:nvPr>
        </p:nvSpPr>
        <p:spPr/>
        <p:txBody>
          <a:bodyPr/>
          <a:lstStyle/>
          <a:p>
            <a:r>
              <a:rPr lang="en-US" dirty="0"/>
              <a:t>Crea and G cartridge overview</a:t>
            </a:r>
          </a:p>
        </p:txBody>
      </p:sp>
      <p:sp>
        <p:nvSpPr>
          <p:cNvPr id="5" name="Slide Number Placeholder 4">
            <a:extLst>
              <a:ext uri="{FF2B5EF4-FFF2-40B4-BE49-F238E27FC236}">
                <a16:creationId xmlns:a16="http://schemas.microsoft.com/office/drawing/2014/main" id="{FCBBD762-31A4-6219-2DBB-28394887920C}"/>
              </a:ext>
            </a:extLst>
          </p:cNvPr>
          <p:cNvSpPr>
            <a:spLocks noGrp="1"/>
          </p:cNvSpPr>
          <p:nvPr>
            <p:ph type="sldNum" sz="quarter" idx="10"/>
          </p:nvPr>
        </p:nvSpPr>
        <p:spPr/>
        <p:txBody>
          <a:bodyPr/>
          <a:lstStyle/>
          <a:p>
            <a:r>
              <a:rPr lang="en-IN"/>
              <a:t>|    </a:t>
            </a:r>
            <a:fld id="{7B2119CD-3B2D-4CEB-B404-D2E3F8CD6D69}" type="slidenum">
              <a:rPr lang="en-IN" smtClean="0"/>
              <a:pPr/>
              <a:t>5</a:t>
            </a:fld>
            <a:endParaRPr lang="en-IN"/>
          </a:p>
        </p:txBody>
      </p:sp>
      <p:pic>
        <p:nvPicPr>
          <p:cNvPr id="9" name="Picture 8">
            <a:extLst>
              <a:ext uri="{FF2B5EF4-FFF2-40B4-BE49-F238E27FC236}">
                <a16:creationId xmlns:a16="http://schemas.microsoft.com/office/drawing/2014/main" id="{A754BC13-DFB3-7A25-8837-7C8CCBA486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621"/>
          <a:stretch/>
        </p:blipFill>
        <p:spPr>
          <a:xfrm>
            <a:off x="419653" y="1946701"/>
            <a:ext cx="3108960" cy="425754"/>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9685A2AD-7483-6742-A03F-9350193780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654" y="1182547"/>
            <a:ext cx="3108960" cy="744256"/>
          </a:xfrm>
          <a:prstGeom prst="rect">
            <a:avLst/>
          </a:prstGeom>
        </p:spPr>
      </p:pic>
      <p:pic>
        <p:nvPicPr>
          <p:cNvPr id="18" name="Picture 17" descr="A white and pink object with a black background&#10;&#10;Description automatically generated with medium confidence">
            <a:extLst>
              <a:ext uri="{FF2B5EF4-FFF2-40B4-BE49-F238E27FC236}">
                <a16:creationId xmlns:a16="http://schemas.microsoft.com/office/drawing/2014/main" id="{236975EE-DFDB-FEF9-5630-09BC3002ED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9049" y="1200409"/>
            <a:ext cx="1777132" cy="1777132"/>
          </a:xfrm>
          <a:prstGeom prst="rect">
            <a:avLst/>
          </a:prstGeom>
        </p:spPr>
      </p:pic>
      <p:grpSp>
        <p:nvGrpSpPr>
          <p:cNvPr id="3" name="Group 2">
            <a:extLst>
              <a:ext uri="{FF2B5EF4-FFF2-40B4-BE49-F238E27FC236}">
                <a16:creationId xmlns:a16="http://schemas.microsoft.com/office/drawing/2014/main" id="{40072B70-601F-3C78-82C3-DE07C8CC460F}"/>
              </a:ext>
            </a:extLst>
          </p:cNvPr>
          <p:cNvGrpSpPr/>
          <p:nvPr/>
        </p:nvGrpSpPr>
        <p:grpSpPr>
          <a:xfrm>
            <a:off x="5607078" y="1047456"/>
            <a:ext cx="2021707" cy="2421458"/>
            <a:chOff x="5607078" y="1047456"/>
            <a:chExt cx="2021707" cy="2421458"/>
          </a:xfrm>
        </p:grpSpPr>
        <p:pic>
          <p:nvPicPr>
            <p:cNvPr id="16" name="Picture 15" descr="A close-up of a device&#10;&#10;Description automatically generated">
              <a:extLst>
                <a:ext uri="{FF2B5EF4-FFF2-40B4-BE49-F238E27FC236}">
                  <a16:creationId xmlns:a16="http://schemas.microsoft.com/office/drawing/2014/main" id="{1D7F20B5-2F9D-1D20-9CC9-3E340ED3C3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078" y="1200409"/>
              <a:ext cx="1827847" cy="1827847"/>
            </a:xfrm>
            <a:prstGeom prst="rect">
              <a:avLst/>
            </a:prstGeom>
          </p:spPr>
        </p:pic>
        <p:pic>
          <p:nvPicPr>
            <p:cNvPr id="2" name="Picture 1" descr="A white rectangular object with a white label&#10;&#10;AI-generated content may be incorrect.">
              <a:extLst>
                <a:ext uri="{FF2B5EF4-FFF2-40B4-BE49-F238E27FC236}">
                  <a16:creationId xmlns:a16="http://schemas.microsoft.com/office/drawing/2014/main" id="{353E4084-0412-BBAE-5926-32E82F9EEC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1048" y="1047456"/>
              <a:ext cx="1597737" cy="2421458"/>
            </a:xfrm>
            <a:prstGeom prst="rect">
              <a:avLst/>
            </a:prstGeom>
          </p:spPr>
        </p:pic>
      </p:grpSp>
    </p:spTree>
    <p:custDataLst>
      <p:tags r:id="rId1"/>
    </p:custDataLst>
    <p:extLst>
      <p:ext uri="{BB962C8B-B14F-4D97-AF65-F5344CB8AC3E}">
        <p14:creationId xmlns:p14="http://schemas.microsoft.com/office/powerpoint/2010/main" val="390504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75185-4CC4-D41F-AB8B-4F78DBB450D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902AF2-DAFF-A76C-DFF9-23FADAB15955}"/>
              </a:ext>
            </a:extLst>
          </p:cNvPr>
          <p:cNvSpPr>
            <a:spLocks noGrp="1"/>
          </p:cNvSpPr>
          <p:nvPr>
            <p:ph type="title"/>
          </p:nvPr>
        </p:nvSpPr>
        <p:spPr/>
        <p:txBody>
          <a:bodyPr/>
          <a:lstStyle/>
          <a:p>
            <a:r>
              <a:rPr lang="en-US" dirty="0"/>
              <a:t>Crea cartridge overview </a:t>
            </a:r>
            <a:r>
              <a:rPr lang="en-US" sz="1400" dirty="0"/>
              <a:t>– cont’d</a:t>
            </a:r>
          </a:p>
        </p:txBody>
      </p:sp>
      <p:sp>
        <p:nvSpPr>
          <p:cNvPr id="5" name="Slide Number Placeholder 4">
            <a:extLst>
              <a:ext uri="{FF2B5EF4-FFF2-40B4-BE49-F238E27FC236}">
                <a16:creationId xmlns:a16="http://schemas.microsoft.com/office/drawing/2014/main" id="{EF517727-E29D-9D9E-BE5E-3A6232A17A29}"/>
              </a:ext>
            </a:extLst>
          </p:cNvPr>
          <p:cNvSpPr>
            <a:spLocks noGrp="1"/>
          </p:cNvSpPr>
          <p:nvPr>
            <p:ph type="sldNum" sz="quarter" idx="10"/>
          </p:nvPr>
        </p:nvSpPr>
        <p:spPr/>
        <p:txBody>
          <a:bodyPr/>
          <a:lstStyle/>
          <a:p>
            <a:r>
              <a:rPr lang="en-IN"/>
              <a:t>|    </a:t>
            </a:r>
            <a:fld id="{7B2119CD-3B2D-4CEB-B404-D2E3F8CD6D69}" type="slidenum">
              <a:rPr lang="en-IN" smtClean="0"/>
              <a:pPr/>
              <a:t>6</a:t>
            </a:fld>
            <a:endParaRPr lang="en-IN"/>
          </a:p>
        </p:txBody>
      </p:sp>
      <p:sp>
        <p:nvSpPr>
          <p:cNvPr id="3" name="Content Placeholder 2">
            <a:extLst>
              <a:ext uri="{FF2B5EF4-FFF2-40B4-BE49-F238E27FC236}">
                <a16:creationId xmlns:a16="http://schemas.microsoft.com/office/drawing/2014/main" id="{1034FFE5-6BB8-54E2-45AF-AA0F0C986EB4}"/>
              </a:ext>
            </a:extLst>
          </p:cNvPr>
          <p:cNvSpPr>
            <a:spLocks noGrp="1"/>
          </p:cNvSpPr>
          <p:nvPr>
            <p:ph type="body" sz="quarter" idx="11"/>
          </p:nvPr>
        </p:nvSpPr>
        <p:spPr>
          <a:xfrm>
            <a:off x="502920" y="1287167"/>
            <a:ext cx="4299518" cy="3397250"/>
          </a:xfrm>
        </p:spPr>
        <p:txBody>
          <a:bodyPr vert="horz" lIns="0" tIns="0" rIns="91440" bIns="45720" rtlCol="0" anchor="t">
            <a:noAutofit/>
          </a:bodyPr>
          <a:lstStyle/>
          <a:p>
            <a:r>
              <a:rPr lang="en-US" dirty="0"/>
              <a:t>INTENDED USE</a:t>
            </a:r>
          </a:p>
          <a:p>
            <a:pPr marL="285750" indent="-285750">
              <a:buFont typeface="Arial" panose="020B0604020202020204" pitchFamily="34" charset="0"/>
              <a:buChar char="•"/>
            </a:pPr>
            <a:r>
              <a:rPr lang="en-US" sz="1400" dirty="0">
                <a:solidFill>
                  <a:schemeClr val="tx1"/>
                </a:solidFill>
                <a:cs typeface="Calibri"/>
              </a:rPr>
              <a:t>The </a:t>
            </a:r>
            <a:r>
              <a:rPr lang="en-US" sz="1400" i="1" dirty="0" err="1">
                <a:solidFill>
                  <a:schemeClr val="tx1"/>
                </a:solidFill>
                <a:cs typeface="Calibri"/>
              </a:rPr>
              <a:t>i</a:t>
            </a:r>
            <a:r>
              <a:rPr lang="en-US" sz="1400" i="1" dirty="0">
                <a:solidFill>
                  <a:schemeClr val="tx1"/>
                </a:solidFill>
                <a:cs typeface="Calibri"/>
              </a:rPr>
              <a:t>-STAT Crea </a:t>
            </a:r>
            <a:r>
              <a:rPr lang="en-US" sz="1400" dirty="0">
                <a:solidFill>
                  <a:schemeClr val="tx1"/>
                </a:solidFill>
                <a:cs typeface="Calibri"/>
              </a:rPr>
              <a:t>cartridge with the </a:t>
            </a:r>
            <a:r>
              <a:rPr lang="en-US" sz="1400" i="1" dirty="0" err="1">
                <a:solidFill>
                  <a:schemeClr val="tx1"/>
                </a:solidFill>
                <a:cs typeface="Calibri"/>
              </a:rPr>
              <a:t>i</a:t>
            </a:r>
            <a:r>
              <a:rPr lang="en-US" sz="1400" i="1" dirty="0">
                <a:solidFill>
                  <a:schemeClr val="tx1"/>
                </a:solidFill>
                <a:cs typeface="Calibri"/>
              </a:rPr>
              <a:t>-STAT 1 System </a:t>
            </a:r>
            <a:r>
              <a:rPr lang="en-US" sz="1400" dirty="0">
                <a:solidFill>
                  <a:schemeClr val="tx1"/>
                </a:solidFill>
                <a:cs typeface="Calibri"/>
              </a:rPr>
              <a:t>is intended for use in the </a:t>
            </a:r>
            <a:r>
              <a:rPr lang="en-US" sz="1400" i="1" dirty="0">
                <a:solidFill>
                  <a:schemeClr val="tx1"/>
                </a:solidFill>
                <a:cs typeface="Calibri"/>
              </a:rPr>
              <a:t>in vitro </a:t>
            </a:r>
            <a:r>
              <a:rPr lang="en-US" sz="1400" dirty="0">
                <a:solidFill>
                  <a:schemeClr val="tx1"/>
                </a:solidFill>
                <a:cs typeface="Calibri"/>
              </a:rPr>
              <a:t>quantification of creatinine in arterial, venous, or capillary whole blood</a:t>
            </a:r>
            <a:endParaRPr lang="en-US" sz="1400" dirty="0">
              <a:solidFill>
                <a:schemeClr val="tx1"/>
              </a:solidFill>
              <a:ea typeface="Calibri"/>
              <a:cs typeface="Calibri"/>
            </a:endParaRPr>
          </a:p>
          <a:p>
            <a:pPr marL="285750" indent="-285750">
              <a:buFont typeface="Arial" panose="020B0604020202020204" pitchFamily="34" charset="0"/>
              <a:buChar char="•"/>
            </a:pPr>
            <a:endParaRPr lang="en-US" sz="900" dirty="0"/>
          </a:p>
          <a:p>
            <a:r>
              <a:rPr lang="en-US" dirty="0"/>
              <a:t>SYSTEM COMPATIBILITY</a:t>
            </a:r>
          </a:p>
          <a:p>
            <a:pPr marL="285750" indent="-285750">
              <a:buFont typeface="Arial" panose="020B0604020202020204" pitchFamily="34" charset="0"/>
              <a:buChar char="•"/>
            </a:pPr>
            <a:r>
              <a:rPr lang="en-US" sz="1400" dirty="0">
                <a:solidFill>
                  <a:schemeClr val="tx1"/>
                </a:solidFill>
                <a:cs typeface="Calibri"/>
              </a:rPr>
              <a:t>The </a:t>
            </a:r>
            <a:r>
              <a:rPr lang="en-US" sz="1400" i="1" dirty="0" err="1">
                <a:solidFill>
                  <a:schemeClr val="tx1"/>
                </a:solidFill>
                <a:cs typeface="Calibri"/>
              </a:rPr>
              <a:t>i</a:t>
            </a:r>
            <a:r>
              <a:rPr lang="en-US" sz="1400" i="1" dirty="0">
                <a:solidFill>
                  <a:schemeClr val="tx1"/>
                </a:solidFill>
                <a:cs typeface="Calibri"/>
              </a:rPr>
              <a:t>-STAT Crea </a:t>
            </a:r>
            <a:r>
              <a:rPr lang="en-US" sz="1400" dirty="0">
                <a:solidFill>
                  <a:schemeClr val="tx1"/>
                </a:solidFill>
                <a:cs typeface="Calibri"/>
              </a:rPr>
              <a:t>cartridge is compatible with the </a:t>
            </a:r>
            <a:br>
              <a:rPr lang="en-US" sz="1400" dirty="0"/>
            </a:br>
            <a:r>
              <a:rPr lang="en-US" sz="1400" i="1" dirty="0" err="1">
                <a:solidFill>
                  <a:schemeClr val="tx1"/>
                </a:solidFill>
                <a:cs typeface="Calibri"/>
              </a:rPr>
              <a:t>i</a:t>
            </a:r>
            <a:r>
              <a:rPr lang="en-US" sz="1400" i="1" dirty="0">
                <a:solidFill>
                  <a:schemeClr val="tx1"/>
                </a:solidFill>
                <a:cs typeface="Calibri"/>
              </a:rPr>
              <a:t>-STAT 1 System</a:t>
            </a:r>
            <a:endParaRPr lang="en-US" sz="1400" i="1" dirty="0">
              <a:solidFill>
                <a:schemeClr val="tx1"/>
              </a:solidFill>
              <a:ea typeface="Calibri"/>
            </a:endParaRPr>
          </a:p>
          <a:p>
            <a:endParaRPr lang="en-US" dirty="0"/>
          </a:p>
          <a:p>
            <a:endParaRPr lang="en-US" dirty="0"/>
          </a:p>
        </p:txBody>
      </p:sp>
      <p:pic>
        <p:nvPicPr>
          <p:cNvPr id="7" name="Picture 6" descr="A grey device with a screen&#10;&#10;Description automatically generated">
            <a:extLst>
              <a:ext uri="{FF2B5EF4-FFF2-40B4-BE49-F238E27FC236}">
                <a16:creationId xmlns:a16="http://schemas.microsoft.com/office/drawing/2014/main" id="{C8F4F4C9-BC01-FA1A-D80F-E613F89F2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170" y="669180"/>
            <a:ext cx="1218811" cy="3680931"/>
          </a:xfrm>
          <a:prstGeom prst="rect">
            <a:avLst/>
          </a:prstGeom>
        </p:spPr>
      </p:pic>
      <p:pic>
        <p:nvPicPr>
          <p:cNvPr id="9" name="Picture 8">
            <a:extLst>
              <a:ext uri="{FF2B5EF4-FFF2-40B4-BE49-F238E27FC236}">
                <a16:creationId xmlns:a16="http://schemas.microsoft.com/office/drawing/2014/main" id="{70B359A3-E7F2-F69D-ACFF-37D0C4D893DC}"/>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6628304" y="638490"/>
            <a:ext cx="1172322" cy="3866520"/>
          </a:xfrm>
          <a:prstGeom prst="rect">
            <a:avLst/>
          </a:prstGeom>
        </p:spPr>
      </p:pic>
      <p:pic>
        <p:nvPicPr>
          <p:cNvPr id="8" name="Picture 7" descr="A white plastic object with a white label&#10;&#10;AI-generated content may be incorrect.">
            <a:extLst>
              <a:ext uri="{FF2B5EF4-FFF2-40B4-BE49-F238E27FC236}">
                <a16:creationId xmlns:a16="http://schemas.microsoft.com/office/drawing/2014/main" id="{E1C8107B-58DC-B825-4B75-74A81B50CE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1748" y="3295277"/>
            <a:ext cx="875789" cy="1262773"/>
          </a:xfrm>
          <a:prstGeom prst="rect">
            <a:avLst/>
          </a:prstGeom>
        </p:spPr>
      </p:pic>
    </p:spTree>
    <p:custDataLst>
      <p:tags r:id="rId1"/>
    </p:custDataLst>
    <p:extLst>
      <p:ext uri="{BB962C8B-B14F-4D97-AF65-F5344CB8AC3E}">
        <p14:creationId xmlns:p14="http://schemas.microsoft.com/office/powerpoint/2010/main" val="345982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2C70E-A1DC-E990-FCE4-80D8B99CD1F9}"/>
            </a:ext>
          </a:extLst>
        </p:cNvPr>
        <p:cNvGrpSpPr/>
        <p:nvPr/>
      </p:nvGrpSpPr>
      <p:grpSpPr>
        <a:xfrm>
          <a:off x="0" y="0"/>
          <a:ext cx="0" cy="0"/>
          <a:chOff x="0" y="0"/>
          <a:chExt cx="0" cy="0"/>
        </a:xfrm>
      </p:grpSpPr>
      <p:pic>
        <p:nvPicPr>
          <p:cNvPr id="8" name="Picture 7" descr="A close up of a label&#10;&#10;AI-generated content may be incorrect.">
            <a:extLst>
              <a:ext uri="{FF2B5EF4-FFF2-40B4-BE49-F238E27FC236}">
                <a16:creationId xmlns:a16="http://schemas.microsoft.com/office/drawing/2014/main" id="{0B9A0F79-F2C7-C5D5-95A7-6103568F84EA}"/>
              </a:ext>
            </a:extLst>
          </p:cNvPr>
          <p:cNvPicPr>
            <a:picLocks noChangeAspect="1"/>
          </p:cNvPicPr>
          <p:nvPr/>
        </p:nvPicPr>
        <p:blipFill>
          <a:blip r:embed="rId3" cstate="print">
            <a:extLst>
              <a:ext uri="{28A0092B-C50C-407E-A947-70E740481C1C}">
                <a14:useLocalDpi xmlns:a14="http://schemas.microsoft.com/office/drawing/2010/main" val="0"/>
              </a:ext>
            </a:extLst>
          </a:blip>
          <a:srcRect l="6649" t="18873" r="51916" b="15321"/>
          <a:stretch/>
        </p:blipFill>
        <p:spPr>
          <a:xfrm>
            <a:off x="5519190" y="656833"/>
            <a:ext cx="2533916" cy="1816260"/>
          </a:xfrm>
          <a:prstGeom prst="rect">
            <a:avLst/>
          </a:prstGeom>
        </p:spPr>
      </p:pic>
      <p:pic>
        <p:nvPicPr>
          <p:cNvPr id="9" name="Picture 8" descr="A close up of a label&#10;&#10;AI-generated content may be incorrect.">
            <a:extLst>
              <a:ext uri="{FF2B5EF4-FFF2-40B4-BE49-F238E27FC236}">
                <a16:creationId xmlns:a16="http://schemas.microsoft.com/office/drawing/2014/main" id="{9A2761F3-05EF-A47E-1E7A-301C26E078CC}"/>
              </a:ext>
            </a:extLst>
          </p:cNvPr>
          <p:cNvPicPr>
            <a:picLocks noChangeAspect="1"/>
          </p:cNvPicPr>
          <p:nvPr/>
        </p:nvPicPr>
        <p:blipFill>
          <a:blip r:embed="rId4" cstate="print">
            <a:extLst>
              <a:ext uri="{28A0092B-C50C-407E-A947-70E740481C1C}">
                <a14:useLocalDpi xmlns:a14="http://schemas.microsoft.com/office/drawing/2010/main" val="0"/>
              </a:ext>
            </a:extLst>
          </a:blip>
          <a:srcRect l="52341" t="18874" r="6170" b="15793"/>
          <a:stretch/>
        </p:blipFill>
        <p:spPr>
          <a:xfrm>
            <a:off x="5537578" y="2796001"/>
            <a:ext cx="2501565" cy="1777905"/>
          </a:xfrm>
          <a:prstGeom prst="rect">
            <a:avLst/>
          </a:prstGeom>
        </p:spPr>
      </p:pic>
      <p:sp>
        <p:nvSpPr>
          <p:cNvPr id="6" name="Title 5">
            <a:extLst>
              <a:ext uri="{FF2B5EF4-FFF2-40B4-BE49-F238E27FC236}">
                <a16:creationId xmlns:a16="http://schemas.microsoft.com/office/drawing/2014/main" id="{DAFDF3AC-70B7-B07E-3D04-6589C929896F}"/>
              </a:ext>
            </a:extLst>
          </p:cNvPr>
          <p:cNvSpPr>
            <a:spLocks noGrp="1"/>
          </p:cNvSpPr>
          <p:nvPr>
            <p:ph type="title"/>
          </p:nvPr>
        </p:nvSpPr>
        <p:spPr>
          <a:xfrm>
            <a:off x="502920" y="569594"/>
            <a:ext cx="4808743" cy="390526"/>
          </a:xfrm>
        </p:spPr>
        <p:txBody>
          <a:bodyPr/>
          <a:lstStyle/>
          <a:p>
            <a:r>
              <a:rPr lang="en-US" dirty="0"/>
              <a:t>Crea cartridge overview </a:t>
            </a:r>
            <a:r>
              <a:rPr lang="en-US" sz="1400" dirty="0"/>
              <a:t>– cont’d</a:t>
            </a:r>
          </a:p>
        </p:txBody>
      </p:sp>
      <p:sp>
        <p:nvSpPr>
          <p:cNvPr id="5" name="Slide Number Placeholder 4">
            <a:extLst>
              <a:ext uri="{FF2B5EF4-FFF2-40B4-BE49-F238E27FC236}">
                <a16:creationId xmlns:a16="http://schemas.microsoft.com/office/drawing/2014/main" id="{53AA6D78-3CFB-284B-CFB8-BFF91615FE10}"/>
              </a:ext>
            </a:extLst>
          </p:cNvPr>
          <p:cNvSpPr>
            <a:spLocks noGrp="1"/>
          </p:cNvSpPr>
          <p:nvPr>
            <p:ph type="sldNum" sz="quarter" idx="10"/>
          </p:nvPr>
        </p:nvSpPr>
        <p:spPr/>
        <p:txBody>
          <a:bodyPr/>
          <a:lstStyle/>
          <a:p>
            <a:r>
              <a:rPr lang="en-IN"/>
              <a:t>|    </a:t>
            </a:r>
            <a:fld id="{7B2119CD-3B2D-4CEB-B404-D2E3F8CD6D69}" type="slidenum">
              <a:rPr lang="en-IN" smtClean="0"/>
              <a:pPr/>
              <a:t>7</a:t>
            </a:fld>
            <a:endParaRPr lang="en-IN"/>
          </a:p>
        </p:txBody>
      </p:sp>
      <p:sp>
        <p:nvSpPr>
          <p:cNvPr id="3" name="Content Placeholder 2">
            <a:extLst>
              <a:ext uri="{FF2B5EF4-FFF2-40B4-BE49-F238E27FC236}">
                <a16:creationId xmlns:a16="http://schemas.microsoft.com/office/drawing/2014/main" id="{23A3FE86-94C5-8838-259F-5E9F75D85DB8}"/>
              </a:ext>
            </a:extLst>
          </p:cNvPr>
          <p:cNvSpPr txBox="1">
            <a:spLocks/>
          </p:cNvSpPr>
          <p:nvPr/>
        </p:nvSpPr>
        <p:spPr>
          <a:xfrm>
            <a:off x="526157" y="1127099"/>
            <a:ext cx="4649814" cy="3397250"/>
          </a:xfrm>
          <a:prstGeom prst="rect">
            <a:avLst/>
          </a:prstGeom>
        </p:spPr>
        <p:txBody>
          <a:bodyPr vert="horz" lIns="0" tIns="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defRPr/>
            </a:pPr>
            <a:r>
              <a:rPr lang="en-US" dirty="0">
                <a:latin typeface="Calibri"/>
                <a:cs typeface="Calibri"/>
              </a:rPr>
              <a:t>CARTRIDGE INFORMATION ON POUCH</a:t>
            </a:r>
          </a:p>
          <a:p>
            <a:pPr marL="0" lvl="1" indent="0">
              <a:buFont typeface="Arial" panose="020B0604020202020204" pitchFamily="34" charset="0"/>
              <a:buNone/>
              <a:defRPr/>
            </a:pPr>
            <a:r>
              <a:rPr lang="en-US" dirty="0">
                <a:solidFill>
                  <a:schemeClr val="accent1"/>
                </a:solidFill>
                <a:latin typeface="Calibri"/>
              </a:rPr>
              <a:t>On each cartridge packaging, there is important </a:t>
            </a:r>
            <a:br>
              <a:rPr lang="en-US" dirty="0">
                <a:solidFill>
                  <a:schemeClr val="accent1"/>
                </a:solidFill>
                <a:latin typeface="Calibri"/>
              </a:rPr>
            </a:br>
            <a:r>
              <a:rPr lang="en-US" dirty="0">
                <a:solidFill>
                  <a:schemeClr val="accent1"/>
                </a:solidFill>
                <a:latin typeface="Calibri"/>
              </a:rPr>
              <a:t>information to locate:</a:t>
            </a:r>
            <a:endParaRPr lang="en-US" dirty="0">
              <a:solidFill>
                <a:schemeClr val="accent1"/>
              </a:solidFill>
              <a:latin typeface="Calibri"/>
              <a:ea typeface="Calibri"/>
              <a:cs typeface="Calibri"/>
            </a:endParaRPr>
          </a:p>
          <a:p>
            <a:pPr marL="0" lvl="1" indent="0">
              <a:buFont typeface="Arial" panose="020B0604020202020204" pitchFamily="34" charset="0"/>
              <a:buNone/>
              <a:defRPr/>
            </a:pPr>
            <a:r>
              <a:rPr lang="en-US" b="1" dirty="0">
                <a:solidFill>
                  <a:srgbClr val="009CDE"/>
                </a:solidFill>
                <a:latin typeface="Calibri"/>
              </a:rPr>
              <a:t>A</a:t>
            </a:r>
            <a:r>
              <a:rPr lang="en-US" dirty="0">
                <a:solidFill>
                  <a:srgbClr val="000000"/>
                </a:solidFill>
                <a:latin typeface="Calibri"/>
              </a:rPr>
              <a:t>  Cartridge name</a:t>
            </a:r>
            <a:endParaRPr lang="en-US" dirty="0">
              <a:solidFill>
                <a:srgbClr val="000000"/>
              </a:solidFill>
              <a:latin typeface="Calibri"/>
              <a:ea typeface="Calibri"/>
              <a:cs typeface="Calibri"/>
            </a:endParaRPr>
          </a:p>
          <a:p>
            <a:pPr marL="0" lvl="1" indent="0">
              <a:buFont typeface="Arial" panose="020B0604020202020204" pitchFamily="34" charset="0"/>
              <a:buNone/>
              <a:defRPr/>
            </a:pPr>
            <a:r>
              <a:rPr lang="en-US" b="1" dirty="0">
                <a:solidFill>
                  <a:srgbClr val="009CDE"/>
                </a:solidFill>
                <a:latin typeface="Calibri"/>
              </a:rPr>
              <a:t>B</a:t>
            </a:r>
            <a:r>
              <a:rPr lang="en-US" dirty="0">
                <a:solidFill>
                  <a:srgbClr val="000000"/>
                </a:solidFill>
                <a:latin typeface="Calibri"/>
              </a:rPr>
              <a:t>  Analytes – measured and calculated, if applicable</a:t>
            </a:r>
          </a:p>
          <a:p>
            <a:pPr marL="0" lvl="1" indent="0">
              <a:buFont typeface="Arial" panose="020B0604020202020204" pitchFamily="34" charset="0"/>
              <a:buNone/>
              <a:defRPr/>
            </a:pPr>
            <a:r>
              <a:rPr lang="en-US" b="1" dirty="0">
                <a:solidFill>
                  <a:srgbClr val="009CDE"/>
                </a:solidFill>
                <a:latin typeface="Calibri"/>
              </a:rPr>
              <a:t>C </a:t>
            </a:r>
            <a:r>
              <a:rPr lang="en-US" dirty="0">
                <a:solidFill>
                  <a:srgbClr val="000000"/>
                </a:solidFill>
                <a:latin typeface="Calibri"/>
              </a:rPr>
              <a:t> Location to record room temperature expiration date</a:t>
            </a:r>
            <a:endParaRPr lang="en-US" dirty="0">
              <a:solidFill>
                <a:srgbClr val="000000"/>
              </a:solidFill>
              <a:latin typeface="Calibri"/>
              <a:ea typeface="Calibri"/>
              <a:cs typeface="Calibri"/>
            </a:endParaRPr>
          </a:p>
          <a:p>
            <a:pPr marL="0" lvl="1" indent="0">
              <a:buNone/>
              <a:defRPr/>
            </a:pPr>
            <a:r>
              <a:rPr lang="en-US" b="1" dirty="0">
                <a:solidFill>
                  <a:srgbClr val="009CDE"/>
                </a:solidFill>
                <a:latin typeface="Calibri"/>
              </a:rPr>
              <a:t>D </a:t>
            </a:r>
            <a:r>
              <a:rPr lang="en-US" dirty="0">
                <a:solidFill>
                  <a:srgbClr val="000000"/>
                </a:solidFill>
                <a:latin typeface="Calibri"/>
              </a:rPr>
              <a:t> 2D barcode for manufacturing quality control; not scannable</a:t>
            </a:r>
            <a:endParaRPr lang="en-US" dirty="0">
              <a:solidFill>
                <a:srgbClr val="000000"/>
              </a:solidFill>
              <a:latin typeface="Calibri"/>
              <a:ea typeface="Calibri"/>
              <a:cs typeface="Calibri"/>
            </a:endParaRPr>
          </a:p>
          <a:p>
            <a:pPr marL="0" lvl="1" indent="0">
              <a:buFont typeface="Arial" panose="020B0604020202020204" pitchFamily="34" charset="0"/>
              <a:buNone/>
              <a:defRPr/>
            </a:pPr>
            <a:r>
              <a:rPr lang="en-US" b="1" dirty="0">
                <a:solidFill>
                  <a:srgbClr val="009CDE"/>
                </a:solidFill>
                <a:latin typeface="Calibri"/>
              </a:rPr>
              <a:t>E</a:t>
            </a:r>
            <a:r>
              <a:rPr lang="en-US" dirty="0">
                <a:solidFill>
                  <a:srgbClr val="000000"/>
                </a:solidFill>
                <a:latin typeface="Calibri"/>
              </a:rPr>
              <a:t>  Cartridge LOT number</a:t>
            </a:r>
            <a:endParaRPr lang="en-US" dirty="0">
              <a:solidFill>
                <a:srgbClr val="000000"/>
              </a:solidFill>
              <a:latin typeface="Calibri"/>
              <a:ea typeface="Calibri"/>
              <a:cs typeface="Calibri"/>
            </a:endParaRPr>
          </a:p>
          <a:p>
            <a:pPr marL="0" lvl="1" indent="0">
              <a:buFont typeface="Arial" panose="020B0604020202020204" pitchFamily="34" charset="0"/>
              <a:buNone/>
              <a:defRPr/>
            </a:pPr>
            <a:r>
              <a:rPr lang="en-US" b="1" dirty="0">
                <a:solidFill>
                  <a:srgbClr val="009CDE"/>
                </a:solidFill>
                <a:latin typeface="Calibri"/>
              </a:rPr>
              <a:t>F</a:t>
            </a:r>
            <a:r>
              <a:rPr lang="en-US" dirty="0">
                <a:solidFill>
                  <a:srgbClr val="000000"/>
                </a:solidFill>
                <a:latin typeface="Calibri"/>
              </a:rPr>
              <a:t>  Cartridge pouch barcode</a:t>
            </a:r>
            <a:endParaRPr lang="en-US" dirty="0">
              <a:solidFill>
                <a:srgbClr val="000000"/>
              </a:solidFill>
              <a:latin typeface="Calibri"/>
              <a:ea typeface="Calibri"/>
              <a:cs typeface="Calibri"/>
            </a:endParaRPr>
          </a:p>
          <a:p>
            <a:pPr marL="0" lvl="1" indent="0">
              <a:buFont typeface="Arial" panose="020B0604020202020204" pitchFamily="34" charset="0"/>
              <a:buNone/>
              <a:defRPr/>
            </a:pPr>
            <a:r>
              <a:rPr lang="en-US" b="1" dirty="0">
                <a:solidFill>
                  <a:srgbClr val="009CDE"/>
                </a:solidFill>
                <a:latin typeface="Calibri"/>
              </a:rPr>
              <a:t>G </a:t>
            </a:r>
            <a:r>
              <a:rPr lang="en-US" dirty="0">
                <a:solidFill>
                  <a:srgbClr val="000000"/>
                </a:solidFill>
                <a:latin typeface="Calibri"/>
              </a:rPr>
              <a:t> Refrigerated expiration date</a:t>
            </a:r>
            <a:endParaRPr lang="en-US" dirty="0">
              <a:solidFill>
                <a:srgbClr val="000000"/>
              </a:solidFill>
              <a:latin typeface="Calibri"/>
              <a:ea typeface="Calibri"/>
              <a:cs typeface="Calibri"/>
            </a:endParaRPr>
          </a:p>
          <a:p>
            <a:pPr marL="0" lvl="1" indent="0">
              <a:buFont typeface="Arial" panose="020B0604020202020204" pitchFamily="34" charset="0"/>
              <a:buNone/>
              <a:defRPr/>
            </a:pPr>
            <a:r>
              <a:rPr lang="en-US" b="1" dirty="0">
                <a:solidFill>
                  <a:srgbClr val="009CDE"/>
                </a:solidFill>
                <a:latin typeface="Calibri"/>
              </a:rPr>
              <a:t>H </a:t>
            </a:r>
            <a:r>
              <a:rPr lang="en-US" dirty="0">
                <a:solidFill>
                  <a:srgbClr val="000000"/>
                </a:solidFill>
                <a:latin typeface="Calibri"/>
              </a:rPr>
              <a:t> Indicates shelf life when stored at room temperature</a:t>
            </a:r>
            <a:endParaRPr lang="en-US" dirty="0">
              <a:solidFill>
                <a:srgbClr val="000000"/>
              </a:solidFill>
              <a:latin typeface="Calibri"/>
              <a:ea typeface="Calibri"/>
              <a:cs typeface="Calibri"/>
            </a:endParaRPr>
          </a:p>
          <a:p>
            <a:pPr marL="0" lvl="1" indent="0">
              <a:buNone/>
              <a:defRPr/>
            </a:pPr>
            <a:r>
              <a:rPr lang="en-US" b="1" dirty="0">
                <a:solidFill>
                  <a:srgbClr val="009CDE"/>
                </a:solidFill>
                <a:latin typeface="Calibri"/>
              </a:rPr>
              <a:t>I </a:t>
            </a:r>
            <a:r>
              <a:rPr lang="en-US" dirty="0">
                <a:solidFill>
                  <a:srgbClr val="000000"/>
                </a:solidFill>
                <a:latin typeface="Calibri"/>
              </a:rPr>
              <a:t> Room Temperature storage range</a:t>
            </a:r>
            <a:endParaRPr lang="en-US" dirty="0">
              <a:solidFill>
                <a:srgbClr val="000000"/>
              </a:solidFill>
              <a:latin typeface="Calibri"/>
              <a:ea typeface="Calibri"/>
              <a:cs typeface="Calibri"/>
            </a:endParaRPr>
          </a:p>
          <a:p>
            <a:pPr marL="169545" lvl="1" indent="-169545"/>
            <a:endParaRPr lang="en-US" dirty="0">
              <a:ea typeface="Calibri"/>
              <a:cs typeface="Calibri"/>
            </a:endParaRPr>
          </a:p>
          <a:p>
            <a:pPr marL="169545" lvl="1" indent="-169545"/>
            <a:endParaRPr lang="en-US" dirty="0">
              <a:ea typeface="Calibri"/>
              <a:cs typeface="Calibri"/>
            </a:endParaRPr>
          </a:p>
        </p:txBody>
      </p:sp>
      <p:sp>
        <p:nvSpPr>
          <p:cNvPr id="7" name="Text Box 19">
            <a:extLst>
              <a:ext uri="{FF2B5EF4-FFF2-40B4-BE49-F238E27FC236}">
                <a16:creationId xmlns:a16="http://schemas.microsoft.com/office/drawing/2014/main" id="{954B70CF-90CE-994A-CDCE-5F048E563EC2}"/>
              </a:ext>
            </a:extLst>
          </p:cNvPr>
          <p:cNvSpPr txBox="1">
            <a:spLocks noChangeArrowheads="1"/>
          </p:cNvSpPr>
          <p:nvPr/>
        </p:nvSpPr>
        <p:spPr bwMode="auto">
          <a:xfrm>
            <a:off x="5486812" y="336399"/>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a:solidFill>
                  <a:schemeClr val="accent1"/>
                </a:solidFill>
              </a:rPr>
              <a:t>FRONT</a:t>
            </a:r>
          </a:p>
        </p:txBody>
      </p:sp>
      <p:sp>
        <p:nvSpPr>
          <p:cNvPr id="10" name="Text Box 19">
            <a:extLst>
              <a:ext uri="{FF2B5EF4-FFF2-40B4-BE49-F238E27FC236}">
                <a16:creationId xmlns:a16="http://schemas.microsoft.com/office/drawing/2014/main" id="{746D229C-CC96-D444-F884-3B58378C3902}"/>
              </a:ext>
            </a:extLst>
          </p:cNvPr>
          <p:cNvSpPr txBox="1">
            <a:spLocks noChangeArrowheads="1"/>
          </p:cNvSpPr>
          <p:nvPr/>
        </p:nvSpPr>
        <p:spPr bwMode="auto">
          <a:xfrm>
            <a:off x="5450420" y="2465740"/>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a:solidFill>
                  <a:schemeClr val="accent1"/>
                </a:solidFill>
              </a:rPr>
              <a:t>BACK</a:t>
            </a:r>
          </a:p>
        </p:txBody>
      </p:sp>
      <p:grpSp>
        <p:nvGrpSpPr>
          <p:cNvPr id="11" name="Group 10">
            <a:extLst>
              <a:ext uri="{FF2B5EF4-FFF2-40B4-BE49-F238E27FC236}">
                <a16:creationId xmlns:a16="http://schemas.microsoft.com/office/drawing/2014/main" id="{83DD0A7C-3350-14BE-F979-DF8CA3A66269}"/>
              </a:ext>
            </a:extLst>
          </p:cNvPr>
          <p:cNvGrpSpPr/>
          <p:nvPr/>
        </p:nvGrpSpPr>
        <p:grpSpPr>
          <a:xfrm>
            <a:off x="5436507" y="960120"/>
            <a:ext cx="407114" cy="338554"/>
            <a:chOff x="4364945" y="2385080"/>
            <a:chExt cx="407114" cy="338554"/>
          </a:xfrm>
        </p:grpSpPr>
        <p:sp>
          <p:nvSpPr>
            <p:cNvPr id="36" name="Oval 35">
              <a:extLst>
                <a:ext uri="{FF2B5EF4-FFF2-40B4-BE49-F238E27FC236}">
                  <a16:creationId xmlns:a16="http://schemas.microsoft.com/office/drawing/2014/main" id="{212645C1-50D5-91F8-156D-DC687A115810}"/>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1BEF5D9-CBF6-D8D7-83DF-1AADA48B945C}"/>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A</a:t>
              </a:r>
              <a:endParaRPr lang="en-US">
                <a:solidFill>
                  <a:schemeClr val="bg1"/>
                </a:solidFill>
                <a:ea typeface="+mn-lt"/>
                <a:cs typeface="+mn-lt"/>
              </a:endParaRPr>
            </a:p>
          </p:txBody>
        </p:sp>
      </p:grpSp>
      <p:grpSp>
        <p:nvGrpSpPr>
          <p:cNvPr id="12" name="Group 11">
            <a:extLst>
              <a:ext uri="{FF2B5EF4-FFF2-40B4-BE49-F238E27FC236}">
                <a16:creationId xmlns:a16="http://schemas.microsoft.com/office/drawing/2014/main" id="{1CE3DA6C-A2E2-29F6-1B51-A419DDD8AB95}"/>
              </a:ext>
            </a:extLst>
          </p:cNvPr>
          <p:cNvGrpSpPr/>
          <p:nvPr/>
        </p:nvGrpSpPr>
        <p:grpSpPr>
          <a:xfrm>
            <a:off x="6277954" y="1241218"/>
            <a:ext cx="407114" cy="338554"/>
            <a:chOff x="4364945" y="2385080"/>
            <a:chExt cx="407114" cy="338554"/>
          </a:xfrm>
        </p:grpSpPr>
        <p:sp>
          <p:nvSpPr>
            <p:cNvPr id="34" name="Oval 33">
              <a:extLst>
                <a:ext uri="{FF2B5EF4-FFF2-40B4-BE49-F238E27FC236}">
                  <a16:creationId xmlns:a16="http://schemas.microsoft.com/office/drawing/2014/main" id="{CD9AAEAC-88E0-448A-EDB0-79F5827FB63E}"/>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3B22040-79CC-35E2-A857-BAF2712245DE}"/>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B</a:t>
              </a:r>
              <a:endParaRPr lang="en-US">
                <a:solidFill>
                  <a:schemeClr val="bg1"/>
                </a:solidFill>
                <a:ea typeface="+mn-lt"/>
                <a:cs typeface="+mn-lt"/>
              </a:endParaRPr>
            </a:p>
          </p:txBody>
        </p:sp>
      </p:grpSp>
      <p:grpSp>
        <p:nvGrpSpPr>
          <p:cNvPr id="13" name="Group 12">
            <a:extLst>
              <a:ext uri="{FF2B5EF4-FFF2-40B4-BE49-F238E27FC236}">
                <a16:creationId xmlns:a16="http://schemas.microsoft.com/office/drawing/2014/main" id="{B4C39324-3E4D-04C3-F516-C479BA9B3050}"/>
              </a:ext>
            </a:extLst>
          </p:cNvPr>
          <p:cNvGrpSpPr/>
          <p:nvPr/>
        </p:nvGrpSpPr>
        <p:grpSpPr>
          <a:xfrm>
            <a:off x="6103792" y="2035404"/>
            <a:ext cx="407114" cy="338554"/>
            <a:chOff x="4364945" y="2385080"/>
            <a:chExt cx="407114" cy="338554"/>
          </a:xfrm>
        </p:grpSpPr>
        <p:sp>
          <p:nvSpPr>
            <p:cNvPr id="32" name="Oval 31">
              <a:extLst>
                <a:ext uri="{FF2B5EF4-FFF2-40B4-BE49-F238E27FC236}">
                  <a16:creationId xmlns:a16="http://schemas.microsoft.com/office/drawing/2014/main" id="{AC88694C-D954-732C-C702-71F697C5BFBE}"/>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3B1DCD5-F95A-B247-24D7-2E5C70F4777F}"/>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C</a:t>
              </a:r>
              <a:endParaRPr lang="en-US">
                <a:solidFill>
                  <a:schemeClr val="bg1"/>
                </a:solidFill>
                <a:ea typeface="+mn-lt"/>
                <a:cs typeface="+mn-lt"/>
              </a:endParaRPr>
            </a:p>
          </p:txBody>
        </p:sp>
      </p:grpSp>
      <p:grpSp>
        <p:nvGrpSpPr>
          <p:cNvPr id="14" name="Group 13">
            <a:extLst>
              <a:ext uri="{FF2B5EF4-FFF2-40B4-BE49-F238E27FC236}">
                <a16:creationId xmlns:a16="http://schemas.microsoft.com/office/drawing/2014/main" id="{D7FDC38E-13B7-5155-F3E1-682F44EAA3DD}"/>
              </a:ext>
            </a:extLst>
          </p:cNvPr>
          <p:cNvGrpSpPr/>
          <p:nvPr/>
        </p:nvGrpSpPr>
        <p:grpSpPr>
          <a:xfrm>
            <a:off x="6831103" y="573221"/>
            <a:ext cx="407114" cy="338554"/>
            <a:chOff x="4364945" y="2385080"/>
            <a:chExt cx="407114" cy="338554"/>
          </a:xfrm>
        </p:grpSpPr>
        <p:sp>
          <p:nvSpPr>
            <p:cNvPr id="30" name="Oval 29">
              <a:extLst>
                <a:ext uri="{FF2B5EF4-FFF2-40B4-BE49-F238E27FC236}">
                  <a16:creationId xmlns:a16="http://schemas.microsoft.com/office/drawing/2014/main" id="{F6EBB289-27EB-286F-E347-228BABA1E21D}"/>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22D9591-F000-35C3-1A86-664B52A8DA3A}"/>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D</a:t>
              </a:r>
              <a:endParaRPr lang="en-US">
                <a:solidFill>
                  <a:schemeClr val="bg1"/>
                </a:solidFill>
                <a:ea typeface="+mn-lt"/>
                <a:cs typeface="+mn-lt"/>
              </a:endParaRPr>
            </a:p>
          </p:txBody>
        </p:sp>
      </p:grpSp>
      <p:grpSp>
        <p:nvGrpSpPr>
          <p:cNvPr id="15" name="Group 14">
            <a:extLst>
              <a:ext uri="{FF2B5EF4-FFF2-40B4-BE49-F238E27FC236}">
                <a16:creationId xmlns:a16="http://schemas.microsoft.com/office/drawing/2014/main" id="{DB645A9D-51F5-5930-427E-D8C6C6526EE1}"/>
              </a:ext>
            </a:extLst>
          </p:cNvPr>
          <p:cNvGrpSpPr/>
          <p:nvPr/>
        </p:nvGrpSpPr>
        <p:grpSpPr>
          <a:xfrm>
            <a:off x="7309555" y="531485"/>
            <a:ext cx="407114" cy="338554"/>
            <a:chOff x="4364945" y="2385080"/>
            <a:chExt cx="407114" cy="338554"/>
          </a:xfrm>
        </p:grpSpPr>
        <p:sp>
          <p:nvSpPr>
            <p:cNvPr id="28" name="Oval 27">
              <a:extLst>
                <a:ext uri="{FF2B5EF4-FFF2-40B4-BE49-F238E27FC236}">
                  <a16:creationId xmlns:a16="http://schemas.microsoft.com/office/drawing/2014/main" id="{B74C8425-2108-7B33-0431-9C6A07EF2303}"/>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FA4FA51-A47F-8BD9-324F-3AB85C24C70C}"/>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E</a:t>
              </a:r>
              <a:endParaRPr lang="en-US">
                <a:solidFill>
                  <a:schemeClr val="bg1"/>
                </a:solidFill>
                <a:ea typeface="+mn-lt"/>
                <a:cs typeface="+mn-lt"/>
              </a:endParaRPr>
            </a:p>
          </p:txBody>
        </p:sp>
      </p:grpSp>
      <p:grpSp>
        <p:nvGrpSpPr>
          <p:cNvPr id="16" name="Group 15">
            <a:extLst>
              <a:ext uri="{FF2B5EF4-FFF2-40B4-BE49-F238E27FC236}">
                <a16:creationId xmlns:a16="http://schemas.microsoft.com/office/drawing/2014/main" id="{B7EAB5A5-4BA8-0FBC-57CF-416D31747876}"/>
              </a:ext>
            </a:extLst>
          </p:cNvPr>
          <p:cNvGrpSpPr/>
          <p:nvPr/>
        </p:nvGrpSpPr>
        <p:grpSpPr>
          <a:xfrm>
            <a:off x="7729214" y="1075301"/>
            <a:ext cx="407114" cy="338554"/>
            <a:chOff x="4364945" y="2385080"/>
            <a:chExt cx="407114" cy="338554"/>
          </a:xfrm>
        </p:grpSpPr>
        <p:sp>
          <p:nvSpPr>
            <p:cNvPr id="26" name="Oval 25">
              <a:extLst>
                <a:ext uri="{FF2B5EF4-FFF2-40B4-BE49-F238E27FC236}">
                  <a16:creationId xmlns:a16="http://schemas.microsoft.com/office/drawing/2014/main" id="{3B5BA1B9-6A83-0F3E-5AA0-05ADA69E54A6}"/>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89CA837-3C5B-DA8E-8C7F-972CE0730651}"/>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F</a:t>
              </a:r>
              <a:endParaRPr lang="en-US">
                <a:solidFill>
                  <a:schemeClr val="bg1"/>
                </a:solidFill>
                <a:ea typeface="+mn-lt"/>
                <a:cs typeface="+mn-lt"/>
              </a:endParaRPr>
            </a:p>
          </p:txBody>
        </p:sp>
      </p:grpSp>
      <p:grpSp>
        <p:nvGrpSpPr>
          <p:cNvPr id="17" name="Group 16">
            <a:extLst>
              <a:ext uri="{FF2B5EF4-FFF2-40B4-BE49-F238E27FC236}">
                <a16:creationId xmlns:a16="http://schemas.microsoft.com/office/drawing/2014/main" id="{5625014F-A530-481B-4F55-86750FB7CED2}"/>
              </a:ext>
            </a:extLst>
          </p:cNvPr>
          <p:cNvGrpSpPr/>
          <p:nvPr/>
        </p:nvGrpSpPr>
        <p:grpSpPr>
          <a:xfrm>
            <a:off x="7215637" y="2172294"/>
            <a:ext cx="407114" cy="338554"/>
            <a:chOff x="4364945" y="2385080"/>
            <a:chExt cx="407114" cy="338554"/>
          </a:xfrm>
        </p:grpSpPr>
        <p:sp>
          <p:nvSpPr>
            <p:cNvPr id="24" name="Oval 23">
              <a:extLst>
                <a:ext uri="{FF2B5EF4-FFF2-40B4-BE49-F238E27FC236}">
                  <a16:creationId xmlns:a16="http://schemas.microsoft.com/office/drawing/2014/main" id="{062C7ED3-DFFD-35F2-CB19-6642F5086CC1}"/>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F8C562B-62A7-53A3-9D7E-D704465F06D8}"/>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G</a:t>
              </a:r>
              <a:endParaRPr lang="en-US">
                <a:solidFill>
                  <a:schemeClr val="bg1"/>
                </a:solidFill>
                <a:ea typeface="+mn-lt"/>
                <a:cs typeface="+mn-lt"/>
              </a:endParaRPr>
            </a:p>
          </p:txBody>
        </p:sp>
      </p:grpSp>
      <p:grpSp>
        <p:nvGrpSpPr>
          <p:cNvPr id="18" name="Group 17">
            <a:extLst>
              <a:ext uri="{FF2B5EF4-FFF2-40B4-BE49-F238E27FC236}">
                <a16:creationId xmlns:a16="http://schemas.microsoft.com/office/drawing/2014/main" id="{93CC85F2-B681-66D4-3770-32B15E528112}"/>
              </a:ext>
            </a:extLst>
          </p:cNvPr>
          <p:cNvGrpSpPr/>
          <p:nvPr/>
        </p:nvGrpSpPr>
        <p:grpSpPr>
          <a:xfrm>
            <a:off x="5555353" y="3422552"/>
            <a:ext cx="407114" cy="338554"/>
            <a:chOff x="4371690" y="2388589"/>
            <a:chExt cx="407114" cy="338554"/>
          </a:xfrm>
        </p:grpSpPr>
        <p:sp>
          <p:nvSpPr>
            <p:cNvPr id="22" name="Oval 21">
              <a:extLst>
                <a:ext uri="{FF2B5EF4-FFF2-40B4-BE49-F238E27FC236}">
                  <a16:creationId xmlns:a16="http://schemas.microsoft.com/office/drawing/2014/main" id="{4C80A59A-9CFA-CE2E-140E-6E550BAF04A3}"/>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A0E22D-EED8-6478-92A6-AF1434F9A8B8}"/>
                </a:ext>
              </a:extLst>
            </p:cNvPr>
            <p:cNvSpPr txBox="1"/>
            <p:nvPr/>
          </p:nvSpPr>
          <p:spPr>
            <a:xfrm>
              <a:off x="4371690" y="2388589"/>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H</a:t>
              </a:r>
              <a:endParaRPr lang="en-US">
                <a:solidFill>
                  <a:schemeClr val="bg1"/>
                </a:solidFill>
                <a:ea typeface="+mn-lt"/>
                <a:cs typeface="+mn-lt"/>
              </a:endParaRPr>
            </a:p>
          </p:txBody>
        </p:sp>
      </p:grpSp>
      <p:grpSp>
        <p:nvGrpSpPr>
          <p:cNvPr id="19" name="Group 18">
            <a:extLst>
              <a:ext uri="{FF2B5EF4-FFF2-40B4-BE49-F238E27FC236}">
                <a16:creationId xmlns:a16="http://schemas.microsoft.com/office/drawing/2014/main" id="{22D59C3A-342E-983F-EF32-2806E07AF12A}"/>
              </a:ext>
            </a:extLst>
          </p:cNvPr>
          <p:cNvGrpSpPr/>
          <p:nvPr/>
        </p:nvGrpSpPr>
        <p:grpSpPr>
          <a:xfrm>
            <a:off x="7541686" y="3766204"/>
            <a:ext cx="407114" cy="338554"/>
            <a:chOff x="4364945" y="2385080"/>
            <a:chExt cx="407114" cy="338554"/>
          </a:xfrm>
        </p:grpSpPr>
        <p:sp>
          <p:nvSpPr>
            <p:cNvPr id="20" name="Oval 19">
              <a:extLst>
                <a:ext uri="{FF2B5EF4-FFF2-40B4-BE49-F238E27FC236}">
                  <a16:creationId xmlns:a16="http://schemas.microsoft.com/office/drawing/2014/main" id="{323BB50D-3945-D3D5-1D1B-B8B8A320297E}"/>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2902E3F-4A8E-E2E8-471A-4DC90241DD9C}"/>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I</a:t>
              </a:r>
              <a:endParaRPr lang="en-US">
                <a:solidFill>
                  <a:schemeClr val="bg1"/>
                </a:solidFill>
                <a:ea typeface="+mn-lt"/>
                <a:cs typeface="+mn-lt"/>
              </a:endParaRPr>
            </a:p>
          </p:txBody>
        </p:sp>
      </p:grpSp>
    </p:spTree>
    <p:custDataLst>
      <p:tags r:id="rId1"/>
    </p:custDataLst>
    <p:extLst>
      <p:ext uri="{BB962C8B-B14F-4D97-AF65-F5344CB8AC3E}">
        <p14:creationId xmlns:p14="http://schemas.microsoft.com/office/powerpoint/2010/main" val="4231250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0C0D7-C7A3-9BBA-C672-144137706B8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698E2D-759A-513C-2113-860367C594B2}"/>
              </a:ext>
            </a:extLst>
          </p:cNvPr>
          <p:cNvSpPr>
            <a:spLocks noGrp="1"/>
          </p:cNvSpPr>
          <p:nvPr>
            <p:ph type="sldNum" sz="quarter" idx="10"/>
          </p:nvPr>
        </p:nvSpPr>
        <p:spPr/>
        <p:txBody>
          <a:bodyPr/>
          <a:lstStyle/>
          <a:p>
            <a:r>
              <a:rPr lang="en-IN"/>
              <a:t>|    </a:t>
            </a:r>
            <a:fld id="{7B2119CD-3B2D-4CEB-B404-D2E3F8CD6D69}" type="slidenum">
              <a:rPr lang="en-IN" smtClean="0"/>
              <a:pPr/>
              <a:t>8</a:t>
            </a:fld>
            <a:endParaRPr lang="en-IN"/>
          </a:p>
        </p:txBody>
      </p:sp>
      <p:sp>
        <p:nvSpPr>
          <p:cNvPr id="8" name="Content Placeholder 2">
            <a:extLst>
              <a:ext uri="{FF2B5EF4-FFF2-40B4-BE49-F238E27FC236}">
                <a16:creationId xmlns:a16="http://schemas.microsoft.com/office/drawing/2014/main" id="{71B41C9F-9C88-02CA-A655-4AD4E2624635}"/>
              </a:ext>
            </a:extLst>
          </p:cNvPr>
          <p:cNvSpPr txBox="1">
            <a:spLocks/>
          </p:cNvSpPr>
          <p:nvPr/>
        </p:nvSpPr>
        <p:spPr>
          <a:xfrm>
            <a:off x="502920" y="1287167"/>
            <a:ext cx="5008532" cy="3397250"/>
          </a:xfrm>
          <a:prstGeom prst="rect">
            <a:avLst/>
          </a:prstGeom>
        </p:spPr>
        <p:txBody>
          <a:bodyPr vert="horz" lIns="0" tIns="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ANATOMY OF A CARTRIDGE</a:t>
            </a:r>
          </a:p>
          <a:p>
            <a:r>
              <a:rPr lang="en-US" sz="1400">
                <a:solidFill>
                  <a:schemeClr val="accent1"/>
                </a:solidFill>
              </a:rPr>
              <a:t>On each cartridge, there are important areas to note</a:t>
            </a:r>
          </a:p>
          <a:p>
            <a:pPr marL="0" lvl="1" indent="0">
              <a:buFont typeface="Arial" panose="020B0604020202020204" pitchFamily="34" charset="0"/>
              <a:buNone/>
            </a:pPr>
            <a:r>
              <a:rPr lang="en-US" b="1">
                <a:solidFill>
                  <a:schemeClr val="accent3"/>
                </a:solidFill>
              </a:rPr>
              <a:t>A</a:t>
            </a:r>
            <a:r>
              <a:rPr lang="en-US"/>
              <a:t> Contact pads &amp; sensors (do not touch) </a:t>
            </a:r>
          </a:p>
          <a:p>
            <a:pPr marL="0" lvl="1" indent="0">
              <a:buNone/>
            </a:pPr>
            <a:r>
              <a:rPr lang="en-US" b="1">
                <a:solidFill>
                  <a:schemeClr val="accent3"/>
                </a:solidFill>
              </a:rPr>
              <a:t>B</a:t>
            </a:r>
            <a:r>
              <a:rPr lang="en-US"/>
              <a:t> Calibrant Pack (do not touch)</a:t>
            </a:r>
            <a:endParaRPr lang="en-US">
              <a:ea typeface="Calibri"/>
              <a:cs typeface="Calibri"/>
            </a:endParaRPr>
          </a:p>
          <a:p>
            <a:pPr marL="0" lvl="1" indent="0">
              <a:buFont typeface="Arial" panose="020B0604020202020204" pitchFamily="34" charset="0"/>
              <a:buNone/>
            </a:pPr>
            <a:r>
              <a:rPr lang="en-US" b="1">
                <a:solidFill>
                  <a:schemeClr val="accent3"/>
                </a:solidFill>
              </a:rPr>
              <a:t>C </a:t>
            </a:r>
            <a:r>
              <a:rPr lang="en-US"/>
              <a:t>Cartridge Closure </a:t>
            </a:r>
          </a:p>
          <a:p>
            <a:pPr marL="0" lvl="1" indent="0">
              <a:buNone/>
            </a:pPr>
            <a:r>
              <a:rPr lang="en-US" b="1">
                <a:solidFill>
                  <a:schemeClr val="accent3"/>
                </a:solidFill>
              </a:rPr>
              <a:t>D</a:t>
            </a:r>
            <a:r>
              <a:rPr lang="en-US"/>
              <a:t> Fill To Mark </a:t>
            </a:r>
            <a:endParaRPr lang="en-US">
              <a:ea typeface="Calibri"/>
              <a:cs typeface="Calibri"/>
            </a:endParaRPr>
          </a:p>
          <a:p>
            <a:pPr marL="0" lvl="1" indent="0">
              <a:buFont typeface="Arial" panose="020B0604020202020204" pitchFamily="34" charset="0"/>
              <a:buNone/>
            </a:pPr>
            <a:r>
              <a:rPr lang="en-US" b="1">
                <a:solidFill>
                  <a:schemeClr val="accent3"/>
                </a:solidFill>
              </a:rPr>
              <a:t>E </a:t>
            </a:r>
            <a:r>
              <a:rPr lang="en-US"/>
              <a:t>Sample Well </a:t>
            </a:r>
          </a:p>
          <a:p>
            <a:pPr marL="0" lvl="1" indent="0">
              <a:buFont typeface="Arial" panose="020B0604020202020204" pitchFamily="34" charset="0"/>
              <a:buNone/>
            </a:pPr>
            <a:r>
              <a:rPr lang="en-US" b="1">
                <a:solidFill>
                  <a:schemeClr val="accent3"/>
                </a:solidFill>
              </a:rPr>
              <a:t>F</a:t>
            </a:r>
            <a:r>
              <a:rPr lang="en-US"/>
              <a:t> Sample Chamber </a:t>
            </a:r>
          </a:p>
          <a:p>
            <a:pPr marL="169545" lvl="1" indent="-169545"/>
            <a:endParaRPr lang="en-US">
              <a:ea typeface="Calibri"/>
              <a:cs typeface="Calibri"/>
            </a:endParaRPr>
          </a:p>
          <a:p>
            <a:pPr marL="169545" lvl="1" indent="-169545"/>
            <a:endParaRPr lang="en-US">
              <a:ea typeface="Calibri"/>
              <a:cs typeface="Calibri"/>
            </a:endParaRPr>
          </a:p>
        </p:txBody>
      </p:sp>
      <p:grpSp>
        <p:nvGrpSpPr>
          <p:cNvPr id="39" name="Group 38">
            <a:extLst>
              <a:ext uri="{FF2B5EF4-FFF2-40B4-BE49-F238E27FC236}">
                <a16:creationId xmlns:a16="http://schemas.microsoft.com/office/drawing/2014/main" id="{3E9BFBA3-C906-340C-D459-120F455873BF}"/>
              </a:ext>
            </a:extLst>
          </p:cNvPr>
          <p:cNvGrpSpPr/>
          <p:nvPr/>
        </p:nvGrpSpPr>
        <p:grpSpPr>
          <a:xfrm>
            <a:off x="5527215" y="1093241"/>
            <a:ext cx="2120215" cy="3298094"/>
            <a:chOff x="5527215" y="1093241"/>
            <a:chExt cx="2120215" cy="3298094"/>
          </a:xfrm>
        </p:grpSpPr>
        <p:pic>
          <p:nvPicPr>
            <p:cNvPr id="38" name="Picture 37" descr="A white plastic object with a white label&#10;&#10;AI-generated content may be incorrect.">
              <a:extLst>
                <a:ext uri="{FF2B5EF4-FFF2-40B4-BE49-F238E27FC236}">
                  <a16:creationId xmlns:a16="http://schemas.microsoft.com/office/drawing/2014/main" id="{EE7F92AC-0BD0-3758-DF0F-EFA0FA439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215" y="1093241"/>
              <a:ext cx="2120215" cy="3102209"/>
            </a:xfrm>
            <a:prstGeom prst="rect">
              <a:avLst/>
            </a:prstGeom>
          </p:spPr>
        </p:pic>
        <p:sp>
          <p:nvSpPr>
            <p:cNvPr id="18" name="Text Box 19">
              <a:extLst>
                <a:ext uri="{FF2B5EF4-FFF2-40B4-BE49-F238E27FC236}">
                  <a16:creationId xmlns:a16="http://schemas.microsoft.com/office/drawing/2014/main" id="{F1F39837-6422-8957-AA85-6C256C40FEFB}"/>
                </a:ext>
              </a:extLst>
            </p:cNvPr>
            <p:cNvSpPr txBox="1">
              <a:spLocks noChangeArrowheads="1"/>
            </p:cNvSpPr>
            <p:nvPr/>
          </p:nvSpPr>
          <p:spPr bwMode="auto">
            <a:xfrm>
              <a:off x="5681461" y="1098882"/>
              <a:ext cx="616980" cy="400110"/>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a:solidFill>
                    <a:schemeClr val="accent1"/>
                  </a:solidFill>
                </a:rPr>
                <a:t>TOP</a:t>
              </a:r>
            </a:p>
          </p:txBody>
        </p:sp>
        <p:sp>
          <p:nvSpPr>
            <p:cNvPr id="19" name="Text Box 19">
              <a:extLst>
                <a:ext uri="{FF2B5EF4-FFF2-40B4-BE49-F238E27FC236}">
                  <a16:creationId xmlns:a16="http://schemas.microsoft.com/office/drawing/2014/main" id="{4C274615-9097-4701-FC6E-6904E9D2E3CB}"/>
                </a:ext>
              </a:extLst>
            </p:cNvPr>
            <p:cNvSpPr txBox="1">
              <a:spLocks noChangeArrowheads="1"/>
            </p:cNvSpPr>
            <p:nvPr/>
          </p:nvSpPr>
          <p:spPr bwMode="auto">
            <a:xfrm>
              <a:off x="5823335" y="3991225"/>
              <a:ext cx="834404" cy="400110"/>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a:solidFill>
                    <a:schemeClr val="accent1"/>
                  </a:solidFill>
                </a:rPr>
                <a:t>BOTTOM</a:t>
              </a:r>
            </a:p>
          </p:txBody>
        </p:sp>
        <p:grpSp>
          <p:nvGrpSpPr>
            <p:cNvPr id="10" name="Group 9">
              <a:extLst>
                <a:ext uri="{FF2B5EF4-FFF2-40B4-BE49-F238E27FC236}">
                  <a16:creationId xmlns:a16="http://schemas.microsoft.com/office/drawing/2014/main" id="{61D3CA94-477A-69C8-76F2-F462524C681F}"/>
                </a:ext>
              </a:extLst>
            </p:cNvPr>
            <p:cNvGrpSpPr/>
            <p:nvPr/>
          </p:nvGrpSpPr>
          <p:grpSpPr>
            <a:xfrm>
              <a:off x="5789794" y="1446041"/>
              <a:ext cx="407114" cy="338554"/>
              <a:chOff x="4364945" y="2385080"/>
              <a:chExt cx="407114" cy="338554"/>
            </a:xfrm>
          </p:grpSpPr>
          <p:sp>
            <p:nvSpPr>
              <p:cNvPr id="11" name="Oval 10">
                <a:extLst>
                  <a:ext uri="{FF2B5EF4-FFF2-40B4-BE49-F238E27FC236}">
                    <a16:creationId xmlns:a16="http://schemas.microsoft.com/office/drawing/2014/main" id="{4C50FC97-38FF-053D-7201-5986C285E6CC}"/>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1AC5CFE-7A2D-3EBB-923C-7BB1BB86AA7E}"/>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A</a:t>
                </a:r>
                <a:endParaRPr lang="en-US">
                  <a:solidFill>
                    <a:schemeClr val="bg1"/>
                  </a:solidFill>
                  <a:ea typeface="+mn-lt"/>
                  <a:cs typeface="+mn-lt"/>
                </a:endParaRPr>
              </a:p>
            </p:txBody>
          </p:sp>
        </p:grpSp>
        <p:grpSp>
          <p:nvGrpSpPr>
            <p:cNvPr id="21" name="Group 20">
              <a:extLst>
                <a:ext uri="{FF2B5EF4-FFF2-40B4-BE49-F238E27FC236}">
                  <a16:creationId xmlns:a16="http://schemas.microsoft.com/office/drawing/2014/main" id="{83ADA182-98D8-C77E-4C7F-9F84D830CBA6}"/>
                </a:ext>
              </a:extLst>
            </p:cNvPr>
            <p:cNvGrpSpPr/>
            <p:nvPr/>
          </p:nvGrpSpPr>
          <p:grpSpPr>
            <a:xfrm>
              <a:off x="6129334" y="2184272"/>
              <a:ext cx="407114" cy="338554"/>
              <a:chOff x="4364945" y="2385080"/>
              <a:chExt cx="407114" cy="338554"/>
            </a:xfrm>
          </p:grpSpPr>
          <p:sp>
            <p:nvSpPr>
              <p:cNvPr id="22" name="Oval 21">
                <a:extLst>
                  <a:ext uri="{FF2B5EF4-FFF2-40B4-BE49-F238E27FC236}">
                    <a16:creationId xmlns:a16="http://schemas.microsoft.com/office/drawing/2014/main" id="{20D77C85-CE86-1664-5867-76FEBB7DAD32}"/>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727A0E3-123E-732B-26AD-19CAF382AB1C}"/>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B</a:t>
                </a:r>
                <a:endParaRPr lang="en-US">
                  <a:solidFill>
                    <a:schemeClr val="bg1"/>
                  </a:solidFill>
                  <a:ea typeface="+mn-lt"/>
                  <a:cs typeface="+mn-lt"/>
                </a:endParaRPr>
              </a:p>
            </p:txBody>
          </p:sp>
        </p:grpSp>
        <p:grpSp>
          <p:nvGrpSpPr>
            <p:cNvPr id="24" name="Group 23">
              <a:extLst>
                <a:ext uri="{FF2B5EF4-FFF2-40B4-BE49-F238E27FC236}">
                  <a16:creationId xmlns:a16="http://schemas.microsoft.com/office/drawing/2014/main" id="{D5C167E6-6D63-1F51-FE56-DB74A40DB543}"/>
                </a:ext>
              </a:extLst>
            </p:cNvPr>
            <p:cNvGrpSpPr/>
            <p:nvPr/>
          </p:nvGrpSpPr>
          <p:grpSpPr>
            <a:xfrm>
              <a:off x="6036980" y="3655157"/>
              <a:ext cx="407114" cy="338554"/>
              <a:chOff x="4364945" y="2385080"/>
              <a:chExt cx="407114" cy="338554"/>
            </a:xfrm>
          </p:grpSpPr>
          <p:sp>
            <p:nvSpPr>
              <p:cNvPr id="25" name="Oval 24">
                <a:extLst>
                  <a:ext uri="{FF2B5EF4-FFF2-40B4-BE49-F238E27FC236}">
                    <a16:creationId xmlns:a16="http://schemas.microsoft.com/office/drawing/2014/main" id="{BE9B7B45-3C57-1EDA-4989-167BFF75AAE0}"/>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DCA8507-0C2A-E9D8-8FB9-0970FE6D9B4C}"/>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C</a:t>
                </a:r>
                <a:endParaRPr lang="en-US">
                  <a:solidFill>
                    <a:schemeClr val="bg1"/>
                  </a:solidFill>
                  <a:ea typeface="+mn-lt"/>
                  <a:cs typeface="+mn-lt"/>
                </a:endParaRPr>
              </a:p>
            </p:txBody>
          </p:sp>
        </p:grpSp>
        <p:grpSp>
          <p:nvGrpSpPr>
            <p:cNvPr id="27" name="Group 26">
              <a:extLst>
                <a:ext uri="{FF2B5EF4-FFF2-40B4-BE49-F238E27FC236}">
                  <a16:creationId xmlns:a16="http://schemas.microsoft.com/office/drawing/2014/main" id="{36110D36-29C7-36E1-1CEB-D83C97308C7E}"/>
                </a:ext>
              </a:extLst>
            </p:cNvPr>
            <p:cNvGrpSpPr/>
            <p:nvPr/>
          </p:nvGrpSpPr>
          <p:grpSpPr>
            <a:xfrm>
              <a:off x="6434329" y="2794082"/>
              <a:ext cx="407114" cy="338554"/>
              <a:chOff x="4364945" y="2385080"/>
              <a:chExt cx="407114" cy="338554"/>
            </a:xfrm>
          </p:grpSpPr>
          <p:sp>
            <p:nvSpPr>
              <p:cNvPr id="28" name="Oval 27">
                <a:extLst>
                  <a:ext uri="{FF2B5EF4-FFF2-40B4-BE49-F238E27FC236}">
                    <a16:creationId xmlns:a16="http://schemas.microsoft.com/office/drawing/2014/main" id="{4756D42B-DD16-A6D9-125E-6DBF1182DC16}"/>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0E7556B-E193-C7C9-8FF0-7ABC44C8F2DB}"/>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D</a:t>
                </a:r>
                <a:endParaRPr lang="en-US">
                  <a:solidFill>
                    <a:schemeClr val="bg1"/>
                  </a:solidFill>
                  <a:ea typeface="+mn-lt"/>
                  <a:cs typeface="+mn-lt"/>
                </a:endParaRPr>
              </a:p>
            </p:txBody>
          </p:sp>
        </p:grpSp>
        <p:grpSp>
          <p:nvGrpSpPr>
            <p:cNvPr id="30" name="Group 29">
              <a:extLst>
                <a:ext uri="{FF2B5EF4-FFF2-40B4-BE49-F238E27FC236}">
                  <a16:creationId xmlns:a16="http://schemas.microsoft.com/office/drawing/2014/main" id="{D6A5B9FE-A63A-2C6C-0654-7F5BED7DAFA5}"/>
                </a:ext>
              </a:extLst>
            </p:cNvPr>
            <p:cNvGrpSpPr/>
            <p:nvPr/>
          </p:nvGrpSpPr>
          <p:grpSpPr>
            <a:xfrm>
              <a:off x="7136602" y="3493532"/>
              <a:ext cx="407114" cy="338554"/>
              <a:chOff x="4364945" y="2385080"/>
              <a:chExt cx="407114" cy="338554"/>
            </a:xfrm>
          </p:grpSpPr>
          <p:sp>
            <p:nvSpPr>
              <p:cNvPr id="31" name="Oval 30">
                <a:extLst>
                  <a:ext uri="{FF2B5EF4-FFF2-40B4-BE49-F238E27FC236}">
                    <a16:creationId xmlns:a16="http://schemas.microsoft.com/office/drawing/2014/main" id="{7D1D3C16-438A-78E2-78F3-34CD2B5AC409}"/>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0B8FA31-4CF2-F386-91D1-08DEFC04ABD3}"/>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E</a:t>
                </a:r>
                <a:endParaRPr lang="en-US">
                  <a:solidFill>
                    <a:schemeClr val="bg1"/>
                  </a:solidFill>
                  <a:ea typeface="+mn-lt"/>
                  <a:cs typeface="+mn-lt"/>
                </a:endParaRPr>
              </a:p>
            </p:txBody>
          </p:sp>
        </p:grpSp>
        <p:grpSp>
          <p:nvGrpSpPr>
            <p:cNvPr id="33" name="Group 32">
              <a:extLst>
                <a:ext uri="{FF2B5EF4-FFF2-40B4-BE49-F238E27FC236}">
                  <a16:creationId xmlns:a16="http://schemas.microsoft.com/office/drawing/2014/main" id="{F55F8CAD-DA32-4645-1D7E-CB5DDA665DA3}"/>
                </a:ext>
              </a:extLst>
            </p:cNvPr>
            <p:cNvGrpSpPr/>
            <p:nvPr/>
          </p:nvGrpSpPr>
          <p:grpSpPr>
            <a:xfrm>
              <a:off x="7174361" y="2761695"/>
              <a:ext cx="407114" cy="338554"/>
              <a:chOff x="4364945" y="2385080"/>
              <a:chExt cx="407114" cy="338554"/>
            </a:xfrm>
          </p:grpSpPr>
          <p:sp>
            <p:nvSpPr>
              <p:cNvPr id="34" name="Oval 33">
                <a:extLst>
                  <a:ext uri="{FF2B5EF4-FFF2-40B4-BE49-F238E27FC236}">
                    <a16:creationId xmlns:a16="http://schemas.microsoft.com/office/drawing/2014/main" id="{2DB9D482-1182-7900-FC49-47AC2A2D72B5}"/>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2F48997-0F7E-2DF8-6799-CC165E8E8757}"/>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1"/>
                    </a:solidFill>
                    <a:ea typeface="+mn-lt"/>
                    <a:cs typeface="+mn-lt"/>
                  </a:rPr>
                  <a:t>F</a:t>
                </a:r>
                <a:endParaRPr lang="en-US">
                  <a:solidFill>
                    <a:schemeClr val="bg1"/>
                  </a:solidFill>
                  <a:ea typeface="+mn-lt"/>
                  <a:cs typeface="+mn-lt"/>
                </a:endParaRPr>
              </a:p>
            </p:txBody>
          </p:sp>
        </p:grpSp>
      </p:grpSp>
      <p:sp>
        <p:nvSpPr>
          <p:cNvPr id="3" name="Title 2">
            <a:extLst>
              <a:ext uri="{FF2B5EF4-FFF2-40B4-BE49-F238E27FC236}">
                <a16:creationId xmlns:a16="http://schemas.microsoft.com/office/drawing/2014/main" id="{38FD26F4-106E-689C-8043-28E80EB6E6A2}"/>
              </a:ext>
            </a:extLst>
          </p:cNvPr>
          <p:cNvSpPr>
            <a:spLocks noGrp="1"/>
          </p:cNvSpPr>
          <p:nvPr>
            <p:ph type="title"/>
          </p:nvPr>
        </p:nvSpPr>
        <p:spPr/>
        <p:txBody>
          <a:bodyPr/>
          <a:lstStyle/>
          <a:p>
            <a:r>
              <a:rPr lang="en-US" dirty="0"/>
              <a:t>Crea cartridge overview </a:t>
            </a:r>
            <a:r>
              <a:rPr lang="en-US" sz="1400" dirty="0"/>
              <a:t>– cont’d</a:t>
            </a:r>
            <a:endParaRPr lang="en-US" dirty="0"/>
          </a:p>
        </p:txBody>
      </p:sp>
    </p:spTree>
    <p:custDataLst>
      <p:tags r:id="rId1"/>
    </p:custDataLst>
    <p:extLst>
      <p:ext uri="{BB962C8B-B14F-4D97-AF65-F5344CB8AC3E}">
        <p14:creationId xmlns:p14="http://schemas.microsoft.com/office/powerpoint/2010/main" val="241123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3761-77EA-7A0B-D2FA-F8595B4680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C9149FC-6235-1459-D5CC-041A66764201}"/>
              </a:ext>
            </a:extLst>
          </p:cNvPr>
          <p:cNvSpPr>
            <a:spLocks noGrp="1"/>
          </p:cNvSpPr>
          <p:nvPr>
            <p:ph type="title"/>
          </p:nvPr>
        </p:nvSpPr>
        <p:spPr/>
        <p:txBody>
          <a:bodyPr/>
          <a:lstStyle/>
          <a:p>
            <a:r>
              <a:rPr lang="en-US" dirty="0"/>
              <a:t>G cartridge overview </a:t>
            </a:r>
            <a:r>
              <a:rPr lang="en-US" sz="1400" dirty="0"/>
              <a:t>– cont’d</a:t>
            </a:r>
          </a:p>
        </p:txBody>
      </p:sp>
      <p:sp>
        <p:nvSpPr>
          <p:cNvPr id="5" name="Slide Number Placeholder 4">
            <a:extLst>
              <a:ext uri="{FF2B5EF4-FFF2-40B4-BE49-F238E27FC236}">
                <a16:creationId xmlns:a16="http://schemas.microsoft.com/office/drawing/2014/main" id="{179EC39F-B13C-8003-A3F6-DAB6172566B9}"/>
              </a:ext>
            </a:extLst>
          </p:cNvPr>
          <p:cNvSpPr>
            <a:spLocks noGrp="1"/>
          </p:cNvSpPr>
          <p:nvPr>
            <p:ph type="sldNum" sz="quarter" idx="10"/>
          </p:nvPr>
        </p:nvSpPr>
        <p:spPr/>
        <p:txBody>
          <a:bodyPr/>
          <a:lstStyle/>
          <a:p>
            <a:r>
              <a:rPr lang="en-IN"/>
              <a:t>|    </a:t>
            </a:r>
            <a:fld id="{7B2119CD-3B2D-4CEB-B404-D2E3F8CD6D69}" type="slidenum">
              <a:rPr lang="en-IN" smtClean="0"/>
              <a:pPr/>
              <a:t>9</a:t>
            </a:fld>
            <a:endParaRPr lang="en-IN"/>
          </a:p>
        </p:txBody>
      </p:sp>
      <p:sp>
        <p:nvSpPr>
          <p:cNvPr id="3" name="Content Placeholder 2">
            <a:extLst>
              <a:ext uri="{FF2B5EF4-FFF2-40B4-BE49-F238E27FC236}">
                <a16:creationId xmlns:a16="http://schemas.microsoft.com/office/drawing/2014/main" id="{45D56830-6346-182D-72B9-EC14CCF97266}"/>
              </a:ext>
            </a:extLst>
          </p:cNvPr>
          <p:cNvSpPr>
            <a:spLocks noGrp="1"/>
          </p:cNvSpPr>
          <p:nvPr>
            <p:ph type="body" sz="quarter" idx="11"/>
          </p:nvPr>
        </p:nvSpPr>
        <p:spPr>
          <a:xfrm>
            <a:off x="502920" y="1287167"/>
            <a:ext cx="4526280" cy="3397250"/>
          </a:xfrm>
        </p:spPr>
        <p:txBody>
          <a:bodyPr vert="horz" lIns="0" tIns="0" rIns="91440" bIns="45720" rtlCol="0" anchor="t">
            <a:noAutofit/>
          </a:bodyPr>
          <a:lstStyle/>
          <a:p>
            <a:r>
              <a:rPr lang="en-US" dirty="0"/>
              <a:t>INTENDED USE</a:t>
            </a:r>
          </a:p>
          <a:p>
            <a:pPr marL="285750" indent="-285750">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 G </a:t>
            </a:r>
            <a:r>
              <a:rPr lang="en-US" sz="1400" dirty="0">
                <a:solidFill>
                  <a:schemeClr val="tx1"/>
                </a:solidFill>
                <a:cs typeface="Calibri"/>
              </a:rPr>
              <a:t>cartridge with the </a:t>
            </a:r>
            <a:r>
              <a:rPr lang="en-US" sz="1400" i="1" dirty="0">
                <a:solidFill>
                  <a:schemeClr val="tx1"/>
                </a:solidFill>
                <a:cs typeface="Calibri"/>
              </a:rPr>
              <a:t>i-STAT 1 System </a:t>
            </a:r>
            <a:r>
              <a:rPr lang="en-US" sz="1400" dirty="0">
                <a:solidFill>
                  <a:schemeClr val="tx1"/>
                </a:solidFill>
                <a:cs typeface="Calibri"/>
              </a:rPr>
              <a:t>is intended for use in the </a:t>
            </a:r>
            <a:r>
              <a:rPr lang="en-US" sz="1400" i="1" dirty="0">
                <a:solidFill>
                  <a:schemeClr val="tx1"/>
                </a:solidFill>
                <a:cs typeface="Calibri"/>
              </a:rPr>
              <a:t>in vitro </a:t>
            </a:r>
            <a:r>
              <a:rPr lang="en-US" sz="1400" dirty="0">
                <a:solidFill>
                  <a:schemeClr val="tx1"/>
                </a:solidFill>
                <a:cs typeface="Calibri"/>
              </a:rPr>
              <a:t>quantification of glucose in arterial, venous, or capillary whole blood in point of care or clinical laboratory settings</a:t>
            </a:r>
            <a:endParaRPr lang="en-US" sz="1400" dirty="0">
              <a:solidFill>
                <a:schemeClr val="tx1"/>
              </a:solidFill>
              <a:ea typeface="Calibri"/>
              <a:cs typeface="Calibri"/>
            </a:endParaRPr>
          </a:p>
          <a:p>
            <a:pPr marL="285750" indent="-285750">
              <a:buFont typeface="Arial" panose="020B0604020202020204" pitchFamily="34" charset="0"/>
              <a:buChar char="•"/>
            </a:pPr>
            <a:endParaRPr lang="en-US" sz="900" dirty="0"/>
          </a:p>
          <a:p>
            <a:r>
              <a:rPr lang="en-US" dirty="0"/>
              <a:t>SYSTEM COMPATIBILITY</a:t>
            </a:r>
          </a:p>
          <a:p>
            <a:pPr marL="285750" indent="-285750">
              <a:buFont typeface="Arial" panose="020B0604020202020204" pitchFamily="34" charset="0"/>
              <a:buChar char="•"/>
            </a:pPr>
            <a:r>
              <a:rPr lang="en-US" sz="1400" dirty="0">
                <a:solidFill>
                  <a:schemeClr val="tx1"/>
                </a:solidFill>
                <a:cs typeface="Calibri"/>
              </a:rPr>
              <a:t>The </a:t>
            </a:r>
            <a:r>
              <a:rPr lang="en-US" sz="1400" i="1" dirty="0" err="1">
                <a:solidFill>
                  <a:schemeClr val="tx1"/>
                </a:solidFill>
                <a:cs typeface="Calibri"/>
              </a:rPr>
              <a:t>i</a:t>
            </a:r>
            <a:r>
              <a:rPr lang="en-US" sz="1400" i="1" dirty="0">
                <a:solidFill>
                  <a:schemeClr val="tx1"/>
                </a:solidFill>
                <a:cs typeface="Calibri"/>
              </a:rPr>
              <a:t>-STAT G </a:t>
            </a:r>
            <a:r>
              <a:rPr lang="en-US" sz="1400" dirty="0">
                <a:solidFill>
                  <a:schemeClr val="tx1"/>
                </a:solidFill>
                <a:cs typeface="Calibri"/>
              </a:rPr>
              <a:t>cartridge is compatible with the </a:t>
            </a:r>
            <a:br>
              <a:rPr lang="en-US" sz="1400" dirty="0"/>
            </a:br>
            <a:r>
              <a:rPr lang="en-US" sz="1400" i="1" dirty="0" err="1">
                <a:solidFill>
                  <a:schemeClr val="tx1"/>
                </a:solidFill>
                <a:cs typeface="Calibri"/>
              </a:rPr>
              <a:t>i</a:t>
            </a:r>
            <a:r>
              <a:rPr lang="en-US" sz="1400" i="1" dirty="0">
                <a:solidFill>
                  <a:schemeClr val="tx1"/>
                </a:solidFill>
                <a:cs typeface="Calibri"/>
              </a:rPr>
              <a:t>-STAT 1 System</a:t>
            </a:r>
            <a:endParaRPr lang="en-US" sz="1400" i="1" dirty="0">
              <a:solidFill>
                <a:schemeClr val="tx1"/>
              </a:solidFill>
              <a:ea typeface="Calibri"/>
              <a:cs typeface="Calibri"/>
            </a:endParaRPr>
          </a:p>
          <a:p>
            <a:endParaRPr lang="en-US" dirty="0"/>
          </a:p>
          <a:p>
            <a:endParaRPr lang="en-US" dirty="0"/>
          </a:p>
        </p:txBody>
      </p:sp>
      <p:pic>
        <p:nvPicPr>
          <p:cNvPr id="7" name="Picture 6" descr="A grey device with a screen&#10;&#10;Description automatically generated">
            <a:extLst>
              <a:ext uri="{FF2B5EF4-FFF2-40B4-BE49-F238E27FC236}">
                <a16:creationId xmlns:a16="http://schemas.microsoft.com/office/drawing/2014/main" id="{A481F35E-E9B8-7BE8-E335-4C349B8ED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802" y="732139"/>
            <a:ext cx="1218811" cy="3680931"/>
          </a:xfrm>
          <a:prstGeom prst="rect">
            <a:avLst/>
          </a:prstGeom>
        </p:spPr>
      </p:pic>
      <p:pic>
        <p:nvPicPr>
          <p:cNvPr id="9" name="Picture 8">
            <a:extLst>
              <a:ext uri="{FF2B5EF4-FFF2-40B4-BE49-F238E27FC236}">
                <a16:creationId xmlns:a16="http://schemas.microsoft.com/office/drawing/2014/main" id="{7B43A25A-771E-7BC5-C25D-DEF30A255509}"/>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6992936" y="701449"/>
            <a:ext cx="1174122" cy="3872457"/>
          </a:xfrm>
          <a:prstGeom prst="rect">
            <a:avLst/>
          </a:prstGeom>
        </p:spPr>
      </p:pic>
      <p:pic>
        <p:nvPicPr>
          <p:cNvPr id="2" name="Picture 1" descr="A white rectangular object with a white label&#10;&#10;AI-generated content may be incorrect.">
            <a:extLst>
              <a:ext uri="{FF2B5EF4-FFF2-40B4-BE49-F238E27FC236}">
                <a16:creationId xmlns:a16="http://schemas.microsoft.com/office/drawing/2014/main" id="{98BABD4E-67E4-94DA-1217-48A2BAA8EF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387" y="3323194"/>
            <a:ext cx="1042278" cy="1579630"/>
          </a:xfrm>
          <a:prstGeom prst="rect">
            <a:avLst/>
          </a:prstGeom>
        </p:spPr>
      </p:pic>
    </p:spTree>
    <p:custDataLst>
      <p:tags r:id="rId1"/>
    </p:custDataLst>
    <p:extLst>
      <p:ext uri="{BB962C8B-B14F-4D97-AF65-F5344CB8AC3E}">
        <p14:creationId xmlns:p14="http://schemas.microsoft.com/office/powerpoint/2010/main" val="660521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PPT BASIC WHITE_DEC 2020" val="HEo7nw8C"/>
  <p:tag name="ARTICULATE_DESIGN_ID_PPT_16X9_2020_ABT_ALT_GRADIENT_BLUE-MAGENTA" val="0Jln8jPO"/>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PT Basic White_Dec 2020">
  <a:themeElements>
    <a:clrScheme name="Abbott Brand Colors">
      <a:dk1>
        <a:srgbClr val="000000"/>
      </a:dk1>
      <a:lt1>
        <a:sysClr val="window" lastClr="FFFFFF"/>
      </a:lt1>
      <a:dk2>
        <a:srgbClr val="E4002B"/>
      </a:dk2>
      <a:lt2>
        <a:srgbClr val="D9D9D6"/>
      </a:lt2>
      <a:accent1>
        <a:srgbClr val="004F71"/>
      </a:accent1>
      <a:accent2>
        <a:srgbClr val="64CCC9"/>
      </a:accent2>
      <a:accent3>
        <a:srgbClr val="009CDE"/>
      </a:accent3>
      <a:accent4>
        <a:srgbClr val="FFD100"/>
      </a:accent4>
      <a:accent5>
        <a:srgbClr val="470A68"/>
      </a:accent5>
      <a:accent6>
        <a:srgbClr val="00B140"/>
      </a:accent6>
      <a:hlink>
        <a:srgbClr val="009CDE"/>
      </a:hlink>
      <a:folHlink>
        <a:srgbClr val="63666A"/>
      </a:folHlink>
    </a:clrScheme>
    <a:fontScheme name="Abbot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PPT_16x9_Dec_2020_ABT_Primary_Template_Basic_Blue-Purple.potx" id="{173F3A8B-7306-48AF-8FED-6D4C0BA67F7D}" vid="{EC90C983-3E87-4402-BA1C-B15D84509C73}"/>
    </a:ext>
  </a:extLst>
</a:theme>
</file>

<file path=ppt/theme/theme2.xml><?xml version="1.0" encoding="utf-8"?>
<a:theme xmlns:a="http://schemas.openxmlformats.org/drawingml/2006/main" name="PPT_16x9_2020_ABT_Alt_Gradient_Blue-Magenta">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30FCE9FF151E4C8A6F57AA16BCA2B9" ma:contentTypeVersion="19" ma:contentTypeDescription="Create a new document." ma:contentTypeScope="" ma:versionID="bc74878f55e0bcc4ba780c24d8ba8aa1">
  <xsd:schema xmlns:xsd="http://www.w3.org/2001/XMLSchema" xmlns:xs="http://www.w3.org/2001/XMLSchema" xmlns:p="http://schemas.microsoft.com/office/2006/metadata/properties" xmlns:ns2="479efc84-4971-4d92-b1bc-c48b2b92c0fc" xmlns:ns3="58aae1d4-348c-43a6-a198-2780665a19b1" targetNamespace="http://schemas.microsoft.com/office/2006/metadata/properties" ma:root="true" ma:fieldsID="cef9bbd4a0bff4b53f73ada952501375" ns2:_="" ns3:_="">
    <xsd:import namespace="479efc84-4971-4d92-b1bc-c48b2b92c0fc"/>
    <xsd:import namespace="58aae1d4-348c-43a6-a198-2780665a19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efc84-4971-4d92-b1bc-c48b2b92c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40c914-643f-4df2-b20a-c5bc47cd009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aae1d4-348c-43a6-a198-2780665a19b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10c1269-791b-4f2a-859a-da96b2ada175}" ma:internalName="TaxCatchAll" ma:showField="CatchAllData" ma:web="58aae1d4-348c-43a6-a198-2780665a19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9efc84-4971-4d92-b1bc-c48b2b92c0fc">
      <Terms xmlns="http://schemas.microsoft.com/office/infopath/2007/PartnerControls"/>
    </lcf76f155ced4ddcb4097134ff3c332f>
    <TaxCatchAll xmlns="58aae1d4-348c-43a6-a198-2780665a19b1" xsi:nil="true"/>
  </documentManagement>
</p:properties>
</file>

<file path=customXml/itemProps1.xml><?xml version="1.0" encoding="utf-8"?>
<ds:datastoreItem xmlns:ds="http://schemas.openxmlformats.org/officeDocument/2006/customXml" ds:itemID="{E13770EB-C864-4DEC-9260-679F2AB5337A}">
  <ds:schemaRefs>
    <ds:schemaRef ds:uri="479efc84-4971-4d92-b1bc-c48b2b92c0fc"/>
    <ds:schemaRef ds:uri="58aae1d4-348c-43a6-a198-2780665a19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61924B-D929-4CDC-A261-8EC43FC384C2}">
  <ds:schemaRefs>
    <ds:schemaRef ds:uri="http://schemas.microsoft.com/sharepoint/v3/contenttype/forms"/>
  </ds:schemaRefs>
</ds:datastoreItem>
</file>

<file path=customXml/itemProps3.xml><?xml version="1.0" encoding="utf-8"?>
<ds:datastoreItem xmlns:ds="http://schemas.openxmlformats.org/officeDocument/2006/customXml" ds:itemID="{E1960BA6-F3A5-437D-B33E-2B1CCEDEC9D3}">
  <ds:schemaRefs>
    <ds:schemaRef ds:uri="http://www.w3.org/XML/1998/namespace"/>
    <ds:schemaRef ds:uri="http://schemas.microsoft.com/office/2006/documentManagement/types"/>
    <ds:schemaRef ds:uri="http://purl.org/dc/elements/1.1/"/>
    <ds:schemaRef ds:uri="58aae1d4-348c-43a6-a198-2780665a19b1"/>
    <ds:schemaRef ds:uri="http://schemas.microsoft.com/office/infopath/2007/PartnerControls"/>
    <ds:schemaRef ds:uri="http://purl.org/dc/dcmitype/"/>
    <ds:schemaRef ds:uri="http://purl.org/dc/terms/"/>
    <ds:schemaRef ds:uri="http://schemas.openxmlformats.org/package/2006/metadata/core-properties"/>
    <ds:schemaRef ds:uri="479efc84-4971-4d92-b1bc-c48b2b92c0f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PPT_16x9_Dec_2020_ABT_Primary_Template_Basic_Blue-Purple</Template>
  <TotalTime>1469</TotalTime>
  <Words>2829</Words>
  <Application>Microsoft Office PowerPoint</Application>
  <PresentationFormat>On-screen Show (16:9)</PresentationFormat>
  <Paragraphs>435</Paragraphs>
  <Slides>40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Arial,Sans-Serif</vt:lpstr>
      <vt:lpstr>Brandon Grotesque Regular</vt:lpstr>
      <vt:lpstr>Calibri</vt:lpstr>
      <vt:lpstr>Cambria</vt:lpstr>
      <vt:lpstr>Georgia</vt:lpstr>
      <vt:lpstr>PPT Basic White_Dec 2020</vt:lpstr>
      <vt:lpstr>PPT_16x9_2020_ABT_Alt_Gradient_Blue-Magenta</vt:lpstr>
      <vt:lpstr>Please delete this slide after reading through and before working on your slides</vt:lpstr>
      <vt:lpstr>i-STAT Crea / G Cartridge </vt:lpstr>
      <vt:lpstr>Learning objectives</vt:lpstr>
      <vt:lpstr>PowerPoint Presentation</vt:lpstr>
      <vt:lpstr>Crea and G cartridge overview</vt:lpstr>
      <vt:lpstr>Crea cartridge overview – cont’d</vt:lpstr>
      <vt:lpstr>Crea cartridge overview – cont’d</vt:lpstr>
      <vt:lpstr>Crea cartridge overview – cont’d</vt:lpstr>
      <vt:lpstr>G cartridge overview – cont’d</vt:lpstr>
      <vt:lpstr>G cartridge overview – cont’d</vt:lpstr>
      <vt:lpstr>G cartridge overview – cont’d</vt:lpstr>
      <vt:lpstr>PowerPoint Presentation</vt:lpstr>
      <vt:lpstr>Before beginning</vt:lpstr>
      <vt:lpstr>Before beginning – cont’d</vt:lpstr>
      <vt:lpstr>Testing process overview</vt:lpstr>
      <vt:lpstr>Prepare the analyzer - i-STAT 1</vt:lpstr>
      <vt:lpstr>Prepare the analyzer - i-STAT 1 Wireless</vt:lpstr>
      <vt:lpstr>Prepare the analyzer – cont’d</vt:lpstr>
      <vt:lpstr>Prepare the analyzer – i-STAT 1</vt:lpstr>
      <vt:lpstr>Prepare the analyzer – i-STAT 1 Wireless</vt:lpstr>
      <vt:lpstr>Prepare the analyzer – cont’d</vt:lpstr>
      <vt:lpstr>Prepare the analyzer – cont’d</vt:lpstr>
      <vt:lpstr>Prepare the analyzer – cont’d</vt:lpstr>
      <vt:lpstr>Prepare for sample collection</vt:lpstr>
      <vt:lpstr>Prepare for sample collection</vt:lpstr>
      <vt:lpstr>Prepare for sample collection</vt:lpstr>
      <vt:lpstr>Running the test</vt:lpstr>
      <vt:lpstr>Running the test</vt:lpstr>
      <vt:lpstr>Running the test – cont’d</vt:lpstr>
      <vt:lpstr>Running the test – cont’d</vt:lpstr>
      <vt:lpstr>Running the test – cont’d</vt:lpstr>
      <vt:lpstr>Running the test – cont’d</vt:lpstr>
      <vt:lpstr>Running the test – cont’d</vt:lpstr>
      <vt:lpstr>Running the test – cont’d</vt:lpstr>
      <vt:lpstr>Running the test – cont’d</vt:lpstr>
      <vt:lpstr>PowerPoint Presentation</vt:lpstr>
      <vt:lpstr>Troubleshooting basic errors</vt:lpstr>
      <vt:lpstr>Factors affecting Glucose results</vt:lpstr>
      <vt:lpstr>Factors affecting Creatinine results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iLS Presentation i-STAT 1 Crea/G (APOC-25002241)</dc:title>
  <dc:creator>Michael Corsello</dc:creator>
  <cp:lastModifiedBy>Kakaraparthi, Naga Mahesh</cp:lastModifiedBy>
  <cp:revision>19</cp:revision>
  <cp:lastPrinted>2015-05-11T20:24:53Z</cp:lastPrinted>
  <dcterms:created xsi:type="dcterms:W3CDTF">2023-03-23T13:53:45Z</dcterms:created>
  <dcterms:modified xsi:type="dcterms:W3CDTF">2026-05-13T18:03:00Z</dcterms:modified>
  <cp:category>Describe the basic i-STAT cartridge handling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1FDA53D1-3504-4747-8C2A-7299E2B2A6E8</vt:lpwstr>
  </property>
  <property fmtid="{D5CDD505-2E9C-101B-9397-08002B2CF9AE}" pid="3" name="ArticulatePath">
    <vt:lpwstr>DRAFT-ILS template (002)</vt:lpwstr>
  </property>
  <property fmtid="{D5CDD505-2E9C-101B-9397-08002B2CF9AE}" pid="4" name="ContentTypeId">
    <vt:lpwstr>0x0101009330FCE9FF151E4C8A6F57AA16BCA2B9</vt:lpwstr>
  </property>
  <property fmtid="{D5CDD505-2E9C-101B-9397-08002B2CF9AE}" pid="5" name="MediaServiceImageTags">
    <vt:lpwstr/>
  </property>
</Properties>
</file>