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4"/>
  </p:sldMasterIdLst>
  <p:notesMasterIdLst>
    <p:notesMasterId r:id="rId79"/>
  </p:notesMasterIdLst>
  <p:sldIdLst>
    <p:sldId id="357" r:id="rId5"/>
    <p:sldId id="256" r:id="rId6"/>
    <p:sldId id="257" r:id="rId7"/>
    <p:sldId id="360" r:id="rId8"/>
    <p:sldId id="258" r:id="rId9"/>
    <p:sldId id="259" r:id="rId10"/>
    <p:sldId id="260" r:id="rId11"/>
    <p:sldId id="261" r:id="rId12"/>
    <p:sldId id="262" r:id="rId13"/>
    <p:sldId id="359" r:id="rId14"/>
    <p:sldId id="264" r:id="rId15"/>
    <p:sldId id="265" r:id="rId16"/>
    <p:sldId id="266" r:id="rId17"/>
    <p:sldId id="267" r:id="rId18"/>
    <p:sldId id="361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7" r:id="rId27"/>
    <p:sldId id="278" r:id="rId28"/>
    <p:sldId id="279" r:id="rId29"/>
    <p:sldId id="281" r:id="rId30"/>
    <p:sldId id="375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369" r:id="rId41"/>
    <p:sldId id="294" r:id="rId42"/>
    <p:sldId id="362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63" r:id="rId56"/>
    <p:sldId id="307" r:id="rId57"/>
    <p:sldId id="308" r:id="rId58"/>
    <p:sldId id="370" r:id="rId59"/>
    <p:sldId id="310" r:id="rId60"/>
    <p:sldId id="311" r:id="rId61"/>
    <p:sldId id="312" r:id="rId62"/>
    <p:sldId id="371" r:id="rId63"/>
    <p:sldId id="314" r:id="rId64"/>
    <p:sldId id="315" r:id="rId65"/>
    <p:sldId id="374" r:id="rId66"/>
    <p:sldId id="317" r:id="rId67"/>
    <p:sldId id="318" r:id="rId68"/>
    <p:sldId id="319" r:id="rId69"/>
    <p:sldId id="366" r:id="rId70"/>
    <p:sldId id="321" r:id="rId71"/>
    <p:sldId id="322" r:id="rId72"/>
    <p:sldId id="372" r:id="rId73"/>
    <p:sldId id="373" r:id="rId74"/>
    <p:sldId id="325" r:id="rId75"/>
    <p:sldId id="326" r:id="rId76"/>
    <p:sldId id="327" r:id="rId77"/>
    <p:sldId id="358" r:id="rId78"/>
  </p:sldIdLst>
  <p:sldSz cx="9144000" cy="5143500" type="screen16x9"/>
  <p:notesSz cx="9144000" cy="5143500"/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8" userDrawn="1">
          <p15:clr>
            <a:srgbClr val="A4A3A4"/>
          </p15:clr>
        </p15:guide>
        <p15:guide id="2" pos="215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70D138-561F-AFEF-FC59-CD0CBA1CADBF}" name="Liz Patterson" initials="LP" userId="S::lpatt@highpointxp.com::4bbb7dc0-01fa-446b-92c7-32a4923f1407" providerId="AD"/>
  <p188:author id="{6E236982-7FF4-8088-AC0D-05FF02AA1AEC}" name="Jefferson, Denise" initials="JD" userId="S::denise.jefferson@abbott.com::f4b7a4fd-cac0-4830-9879-29eebd910059" providerId="AD"/>
  <p188:author id="{E11B0EA9-E4E9-871E-22A1-0DA6BAD2E290}" name="Obika, Robert" initials="RO" userId="S::Robert.Obika@abbott.com::2d331482-4bad-4790-b083-f2ba8d3200c1" providerId="AD"/>
  <p188:author id="{513198E7-708E-D810-DCC1-4F1186F1E352}" name="Wilkerson, Rashad" initials="RW" userId="S::rashad.wilkerson@abbott.com::d1331459-525e-4671-8292-2e2a76df50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1CA"/>
    <a:srgbClr val="89C0CD"/>
    <a:srgbClr val="6EB2C2"/>
    <a:srgbClr val="8AA693"/>
    <a:srgbClr val="91C9BA"/>
    <a:srgbClr val="A6C9CE"/>
    <a:srgbClr val="9FBBD5"/>
    <a:srgbClr val="C4E2DA"/>
    <a:srgbClr val="CCFFCC"/>
    <a:srgbClr val="C6D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08" autoAdjust="0"/>
    <p:restoredTop sz="94601" autoAdjust="0"/>
  </p:normalViewPr>
  <p:slideViewPr>
    <p:cSldViewPr snapToGrid="0">
      <p:cViewPr varScale="1">
        <p:scale>
          <a:sx n="146" d="100"/>
          <a:sy n="146" d="100"/>
        </p:scale>
        <p:origin x="1188" y="114"/>
      </p:cViewPr>
      <p:guideLst>
        <p:guide orient="horz" pos="2868"/>
        <p:guide pos="215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gs" Target="tags/tag1.xml"/><Relationship Id="rId85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A8BB5-B7EC-4590-8AFF-E66EBFE26CD1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1446A-4603-452D-A1E7-16E093AA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8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1446A-4603-452D-A1E7-16E093AAC7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1446A-4603-452D-A1E7-16E093AAC7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50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1446A-4603-452D-A1E7-16E093AAC7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96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11446A-4603-452D-A1E7-16E093AAC7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2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</p:spTree>
    <p:extLst>
      <p:ext uri="{BB962C8B-B14F-4D97-AF65-F5344CB8AC3E}">
        <p14:creationId xmlns:p14="http://schemas.microsoft.com/office/powerpoint/2010/main" val="37203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563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9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1648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6133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1116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606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7366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3032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5573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512434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385181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92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783289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9805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4068565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1656123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4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20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4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56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120986"/>
            <a:ext cx="4015742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698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First level</a:t>
            </a:r>
          </a:p>
          <a:p>
            <a:pPr marL="4000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Second level</a:t>
            </a:r>
          </a:p>
          <a:p>
            <a:pPr marL="576263" marR="0" lvl="3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Third level</a:t>
            </a:r>
          </a:p>
          <a:p>
            <a:pPr marL="744538" marR="0" lvl="4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Fourth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891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943411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2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5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68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006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15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301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172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://www.globalpointofcare.abbott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67263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‹#›</a:t>
            </a:fld>
            <a:endParaRPr spc="-25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8BEC4169-03B7-FB27-3A49-1F841CA3EC17}"/>
              </a:ext>
            </a:extLst>
          </p:cNvPr>
          <p:cNvSpPr txBox="1"/>
          <p:nvPr userDrawn="1"/>
        </p:nvSpPr>
        <p:spPr>
          <a:xfrm>
            <a:off x="502920" y="4783829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Presentation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Test| APOC-25002246.1</a:t>
            </a:r>
          </a:p>
        </p:txBody>
      </p:sp>
    </p:spTree>
    <p:extLst>
      <p:ext uri="{BB962C8B-B14F-4D97-AF65-F5344CB8AC3E}">
        <p14:creationId xmlns:p14="http://schemas.microsoft.com/office/powerpoint/2010/main" val="220048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4" Type="http://schemas.openxmlformats.org/officeDocument/2006/relationships/hyperlink" Target="http://www.globalpointofcare.abbot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4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6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11" Type="http://schemas.openxmlformats.org/officeDocument/2006/relationships/image" Target="../media/image50.svg"/><Relationship Id="rId5" Type="http://schemas.openxmlformats.org/officeDocument/2006/relationships/image" Target="../media/image26.png"/><Relationship Id="rId10" Type="http://schemas.openxmlformats.org/officeDocument/2006/relationships/image" Target="../media/image49.png"/><Relationship Id="rId4" Type="http://schemas.openxmlformats.org/officeDocument/2006/relationships/image" Target="../media/image47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0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obalpointofcare.abbott/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2.xml"/><Relationship Id="rId5" Type="http://schemas.microsoft.com/office/2007/relationships/hdphoto" Target="../media/hdphoto2.wdp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4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6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6.xml"/><Relationship Id="rId6" Type="http://schemas.openxmlformats.org/officeDocument/2006/relationships/image" Target="../media/image72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hyperlink" Target="http://www.globalpointofcare.com/" TargetMode="External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7.xml"/><Relationship Id="rId6" Type="http://schemas.openxmlformats.org/officeDocument/2006/relationships/image" Target="../media/image75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microsoft.com/office/2007/relationships/hdphoto" Target="../media/hdphoto3.wdp"/><Relationship Id="rId4" Type="http://schemas.openxmlformats.org/officeDocument/2006/relationships/image" Target="../media/image72.png"/><Relationship Id="rId9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3.wdp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12" Type="http://schemas.openxmlformats.org/officeDocument/2006/relationships/image" Target="../media/image81.png"/><Relationship Id="rId2" Type="http://schemas.openxmlformats.org/officeDocument/2006/relationships/slideLayout" Target="../slideLayouts/slideLayout29.xml"/><Relationship Id="rId16" Type="http://schemas.openxmlformats.org/officeDocument/2006/relationships/hyperlink" Target="http://www.globalpointofcare.com/" TargetMode="External"/><Relationship Id="rId1" Type="http://schemas.openxmlformats.org/officeDocument/2006/relationships/tags" Target="../tags/tag28.xml"/><Relationship Id="rId6" Type="http://schemas.openxmlformats.org/officeDocument/2006/relationships/image" Target="../media/image69.png"/><Relationship Id="rId11" Type="http://schemas.openxmlformats.org/officeDocument/2006/relationships/image" Target="../media/image86.png"/><Relationship Id="rId5" Type="http://schemas.openxmlformats.org/officeDocument/2006/relationships/image" Target="../media/image75.png"/><Relationship Id="rId15" Type="http://schemas.openxmlformats.org/officeDocument/2006/relationships/image" Target="../media/image28.png"/><Relationship Id="rId10" Type="http://schemas.openxmlformats.org/officeDocument/2006/relationships/image" Target="../media/image85.png"/><Relationship Id="rId4" Type="http://schemas.openxmlformats.org/officeDocument/2006/relationships/image" Target="../media/image72.png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9.xml"/><Relationship Id="rId6" Type="http://schemas.openxmlformats.org/officeDocument/2006/relationships/image" Target="../media/image69.png"/><Relationship Id="rId5" Type="http://schemas.openxmlformats.org/officeDocument/2006/relationships/image" Target="../media/image28.png"/><Relationship Id="rId10" Type="http://schemas.openxmlformats.org/officeDocument/2006/relationships/image" Target="../media/image88.png"/><Relationship Id="rId4" Type="http://schemas.openxmlformats.org/officeDocument/2006/relationships/image" Target="../media/image72.png"/><Relationship Id="rId9" Type="http://schemas.openxmlformats.org/officeDocument/2006/relationships/hyperlink" Target="http://www.globalpointofcare.com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71.pn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0.xml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4" Type="http://schemas.openxmlformats.org/officeDocument/2006/relationships/image" Target="../media/image72.png"/><Relationship Id="rId9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lobalpointofcare.abbott/" TargetMode="External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1.xml"/><Relationship Id="rId6" Type="http://schemas.openxmlformats.org/officeDocument/2006/relationships/image" Target="../media/image72.png"/><Relationship Id="rId11" Type="http://schemas.openxmlformats.org/officeDocument/2006/relationships/image" Target="../media/image28.png"/><Relationship Id="rId5" Type="http://schemas.openxmlformats.org/officeDocument/2006/relationships/image" Target="../media/image71.png"/><Relationship Id="rId10" Type="http://schemas.openxmlformats.org/officeDocument/2006/relationships/image" Target="../media/image73.png"/><Relationship Id="rId4" Type="http://schemas.openxmlformats.org/officeDocument/2006/relationships/image" Target="../media/image92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2.xml"/><Relationship Id="rId6" Type="http://schemas.openxmlformats.org/officeDocument/2006/relationships/image" Target="../media/image57.png"/><Relationship Id="rId11" Type="http://schemas.openxmlformats.org/officeDocument/2006/relationships/image" Target="../media/image68.png"/><Relationship Id="rId5" Type="http://schemas.openxmlformats.org/officeDocument/2006/relationships/image" Target="../media/image95.png"/><Relationship Id="rId10" Type="http://schemas.microsoft.com/office/2007/relationships/hdphoto" Target="../media/hdphoto5.wdp"/><Relationship Id="rId4" Type="http://schemas.openxmlformats.org/officeDocument/2006/relationships/image" Target="../media/image94.pn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7.png"/><Relationship Id="rId2" Type="http://schemas.openxmlformats.org/officeDocument/2006/relationships/tags" Target="../tags/tag3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5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7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12" Type="http://schemas.openxmlformats.org/officeDocument/2006/relationships/image" Target="../media/image10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4.xml"/><Relationship Id="rId6" Type="http://schemas.openxmlformats.org/officeDocument/2006/relationships/image" Target="../media/image104.png"/><Relationship Id="rId11" Type="http://schemas.microsoft.com/office/2007/relationships/hdphoto" Target="../media/hdphoto5.wdp"/><Relationship Id="rId5" Type="http://schemas.openxmlformats.org/officeDocument/2006/relationships/image" Target="../media/image103.png"/><Relationship Id="rId10" Type="http://schemas.openxmlformats.org/officeDocument/2006/relationships/image" Target="../media/image97.png"/><Relationship Id="rId4" Type="http://schemas.openxmlformats.org/officeDocument/2006/relationships/image" Target="../media/image102.png"/><Relationship Id="rId9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68.png"/><Relationship Id="rId3" Type="http://schemas.openxmlformats.org/officeDocument/2006/relationships/image" Target="../media/image108.png"/><Relationship Id="rId7" Type="http://schemas.openxmlformats.org/officeDocument/2006/relationships/image" Target="../media/image105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5.xml"/><Relationship Id="rId6" Type="http://schemas.openxmlformats.org/officeDocument/2006/relationships/image" Target="../media/image104.png"/><Relationship Id="rId11" Type="http://schemas.microsoft.com/office/2007/relationships/hdphoto" Target="../media/hdphoto7.wdp"/><Relationship Id="rId5" Type="http://schemas.openxmlformats.org/officeDocument/2006/relationships/image" Target="../media/image103.png"/><Relationship Id="rId10" Type="http://schemas.openxmlformats.org/officeDocument/2006/relationships/image" Target="../media/image110.png"/><Relationship Id="rId4" Type="http://schemas.openxmlformats.org/officeDocument/2006/relationships/image" Target="../media/image102.png"/><Relationship Id="rId9" Type="http://schemas.microsoft.com/office/2007/relationships/hdphoto" Target="../media/hdphoto6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8.png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6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5" Type="http://schemas.openxmlformats.org/officeDocument/2006/relationships/image" Target="../media/image102.png"/><Relationship Id="rId10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notesSlide" Target="../notesSlides/notesSlide4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7.xml"/><Relationship Id="rId6" Type="http://schemas.openxmlformats.org/officeDocument/2006/relationships/image" Target="../media/image96.png"/><Relationship Id="rId11" Type="http://schemas.openxmlformats.org/officeDocument/2006/relationships/image" Target="../media/image95.png"/><Relationship Id="rId5" Type="http://schemas.openxmlformats.org/officeDocument/2006/relationships/image" Target="../media/image115.png"/><Relationship Id="rId10" Type="http://schemas.openxmlformats.org/officeDocument/2006/relationships/image" Target="../media/image116.png"/><Relationship Id="rId4" Type="http://schemas.openxmlformats.org/officeDocument/2006/relationships/image" Target="../media/image114.png"/><Relationship Id="rId9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8.xml"/><Relationship Id="rId6" Type="http://schemas.openxmlformats.org/officeDocument/2006/relationships/image" Target="../media/image95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96.png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9.xml"/><Relationship Id="rId6" Type="http://schemas.microsoft.com/office/2007/relationships/hdphoto" Target="../media/hdphoto5.wdp"/><Relationship Id="rId5" Type="http://schemas.openxmlformats.org/officeDocument/2006/relationships/image" Target="../media/image97.png"/><Relationship Id="rId10" Type="http://schemas.openxmlformats.org/officeDocument/2006/relationships/hyperlink" Target="http://www.globalpointofcare.com/" TargetMode="External"/><Relationship Id="rId4" Type="http://schemas.microsoft.com/office/2007/relationships/hdphoto" Target="../media/hdphoto4.wdp"/><Relationship Id="rId9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0.xml"/><Relationship Id="rId5" Type="http://schemas.openxmlformats.org/officeDocument/2006/relationships/hyperlink" Target="http://www.globalpointofcare.abbott/" TargetMode="External"/><Relationship Id="rId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2.xml"/><Relationship Id="rId4" Type="http://schemas.openxmlformats.org/officeDocument/2006/relationships/image" Target="../media/image1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3.xml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4.xml"/><Relationship Id="rId4" Type="http://schemas.openxmlformats.org/officeDocument/2006/relationships/image" Target="../media/image1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5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6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7.xml"/><Relationship Id="rId5" Type="http://schemas.openxmlformats.org/officeDocument/2006/relationships/image" Target="../media/image129.png"/><Relationship Id="rId4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8.xml"/><Relationship Id="rId4" Type="http://schemas.openxmlformats.org/officeDocument/2006/relationships/image" Target="../media/image1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9.xml"/><Relationship Id="rId4" Type="http://schemas.openxmlformats.org/officeDocument/2006/relationships/image" Target="../media/image1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0.xml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1.xml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3.xml"/><Relationship Id="rId5" Type="http://schemas.openxmlformats.org/officeDocument/2006/relationships/image" Target="../media/image141.png"/><Relationship Id="rId4" Type="http://schemas.openxmlformats.org/officeDocument/2006/relationships/image" Target="../media/image14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5.xml"/><Relationship Id="rId4" Type="http://schemas.openxmlformats.org/officeDocument/2006/relationships/image" Target="../media/image1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7.xml"/><Relationship Id="rId5" Type="http://schemas.openxmlformats.org/officeDocument/2006/relationships/hyperlink" Target="http://www.globalpointofcare.com/" TargetMode="External"/><Relationship Id="rId4" Type="http://schemas.openxmlformats.org/officeDocument/2006/relationships/image" Target="../media/image1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8.xml"/><Relationship Id="rId4" Type="http://schemas.openxmlformats.org/officeDocument/2006/relationships/hyperlink" Target="http://www.globalpointofcare.com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9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0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1.xml"/><Relationship Id="rId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2.xml"/><Relationship Id="rId4" Type="http://schemas.openxmlformats.org/officeDocument/2006/relationships/image" Target="../media/image1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3.xml"/><Relationship Id="rId5" Type="http://schemas.microsoft.com/office/2007/relationships/hdphoto" Target="../media/hdphoto8.wdp"/><Relationship Id="rId4" Type="http://schemas.openxmlformats.org/officeDocument/2006/relationships/image" Target="../media/image1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4.xml"/><Relationship Id="rId5" Type="http://schemas.microsoft.com/office/2007/relationships/hdphoto" Target="../media/hdphoto9.wdp"/><Relationship Id="rId4" Type="http://schemas.openxmlformats.org/officeDocument/2006/relationships/image" Target="../media/image1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5.xml"/><Relationship Id="rId4" Type="http://schemas.openxmlformats.org/officeDocument/2006/relationships/image" Target="../media/image1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6.xml"/><Relationship Id="rId5" Type="http://schemas.openxmlformats.org/officeDocument/2006/relationships/hyperlink" Target="http://www.globalpointofcare.abbott/" TargetMode="External"/><Relationship Id="rId4" Type="http://schemas.openxmlformats.org/officeDocument/2006/relationships/image" Target="../media/image1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9.xml"/><Relationship Id="rId4" Type="http://schemas.openxmlformats.org/officeDocument/2006/relationships/image" Target="../media/image1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1.xml"/><Relationship Id="rId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sv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3.xml"/><Relationship Id="rId4" Type="http://schemas.openxmlformats.org/officeDocument/2006/relationships/image" Target="../media/image1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4.xml"/><Relationship Id="rId4" Type="http://schemas.openxmlformats.org/officeDocument/2006/relationships/image" Target="../media/image1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5.xml"/><Relationship Id="rId4" Type="http://schemas.openxmlformats.org/officeDocument/2006/relationships/hyperlink" Target="http://www.globalpointofcare.abbott/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76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95E905-F0CE-47F8-95E1-8211130FA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1" y="266700"/>
            <a:ext cx="5241925" cy="261610"/>
          </a:xfrm>
        </p:spPr>
        <p:txBody>
          <a:bodyPr/>
          <a:lstStyle/>
          <a:p>
            <a:r>
              <a:rPr lang="en-IN"/>
              <a:t>TIPS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C15F51E-740E-88E1-FF6A-EA96C3DCE6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455627"/>
            <a:ext cx="8145781" cy="3240360"/>
          </a:xfrm>
        </p:spPr>
        <p:txBody>
          <a:bodyPr/>
          <a:lstStyle/>
          <a:p>
            <a:r>
              <a:rPr lang="en-US" sz="1600" b="0" dirty="0"/>
              <a:t>Content provided in this lesson does not replace the </a:t>
            </a:r>
            <a:r>
              <a:rPr lang="en-US" sz="1600" b="0" i="1" dirty="0"/>
              <a:t>i-STAT</a:t>
            </a:r>
            <a:r>
              <a:rPr lang="en-US" sz="1600" b="0" dirty="0"/>
              <a:t> User Guides, System Manual, Cartridge Test and Information (CTI) sheets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This slide deck may be modified to represent products within the </a:t>
            </a:r>
            <a:r>
              <a:rPr lang="en-US" sz="1600" b="0" i="1" dirty="0"/>
              <a:t>i-STAT System </a:t>
            </a:r>
            <a:r>
              <a:rPr lang="en-US" sz="1600" b="0" dirty="0"/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Once the deck has been modified, customers will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Abbott will continue to provide and support the original resources that are made available on the </a:t>
            </a:r>
            <a:r>
              <a:rPr lang="en-US" sz="1600" b="0" u="sng" dirty="0">
                <a:hlinkClick r:id="rId4"/>
              </a:rPr>
              <a:t>www.globalpointofcare.abbott</a:t>
            </a:r>
            <a:r>
              <a:rPr lang="en-US" sz="1600" b="0" u="sng" dirty="0"/>
              <a:t> </a:t>
            </a:r>
            <a:r>
              <a:rPr lang="en-US" sz="1600" b="0" dirty="0"/>
              <a:t>website.*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 all products are available in all regions.</a:t>
            </a:r>
          </a:p>
          <a:p>
            <a:r>
              <a:rPr lang="en-US" sz="1200" b="0" dirty="0"/>
              <a:t>*Check the website regularly to ensure that you have the most up-to-date content.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F0BBA19-7506-4B0F-A451-E9B50ADB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664835-56B5-6693-459E-CFBA262C4D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1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8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Entering</a:t>
            </a:r>
            <a:r>
              <a:rPr spc="-40" dirty="0"/>
              <a:t> </a:t>
            </a:r>
            <a:r>
              <a:rPr lang="en-US" dirty="0"/>
              <a:t>P</a:t>
            </a:r>
            <a:r>
              <a:rPr dirty="0"/>
              <a:t>atient</a:t>
            </a:r>
            <a:r>
              <a:rPr spc="-35" dirty="0"/>
              <a:t> </a:t>
            </a:r>
            <a:r>
              <a:rPr dirty="0"/>
              <a:t>ID</a:t>
            </a:r>
            <a:r>
              <a:rPr spc="-40" dirty="0"/>
              <a:t> </a:t>
            </a:r>
            <a:r>
              <a:rPr dirty="0"/>
              <a:t>via</a:t>
            </a:r>
            <a:r>
              <a:rPr spc="-40" dirty="0"/>
              <a:t> </a:t>
            </a:r>
            <a:r>
              <a:rPr lang="en-US" dirty="0"/>
              <a:t>b</a:t>
            </a:r>
            <a:r>
              <a:rPr dirty="0"/>
              <a:t>arcode</a:t>
            </a:r>
            <a:r>
              <a:rPr spc="-65" dirty="0"/>
              <a:t> </a:t>
            </a:r>
            <a:r>
              <a:rPr lang="en-US" spc="-20" dirty="0"/>
              <a:t>s</a:t>
            </a:r>
            <a:r>
              <a:rPr spc="-20" dirty="0"/>
              <a:t>can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880D31-1C72-30A6-E4E6-EC038A26C8AE}"/>
              </a:ext>
            </a:extLst>
          </p:cNvPr>
          <p:cNvGrpSpPr/>
          <p:nvPr/>
        </p:nvGrpSpPr>
        <p:grpSpPr>
          <a:xfrm>
            <a:off x="6890511" y="1152551"/>
            <a:ext cx="1846864" cy="2554493"/>
            <a:chOff x="2339752" y="2360745"/>
            <a:chExt cx="1693026" cy="2341713"/>
          </a:xfrm>
        </p:grpSpPr>
        <p:pic>
          <p:nvPicPr>
            <p:cNvPr id="23" name="Picture 22" descr="A close-up of a cell phone&#10;&#10;Description automatically generated">
              <a:extLst>
                <a:ext uri="{FF2B5EF4-FFF2-40B4-BE49-F238E27FC236}">
                  <a16:creationId xmlns:a16="http://schemas.microsoft.com/office/drawing/2014/main" id="{B84C3530-EDE2-A47F-0524-963957965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6" t="15074" r="29032" b="12547"/>
            <a:stretch/>
          </p:blipFill>
          <p:spPr>
            <a:xfrm>
              <a:off x="2339752" y="2360745"/>
              <a:ext cx="820047" cy="229971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6255AA3-D01E-6014-4B8A-A2A6B0A5C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2489" y="2361590"/>
              <a:ext cx="780289" cy="23408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86767" y="3740935"/>
              <a:ext cx="346075" cy="116205"/>
            </a:xfrm>
            <a:custGeom>
              <a:avLst/>
              <a:gdLst/>
              <a:ahLst/>
              <a:cxnLst/>
              <a:rect l="l" t="t" r="r" b="b"/>
              <a:pathLst>
                <a:path w="346075" h="116205">
                  <a:moveTo>
                    <a:pt x="0" y="0"/>
                  </a:moveTo>
                  <a:lnTo>
                    <a:pt x="345947" y="0"/>
                  </a:lnTo>
                  <a:lnTo>
                    <a:pt x="345947" y="115824"/>
                  </a:lnTo>
                  <a:lnTo>
                    <a:pt x="0" y="115824"/>
                  </a:lnTo>
                  <a:lnTo>
                    <a:pt x="0" y="0"/>
                  </a:lnTo>
                  <a:close/>
                </a:path>
              </a:pathLst>
            </a:custGeom>
            <a:ln w="15875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3484465" y="3746661"/>
              <a:ext cx="346075" cy="116205"/>
              <a:chOff x="7545323" y="2237232"/>
              <a:chExt cx="346075" cy="116205"/>
            </a:xfrm>
            <a:noFill/>
          </p:grpSpPr>
          <p:sp>
            <p:nvSpPr>
              <p:cNvPr id="13" name="object 13"/>
              <p:cNvSpPr/>
              <p:nvPr/>
            </p:nvSpPr>
            <p:spPr>
              <a:xfrm>
                <a:off x="7545323" y="2237232"/>
                <a:ext cx="346075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116205">
                    <a:moveTo>
                      <a:pt x="345948" y="0"/>
                    </a:moveTo>
                    <a:lnTo>
                      <a:pt x="0" y="0"/>
                    </a:lnTo>
                    <a:lnTo>
                      <a:pt x="0" y="115824"/>
                    </a:lnTo>
                    <a:lnTo>
                      <a:pt x="345948" y="115824"/>
                    </a:lnTo>
                    <a:lnTo>
                      <a:pt x="345948" y="0"/>
                    </a:lnTo>
                    <a:close/>
                  </a:path>
                </a:pathLst>
              </a:custGeom>
              <a:grpFill/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7545323" y="2237232"/>
                <a:ext cx="346075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346075" h="116205">
                    <a:moveTo>
                      <a:pt x="0" y="0"/>
                    </a:moveTo>
                    <a:lnTo>
                      <a:pt x="345948" y="0"/>
                    </a:lnTo>
                    <a:lnTo>
                      <a:pt x="345948" y="115824"/>
                    </a:lnTo>
                    <a:lnTo>
                      <a:pt x="0" y="1158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5875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83101-F0D2-186C-F5BA-1CD3B1F684E4}"/>
              </a:ext>
            </a:extLst>
          </p:cNvPr>
          <p:cNvGrpSpPr/>
          <p:nvPr/>
        </p:nvGrpSpPr>
        <p:grpSpPr>
          <a:xfrm>
            <a:off x="5189234" y="1194778"/>
            <a:ext cx="1473296" cy="1548858"/>
            <a:chOff x="2387672" y="1685635"/>
            <a:chExt cx="1205484" cy="126731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87672" y="1685635"/>
              <a:ext cx="1205484" cy="9768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67070" y="2319286"/>
              <a:ext cx="45719" cy="414841"/>
            </a:xfrm>
            <a:custGeom>
              <a:avLst/>
              <a:gdLst/>
              <a:ahLst/>
              <a:cxnLst/>
              <a:rect l="l" t="t" r="r" b="b"/>
              <a:pathLst>
                <a:path h="184150">
                  <a:moveTo>
                    <a:pt x="0" y="0"/>
                  </a:moveTo>
                  <a:lnTo>
                    <a:pt x="0" y="183641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 rot="532767">
              <a:off x="2903783" y="2326770"/>
              <a:ext cx="444923" cy="626175"/>
            </a:xfrm>
            <a:custGeom>
              <a:avLst/>
              <a:gdLst/>
              <a:ahLst/>
              <a:cxnLst/>
              <a:rect l="l" t="t" r="r" b="b"/>
              <a:pathLst>
                <a:path w="563879">
                  <a:moveTo>
                    <a:pt x="0" y="0"/>
                  </a:moveTo>
                  <a:lnTo>
                    <a:pt x="563537" y="0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  <a:headEnd type="triangle" w="med" len="med"/>
              <a:tailEnd type="triangl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3">
            <a:extLst>
              <a:ext uri="{FF2B5EF4-FFF2-40B4-BE49-F238E27FC236}">
                <a16:creationId xmlns:a16="http://schemas.microsoft.com/office/drawing/2014/main" id="{DAE28D10-9DA2-89A6-27CE-89A1402090B7}"/>
              </a:ext>
            </a:extLst>
          </p:cNvPr>
          <p:cNvSpPr txBox="1"/>
          <p:nvPr/>
        </p:nvSpPr>
        <p:spPr>
          <a:xfrm>
            <a:off x="526570" y="1087816"/>
            <a:ext cx="3964940" cy="235192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SCAN PATIENT ID</a:t>
            </a:r>
          </a:p>
          <a:p>
            <a:pPr marL="181610" marR="12192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880" algn="l"/>
              </a:tabLst>
            </a:pPr>
            <a:r>
              <a:rPr sz="1400" dirty="0">
                <a:cs typeface="Georgia"/>
              </a:rPr>
              <a:t>Hold</a:t>
            </a:r>
            <a:r>
              <a:rPr sz="1400" spc="-35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0" dirty="0">
                <a:cs typeface="Georgia"/>
              </a:rPr>
              <a:t> </a:t>
            </a:r>
            <a:r>
              <a:rPr sz="1400" dirty="0">
                <a:cs typeface="Georgia"/>
              </a:rPr>
              <a:t>analyzer</a:t>
            </a:r>
            <a:r>
              <a:rPr sz="1400" spc="-35" dirty="0">
                <a:cs typeface="Georgia"/>
              </a:rPr>
              <a:t> </a:t>
            </a:r>
            <a:r>
              <a:rPr sz="1400" b="1" dirty="0">
                <a:cs typeface="Georgia"/>
              </a:rPr>
              <a:t>3</a:t>
            </a:r>
            <a:r>
              <a:rPr sz="1400" b="1" spc="-20" dirty="0">
                <a:cs typeface="Georgia"/>
              </a:rPr>
              <a:t> </a:t>
            </a:r>
            <a:r>
              <a:rPr sz="1400" b="1" dirty="0">
                <a:cs typeface="Georgia"/>
              </a:rPr>
              <a:t>to</a:t>
            </a:r>
            <a:r>
              <a:rPr sz="1400" b="1" spc="-5" dirty="0">
                <a:cs typeface="Georgia"/>
              </a:rPr>
              <a:t> </a:t>
            </a:r>
            <a:r>
              <a:rPr lang="en-US" sz="1400" b="1" spc="-5" dirty="0">
                <a:cs typeface="Georgia"/>
              </a:rPr>
              <a:t>9</a:t>
            </a:r>
            <a:r>
              <a:rPr sz="1400" b="1" spc="-20" dirty="0">
                <a:cs typeface="Georgia"/>
              </a:rPr>
              <a:t> </a:t>
            </a:r>
            <a:r>
              <a:rPr sz="1400" b="1" dirty="0">
                <a:cs typeface="Georgia"/>
              </a:rPr>
              <a:t>inches</a:t>
            </a:r>
            <a:r>
              <a:rPr sz="1400" b="1" spc="-20" dirty="0">
                <a:cs typeface="Georgia"/>
              </a:rPr>
              <a:t> </a:t>
            </a:r>
            <a:r>
              <a:rPr sz="1400" b="1" dirty="0">
                <a:cs typeface="Georgia"/>
              </a:rPr>
              <a:t>away</a:t>
            </a:r>
            <a:r>
              <a:rPr sz="1400" b="1" spc="-35" dirty="0">
                <a:cs typeface="Georgia"/>
              </a:rPr>
              <a:t> </a:t>
            </a:r>
            <a:br>
              <a:rPr lang="en-US" sz="1400" spc="-35" dirty="0">
                <a:cs typeface="Georgia"/>
              </a:rPr>
            </a:br>
            <a:r>
              <a:rPr sz="1400" dirty="0">
                <a:cs typeface="Georgia"/>
              </a:rPr>
              <a:t>from</a:t>
            </a:r>
            <a:r>
              <a:rPr sz="1400" spc="-25" dirty="0">
                <a:cs typeface="Georgia"/>
              </a:rPr>
              <a:t> the </a:t>
            </a:r>
            <a:r>
              <a:rPr sz="1400" spc="-10" dirty="0">
                <a:cs typeface="Georgia"/>
              </a:rPr>
              <a:t>barcode</a:t>
            </a:r>
            <a:endParaRPr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Press</a:t>
            </a:r>
            <a:r>
              <a:rPr sz="1400" spc="-45" dirty="0">
                <a:cs typeface="Georgia"/>
              </a:rPr>
              <a:t> </a:t>
            </a:r>
            <a:r>
              <a:rPr sz="1400" dirty="0">
                <a:cs typeface="Georgia"/>
              </a:rPr>
              <a:t>and</a:t>
            </a:r>
            <a:r>
              <a:rPr sz="1400" spc="-25" dirty="0">
                <a:cs typeface="Georgia"/>
              </a:rPr>
              <a:t> </a:t>
            </a:r>
            <a:r>
              <a:rPr sz="1400" dirty="0">
                <a:cs typeface="Georgia"/>
              </a:rPr>
              <a:t>hold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down</a:t>
            </a:r>
            <a:r>
              <a:rPr sz="1400" spc="-15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5" dirty="0">
                <a:cs typeface="Georgia"/>
              </a:rPr>
              <a:t> </a:t>
            </a:r>
            <a:r>
              <a:rPr sz="1400" dirty="0">
                <a:solidFill>
                  <a:schemeClr val="accent3"/>
                </a:solidFill>
                <a:cs typeface="Georgia"/>
              </a:rPr>
              <a:t>SCAN</a:t>
            </a:r>
            <a:r>
              <a:rPr sz="1400" spc="-25" dirty="0">
                <a:cs typeface="Georgia"/>
              </a:rPr>
              <a:t> key</a:t>
            </a:r>
            <a:endParaRPr sz="1400" dirty="0">
              <a:cs typeface="Georgia"/>
            </a:endParaRPr>
          </a:p>
          <a:p>
            <a:pPr marL="181610" marR="132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880" algn="l"/>
              </a:tabLst>
            </a:pPr>
            <a:r>
              <a:rPr sz="1400" dirty="0">
                <a:cs typeface="Georgia"/>
              </a:rPr>
              <a:t>Laser</a:t>
            </a:r>
            <a:r>
              <a:rPr sz="1400" spc="-50" dirty="0">
                <a:cs typeface="Georgia"/>
              </a:rPr>
              <a:t> </a:t>
            </a:r>
            <a:r>
              <a:rPr sz="1400" dirty="0">
                <a:cs typeface="Georgia"/>
              </a:rPr>
              <a:t>beam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must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cover</a:t>
            </a:r>
            <a:r>
              <a:rPr sz="1400" spc="-15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entire</a:t>
            </a:r>
            <a:r>
              <a:rPr sz="1400" spc="-10" dirty="0">
                <a:cs typeface="Georgia"/>
              </a:rPr>
              <a:t> barcode</a:t>
            </a:r>
            <a:endParaRPr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Wait</a:t>
            </a:r>
            <a:r>
              <a:rPr sz="1400" spc="-15" dirty="0">
                <a:cs typeface="Georgia"/>
              </a:rPr>
              <a:t> </a:t>
            </a:r>
            <a:r>
              <a:rPr sz="1400" dirty="0">
                <a:cs typeface="Georgia"/>
              </a:rPr>
              <a:t>for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5" dirty="0">
                <a:cs typeface="Georgia"/>
              </a:rPr>
              <a:t> </a:t>
            </a:r>
            <a:r>
              <a:rPr sz="1400" dirty="0">
                <a:cs typeface="Georgia"/>
              </a:rPr>
              <a:t>beep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or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5" dirty="0">
                <a:cs typeface="Georgia"/>
              </a:rPr>
              <a:t> </a:t>
            </a:r>
            <a:r>
              <a:rPr sz="1400" dirty="0">
                <a:cs typeface="Georgia"/>
              </a:rPr>
              <a:t>laser</a:t>
            </a:r>
            <a:r>
              <a:rPr sz="1400" spc="-35" dirty="0">
                <a:cs typeface="Georgia"/>
              </a:rPr>
              <a:t> </a:t>
            </a:r>
            <a:r>
              <a:rPr sz="1400" dirty="0">
                <a:cs typeface="Georgia"/>
              </a:rPr>
              <a:t>beam</a:t>
            </a:r>
            <a:r>
              <a:rPr sz="1400" spc="-35" dirty="0">
                <a:cs typeface="Georgia"/>
              </a:rPr>
              <a:t> </a:t>
            </a:r>
            <a:r>
              <a:rPr sz="1400" dirty="0">
                <a:cs typeface="Georgia"/>
              </a:rPr>
              <a:t>to </a:t>
            </a:r>
            <a:r>
              <a:rPr sz="1400" spc="-10" dirty="0">
                <a:cs typeface="Georgia"/>
              </a:rPr>
              <a:t>disappear</a:t>
            </a:r>
            <a:endParaRPr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Release</a:t>
            </a:r>
            <a:r>
              <a:rPr sz="1400" spc="-5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5" dirty="0">
                <a:cs typeface="Georgia"/>
              </a:rPr>
              <a:t> </a:t>
            </a:r>
            <a:r>
              <a:rPr sz="1400" dirty="0">
                <a:solidFill>
                  <a:schemeClr val="accent3"/>
                </a:solidFill>
                <a:cs typeface="Georgia"/>
              </a:rPr>
              <a:t>SCAN</a:t>
            </a:r>
            <a:r>
              <a:rPr sz="1400" spc="-25" dirty="0">
                <a:cs typeface="Georgia"/>
              </a:rPr>
              <a:t> key</a:t>
            </a:r>
            <a:endParaRPr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Repeat</a:t>
            </a:r>
            <a:r>
              <a:rPr sz="1400" spc="-25" dirty="0">
                <a:cs typeface="Georgia"/>
              </a:rPr>
              <a:t> </a:t>
            </a:r>
            <a:r>
              <a:rPr sz="1400" dirty="0">
                <a:cs typeface="Georgia"/>
              </a:rPr>
              <a:t>if</a:t>
            </a:r>
            <a:r>
              <a:rPr sz="1400" spc="-10" dirty="0">
                <a:cs typeface="Georgia"/>
              </a:rPr>
              <a:t> prompted</a:t>
            </a:r>
            <a:endParaRPr sz="1400" dirty="0">
              <a:cs typeface="Georgi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41FB99-D95B-D66B-0A69-052E8446E836}"/>
              </a:ext>
            </a:extLst>
          </p:cNvPr>
          <p:cNvGrpSpPr/>
          <p:nvPr/>
        </p:nvGrpSpPr>
        <p:grpSpPr>
          <a:xfrm>
            <a:off x="5169995" y="3062322"/>
            <a:ext cx="1647420" cy="1326389"/>
            <a:chOff x="6614820" y="1613259"/>
            <a:chExt cx="1300013" cy="1046681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4820" y="1613259"/>
              <a:ext cx="1172552" cy="971422"/>
            </a:xfrm>
            <a:prstGeom prst="rect">
              <a:avLst/>
            </a:prstGeom>
          </p:spPr>
        </p:pic>
        <p:sp>
          <p:nvSpPr>
            <p:cNvPr id="35" name="object 10">
              <a:extLst>
                <a:ext uri="{FF2B5EF4-FFF2-40B4-BE49-F238E27FC236}">
                  <a16:creationId xmlns:a16="http://schemas.microsoft.com/office/drawing/2014/main" id="{B0312426-C49E-2E5E-D049-C9E48B304532}"/>
                </a:ext>
              </a:extLst>
            </p:cNvPr>
            <p:cNvSpPr/>
            <p:nvPr/>
          </p:nvSpPr>
          <p:spPr>
            <a:xfrm rot="18203500">
              <a:off x="7453805" y="2198911"/>
              <a:ext cx="286766" cy="635291"/>
            </a:xfrm>
            <a:custGeom>
              <a:avLst/>
              <a:gdLst/>
              <a:ahLst/>
              <a:cxnLst/>
              <a:rect l="l" t="t" r="r" b="b"/>
              <a:pathLst>
                <a:path w="563879">
                  <a:moveTo>
                    <a:pt x="0" y="0"/>
                  </a:moveTo>
                  <a:lnTo>
                    <a:pt x="563537" y="0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  <a:headEnd type="triangle" w="med" len="med"/>
              <a:tailEnd type="triangl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DA9960-D7AD-5415-01B0-C4A090CC368E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5F5A1C57-3B7B-FBB0-067F-FFD37917584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6">
              <a:extLst>
                <a:ext uri="{FF2B5EF4-FFF2-40B4-BE49-F238E27FC236}">
                  <a16:creationId xmlns:a16="http://schemas.microsoft.com/office/drawing/2014/main" id="{8C621CA7-017A-DFDE-89CE-C72A1CC43DB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object 17">
              <a:extLst>
                <a:ext uri="{FF2B5EF4-FFF2-40B4-BE49-F238E27FC236}">
                  <a16:creationId xmlns:a16="http://schemas.microsoft.com/office/drawing/2014/main" id="{26B271BD-C797-FEE2-0D02-1BC08BEFC12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9">
              <a:extLst>
                <a:ext uri="{FF2B5EF4-FFF2-40B4-BE49-F238E27FC236}">
                  <a16:creationId xmlns:a16="http://schemas.microsoft.com/office/drawing/2014/main" id="{556DB0F4-B792-9A34-11F3-A5A656B4DF9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49FDA307-7705-33CA-94A8-2BF437D0BC2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8">
              <a:extLst>
                <a:ext uri="{FF2B5EF4-FFF2-40B4-BE49-F238E27FC236}">
                  <a16:creationId xmlns:a16="http://schemas.microsoft.com/office/drawing/2014/main" id="{A075E673-357D-D5E5-7D20-94E4A68CB0F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3" name="object 20">
              <a:extLst>
                <a:ext uri="{FF2B5EF4-FFF2-40B4-BE49-F238E27FC236}">
                  <a16:creationId xmlns:a16="http://schemas.microsoft.com/office/drawing/2014/main" id="{B1EA9B16-166E-8860-A42A-2AFB70B520A0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4" name="object 23">
              <a:extLst>
                <a:ext uri="{FF2B5EF4-FFF2-40B4-BE49-F238E27FC236}">
                  <a16:creationId xmlns:a16="http://schemas.microsoft.com/office/drawing/2014/main" id="{67D5F1EA-1239-8FEC-FCCF-FF9F9601A70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1" name="object 18">
            <a:extLst>
              <a:ext uri="{FF2B5EF4-FFF2-40B4-BE49-F238E27FC236}">
                <a16:creationId xmlns:a16="http://schemas.microsoft.com/office/drawing/2014/main" id="{90949B1A-DDF8-5C4A-74B9-05F38C441824}"/>
              </a:ext>
            </a:extLst>
          </p:cNvPr>
          <p:cNvSpPr txBox="1"/>
          <p:nvPr/>
        </p:nvSpPr>
        <p:spPr>
          <a:xfrm>
            <a:off x="5870357" y="4322074"/>
            <a:ext cx="2867016" cy="192360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300"/>
              </a:spcBef>
            </a:pPr>
            <a:r>
              <a:rPr lang="en-US" sz="1000" b="1" spc="-20" dirty="0">
                <a:solidFill>
                  <a:schemeClr val="accent1"/>
                </a:solidFill>
                <a:latin typeface="Calibri"/>
                <a:cs typeface="Calibri"/>
              </a:rPr>
              <a:t>LASER MUST COVER THE ENTIRE BARCODE</a:t>
            </a:r>
            <a:endParaRPr sz="10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6D21F104-EB4C-523A-CDCE-E97B1DEEE505}"/>
              </a:ext>
            </a:extLst>
          </p:cNvPr>
          <p:cNvSpPr/>
          <p:nvPr/>
        </p:nvSpPr>
        <p:spPr>
          <a:xfrm>
            <a:off x="6094942" y="3959117"/>
            <a:ext cx="45719" cy="387530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641"/>
                </a:lnTo>
              </a:path>
            </a:pathLst>
          </a:custGeom>
          <a:ln w="25400">
            <a:solidFill>
              <a:schemeClr val="accent4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18">
            <a:extLst>
              <a:ext uri="{FF2B5EF4-FFF2-40B4-BE49-F238E27FC236}">
                <a16:creationId xmlns:a16="http://schemas.microsoft.com/office/drawing/2014/main" id="{C7C797BF-A8B5-C8B5-9B30-5C12218B38E0}"/>
              </a:ext>
            </a:extLst>
          </p:cNvPr>
          <p:cNvSpPr txBox="1"/>
          <p:nvPr/>
        </p:nvSpPr>
        <p:spPr>
          <a:xfrm>
            <a:off x="5469404" y="2476310"/>
            <a:ext cx="1669757" cy="346249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300"/>
              </a:spcBef>
            </a:pPr>
            <a:r>
              <a:rPr lang="en-US" sz="1000" b="1" spc="-20">
                <a:solidFill>
                  <a:schemeClr val="accent1"/>
                </a:solidFill>
                <a:latin typeface="Calibri"/>
                <a:cs typeface="Calibri"/>
              </a:rPr>
              <a:t>SCAN </a:t>
            </a:r>
            <a:r>
              <a:rPr sz="1000" b="1" spc="-20">
                <a:solidFill>
                  <a:schemeClr val="accent1"/>
                </a:solidFill>
                <a:latin typeface="Calibri"/>
                <a:cs typeface="Calibri"/>
              </a:rPr>
              <a:t>3-</a:t>
            </a:r>
            <a:r>
              <a:rPr lang="en-US" sz="1000" b="1" spc="-20">
                <a:solidFill>
                  <a:schemeClr val="accent1"/>
                </a:solidFill>
                <a:latin typeface="Calibri"/>
                <a:cs typeface="Calibri"/>
              </a:rPr>
              <a:t>9</a:t>
            </a:r>
            <a:r>
              <a:rPr sz="1000" b="1" spc="15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10">
                <a:solidFill>
                  <a:schemeClr val="accent1"/>
                </a:solidFill>
                <a:latin typeface="Calibri"/>
                <a:cs typeface="Calibri"/>
              </a:rPr>
              <a:t>INCHES</a:t>
            </a:r>
            <a: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b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  <a:t>FROM BARCODE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D69D4B-94E1-7BB2-D660-A97CCC6C1E5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10</a:t>
            </a:fld>
            <a:endParaRPr spc="-2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4A795F-7520-EA70-6D8E-ED6E556450DB}"/>
              </a:ext>
            </a:extLst>
          </p:cNvPr>
          <p:cNvSpPr txBox="1"/>
          <p:nvPr/>
        </p:nvSpPr>
        <p:spPr>
          <a:xfrm>
            <a:off x="795858" y="3577620"/>
            <a:ext cx="3870250" cy="1459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514350"/>
            <a:r>
              <a:rPr lang="en-US" sz="10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000" dirty="0">
              <a:solidFill>
                <a:schemeClr val="tx2"/>
              </a:solidFill>
            </a:endParaRP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  <a:p>
            <a:pPr algn="l"/>
            <a:endParaRPr lang="en-US" sz="105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092F172-92CC-EF73-EDA0-CD87A34546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3" y="3643785"/>
            <a:ext cx="452794" cy="45279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1721DFC-A6AA-D80E-6011-32746EDB023F}"/>
              </a:ext>
            </a:extLst>
          </p:cNvPr>
          <p:cNvCxnSpPr>
            <a:cxnSpLocks/>
          </p:cNvCxnSpPr>
          <p:nvPr/>
        </p:nvCxnSpPr>
        <p:spPr>
          <a:xfrm>
            <a:off x="283976" y="3550528"/>
            <a:ext cx="4382132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61721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Entering</a:t>
            </a:r>
            <a:r>
              <a:rPr spc="-55" dirty="0"/>
              <a:t> </a:t>
            </a:r>
            <a:r>
              <a:rPr dirty="0"/>
              <a:t>Patient</a:t>
            </a:r>
            <a:r>
              <a:rPr spc="-50" dirty="0"/>
              <a:t> </a:t>
            </a:r>
            <a:r>
              <a:rPr dirty="0"/>
              <a:t>ID</a:t>
            </a:r>
            <a:r>
              <a:rPr spc="-55" dirty="0"/>
              <a:t> </a:t>
            </a:r>
            <a:r>
              <a:rPr lang="en-US" spc="-55" dirty="0"/>
              <a:t>m</a:t>
            </a:r>
            <a:r>
              <a:rPr dirty="0"/>
              <a:t>anually</a:t>
            </a:r>
            <a:r>
              <a:rPr spc="-30" dirty="0"/>
              <a:t> </a:t>
            </a:r>
            <a:r>
              <a:rPr lang="en-US" spc="-30" dirty="0"/>
              <a:t>|</a:t>
            </a:r>
            <a:r>
              <a:rPr spc="-4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5" dirty="0"/>
              <a:t> </a:t>
            </a:r>
            <a:r>
              <a:rPr spc="-50" dirty="0"/>
              <a:t>1</a:t>
            </a:r>
          </a:p>
        </p:txBody>
      </p:sp>
      <p:pic>
        <p:nvPicPr>
          <p:cNvPr id="13" name="Picture 12" descr="A close-up of a phone&#10;&#10;Description automatically generated">
            <a:extLst>
              <a:ext uri="{FF2B5EF4-FFF2-40B4-BE49-F238E27FC236}">
                <a16:creationId xmlns:a16="http://schemas.microsoft.com/office/drawing/2014/main" id="{5E1ADB99-3F2B-6B09-822D-CD52132AF1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0" t="14445" r="27948" b="11704"/>
          <a:stretch/>
        </p:blipFill>
        <p:spPr>
          <a:xfrm>
            <a:off x="6736259" y="1282067"/>
            <a:ext cx="1166637" cy="329183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003698" y="3407229"/>
            <a:ext cx="631757" cy="898529"/>
            <a:chOff x="2983080" y="2920851"/>
            <a:chExt cx="645160" cy="745639"/>
          </a:xfrm>
        </p:grpSpPr>
        <p:sp>
          <p:nvSpPr>
            <p:cNvPr id="6" name="object 6"/>
            <p:cNvSpPr/>
            <p:nvPr/>
          </p:nvSpPr>
          <p:spPr>
            <a:xfrm>
              <a:off x="2983080" y="2952750"/>
              <a:ext cx="645160" cy="71374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644652" y="0"/>
                  </a:moveTo>
                  <a:lnTo>
                    <a:pt x="0" y="0"/>
                  </a:lnTo>
                  <a:lnTo>
                    <a:pt x="0" y="525780"/>
                  </a:lnTo>
                  <a:lnTo>
                    <a:pt x="222288" y="525780"/>
                  </a:lnTo>
                  <a:lnTo>
                    <a:pt x="222288" y="713740"/>
                  </a:lnTo>
                  <a:lnTo>
                    <a:pt x="644652" y="713740"/>
                  </a:lnTo>
                  <a:lnTo>
                    <a:pt x="644652" y="525780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FFD100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83080" y="2920851"/>
              <a:ext cx="645160" cy="71374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0" y="0"/>
                  </a:moveTo>
                  <a:lnTo>
                    <a:pt x="644652" y="0"/>
                  </a:lnTo>
                  <a:lnTo>
                    <a:pt x="644652" y="713231"/>
                  </a:lnTo>
                  <a:lnTo>
                    <a:pt x="222288" y="713231"/>
                  </a:lnTo>
                  <a:lnTo>
                    <a:pt x="222288" y="526211"/>
                  </a:lnTo>
                  <a:lnTo>
                    <a:pt x="0" y="52621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B753DA5-E839-3250-8250-A64DF759C8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39"/>
          <a:stretch/>
        </p:blipFill>
        <p:spPr>
          <a:xfrm>
            <a:off x="4642865" y="1318020"/>
            <a:ext cx="1903918" cy="30940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0D401C-066D-017C-A3FE-98110FD613D1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8246F08C-AA49-A8BB-3FC3-43AB70C90AA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3A07A47E-2670-BE94-21D1-01014EFCE2B5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32C7553C-DB8D-3D1D-5B48-020A8CD26D0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9">
              <a:extLst>
                <a:ext uri="{FF2B5EF4-FFF2-40B4-BE49-F238E27FC236}">
                  <a16:creationId xmlns:a16="http://schemas.microsoft.com/office/drawing/2014/main" id="{A9E1F1F1-4DF3-AF3F-6831-8F5886AF67E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5C4275AC-C033-0634-ADC0-FBC2E5CD8FCD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7472757B-5153-6689-607F-EAD4282240A6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60E14F9C-1064-03B8-B4D8-96A0C097F791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C67C8108-F590-45E3-1CB8-13FE552C2123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B50932-A233-8F2C-901E-A24D9C61FD2E}"/>
              </a:ext>
            </a:extLst>
          </p:cNvPr>
          <p:cNvSpPr txBox="1">
            <a:spLocks/>
          </p:cNvSpPr>
          <p:nvPr/>
        </p:nvSpPr>
        <p:spPr>
          <a:xfrm>
            <a:off x="502920" y="1202100"/>
            <a:ext cx="2953512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MANUAL ENTRY: PATIENT ID</a:t>
            </a:r>
          </a:p>
          <a:p>
            <a:pPr marL="283210" indent="-283210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Use number and/or ABC keys on the keypad</a:t>
            </a:r>
          </a:p>
          <a:p>
            <a:pPr marL="401955" indent="-173355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Up to </a:t>
            </a:r>
            <a:r>
              <a:rPr lang="en-US" b="1" dirty="0">
                <a:latin typeface="+mn-lt"/>
                <a:cs typeface="Calibri"/>
              </a:rPr>
              <a:t>15</a:t>
            </a:r>
            <a:r>
              <a:rPr lang="en-US" dirty="0">
                <a:latin typeface="+mn-lt"/>
                <a:cs typeface="Calibri"/>
              </a:rPr>
              <a:t> alphanumeric characters 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Press</a:t>
            </a: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 ENT </a:t>
            </a:r>
            <a:r>
              <a:rPr lang="en-US" dirty="0">
                <a:latin typeface="+mn-lt"/>
                <a:cs typeface="Calibri"/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Repeat if prompted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E6C9A0-5D6A-94C2-F984-34A05025F6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11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1BC59F-87CD-2A22-EC8F-1722675A5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121" y="1287941"/>
            <a:ext cx="1081765" cy="3157378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7059386" y="3352800"/>
            <a:ext cx="693652" cy="832757"/>
            <a:chOff x="7696696" y="3498740"/>
            <a:chExt cx="645160" cy="673211"/>
          </a:xfrm>
        </p:grpSpPr>
        <p:sp>
          <p:nvSpPr>
            <p:cNvPr id="4" name="object 4"/>
            <p:cNvSpPr/>
            <p:nvPr/>
          </p:nvSpPr>
          <p:spPr>
            <a:xfrm>
              <a:off x="7696696" y="3498741"/>
              <a:ext cx="632921" cy="67321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644652" y="0"/>
                  </a:moveTo>
                  <a:lnTo>
                    <a:pt x="0" y="0"/>
                  </a:lnTo>
                  <a:lnTo>
                    <a:pt x="0" y="525780"/>
                  </a:lnTo>
                  <a:lnTo>
                    <a:pt x="222288" y="525780"/>
                  </a:lnTo>
                  <a:lnTo>
                    <a:pt x="222288" y="713740"/>
                  </a:lnTo>
                  <a:lnTo>
                    <a:pt x="644652" y="713740"/>
                  </a:lnTo>
                  <a:lnTo>
                    <a:pt x="644652" y="525780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FFD100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96696" y="3498740"/>
              <a:ext cx="645160" cy="67321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0" y="0"/>
                  </a:moveTo>
                  <a:lnTo>
                    <a:pt x="644652" y="0"/>
                  </a:lnTo>
                  <a:lnTo>
                    <a:pt x="644652" y="713231"/>
                  </a:lnTo>
                  <a:lnTo>
                    <a:pt x="222288" y="713231"/>
                  </a:lnTo>
                  <a:lnTo>
                    <a:pt x="222288" y="526211"/>
                  </a:lnTo>
                  <a:lnTo>
                    <a:pt x="0" y="52621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Entering</a:t>
            </a:r>
            <a:r>
              <a:rPr spc="-50" dirty="0"/>
              <a:t> </a:t>
            </a:r>
            <a:r>
              <a:rPr dirty="0"/>
              <a:t>Patient</a:t>
            </a:r>
            <a:r>
              <a:rPr spc="-45" dirty="0"/>
              <a:t> </a:t>
            </a:r>
            <a:r>
              <a:rPr dirty="0"/>
              <a:t>ID</a:t>
            </a:r>
            <a:r>
              <a:rPr spc="-50" dirty="0"/>
              <a:t> </a:t>
            </a:r>
            <a:r>
              <a:rPr lang="en-US" spc="-50" dirty="0"/>
              <a:t>m</a:t>
            </a:r>
            <a:r>
              <a:rPr dirty="0"/>
              <a:t>anually</a:t>
            </a:r>
            <a:r>
              <a:rPr spc="-20" dirty="0"/>
              <a:t> </a:t>
            </a:r>
            <a:r>
              <a:rPr lang="en-US" spc="-20" dirty="0"/>
              <a:t>|</a:t>
            </a:r>
            <a:r>
              <a:rPr spc="-3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dirty="0"/>
              <a:t>1</a:t>
            </a:r>
            <a:r>
              <a:rPr spc="-50" dirty="0"/>
              <a:t> </a:t>
            </a:r>
            <a:r>
              <a:rPr spc="-10" dirty="0"/>
              <a:t>Wireless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D4D429-3235-583A-526B-381B28A8B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918" y="1282064"/>
            <a:ext cx="1862419" cy="30940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1CF3C4-294D-4E4A-CB0B-34893656C8D6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97345E8C-B9D8-D369-97E9-CDAEE302EAB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DE40E911-94B8-7BD6-ABA9-1C1AC07A5A4D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EC5FCF10-DA41-8005-8488-09B0351DA93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DE690819-7F10-605C-CABD-1134781D687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12B01884-F572-6913-5A90-0349587DB2C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57FFCD60-358F-37D6-D769-0025F03CFA9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E487E440-B99B-56FB-A01F-820CDFA59C05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FAC14948-8F26-B65B-F41A-1BF4A808205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16E8F-D8A4-F000-B114-CFA7E8AA096F}"/>
              </a:ext>
            </a:extLst>
          </p:cNvPr>
          <p:cNvSpPr txBox="1">
            <a:spLocks/>
          </p:cNvSpPr>
          <p:nvPr/>
        </p:nvSpPr>
        <p:spPr>
          <a:xfrm>
            <a:off x="502920" y="1202100"/>
            <a:ext cx="2926080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MANUAL ENTRY: PATIENT ID</a:t>
            </a:r>
          </a:p>
          <a:p>
            <a:pPr marL="283210" indent="-283210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Use number and/or ABC keys on the keypad</a:t>
            </a:r>
          </a:p>
          <a:p>
            <a:pPr marL="401955" indent="-173355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Up to </a:t>
            </a:r>
            <a:r>
              <a:rPr lang="en-US" b="1" dirty="0">
                <a:latin typeface="+mn-lt"/>
                <a:cs typeface="Calibri"/>
              </a:rPr>
              <a:t>15</a:t>
            </a:r>
            <a:r>
              <a:rPr lang="en-US" dirty="0">
                <a:latin typeface="+mn-lt"/>
                <a:cs typeface="Calibri"/>
              </a:rPr>
              <a:t> alphanumeric characters 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Press</a:t>
            </a: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 ENT </a:t>
            </a:r>
            <a:r>
              <a:rPr lang="en-US" dirty="0">
                <a:latin typeface="+mn-lt"/>
                <a:cs typeface="Calibri"/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Repeat if prompted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0785D7-34A8-3C23-7AE8-2CA0DAE8806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12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Positive</a:t>
            </a:r>
            <a:r>
              <a:rPr spc="-60" dirty="0"/>
              <a:t> </a:t>
            </a:r>
            <a:r>
              <a:rPr lang="en-US" dirty="0"/>
              <a:t>P</a:t>
            </a:r>
            <a:r>
              <a:rPr dirty="0"/>
              <a:t>atient</a:t>
            </a:r>
            <a:r>
              <a:rPr spc="-25" dirty="0"/>
              <a:t> </a:t>
            </a:r>
            <a:r>
              <a:rPr dirty="0"/>
              <a:t>ID</a:t>
            </a:r>
            <a:r>
              <a:rPr spc="-40" dirty="0"/>
              <a:t> </a:t>
            </a:r>
            <a:r>
              <a:rPr lang="en-US" spc="-40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0" dirty="0"/>
              <a:t> </a:t>
            </a:r>
            <a:r>
              <a:rPr spc="-50" dirty="0"/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B5BBF2-2BB3-8BC3-893A-492FFB6BF024}"/>
              </a:ext>
            </a:extLst>
          </p:cNvPr>
          <p:cNvGrpSpPr/>
          <p:nvPr/>
        </p:nvGrpSpPr>
        <p:grpSpPr>
          <a:xfrm>
            <a:off x="4845872" y="1282858"/>
            <a:ext cx="3418234" cy="3417816"/>
            <a:chOff x="5206519" y="1200150"/>
            <a:chExt cx="3418234" cy="3417816"/>
          </a:xfrm>
        </p:grpSpPr>
        <p:pic>
          <p:nvPicPr>
            <p:cNvPr id="10" name="Picture 9" descr="A close-up of a phone&#10;&#10;Description automatically generated">
              <a:extLst>
                <a:ext uri="{FF2B5EF4-FFF2-40B4-BE49-F238E27FC236}">
                  <a16:creationId xmlns:a16="http://schemas.microsoft.com/office/drawing/2014/main" id="{0DBF106F-6EED-FA31-CD46-6602F37FD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51" t="14445" r="27188" b="11482"/>
            <a:stretch/>
          </p:blipFill>
          <p:spPr>
            <a:xfrm>
              <a:off x="7394340" y="1200150"/>
              <a:ext cx="1230413" cy="341781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7CB0034-5D8D-F235-4DFE-3E1C5803E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6519" y="1200150"/>
              <a:ext cx="1956019" cy="3299461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BC8ABD4-D082-7A7E-58CA-20FC665055A3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170BDCF6-D76F-200C-9E76-EAB37658999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DAB85F1A-8DC8-AEFC-B932-77E1F199E758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22FA5C96-1EA9-930B-AD93-D0827121EC6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9C9BBD0A-5AFF-E644-B8E5-C0B7BF2CF2D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13EC7A02-EDAC-24DE-2941-70E9110792F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0DA49A2A-D43D-E91D-F1B5-C35C5C4C4ED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24FFD017-85E9-05A0-7F40-7AA9A66A3C3B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580A6073-60F9-E7D6-C3F1-DAED46F25381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" name="object 4">
            <a:extLst>
              <a:ext uri="{FF2B5EF4-FFF2-40B4-BE49-F238E27FC236}">
                <a16:creationId xmlns:a16="http://schemas.microsoft.com/office/drawing/2014/main" id="{739CE718-310E-7E4F-001E-226FAD2CCF99}"/>
              </a:ext>
            </a:extLst>
          </p:cNvPr>
          <p:cNvSpPr txBox="1"/>
          <p:nvPr/>
        </p:nvSpPr>
        <p:spPr>
          <a:xfrm>
            <a:off x="502920" y="1092064"/>
            <a:ext cx="4342952" cy="322908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INFORMATION IS CORRECT</a:t>
            </a:r>
          </a:p>
          <a:p>
            <a:pPr marL="298450" indent="-285750">
              <a:lnSpc>
                <a:spcPct val="100000"/>
              </a:lnSpc>
              <a:spcBef>
                <a:spcPts val="675"/>
              </a:spcBef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Follow the onscreen instructions</a:t>
            </a:r>
            <a:br>
              <a:rPr lang="en-US" sz="1400" spc="-10" dirty="0">
                <a:cs typeface="Georgia"/>
              </a:rPr>
            </a:br>
            <a:endParaRPr lang="en-US" sz="600" dirty="0">
              <a:cs typeface="Georgia"/>
            </a:endParaRPr>
          </a:p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INFORMATION IS INCORRECT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</a:t>
            </a:r>
            <a:r>
              <a:rPr sz="1400" dirty="0">
                <a:solidFill>
                  <a:schemeClr val="accent3"/>
                </a:solidFill>
              </a:rPr>
              <a:t>1</a:t>
            </a:r>
            <a:r>
              <a:rPr lang="en-US" sz="1400" dirty="0"/>
              <a:t> on the keypad</a:t>
            </a:r>
            <a:endParaRPr sz="1400" dirty="0"/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Rescan or </a:t>
            </a:r>
            <a:r>
              <a:rPr lang="en-US" sz="1400" dirty="0"/>
              <a:t>r</a:t>
            </a:r>
            <a:r>
              <a:rPr sz="1400" dirty="0"/>
              <a:t>e</a:t>
            </a:r>
            <a:r>
              <a:rPr lang="en-US" sz="1400" dirty="0"/>
              <a:t>-</a:t>
            </a:r>
            <a:r>
              <a:rPr sz="1400" dirty="0"/>
              <a:t>enter the patient ID</a:t>
            </a:r>
            <a:br>
              <a:rPr lang="en-US" sz="1400" spc="-25" dirty="0">
                <a:latin typeface="Georgia"/>
                <a:cs typeface="Georgia"/>
              </a:rPr>
            </a:br>
            <a:endParaRPr lang="en-US" sz="800" dirty="0">
              <a:latin typeface="Georgia"/>
              <a:cs typeface="Georgia"/>
            </a:endParaRPr>
          </a:p>
          <a:p>
            <a:pPr marL="12700" marR="1778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PATIENT INFORMATION IS NOT DISPLAYED, DO NOT PERFORM THE TEST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First, get the current patient list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Then begin the testing process over again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F60F-9D7B-F7B7-F61C-4C86B974250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13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Positive</a:t>
            </a:r>
            <a:r>
              <a:rPr spc="-55" dirty="0"/>
              <a:t> </a:t>
            </a:r>
            <a:r>
              <a:rPr lang="en-US" spc="-55" dirty="0"/>
              <a:t>P</a:t>
            </a:r>
            <a:r>
              <a:rPr dirty="0"/>
              <a:t>atient</a:t>
            </a:r>
            <a:r>
              <a:rPr spc="-20" dirty="0"/>
              <a:t> </a:t>
            </a:r>
            <a:r>
              <a:rPr dirty="0"/>
              <a:t>ID</a:t>
            </a:r>
            <a:r>
              <a:rPr spc="-35" dirty="0"/>
              <a:t> </a:t>
            </a:r>
            <a:r>
              <a:rPr lang="en-US" spc="-35" dirty="0"/>
              <a:t>|</a:t>
            </a:r>
            <a:r>
              <a:rPr spc="-2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35" dirty="0"/>
              <a:t> </a:t>
            </a:r>
            <a:r>
              <a:rPr dirty="0"/>
              <a:t>1</a:t>
            </a:r>
            <a:r>
              <a:rPr spc="-35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88488" y="1170927"/>
            <a:ext cx="4342952" cy="322395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INFORMATION IS CORRECT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Follow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5" dirty="0">
                <a:cs typeface="Georgia"/>
              </a:rPr>
              <a:t> </a:t>
            </a:r>
            <a:r>
              <a:rPr sz="1400" dirty="0">
                <a:cs typeface="Georgia"/>
              </a:rPr>
              <a:t>onscreen</a:t>
            </a:r>
            <a:r>
              <a:rPr sz="1400" spc="-70" dirty="0">
                <a:cs typeface="Georgia"/>
              </a:rPr>
              <a:t> </a:t>
            </a:r>
            <a:r>
              <a:rPr sz="1400" spc="-10" dirty="0">
                <a:cs typeface="Georgia"/>
              </a:rPr>
              <a:t>instructions</a:t>
            </a:r>
            <a:endParaRPr sz="1400" dirty="0">
              <a:cs typeface="Georgia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lang="en-US" sz="800" dirty="0">
              <a:latin typeface="Georgia"/>
              <a:cs typeface="Georgia"/>
            </a:endParaRPr>
          </a:p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INFORMATION IS INCORRECT</a:t>
            </a:r>
          </a:p>
          <a:p>
            <a:pPr marL="182245" indent="-169545">
              <a:lnSpc>
                <a:spcPts val="15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Press</a:t>
            </a:r>
            <a:r>
              <a:rPr sz="1400" spc="-40" dirty="0">
                <a:cs typeface="Georgia"/>
              </a:rPr>
              <a:t> </a:t>
            </a:r>
            <a:r>
              <a:rPr sz="1400" spc="-50" dirty="0">
                <a:solidFill>
                  <a:schemeClr val="accent3"/>
                </a:solidFill>
                <a:cs typeface="Georgia"/>
              </a:rPr>
              <a:t>1</a:t>
            </a:r>
            <a:r>
              <a:rPr lang="en-US" sz="1400" spc="-50" dirty="0">
                <a:solidFill>
                  <a:schemeClr val="accent3"/>
                </a:solidFill>
                <a:cs typeface="Georgia"/>
              </a:rPr>
              <a:t> </a:t>
            </a:r>
            <a:r>
              <a:rPr lang="en-US" sz="1400" spc="-50" dirty="0">
                <a:cs typeface="Georgia"/>
              </a:rPr>
              <a:t>on the keypad</a:t>
            </a:r>
            <a:endParaRPr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Rescan</a:t>
            </a:r>
            <a:r>
              <a:rPr sz="1400" spc="-35" dirty="0">
                <a:cs typeface="Georgia"/>
              </a:rPr>
              <a:t> </a:t>
            </a:r>
            <a:r>
              <a:rPr sz="1400" dirty="0">
                <a:cs typeface="Georgia"/>
              </a:rPr>
              <a:t>or</a:t>
            </a:r>
            <a:r>
              <a:rPr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r</a:t>
            </a:r>
            <a:r>
              <a:rPr sz="1400" dirty="0">
                <a:cs typeface="Georgia"/>
              </a:rPr>
              <a:t>e</a:t>
            </a:r>
            <a:r>
              <a:rPr lang="en-US" sz="1400" dirty="0">
                <a:cs typeface="Georgia"/>
              </a:rPr>
              <a:t>-</a:t>
            </a:r>
            <a:r>
              <a:rPr sz="1400" dirty="0">
                <a:cs typeface="Georgia"/>
              </a:rPr>
              <a:t>enter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5" dirty="0">
                <a:cs typeface="Georgia"/>
              </a:rPr>
              <a:t> </a:t>
            </a:r>
            <a:r>
              <a:rPr sz="1400" dirty="0">
                <a:cs typeface="Georgia"/>
              </a:rPr>
              <a:t>patient</a:t>
            </a:r>
            <a:r>
              <a:rPr sz="1400" spc="-25" dirty="0">
                <a:cs typeface="Georgia"/>
              </a:rPr>
              <a:t> ID</a:t>
            </a:r>
            <a:br>
              <a:rPr lang="en-US" sz="1400" spc="-25" dirty="0">
                <a:latin typeface="Georgia"/>
                <a:cs typeface="Georgia"/>
              </a:rPr>
            </a:br>
            <a:endParaRPr lang="en-US" sz="800" dirty="0">
              <a:latin typeface="Georgia"/>
              <a:cs typeface="Georgia"/>
            </a:endParaRPr>
          </a:p>
          <a:p>
            <a:pPr marL="12700" marR="1778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PATIENT INFORMATION IS NOT DISPLAYED, DO NOT PERFORM THE TEST</a:t>
            </a:r>
          </a:p>
          <a:p>
            <a:pPr marL="182245" indent="-169545">
              <a:lnSpc>
                <a:spcPts val="15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First,</a:t>
            </a:r>
            <a:r>
              <a:rPr sz="1400" spc="-25" dirty="0">
                <a:cs typeface="Georgia"/>
              </a:rPr>
              <a:t> </a:t>
            </a:r>
            <a:r>
              <a:rPr sz="1400" dirty="0">
                <a:cs typeface="Georgia"/>
              </a:rPr>
              <a:t>get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0" dirty="0">
                <a:cs typeface="Georgia"/>
              </a:rPr>
              <a:t> </a:t>
            </a:r>
            <a:r>
              <a:rPr sz="1400" dirty="0">
                <a:cs typeface="Georgia"/>
              </a:rPr>
              <a:t>current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patient</a:t>
            </a:r>
            <a:r>
              <a:rPr sz="1400" spc="-30" dirty="0">
                <a:cs typeface="Georgia"/>
              </a:rPr>
              <a:t> </a:t>
            </a:r>
            <a:r>
              <a:rPr sz="1400" spc="-20" dirty="0">
                <a:cs typeface="Georgia"/>
              </a:rPr>
              <a:t>list</a:t>
            </a:r>
            <a:endParaRPr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Then</a:t>
            </a:r>
            <a:r>
              <a:rPr sz="1400" spc="-25" dirty="0">
                <a:cs typeface="Georgia"/>
              </a:rPr>
              <a:t> </a:t>
            </a:r>
            <a:r>
              <a:rPr sz="1400" dirty="0">
                <a:cs typeface="Georgia"/>
              </a:rPr>
              <a:t>begin</a:t>
            </a:r>
            <a:r>
              <a:rPr sz="1400" spc="-35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0" dirty="0">
                <a:cs typeface="Georgia"/>
              </a:rPr>
              <a:t> </a:t>
            </a:r>
            <a:r>
              <a:rPr sz="1400" dirty="0">
                <a:cs typeface="Georgia"/>
              </a:rPr>
              <a:t>testing</a:t>
            </a:r>
            <a:r>
              <a:rPr sz="1400" spc="-15" dirty="0">
                <a:cs typeface="Georgia"/>
              </a:rPr>
              <a:t> </a:t>
            </a:r>
            <a:r>
              <a:rPr sz="1400" dirty="0">
                <a:cs typeface="Georgia"/>
              </a:rPr>
              <a:t>process</a:t>
            </a:r>
            <a:r>
              <a:rPr sz="1400" spc="-40" dirty="0">
                <a:cs typeface="Georgia"/>
              </a:rPr>
              <a:t> </a:t>
            </a:r>
            <a:r>
              <a:rPr sz="1400" dirty="0">
                <a:cs typeface="Georgia"/>
              </a:rPr>
              <a:t>over</a:t>
            </a:r>
            <a:r>
              <a:rPr sz="1400" spc="-25" dirty="0">
                <a:cs typeface="Georgia"/>
              </a:rPr>
              <a:t> </a:t>
            </a:r>
            <a:r>
              <a:rPr sz="1400" spc="-10" dirty="0">
                <a:cs typeface="Georgia"/>
              </a:rPr>
              <a:t>again</a:t>
            </a:r>
            <a:endParaRPr sz="1400" dirty="0">
              <a:cs typeface="Georgia"/>
            </a:endParaRPr>
          </a:p>
        </p:txBody>
      </p:sp>
      <p:pic>
        <p:nvPicPr>
          <p:cNvPr id="14" name="Picture 13" descr="A blue and white cell phone&#10;&#10;Description automatically generated">
            <a:extLst>
              <a:ext uri="{FF2B5EF4-FFF2-40B4-BE49-F238E27FC236}">
                <a16:creationId xmlns:a16="http://schemas.microsoft.com/office/drawing/2014/main" id="{FC36B90A-45F3-5733-C75C-7E0578268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5" t="13334" r="29547" b="11441"/>
          <a:stretch/>
        </p:blipFill>
        <p:spPr>
          <a:xfrm>
            <a:off x="6910179" y="1170927"/>
            <a:ext cx="1139312" cy="34029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98547F-B4EC-1FBA-073B-972AD0647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891" y="1245697"/>
            <a:ext cx="1940333" cy="32101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8150395-6C0F-33A8-1BD7-1A0280C7EDDD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E296B050-2EF3-2293-9797-5393E9A30CB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D156D0EF-F312-3650-D6EB-DFF033F1EC8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05B5BFC2-76C4-2F66-40C1-299E8E0DA9F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4B62E745-2FDB-2B04-CC04-BF50B8AC270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EB26AAC7-C998-1F7C-F8C7-98063EAF771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157C242B-B5CC-492D-7485-366EDB97D0D6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105100B9-ADFD-A9CA-49FC-30FAD5903BFB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97CBBF39-0C1D-3503-05BF-B12BF1E82379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B0E5B-88D3-8B1B-7C97-8A4852F3053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14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1D61-DE74-DF19-67A2-E42B7976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Performing a Patient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7993D-53E5-6960-9669-2EA4E8460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dirty="0">
                <a:solidFill>
                  <a:schemeClr val="accent1"/>
                </a:solidFill>
              </a:rPr>
              <a:t>i</a:t>
            </a:r>
            <a:r>
              <a:rPr lang="en-US" b="0" dirty="0">
                <a:solidFill>
                  <a:schemeClr val="accent1"/>
                </a:solidFill>
              </a:rPr>
              <a:t>-STAT LEARNING SYSTEM | PERFORMING A PATIENT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4733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504780" y="1154061"/>
            <a:ext cx="4711065" cy="2143536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SCAN CARTRIDGE LOT NUMBER</a:t>
            </a:r>
          </a:p>
          <a:p>
            <a:pPr marL="181610" marR="1236980" indent="-169545">
              <a:lnSpc>
                <a:spcPts val="1500"/>
              </a:lnSpc>
              <a:spcBef>
                <a:spcPts val="675"/>
              </a:spcBef>
              <a:buFont typeface="Arial"/>
              <a:buChar char="•"/>
              <a:tabLst>
                <a:tab pos="182880" algn="l"/>
              </a:tabLst>
            </a:pPr>
            <a:r>
              <a:rPr lang="en-US" sz="1400" dirty="0">
                <a:cs typeface="Georgia"/>
              </a:rPr>
              <a:t>Hold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analyzer</a:t>
            </a:r>
            <a:r>
              <a:rPr lang="en-US" sz="1400" spc="-3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3</a:t>
            </a:r>
            <a:r>
              <a:rPr lang="en-US" sz="1400" b="1" spc="-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to</a:t>
            </a:r>
            <a:r>
              <a:rPr lang="en-US" sz="1400" b="1" spc="-1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9</a:t>
            </a:r>
            <a:r>
              <a:rPr lang="en-US" sz="1400" b="1" spc="-1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inches</a:t>
            </a:r>
            <a:r>
              <a:rPr lang="en-US" sz="1400" b="1" spc="-3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away</a:t>
            </a:r>
            <a:r>
              <a:rPr lang="en-US" sz="1400" b="1" spc="-30" dirty="0">
                <a:cs typeface="Georgia"/>
              </a:rPr>
              <a:t> </a:t>
            </a:r>
            <a:br>
              <a:rPr lang="en-US" sz="1400" spc="-30" dirty="0">
                <a:cs typeface="Georgia"/>
              </a:rPr>
            </a:br>
            <a:r>
              <a:rPr lang="en-US" sz="1400" dirty="0">
                <a:cs typeface="Georgia"/>
              </a:rPr>
              <a:t>from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spc="-25" dirty="0">
                <a:cs typeface="Georgia"/>
              </a:rPr>
              <a:t>the </a:t>
            </a:r>
            <a:r>
              <a:rPr lang="en-US" sz="1400" spc="-10" dirty="0">
                <a:cs typeface="Georgia"/>
              </a:rPr>
              <a:t>barcode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Press</a:t>
            </a:r>
            <a:r>
              <a:rPr lang="en-US" sz="1400" spc="-4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and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hold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down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5" dirty="0">
                <a:cs typeface="Georgia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Georgia"/>
              </a:rPr>
              <a:t>SCAN</a:t>
            </a:r>
            <a:r>
              <a:rPr lang="en-US" sz="1400" spc="-25" dirty="0">
                <a:cs typeface="Georgia"/>
              </a:rPr>
              <a:t> key</a:t>
            </a:r>
            <a:endParaRPr lang="en-US" sz="1400" dirty="0">
              <a:cs typeface="Georgia"/>
            </a:endParaRPr>
          </a:p>
          <a:p>
            <a:pPr marL="181610" marR="1172210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880" algn="l"/>
              </a:tabLst>
            </a:pPr>
            <a:r>
              <a:rPr lang="en-US" sz="1400" dirty="0">
                <a:cs typeface="Georgia"/>
              </a:rPr>
              <a:t>Laser</a:t>
            </a:r>
            <a:r>
              <a:rPr lang="en-US" sz="1400" spc="-5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beam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must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cover</a:t>
            </a:r>
            <a:r>
              <a:rPr lang="en-US" sz="1400" spc="-15" dirty="0">
                <a:cs typeface="Georgia"/>
              </a:rPr>
              <a:t> the </a:t>
            </a:r>
            <a:r>
              <a:rPr lang="en-US" sz="1400" dirty="0">
                <a:cs typeface="Georgia"/>
              </a:rPr>
              <a:t>entire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spc="-10" dirty="0">
                <a:cs typeface="Georgia"/>
              </a:rPr>
              <a:t>barcode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Wait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for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beep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or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laser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beam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to</a:t>
            </a:r>
            <a:r>
              <a:rPr lang="en-US" sz="1400" spc="-10" dirty="0">
                <a:cs typeface="Georgia"/>
              </a:rPr>
              <a:t> disappear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Release</a:t>
            </a:r>
            <a:r>
              <a:rPr lang="en-US" sz="1400" spc="-5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Georgia"/>
              </a:rPr>
              <a:t>SCAN</a:t>
            </a:r>
            <a:r>
              <a:rPr lang="en-US" sz="1400" spc="-25" dirty="0">
                <a:cs typeface="Georgia"/>
              </a:rPr>
              <a:t> key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Repeat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if</a:t>
            </a:r>
            <a:r>
              <a:rPr lang="en-US" sz="1400" spc="-10" dirty="0">
                <a:cs typeface="Georgia"/>
              </a:rPr>
              <a:t> prompted</a:t>
            </a:r>
            <a:endParaRPr lang="en-US" sz="1400" dirty="0">
              <a:cs typeface="Georgia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9EA240-DD40-1456-051B-8D8D64C3213A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841CC840-7B68-7CA9-6565-CC577712845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2F3B34CB-2A17-8767-ECD3-FDCA29A01C25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B718FE24-1EFB-1B4E-CA0B-02A1EB7F71C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BB4C5515-4EA2-761D-58BF-5F530A5D9C66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F304EC7E-D9E1-443F-CA07-6B42B4AF54E3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7C8169FE-4D9B-1CC9-EC35-1F741987A816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BAB67284-AFFB-2C98-2007-1E78B4EA64DC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998C0A25-3276-88E9-89D7-BCB73421B702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BE0EDF4B-0430-37E5-77FE-09020663EE15}"/>
              </a:ext>
            </a:extLst>
          </p:cNvPr>
          <p:cNvSpPr txBox="1"/>
          <p:nvPr/>
        </p:nvSpPr>
        <p:spPr>
          <a:xfrm>
            <a:off x="427806" y="554678"/>
            <a:ext cx="706051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90" marR="0" lvl="0" indent="0" algn="l" defTabSz="914400" rtl="0" eaLnBrk="1" fontAlgn="auto" latinLnBrk="0" hangingPunct="1">
              <a:lnSpc>
                <a:spcPct val="100000"/>
              </a:lnSpc>
              <a:spcBef>
                <a:spcPts val="9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Scanning</a:t>
            </a:r>
            <a:r>
              <a:rPr kumimoji="0" lang="en-US" sz="2600" b="0" i="0" u="none" strike="noStrike" kern="1200" cap="none" spc="-55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cartridge</a:t>
            </a:r>
            <a:r>
              <a:rPr kumimoji="0" lang="en-US" sz="2600" b="0" i="0" u="none" strike="noStrike" kern="1200" cap="none" spc="-6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lot</a:t>
            </a:r>
            <a:r>
              <a:rPr kumimoji="0" lang="en-US" sz="2600" b="0" i="0" u="none" strike="noStrike" kern="1200" cap="none" spc="-45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 </a:t>
            </a:r>
            <a:r>
              <a:rPr kumimoji="0" lang="en-US" sz="2600" b="0" i="0" u="none" strike="noStrike" kern="1200" cap="none" spc="-10" normalizeH="0" baseline="0" noProof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n-ea"/>
                <a:cs typeface="Georgia"/>
              </a:rPr>
              <a:t>number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Georgi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75F88-8B11-6AAE-DF80-B670153EF2E9}"/>
              </a:ext>
            </a:extLst>
          </p:cNvPr>
          <p:cNvSpPr txBox="1"/>
          <p:nvPr/>
        </p:nvSpPr>
        <p:spPr>
          <a:xfrm>
            <a:off x="1812903" y="3833487"/>
            <a:ext cx="357557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endParaRPr lang="en-US" sz="1200" b="1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pPr marR="837565">
              <a:lnSpc>
                <a:spcPct val="101899"/>
              </a:lnSpc>
            </a:pPr>
            <a:r>
              <a:rPr lang="en-US" sz="1000" b="1" dirty="0">
                <a:latin typeface="Calibri"/>
                <a:cs typeface="Calibri"/>
              </a:rPr>
              <a:t>Scan the barcode on the cartridge pouch. Scanning the barcode on the cartridge carton/box is incorrect.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CD2610-8898-AD40-620A-D495B3F44E98}"/>
              </a:ext>
            </a:extLst>
          </p:cNvPr>
          <p:cNvGrpSpPr/>
          <p:nvPr/>
        </p:nvGrpSpPr>
        <p:grpSpPr>
          <a:xfrm>
            <a:off x="5131650" y="1192674"/>
            <a:ext cx="2643012" cy="3396148"/>
            <a:chOff x="4737300" y="1164149"/>
            <a:chExt cx="2643012" cy="3396148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rcRect l="7413" t="4854"/>
            <a:stretch/>
          </p:blipFill>
          <p:spPr>
            <a:xfrm>
              <a:off x="5623387" y="1164149"/>
              <a:ext cx="1545973" cy="134401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CDB8971-569A-0941-BE58-C0DDD5374864}"/>
                </a:ext>
              </a:extLst>
            </p:cNvPr>
            <p:cNvSpPr/>
            <p:nvPr/>
          </p:nvSpPr>
          <p:spPr>
            <a:xfrm rot="6906947">
              <a:off x="6174567" y="1425664"/>
              <a:ext cx="556320" cy="1028718"/>
            </a:xfrm>
            <a:prstGeom prst="triangle">
              <a:avLst>
                <a:gd name="adj" fmla="val 45562"/>
              </a:avLst>
            </a:prstGeom>
            <a:gradFill>
              <a:gsLst>
                <a:gs pos="0">
                  <a:schemeClr val="tx2">
                    <a:lumMod val="20000"/>
                    <a:lumOff val="80000"/>
                    <a:alpha val="77000"/>
                  </a:schemeClr>
                </a:gs>
                <a:gs pos="96000">
                  <a:schemeClr val="tx2">
                    <a:lumMod val="60000"/>
                    <a:lumOff val="40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bject 9">
              <a:extLst>
                <a:ext uri="{FF2B5EF4-FFF2-40B4-BE49-F238E27FC236}">
                  <a16:creationId xmlns:a16="http://schemas.microsoft.com/office/drawing/2014/main" id="{7ECB3000-A596-BF56-DD3A-68D41F60A094}"/>
                </a:ext>
              </a:extLst>
            </p:cNvPr>
            <p:cNvSpPr/>
            <p:nvPr/>
          </p:nvSpPr>
          <p:spPr>
            <a:xfrm>
              <a:off x="6651094" y="1817121"/>
              <a:ext cx="119599" cy="740743"/>
            </a:xfrm>
            <a:custGeom>
              <a:avLst/>
              <a:gdLst/>
              <a:ahLst/>
              <a:cxnLst/>
              <a:rect l="l" t="t" r="r" b="b"/>
              <a:pathLst>
                <a:path h="184150">
                  <a:moveTo>
                    <a:pt x="0" y="0"/>
                  </a:moveTo>
                  <a:lnTo>
                    <a:pt x="0" y="183641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8">
              <a:extLst>
                <a:ext uri="{FF2B5EF4-FFF2-40B4-BE49-F238E27FC236}">
                  <a16:creationId xmlns:a16="http://schemas.microsoft.com/office/drawing/2014/main" id="{C22E86D5-B93B-83B1-E69E-A81B724ADFDC}"/>
                </a:ext>
              </a:extLst>
            </p:cNvPr>
            <p:cNvSpPr txBox="1"/>
            <p:nvPr/>
          </p:nvSpPr>
          <p:spPr>
            <a:xfrm>
              <a:off x="5710555" y="2509682"/>
              <a:ext cx="1669757" cy="346249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118745">
                <a:lnSpc>
                  <a:spcPct val="100000"/>
                </a:lnSpc>
                <a:spcBef>
                  <a:spcPts val="300"/>
                </a:spcBef>
              </a:pPr>
              <a:r>
                <a:rPr lang="en-US"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SCAN </a:t>
              </a:r>
              <a:r>
                <a:rPr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3-</a:t>
              </a:r>
              <a:r>
                <a:rPr lang="en-US"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9</a:t>
              </a:r>
              <a:r>
                <a:rPr sz="1000" b="1" spc="1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INCHES</a:t>
              </a: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b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FROM BARCODE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721AA7B-4BEC-A8A7-F118-A479E499579E}"/>
                </a:ext>
              </a:extLst>
            </p:cNvPr>
            <p:cNvGrpSpPr/>
            <p:nvPr/>
          </p:nvGrpSpPr>
          <p:grpSpPr>
            <a:xfrm>
              <a:off x="5589158" y="2874237"/>
              <a:ext cx="1724738" cy="1686060"/>
              <a:chOff x="6639521" y="2787787"/>
              <a:chExt cx="1724738" cy="1686060"/>
            </a:xfrm>
          </p:grpSpPr>
          <p:pic>
            <p:nvPicPr>
              <p:cNvPr id="6" name="object 6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639521" y="2787787"/>
                <a:ext cx="1563611" cy="1293822"/>
              </a:xfrm>
              <a:prstGeom prst="rect">
                <a:avLst/>
              </a:prstGeom>
            </p:spPr>
          </p:pic>
          <p:sp>
            <p:nvSpPr>
              <p:cNvPr id="42" name="object 10">
                <a:extLst>
                  <a:ext uri="{FF2B5EF4-FFF2-40B4-BE49-F238E27FC236}">
                    <a16:creationId xmlns:a16="http://schemas.microsoft.com/office/drawing/2014/main" id="{95EFCDFE-D3BF-CAEB-39EE-1D282B127C42}"/>
                  </a:ext>
                </a:extLst>
              </p:cNvPr>
              <p:cNvSpPr/>
              <p:nvPr/>
            </p:nvSpPr>
            <p:spPr>
              <a:xfrm rot="18870451">
                <a:off x="7126962" y="3348687"/>
                <a:ext cx="597174" cy="771978"/>
              </a:xfrm>
              <a:custGeom>
                <a:avLst/>
                <a:gdLst/>
                <a:ahLst/>
                <a:cxnLst/>
                <a:rect l="l" t="t" r="r" b="b"/>
                <a:pathLst>
                  <a:path w="563879">
                    <a:moveTo>
                      <a:pt x="0" y="0"/>
                    </a:moveTo>
                    <a:lnTo>
                      <a:pt x="563537" y="0"/>
                    </a:lnTo>
                  </a:path>
                </a:pathLst>
              </a:custGeom>
              <a:ln w="25400">
                <a:solidFill>
                  <a:schemeClr val="accent4"/>
                </a:solidFill>
                <a:prstDash val="solid"/>
                <a:headEnd type="triangle" w="med" len="med"/>
                <a:tailEnd type="triangl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18">
                <a:extLst>
                  <a:ext uri="{FF2B5EF4-FFF2-40B4-BE49-F238E27FC236}">
                    <a16:creationId xmlns:a16="http://schemas.microsoft.com/office/drawing/2014/main" id="{F33FDF75-8F59-F354-8F0F-8DE83E110714}"/>
                  </a:ext>
                </a:extLst>
              </p:cNvPr>
              <p:cNvSpPr txBox="1"/>
              <p:nvPr/>
            </p:nvSpPr>
            <p:spPr>
              <a:xfrm>
                <a:off x="6827336" y="4127598"/>
                <a:ext cx="1536923" cy="346249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/>
              <a:p>
                <a:pPr marL="118745">
                  <a:lnSpc>
                    <a:spcPct val="100000"/>
                  </a:lnSpc>
                  <a:spcBef>
                    <a:spcPts val="300"/>
                  </a:spcBef>
                </a:pPr>
                <a:r>
                  <a:rPr lang="en-US" sz="1000" b="1" spc="-20" dirty="0">
                    <a:solidFill>
                      <a:schemeClr val="accent1"/>
                    </a:solidFill>
                    <a:latin typeface="Calibri"/>
                    <a:cs typeface="Calibri"/>
                  </a:rPr>
                  <a:t>LASER MUST COVER THE ENTIRE BARCODE</a:t>
                </a:r>
                <a:endParaRPr sz="1000" dirty="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4" name="object 9">
                <a:extLst>
                  <a:ext uri="{FF2B5EF4-FFF2-40B4-BE49-F238E27FC236}">
                    <a16:creationId xmlns:a16="http://schemas.microsoft.com/office/drawing/2014/main" id="{55A9EFB9-52DD-99BC-77F6-633D847EB25C}"/>
                  </a:ext>
                </a:extLst>
              </p:cNvPr>
              <p:cNvSpPr/>
              <p:nvPr/>
            </p:nvSpPr>
            <p:spPr>
              <a:xfrm>
                <a:off x="7195497" y="3434216"/>
                <a:ext cx="119599" cy="740743"/>
              </a:xfrm>
              <a:custGeom>
                <a:avLst/>
                <a:gdLst/>
                <a:ahLst/>
                <a:cxnLst/>
                <a:rect l="l" t="t" r="r" b="b"/>
                <a:pathLst>
                  <a:path h="184150">
                    <a:moveTo>
                      <a:pt x="0" y="0"/>
                    </a:moveTo>
                    <a:lnTo>
                      <a:pt x="0" y="183641"/>
                    </a:lnTo>
                  </a:path>
                </a:pathLst>
              </a:custGeom>
              <a:ln w="25400">
                <a:solidFill>
                  <a:schemeClr val="accent4"/>
                </a:solidFill>
                <a:prstDash val="soli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E6A8028-C223-3CC6-61EC-4206DF1B3838}"/>
                </a:ext>
              </a:extLst>
            </p:cNvPr>
            <p:cNvGrpSpPr/>
            <p:nvPr/>
          </p:nvGrpSpPr>
          <p:grpSpPr>
            <a:xfrm>
              <a:off x="4737300" y="1939507"/>
              <a:ext cx="859535" cy="358139"/>
              <a:chOff x="6197872" y="1204124"/>
              <a:chExt cx="859535" cy="358139"/>
            </a:xfrm>
          </p:grpSpPr>
          <p:pic>
            <p:nvPicPr>
              <p:cNvPr id="7" name="object 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197872" y="1204124"/>
                <a:ext cx="859535" cy="358139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224424" y="1215199"/>
                <a:ext cx="752856" cy="251459"/>
              </a:xfrm>
              <a:prstGeom prst="rect">
                <a:avLst/>
              </a:prstGeom>
            </p:spPr>
          </p:pic>
        </p:grpSp>
        <p:sp>
          <p:nvSpPr>
            <p:cNvPr id="33" name="object 10">
              <a:extLst>
                <a:ext uri="{FF2B5EF4-FFF2-40B4-BE49-F238E27FC236}">
                  <a16:creationId xmlns:a16="http://schemas.microsoft.com/office/drawing/2014/main" id="{B55C6157-9D9D-BE7A-91C7-B52C5B6ABF8D}"/>
                </a:ext>
              </a:extLst>
            </p:cNvPr>
            <p:cNvSpPr/>
            <p:nvPr/>
          </p:nvSpPr>
          <p:spPr>
            <a:xfrm rot="532767">
              <a:off x="6201259" y="1788523"/>
              <a:ext cx="562590" cy="615576"/>
            </a:xfrm>
            <a:custGeom>
              <a:avLst/>
              <a:gdLst/>
              <a:ahLst/>
              <a:cxnLst/>
              <a:rect l="l" t="t" r="r" b="b"/>
              <a:pathLst>
                <a:path w="563879">
                  <a:moveTo>
                    <a:pt x="0" y="0"/>
                  </a:moveTo>
                  <a:lnTo>
                    <a:pt x="563537" y="0"/>
                  </a:lnTo>
                </a:path>
              </a:pathLst>
            </a:custGeom>
            <a:ln w="25400">
              <a:solidFill>
                <a:schemeClr val="accent4"/>
              </a:solidFill>
              <a:prstDash val="solid"/>
              <a:headEnd type="triangle" w="med" len="med"/>
              <a:tailEnd type="triangl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1" name="Picture 2" descr="Icon&#10;&#10;Description automatically generated">
            <a:extLst>
              <a:ext uri="{FF2B5EF4-FFF2-40B4-BE49-F238E27FC236}">
                <a16:creationId xmlns:a16="http://schemas.microsoft.com/office/drawing/2014/main" id="{494546AF-59D1-82B2-C1D0-BA949D39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89" y="3862018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9327C90-66CA-F5CD-2D33-0F5EDF030AFB}"/>
              </a:ext>
            </a:extLst>
          </p:cNvPr>
          <p:cNvGrpSpPr/>
          <p:nvPr/>
        </p:nvGrpSpPr>
        <p:grpSpPr>
          <a:xfrm>
            <a:off x="1046469" y="4076520"/>
            <a:ext cx="667084" cy="492435"/>
            <a:chOff x="1032230" y="3993979"/>
            <a:chExt cx="768862" cy="5675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FB8319-84EB-6C51-2562-19DA721EC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2230" y="3993979"/>
              <a:ext cx="768862" cy="567567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34" name="Graphic 33" descr="No sign with solid fill">
              <a:extLst>
                <a:ext uri="{FF2B5EF4-FFF2-40B4-BE49-F238E27FC236}">
                  <a16:creationId xmlns:a16="http://schemas.microsoft.com/office/drawing/2014/main" id="{F6220D84-08F8-1427-1A71-9F0A9CF65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191006" y="4044305"/>
              <a:ext cx="466913" cy="466913"/>
            </a:xfrm>
            <a:prstGeom prst="rect">
              <a:avLst/>
            </a:prstGeom>
          </p:spPr>
        </p:pic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F0C6E36-88F3-CA80-8242-8AC2B176D4EF}"/>
              </a:ext>
            </a:extLst>
          </p:cNvPr>
          <p:cNvCxnSpPr>
            <a:cxnSpLocks/>
          </p:cNvCxnSpPr>
          <p:nvPr/>
        </p:nvCxnSpPr>
        <p:spPr>
          <a:xfrm>
            <a:off x="504780" y="3649803"/>
            <a:ext cx="3635686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F6A853-565D-B1BA-4714-0423573B14B4}"/>
              </a:ext>
            </a:extLst>
          </p:cNvPr>
          <p:cNvSpPr txBox="1"/>
          <p:nvPr/>
        </p:nvSpPr>
        <p:spPr>
          <a:xfrm>
            <a:off x="930339" y="3782227"/>
            <a:ext cx="101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200" b="1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>
              <a:solidFill>
                <a:schemeClr val="tx2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AF32750B-B508-248E-C8AB-E91AAA80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16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C246BA56-ABF9-E92D-F9CB-ACDAF74B8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734" y="1149803"/>
            <a:ext cx="1203960" cy="1966233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screen with text on it&#10;&#10;AI-generated content may be incorrect.">
            <a:extLst>
              <a:ext uri="{FF2B5EF4-FFF2-40B4-BE49-F238E27FC236}">
                <a16:creationId xmlns:a16="http://schemas.microsoft.com/office/drawing/2014/main" id="{AC54D01B-3E1D-BF16-0AE6-478DA33D9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659" y="1149803"/>
            <a:ext cx="1160505" cy="1966234"/>
          </a:xfrm>
          <a:prstGeom prst="rect">
            <a:avLst/>
          </a:prstGeom>
          <a:ln>
            <a:noFill/>
          </a:ln>
        </p:spPr>
      </p:pic>
      <p:sp>
        <p:nvSpPr>
          <p:cNvPr id="2" name="object 2"/>
          <p:cNvSpPr txBox="1"/>
          <p:nvPr/>
        </p:nvSpPr>
        <p:spPr>
          <a:xfrm>
            <a:off x="524659" y="1280371"/>
            <a:ext cx="2754492" cy="2582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FROM THE “INSERT CARTRIDGE” </a:t>
            </a:r>
            <a:b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</a:b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PROMPT, YOU HAVE </a:t>
            </a:r>
            <a:r>
              <a:rPr lang="en-US" sz="1600" b="1" spc="-10">
                <a:solidFill>
                  <a:schemeClr val="accent3"/>
                </a:solidFill>
                <a:latin typeface="Calibri"/>
                <a:cs typeface="Calibri"/>
              </a:rPr>
              <a:t>15 MINS </a:t>
            </a: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chemeClr val="accent3"/>
              </a:buClr>
              <a:buFont typeface="+mj-lt"/>
              <a:buAutoNum type="arabicPeriod"/>
              <a:tabLst>
                <a:tab pos="240665" algn="l"/>
              </a:tabLst>
            </a:pPr>
            <a:r>
              <a:rPr lang="en-US" sz="1400">
                <a:cs typeface="Georgia"/>
              </a:rPr>
              <a:t>Open</a:t>
            </a:r>
            <a:r>
              <a:rPr lang="en-US" sz="1400" spc="-45">
                <a:cs typeface="Georgia"/>
              </a:rPr>
              <a:t> </a:t>
            </a:r>
            <a:r>
              <a:rPr lang="en-US" sz="1400">
                <a:cs typeface="Georgia"/>
              </a:rPr>
              <a:t>cartridge</a:t>
            </a:r>
            <a:r>
              <a:rPr lang="en-US" sz="1400" spc="-25">
                <a:cs typeface="Georgia"/>
              </a:rPr>
              <a:t> </a:t>
            </a:r>
            <a:r>
              <a:rPr lang="en-US" sz="1400" spc="-20">
                <a:cs typeface="Georgia"/>
              </a:rPr>
              <a:t>pouch</a:t>
            </a:r>
            <a:endParaRPr lang="en-US" sz="1400"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240665" algn="l"/>
              </a:tabLst>
            </a:pPr>
            <a:r>
              <a:rPr lang="en-US" sz="1400">
                <a:cs typeface="Georgia"/>
              </a:rPr>
              <a:t>Obtain</a:t>
            </a:r>
            <a:r>
              <a:rPr lang="en-US" sz="1400" spc="-30">
                <a:cs typeface="Georgia"/>
              </a:rPr>
              <a:t> </a:t>
            </a:r>
            <a:r>
              <a:rPr lang="en-US" sz="1400" spc="-10">
                <a:cs typeface="Georgia"/>
              </a:rPr>
              <a:t>sample</a:t>
            </a:r>
            <a:endParaRPr lang="en-US" sz="1400">
              <a:cs typeface="Georgia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240665" algn="l"/>
              </a:tabLst>
            </a:pPr>
            <a:r>
              <a:rPr lang="en-US" sz="1400">
                <a:cs typeface="Georgia"/>
              </a:rPr>
              <a:t>Fill</a:t>
            </a:r>
            <a:r>
              <a:rPr lang="en-US" sz="1400" spc="-20">
                <a:cs typeface="Georgia"/>
              </a:rPr>
              <a:t> </a:t>
            </a:r>
            <a:r>
              <a:rPr lang="en-US" sz="1400" spc="-10">
                <a:cs typeface="Georgia"/>
              </a:rPr>
              <a:t>cartridge</a:t>
            </a:r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chemeClr val="accent3"/>
              </a:buClr>
              <a:buFont typeface="+mj-lt"/>
              <a:buAutoNum type="arabicPeriod"/>
              <a:tabLst>
                <a:tab pos="240029" algn="l"/>
              </a:tabLst>
            </a:pPr>
            <a:r>
              <a:rPr lang="en-US" sz="1400">
                <a:cs typeface="Georgia"/>
              </a:rPr>
              <a:t>Close</a:t>
            </a:r>
            <a:r>
              <a:rPr lang="en-US" sz="1400" spc="-30">
                <a:cs typeface="Georgia"/>
              </a:rPr>
              <a:t> </a:t>
            </a:r>
            <a:r>
              <a:rPr lang="en-US" sz="1400" spc="-10">
                <a:cs typeface="Georgia"/>
              </a:rPr>
              <a:t>cartridge</a:t>
            </a:r>
            <a:endParaRPr lang="en-US" sz="1400">
              <a:cs typeface="Georgia"/>
            </a:endParaRPr>
          </a:p>
          <a:p>
            <a:pPr marL="354965" marR="508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240665" algn="l"/>
              </a:tabLst>
            </a:pPr>
            <a:r>
              <a:rPr lang="en-US" sz="1400">
                <a:cs typeface="Georgia"/>
              </a:rPr>
              <a:t>Insert</a:t>
            </a:r>
            <a:r>
              <a:rPr lang="en-US" sz="1400" spc="-50">
                <a:cs typeface="Georgia"/>
              </a:rPr>
              <a:t> </a:t>
            </a:r>
            <a:r>
              <a:rPr lang="en-US" sz="1400">
                <a:cs typeface="Georgia"/>
              </a:rPr>
              <a:t>cartridge</a:t>
            </a:r>
            <a:r>
              <a:rPr lang="en-US" sz="1400" spc="-20">
                <a:cs typeface="Georgia"/>
              </a:rPr>
              <a:t> into </a:t>
            </a:r>
            <a:r>
              <a:rPr lang="en-US" sz="1400">
                <a:cs typeface="Georgia"/>
              </a:rPr>
              <a:t>analyzer</a:t>
            </a:r>
            <a:r>
              <a:rPr lang="en-US" sz="1400" spc="-35">
                <a:cs typeface="Georgia"/>
              </a:rPr>
              <a:t> </a:t>
            </a:r>
            <a:r>
              <a:rPr lang="en-US" sz="1400">
                <a:cs typeface="Georgia"/>
              </a:rPr>
              <a:t>sensors</a:t>
            </a:r>
            <a:r>
              <a:rPr lang="en-US" sz="1400" spc="-35">
                <a:cs typeface="Georgia"/>
              </a:rPr>
              <a:t> </a:t>
            </a:r>
            <a:r>
              <a:rPr lang="en-US" sz="1400">
                <a:cs typeface="Georgia"/>
              </a:rPr>
              <a:t>first with</a:t>
            </a:r>
            <a:r>
              <a:rPr lang="en-US" sz="1400" spc="-50">
                <a:cs typeface="Georgia"/>
              </a:rPr>
              <a:t> </a:t>
            </a:r>
            <a:r>
              <a:rPr lang="en-US" sz="1400">
                <a:cs typeface="Georgia"/>
              </a:rPr>
              <a:t>label</a:t>
            </a:r>
            <a:r>
              <a:rPr lang="en-US" sz="1400" spc="-40">
                <a:cs typeface="Georgia"/>
              </a:rPr>
              <a:t> </a:t>
            </a:r>
            <a:r>
              <a:rPr lang="en-US" sz="1400">
                <a:cs typeface="Georgia"/>
              </a:rPr>
              <a:t>facing</a:t>
            </a:r>
            <a:r>
              <a:rPr lang="en-US" sz="1400" spc="-25">
                <a:cs typeface="Georgia"/>
              </a:rPr>
              <a:t> up</a:t>
            </a:r>
            <a:endParaRPr lang="en-US" sz="1400">
              <a:cs typeface="Georgia"/>
            </a:endParaRPr>
          </a:p>
          <a:p>
            <a:pPr marL="12700">
              <a:spcBef>
                <a:spcPts val="960"/>
              </a:spcBef>
            </a:pPr>
            <a:endParaRPr lang="en-US" sz="1600" spc="-1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5041188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The</a:t>
            </a:r>
            <a:r>
              <a:rPr spc="-25" dirty="0"/>
              <a:t> </a:t>
            </a:r>
            <a:r>
              <a:rPr lang="en-US" spc="-25" dirty="0"/>
              <a:t>“I</a:t>
            </a:r>
            <a:r>
              <a:rPr dirty="0"/>
              <a:t>nsert</a:t>
            </a:r>
            <a:r>
              <a:rPr spc="-45" dirty="0"/>
              <a:t> </a:t>
            </a:r>
            <a:r>
              <a:rPr dirty="0"/>
              <a:t>Cartridge</a:t>
            </a:r>
            <a:r>
              <a:rPr lang="en-US" dirty="0"/>
              <a:t>"</a:t>
            </a:r>
            <a:r>
              <a:rPr spc="-60" dirty="0"/>
              <a:t> </a:t>
            </a:r>
            <a:r>
              <a:rPr lang="en-US" spc="-10" dirty="0"/>
              <a:t>s</a:t>
            </a:r>
            <a:r>
              <a:rPr spc="-10" dirty="0"/>
              <a:t>creen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98369-5666-A78E-F73E-9EDEC42B508E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AE33FFD8-28EC-9732-92FE-F779ABEAC41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3DE2941E-8521-0F93-6783-582F10C9A0B0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7A09FEC4-C2E3-9322-1BA6-D7B31A8A01D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FD4F188-65A1-B575-7230-5F738F02B3F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14D40626-40DD-7492-73C0-D57227961627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0365C6AA-896A-B9B8-0411-216A44C699C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E8655CB2-1E6E-DC10-20F2-424A10825775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BC993B8D-9848-AE7B-FD6E-D4069D5B0206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0732ED-C6AD-1A40-44BD-712C9215962B}"/>
              </a:ext>
            </a:extLst>
          </p:cNvPr>
          <p:cNvGrpSpPr/>
          <p:nvPr/>
        </p:nvGrpSpPr>
        <p:grpSpPr>
          <a:xfrm>
            <a:off x="5011356" y="2737436"/>
            <a:ext cx="2583178" cy="1606041"/>
            <a:chOff x="5486007" y="2516739"/>
            <a:chExt cx="2583178" cy="1606041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6007" y="3167233"/>
              <a:ext cx="1171955" cy="95554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70382" y="3153517"/>
              <a:ext cx="1098803" cy="946403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6FAA7BA-C3D1-0719-897D-FB039A6D6E5F}"/>
                </a:ext>
              </a:extLst>
            </p:cNvPr>
            <p:cNvGrpSpPr/>
            <p:nvPr/>
          </p:nvGrpSpPr>
          <p:grpSpPr>
            <a:xfrm>
              <a:off x="6339381" y="2516739"/>
              <a:ext cx="736578" cy="752323"/>
              <a:chOff x="7269954" y="964543"/>
              <a:chExt cx="736578" cy="752323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7CFCCDB-6B46-84EC-A044-76EE0980F24D}"/>
                  </a:ext>
                </a:extLst>
              </p:cNvPr>
              <p:cNvSpPr/>
              <p:nvPr/>
            </p:nvSpPr>
            <p:spPr>
              <a:xfrm>
                <a:off x="7269954" y="964543"/>
                <a:ext cx="736578" cy="7523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 descr="A blue circle with a number and arrow&#10;&#10;Description automatically generated">
                <a:extLst>
                  <a:ext uri="{FF2B5EF4-FFF2-40B4-BE49-F238E27FC236}">
                    <a16:creationId xmlns:a16="http://schemas.microsoft.com/office/drawing/2014/main" id="{3AA8F488-CCD8-39D9-E751-37AD225BF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69954" y="983169"/>
                <a:ext cx="721339" cy="721339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8E3EBC-EE3A-F2B9-69C2-E9979374ED45}"/>
              </a:ext>
            </a:extLst>
          </p:cNvPr>
          <p:cNvSpPr txBox="1"/>
          <p:nvPr/>
        </p:nvSpPr>
        <p:spPr>
          <a:xfrm>
            <a:off x="502920" y="3805747"/>
            <a:ext cx="3857106" cy="768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200" b="1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>
              <a:solidFill>
                <a:schemeClr val="tx2"/>
              </a:solidFill>
            </a:endParaRPr>
          </a:p>
          <a:p>
            <a:pPr marL="171450" marR="837565" indent="-171450">
              <a:lnSpc>
                <a:spcPct val="1018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000" b="1">
                <a:latin typeface="Calibri"/>
                <a:cs typeface="Calibri"/>
              </a:rPr>
              <a:t>Always mix properly &amp; test promptly!</a:t>
            </a:r>
          </a:p>
          <a:p>
            <a:pPr marL="171450" marR="837565" indent="-171450">
              <a:lnSpc>
                <a:spcPct val="1018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000" b="1">
                <a:latin typeface="Calibri"/>
                <a:cs typeface="Calibri"/>
              </a:rPr>
              <a:t>After 15 minutes, the analyzer will turn off &amp; require re-entry of information to perform a test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3727A41-B7D4-52C3-8EF1-EEE0A83BC5F8}"/>
              </a:ext>
            </a:extLst>
          </p:cNvPr>
          <p:cNvCxnSpPr>
            <a:cxnSpLocks/>
          </p:cNvCxnSpPr>
          <p:nvPr/>
        </p:nvCxnSpPr>
        <p:spPr>
          <a:xfrm>
            <a:off x="537022" y="3657345"/>
            <a:ext cx="2818307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E7EAF-4734-4DDD-C91D-1E062BC122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17</a:t>
            </a:fld>
            <a:endParaRPr spc="-2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DFA0B2-FB72-BB20-2F0F-DA772370CCA7}"/>
              </a:ext>
            </a:extLst>
          </p:cNvPr>
          <p:cNvSpPr/>
          <p:nvPr/>
        </p:nvSpPr>
        <p:spPr>
          <a:xfrm>
            <a:off x="6012058" y="3199130"/>
            <a:ext cx="441921" cy="18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3"/>
                </a:solidFill>
              </a:rPr>
              <a:t>min</a:t>
            </a: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t>Cartridge</a:t>
            </a:r>
            <a:r>
              <a:rPr spc="-55"/>
              <a:t> </a:t>
            </a:r>
            <a:r>
              <a:rPr lang="en-US"/>
              <a:t>f</a:t>
            </a:r>
            <a:r>
              <a:t>illing</a:t>
            </a:r>
            <a:r>
              <a:rPr spc="-25"/>
              <a:t> </a:t>
            </a:r>
            <a:r>
              <a:rPr lang="en-US"/>
              <a:t>o</a:t>
            </a:r>
            <a:r>
              <a:t>verview</a:t>
            </a:r>
            <a:r>
              <a:rPr spc="-50"/>
              <a:t> </a:t>
            </a:r>
            <a:r>
              <a:rPr lang="en-US" spc="-50"/>
              <a:t>| </a:t>
            </a:r>
            <a:r>
              <a:rPr lang="en-US"/>
              <a:t>w</a:t>
            </a:r>
            <a:r>
              <a:t>hite</a:t>
            </a:r>
            <a:r>
              <a:rPr spc="-30"/>
              <a:t> </a:t>
            </a:r>
            <a:r>
              <a:t>&amp;</a:t>
            </a:r>
            <a:r>
              <a:rPr spc="-30"/>
              <a:t> </a:t>
            </a:r>
            <a:r>
              <a:rPr lang="en-US"/>
              <a:t>b</a:t>
            </a:r>
            <a:r>
              <a:t>lue</a:t>
            </a:r>
            <a:r>
              <a:rPr spc="-30"/>
              <a:t> </a:t>
            </a:r>
            <a:r>
              <a:rPr lang="en-US" spc="-10"/>
              <a:t>c</a:t>
            </a:r>
            <a:r>
              <a:rPr spc="-10"/>
              <a:t>artridges</a:t>
            </a:r>
          </a:p>
        </p:txBody>
      </p:sp>
      <p:pic>
        <p:nvPicPr>
          <p:cNvPr id="17" name="object 17"/>
          <p:cNvPicPr/>
          <p:nvPr/>
        </p:nvPicPr>
        <p:blipFill rotWithShape="1">
          <a:blip r:embed="rId3" cstate="print"/>
          <a:srcRect t="1537"/>
          <a:stretch/>
        </p:blipFill>
        <p:spPr>
          <a:xfrm>
            <a:off x="6552220" y="1757788"/>
            <a:ext cx="1551926" cy="1627924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B5D0FF-FA24-6841-9B4B-2C286E0700C0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88BCCC18-066A-9606-674B-AFBD2FE2A71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6">
              <a:extLst>
                <a:ext uri="{FF2B5EF4-FFF2-40B4-BE49-F238E27FC236}">
                  <a16:creationId xmlns:a16="http://schemas.microsoft.com/office/drawing/2014/main" id="{0EA2946B-B78E-669B-2C6C-4BD275B80AB4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17">
              <a:extLst>
                <a:ext uri="{FF2B5EF4-FFF2-40B4-BE49-F238E27FC236}">
                  <a16:creationId xmlns:a16="http://schemas.microsoft.com/office/drawing/2014/main" id="{A171254E-1D92-4F4E-48E1-1D9824DB958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9">
              <a:extLst>
                <a:ext uri="{FF2B5EF4-FFF2-40B4-BE49-F238E27FC236}">
                  <a16:creationId xmlns:a16="http://schemas.microsoft.com/office/drawing/2014/main" id="{C043DC3D-8AC8-1666-E2EC-715CB668781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E436CA67-6D50-2FA5-69A4-1798DDC88FC5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8">
              <a:extLst>
                <a:ext uri="{FF2B5EF4-FFF2-40B4-BE49-F238E27FC236}">
                  <a16:creationId xmlns:a16="http://schemas.microsoft.com/office/drawing/2014/main" id="{82A19724-6D35-8599-F307-235D63679FF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0">
              <a:extLst>
                <a:ext uri="{FF2B5EF4-FFF2-40B4-BE49-F238E27FC236}">
                  <a16:creationId xmlns:a16="http://schemas.microsoft.com/office/drawing/2014/main" id="{B08EB9CB-13F6-D977-8488-6A791817E0E6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3">
              <a:extLst>
                <a:ext uri="{FF2B5EF4-FFF2-40B4-BE49-F238E27FC236}">
                  <a16:creationId xmlns:a16="http://schemas.microsoft.com/office/drawing/2014/main" id="{602EA9F7-162E-AACF-8E50-289DC2100FC3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7BCC54F-C205-1C99-29D1-EEFC565A3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224" y="1738396"/>
            <a:ext cx="1659725" cy="16447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017D694-47FB-5D5F-6F60-D84D1366B8CB}"/>
              </a:ext>
            </a:extLst>
          </p:cNvPr>
          <p:cNvSpPr txBox="1"/>
          <p:nvPr/>
        </p:nvSpPr>
        <p:spPr>
          <a:xfrm>
            <a:off x="431540" y="1287167"/>
            <a:ext cx="3996444" cy="2567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SAMPLE PREPARATION</a:t>
            </a:r>
          </a:p>
          <a:p>
            <a:pPr marL="12700">
              <a:spcBef>
                <a:spcPts val="960"/>
              </a:spcBef>
            </a:pPr>
            <a:r>
              <a:rPr lang="en-US" sz="1400" spc="-10">
                <a:solidFill>
                  <a:schemeClr val="accent3"/>
                </a:solidFill>
                <a:latin typeface="Calibri"/>
                <a:cs typeface="Calibri"/>
              </a:rPr>
              <a:t>AVOID QUALITY CHECK CODES!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>
                <a:cs typeface="Georgia"/>
              </a:rPr>
              <a:t>Mix</a:t>
            </a:r>
            <a:r>
              <a:rPr lang="en-US" sz="1400" spc="-15">
                <a:cs typeface="Georgia"/>
              </a:rPr>
              <a:t> </a:t>
            </a:r>
            <a:r>
              <a:rPr lang="en-US" sz="1400">
                <a:cs typeface="Georgia"/>
              </a:rPr>
              <a:t>the</a:t>
            </a:r>
            <a:r>
              <a:rPr lang="en-US" sz="1400" spc="-15">
                <a:cs typeface="Georgia"/>
              </a:rPr>
              <a:t> </a:t>
            </a:r>
            <a:r>
              <a:rPr lang="en-US" sz="1400">
                <a:cs typeface="Georgia"/>
              </a:rPr>
              <a:t>sample</a:t>
            </a:r>
            <a:r>
              <a:rPr lang="en-US" sz="1400" spc="-40">
                <a:cs typeface="Georgia"/>
              </a:rPr>
              <a:t> </a:t>
            </a:r>
            <a:r>
              <a:rPr lang="en-US" sz="1400">
                <a:cs typeface="Georgia"/>
              </a:rPr>
              <a:t>thoroughly</a:t>
            </a:r>
            <a:r>
              <a:rPr lang="en-US" sz="1400" spc="-45">
                <a:cs typeface="Georgia"/>
              </a:rPr>
              <a:t> </a:t>
            </a:r>
            <a:r>
              <a:rPr lang="en-US" sz="1400">
                <a:cs typeface="Georgia"/>
              </a:rPr>
              <a:t>and</a:t>
            </a:r>
            <a:r>
              <a:rPr lang="en-US" sz="1400" spc="-45">
                <a:cs typeface="Georgia"/>
              </a:rPr>
              <a:t> </a:t>
            </a:r>
            <a:r>
              <a:rPr lang="en-US" sz="1400" spc="-10">
                <a:cs typeface="Georgia"/>
              </a:rPr>
              <a:t>gently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spc="-10">
                <a:cs typeface="Georgia"/>
              </a:rPr>
              <a:t>Invert a blood collection tube at least </a:t>
            </a:r>
            <a:r>
              <a:rPr lang="en-US" sz="1400" b="1" spc="-10">
                <a:cs typeface="Georgia"/>
              </a:rPr>
              <a:t>10 times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spc="-10">
                <a:cs typeface="Georgia"/>
              </a:rPr>
              <a:t>Roll a syringe repeatedly in two different directions between the palms for at least </a:t>
            </a:r>
            <a:r>
              <a:rPr lang="en-US" sz="1400" b="1" spc="-10">
                <a:cs typeface="Georgia"/>
              </a:rPr>
              <a:t>5 seconds </a:t>
            </a:r>
            <a:r>
              <a:rPr lang="en-US" sz="1400" spc="-10">
                <a:cs typeface="Georgia"/>
              </a:rPr>
              <a:t>each direction, then invert the syringe repeatedly for at least </a:t>
            </a:r>
            <a:r>
              <a:rPr lang="en-US" sz="1400" b="1" spc="-10">
                <a:cs typeface="Georgia"/>
              </a:rPr>
              <a:t>5 seconds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>
                <a:cs typeface="Georgia"/>
              </a:rPr>
              <a:t>If</a:t>
            </a:r>
            <a:r>
              <a:rPr lang="en-US" sz="1400" spc="-20">
                <a:cs typeface="Georgia"/>
              </a:rPr>
              <a:t> </a:t>
            </a:r>
            <a:r>
              <a:rPr lang="en-US" sz="1400">
                <a:cs typeface="Georgia"/>
              </a:rPr>
              <a:t>using</a:t>
            </a:r>
            <a:r>
              <a:rPr lang="en-US" sz="1400" spc="-10">
                <a:cs typeface="Georgia"/>
              </a:rPr>
              <a:t> </a:t>
            </a:r>
            <a:r>
              <a:rPr lang="en-US" sz="1400">
                <a:cs typeface="Georgia"/>
              </a:rPr>
              <a:t>a</a:t>
            </a:r>
            <a:r>
              <a:rPr lang="en-US" sz="1400" spc="-20">
                <a:cs typeface="Georgia"/>
              </a:rPr>
              <a:t> </a:t>
            </a:r>
            <a:r>
              <a:rPr lang="en-US" sz="1400">
                <a:cs typeface="Georgia"/>
              </a:rPr>
              <a:t>syringe,</a:t>
            </a:r>
            <a:r>
              <a:rPr lang="en-US" sz="1400" spc="-10">
                <a:cs typeface="Georgia"/>
              </a:rPr>
              <a:t> </a:t>
            </a:r>
            <a:r>
              <a:rPr lang="en-US" sz="1400">
                <a:cs typeface="Georgia"/>
              </a:rPr>
              <a:t>discard</a:t>
            </a:r>
            <a:r>
              <a:rPr lang="en-US" sz="1400" spc="-45">
                <a:cs typeface="Georgia"/>
              </a:rPr>
              <a:t> </a:t>
            </a:r>
            <a:r>
              <a:rPr lang="en-US" sz="1400">
                <a:cs typeface="Georgia"/>
              </a:rPr>
              <a:t>first</a:t>
            </a:r>
            <a:r>
              <a:rPr lang="en-US" sz="1400" spc="-20">
                <a:cs typeface="Georgia"/>
              </a:rPr>
              <a:t> </a:t>
            </a:r>
            <a:r>
              <a:rPr lang="en-US" sz="1400">
                <a:cs typeface="Georgia"/>
              </a:rPr>
              <a:t>few</a:t>
            </a:r>
            <a:r>
              <a:rPr lang="en-US" sz="1400" spc="-10">
                <a:cs typeface="Georgia"/>
              </a:rPr>
              <a:t> </a:t>
            </a:r>
            <a:r>
              <a:rPr lang="en-US" sz="1400" spc="-20">
                <a:cs typeface="Georgia"/>
              </a:rPr>
              <a:t>drops</a:t>
            </a:r>
            <a:endParaRPr lang="en-US" sz="1800" spc="-10">
              <a:solidFill>
                <a:schemeClr val="accent3"/>
              </a:solidFill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B71E22-E8E3-E6FC-C027-EC2061FDF0A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18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t>Cartridge</a:t>
            </a:r>
            <a:r>
              <a:rPr spc="-55"/>
              <a:t> </a:t>
            </a:r>
            <a:r>
              <a:rPr lang="en-US"/>
              <a:t>f</a:t>
            </a:r>
            <a:r>
              <a:t>illing</a:t>
            </a:r>
            <a:r>
              <a:rPr spc="-25"/>
              <a:t> </a:t>
            </a:r>
            <a:r>
              <a:rPr lang="en-US"/>
              <a:t>o</a:t>
            </a:r>
            <a:r>
              <a:t>verview</a:t>
            </a:r>
            <a:r>
              <a:rPr spc="-55"/>
              <a:t> </a:t>
            </a:r>
            <a:r>
              <a:rPr lang="en-US"/>
              <a:t>|</a:t>
            </a:r>
            <a:r>
              <a:rPr spc="-25"/>
              <a:t> </a:t>
            </a:r>
            <a:r>
              <a:rPr lang="en-US" spc="-25"/>
              <a:t>w</a:t>
            </a:r>
            <a:r>
              <a:t>hite</a:t>
            </a:r>
            <a:r>
              <a:rPr spc="-30"/>
              <a:t> </a:t>
            </a:r>
            <a:r>
              <a:rPr lang="en-US" spc="-10"/>
              <a:t>c</a:t>
            </a:r>
            <a:r>
              <a:rPr spc="-10"/>
              <a:t>artridge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2621915" cy="118237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AVOID QUALITY CHECK CODES!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Fill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to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20" dirty="0">
                <a:cs typeface="Georgia"/>
              </a:rPr>
              <a:t> </a:t>
            </a:r>
            <a:r>
              <a:rPr sz="1400" dirty="0">
                <a:cs typeface="Georgia"/>
              </a:rPr>
              <a:t>fill</a:t>
            </a:r>
            <a:r>
              <a:rPr sz="1400" spc="-15" dirty="0">
                <a:cs typeface="Georgia"/>
              </a:rPr>
              <a:t> </a:t>
            </a:r>
            <a:r>
              <a:rPr sz="1400" spc="-20" dirty="0">
                <a:cs typeface="Georgia"/>
              </a:rPr>
              <a:t>mark</a:t>
            </a:r>
            <a:endParaRPr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cs typeface="Georgia"/>
              </a:rPr>
              <a:t>Close</a:t>
            </a:r>
            <a:r>
              <a:rPr sz="1400" spc="-4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0" dirty="0">
                <a:cs typeface="Georgia"/>
              </a:rPr>
              <a:t> </a:t>
            </a:r>
            <a:r>
              <a:rPr sz="1400" dirty="0">
                <a:cs typeface="Georgia"/>
              </a:rPr>
              <a:t>closure</a:t>
            </a:r>
            <a:r>
              <a:rPr sz="1400" spc="-35" dirty="0">
                <a:cs typeface="Georgia"/>
              </a:rPr>
              <a:t> </a:t>
            </a:r>
            <a:r>
              <a:rPr sz="1400" dirty="0">
                <a:cs typeface="Georgia"/>
              </a:rPr>
              <a:t>to</a:t>
            </a:r>
            <a:r>
              <a:rPr sz="1400" spc="-20" dirty="0">
                <a:cs typeface="Georgia"/>
              </a:rPr>
              <a:t> seal</a:t>
            </a:r>
            <a:r>
              <a:rPr lang="en-US" sz="1400" spc="-20" dirty="0">
                <a:cs typeface="Georgia"/>
              </a:rPr>
              <a:t> the cartridge</a:t>
            </a:r>
            <a:endParaRPr sz="1400" dirty="0">
              <a:cs typeface="Georgia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0DD94C-5D11-B149-149E-BFC07567DBBB}"/>
              </a:ext>
            </a:extLst>
          </p:cNvPr>
          <p:cNvGrpSpPr/>
          <p:nvPr/>
        </p:nvGrpSpPr>
        <p:grpSpPr>
          <a:xfrm>
            <a:off x="4621280" y="1230101"/>
            <a:ext cx="3725710" cy="3267474"/>
            <a:chOff x="4530594" y="1372363"/>
            <a:chExt cx="3047036" cy="2672272"/>
          </a:xfrm>
        </p:grpSpPr>
        <p:grpSp>
          <p:nvGrpSpPr>
            <p:cNvPr id="6" name="object 6"/>
            <p:cNvGrpSpPr/>
            <p:nvPr/>
          </p:nvGrpSpPr>
          <p:grpSpPr>
            <a:xfrm>
              <a:off x="4543968" y="2616845"/>
              <a:ext cx="2945879" cy="1318259"/>
              <a:chOff x="5564123" y="2742573"/>
              <a:chExt cx="2945879" cy="1318259"/>
            </a:xfrm>
          </p:grpSpPr>
          <p:pic>
            <p:nvPicPr>
              <p:cNvPr id="7" name="object 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564123" y="2939168"/>
                <a:ext cx="1200911" cy="957059"/>
              </a:xfrm>
              <a:prstGeom prst="rect">
                <a:avLst/>
              </a:prstGeom>
            </p:spPr>
          </p:pic>
          <p:pic>
            <p:nvPicPr>
              <p:cNvPr id="8" name="object 8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034783" y="2742573"/>
                <a:ext cx="1475219" cy="1318259"/>
              </a:xfrm>
              <a:prstGeom prst="rect">
                <a:avLst/>
              </a:prstGeom>
            </p:spPr>
          </p:pic>
          <p:sp>
            <p:nvSpPr>
              <p:cNvPr id="9" name="object 9"/>
              <p:cNvSpPr/>
              <p:nvPr/>
            </p:nvSpPr>
            <p:spPr>
              <a:xfrm>
                <a:off x="6384800" y="3476382"/>
                <a:ext cx="541655" cy="520065"/>
              </a:xfrm>
              <a:custGeom>
                <a:avLst/>
                <a:gdLst/>
                <a:ahLst/>
                <a:cxnLst/>
                <a:rect l="l" t="t" r="r" b="b"/>
                <a:pathLst>
                  <a:path w="541654" h="520064">
                    <a:moveTo>
                      <a:pt x="541197" y="519671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6925817" y="3654684"/>
                <a:ext cx="591185" cy="341630"/>
              </a:xfrm>
              <a:custGeom>
                <a:avLst/>
                <a:gdLst/>
                <a:ahLst/>
                <a:cxnLst/>
                <a:rect l="l" t="t" r="r" b="b"/>
                <a:pathLst>
                  <a:path w="591184" h="341629">
                    <a:moveTo>
                      <a:pt x="0" y="341464"/>
                    </a:moveTo>
                    <a:lnTo>
                      <a:pt x="590867" y="0"/>
                    </a:lnTo>
                  </a:path>
                </a:pathLst>
              </a:custGeom>
              <a:ln w="25400">
                <a:solidFill>
                  <a:schemeClr val="accent6"/>
                </a:solidFill>
                <a:headEnd type="none" w="med" len="med"/>
                <a:tailEnd type="triangl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31777" y="1372363"/>
              <a:ext cx="812799" cy="120243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 flipV="1">
              <a:off x="5114604" y="1907143"/>
              <a:ext cx="500082" cy="67735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70084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71889" y="2431871"/>
              <a:ext cx="751276" cy="45719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6216" y="1372363"/>
              <a:ext cx="831899" cy="119938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60693" y="1974879"/>
              <a:ext cx="886210" cy="125486"/>
            </a:xfrm>
            <a:custGeom>
              <a:avLst/>
              <a:gdLst/>
              <a:ahLst/>
              <a:cxnLst/>
              <a:rect l="l" t="t" r="r" b="b"/>
              <a:pathLst>
                <a:path w="690245" h="143510">
                  <a:moveTo>
                    <a:pt x="0" y="0"/>
                  </a:moveTo>
                  <a:lnTo>
                    <a:pt x="690003" y="143179"/>
                  </a:lnTo>
                </a:path>
              </a:pathLst>
            </a:custGeom>
            <a:ln w="28575">
              <a:solidFill>
                <a:schemeClr val="accent6"/>
              </a:solidFill>
              <a:headEnd type="none" w="med" len="med"/>
              <a:tailEnd type="triangl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5566147" y="1884897"/>
              <a:ext cx="887094" cy="191078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165100">
                <a:lnSpc>
                  <a:spcPct val="100000"/>
                </a:lnSpc>
                <a:spcBef>
                  <a:spcPts val="290"/>
                </a:spcBef>
              </a:pPr>
              <a:r>
                <a:rPr sz="1000" b="1">
                  <a:solidFill>
                    <a:schemeClr val="accent1"/>
                  </a:solidFill>
                  <a:latin typeface="Calibri"/>
                  <a:cs typeface="Calibri"/>
                </a:rPr>
                <a:t>FILL</a:t>
              </a:r>
              <a:r>
                <a:rPr sz="1000" b="1" spc="-2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MARK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5512282" y="2308340"/>
              <a:ext cx="887094" cy="192360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ct val="1000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4530594" y="3853557"/>
              <a:ext cx="3047036" cy="191078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203200" marR="194945" indent="36195">
                <a:lnSpc>
                  <a:spcPct val="100000"/>
                </a:lnSpc>
                <a:spcBef>
                  <a:spcPts val="290"/>
                </a:spcBef>
              </a:pP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CARTRIDGE CLOSURE IN CLOSED POSITION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44735" y="2714245"/>
              <a:ext cx="2945765" cy="0"/>
            </a:xfrm>
            <a:custGeom>
              <a:avLst/>
              <a:gdLst/>
              <a:ahLst/>
              <a:cxnLst/>
              <a:rect l="l" t="t" r="r" b="b"/>
              <a:pathLst>
                <a:path w="2945765">
                  <a:moveTo>
                    <a:pt x="2945434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009C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5130A4-368E-63F8-2B8B-208C1C0D107F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01B8C9BA-E5F1-CBF2-EF48-316DAB1636AF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6">
              <a:extLst>
                <a:ext uri="{FF2B5EF4-FFF2-40B4-BE49-F238E27FC236}">
                  <a16:creationId xmlns:a16="http://schemas.microsoft.com/office/drawing/2014/main" id="{8580543B-EBF6-FC16-B975-754137C321D4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17">
              <a:extLst>
                <a:ext uri="{FF2B5EF4-FFF2-40B4-BE49-F238E27FC236}">
                  <a16:creationId xmlns:a16="http://schemas.microsoft.com/office/drawing/2014/main" id="{C88BA141-0CE2-341D-E579-A6AD7EBF256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2F42F4C8-C5AC-8F7D-88FC-5736DB28544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2">
              <a:extLst>
                <a:ext uri="{FF2B5EF4-FFF2-40B4-BE49-F238E27FC236}">
                  <a16:creationId xmlns:a16="http://schemas.microsoft.com/office/drawing/2014/main" id="{92150DEC-F075-CC8F-2BD5-B621C59B77D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8">
              <a:extLst>
                <a:ext uri="{FF2B5EF4-FFF2-40B4-BE49-F238E27FC236}">
                  <a16:creationId xmlns:a16="http://schemas.microsoft.com/office/drawing/2014/main" id="{820F6DFF-0135-41CE-3F1D-3FC5C0774A5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object 20">
              <a:extLst>
                <a:ext uri="{FF2B5EF4-FFF2-40B4-BE49-F238E27FC236}">
                  <a16:creationId xmlns:a16="http://schemas.microsoft.com/office/drawing/2014/main" id="{BB3D65C2-F2BD-38F2-248D-BA909F9F46E1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object 23">
              <a:extLst>
                <a:ext uri="{FF2B5EF4-FFF2-40B4-BE49-F238E27FC236}">
                  <a16:creationId xmlns:a16="http://schemas.microsoft.com/office/drawing/2014/main" id="{22A261C6-323F-FB2E-7E4F-291A6B338F3B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4" name="object 14">
            <a:extLst>
              <a:ext uri="{FF2B5EF4-FFF2-40B4-BE49-F238E27FC236}">
                <a16:creationId xmlns:a16="http://schemas.microsoft.com/office/drawing/2014/main" id="{2618F12C-1BE0-9C92-2661-7B5F224D33D6}"/>
              </a:ext>
            </a:extLst>
          </p:cNvPr>
          <p:cNvSpPr/>
          <p:nvPr/>
        </p:nvSpPr>
        <p:spPr>
          <a:xfrm flipH="1">
            <a:off x="6566176" y="2527988"/>
            <a:ext cx="652562" cy="81768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63" y="0"/>
                </a:lnTo>
              </a:path>
            </a:pathLst>
          </a:custGeom>
          <a:ln w="28575">
            <a:solidFill>
              <a:schemeClr val="accent6"/>
            </a:solidFill>
            <a:headEnd type="triangle" w="med" len="med"/>
            <a:tailEnd type="non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A389878-149F-7CD7-D149-174F6D47A56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19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1084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472" y="137160"/>
            <a:ext cx="1188719" cy="13014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99904" y="2219714"/>
            <a:ext cx="5287828" cy="53860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ts val="4130"/>
              </a:lnSpc>
              <a:spcBef>
                <a:spcPts val="100"/>
              </a:spcBef>
            </a:pPr>
            <a:r>
              <a:rPr lang="en-US" sz="3600">
                <a:solidFill>
                  <a:srgbClr val="FFFFFF"/>
                </a:solidFill>
                <a:latin typeface="Georgia"/>
                <a:cs typeface="Georgia"/>
              </a:rPr>
              <a:t>Performing</a:t>
            </a:r>
            <a:r>
              <a:rPr lang="en-US" sz="3600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360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lang="en-US" sz="3600" spc="-15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3600">
                <a:solidFill>
                  <a:srgbClr val="FFFFFF"/>
                </a:solidFill>
                <a:latin typeface="Georgia"/>
                <a:cs typeface="Georgia"/>
              </a:rPr>
              <a:t>Patient</a:t>
            </a:r>
            <a:r>
              <a:rPr lang="en-US" sz="3600" spc="-4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3600" spc="-20">
                <a:solidFill>
                  <a:srgbClr val="FFFFFF"/>
                </a:solidFill>
                <a:latin typeface="Georgia"/>
                <a:cs typeface="Georgia"/>
              </a:rPr>
              <a:t>Test</a:t>
            </a:r>
            <a:endParaRPr lang="en-US" sz="3600">
              <a:latin typeface="Georgia"/>
              <a:cs typeface="Georgia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2C13E8-F583-5D0C-A427-DE68F6F20563}"/>
              </a:ext>
            </a:extLst>
          </p:cNvPr>
          <p:cNvGrpSpPr/>
          <p:nvPr/>
        </p:nvGrpSpPr>
        <p:grpSpPr>
          <a:xfrm>
            <a:off x="6012042" y="303498"/>
            <a:ext cx="2504904" cy="4334942"/>
            <a:chOff x="6148878" y="411510"/>
            <a:chExt cx="2311554" cy="4000334"/>
          </a:xfrm>
        </p:grpSpPr>
        <p:pic>
          <p:nvPicPr>
            <p:cNvPr id="6" name="Picture 5" descr="A picture containing text, electronics&#10;&#10;Description automatically generated">
              <a:extLst>
                <a:ext uri="{FF2B5EF4-FFF2-40B4-BE49-F238E27FC236}">
                  <a16:creationId xmlns:a16="http://schemas.microsoft.com/office/drawing/2014/main" id="{831E3032-DDF5-13E5-4688-93FA6E6B0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419" t="-2910" r="-7203" b="-2020"/>
            <a:stretch/>
          </p:blipFill>
          <p:spPr>
            <a:xfrm>
              <a:off x="7092280" y="411510"/>
              <a:ext cx="1368152" cy="4000334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E61765C2-28EA-A48B-23A5-BFF8C0BD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8878" y="3025164"/>
              <a:ext cx="798475" cy="128737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EBB5CB-6EEB-3FF8-2652-C777D4FF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8878" y="1256472"/>
              <a:ext cx="785891" cy="1694322"/>
            </a:xfrm>
            <a:prstGeom prst="rect">
              <a:avLst/>
            </a:prstGeom>
          </p:spPr>
        </p:pic>
      </p:grpSp>
      <p:sp>
        <p:nvSpPr>
          <p:cNvPr id="12" name="object 2">
            <a:extLst>
              <a:ext uri="{FF2B5EF4-FFF2-40B4-BE49-F238E27FC236}">
                <a16:creationId xmlns:a16="http://schemas.microsoft.com/office/drawing/2014/main" id="{A2A5FAB4-4868-30AC-6301-3CEC9BA407FD}"/>
              </a:ext>
            </a:extLst>
          </p:cNvPr>
          <p:cNvSpPr txBox="1"/>
          <p:nvPr/>
        </p:nvSpPr>
        <p:spPr>
          <a:xfrm>
            <a:off x="502920" y="4767954"/>
            <a:ext cx="7725409" cy="21736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use.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| </a:t>
            </a:r>
            <a:r>
              <a:rPr lang="en-US" sz="700" spc="-10" dirty="0" err="1">
                <a:solidFill>
                  <a:schemeClr val="bg1"/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Presentation i-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Test| APOC-25002246.1</a:t>
            </a:r>
            <a:endParaRPr lang="en-US" sz="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B43C118-E890-59E2-E546-5C4BD8CD0983}"/>
              </a:ext>
            </a:extLst>
          </p:cNvPr>
          <p:cNvSpPr>
            <a:spLocks noGrp="1"/>
          </p:cNvSpPr>
          <p:nvPr/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kern="1200" cap="all" spc="150" baseline="0">
                <a:solidFill>
                  <a:schemeClr val="accent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none" dirty="0"/>
              <a:t>i-STAT LEARNING SYSTEM | i-STAT 1 SYSTEM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Cartridge</a:t>
            </a:r>
            <a:r>
              <a:rPr spc="-60" dirty="0"/>
              <a:t> </a:t>
            </a:r>
            <a:r>
              <a:rPr lang="en-US" dirty="0"/>
              <a:t>f</a:t>
            </a:r>
            <a:r>
              <a:rPr dirty="0"/>
              <a:t>illing</a:t>
            </a:r>
            <a:r>
              <a:rPr spc="-30" dirty="0"/>
              <a:t> </a:t>
            </a:r>
            <a:r>
              <a:rPr lang="en-US" dirty="0"/>
              <a:t>o</a:t>
            </a:r>
            <a:r>
              <a:rPr dirty="0"/>
              <a:t>verview</a:t>
            </a:r>
            <a:r>
              <a:rPr spc="-55" dirty="0"/>
              <a:t> </a:t>
            </a:r>
            <a:r>
              <a:rPr lang="en-US" spc="-55" dirty="0"/>
              <a:t>|</a:t>
            </a:r>
            <a:r>
              <a:rPr spc="-30" dirty="0"/>
              <a:t> </a:t>
            </a:r>
            <a:r>
              <a:rPr lang="en-US" dirty="0"/>
              <a:t>b</a:t>
            </a:r>
            <a:r>
              <a:rPr dirty="0"/>
              <a:t>lue</a:t>
            </a:r>
            <a:r>
              <a:rPr spc="-20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2621915" cy="1500411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AVOID QUALITY CHECK CODES!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Fill to the fill mark</a:t>
            </a:r>
            <a:endParaRPr lang="en-US" sz="1400" dirty="0"/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Close the closure to seal the cartridge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pic>
        <p:nvPicPr>
          <p:cNvPr id="8" name="object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6087" y="1386089"/>
            <a:ext cx="914400" cy="131297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5020852" y="2851644"/>
            <a:ext cx="2945765" cy="0"/>
          </a:xfrm>
          <a:custGeom>
            <a:avLst/>
            <a:gdLst/>
            <a:ahLst/>
            <a:cxnLst/>
            <a:rect l="l" t="t" r="r" b="b"/>
            <a:pathLst>
              <a:path w="2945765">
                <a:moveTo>
                  <a:pt x="2945434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D3FC4038-14A9-115C-E421-166B8CAB505F}"/>
              </a:ext>
            </a:extLst>
          </p:cNvPr>
          <p:cNvSpPr/>
          <p:nvPr/>
        </p:nvSpPr>
        <p:spPr>
          <a:xfrm flipV="1">
            <a:off x="6146922" y="1878162"/>
            <a:ext cx="500082" cy="67735"/>
          </a:xfrm>
          <a:custGeom>
            <a:avLst/>
            <a:gdLst/>
            <a:ahLst/>
            <a:cxnLst/>
            <a:rect l="l" t="t" r="r" b="b"/>
            <a:pathLst>
              <a:path w="370204">
                <a:moveTo>
                  <a:pt x="0" y="0"/>
                </a:moveTo>
                <a:lnTo>
                  <a:pt x="370084" y="0"/>
                </a:lnTo>
              </a:path>
            </a:pathLst>
          </a:custGeom>
          <a:ln w="28575">
            <a:solidFill>
              <a:schemeClr val="accent4"/>
            </a:solidFill>
            <a:headEnd type="triangle" w="med" len="med"/>
            <a:tailEnd type="non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4">
            <a:extLst>
              <a:ext uri="{FF2B5EF4-FFF2-40B4-BE49-F238E27FC236}">
                <a16:creationId xmlns:a16="http://schemas.microsoft.com/office/drawing/2014/main" id="{3ADABDBC-97F0-621D-9223-49C32EFBD46B}"/>
              </a:ext>
            </a:extLst>
          </p:cNvPr>
          <p:cNvSpPr/>
          <p:nvPr/>
        </p:nvSpPr>
        <p:spPr>
          <a:xfrm>
            <a:off x="5689642" y="2260664"/>
            <a:ext cx="957362" cy="45719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63" y="0"/>
                </a:lnTo>
              </a:path>
            </a:pathLst>
          </a:custGeom>
          <a:ln w="28575">
            <a:solidFill>
              <a:schemeClr val="accent4"/>
            </a:solidFill>
            <a:headEnd type="triangle" w="med" len="med"/>
            <a:tailEnd type="non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37AE363-E119-A01C-2462-A993624EB300}"/>
              </a:ext>
            </a:extLst>
          </p:cNvPr>
          <p:cNvSpPr txBox="1"/>
          <p:nvPr/>
        </p:nvSpPr>
        <p:spPr>
          <a:xfrm>
            <a:off x="6493734" y="1834111"/>
            <a:ext cx="887094" cy="191078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290"/>
              </a:spcBef>
            </a:pPr>
            <a:r>
              <a:rPr sz="1000" b="1">
                <a:solidFill>
                  <a:schemeClr val="accent1"/>
                </a:solidFill>
                <a:latin typeface="Calibri"/>
                <a:cs typeface="Calibri"/>
              </a:rPr>
              <a:t>FILL</a:t>
            </a:r>
            <a:r>
              <a:rPr sz="1000" b="1" spc="-25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20">
                <a:solidFill>
                  <a:schemeClr val="accent1"/>
                </a:solidFill>
                <a:latin typeface="Calibri"/>
                <a:cs typeface="Calibri"/>
              </a:rPr>
              <a:t>MARK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AA6FBBB8-02E5-3120-38E3-725E1D872C45}"/>
              </a:ext>
            </a:extLst>
          </p:cNvPr>
          <p:cNvSpPr txBox="1"/>
          <p:nvPr/>
        </p:nvSpPr>
        <p:spPr>
          <a:xfrm>
            <a:off x="6467171" y="2125981"/>
            <a:ext cx="887094" cy="192360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300"/>
              </a:spcBef>
            </a:pPr>
            <a:r>
              <a:rPr sz="1000" b="1" spc="-10">
                <a:solidFill>
                  <a:schemeClr val="accent1"/>
                </a:solidFill>
                <a:latin typeface="Calibri"/>
                <a:cs typeface="Calibri"/>
              </a:rPr>
              <a:t>CLOSURE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28008175-90E0-7300-2F81-DC779F773D0D}"/>
              </a:ext>
            </a:extLst>
          </p:cNvPr>
          <p:cNvSpPr/>
          <p:nvPr/>
        </p:nvSpPr>
        <p:spPr>
          <a:xfrm>
            <a:off x="6306998" y="3924282"/>
            <a:ext cx="316931" cy="64273"/>
          </a:xfrm>
          <a:custGeom>
            <a:avLst/>
            <a:gdLst/>
            <a:ahLst/>
            <a:cxnLst/>
            <a:rect l="l" t="t" r="r" b="b"/>
            <a:pathLst>
              <a:path w="572770">
                <a:moveTo>
                  <a:pt x="0" y="0"/>
                </a:moveTo>
                <a:lnTo>
                  <a:pt x="572763" y="0"/>
                </a:lnTo>
              </a:path>
            </a:pathLst>
          </a:custGeom>
          <a:ln w="28575">
            <a:solidFill>
              <a:schemeClr val="accent4"/>
            </a:solidFill>
            <a:headEnd type="triangle" w="med" len="med"/>
            <a:tailEnd type="non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>
            <a:extLst>
              <a:ext uri="{FF2B5EF4-FFF2-40B4-BE49-F238E27FC236}">
                <a16:creationId xmlns:a16="http://schemas.microsoft.com/office/drawing/2014/main" id="{A8BE3DB4-F5DC-4B12-C94D-9815CA6ED115}"/>
              </a:ext>
            </a:extLst>
          </p:cNvPr>
          <p:cNvSpPr txBox="1"/>
          <p:nvPr/>
        </p:nvSpPr>
        <p:spPr>
          <a:xfrm>
            <a:off x="6533637" y="3814372"/>
            <a:ext cx="1526387" cy="344966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203200" marR="194945">
              <a:lnSpc>
                <a:spcPct val="100000"/>
              </a:lnSpc>
              <a:spcBef>
                <a:spcPts val="290"/>
              </a:spcBef>
            </a:pPr>
            <a: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  <a:t>CARTRIDGE CLOSURE IN CLOSED POSITION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9EB8894-FBC4-D90C-1998-E3B6B923FB7F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24" name="object 15">
              <a:extLst>
                <a:ext uri="{FF2B5EF4-FFF2-40B4-BE49-F238E27FC236}">
                  <a16:creationId xmlns:a16="http://schemas.microsoft.com/office/drawing/2014/main" id="{07CA8F9F-3873-8417-84FD-9B9DFBDC07B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33864237-DA78-2BE7-DECB-FA8AFEC2B23A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95D682EF-EF49-5896-D47A-16BBBE9C1E1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A58A9590-E4B8-E2C6-31D9-0478F16E1393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40AFF860-1AF8-1F64-D3FD-B6AF7E9D102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47014DC2-A380-C43C-5417-7F3855684E7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0851A0F5-F600-E56D-91ED-49F3546AF52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500B9A4D-4E50-FBD2-C231-0299AD12147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3974E-2252-9EA1-24F1-CE9B26B0D4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20</a:t>
            </a:fld>
            <a:endParaRPr spc="-25"/>
          </a:p>
        </p:txBody>
      </p:sp>
      <p:pic>
        <p:nvPicPr>
          <p:cNvPr id="7" name="object 38">
            <a:extLst>
              <a:ext uri="{FF2B5EF4-FFF2-40B4-BE49-F238E27FC236}">
                <a16:creationId xmlns:a16="http://schemas.microsoft.com/office/drawing/2014/main" id="{A17C9E11-2DEE-D13D-345F-38CD6AD32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4" b="91371" l="10000" r="90000">
                        <a14:foregroundMark x1="22500" y1="7868" x2="62000" y2="7868"/>
                        <a14:foregroundMark x1="62000" y1="7868" x2="82000" y2="12944"/>
                        <a14:foregroundMark x1="68000" y1="8629" x2="74870" y2="8527"/>
                        <a14:foregroundMark x1="81000" y1="77919" x2="61000" y2="91117"/>
                        <a14:foregroundMark x1="61000" y1="91117" x2="37000" y2="91371"/>
                        <a14:foregroundMark x1="20500" y1="58376" x2="25500" y2="68274"/>
                        <a14:foregroundMark x1="19000" y1="58376" x2="23000" y2="69289"/>
                        <a14:foregroundMark x1="19500" y1="56853" x2="21500" y2="68528"/>
                        <a14:foregroundMark x1="18500" y1="58376" x2="21500" y2="68782"/>
                        <a14:foregroundMark x1="19500" y1="59898" x2="21000" y2="69543"/>
                        <a14:foregroundMark x1="19500" y1="68782" x2="19500" y2="64467"/>
                        <a14:backgroundMark x1="85500" y1="8122" x2="85500" y2="96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4038" y="2905897"/>
            <a:ext cx="822960" cy="16247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Cartridge</a:t>
            </a:r>
            <a:r>
              <a:rPr spc="-60" dirty="0"/>
              <a:t> </a:t>
            </a:r>
            <a:r>
              <a:rPr lang="en-US" dirty="0"/>
              <a:t>f</a:t>
            </a:r>
            <a:r>
              <a:rPr dirty="0"/>
              <a:t>illing</a:t>
            </a:r>
            <a:r>
              <a:rPr spc="-25" dirty="0"/>
              <a:t> </a:t>
            </a:r>
            <a:r>
              <a:rPr lang="en-US" dirty="0"/>
              <a:t>o</a:t>
            </a:r>
            <a:r>
              <a:rPr dirty="0"/>
              <a:t>verview</a:t>
            </a:r>
            <a:r>
              <a:rPr spc="-55" dirty="0"/>
              <a:t> </a:t>
            </a:r>
            <a:r>
              <a:rPr lang="en-US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20" dirty="0"/>
              <a:t> </a:t>
            </a:r>
            <a:r>
              <a:rPr dirty="0"/>
              <a:t>1</a:t>
            </a:r>
            <a:endParaRPr spc="-10" dirty="0"/>
          </a:p>
        </p:txBody>
      </p:sp>
      <p:sp>
        <p:nvSpPr>
          <p:cNvPr id="4" name="object 4"/>
          <p:cNvSpPr txBox="1"/>
          <p:nvPr/>
        </p:nvSpPr>
        <p:spPr>
          <a:xfrm>
            <a:off x="502920" y="1287167"/>
            <a:ext cx="3465829" cy="1105431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CARTRIDGE IS NOT SEALED…</a:t>
            </a:r>
          </a:p>
          <a:p>
            <a:pPr marL="182245" marR="5080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The analyzer will return an </a:t>
            </a:r>
            <a:br>
              <a:rPr lang="en-US" sz="1400" dirty="0"/>
            </a:br>
            <a:r>
              <a:rPr lang="en-US" sz="1400" dirty="0">
                <a:solidFill>
                  <a:schemeClr val="accent3"/>
                </a:solidFill>
              </a:rPr>
              <a:t>Unable to Position Sample</a:t>
            </a:r>
            <a:r>
              <a:rPr sz="1400" dirty="0"/>
              <a:t> </a:t>
            </a:r>
            <a:br>
              <a:rPr lang="en-US" sz="1400" dirty="0"/>
            </a:br>
            <a:r>
              <a:rPr sz="1400" dirty="0"/>
              <a:t>Quality Check Code</a:t>
            </a:r>
          </a:p>
        </p:txBody>
      </p:sp>
      <p:pic>
        <p:nvPicPr>
          <p:cNvPr id="14" name="Picture 13" descr="A close-up of a phone&#10;&#10;Description automatically generated">
            <a:extLst>
              <a:ext uri="{FF2B5EF4-FFF2-40B4-BE49-F238E27FC236}">
                <a16:creationId xmlns:a16="http://schemas.microsoft.com/office/drawing/2014/main" id="{E07E96DD-850E-46ED-7B21-51C63CD157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7" t="13574" r="28998" b="12052"/>
          <a:stretch/>
        </p:blipFill>
        <p:spPr>
          <a:xfrm>
            <a:off x="7001265" y="1194414"/>
            <a:ext cx="1165793" cy="33616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529C33-2619-978F-FD58-2C1EF9CD0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7207" y="1231597"/>
            <a:ext cx="1930679" cy="32614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6DA260-0079-B845-0D13-2ACBAC726A9D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DB4E599C-B1EF-1AAE-A08D-FBAD08286CF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77A468D3-2E0E-482C-F4B5-0EAFF0B3F86D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52E6129D-EC66-1259-5671-8F01C64749F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1453EF24-D757-BCB3-FB2A-B1DE8760C03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8A54BBB3-91B2-20B4-92E2-8FFB3C39239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74D9C1D4-4583-EACF-5349-83B04DE40D27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BEC1C51F-2CB5-6915-67A1-6F91929F7CF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3">
              <a:extLst>
                <a:ext uri="{FF2B5EF4-FFF2-40B4-BE49-F238E27FC236}">
                  <a16:creationId xmlns:a16="http://schemas.microsoft.com/office/drawing/2014/main" id="{27B73FF3-4D66-90EC-BA3F-84175F544951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E6D2AA-BA6A-8C64-60B8-76F77688E1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21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Cartridge</a:t>
            </a:r>
            <a:r>
              <a:rPr spc="-60" dirty="0"/>
              <a:t> </a:t>
            </a:r>
            <a:r>
              <a:rPr lang="en-US" dirty="0"/>
              <a:t>f</a:t>
            </a:r>
            <a:r>
              <a:rPr dirty="0"/>
              <a:t>illing</a:t>
            </a:r>
            <a:r>
              <a:rPr spc="-25" dirty="0"/>
              <a:t> </a:t>
            </a:r>
            <a:r>
              <a:rPr lang="en-US" dirty="0"/>
              <a:t>o</a:t>
            </a:r>
            <a:r>
              <a:rPr dirty="0"/>
              <a:t>verview</a:t>
            </a:r>
            <a:r>
              <a:rPr spc="-55" dirty="0"/>
              <a:t> </a:t>
            </a:r>
            <a:r>
              <a:rPr lang="en-US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20" dirty="0"/>
              <a:t> </a:t>
            </a:r>
            <a:r>
              <a:rPr dirty="0"/>
              <a:t>1</a:t>
            </a:r>
            <a:r>
              <a:rPr spc="-45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2920" y="1287167"/>
            <a:ext cx="3465829" cy="1105431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IF THE CARTRIDGE IS NOT SEALED…</a:t>
            </a:r>
          </a:p>
          <a:p>
            <a:pPr marL="182245" marR="5080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The analyzer will return an </a:t>
            </a:r>
            <a:br>
              <a:rPr lang="en-US" sz="1400" dirty="0"/>
            </a:br>
            <a:r>
              <a:rPr lang="en-US" sz="1400" dirty="0">
                <a:solidFill>
                  <a:schemeClr val="accent3"/>
                </a:solidFill>
              </a:rPr>
              <a:t>Unable to Position Sample</a:t>
            </a:r>
            <a:r>
              <a:rPr sz="1400" dirty="0">
                <a:solidFill>
                  <a:schemeClr val="accent3"/>
                </a:solidFill>
              </a:rPr>
              <a:t> </a:t>
            </a:r>
            <a:br>
              <a:rPr lang="en-US" sz="1400" dirty="0"/>
            </a:br>
            <a:r>
              <a:rPr sz="1400" dirty="0"/>
              <a:t>Quality Check Code</a:t>
            </a:r>
          </a:p>
        </p:txBody>
      </p:sp>
      <p:pic>
        <p:nvPicPr>
          <p:cNvPr id="14" name="Picture 13" descr="A blue and white cell phone&#10;&#10;Description automatically generated">
            <a:extLst>
              <a:ext uri="{FF2B5EF4-FFF2-40B4-BE49-F238E27FC236}">
                <a16:creationId xmlns:a16="http://schemas.microsoft.com/office/drawing/2014/main" id="{E9AD24D8-549A-7DE2-3B78-CC2EF75837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t="14446" r="29008" b="12648"/>
          <a:stretch/>
        </p:blipFill>
        <p:spPr>
          <a:xfrm>
            <a:off x="6958594" y="1277915"/>
            <a:ext cx="1208464" cy="32959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6BE906-71D7-0913-A2F6-4BC7C9480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557" y="1279726"/>
            <a:ext cx="1890115" cy="32272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5BE047F-2A0D-9D28-51BB-2D65D2EB0435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40E798D1-18A9-B761-FAF9-106926C660D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8485180D-87C7-704E-5661-D9694883B03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D5061C63-1F9B-2C9A-BC44-2C0CA4DE07B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131606D8-0141-087F-94C4-ACA0D1EFD9B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BB405C84-5F9F-75BE-B992-6335DFC8E26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0455601A-7514-914D-20C9-903312C802A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4B7B9F27-F1FC-953F-B267-0F2D8A70E42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59CFFECE-A875-6C6B-AC9E-1E23B672143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A3426-9A26-CDAC-1DF9-7DEF8527664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22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>
            <a:picLocks noChangeAspect="1"/>
          </p:cNvPicPr>
          <p:nvPr/>
        </p:nvPicPr>
        <p:blipFill rotWithShape="1">
          <a:blip r:embed="rId4" cstate="print">
            <a:alphaModFix/>
          </a:blip>
          <a:srcRect l="9162" t="6925" r="8287" b="19592"/>
          <a:stretch/>
        </p:blipFill>
        <p:spPr>
          <a:xfrm>
            <a:off x="5299948" y="2933404"/>
            <a:ext cx="1467195" cy="12908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/>
        </p:spPr>
      </p:pic>
      <p:pic>
        <p:nvPicPr>
          <p:cNvPr id="10" name="object 10"/>
          <p:cNvPicPr/>
          <p:nvPr/>
        </p:nvPicPr>
        <p:blipFill rotWithShape="1">
          <a:blip r:embed="rId5" cstate="print"/>
          <a:srcRect l="9389" t="7130" r="8299" b="18098"/>
          <a:stretch/>
        </p:blipFill>
        <p:spPr>
          <a:xfrm>
            <a:off x="6871660" y="2909205"/>
            <a:ext cx="1444562" cy="131503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7" name="Picture 26" descr="A clock with a number and arrow&#10;&#10;AI-generated content may be incorrect.">
            <a:extLst>
              <a:ext uri="{FF2B5EF4-FFF2-40B4-BE49-F238E27FC236}">
                <a16:creationId xmlns:a16="http://schemas.microsoft.com/office/drawing/2014/main" id="{40D29411-0CFB-A9E8-0EC1-D830D4687B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9" y="2668985"/>
            <a:ext cx="515544" cy="51690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hs-TnI</a:t>
            </a:r>
            <a:r>
              <a:rPr spc="-60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  <a:r>
              <a:rPr lang="en-US" spc="-10" dirty="0"/>
              <a:t> (troponin)</a:t>
            </a:r>
            <a:endParaRPr spc="-10" dirty="0"/>
          </a:p>
        </p:txBody>
      </p:sp>
      <p:sp>
        <p:nvSpPr>
          <p:cNvPr id="5" name="object 5"/>
          <p:cNvSpPr txBox="1"/>
          <p:nvPr/>
        </p:nvSpPr>
        <p:spPr>
          <a:xfrm>
            <a:off x="1118423" y="1441033"/>
            <a:ext cx="3865968" cy="300338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i="1" spc="-10" dirty="0">
                <a:solidFill>
                  <a:schemeClr val="accent3"/>
                </a:solidFill>
                <a:latin typeface="Calibri"/>
                <a:cs typeface="Calibri"/>
              </a:rPr>
              <a:t>i-STAT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i="1" spc="-10" dirty="0">
                <a:solidFill>
                  <a:schemeClr val="accent3"/>
                </a:solidFill>
                <a:latin typeface="Calibri"/>
                <a:cs typeface="Calibri"/>
              </a:rPr>
              <a:t>hs-TnI</a:t>
            </a:r>
            <a:r>
              <a:rPr sz="1600" spc="-1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CARTRIDGE</a:t>
            </a:r>
            <a:endParaRPr sz="1600" spc="-1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Venous whole blood or plasma </a:t>
            </a:r>
            <a:r>
              <a:rPr sz="1400" dirty="0"/>
              <a:t>sample</a:t>
            </a:r>
          </a:p>
          <a:p>
            <a:pPr marL="182245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Green-top tube or a syringe</a:t>
            </a:r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TIME TO TEST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Within </a:t>
            </a:r>
            <a:r>
              <a:rPr lang="en-US" sz="1400" b="1" dirty="0"/>
              <a:t>4 hours </a:t>
            </a:r>
            <a:r>
              <a:rPr sz="1400" dirty="0"/>
              <a:t>if collected </a:t>
            </a:r>
            <a:br>
              <a:rPr lang="en-US" sz="1400" dirty="0"/>
            </a:br>
            <a:r>
              <a:rPr sz="1400" dirty="0"/>
              <a:t>in a green-top tube</a:t>
            </a:r>
          </a:p>
          <a:p>
            <a:pPr marL="182245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For non-heparinized samples, </a:t>
            </a:r>
            <a:br>
              <a:rPr lang="en-US" sz="1400" dirty="0"/>
            </a:br>
            <a:r>
              <a:rPr sz="1400" dirty="0"/>
              <a:t>test immediately</a:t>
            </a:r>
          </a:p>
          <a:p>
            <a:pPr marL="113030">
              <a:lnSpc>
                <a:spcPct val="100000"/>
              </a:lnSpc>
              <a:spcBef>
                <a:spcPts val="1255"/>
              </a:spcBef>
            </a:pPr>
            <a:r>
              <a:rPr sz="1050" b="1" dirty="0">
                <a:solidFill>
                  <a:srgbClr val="FFFFFF"/>
                </a:solidFill>
                <a:latin typeface="Calibri"/>
                <a:cs typeface="Calibri"/>
              </a:rPr>
              <a:t>Important</a:t>
            </a:r>
            <a:r>
              <a:rPr sz="1050" b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b="1" spc="-10" dirty="0">
                <a:solidFill>
                  <a:srgbClr val="FFFFFF"/>
                </a:solidFill>
                <a:latin typeface="Calibri"/>
                <a:cs typeface="Calibri"/>
              </a:rPr>
              <a:t>Note: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357" y="3422856"/>
            <a:ext cx="83820" cy="431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1600"/>
              </a:lnSpc>
              <a:spcBef>
                <a:spcPts val="95"/>
              </a:spcBef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600"/>
              </a:lnSpc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3472" y="2830795"/>
            <a:ext cx="356615" cy="35509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F14978-EF5C-9602-1245-21EAD6F50C83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4" name="object 15">
              <a:extLst>
                <a:ext uri="{FF2B5EF4-FFF2-40B4-BE49-F238E27FC236}">
                  <a16:creationId xmlns:a16="http://schemas.microsoft.com/office/drawing/2014/main" id="{6DEDEB85-65EF-F169-AA13-B112B13F8C5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6">
              <a:extLst>
                <a:ext uri="{FF2B5EF4-FFF2-40B4-BE49-F238E27FC236}">
                  <a16:creationId xmlns:a16="http://schemas.microsoft.com/office/drawing/2014/main" id="{9CBE7D2D-3DDA-11CA-9E20-988F8DA3E37A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A673EA98-D5A1-48C3-4ACE-2E2E9817DB4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F0A4989B-7219-9CC5-EB0D-1E5D2A68EC2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54178680-FD36-AD26-6333-55408F1B8BA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02C0D626-F184-F021-5D36-D841D0163CB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01A6873E-51D3-5B70-6E0F-182A0F560B2C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8EC799FD-10B6-BF31-F993-AC84E7D9FDF4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1" name="Picture 40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BB9107E0-2286-4AA9-1919-35B1BEA533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8" y="1519951"/>
            <a:ext cx="428464" cy="42846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680A7D5-C1CD-7444-1946-C13BB1B52012}"/>
              </a:ext>
            </a:extLst>
          </p:cNvPr>
          <p:cNvGrpSpPr/>
          <p:nvPr/>
        </p:nvGrpSpPr>
        <p:grpSpPr>
          <a:xfrm>
            <a:off x="7754128" y="2718601"/>
            <a:ext cx="719390" cy="492970"/>
            <a:chOff x="7652855" y="3393448"/>
            <a:chExt cx="719390" cy="49297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33277C7-3B10-CE34-51EB-0B7F08C89FAC}"/>
                </a:ext>
              </a:extLst>
            </p:cNvPr>
            <p:cNvSpPr/>
            <p:nvPr/>
          </p:nvSpPr>
          <p:spPr>
            <a:xfrm>
              <a:off x="7766065" y="3393448"/>
              <a:ext cx="492970" cy="492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82CE1B-6587-4B49-E186-5C9B4C16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52855" y="3504288"/>
              <a:ext cx="719390" cy="24386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1" name="Picture 10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AA4EBA10-BA4B-A19D-EEFB-7086859A919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29" y="1031131"/>
            <a:ext cx="1920240" cy="19202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52EBE-4240-AE73-18BA-4F0FA13B4D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23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c</a:t>
            </a:r>
            <a:r>
              <a:rPr dirty="0"/>
              <a:t>hemistry</a:t>
            </a:r>
            <a:r>
              <a:rPr spc="-45" dirty="0"/>
              <a:t> </a:t>
            </a:r>
            <a:r>
              <a:rPr lang="en-US" spc="-10" dirty="0"/>
              <a:t>c</a:t>
            </a:r>
            <a:r>
              <a:rPr spc="-10" dirty="0"/>
              <a:t>artridges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424" y="1441033"/>
            <a:ext cx="3983990" cy="262379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CHEMISTRY</a:t>
            </a:r>
            <a:r>
              <a:rPr lang="en-US" sz="1600" spc="-5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CARTRIDGES</a:t>
            </a:r>
            <a:endParaRPr lang="en-US" sz="16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Arterial, venous or capillary whole blood</a:t>
            </a:r>
            <a:r>
              <a:rPr sz="1400" dirty="0"/>
              <a:t> sample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Evacuated</a:t>
            </a:r>
            <a:r>
              <a:rPr sz="1400" dirty="0"/>
              <a:t> tube</a:t>
            </a:r>
            <a:r>
              <a:rPr lang="en-US" sz="1400" dirty="0"/>
              <a:t>, syringe, or capillary tube</a:t>
            </a:r>
            <a:endParaRPr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Heparinized or non-heparinized syringe</a:t>
            </a:r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TIME</a:t>
            </a:r>
            <a:r>
              <a:rPr lang="en-US" sz="1600" spc="-2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TO</a:t>
            </a:r>
            <a:r>
              <a:rPr lang="en-US" sz="1600" spc="-2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20" dirty="0">
                <a:solidFill>
                  <a:schemeClr val="accent3"/>
                </a:solidFill>
                <a:latin typeface="Calibri"/>
                <a:cs typeface="Calibri"/>
              </a:rPr>
              <a:t>TEST</a:t>
            </a:r>
            <a:endParaRPr lang="en-US" sz="16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For heparinized samples, test within </a:t>
            </a:r>
            <a:r>
              <a:rPr lang="en-US" sz="1400" b="1" dirty="0"/>
              <a:t>30 minutes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For non-heparinized samples, </a:t>
            </a:r>
            <a:r>
              <a:rPr lang="en-US" sz="1400" dirty="0"/>
              <a:t>recommended to </a:t>
            </a:r>
            <a:r>
              <a:rPr sz="1400" dirty="0"/>
              <a:t>test </a:t>
            </a:r>
            <a:r>
              <a:rPr lang="en-US" sz="1400" dirty="0"/>
              <a:t>immediately, but no longer than </a:t>
            </a:r>
            <a:r>
              <a:rPr lang="en-US" sz="1400" b="1" dirty="0"/>
              <a:t>3 minutes</a:t>
            </a:r>
            <a:endParaRPr sz="1400" b="1" dirty="0"/>
          </a:p>
        </p:txBody>
      </p:sp>
      <p:pic>
        <p:nvPicPr>
          <p:cNvPr id="6" name="object 6"/>
          <p:cNvPicPr/>
          <p:nvPr/>
        </p:nvPicPr>
        <p:blipFill rotWithShape="1">
          <a:blip r:embed="rId3" cstate="print"/>
          <a:srcRect l="7568" t="6204" r="8454" b="18338"/>
          <a:stretch/>
        </p:blipFill>
        <p:spPr>
          <a:xfrm>
            <a:off x="5659856" y="2118458"/>
            <a:ext cx="1091375" cy="9524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object 7"/>
          <p:cNvPicPr/>
          <p:nvPr/>
        </p:nvPicPr>
        <p:blipFill rotWithShape="1">
          <a:blip r:embed="rId4" cstate="print"/>
          <a:srcRect l="6153" t="8066" r="9758" b="17675"/>
          <a:stretch/>
        </p:blipFill>
        <p:spPr>
          <a:xfrm>
            <a:off x="5659857" y="3224834"/>
            <a:ext cx="1091375" cy="9524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object 10"/>
          <p:cNvPicPr/>
          <p:nvPr/>
        </p:nvPicPr>
        <p:blipFill rotWithShape="1">
          <a:blip r:embed="rId5" cstate="print"/>
          <a:srcRect l="6827" t="8571" r="12473" b="17479"/>
          <a:stretch/>
        </p:blipFill>
        <p:spPr>
          <a:xfrm>
            <a:off x="7000665" y="3224834"/>
            <a:ext cx="1051264" cy="9524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3D69AB7E-4CBA-A85F-E0CB-F98988A86F2E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32" name="object 15">
              <a:extLst>
                <a:ext uri="{FF2B5EF4-FFF2-40B4-BE49-F238E27FC236}">
                  <a16:creationId xmlns:a16="http://schemas.microsoft.com/office/drawing/2014/main" id="{F58C4BAE-9641-AF8E-DFC6-DDCEA3DB5ED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6">
              <a:extLst>
                <a:ext uri="{FF2B5EF4-FFF2-40B4-BE49-F238E27FC236}">
                  <a16:creationId xmlns:a16="http://schemas.microsoft.com/office/drawing/2014/main" id="{4C42E533-9D17-AA7E-949F-DA6294360AFA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17">
              <a:extLst>
                <a:ext uri="{FF2B5EF4-FFF2-40B4-BE49-F238E27FC236}">
                  <a16:creationId xmlns:a16="http://schemas.microsoft.com/office/drawing/2014/main" id="{1A1A938F-22AF-8E8E-AE76-18A28EEB6684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3B483A81-894F-EE5C-12B9-BB9BC83D500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22">
              <a:extLst>
                <a:ext uri="{FF2B5EF4-FFF2-40B4-BE49-F238E27FC236}">
                  <a16:creationId xmlns:a16="http://schemas.microsoft.com/office/drawing/2014/main" id="{93077F84-E9C8-B321-F1BD-36489BA8D7C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90E63268-6CD8-1D7C-AE3A-FAFB4FD5686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5FCE824C-031F-2E35-DA41-99D628EDD679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object 23">
              <a:extLst>
                <a:ext uri="{FF2B5EF4-FFF2-40B4-BE49-F238E27FC236}">
                  <a16:creationId xmlns:a16="http://schemas.microsoft.com/office/drawing/2014/main" id="{6C50A726-9F09-2706-77DF-573E7ECE90D2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0" name="Picture 39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85EBE300-F25F-5470-B4E2-962D5AFC6D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8" y="1519951"/>
            <a:ext cx="428464" cy="428464"/>
          </a:xfrm>
          <a:prstGeom prst="rect">
            <a:avLst/>
          </a:prstGeom>
        </p:spPr>
      </p:pic>
      <p:pic>
        <p:nvPicPr>
          <p:cNvPr id="8" name="Picture 7" descr="A white and pink objec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B889118-E853-9F42-4724-83EB786AF6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72" y="862255"/>
            <a:ext cx="1272265" cy="1272265"/>
          </a:xfrm>
          <a:prstGeom prst="rect">
            <a:avLst/>
          </a:prstGeom>
        </p:spPr>
      </p:pic>
      <p:pic>
        <p:nvPicPr>
          <p:cNvPr id="11" name="Picture 10" descr="A close-up of a device&#10;&#10;Description automatically generated">
            <a:extLst>
              <a:ext uri="{FF2B5EF4-FFF2-40B4-BE49-F238E27FC236}">
                <a16:creationId xmlns:a16="http://schemas.microsoft.com/office/drawing/2014/main" id="{BBFC429B-EB89-9E29-0178-50C6E906E3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665" y="888567"/>
            <a:ext cx="1272265" cy="12722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42CE972-31CB-9143-98B9-3FBD4B74955D}"/>
              </a:ext>
            </a:extLst>
          </p:cNvPr>
          <p:cNvGrpSpPr/>
          <p:nvPr/>
        </p:nvGrpSpPr>
        <p:grpSpPr>
          <a:xfrm>
            <a:off x="5994718" y="2873550"/>
            <a:ext cx="548640" cy="548640"/>
            <a:chOff x="5847726" y="3782024"/>
            <a:chExt cx="546095" cy="54609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D45EDC-D9CD-D20A-487B-8FCB789347E8}"/>
                </a:ext>
              </a:extLst>
            </p:cNvPr>
            <p:cNvSpPr/>
            <p:nvPr/>
          </p:nvSpPr>
          <p:spPr>
            <a:xfrm>
              <a:off x="5856348" y="3795958"/>
              <a:ext cx="530493" cy="5321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number and arrow&#10;&#10;AI-generated content may be incorrect.">
              <a:extLst>
                <a:ext uri="{FF2B5EF4-FFF2-40B4-BE49-F238E27FC236}">
                  <a16:creationId xmlns:a16="http://schemas.microsoft.com/office/drawing/2014/main" id="{7EA3D8F2-92AD-57EB-FA4C-BD45EAC3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7726" y="3782024"/>
              <a:ext cx="546095" cy="546095"/>
            </a:xfrm>
            <a:prstGeom prst="rect">
              <a:avLst/>
            </a:prstGeom>
          </p:spPr>
        </p:pic>
      </p:grpSp>
      <p:pic>
        <p:nvPicPr>
          <p:cNvPr id="4" name="Picture 3" descr="A hand in blue glove holding a red stick&#10;&#10;Description automatically generated">
            <a:extLst>
              <a:ext uri="{FF2B5EF4-FFF2-40B4-BE49-F238E27FC236}">
                <a16:creationId xmlns:a16="http://schemas.microsoft.com/office/drawing/2014/main" id="{6F763A16-56B1-8132-C752-0F6BD7CD934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-239" r="11326" b="3319"/>
          <a:stretch/>
        </p:blipFill>
        <p:spPr>
          <a:xfrm>
            <a:off x="7018642" y="2119193"/>
            <a:ext cx="1051560" cy="95097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091EE3F-EF87-70C9-7A88-5868B05ACF24}"/>
              </a:ext>
            </a:extLst>
          </p:cNvPr>
          <p:cNvGrpSpPr/>
          <p:nvPr/>
        </p:nvGrpSpPr>
        <p:grpSpPr>
          <a:xfrm>
            <a:off x="7617868" y="2872233"/>
            <a:ext cx="719390" cy="492970"/>
            <a:chOff x="7652855" y="3393448"/>
            <a:chExt cx="719390" cy="49297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4AD999D-45D8-71DB-78D1-FA4A48492C5C}"/>
                </a:ext>
              </a:extLst>
            </p:cNvPr>
            <p:cNvSpPr/>
            <p:nvPr/>
          </p:nvSpPr>
          <p:spPr>
            <a:xfrm>
              <a:off x="7766065" y="3393448"/>
              <a:ext cx="492970" cy="492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F0FE4E5-C371-DBF7-9462-B4FE2AEE0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52855" y="3504288"/>
              <a:ext cx="719390" cy="24386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875DD2-9CBE-2BC3-F2C4-636A954B56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24</a:t>
            </a:fld>
            <a:endParaRPr spc="-25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15D302-A974-CFBD-A74E-93CC27D89F2D}"/>
              </a:ext>
            </a:extLst>
          </p:cNvPr>
          <p:cNvSpPr/>
          <p:nvPr/>
        </p:nvSpPr>
        <p:spPr>
          <a:xfrm>
            <a:off x="6051900" y="3183837"/>
            <a:ext cx="441921" cy="18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accent3"/>
                </a:solidFill>
              </a:rPr>
              <a:t>min</a:t>
            </a:r>
            <a:endParaRPr lang="en-US" sz="1200" b="1" dirty="0">
              <a:solidFill>
                <a:schemeClr val="accent3"/>
              </a:solidFill>
            </a:endParaRPr>
          </a:p>
        </p:txBody>
      </p:sp>
      <p:pic>
        <p:nvPicPr>
          <p:cNvPr id="14" name="object 14">
            <a:extLst>
              <a:ext uri="{FF2B5EF4-FFF2-40B4-BE49-F238E27FC236}">
                <a16:creationId xmlns:a16="http://schemas.microsoft.com/office/drawing/2014/main" id="{B6454F5D-6CEA-C576-58E0-67D2BFCA8F2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5960" y="2973204"/>
            <a:ext cx="356615" cy="35509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923" y="692999"/>
            <a:ext cx="3920187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</a:t>
            </a:r>
            <a:r>
              <a:rPr dirty="0"/>
              <a:t>CHEM8+</a:t>
            </a:r>
            <a:r>
              <a:rPr spc="-50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18424" y="1441033"/>
            <a:ext cx="4018968" cy="283923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CHEM8+</a:t>
            </a:r>
            <a:r>
              <a:rPr lang="en-US" sz="1600" spc="-5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CARTRIDGE</a:t>
            </a:r>
            <a:endParaRPr lang="en-US" sz="16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Arterial or venous w</a:t>
            </a:r>
            <a:r>
              <a:rPr sz="1400" dirty="0"/>
              <a:t>hole</a:t>
            </a:r>
            <a:r>
              <a:rPr lang="en-US" sz="1400" dirty="0"/>
              <a:t>-</a:t>
            </a:r>
            <a:r>
              <a:rPr sz="1400" dirty="0"/>
              <a:t>blood sample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Evacuated</a:t>
            </a:r>
            <a:r>
              <a:rPr sz="1400" dirty="0"/>
              <a:t> tube</a:t>
            </a:r>
            <a:r>
              <a:rPr lang="en-US" sz="1400" dirty="0"/>
              <a:t> or syringe</a:t>
            </a:r>
            <a:endParaRPr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Heparinized or non-heparinized syringe</a:t>
            </a:r>
          </a:p>
          <a:p>
            <a:pPr marL="182245" indent="-169545">
              <a:lnSpc>
                <a:spcPct val="100000"/>
              </a:lnSpc>
              <a:spcBef>
                <a:spcPts val="735"/>
              </a:spcBef>
              <a:buFont typeface="Arial"/>
              <a:buChar char="•"/>
              <a:tabLst>
                <a:tab pos="182245" algn="l"/>
              </a:tabLst>
            </a:pPr>
            <a:endParaRPr sz="1400" dirty="0"/>
          </a:p>
          <a:p>
            <a:pPr marL="12700">
              <a:lnSpc>
                <a:spcPct val="100000"/>
              </a:lnSpc>
            </a:pP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TIME</a:t>
            </a:r>
            <a:r>
              <a:rPr lang="en-US" sz="1600" spc="-2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TO</a:t>
            </a:r>
            <a:r>
              <a:rPr lang="en-US" sz="1600" spc="-2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20" dirty="0">
                <a:solidFill>
                  <a:schemeClr val="accent3"/>
                </a:solidFill>
                <a:latin typeface="Calibri"/>
                <a:cs typeface="Calibri"/>
              </a:rPr>
              <a:t>TEST</a:t>
            </a:r>
            <a:endParaRPr lang="en-US" sz="16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marR="5080" lvl="1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For heparinized samples, test </a:t>
            </a:r>
            <a:br>
              <a:rPr lang="en-US" sz="1400" dirty="0"/>
            </a:br>
            <a:r>
              <a:rPr sz="1400" dirty="0"/>
              <a:t>within </a:t>
            </a:r>
            <a:r>
              <a:rPr lang="en-US" sz="1400" b="1" dirty="0"/>
              <a:t>10 minutes*</a:t>
            </a:r>
          </a:p>
          <a:p>
            <a:pPr marL="182245" marR="408940" lvl="1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For non-heparinized samples,</a:t>
            </a:r>
            <a:r>
              <a:rPr lang="en-US" sz="1400" dirty="0"/>
              <a:t> recommended to test immediately, but no longer than </a:t>
            </a:r>
            <a:r>
              <a:rPr lang="en-US" sz="1400" b="1" dirty="0"/>
              <a:t>3 minutes</a:t>
            </a: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960" y="2973204"/>
            <a:ext cx="356615" cy="3550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84DD52-1C0E-06CA-C341-F470C0D4A3A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F922229A-3BF6-9548-FDDE-4C0DB7A978B1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CE8BDCD1-480A-11A0-E5F3-E087BF54C0B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9035A193-21EB-51CE-7A4B-847DF6F5B0B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F83A8709-986E-9451-8C68-93018406F8E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75211785-34BF-75A1-17D9-706F0ACF1F07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972BF402-E83E-0E2F-978F-DF9928E3D4AD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9F7ACD5D-0495-132B-4A0D-21FF2510B2E6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07E2386F-71B3-B3E4-087C-4AE8072CDABF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11BD5EB8-D04E-D440-B5CA-D493C9EC50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8" y="1519951"/>
            <a:ext cx="428464" cy="428464"/>
          </a:xfrm>
          <a:prstGeom prst="rect">
            <a:avLst/>
          </a:prstGeom>
        </p:spPr>
      </p:pic>
      <p:pic>
        <p:nvPicPr>
          <p:cNvPr id="6" name="object 6">
            <a:extLst>
              <a:ext uri="{FF2B5EF4-FFF2-40B4-BE49-F238E27FC236}">
                <a16:creationId xmlns:a16="http://schemas.microsoft.com/office/drawing/2014/main" id="{58E3D2B6-0C56-755A-1C16-3F2771762A98}"/>
              </a:ext>
            </a:extLst>
          </p:cNvPr>
          <p:cNvPicPr/>
          <p:nvPr/>
        </p:nvPicPr>
        <p:blipFill rotWithShape="1">
          <a:blip r:embed="rId5" cstate="print"/>
          <a:srcRect l="7568" t="6204" r="8454" b="18338"/>
          <a:stretch/>
        </p:blipFill>
        <p:spPr>
          <a:xfrm>
            <a:off x="5659856" y="2118458"/>
            <a:ext cx="1091375" cy="9524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object 7">
            <a:extLst>
              <a:ext uri="{FF2B5EF4-FFF2-40B4-BE49-F238E27FC236}">
                <a16:creationId xmlns:a16="http://schemas.microsoft.com/office/drawing/2014/main" id="{E7BB5C95-46F0-0F9D-C4B8-AED015F3F20D}"/>
              </a:ext>
            </a:extLst>
          </p:cNvPr>
          <p:cNvPicPr/>
          <p:nvPr/>
        </p:nvPicPr>
        <p:blipFill rotWithShape="1">
          <a:blip r:embed="rId6" cstate="print"/>
          <a:srcRect l="6153" t="8066" r="9758" b="17675"/>
          <a:stretch/>
        </p:blipFill>
        <p:spPr>
          <a:xfrm>
            <a:off x="5659856" y="3181292"/>
            <a:ext cx="1091375" cy="9524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A141F439-959F-844E-256B-81ACBE071F2D}"/>
              </a:ext>
            </a:extLst>
          </p:cNvPr>
          <p:cNvPicPr/>
          <p:nvPr/>
        </p:nvPicPr>
        <p:blipFill rotWithShape="1">
          <a:blip r:embed="rId7" cstate="print"/>
          <a:srcRect l="6827" t="8571" r="12473" b="17479"/>
          <a:stretch/>
        </p:blipFill>
        <p:spPr>
          <a:xfrm>
            <a:off x="6889578" y="3181292"/>
            <a:ext cx="1051264" cy="9524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7" name="Picture 36" descr="A blue and white device&#10;&#10;Description automatically generated">
            <a:extLst>
              <a:ext uri="{FF2B5EF4-FFF2-40B4-BE49-F238E27FC236}">
                <a16:creationId xmlns:a16="http://schemas.microsoft.com/office/drawing/2014/main" id="{C12FEF81-DF91-A4FC-8B4B-6D15F673DF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856" y="804900"/>
            <a:ext cx="1272265" cy="127226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88FEAEE-7E57-F94D-A91A-9AD669B03748}"/>
              </a:ext>
            </a:extLst>
          </p:cNvPr>
          <p:cNvGrpSpPr/>
          <p:nvPr/>
        </p:nvGrpSpPr>
        <p:grpSpPr>
          <a:xfrm>
            <a:off x="6553071" y="2820026"/>
            <a:ext cx="640080" cy="640080"/>
            <a:chOff x="6468522" y="2889105"/>
            <a:chExt cx="534666" cy="54609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C5D250E-BEA6-1992-9AF0-8A312B023156}"/>
                </a:ext>
              </a:extLst>
            </p:cNvPr>
            <p:cNvGrpSpPr/>
            <p:nvPr/>
          </p:nvGrpSpPr>
          <p:grpSpPr>
            <a:xfrm>
              <a:off x="6468522" y="2889105"/>
              <a:ext cx="534666" cy="546095"/>
              <a:chOff x="4594825" y="1960240"/>
              <a:chExt cx="534666" cy="546095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1F66471-6D83-A7C0-60B7-1E652C335F8E}"/>
                  </a:ext>
                </a:extLst>
              </p:cNvPr>
              <p:cNvGrpSpPr/>
              <p:nvPr/>
            </p:nvGrpSpPr>
            <p:grpSpPr>
              <a:xfrm>
                <a:off x="4594825" y="1960240"/>
                <a:ext cx="534666" cy="546095"/>
                <a:chOff x="4949510" y="1557716"/>
                <a:chExt cx="736578" cy="752323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B07B2ABE-99D6-90B9-1994-B5D01CF3881E}"/>
                    </a:ext>
                  </a:extLst>
                </p:cNvPr>
                <p:cNvSpPr/>
                <p:nvPr/>
              </p:nvSpPr>
              <p:spPr>
                <a:xfrm>
                  <a:off x="4949510" y="1557716"/>
                  <a:ext cx="736578" cy="75232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4" name="Picture 43" descr="A blue circle with a number and arrow&#10;&#10;Description automatically generated">
                  <a:extLst>
                    <a:ext uri="{FF2B5EF4-FFF2-40B4-BE49-F238E27FC236}">
                      <a16:creationId xmlns:a16="http://schemas.microsoft.com/office/drawing/2014/main" id="{50EAAC77-F96E-EEAB-BD3F-29C2CBC86B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688" b="96875" l="3516" r="99219">
                              <a14:foregroundMark x1="61328" y1="8203" x2="94531" y2="60938"/>
                              <a14:foregroundMark x1="75391" y1="14063" x2="88281" y2="35938"/>
                              <a14:foregroundMark x1="88281" y1="16016" x2="96484" y2="44922"/>
                              <a14:foregroundMark x1="62500" y1="5078" x2="34375" y2="19922"/>
                              <a14:foregroundMark x1="36328" y1="5859" x2="9375" y2="14063"/>
                              <a14:foregroundMark x1="37500" y1="12109" x2="4688" y2="23047"/>
                              <a14:foregroundMark x1="4688" y1="39063" x2="53516" y2="95703"/>
                              <a14:foregroundMark x1="53516" y1="95703" x2="59375" y2="96875"/>
                              <a14:foregroundMark x1="4688" y1="39063" x2="6641" y2="62891"/>
                              <a14:foregroundMark x1="3516" y1="41797" x2="11719" y2="64844"/>
                              <a14:foregroundMark x1="86328" y1="48047" x2="99219" y2="50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49510" y="1576342"/>
                  <a:ext cx="721339" cy="721339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8D1EF070-F6BD-D495-DED6-F3EE2E80E0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08004" y="2042755"/>
                <a:ext cx="497370" cy="460254"/>
              </a:xfrm>
              <a:prstGeom prst="rect">
                <a:avLst/>
              </a:prstGeom>
            </p:spPr>
          </p:pic>
        </p:grp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4699120-5282-8D4B-2444-C86281F5216F}"/>
                </a:ext>
              </a:extLst>
            </p:cNvPr>
            <p:cNvSpPr/>
            <p:nvPr/>
          </p:nvSpPr>
          <p:spPr>
            <a:xfrm>
              <a:off x="6896100" y="3089910"/>
              <a:ext cx="107088" cy="103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0F8DC8F-2CA2-C301-3D55-4C19C18B943F}"/>
              </a:ext>
            </a:extLst>
          </p:cNvPr>
          <p:cNvGrpSpPr/>
          <p:nvPr/>
        </p:nvGrpSpPr>
        <p:grpSpPr>
          <a:xfrm>
            <a:off x="7517089" y="2904265"/>
            <a:ext cx="719390" cy="492970"/>
            <a:chOff x="7652855" y="3393448"/>
            <a:chExt cx="719390" cy="49297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5A6B50D-FD13-CAAF-9DCA-D0FE954BAF60}"/>
                </a:ext>
              </a:extLst>
            </p:cNvPr>
            <p:cNvSpPr/>
            <p:nvPr/>
          </p:nvSpPr>
          <p:spPr>
            <a:xfrm>
              <a:off x="7766065" y="3393448"/>
              <a:ext cx="492970" cy="492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1A6880D-EFF7-18C9-C70B-57E0B4C99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52855" y="3504288"/>
              <a:ext cx="719390" cy="24386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90DBE-65CC-6389-B208-44F6DD9562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25</a:t>
            </a:fld>
            <a:endParaRPr spc="-2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FA6E6-511A-9676-A83E-9BC78A64DECB}"/>
              </a:ext>
            </a:extLst>
          </p:cNvPr>
          <p:cNvSpPr txBox="1"/>
          <p:nvPr/>
        </p:nvSpPr>
        <p:spPr>
          <a:xfrm>
            <a:off x="813599" y="4341600"/>
            <a:ext cx="742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+mj-lt"/>
              </a:rPr>
              <a:t>*Test may be performed within 30 minutes for certain analytes, see IFU at </a:t>
            </a:r>
            <a:r>
              <a:rPr lang="en-US" sz="900" dirty="0">
                <a:latin typeface="+mj-lt"/>
                <a:hlinkClick r:id="rId13"/>
              </a:rPr>
              <a:t>www.globalpointofcare.com</a:t>
            </a:r>
            <a:r>
              <a:rPr lang="en-US" sz="900" dirty="0">
                <a:latin typeface="+mj-lt"/>
              </a:rPr>
              <a:t> for details.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DEDAF9-3D9E-3B90-DF9B-42101EEF99F4}"/>
              </a:ext>
            </a:extLst>
          </p:cNvPr>
          <p:cNvSpPr/>
          <p:nvPr/>
        </p:nvSpPr>
        <p:spPr>
          <a:xfrm>
            <a:off x="6653795" y="3186400"/>
            <a:ext cx="441921" cy="18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3"/>
                </a:solidFill>
              </a:rPr>
              <a:t>min</a:t>
            </a:r>
          </a:p>
        </p:txBody>
      </p:sp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 txBox="1"/>
          <p:nvPr/>
        </p:nvSpPr>
        <p:spPr>
          <a:xfrm>
            <a:off x="1066126" y="2804648"/>
            <a:ext cx="1795143" cy="161544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675"/>
              </a:spcBef>
              <a:tabLst>
                <a:tab pos="182245" algn="l"/>
              </a:tabLst>
            </a:pP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TIME TO TEST</a:t>
            </a:r>
            <a:endParaRPr lang="en-US" sz="1600" dirty="0">
              <a:latin typeface="Georgia"/>
              <a:cs typeface="Georgia"/>
            </a:endParaRPr>
          </a:p>
          <a:p>
            <a:pPr marL="182245" indent="-169545">
              <a:lnSpc>
                <a:spcPts val="12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200" dirty="0">
                <a:cs typeface="Georgia"/>
              </a:rPr>
              <a:t>For</a:t>
            </a:r>
            <a:r>
              <a:rPr sz="1200" spc="-30" dirty="0">
                <a:cs typeface="Georgia"/>
              </a:rPr>
              <a:t> </a:t>
            </a:r>
            <a:r>
              <a:rPr sz="1200" dirty="0">
                <a:cs typeface="Georgia"/>
              </a:rPr>
              <a:t>heparinized</a:t>
            </a:r>
            <a:r>
              <a:rPr sz="1200" spc="-45" dirty="0">
                <a:cs typeface="Georgia"/>
              </a:rPr>
              <a:t> </a:t>
            </a:r>
            <a:r>
              <a:rPr sz="1200" dirty="0">
                <a:cs typeface="Georgia"/>
              </a:rPr>
              <a:t>samples,</a:t>
            </a:r>
            <a:r>
              <a:rPr sz="1200" spc="-60" dirty="0">
                <a:cs typeface="Georgia"/>
              </a:rPr>
              <a:t> </a:t>
            </a:r>
            <a:r>
              <a:rPr sz="1200" dirty="0">
                <a:cs typeface="Georgia"/>
              </a:rPr>
              <a:t>test</a:t>
            </a:r>
            <a:r>
              <a:rPr sz="1200" spc="-25" dirty="0">
                <a:cs typeface="Georgia"/>
              </a:rPr>
              <a:t> </a:t>
            </a:r>
            <a:r>
              <a:rPr sz="1200" dirty="0">
                <a:cs typeface="Georgia"/>
              </a:rPr>
              <a:t>within</a:t>
            </a:r>
            <a:r>
              <a:rPr sz="1200" spc="-10" dirty="0">
                <a:cs typeface="Georgia"/>
              </a:rPr>
              <a:t> </a:t>
            </a:r>
            <a:br>
              <a:rPr lang="en-US" sz="1200" spc="-10" dirty="0">
                <a:cs typeface="Georgia"/>
              </a:rPr>
            </a:br>
            <a:r>
              <a:rPr lang="en-US" sz="1200" b="1" spc="-10" dirty="0">
                <a:cs typeface="Georgia"/>
              </a:rPr>
              <a:t>1</a:t>
            </a:r>
            <a:r>
              <a:rPr sz="1200" b="1" dirty="0">
                <a:cs typeface="Georgia"/>
              </a:rPr>
              <a:t>0</a:t>
            </a:r>
            <a:r>
              <a:rPr sz="1200" b="1" spc="-15" dirty="0">
                <a:cs typeface="Georgia"/>
              </a:rPr>
              <a:t> </a:t>
            </a:r>
            <a:r>
              <a:rPr lang="en-US" sz="1200" b="1" spc="-10" dirty="0">
                <a:cs typeface="Georgia"/>
              </a:rPr>
              <a:t>minutes</a:t>
            </a:r>
            <a:endParaRPr sz="1200" b="1" dirty="0">
              <a:cs typeface="Georgia"/>
            </a:endParaRPr>
          </a:p>
          <a:p>
            <a:pPr marL="182245" indent="-169545">
              <a:lnSpc>
                <a:spcPts val="12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200" dirty="0">
                <a:cs typeface="Georgia"/>
              </a:rPr>
              <a:t>For</a:t>
            </a:r>
            <a:r>
              <a:rPr sz="1200" spc="-30" dirty="0">
                <a:cs typeface="Georgia"/>
              </a:rPr>
              <a:t> </a:t>
            </a:r>
            <a:r>
              <a:rPr sz="1200" spc="-10" dirty="0">
                <a:cs typeface="Georgia"/>
              </a:rPr>
              <a:t>non-</a:t>
            </a:r>
            <a:r>
              <a:rPr sz="1200" dirty="0">
                <a:cs typeface="Georgia"/>
              </a:rPr>
              <a:t>heparinized</a:t>
            </a:r>
            <a:r>
              <a:rPr sz="1200" spc="-30" dirty="0">
                <a:cs typeface="Georgia"/>
              </a:rPr>
              <a:t> </a:t>
            </a:r>
            <a:r>
              <a:rPr sz="1200" dirty="0">
                <a:cs typeface="Georgia"/>
              </a:rPr>
              <a:t>samples,</a:t>
            </a:r>
            <a:r>
              <a:rPr sz="1200" spc="-45" dirty="0">
                <a:cs typeface="Georgia"/>
              </a:rPr>
              <a:t> </a:t>
            </a:r>
            <a:r>
              <a:rPr lang="en-US" sz="1200" dirty="0"/>
              <a:t>recommended to test immediately, but no longer then </a:t>
            </a:r>
            <a:r>
              <a:rPr lang="en-US" sz="1200" b="1" dirty="0"/>
              <a:t>3 minutes</a:t>
            </a:r>
            <a:endParaRPr sz="1050" b="1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19" y="569594"/>
            <a:ext cx="5253187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</a:t>
            </a:r>
            <a:r>
              <a:rPr lang="en-US" dirty="0"/>
              <a:t>b</a:t>
            </a:r>
            <a:r>
              <a:rPr dirty="0"/>
              <a:t>lood</a:t>
            </a:r>
            <a:r>
              <a:rPr spc="-60" dirty="0"/>
              <a:t> </a:t>
            </a:r>
            <a:r>
              <a:rPr lang="en-US" spc="-60" dirty="0"/>
              <a:t>g</a:t>
            </a:r>
            <a:r>
              <a:rPr dirty="0"/>
              <a:t>as</a:t>
            </a:r>
            <a:r>
              <a:rPr spc="-25" dirty="0"/>
              <a:t> </a:t>
            </a:r>
            <a:r>
              <a:rPr lang="en-US" spc="-10" dirty="0"/>
              <a:t>c</a:t>
            </a:r>
            <a:r>
              <a:rPr spc="-10" dirty="0"/>
              <a:t>artridges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53155" y="1324713"/>
            <a:ext cx="1795145" cy="130766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ABG</a:t>
            </a:r>
            <a:r>
              <a:rPr lang="en-US" sz="1600" b="1" spc="-2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CARTRIDGES</a:t>
            </a:r>
            <a:endParaRPr lang="en-US" sz="16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indent="-169545">
              <a:lnSpc>
                <a:spcPts val="12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200" dirty="0"/>
              <a:t>Arterial, venous or </a:t>
            </a:r>
            <a:r>
              <a:rPr lang="en-US" sz="1200" b="1" dirty="0"/>
              <a:t>capillary* </a:t>
            </a:r>
            <a:r>
              <a:rPr lang="en-US" sz="1200" dirty="0"/>
              <a:t>whole-blood </a:t>
            </a:r>
            <a:r>
              <a:rPr sz="1200" dirty="0"/>
              <a:t>sample</a:t>
            </a:r>
          </a:p>
          <a:p>
            <a:pPr marL="182245" indent="-169545">
              <a:lnSpc>
                <a:spcPts val="12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200" dirty="0"/>
              <a:t>Evacuated tube, syringe, or </a:t>
            </a:r>
            <a:r>
              <a:rPr lang="en-US" sz="1200" b="1" dirty="0"/>
              <a:t>capillary*</a:t>
            </a:r>
            <a:r>
              <a:rPr lang="en-US" sz="1200" dirty="0"/>
              <a:t> tube</a:t>
            </a:r>
          </a:p>
        </p:txBody>
      </p:sp>
      <p:sp>
        <p:nvSpPr>
          <p:cNvPr id="16" name="object 16"/>
          <p:cNvSpPr/>
          <p:nvPr/>
        </p:nvSpPr>
        <p:spPr>
          <a:xfrm>
            <a:off x="519683" y="2438400"/>
            <a:ext cx="2254667" cy="597535"/>
          </a:xfrm>
          <a:custGeom>
            <a:avLst/>
            <a:gdLst/>
            <a:ahLst/>
            <a:cxnLst/>
            <a:rect l="l" t="t" r="r" b="b"/>
            <a:pathLst>
              <a:path w="4924425" h="597535">
                <a:moveTo>
                  <a:pt x="4924044" y="0"/>
                </a:moveTo>
                <a:lnTo>
                  <a:pt x="0" y="0"/>
                </a:lnTo>
                <a:lnTo>
                  <a:pt x="0" y="597407"/>
                </a:lnTo>
                <a:lnTo>
                  <a:pt x="4924044" y="597407"/>
                </a:lnTo>
                <a:lnTo>
                  <a:pt x="4924044" y="0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10581" y="2604722"/>
            <a:ext cx="83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0807" y="2918966"/>
            <a:ext cx="355091" cy="3566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99D1271-9ED9-A396-3FF6-D4AD64DA111F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27" name="object 15">
              <a:extLst>
                <a:ext uri="{FF2B5EF4-FFF2-40B4-BE49-F238E27FC236}">
                  <a16:creationId xmlns:a16="http://schemas.microsoft.com/office/drawing/2014/main" id="{13D870D2-37E5-5722-FEEA-6AA11531092F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6">
              <a:extLst>
                <a:ext uri="{FF2B5EF4-FFF2-40B4-BE49-F238E27FC236}">
                  <a16:creationId xmlns:a16="http://schemas.microsoft.com/office/drawing/2014/main" id="{4CDCE896-D20E-BB42-D516-9178968032D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17">
              <a:extLst>
                <a:ext uri="{FF2B5EF4-FFF2-40B4-BE49-F238E27FC236}">
                  <a16:creationId xmlns:a16="http://schemas.microsoft.com/office/drawing/2014/main" id="{BCAE64E5-8B9D-191C-02BA-D33852874928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736BD388-D999-A3B8-3E3D-13F32D8821D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76E2B57F-8E59-D462-C609-41BCF5A0DF5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3CA3C280-494E-612D-7BD8-29228DD33C4A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object 20">
              <a:extLst>
                <a:ext uri="{FF2B5EF4-FFF2-40B4-BE49-F238E27FC236}">
                  <a16:creationId xmlns:a16="http://schemas.microsoft.com/office/drawing/2014/main" id="{6742E348-84D6-3675-AC38-4DF36924C6E6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BCA0C6C3-C348-6652-4E3B-B61CCBA2896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6" name="Picture 45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C22AADA7-D849-53A2-938A-211467F55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1" y="1527278"/>
            <a:ext cx="428464" cy="428464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0BD5129-8725-8988-0196-7C41485479B8}"/>
              </a:ext>
            </a:extLst>
          </p:cNvPr>
          <p:cNvGrpSpPr/>
          <p:nvPr/>
        </p:nvGrpSpPr>
        <p:grpSpPr>
          <a:xfrm>
            <a:off x="5986483" y="499350"/>
            <a:ext cx="2698150" cy="3974760"/>
            <a:chOff x="5858962" y="544088"/>
            <a:chExt cx="2698150" cy="3974760"/>
          </a:xfrm>
        </p:grpSpPr>
        <p:pic>
          <p:nvPicPr>
            <p:cNvPr id="20" name="object 7">
              <a:extLst>
                <a:ext uri="{FF2B5EF4-FFF2-40B4-BE49-F238E27FC236}">
                  <a16:creationId xmlns:a16="http://schemas.microsoft.com/office/drawing/2014/main" id="{F79F6B6E-83FB-A75B-314D-7BFA5575CFB0}"/>
                </a:ext>
              </a:extLst>
            </p:cNvPr>
            <p:cNvPicPr/>
            <p:nvPr/>
          </p:nvPicPr>
          <p:blipFill rotWithShape="1">
            <a:blip r:embed="rId5" cstate="print"/>
            <a:srcRect l="6152" t="8066" r="13064" b="17675"/>
            <a:stretch/>
          </p:blipFill>
          <p:spPr>
            <a:xfrm>
              <a:off x="5901843" y="3566402"/>
              <a:ext cx="1048473" cy="952446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id="{255D1E87-1D6E-AF33-7E75-EAE5C52B78DA}"/>
                </a:ext>
              </a:extLst>
            </p:cNvPr>
            <p:cNvPicPr/>
            <p:nvPr/>
          </p:nvPicPr>
          <p:blipFill rotWithShape="1">
            <a:blip r:embed="rId6" cstate="print"/>
            <a:srcRect l="12891" t="8571" r="12473" b="17479"/>
            <a:stretch/>
          </p:blipFill>
          <p:spPr>
            <a:xfrm>
              <a:off x="7259706" y="3561150"/>
              <a:ext cx="972281" cy="952446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83CA7D2-4297-B22E-7EFF-C94F113A3D36}"/>
                </a:ext>
              </a:extLst>
            </p:cNvPr>
            <p:cNvGrpSpPr/>
            <p:nvPr/>
          </p:nvGrpSpPr>
          <p:grpSpPr>
            <a:xfrm>
              <a:off x="7837722" y="3306312"/>
              <a:ext cx="719390" cy="492970"/>
              <a:chOff x="7652855" y="3393448"/>
              <a:chExt cx="719390" cy="49297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6E4A97B-0103-4305-1843-75F0489835CC}"/>
                  </a:ext>
                </a:extLst>
              </p:cNvPr>
              <p:cNvSpPr/>
              <p:nvPr/>
            </p:nvSpPr>
            <p:spPr>
              <a:xfrm>
                <a:off x="7766065" y="3393448"/>
                <a:ext cx="492970" cy="4929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D4112ED-4EF5-BA8E-4F8F-51C5442776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52855" y="3504288"/>
                <a:ext cx="719390" cy="24386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7" name="Picture 6" descr="A white device with blue text&#10;&#10;Description automatically generated">
              <a:extLst>
                <a:ext uri="{FF2B5EF4-FFF2-40B4-BE49-F238E27FC236}">
                  <a16:creationId xmlns:a16="http://schemas.microsoft.com/office/drawing/2014/main" id="{BEBF33D6-C21F-FCAB-5C9F-1CC01F987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8962" y="544088"/>
              <a:ext cx="1258108" cy="1258107"/>
            </a:xfrm>
            <a:prstGeom prst="rect">
              <a:avLst/>
            </a:prstGeom>
          </p:spPr>
        </p:pic>
        <p:pic>
          <p:nvPicPr>
            <p:cNvPr id="9" name="Picture 8" descr="A white device with a round object in it&#10;&#10;Description automatically generated with medium confidence">
              <a:extLst>
                <a:ext uri="{FF2B5EF4-FFF2-40B4-BE49-F238E27FC236}">
                  <a16:creationId xmlns:a16="http://schemas.microsoft.com/office/drawing/2014/main" id="{0F8E5757-4BBA-8B81-600E-300577C66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197" y="549208"/>
              <a:ext cx="1258108" cy="1258107"/>
            </a:xfrm>
            <a:prstGeom prst="rect">
              <a:avLst/>
            </a:prstGeom>
          </p:spPr>
        </p:pic>
        <p:pic>
          <p:nvPicPr>
            <p:cNvPr id="11" name="Picture 10" descr="A white device with a black and yellow background&#10;&#10;Description automatically generated">
              <a:extLst>
                <a:ext uri="{FF2B5EF4-FFF2-40B4-BE49-F238E27FC236}">
                  <a16:creationId xmlns:a16="http://schemas.microsoft.com/office/drawing/2014/main" id="{42A1EC77-DCE4-718D-3549-63162AEFA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389" y="1984143"/>
              <a:ext cx="1258108" cy="1258107"/>
            </a:xfrm>
            <a:prstGeom prst="rect">
              <a:avLst/>
            </a:prstGeom>
          </p:spPr>
        </p:pic>
        <p:pic>
          <p:nvPicPr>
            <p:cNvPr id="14" name="Picture 13" descr="A white device with a white label&#10;&#10;Description automatically generated with medium confidence">
              <a:extLst>
                <a:ext uri="{FF2B5EF4-FFF2-40B4-BE49-F238E27FC236}">
                  <a16:creationId xmlns:a16="http://schemas.microsoft.com/office/drawing/2014/main" id="{B504CBC5-983B-BB70-AD80-7C6BB1F18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8156" y="1983180"/>
              <a:ext cx="1258108" cy="125810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DD7BD88-ED95-9E0E-DF95-DD141A9BC829}"/>
                </a:ext>
              </a:extLst>
            </p:cNvPr>
            <p:cNvGrpSpPr/>
            <p:nvPr/>
          </p:nvGrpSpPr>
          <p:grpSpPr>
            <a:xfrm>
              <a:off x="6635948" y="3256870"/>
              <a:ext cx="534666" cy="546095"/>
              <a:chOff x="6468522" y="2889105"/>
              <a:chExt cx="534666" cy="54609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315C768F-DDBF-04A7-1CC5-81A0D2EEAA60}"/>
                  </a:ext>
                </a:extLst>
              </p:cNvPr>
              <p:cNvGrpSpPr/>
              <p:nvPr/>
            </p:nvGrpSpPr>
            <p:grpSpPr>
              <a:xfrm>
                <a:off x="6468522" y="2889105"/>
                <a:ext cx="534666" cy="546095"/>
                <a:chOff x="4594825" y="1960240"/>
                <a:chExt cx="534666" cy="546095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B90E3FF0-2999-5D32-D752-14897BE1EC51}"/>
                    </a:ext>
                  </a:extLst>
                </p:cNvPr>
                <p:cNvGrpSpPr/>
                <p:nvPr/>
              </p:nvGrpSpPr>
              <p:grpSpPr>
                <a:xfrm>
                  <a:off x="4594825" y="1960240"/>
                  <a:ext cx="534666" cy="546095"/>
                  <a:chOff x="4949510" y="1557716"/>
                  <a:chExt cx="736578" cy="752323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C554EE1C-ADD4-D114-0DCF-5479E7EAA8DC}"/>
                      </a:ext>
                    </a:extLst>
                  </p:cNvPr>
                  <p:cNvSpPr/>
                  <p:nvPr/>
                </p:nvSpPr>
                <p:spPr>
                  <a:xfrm>
                    <a:off x="4949510" y="1557716"/>
                    <a:ext cx="736578" cy="75232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1" name="Picture 40" descr="A blue circle with a number and arrow&#10;&#10;Description automatically generated">
                    <a:extLst>
                      <a:ext uri="{FF2B5EF4-FFF2-40B4-BE49-F238E27FC236}">
                        <a16:creationId xmlns:a16="http://schemas.microsoft.com/office/drawing/2014/main" id="{8993A636-D6C8-F078-5468-D508FEBEF4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4688" b="96875" l="3516" r="99219">
                                <a14:foregroundMark x1="61328" y1="8203" x2="94531" y2="60938"/>
                                <a14:foregroundMark x1="75391" y1="14063" x2="88281" y2="35938"/>
                                <a14:foregroundMark x1="88281" y1="16016" x2="96484" y2="44922"/>
                                <a14:foregroundMark x1="62500" y1="5078" x2="34375" y2="19922"/>
                                <a14:foregroundMark x1="36328" y1="5859" x2="9375" y2="14063"/>
                                <a14:foregroundMark x1="37500" y1="12109" x2="4688" y2="23047"/>
                                <a14:foregroundMark x1="4688" y1="39063" x2="53516" y2="95703"/>
                                <a14:foregroundMark x1="53516" y1="95703" x2="59375" y2="96875"/>
                                <a14:foregroundMark x1="4688" y1="39063" x2="6641" y2="62891"/>
                                <a14:foregroundMark x1="3516" y1="41797" x2="11719" y2="64844"/>
                                <a14:foregroundMark x1="86328" y1="48047" x2="99219" y2="5000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49510" y="1576342"/>
                    <a:ext cx="721339" cy="7213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C22D9DF9-7606-06E2-18E4-9E5DEC1A11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08004" y="2042755"/>
                  <a:ext cx="497370" cy="460254"/>
                </a:xfrm>
                <a:prstGeom prst="rect">
                  <a:avLst/>
                </a:prstGeom>
              </p:spPr>
            </p:pic>
          </p:grp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B9D54AA-9A9B-F7E4-44E0-F972ABF87F13}"/>
                  </a:ext>
                </a:extLst>
              </p:cNvPr>
              <p:cNvSpPr/>
              <p:nvPr/>
            </p:nvSpPr>
            <p:spPr>
              <a:xfrm>
                <a:off x="6896100" y="3089910"/>
                <a:ext cx="107088" cy="1034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1AD26CCC-329F-8F05-EBD6-9A4BC8A5BF0F}"/>
              </a:ext>
            </a:extLst>
          </p:cNvPr>
          <p:cNvCxnSpPr>
            <a:cxnSpLocks/>
          </p:cNvCxnSpPr>
          <p:nvPr/>
        </p:nvCxnSpPr>
        <p:spPr>
          <a:xfrm>
            <a:off x="2954745" y="1527278"/>
            <a:ext cx="0" cy="2434127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2A61D458-A623-5B08-7068-851E0C1E3FD9}"/>
              </a:ext>
            </a:extLst>
          </p:cNvPr>
          <p:cNvGrpSpPr/>
          <p:nvPr/>
        </p:nvGrpSpPr>
        <p:grpSpPr>
          <a:xfrm>
            <a:off x="3148751" y="1527278"/>
            <a:ext cx="3196352" cy="2269443"/>
            <a:chOff x="10107684" y="1448546"/>
            <a:chExt cx="3196352" cy="2269443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0CD22F-A0AF-55CA-C81F-5FB6520924AC}"/>
                </a:ext>
              </a:extLst>
            </p:cNvPr>
            <p:cNvSpPr txBox="1"/>
            <p:nvPr/>
          </p:nvSpPr>
          <p:spPr>
            <a:xfrm>
              <a:off x="10617264" y="2636667"/>
              <a:ext cx="2686772" cy="1081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200" b="1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>
                <a:solidFill>
                  <a:schemeClr val="tx2"/>
                </a:solidFill>
              </a:endParaRPr>
            </a:p>
            <a:p>
              <a:pPr marL="171450" marR="837565" indent="-171450">
                <a:lnSpc>
                  <a:spcPct val="101899"/>
                </a:lnSpc>
                <a:spcBef>
                  <a:spcPts val="95"/>
                </a:spcBef>
                <a:buFont typeface="Arial" panose="020B0604020202020204" pitchFamily="34" charset="0"/>
                <a:buChar char="•"/>
              </a:pPr>
              <a:r>
                <a:rPr lang="en-US" sz="1000" b="1">
                  <a:latin typeface="Calibri"/>
                  <a:cs typeface="Calibri"/>
                </a:rPr>
                <a:t>DO</a:t>
              </a:r>
              <a:r>
                <a:rPr lang="en-US" sz="1000" b="1" spc="1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NOT</a:t>
              </a:r>
              <a:r>
                <a:rPr lang="en-US" sz="1000" b="1" spc="1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introduce air into</a:t>
              </a:r>
              <a:r>
                <a:rPr lang="en-US" sz="1000" b="1" spc="1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the </a:t>
              </a:r>
              <a:r>
                <a:rPr lang="en-US" sz="1000" b="1" spc="-10">
                  <a:latin typeface="Calibri"/>
                  <a:cs typeface="Calibri"/>
                </a:rPr>
                <a:t>sample </a:t>
              </a:r>
            </a:p>
            <a:p>
              <a:pPr marL="171450" marR="837565" indent="-171450">
                <a:lnSpc>
                  <a:spcPct val="101899"/>
                </a:lnSpc>
                <a:spcBef>
                  <a:spcPts val="95"/>
                </a:spcBef>
                <a:buFont typeface="Arial" panose="020B0604020202020204" pitchFamily="34" charset="0"/>
                <a:buChar char="•"/>
              </a:pPr>
              <a:r>
                <a:rPr lang="en-US" sz="1000" b="1">
                  <a:latin typeface="Calibri"/>
                  <a:cs typeface="Calibri"/>
                </a:rPr>
                <a:t>DO</a:t>
              </a:r>
              <a:r>
                <a:rPr lang="en-US" sz="1000" b="1" spc="1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NOT</a:t>
              </a:r>
              <a:r>
                <a:rPr lang="en-US" sz="1000" b="1" spc="1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use an</a:t>
              </a:r>
              <a:r>
                <a:rPr lang="en-US" sz="1000" b="1" spc="5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iced</a:t>
              </a:r>
              <a:r>
                <a:rPr lang="en-US" sz="1000" b="1" spc="15">
                  <a:latin typeface="Calibri"/>
                  <a:cs typeface="Calibri"/>
                </a:rPr>
                <a:t> </a:t>
              </a:r>
              <a:r>
                <a:rPr lang="en-US" sz="1000" b="1" spc="-10">
                  <a:latin typeface="Calibri"/>
                  <a:cs typeface="Calibri"/>
                </a:rPr>
                <a:t>sample</a:t>
              </a:r>
              <a:endParaRPr lang="en-US" sz="1000">
                <a:latin typeface="Calibri"/>
                <a:cs typeface="Calibri"/>
              </a:endParaRPr>
            </a:p>
            <a:p>
              <a:pPr marL="171450" indent="-171450">
                <a:lnSpc>
                  <a:spcPct val="100000"/>
                </a:lnSpc>
                <a:spcBef>
                  <a:spcPts val="10"/>
                </a:spcBef>
                <a:buFont typeface="Arial" panose="020B0604020202020204" pitchFamily="34" charset="0"/>
                <a:buChar char="•"/>
              </a:pPr>
              <a:r>
                <a:rPr lang="en-US" sz="1000" b="1">
                  <a:latin typeface="Calibri"/>
                  <a:cs typeface="Calibri"/>
                </a:rPr>
                <a:t>DO</a:t>
              </a:r>
              <a:r>
                <a:rPr lang="en-US" sz="1000" b="1" spc="15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NOT</a:t>
              </a:r>
              <a:r>
                <a:rPr lang="en-US" sz="1000" b="1" spc="2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allow the</a:t>
              </a:r>
              <a:r>
                <a:rPr lang="en-US" sz="1000" b="1" spc="25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blood</a:t>
              </a:r>
              <a:r>
                <a:rPr lang="en-US" sz="1000" b="1" spc="20">
                  <a:latin typeface="Calibri"/>
                  <a:cs typeface="Calibri"/>
                </a:rPr>
                <a:t> </a:t>
              </a:r>
              <a:br>
                <a:rPr lang="en-US" sz="1000" b="1" spc="20">
                  <a:latin typeface="Calibri"/>
                  <a:cs typeface="Calibri"/>
                </a:rPr>
              </a:br>
              <a:r>
                <a:rPr lang="en-US" sz="1000" b="1">
                  <a:latin typeface="Calibri"/>
                  <a:cs typeface="Calibri"/>
                </a:rPr>
                <a:t>to</a:t>
              </a:r>
              <a:r>
                <a:rPr lang="en-US" sz="1000" b="1" spc="2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drip</a:t>
              </a:r>
              <a:r>
                <a:rPr lang="en-US" sz="1000" b="1" spc="-5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into</a:t>
              </a:r>
              <a:r>
                <a:rPr lang="en-US" sz="1000" b="1" spc="2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the</a:t>
              </a:r>
              <a:r>
                <a:rPr lang="en-US" sz="1000" b="1" spc="20">
                  <a:latin typeface="Calibri"/>
                  <a:cs typeface="Calibri"/>
                </a:rPr>
                <a:t> </a:t>
              </a:r>
              <a:r>
                <a:rPr lang="en-US" sz="1000" b="1">
                  <a:latin typeface="Calibri"/>
                  <a:cs typeface="Calibri"/>
                </a:rPr>
                <a:t>sample</a:t>
              </a:r>
              <a:r>
                <a:rPr lang="en-US" sz="1000" b="1" spc="10">
                  <a:latin typeface="Calibri"/>
                  <a:cs typeface="Calibri"/>
                </a:rPr>
                <a:t> </a:t>
              </a:r>
              <a:r>
                <a:rPr lang="en-US" sz="1000" b="1" spc="-20">
                  <a:latin typeface="Calibri"/>
                  <a:cs typeface="Calibri"/>
                </a:rPr>
                <a:t>well</a:t>
              </a:r>
              <a:endParaRPr lang="en-US" sz="1000" b="1">
                <a:cs typeface="Calibri" panose="020F050202020403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A648CFA-5312-1A1F-11B6-0084768E91C7}"/>
                </a:ext>
              </a:extLst>
            </p:cNvPr>
            <p:cNvSpPr txBox="1"/>
            <p:nvPr/>
          </p:nvSpPr>
          <p:spPr>
            <a:xfrm>
              <a:off x="10617266" y="1448546"/>
              <a:ext cx="2420218" cy="1069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200" b="1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>
                <a:solidFill>
                  <a:schemeClr val="tx2"/>
                </a:solidFill>
              </a:endParaRPr>
            </a:p>
            <a:p>
              <a:pPr marR="837565">
                <a:lnSpc>
                  <a:spcPct val="101899"/>
                </a:lnSpc>
                <a:spcBef>
                  <a:spcPts val="95"/>
                </a:spcBef>
              </a:pPr>
              <a:r>
                <a:rPr lang="en-US" sz="1000" b="1">
                  <a:latin typeface="Calibri"/>
                  <a:cs typeface="Calibri"/>
                </a:rPr>
                <a:t>Skin puncture is NOT a recommended sample type for blood gas analysis; arterial specimens are preferred.</a:t>
              </a:r>
            </a:p>
          </p:txBody>
        </p:sp>
        <p:pic>
          <p:nvPicPr>
            <p:cNvPr id="1024" name="Picture 2" descr="Icon&#10;&#10;Description automatically generated">
              <a:extLst>
                <a:ext uri="{FF2B5EF4-FFF2-40B4-BE49-F238E27FC236}">
                  <a16:creationId xmlns:a16="http://schemas.microsoft.com/office/drawing/2014/main" id="{55D1C9E1-CF2E-A910-7D9C-871CD2AAF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07684" y="1486818"/>
              <a:ext cx="403138" cy="40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" name="Picture 2" descr="Icon&#10;&#10;Description automatically generated">
              <a:extLst>
                <a:ext uri="{FF2B5EF4-FFF2-40B4-BE49-F238E27FC236}">
                  <a16:creationId xmlns:a16="http://schemas.microsoft.com/office/drawing/2014/main" id="{892EFB9D-A2B3-D7E6-4E70-540BEF0AC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2467" y="2689744"/>
              <a:ext cx="403138" cy="403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93F14-3A56-3147-A157-F620C47759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26</a:t>
            </a:fld>
            <a:endParaRPr spc="-2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08300-9CB3-C1BC-CE38-E6E5902E4112}"/>
              </a:ext>
            </a:extLst>
          </p:cNvPr>
          <p:cNvSpPr txBox="1"/>
          <p:nvPr/>
        </p:nvSpPr>
        <p:spPr>
          <a:xfrm>
            <a:off x="469805" y="4496877"/>
            <a:ext cx="742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+mj-lt"/>
              </a:rPr>
              <a:t>*Capillary sample type is not approved for all analytes in all regions, see IFU at </a:t>
            </a:r>
            <a:r>
              <a:rPr lang="en-US" sz="900" dirty="0">
                <a:latin typeface="+mj-lt"/>
                <a:hlinkClick r:id="rId16"/>
              </a:rPr>
              <a:t>www.globalpointofcare.com</a:t>
            </a:r>
            <a:r>
              <a:rPr lang="en-US" sz="900" dirty="0">
                <a:latin typeface="+mj-lt"/>
              </a:rPr>
              <a:t> for details.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A9DC3-5901-7D17-5C83-6D25EB105593}"/>
              </a:ext>
            </a:extLst>
          </p:cNvPr>
          <p:cNvSpPr/>
          <p:nvPr/>
        </p:nvSpPr>
        <p:spPr>
          <a:xfrm>
            <a:off x="6807934" y="3506233"/>
            <a:ext cx="441921" cy="18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accent3"/>
                </a:solidFill>
              </a:rPr>
              <a:t>min</a:t>
            </a:r>
            <a:endParaRPr lang="en-US" sz="1200" b="1" dirty="0">
              <a:solidFill>
                <a:schemeClr val="accent3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94EDB-9865-454C-2EA8-41F8B96D6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386CF28-A10B-C2AD-65AF-65C77066F8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</a:t>
            </a:r>
            <a:r>
              <a:rPr dirty="0"/>
              <a:t>CG4+</a:t>
            </a:r>
            <a:r>
              <a:rPr spc="-55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54F56B9A-A3B2-C712-B66F-19DC7EDE096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59" y="3284496"/>
            <a:ext cx="355091" cy="355091"/>
          </a:xfrm>
          <a:prstGeom prst="rect">
            <a:avLst/>
          </a:prstGeom>
        </p:spPr>
      </p:pic>
      <p:sp>
        <p:nvSpPr>
          <p:cNvPr id="9" name="object 9">
            <a:extLst>
              <a:ext uri="{FF2B5EF4-FFF2-40B4-BE49-F238E27FC236}">
                <a16:creationId xmlns:a16="http://schemas.microsoft.com/office/drawing/2014/main" id="{58446A05-92BC-7FE1-5F5D-249D0FD92863}"/>
              </a:ext>
            </a:extLst>
          </p:cNvPr>
          <p:cNvSpPr txBox="1"/>
          <p:nvPr/>
        </p:nvSpPr>
        <p:spPr>
          <a:xfrm>
            <a:off x="1118424" y="1441033"/>
            <a:ext cx="2192125" cy="246990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CG4+ CARTRIDGE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Arterial, venous or </a:t>
            </a:r>
            <a:r>
              <a:rPr lang="en-US" sz="1400" b="1" dirty="0"/>
              <a:t>capillary* </a:t>
            </a:r>
            <a:r>
              <a:rPr lang="en-US" sz="1400" dirty="0"/>
              <a:t>whole blood sample</a:t>
            </a:r>
          </a:p>
          <a:p>
            <a:pPr marL="182245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Evacuated tube, syringe, or </a:t>
            </a:r>
            <a:r>
              <a:rPr lang="en-US" sz="1400" b="1" dirty="0"/>
              <a:t>capillary* </a:t>
            </a:r>
            <a:r>
              <a:rPr lang="en-US" sz="1400" dirty="0"/>
              <a:t>tube</a:t>
            </a:r>
            <a:endParaRPr sz="1400" dirty="0"/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TIME TO TEST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</a:t>
            </a:r>
            <a:r>
              <a:rPr lang="en-US" sz="1400" b="1" dirty="0"/>
              <a:t>immediately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592506B-682A-3584-8129-E486AE3DBE5A}"/>
              </a:ext>
            </a:extLst>
          </p:cNvPr>
          <p:cNvSpPr txBox="1"/>
          <p:nvPr/>
        </p:nvSpPr>
        <p:spPr>
          <a:xfrm>
            <a:off x="594359" y="3108679"/>
            <a:ext cx="83820" cy="593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ts val="1600"/>
              </a:lnSpc>
              <a:spcBef>
                <a:spcPts val="95"/>
              </a:spcBef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280"/>
              </a:lnSpc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  <a:p>
            <a:pPr>
              <a:lnSpc>
                <a:spcPts val="1595"/>
              </a:lnSpc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36C683-6471-F13E-38EF-58F047887D36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DAC66B58-CB36-2106-348B-84E22ABFC35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6">
              <a:extLst>
                <a:ext uri="{FF2B5EF4-FFF2-40B4-BE49-F238E27FC236}">
                  <a16:creationId xmlns:a16="http://schemas.microsoft.com/office/drawing/2014/main" id="{4052951A-195A-C97A-326E-6D333830B53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17">
              <a:extLst>
                <a:ext uri="{FF2B5EF4-FFF2-40B4-BE49-F238E27FC236}">
                  <a16:creationId xmlns:a16="http://schemas.microsoft.com/office/drawing/2014/main" id="{BBD6952D-F4E0-89D0-D898-2593DC012EC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78CBECE3-E230-E9EF-A568-7E606DDE929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>
              <a:extLst>
                <a:ext uri="{FF2B5EF4-FFF2-40B4-BE49-F238E27FC236}">
                  <a16:creationId xmlns:a16="http://schemas.microsoft.com/office/drawing/2014/main" id="{A0B959A8-4794-8F9B-76C2-672CA5CDAA31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E10CFA08-A7B9-4EF3-CB70-DE623CCFCF2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ACD3F757-C194-76C2-839A-D4CD005A6CEE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26F94537-FD36-B852-948F-208B3AE60086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9" name="Picture 28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8A9E15CC-5DE9-3C73-8A38-4B0E0333E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8" y="1519951"/>
            <a:ext cx="428464" cy="42846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DD4A0B-A684-E74C-1885-F29C0C1CD492}"/>
              </a:ext>
            </a:extLst>
          </p:cNvPr>
          <p:cNvCxnSpPr>
            <a:cxnSpLocks/>
          </p:cNvCxnSpPr>
          <p:nvPr/>
        </p:nvCxnSpPr>
        <p:spPr>
          <a:xfrm>
            <a:off x="3434754" y="1575983"/>
            <a:ext cx="0" cy="1708513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4" name="Picture 2" descr="Icon&#10;&#10;Description automatically generated">
            <a:extLst>
              <a:ext uri="{FF2B5EF4-FFF2-40B4-BE49-F238E27FC236}">
                <a16:creationId xmlns:a16="http://schemas.microsoft.com/office/drawing/2014/main" id="{ECA77FC6-B18A-54D3-6785-716794CE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38" y="1575983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4AB49B2-9C6B-E3AB-7E2C-0A5E1D02563D}"/>
              </a:ext>
            </a:extLst>
          </p:cNvPr>
          <p:cNvSpPr txBox="1"/>
          <p:nvPr/>
        </p:nvSpPr>
        <p:spPr>
          <a:xfrm>
            <a:off x="4051175" y="1489583"/>
            <a:ext cx="2718173" cy="1081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200" b="1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>
              <a:solidFill>
                <a:schemeClr val="tx2"/>
              </a:solidFill>
            </a:endParaRPr>
          </a:p>
          <a:p>
            <a:pPr marL="171450" marR="837565" indent="-171450">
              <a:lnSpc>
                <a:spcPct val="1018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000" b="1">
                <a:latin typeface="Calibri"/>
                <a:cs typeface="Calibri"/>
              </a:rPr>
              <a:t>DO</a:t>
            </a:r>
            <a:r>
              <a:rPr lang="en-US" sz="1000" b="1" spc="1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NOT</a:t>
            </a:r>
            <a:r>
              <a:rPr lang="en-US" sz="1000" b="1" spc="1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introduce air into</a:t>
            </a:r>
            <a:r>
              <a:rPr lang="en-US" sz="1000" b="1" spc="1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the </a:t>
            </a:r>
            <a:r>
              <a:rPr lang="en-US" sz="1000" b="1" spc="-10">
                <a:latin typeface="Calibri"/>
                <a:cs typeface="Calibri"/>
              </a:rPr>
              <a:t>sample </a:t>
            </a:r>
          </a:p>
          <a:p>
            <a:pPr marL="171450" marR="837565" indent="-171450">
              <a:lnSpc>
                <a:spcPct val="1018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000" b="1">
                <a:latin typeface="Calibri"/>
                <a:cs typeface="Calibri"/>
              </a:rPr>
              <a:t>DO</a:t>
            </a:r>
            <a:r>
              <a:rPr lang="en-US" sz="1000" b="1" spc="1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NOT</a:t>
            </a:r>
            <a:r>
              <a:rPr lang="en-US" sz="1000" b="1" spc="1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use an</a:t>
            </a:r>
            <a:r>
              <a:rPr lang="en-US" sz="1000" b="1" spc="5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iced</a:t>
            </a:r>
            <a:r>
              <a:rPr lang="en-US" sz="1000" b="1" spc="15">
                <a:latin typeface="Calibri"/>
                <a:cs typeface="Calibri"/>
              </a:rPr>
              <a:t> </a:t>
            </a:r>
            <a:r>
              <a:rPr lang="en-US" sz="1000" b="1" spc="-10">
                <a:latin typeface="Calibri"/>
                <a:cs typeface="Calibri"/>
              </a:rPr>
              <a:t>sample</a:t>
            </a:r>
            <a:endParaRPr lang="en-US" sz="1000">
              <a:latin typeface="Calibri"/>
              <a:cs typeface="Calibri"/>
            </a:endParaRPr>
          </a:p>
          <a:p>
            <a:pPr marL="171450" indent="-171450">
              <a:lnSpc>
                <a:spcPct val="100000"/>
              </a:lnSpc>
              <a:spcBef>
                <a:spcPts val="10"/>
              </a:spcBef>
              <a:buFont typeface="Arial" panose="020B0604020202020204" pitchFamily="34" charset="0"/>
              <a:buChar char="•"/>
            </a:pPr>
            <a:r>
              <a:rPr lang="en-US" sz="1000" b="1">
                <a:latin typeface="Calibri"/>
                <a:cs typeface="Calibri"/>
              </a:rPr>
              <a:t>DO</a:t>
            </a:r>
            <a:r>
              <a:rPr lang="en-US" sz="1000" b="1" spc="15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NOT</a:t>
            </a:r>
            <a:r>
              <a:rPr lang="en-US" sz="1000" b="1" spc="2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allow the</a:t>
            </a:r>
            <a:r>
              <a:rPr lang="en-US" sz="1000" b="1" spc="25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blood</a:t>
            </a:r>
            <a:r>
              <a:rPr lang="en-US" sz="1000" b="1" spc="2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to</a:t>
            </a:r>
            <a:r>
              <a:rPr lang="en-US" sz="1000" b="1" spc="20">
                <a:latin typeface="Calibri"/>
                <a:cs typeface="Calibri"/>
              </a:rPr>
              <a:t> </a:t>
            </a:r>
            <a:br>
              <a:rPr lang="en-US" sz="1000" b="1" spc="20">
                <a:latin typeface="Calibri"/>
                <a:cs typeface="Calibri"/>
              </a:rPr>
            </a:br>
            <a:r>
              <a:rPr lang="en-US" sz="1000" b="1">
                <a:latin typeface="Calibri"/>
                <a:cs typeface="Calibri"/>
              </a:rPr>
              <a:t>drip</a:t>
            </a:r>
            <a:r>
              <a:rPr lang="en-US" sz="1000" b="1" spc="-5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into</a:t>
            </a:r>
            <a:r>
              <a:rPr lang="en-US" sz="1000" b="1" spc="2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the</a:t>
            </a:r>
            <a:r>
              <a:rPr lang="en-US" sz="1000" b="1" spc="20">
                <a:latin typeface="Calibri"/>
                <a:cs typeface="Calibri"/>
              </a:rPr>
              <a:t> </a:t>
            </a:r>
            <a:r>
              <a:rPr lang="en-US" sz="1000" b="1">
                <a:latin typeface="Calibri"/>
                <a:cs typeface="Calibri"/>
              </a:rPr>
              <a:t>sample</a:t>
            </a:r>
            <a:r>
              <a:rPr lang="en-US" sz="1000" b="1" spc="10">
                <a:latin typeface="Calibri"/>
                <a:cs typeface="Calibri"/>
              </a:rPr>
              <a:t> </a:t>
            </a:r>
            <a:r>
              <a:rPr lang="en-US" sz="1000" b="1" spc="-20">
                <a:latin typeface="Calibri"/>
                <a:cs typeface="Calibri"/>
              </a:rPr>
              <a:t>well</a:t>
            </a:r>
            <a:endParaRPr lang="en-US" sz="1000" b="1"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5ECAF8A-DEA8-63C8-3340-DF80D1122174}"/>
              </a:ext>
            </a:extLst>
          </p:cNvPr>
          <p:cNvGrpSpPr/>
          <p:nvPr/>
        </p:nvGrpSpPr>
        <p:grpSpPr>
          <a:xfrm>
            <a:off x="6691300" y="1663146"/>
            <a:ext cx="1475758" cy="2358764"/>
            <a:chOff x="6691300" y="1663146"/>
            <a:chExt cx="1475758" cy="235876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186998C-6E30-02D5-59A8-E99A3098BAF1}"/>
                </a:ext>
              </a:extLst>
            </p:cNvPr>
            <p:cNvGrpSpPr/>
            <p:nvPr/>
          </p:nvGrpSpPr>
          <p:grpSpPr>
            <a:xfrm>
              <a:off x="6691300" y="3019005"/>
              <a:ext cx="1475758" cy="1002905"/>
              <a:chOff x="5587974" y="3063960"/>
              <a:chExt cx="1475758" cy="1002905"/>
            </a:xfrm>
          </p:grpSpPr>
          <p:pic>
            <p:nvPicPr>
              <p:cNvPr id="14" name="object 10">
                <a:extLst>
                  <a:ext uri="{FF2B5EF4-FFF2-40B4-BE49-F238E27FC236}">
                    <a16:creationId xmlns:a16="http://schemas.microsoft.com/office/drawing/2014/main" id="{10C115CD-6F3E-2960-8647-6F6E07B5F9AF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l="12891" t="8571" r="12473" b="17479"/>
              <a:stretch/>
            </p:blipFill>
            <p:spPr>
              <a:xfrm>
                <a:off x="5587974" y="3063960"/>
                <a:ext cx="1066708" cy="1002905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98B42F3-95B6-08F1-4A31-48C00050429E}"/>
                  </a:ext>
                </a:extLst>
              </p:cNvPr>
              <p:cNvGrpSpPr/>
              <p:nvPr/>
            </p:nvGrpSpPr>
            <p:grpSpPr>
              <a:xfrm>
                <a:off x="6274476" y="3236732"/>
                <a:ext cx="789256" cy="519087"/>
                <a:chOff x="7652855" y="3393448"/>
                <a:chExt cx="719390" cy="49297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449C8FD-8044-A797-25E4-3C31ABBEF424}"/>
                    </a:ext>
                  </a:extLst>
                </p:cNvPr>
                <p:cNvSpPr/>
                <p:nvPr/>
              </p:nvSpPr>
              <p:spPr>
                <a:xfrm>
                  <a:off x="7766065" y="3393448"/>
                  <a:ext cx="492970" cy="49297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3561F6C3-7599-B927-8E88-42018FF539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52855" y="3504288"/>
                  <a:ext cx="719390" cy="243861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A80CEF6-C601-DB79-F9FF-9C407C3FA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91300" y="1663146"/>
              <a:ext cx="1066708" cy="980657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A4675-2B7A-842A-70D3-D8B52483712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27</a:t>
            </a:fld>
            <a:endParaRPr spc="-25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8AB93-7ECD-FEC0-435F-8D39BB0FBB1D}"/>
              </a:ext>
            </a:extLst>
          </p:cNvPr>
          <p:cNvSpPr txBox="1"/>
          <p:nvPr/>
        </p:nvSpPr>
        <p:spPr>
          <a:xfrm>
            <a:off x="469805" y="4496877"/>
            <a:ext cx="742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+mj-lt"/>
              </a:rPr>
              <a:t>*Capillary sample type is not approved for all analytes in all regions, see IFU at </a:t>
            </a:r>
            <a:r>
              <a:rPr lang="en-US" sz="900" dirty="0">
                <a:latin typeface="+mj-lt"/>
                <a:hlinkClick r:id="rId9"/>
              </a:rPr>
              <a:t>www.globalpointofcare.com</a:t>
            </a:r>
            <a:r>
              <a:rPr lang="en-US" sz="900" dirty="0">
                <a:latin typeface="+mj-lt"/>
              </a:rPr>
              <a:t> for details.</a:t>
            </a:r>
          </a:p>
        </p:txBody>
      </p:sp>
      <p:pic>
        <p:nvPicPr>
          <p:cNvPr id="7" name="Picture 6" descr="A white rectangular object with a white label&#10;&#10;AI-generated content may be incorrect.">
            <a:extLst>
              <a:ext uri="{FF2B5EF4-FFF2-40B4-BE49-F238E27FC236}">
                <a16:creationId xmlns:a16="http://schemas.microsoft.com/office/drawing/2014/main" id="{C7BAEB0C-7077-5848-4720-A74C7DE365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44" y="1611982"/>
            <a:ext cx="1005840" cy="14717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2726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</a:t>
            </a:r>
            <a:r>
              <a:rPr dirty="0"/>
              <a:t>ACT</a:t>
            </a:r>
            <a:r>
              <a:rPr spc="-50" dirty="0"/>
              <a:t> </a:t>
            </a:r>
            <a:r>
              <a:rPr lang="en-US" spc="-10" dirty="0"/>
              <a:t>c</a:t>
            </a:r>
            <a:r>
              <a:rPr spc="-10" dirty="0"/>
              <a:t>artridges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7697" y="1376367"/>
            <a:ext cx="2217568" cy="276229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ACT CARTRIDGES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Arterial or venous whole blood sample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Plain, </a:t>
            </a:r>
            <a:r>
              <a:rPr lang="en-US" sz="1400" dirty="0"/>
              <a:t>plastic syringe or plastic evacuated tube both without anticoagulants</a:t>
            </a:r>
          </a:p>
          <a:p>
            <a:pPr marL="182245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Flush lines sufficiently</a:t>
            </a:r>
            <a:endParaRPr lang="en-US" sz="1400" dirty="0"/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lang="en-US"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TIME TO TEST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</a:t>
            </a:r>
            <a:r>
              <a:rPr lang="en-US" sz="1400" b="1" dirty="0"/>
              <a:t>immediately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5737" y="3564981"/>
            <a:ext cx="381597" cy="37996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D8CD10-F44D-1BE4-BD02-5A7626542D1F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DA3346C3-B9B4-3C85-F4F1-EF0D247C540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B5D59E7D-3390-1F81-3F6F-FC02269A85E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45EDF946-D31C-785F-AF72-51A0BC3AE93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10D14295-60E3-A8F2-CADF-B2D1021C696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E72A2924-C637-142D-35D7-4AE319E1EBE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44CB6D14-1C31-402F-6A60-0B5ECA2326E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35D0BF27-8282-D844-9F2C-0C1B7124A96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9FED19F2-8252-F623-D516-03CBB46F0396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9" name="Picture 28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4563FB67-A338-DEC5-B699-1C8C91FA7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04" y="1551422"/>
            <a:ext cx="428464" cy="428464"/>
          </a:xfrm>
          <a:prstGeom prst="rect">
            <a:avLst/>
          </a:prstGeom>
        </p:spPr>
      </p:pic>
      <p:pic>
        <p:nvPicPr>
          <p:cNvPr id="5" name="object 10">
            <a:extLst>
              <a:ext uri="{FF2B5EF4-FFF2-40B4-BE49-F238E27FC236}">
                <a16:creationId xmlns:a16="http://schemas.microsoft.com/office/drawing/2014/main" id="{21060988-2D1A-517A-8287-0DCDE4C3BCC1}"/>
              </a:ext>
            </a:extLst>
          </p:cNvPr>
          <p:cNvPicPr/>
          <p:nvPr/>
        </p:nvPicPr>
        <p:blipFill rotWithShape="1">
          <a:blip r:embed="rId5" cstate="print"/>
          <a:srcRect l="12891" t="8571" r="12473" b="17479"/>
          <a:stretch/>
        </p:blipFill>
        <p:spPr>
          <a:xfrm>
            <a:off x="6135450" y="2802518"/>
            <a:ext cx="1078264" cy="9524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4FE4399-C144-FF09-25FB-19B64B79D8EE}"/>
              </a:ext>
            </a:extLst>
          </p:cNvPr>
          <p:cNvGrpSpPr/>
          <p:nvPr/>
        </p:nvGrpSpPr>
        <p:grpSpPr>
          <a:xfrm>
            <a:off x="6891996" y="2975520"/>
            <a:ext cx="719390" cy="492970"/>
            <a:chOff x="7652855" y="3393448"/>
            <a:chExt cx="719390" cy="49297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D2B4C-DCF0-3DD0-7FBA-81C09500C5BE}"/>
                </a:ext>
              </a:extLst>
            </p:cNvPr>
            <p:cNvSpPr/>
            <p:nvPr/>
          </p:nvSpPr>
          <p:spPr>
            <a:xfrm>
              <a:off x="7766065" y="3393448"/>
              <a:ext cx="492970" cy="492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9FCCB9-CE00-D953-A32F-EBC2623D5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52855" y="3504288"/>
              <a:ext cx="719390" cy="24386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12" descr="A close-up of a cassette tape&#10;&#10;Description automatically generated">
            <a:extLst>
              <a:ext uri="{FF2B5EF4-FFF2-40B4-BE49-F238E27FC236}">
                <a16:creationId xmlns:a16="http://schemas.microsoft.com/office/drawing/2014/main" id="{FE656292-F7F6-CADD-49AE-DFA582DEE2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50" y="1473939"/>
            <a:ext cx="1270769" cy="1270769"/>
          </a:xfrm>
          <a:prstGeom prst="rect">
            <a:avLst/>
          </a:prstGeom>
        </p:spPr>
      </p:pic>
      <p:pic>
        <p:nvPicPr>
          <p:cNvPr id="25" name="Picture 24" descr="A white tape with a red and blue label&#10;&#10;Description automatically generated">
            <a:extLst>
              <a:ext uri="{FF2B5EF4-FFF2-40B4-BE49-F238E27FC236}">
                <a16:creationId xmlns:a16="http://schemas.microsoft.com/office/drawing/2014/main" id="{AAD89C20-C378-7F30-BD57-7E0155068C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39" y="1473939"/>
            <a:ext cx="1268727" cy="12687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B5485-D4D8-1DDF-60A7-9BFEA41C08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28</a:t>
            </a:fld>
            <a:endParaRPr spc="-25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3A406-ADCF-DC75-2AAC-2FEC1D623276}"/>
              </a:ext>
            </a:extLst>
          </p:cNvPr>
          <p:cNvCxnSpPr>
            <a:cxnSpLocks/>
          </p:cNvCxnSpPr>
          <p:nvPr/>
        </p:nvCxnSpPr>
        <p:spPr>
          <a:xfrm>
            <a:off x="3434754" y="1575983"/>
            <a:ext cx="0" cy="1708513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1" name="Picture 2" descr="Icon&#10;&#10;Description automatically generated">
            <a:extLst>
              <a:ext uri="{FF2B5EF4-FFF2-40B4-BE49-F238E27FC236}">
                <a16:creationId xmlns:a16="http://schemas.microsoft.com/office/drawing/2014/main" id="{1922A636-3FB2-D494-240C-5DEB42F9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38" y="1575983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163DD7-D0CF-8407-7F73-B3E6B4B2586D}"/>
              </a:ext>
            </a:extLst>
          </p:cNvPr>
          <p:cNvSpPr txBox="1"/>
          <p:nvPr/>
        </p:nvSpPr>
        <p:spPr>
          <a:xfrm>
            <a:off x="4051176" y="1489583"/>
            <a:ext cx="2636344" cy="75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2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 marL="171450" marR="837565" indent="-171450">
              <a:lnSpc>
                <a:spcPct val="1018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latin typeface="Calibri"/>
                <a:cs typeface="Calibri"/>
              </a:rPr>
              <a:t>DO</a:t>
            </a:r>
            <a:r>
              <a:rPr lang="en-US" sz="1000" b="1" spc="10" dirty="0">
                <a:latin typeface="Calibri"/>
                <a:cs typeface="Calibri"/>
              </a:rPr>
              <a:t> p</a:t>
            </a:r>
            <a:r>
              <a:rPr lang="en-US" sz="1000" b="1" dirty="0">
                <a:latin typeface="Calibri"/>
                <a:cs typeface="Calibri"/>
              </a:rPr>
              <a:t>lace the analyzer on a clean, flat, level, and </a:t>
            </a:r>
            <a:br>
              <a:rPr lang="en-US" sz="1000" b="1" dirty="0">
                <a:latin typeface="Calibri"/>
                <a:cs typeface="Calibri"/>
              </a:rPr>
            </a:br>
            <a:r>
              <a:rPr lang="en-US" sz="1000" b="1" dirty="0">
                <a:latin typeface="Calibri"/>
                <a:cs typeface="Calibri"/>
              </a:rPr>
              <a:t>vibration-free surface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30708" y="1129521"/>
            <a:ext cx="2250730" cy="2977738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PT</a:t>
            </a:r>
            <a:r>
              <a:rPr lang="en-US" sz="1400" i="1" spc="-10" baseline="30000" dirty="0">
                <a:solidFill>
                  <a:schemeClr val="accent3"/>
                </a:solidFill>
                <a:latin typeface="Calibri"/>
                <a:cs typeface="Calibri"/>
              </a:rPr>
              <a:t>PLUS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 CARTRIDGE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Fresh whole blood from finger puncture or venous samples.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Plain, plastic syringe or plastic evacuated tube both without anticoagulants or separators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182245" algn="l"/>
              </a:tabLst>
            </a:pPr>
            <a:endParaRPr lang="en-US" sz="1400" dirty="0"/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182245" algn="l"/>
              </a:tabLst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TIME TO TEST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</a:t>
            </a:r>
            <a:r>
              <a:rPr lang="en-US" sz="1400" b="1" dirty="0"/>
              <a:t>immediately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spc="-60" dirty="0"/>
              <a:t>i-STAT </a:t>
            </a:r>
            <a:r>
              <a:rPr lang="en-US" dirty="0"/>
              <a:t>PT</a:t>
            </a:r>
            <a:r>
              <a:rPr lang="en-US" i="1" baseline="30000" dirty="0"/>
              <a:t>plus</a:t>
            </a:r>
            <a:r>
              <a:rPr spc="-55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</a:p>
        </p:txBody>
      </p:sp>
      <p:pic>
        <p:nvPicPr>
          <p:cNvPr id="10" name="object 10"/>
          <p:cNvPicPr/>
          <p:nvPr/>
        </p:nvPicPr>
        <p:blipFill rotWithShape="1">
          <a:blip r:embed="rId3" cstate="print"/>
          <a:srcRect l="8355" t="10971" r="17049" b="18296"/>
          <a:stretch/>
        </p:blipFill>
        <p:spPr>
          <a:xfrm>
            <a:off x="7673427" y="2857454"/>
            <a:ext cx="1078992" cy="95097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7259" y="1727089"/>
            <a:ext cx="1772399" cy="61568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607808" y="3818370"/>
            <a:ext cx="1199693" cy="346249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111760" marR="103505" indent="88265">
              <a:lnSpc>
                <a:spcPct val="100000"/>
              </a:lnSpc>
              <a:spcBef>
                <a:spcPts val="300"/>
              </a:spcBef>
            </a:pPr>
            <a:r>
              <a:rPr sz="1000" b="1" dirty="0">
                <a:solidFill>
                  <a:schemeClr val="accent1"/>
                </a:solidFill>
                <a:latin typeface="Calibri"/>
                <a:cs typeface="Calibri"/>
              </a:rPr>
              <a:t>EXAMPLE</a:t>
            </a:r>
            <a:r>
              <a:rPr sz="1000" b="1" spc="-4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25" dirty="0">
                <a:solidFill>
                  <a:schemeClr val="accent1"/>
                </a:solidFill>
                <a:latin typeface="Calibri"/>
                <a:cs typeface="Calibri"/>
              </a:rPr>
              <a:t>OF</a:t>
            </a:r>
            <a:r>
              <a:rPr sz="1000" b="1" dirty="0">
                <a:solidFill>
                  <a:schemeClr val="accent1"/>
                </a:solidFill>
                <a:latin typeface="Calibri"/>
                <a:cs typeface="Calibri"/>
              </a:rPr>
              <a:t> SKIN</a:t>
            </a:r>
            <a:r>
              <a:rPr sz="10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10" dirty="0">
                <a:solidFill>
                  <a:schemeClr val="accent1"/>
                </a:solidFill>
                <a:latin typeface="Calibri"/>
                <a:cs typeface="Calibri"/>
              </a:rPr>
              <a:t>PUNCTURE</a:t>
            </a:r>
            <a:endParaRPr sz="1000" b="1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1907AC-F426-0341-ECDD-7ECE5417B415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D04A6668-35BB-CA83-EC66-D7BF8B760F7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CD002014-33F8-75DB-1468-4C613F345BB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4B400265-68FD-255C-3E3D-CA90EFB078B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9">
              <a:extLst>
                <a:ext uri="{FF2B5EF4-FFF2-40B4-BE49-F238E27FC236}">
                  <a16:creationId xmlns:a16="http://schemas.microsoft.com/office/drawing/2014/main" id="{834459EC-0476-E897-7DB2-9F1173BC3FD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5B382F2A-A4C2-6B21-AE4A-314E6446484A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18">
              <a:extLst>
                <a:ext uri="{FF2B5EF4-FFF2-40B4-BE49-F238E27FC236}">
                  <a16:creationId xmlns:a16="http://schemas.microsoft.com/office/drawing/2014/main" id="{EB206E3A-D692-0BFD-5AA5-720651BCD58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0">
              <a:extLst>
                <a:ext uri="{FF2B5EF4-FFF2-40B4-BE49-F238E27FC236}">
                  <a16:creationId xmlns:a16="http://schemas.microsoft.com/office/drawing/2014/main" id="{89221660-6CF5-350F-2E27-80B37DB88F7C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FD94271B-8895-4AFA-53EB-F290CB912C6D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7" name="object 3">
            <a:extLst>
              <a:ext uri="{FF2B5EF4-FFF2-40B4-BE49-F238E27FC236}">
                <a16:creationId xmlns:a16="http://schemas.microsoft.com/office/drawing/2014/main" id="{AA6AE191-A705-E53F-28F3-2A2A85DB172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0595" y="3527535"/>
            <a:ext cx="428464" cy="428464"/>
          </a:xfrm>
          <a:prstGeom prst="rect">
            <a:avLst/>
          </a:prstGeom>
        </p:spPr>
      </p:pic>
      <p:pic>
        <p:nvPicPr>
          <p:cNvPr id="28" name="Picture 27" descr="A blue line art of a floppy disk&#10;&#10;Description automatically generated">
            <a:extLst>
              <a:ext uri="{FF2B5EF4-FFF2-40B4-BE49-F238E27FC236}">
                <a16:creationId xmlns:a16="http://schemas.microsoft.com/office/drawing/2014/main" id="{8269F75C-DAAB-ECAB-A6D3-9821263C0E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5" y="1295071"/>
            <a:ext cx="428464" cy="428464"/>
          </a:xfrm>
          <a:prstGeom prst="rect">
            <a:avLst/>
          </a:prstGeom>
        </p:spPr>
      </p:pic>
      <p:pic>
        <p:nvPicPr>
          <p:cNvPr id="5" name="Picture 4" descr="A close-up of a device&#10;&#10;Description automatically generated">
            <a:extLst>
              <a:ext uri="{FF2B5EF4-FFF2-40B4-BE49-F238E27FC236}">
                <a16:creationId xmlns:a16="http://schemas.microsoft.com/office/drawing/2014/main" id="{B60D23D7-0327-F479-D97D-F3F261D98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83" y="1193008"/>
            <a:ext cx="1633993" cy="1633993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6CCBD422-7CDD-19FC-4431-98CD522EAC9B}"/>
              </a:ext>
            </a:extLst>
          </p:cNvPr>
          <p:cNvSpPr txBox="1"/>
          <p:nvPr/>
        </p:nvSpPr>
        <p:spPr>
          <a:xfrm>
            <a:off x="502920" y="4783829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Presentation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Test| APOC-25002246.1</a:t>
            </a:r>
          </a:p>
        </p:txBody>
      </p:sp>
      <p:pic>
        <p:nvPicPr>
          <p:cNvPr id="3" name="object 10">
            <a:extLst>
              <a:ext uri="{FF2B5EF4-FFF2-40B4-BE49-F238E27FC236}">
                <a16:creationId xmlns:a16="http://schemas.microsoft.com/office/drawing/2014/main" id="{A8B4A9B3-B45E-2E26-A866-CF9F22FCEB6C}"/>
              </a:ext>
            </a:extLst>
          </p:cNvPr>
          <p:cNvPicPr/>
          <p:nvPr/>
        </p:nvPicPr>
        <p:blipFill rotWithShape="1">
          <a:blip r:embed="rId9" cstate="print"/>
          <a:srcRect l="12891" t="8571" r="12473" b="17479"/>
          <a:stretch/>
        </p:blipFill>
        <p:spPr>
          <a:xfrm>
            <a:off x="6192812" y="2857454"/>
            <a:ext cx="1078264" cy="9524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1A8073-451C-C2A4-156F-FB1379A183C5}"/>
              </a:ext>
            </a:extLst>
          </p:cNvPr>
          <p:cNvGrpSpPr/>
          <p:nvPr/>
        </p:nvGrpSpPr>
        <p:grpSpPr>
          <a:xfrm>
            <a:off x="6949358" y="3030456"/>
            <a:ext cx="719390" cy="492970"/>
            <a:chOff x="7652855" y="3393448"/>
            <a:chExt cx="719390" cy="49297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D07964D-DCB6-5957-0FBF-B231ACA5B31A}"/>
                </a:ext>
              </a:extLst>
            </p:cNvPr>
            <p:cNvSpPr/>
            <p:nvPr/>
          </p:nvSpPr>
          <p:spPr>
            <a:xfrm>
              <a:off x="7766065" y="3393448"/>
              <a:ext cx="492970" cy="4929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F50F5C-E95B-DBA2-A10B-F6C4B612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2855" y="3504288"/>
              <a:ext cx="719390" cy="24386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3F94478-95DD-4CEE-23BD-5DA105EAA3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29</a:t>
            </a:fld>
            <a:endParaRPr spc="-25"/>
          </a:p>
        </p:txBody>
      </p:sp>
      <p:pic>
        <p:nvPicPr>
          <p:cNvPr id="16" name="Picture 2" descr="Icon&#10;&#10;Description automatically generated">
            <a:extLst>
              <a:ext uri="{FF2B5EF4-FFF2-40B4-BE49-F238E27FC236}">
                <a16:creationId xmlns:a16="http://schemas.microsoft.com/office/drawing/2014/main" id="{B30A3040-D27F-7836-AC0A-E918E8E93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38" y="1575983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4A3C7F3-FA3B-35E1-2C2C-1F333777FF85}"/>
              </a:ext>
            </a:extLst>
          </p:cNvPr>
          <p:cNvSpPr txBox="1"/>
          <p:nvPr/>
        </p:nvSpPr>
        <p:spPr>
          <a:xfrm>
            <a:off x="4051176" y="1489583"/>
            <a:ext cx="2636344" cy="75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2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 marL="171450" marR="837565" indent="-171450">
              <a:lnSpc>
                <a:spcPct val="101899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en-US" sz="1000" b="1" dirty="0">
                <a:latin typeface="Calibri"/>
                <a:cs typeface="Calibri"/>
              </a:rPr>
              <a:t>DO</a:t>
            </a:r>
            <a:r>
              <a:rPr lang="en-US" sz="1000" b="1" spc="10" dirty="0">
                <a:latin typeface="Calibri"/>
                <a:cs typeface="Calibri"/>
              </a:rPr>
              <a:t> p</a:t>
            </a:r>
            <a:r>
              <a:rPr lang="en-US" sz="1000" b="1" dirty="0">
                <a:latin typeface="Calibri"/>
                <a:cs typeface="Calibri"/>
              </a:rPr>
              <a:t>lace the analyzer on a clean, flat, level, and </a:t>
            </a:r>
            <a:br>
              <a:rPr lang="en-US" sz="1000" b="1" dirty="0">
                <a:latin typeface="Calibri"/>
                <a:cs typeface="Calibri"/>
              </a:rPr>
            </a:br>
            <a:r>
              <a:rPr lang="en-US" sz="1000" b="1" dirty="0">
                <a:latin typeface="Calibri"/>
                <a:cs typeface="Calibri"/>
              </a:rPr>
              <a:t>vibration-free surface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B89328D-DB31-09A9-4C8A-A7529BD608B9}"/>
              </a:ext>
            </a:extLst>
          </p:cNvPr>
          <p:cNvCxnSpPr>
            <a:cxnSpLocks/>
          </p:cNvCxnSpPr>
          <p:nvPr/>
        </p:nvCxnSpPr>
        <p:spPr>
          <a:xfrm>
            <a:off x="3434754" y="1575983"/>
            <a:ext cx="0" cy="1708513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7022" y="4724174"/>
            <a:ext cx="7476152" cy="21736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Presentation i-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Test| APOC-25002246.1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8071" y="152774"/>
            <a:ext cx="4785995" cy="21223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-10">
                <a:solidFill>
                  <a:srgbClr val="004F70"/>
                </a:solidFill>
                <a:latin typeface="Calibri"/>
                <a:cs typeface="Calibri"/>
              </a:rPr>
              <a:t>i</a:t>
            </a:r>
            <a:r>
              <a:rPr sz="1300" spc="-14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-10">
                <a:solidFill>
                  <a:srgbClr val="004F70"/>
                </a:solidFill>
                <a:latin typeface="Calibri"/>
                <a:cs typeface="Calibri"/>
              </a:rPr>
              <a:t>-</a:t>
            </a:r>
            <a:r>
              <a:rPr sz="1300" spc="-14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>
                <a:solidFill>
                  <a:srgbClr val="004F70"/>
                </a:solidFill>
                <a:latin typeface="Calibri"/>
                <a:cs typeface="Calibri"/>
              </a:rPr>
              <a:t>STAT</a:t>
            </a:r>
            <a:r>
              <a:rPr sz="1300" spc="39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14">
                <a:solidFill>
                  <a:srgbClr val="004F70"/>
                </a:solidFill>
                <a:latin typeface="Calibri"/>
                <a:cs typeface="Calibri"/>
              </a:rPr>
              <a:t>LEARNING</a:t>
            </a:r>
            <a:r>
              <a:rPr sz="1300" spc="39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05">
                <a:solidFill>
                  <a:srgbClr val="004F70"/>
                </a:solidFill>
                <a:latin typeface="Calibri"/>
                <a:cs typeface="Calibri"/>
              </a:rPr>
              <a:t>SYSTEM</a:t>
            </a:r>
            <a:r>
              <a:rPr sz="1300" spc="39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lang="en-US" sz="1300">
                <a:solidFill>
                  <a:srgbClr val="004F70"/>
                </a:solidFill>
                <a:latin typeface="Calibri"/>
                <a:cs typeface="Calibri"/>
              </a:rPr>
              <a:t>|</a:t>
            </a:r>
            <a:r>
              <a:rPr sz="1300" spc="355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120">
                <a:solidFill>
                  <a:srgbClr val="004F70"/>
                </a:solidFill>
                <a:latin typeface="Calibri"/>
                <a:cs typeface="Calibri"/>
              </a:rPr>
              <a:t>PERFORMING</a:t>
            </a:r>
            <a:r>
              <a:rPr lang="en-US" sz="1300" spc="12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>
                <a:solidFill>
                  <a:srgbClr val="004F70"/>
                </a:solidFill>
                <a:latin typeface="Calibri"/>
                <a:cs typeface="Calibri"/>
              </a:rPr>
              <a:t>A</a:t>
            </a:r>
            <a:r>
              <a:rPr sz="1300" spc="34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85">
                <a:solidFill>
                  <a:srgbClr val="004F70"/>
                </a:solidFill>
                <a:latin typeface="Calibri"/>
                <a:cs typeface="Calibri"/>
              </a:rPr>
              <a:t>PATIENT</a:t>
            </a:r>
            <a:r>
              <a:rPr sz="1300" spc="400">
                <a:solidFill>
                  <a:srgbClr val="004F70"/>
                </a:solidFill>
                <a:latin typeface="Calibri"/>
                <a:cs typeface="Calibri"/>
              </a:rPr>
              <a:t> </a:t>
            </a:r>
            <a:r>
              <a:rPr sz="1300" spc="75">
                <a:solidFill>
                  <a:srgbClr val="004F70"/>
                </a:solidFill>
                <a:latin typeface="Calibri"/>
                <a:cs typeface="Calibri"/>
              </a:rPr>
              <a:t>TEST</a:t>
            </a:r>
            <a:endParaRPr lang="en-US" sz="1300" spc="75">
              <a:solidFill>
                <a:srgbClr val="004F70"/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39503" y="2442548"/>
            <a:ext cx="294259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sz="1400" dirty="0">
                <a:latin typeface="Georgia"/>
                <a:cs typeface="Georgia"/>
              </a:rPr>
              <a:t>Preparing</a:t>
            </a:r>
            <a:r>
              <a:rPr sz="1400" spc="-10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the</a:t>
            </a:r>
            <a:r>
              <a:rPr sz="1400" spc="-40" dirty="0">
                <a:latin typeface="Georgia"/>
                <a:cs typeface="Georgia"/>
              </a:rPr>
              <a:t> </a:t>
            </a:r>
            <a:r>
              <a:rPr sz="1400" i="1" spc="-10" dirty="0">
                <a:latin typeface="Georgia"/>
                <a:cs typeface="Georgia"/>
              </a:rPr>
              <a:t>i-</a:t>
            </a:r>
            <a:r>
              <a:rPr sz="1400" i="1" dirty="0">
                <a:latin typeface="Georgia"/>
                <a:cs typeface="Georgia"/>
              </a:rPr>
              <a:t>STAT</a:t>
            </a:r>
            <a:r>
              <a:rPr sz="1400" i="1" spc="-10" dirty="0">
                <a:latin typeface="Georgia"/>
                <a:cs typeface="Georgia"/>
              </a:rPr>
              <a:t> </a:t>
            </a:r>
            <a:r>
              <a:rPr sz="1400" i="1" dirty="0">
                <a:latin typeface="Georgia"/>
                <a:cs typeface="Georgia"/>
              </a:rPr>
              <a:t>1</a:t>
            </a:r>
            <a:r>
              <a:rPr sz="1400" i="1" spc="-45" dirty="0">
                <a:latin typeface="Georgia"/>
                <a:cs typeface="Georgia"/>
              </a:rPr>
              <a:t> </a:t>
            </a:r>
            <a:r>
              <a:rPr sz="1400" i="1" spc="-10" dirty="0">
                <a:latin typeface="Georgia"/>
                <a:cs typeface="Georgia"/>
              </a:rPr>
              <a:t>System</a:t>
            </a:r>
            <a:endParaRPr sz="1400" i="1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9503" y="2958230"/>
            <a:ext cx="250063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sz="1400" dirty="0">
                <a:latin typeface="Georgia"/>
                <a:cs typeface="Georgia"/>
              </a:rPr>
              <a:t>Performing</a:t>
            </a:r>
            <a:r>
              <a:rPr sz="1400" spc="-25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a</a:t>
            </a:r>
            <a:r>
              <a:rPr sz="1400" spc="-50" dirty="0">
                <a:latin typeface="Georgia"/>
                <a:cs typeface="Georgia"/>
              </a:rPr>
              <a:t> </a:t>
            </a:r>
            <a:r>
              <a:rPr lang="en-US" sz="1400" dirty="0">
                <a:latin typeface="Georgia"/>
                <a:cs typeface="Georgia"/>
              </a:rPr>
              <a:t>p</a:t>
            </a:r>
            <a:r>
              <a:rPr sz="1400" dirty="0">
                <a:latin typeface="Georgia"/>
                <a:cs typeface="Georgia"/>
              </a:rPr>
              <a:t>atient</a:t>
            </a:r>
            <a:r>
              <a:rPr sz="1400" spc="-30" dirty="0">
                <a:latin typeface="Georgia"/>
                <a:cs typeface="Georgia"/>
              </a:rPr>
              <a:t> </a:t>
            </a:r>
            <a:r>
              <a:rPr lang="en-US" sz="1400" spc="-20" dirty="0">
                <a:latin typeface="Georgia"/>
                <a:cs typeface="Georgia"/>
              </a:rPr>
              <a:t>t</a:t>
            </a:r>
            <a:r>
              <a:rPr sz="1400" spc="-20" dirty="0">
                <a:latin typeface="Georgia"/>
                <a:cs typeface="Georgia"/>
              </a:rPr>
              <a:t>est</a:t>
            </a:r>
            <a:endParaRPr sz="14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39502" y="3511514"/>
            <a:ext cx="3944619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sz="1400" dirty="0">
                <a:latin typeface="Georgia"/>
                <a:cs typeface="Georgia"/>
              </a:rPr>
              <a:t>Enter</a:t>
            </a:r>
            <a:r>
              <a:rPr lang="en-US" sz="1400" dirty="0">
                <a:latin typeface="Georgia"/>
                <a:cs typeface="Georgia"/>
              </a:rPr>
              <a:t>ing</a:t>
            </a:r>
            <a:r>
              <a:rPr sz="1400" spc="-15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&amp;</a:t>
            </a:r>
            <a:r>
              <a:rPr sz="1400" spc="-25" dirty="0">
                <a:latin typeface="Georgia"/>
                <a:cs typeface="Georgia"/>
              </a:rPr>
              <a:t> </a:t>
            </a:r>
            <a:r>
              <a:rPr lang="en-US" sz="1400" dirty="0">
                <a:latin typeface="Georgia"/>
                <a:cs typeface="Georgia"/>
              </a:rPr>
              <a:t>v</a:t>
            </a:r>
            <a:r>
              <a:rPr sz="1400" dirty="0">
                <a:latin typeface="Georgia"/>
                <a:cs typeface="Georgia"/>
              </a:rPr>
              <a:t>iew</a:t>
            </a:r>
            <a:r>
              <a:rPr lang="en-US" sz="1400" dirty="0">
                <a:latin typeface="Georgia"/>
                <a:cs typeface="Georgia"/>
              </a:rPr>
              <a:t>ing</a:t>
            </a:r>
            <a:r>
              <a:rPr sz="1400" spc="-25" dirty="0">
                <a:latin typeface="Georgia"/>
                <a:cs typeface="Georgia"/>
              </a:rPr>
              <a:t> </a:t>
            </a:r>
            <a:r>
              <a:rPr lang="en-US" sz="1400" dirty="0">
                <a:latin typeface="Georgia"/>
                <a:cs typeface="Georgia"/>
              </a:rPr>
              <a:t>t</a:t>
            </a:r>
            <a:r>
              <a:rPr sz="1400" dirty="0">
                <a:latin typeface="Georgia"/>
                <a:cs typeface="Georgia"/>
              </a:rPr>
              <a:t>est</a:t>
            </a:r>
            <a:r>
              <a:rPr sz="1400" spc="-15" dirty="0">
                <a:latin typeface="Georgia"/>
                <a:cs typeface="Georgia"/>
              </a:rPr>
              <a:t> </a:t>
            </a:r>
            <a:r>
              <a:rPr lang="en-US" sz="1400" spc="-20" dirty="0">
                <a:latin typeface="Georgia"/>
                <a:cs typeface="Georgia"/>
              </a:rPr>
              <a:t>d</a:t>
            </a:r>
            <a:r>
              <a:rPr sz="1400" spc="-20" dirty="0">
                <a:latin typeface="Georgia"/>
                <a:cs typeface="Georgia"/>
              </a:rPr>
              <a:t>ata</a:t>
            </a:r>
            <a:endParaRPr sz="1400" dirty="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45289" y="4011840"/>
            <a:ext cx="39446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sz="1400" dirty="0">
                <a:latin typeface="Georgia"/>
                <a:cs typeface="Georgia"/>
              </a:rPr>
              <a:t>Download</a:t>
            </a:r>
            <a:r>
              <a:rPr lang="en-US" sz="1400" dirty="0">
                <a:latin typeface="Georgia"/>
                <a:cs typeface="Georgia"/>
              </a:rPr>
              <a:t>ing</a:t>
            </a:r>
            <a:r>
              <a:rPr sz="1400" dirty="0">
                <a:latin typeface="Georgia"/>
                <a:cs typeface="Georgia"/>
              </a:rPr>
              <a:t>,</a:t>
            </a:r>
            <a:r>
              <a:rPr sz="1400" spc="-25" dirty="0">
                <a:latin typeface="Georgia"/>
                <a:cs typeface="Georgia"/>
              </a:rPr>
              <a:t> </a:t>
            </a:r>
            <a:r>
              <a:rPr lang="en-US" sz="1400" dirty="0">
                <a:latin typeface="Georgia"/>
                <a:cs typeface="Georgia"/>
              </a:rPr>
              <a:t>transmitting</a:t>
            </a:r>
            <a:r>
              <a:rPr sz="1400" dirty="0">
                <a:latin typeface="Georgia"/>
                <a:cs typeface="Georgia"/>
              </a:rPr>
              <a:t>,</a:t>
            </a:r>
            <a:r>
              <a:rPr sz="1400" spc="-25" dirty="0">
                <a:latin typeface="Georgia"/>
                <a:cs typeface="Georgia"/>
              </a:rPr>
              <a:t> </a:t>
            </a:r>
            <a:r>
              <a:rPr sz="1400" dirty="0">
                <a:latin typeface="Georgia"/>
                <a:cs typeface="Georgia"/>
              </a:rPr>
              <a:t>&amp;</a:t>
            </a:r>
            <a:r>
              <a:rPr sz="1400" spc="-40" dirty="0">
                <a:latin typeface="Georgia"/>
                <a:cs typeface="Georgia"/>
              </a:rPr>
              <a:t> </a:t>
            </a:r>
            <a:r>
              <a:rPr lang="en-US" sz="1400" dirty="0">
                <a:latin typeface="Georgia"/>
                <a:cs typeface="Georgia"/>
              </a:rPr>
              <a:t>p</a:t>
            </a:r>
            <a:r>
              <a:rPr sz="1400" dirty="0">
                <a:latin typeface="Georgia"/>
                <a:cs typeface="Georgia"/>
              </a:rPr>
              <a:t>rint</a:t>
            </a:r>
            <a:r>
              <a:rPr lang="en-US" sz="1400" dirty="0">
                <a:latin typeface="Georgia"/>
                <a:cs typeface="Georgia"/>
              </a:rPr>
              <a:t>ing</a:t>
            </a:r>
            <a:r>
              <a:rPr sz="1400" spc="-40" dirty="0">
                <a:latin typeface="Georgia"/>
                <a:cs typeface="Georgia"/>
              </a:rPr>
              <a:t> </a:t>
            </a:r>
            <a:r>
              <a:rPr lang="en-US" sz="1400" dirty="0">
                <a:latin typeface="Georgia"/>
                <a:cs typeface="Georgia"/>
              </a:rPr>
              <a:t>t</a:t>
            </a:r>
            <a:r>
              <a:rPr sz="1400" dirty="0">
                <a:latin typeface="Georgia"/>
                <a:cs typeface="Georgia"/>
              </a:rPr>
              <a:t>est</a:t>
            </a:r>
            <a:r>
              <a:rPr sz="1400" spc="-45" dirty="0">
                <a:latin typeface="Georgia"/>
                <a:cs typeface="Georgia"/>
              </a:rPr>
              <a:t> </a:t>
            </a:r>
            <a:r>
              <a:rPr lang="en-US" sz="1400" spc="-10" dirty="0">
                <a:latin typeface="Georgia"/>
                <a:cs typeface="Georgia"/>
              </a:rPr>
              <a:t>r</a:t>
            </a:r>
            <a:r>
              <a:rPr sz="1400" spc="-10" dirty="0">
                <a:latin typeface="Georgia"/>
                <a:cs typeface="Georgia"/>
              </a:rPr>
              <a:t>esults</a:t>
            </a:r>
            <a:endParaRPr sz="1400" dirty="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2600" y="1216046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18424" y="431876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lang="en-US" spc="-10" dirty="0"/>
              <a:t>o</a:t>
            </a:r>
            <a:r>
              <a:rPr spc="-10" dirty="0"/>
              <a:t>bjectives</a:t>
            </a:r>
          </a:p>
        </p:txBody>
      </p:sp>
      <p:sp>
        <p:nvSpPr>
          <p:cNvPr id="12" name="object 12"/>
          <p:cNvSpPr/>
          <p:nvPr/>
        </p:nvSpPr>
        <p:spPr>
          <a:xfrm>
            <a:off x="559768" y="2833701"/>
            <a:ext cx="5138277" cy="0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9768" y="3357957"/>
            <a:ext cx="5138277" cy="0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768" y="3895929"/>
            <a:ext cx="5138277" cy="0"/>
          </a:xfrm>
          <a:custGeom>
            <a:avLst/>
            <a:gdLst/>
            <a:ahLst/>
            <a:cxnLst/>
            <a:rect l="l" t="t" r="r" b="b"/>
            <a:pathLst>
              <a:path w="5086350">
                <a:moveTo>
                  <a:pt x="0" y="0"/>
                </a:moveTo>
                <a:lnTo>
                  <a:pt x="5086350" y="0"/>
                </a:lnTo>
              </a:path>
            </a:pathLst>
          </a:custGeom>
          <a:ln w="9525">
            <a:solidFill>
              <a:srgbClr val="009BD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7432" y="3012895"/>
            <a:ext cx="756084" cy="222364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rgbClr val="27C6D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7432" y="3504244"/>
            <a:ext cx="756084" cy="245193"/>
          </a:xfrm>
          <a:custGeom>
            <a:avLst/>
            <a:gdLst/>
            <a:ahLst/>
            <a:cxnLst/>
            <a:rect l="l" t="t" r="r" b="b"/>
            <a:pathLst>
              <a:path w="1178560" h="471170">
                <a:moveTo>
                  <a:pt x="942594" y="0"/>
                </a:moveTo>
                <a:lnTo>
                  <a:pt x="0" y="0"/>
                </a:lnTo>
                <a:lnTo>
                  <a:pt x="235458" y="235458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4956" y="4033377"/>
            <a:ext cx="768560" cy="216633"/>
          </a:xfrm>
          <a:custGeom>
            <a:avLst/>
            <a:gdLst/>
            <a:ahLst/>
            <a:cxnLst/>
            <a:rect l="l" t="t" r="r" b="b"/>
            <a:pathLst>
              <a:path w="1179829" h="475614">
                <a:moveTo>
                  <a:pt x="941832" y="0"/>
                </a:moveTo>
                <a:lnTo>
                  <a:pt x="0" y="0"/>
                </a:lnTo>
                <a:lnTo>
                  <a:pt x="237744" y="237743"/>
                </a:lnTo>
                <a:lnTo>
                  <a:pt x="0" y="475487"/>
                </a:lnTo>
                <a:lnTo>
                  <a:pt x="941832" y="475487"/>
                </a:lnTo>
                <a:lnTo>
                  <a:pt x="1179576" y="237743"/>
                </a:lnTo>
                <a:lnTo>
                  <a:pt x="941832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0606C83-53CB-A80D-9209-BCC8D4C193E0}"/>
              </a:ext>
            </a:extLst>
          </p:cNvPr>
          <p:cNvGrpSpPr/>
          <p:nvPr/>
        </p:nvGrpSpPr>
        <p:grpSpPr>
          <a:xfrm>
            <a:off x="512186" y="1693440"/>
            <a:ext cx="4286891" cy="340390"/>
            <a:chOff x="4066256" y="1621557"/>
            <a:chExt cx="4286891" cy="484744"/>
          </a:xfrm>
        </p:grpSpPr>
        <p:sp>
          <p:nvSpPr>
            <p:cNvPr id="15" name="object 15"/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4229363" y="1733757"/>
              <a:ext cx="781477" cy="182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1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11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2F7488C5-8424-187E-6DDE-75FBC526659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B08D3F10-D71F-391A-4E04-5157D5E4A45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6A4AF5FC-C0CF-1CF5-8BF4-08CDB6DE52B7}"/>
                </a:ext>
              </a:extLst>
            </p:cNvPr>
            <p:cNvSpPr/>
            <p:nvPr/>
          </p:nvSpPr>
          <p:spPr>
            <a:xfrm>
              <a:off x="7173317" y="1621557"/>
              <a:ext cx="1179830" cy="475615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5418004" y="1665342"/>
              <a:ext cx="780087" cy="364601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1000"/>
                </a:lnSpc>
                <a:spcBef>
                  <a:spcPts val="250"/>
                </a:spcBef>
              </a:pP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6352447" y="1719910"/>
              <a:ext cx="744663" cy="31286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900"/>
                </a:lnSpc>
                <a:spcBef>
                  <a:spcPts val="100"/>
                </a:spcBef>
              </a:pPr>
              <a:r>
                <a:rPr lang="en-US" sz="11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7508159" y="1653685"/>
              <a:ext cx="683055" cy="364601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1000"/>
                </a:lnSpc>
                <a:spcBef>
                  <a:spcPts val="250"/>
                </a:spcBef>
              </a:pPr>
              <a:r>
                <a:rPr lang="en-US" sz="11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11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11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30" name="object 15">
            <a:extLst>
              <a:ext uri="{FF2B5EF4-FFF2-40B4-BE49-F238E27FC236}">
                <a16:creationId xmlns:a16="http://schemas.microsoft.com/office/drawing/2014/main" id="{0965963A-5D3A-6020-6533-923037D05ABA}"/>
              </a:ext>
            </a:extLst>
          </p:cNvPr>
          <p:cNvSpPr/>
          <p:nvPr/>
        </p:nvSpPr>
        <p:spPr>
          <a:xfrm>
            <a:off x="567431" y="2487759"/>
            <a:ext cx="756085" cy="238760"/>
          </a:xfrm>
          <a:custGeom>
            <a:avLst/>
            <a:gdLst/>
            <a:ahLst/>
            <a:cxnLst/>
            <a:rect l="l" t="t" r="r" b="b"/>
            <a:pathLst>
              <a:path w="1178560" h="471169">
                <a:moveTo>
                  <a:pt x="942594" y="0"/>
                </a:moveTo>
                <a:lnTo>
                  <a:pt x="0" y="0"/>
                </a:lnTo>
                <a:lnTo>
                  <a:pt x="0" y="470916"/>
                </a:lnTo>
                <a:lnTo>
                  <a:pt x="942594" y="470916"/>
                </a:lnTo>
                <a:lnTo>
                  <a:pt x="1178052" y="235458"/>
                </a:lnTo>
                <a:lnTo>
                  <a:pt x="942594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Picture 33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ADA0C46A-41A3-3A9E-56B6-9A5A0B785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08" y="1693440"/>
            <a:ext cx="2016604" cy="659021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1873EEF-3201-6DAE-3906-F269A317D9A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t>Using</a:t>
            </a:r>
            <a:r>
              <a:rPr spc="-45"/>
              <a:t> </a:t>
            </a:r>
            <a:r>
              <a:rPr lang="en-US"/>
              <a:t>e</a:t>
            </a:r>
            <a:r>
              <a:t>vacuated</a:t>
            </a:r>
            <a:r>
              <a:rPr spc="-45"/>
              <a:t> </a:t>
            </a:r>
            <a:r>
              <a:rPr lang="en-US"/>
              <a:t>t</a:t>
            </a:r>
            <a:r>
              <a:t>ube</a:t>
            </a:r>
            <a:r>
              <a:rPr spc="-25"/>
              <a:t> </a:t>
            </a:r>
            <a:r>
              <a:t>to</a:t>
            </a:r>
            <a:r>
              <a:rPr spc="-25"/>
              <a:t> </a:t>
            </a:r>
            <a:r>
              <a:rPr lang="en-US"/>
              <a:t>f</a:t>
            </a:r>
            <a:r>
              <a:t>ill</a:t>
            </a:r>
            <a:r>
              <a:rPr spc="-25"/>
              <a:t> </a:t>
            </a:r>
            <a:r>
              <a:rPr lang="en-US"/>
              <a:t>|</a:t>
            </a:r>
            <a:r>
              <a:rPr spc="-10"/>
              <a:t> </a:t>
            </a:r>
            <a:r>
              <a:rPr lang="en-US"/>
              <a:t>w</a:t>
            </a:r>
            <a:r>
              <a:t>hite</a:t>
            </a:r>
            <a:r>
              <a:rPr spc="-35"/>
              <a:t> </a:t>
            </a:r>
            <a:r>
              <a:rPr lang="en-US" spc="-10"/>
              <a:t>c</a:t>
            </a:r>
            <a:r>
              <a:rPr spc="-10"/>
              <a:t>artridge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4275455" cy="231601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AN EVACUATED TUBE WITH SYRINGE</a:t>
            </a:r>
          </a:p>
          <a:p>
            <a:pPr marL="355600" indent="-342900">
              <a:lnSpc>
                <a:spcPts val="1400"/>
              </a:lnSpc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Gently invert the tube end-to-end </a:t>
            </a:r>
            <a:r>
              <a:rPr lang="en-US" sz="1400" b="1" dirty="0"/>
              <a:t>10 times</a:t>
            </a:r>
          </a:p>
          <a:p>
            <a:pPr marL="35560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Draw sample into a syringe or pipette</a:t>
            </a:r>
          </a:p>
          <a:p>
            <a:pPr marL="35560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When using syringe, vigorously roll syringe between</a:t>
            </a:r>
            <a:r>
              <a:rPr lang="en-US" sz="1400" dirty="0"/>
              <a:t> the palms for at least </a:t>
            </a:r>
            <a:r>
              <a:rPr lang="en-US" sz="1400" b="1" dirty="0"/>
              <a:t>5 seconds</a:t>
            </a:r>
            <a:r>
              <a:rPr lang="en-US" sz="1400" dirty="0"/>
              <a:t>, invert, and repeat</a:t>
            </a:r>
          </a:p>
          <a:p>
            <a:pPr marL="355600" marR="508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Discard first few drops and place hub of syringe </a:t>
            </a:r>
            <a:br>
              <a:rPr lang="en-US" sz="1400" dirty="0"/>
            </a:br>
            <a:r>
              <a:rPr lang="en-US" sz="1400" dirty="0"/>
              <a:t>on top of sample well</a:t>
            </a:r>
          </a:p>
          <a:p>
            <a:pPr marL="35560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Apply gentle downward pressure &amp; fill to mark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684" y="3361448"/>
            <a:ext cx="4132579" cy="1074653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245" indent="-169545">
              <a:lnSpc>
                <a:spcPts val="14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Fold the closure</a:t>
            </a:r>
            <a:r>
              <a:rPr lang="en-US" sz="1400" dirty="0"/>
              <a:t> over the sample well</a:t>
            </a:r>
            <a:endParaRPr sz="1400" dirty="0"/>
          </a:p>
          <a:p>
            <a:pPr marL="182245" marR="5080" indent="-169545">
              <a:lnSpc>
                <a:spcPts val="14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Seal the cartridge by pressing down </a:t>
            </a:r>
            <a:br>
              <a:rPr lang="en-US" sz="1400" dirty="0"/>
            </a:br>
            <a:r>
              <a:rPr sz="1400" dirty="0"/>
              <a:t>on the outside edge of the closure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A971A88-F2B0-D013-5F72-D11D7C498C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318" y="2643421"/>
            <a:ext cx="1090168" cy="10637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28C5B3-9EA7-A7D0-3675-44908CC2D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75"/>
          <a:stretch/>
        </p:blipFill>
        <p:spPr>
          <a:xfrm>
            <a:off x="7491205" y="1400146"/>
            <a:ext cx="1010011" cy="10008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667900-A421-848C-66A3-AC6F0C0A1D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310" y="1414237"/>
            <a:ext cx="1035079" cy="10257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4E791C8-B2FE-1560-5E51-4BC5D241B36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E42EE886-136E-B538-DE9D-F7056516677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697A545D-2B8C-B4D8-F5AD-5B6EED04166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A8D9E051-FB69-872F-5385-FF9F8D116E9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DA8B621F-DD36-41BE-9D80-5A831F07F95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CBF06B69-ED6B-AD08-B1FD-5F4E80C3A8C7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1C59CB7E-C639-ACE6-F4F8-30172E39B2C6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183AE57F-C092-FC24-CA23-39315D40877E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79A95F30-7FD3-7AAA-10D9-A59DB51FFFAD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32A774-13B2-2CB2-EE8C-952E5B91F17B}"/>
              </a:ext>
            </a:extLst>
          </p:cNvPr>
          <p:cNvGrpSpPr/>
          <p:nvPr/>
        </p:nvGrpSpPr>
        <p:grpSpPr>
          <a:xfrm>
            <a:off x="6329310" y="2513400"/>
            <a:ext cx="2286006" cy="1193796"/>
            <a:chOff x="6298098" y="2863315"/>
            <a:chExt cx="2286006" cy="1193796"/>
          </a:xfrm>
        </p:grpSpPr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078CBDC0-E22E-2E08-CB01-578ECF8CD427}"/>
                </a:ext>
              </a:extLst>
            </p:cNvPr>
            <p:cNvSpPr txBox="1"/>
            <p:nvPr/>
          </p:nvSpPr>
          <p:spPr>
            <a:xfrm>
              <a:off x="7768379" y="3696321"/>
              <a:ext cx="815725" cy="274306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11DE4B9-6E70-FE61-B9DE-2F054AF996A7}"/>
                </a:ext>
              </a:extLst>
            </p:cNvPr>
            <p:cNvSpPr/>
            <p:nvPr/>
          </p:nvSpPr>
          <p:spPr>
            <a:xfrm>
              <a:off x="6309925" y="2983787"/>
              <a:ext cx="2171906" cy="107332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5979DC-DBA3-C08B-E64F-70F99E398B8E}"/>
                </a:ext>
              </a:extLst>
            </p:cNvPr>
            <p:cNvGrpSpPr/>
            <p:nvPr/>
          </p:nvGrpSpPr>
          <p:grpSpPr>
            <a:xfrm>
              <a:off x="6298098" y="3040265"/>
              <a:ext cx="1670102" cy="964146"/>
              <a:chOff x="3823571" y="3387796"/>
              <a:chExt cx="1670102" cy="964146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93377C16-1641-D081-516D-DFEDEA7E8C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508" b="96447" l="6040" r="89933">
                            <a14:foregroundMark x1="8054" y1="8629" x2="23154" y2="9645"/>
                            <a14:foregroundMark x1="7383" y1="21320" x2="7383" y2="21320"/>
                            <a14:foregroundMark x1="6711" y1="22335" x2="6711" y2="22335"/>
                            <a14:foregroundMark x1="37584" y1="2030" x2="8389" y2="1015"/>
                            <a14:foregroundMark x1="36147" y1="92665" x2="40940" y2="92386"/>
                            <a14:foregroundMark x1="11745" y1="78680" x2="11745" y2="78680"/>
                            <a14:foregroundMark x1="34561" y1="96367" x2="38255" y2="96447"/>
                            <a14:foregroundMark x1="6040" y1="34518" x2="6040" y2="71066"/>
                            <a14:foregroundMark x1="6711" y1="83249" x2="11684" y2="90019"/>
                            <a14:foregroundMark x1="7383" y1="85279" x2="10481" y2="89965"/>
                            <a14:foregroundMark x1="5705" y1="86802" x2="8669" y2="89885"/>
                            <a14:foregroundMark x1="15166" y1="91935" x2="21812" y2="93401"/>
                            <a14:foregroundMark x1="7047" y1="91371" x2="7047" y2="91371"/>
                            <a14:foregroundMark x1="10067" y1="93909" x2="10067" y2="93909"/>
                            <a14:backgroundMark x1="19264" y1="98897" x2="33221" y2="99492"/>
                            <a14:backgroundMark x1="58054" y1="15736" x2="58054" y2="15736"/>
                            <a14:backgroundMark x1="58054" y1="15736" x2="65436" y2="26396"/>
                            <a14:backgroundMark x1="17450" y1="97462" x2="6040" y2="969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23571" y="3387796"/>
                <a:ext cx="1458454" cy="964146"/>
              </a:xfrm>
              <a:prstGeom prst="rect">
                <a:avLst/>
              </a:prstGeom>
            </p:spPr>
          </p:pic>
          <p:sp>
            <p:nvSpPr>
              <p:cNvPr id="44" name="object 14">
                <a:extLst>
                  <a:ext uri="{FF2B5EF4-FFF2-40B4-BE49-F238E27FC236}">
                    <a16:creationId xmlns:a16="http://schemas.microsoft.com/office/drawing/2014/main" id="{790052C4-7F22-DB0A-0C43-3FEC30E57149}"/>
                  </a:ext>
                </a:extLst>
              </p:cNvPr>
              <p:cNvSpPr/>
              <p:nvPr/>
            </p:nvSpPr>
            <p:spPr>
              <a:xfrm>
                <a:off x="4089613" y="4226443"/>
                <a:ext cx="716282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14">
                <a:extLst>
                  <a:ext uri="{FF2B5EF4-FFF2-40B4-BE49-F238E27FC236}">
                    <a16:creationId xmlns:a16="http://schemas.microsoft.com/office/drawing/2014/main" id="{D39A1631-0802-BE85-78CF-2D3E2D9B2B42}"/>
                  </a:ext>
                </a:extLst>
              </p:cNvPr>
              <p:cNvSpPr/>
              <p:nvPr/>
            </p:nvSpPr>
            <p:spPr>
              <a:xfrm>
                <a:off x="4282032" y="3870387"/>
                <a:ext cx="523863" cy="62503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19">
                <a:extLst>
                  <a:ext uri="{FF2B5EF4-FFF2-40B4-BE49-F238E27FC236}">
                    <a16:creationId xmlns:a16="http://schemas.microsoft.com/office/drawing/2014/main" id="{05A77859-256A-596C-E73C-1888DDD11D52}"/>
                  </a:ext>
                </a:extLst>
              </p:cNvPr>
              <p:cNvSpPr txBox="1"/>
              <p:nvPr/>
            </p:nvSpPr>
            <p:spPr>
              <a:xfrm>
                <a:off x="4677948" y="3756928"/>
                <a:ext cx="815725" cy="175705"/>
              </a:xfrm>
              <a:prstGeom prst="rect">
                <a:avLst/>
              </a:prstGeom>
              <a:noFill/>
            </p:spPr>
            <p:txBody>
              <a:bodyPr vert="horz" wrap="square" lIns="0" tIns="36830" rIns="0" bIns="0" rtlCol="0">
                <a:spAutoFit/>
              </a:bodyPr>
              <a:lstStyle/>
              <a:p>
                <a:pPr marL="165100">
                  <a:lnSpc>
                    <a:spcPct val="100000"/>
                  </a:lnSpc>
                  <a:spcBef>
                    <a:spcPts val="290"/>
                  </a:spcBef>
                </a:pPr>
                <a:r>
                  <a:rPr sz="1000" b="1">
                    <a:solidFill>
                      <a:schemeClr val="accent1"/>
                    </a:solidFill>
                    <a:latin typeface="Calibri"/>
                    <a:cs typeface="Calibri"/>
                  </a:rPr>
                  <a:t>FILL</a:t>
                </a:r>
                <a:r>
                  <a:rPr sz="1000" b="1" spc="-25">
                    <a:solidFill>
                      <a:schemeClr val="accent1"/>
                    </a:solidFill>
                    <a:latin typeface="Calibri"/>
                    <a:cs typeface="Calibri"/>
                  </a:rPr>
                  <a:t> </a:t>
                </a:r>
                <a:r>
                  <a:rPr sz="1000" b="1" spc="-20">
                    <a:solidFill>
                      <a:schemeClr val="accent1"/>
                    </a:solidFill>
                    <a:latin typeface="Calibri"/>
                    <a:cs typeface="Calibri"/>
                  </a:rPr>
                  <a:t>MARK</a:t>
                </a:r>
                <a:endParaRPr sz="10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7" name="object 20">
                <a:extLst>
                  <a:ext uri="{FF2B5EF4-FFF2-40B4-BE49-F238E27FC236}">
                    <a16:creationId xmlns:a16="http://schemas.microsoft.com/office/drawing/2014/main" id="{80B6D8F1-7F99-8CAB-9D4C-D886675F6C99}"/>
                  </a:ext>
                </a:extLst>
              </p:cNvPr>
              <p:cNvSpPr txBox="1"/>
              <p:nvPr/>
            </p:nvSpPr>
            <p:spPr>
              <a:xfrm>
                <a:off x="4636976" y="4135836"/>
                <a:ext cx="815725" cy="158890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/>
              <a:p>
                <a:pPr marL="203200">
                  <a:lnSpc>
                    <a:spcPts val="900"/>
                  </a:lnSpc>
                  <a:spcBef>
                    <a:spcPts val="300"/>
                  </a:spcBef>
                </a:pPr>
                <a:r>
                  <a:rPr sz="1000" b="1" spc="-10">
                    <a:solidFill>
                      <a:schemeClr val="accent1"/>
                    </a:solidFill>
                    <a:latin typeface="Calibri"/>
                    <a:cs typeface="Calibri"/>
                  </a:rPr>
                  <a:t>CLOSURE</a:t>
                </a:r>
                <a:endParaRPr sz="10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39A19C7-D9B8-D677-CA9A-3CFCCB0E6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306" b="56735" l="7538" r="96985">
                          <a14:foregroundMark x1="7538" y1="30204" x2="7538" y2="30204"/>
                          <a14:foregroundMark x1="9045" y1="46531" x2="9045" y2="46531"/>
                          <a14:foregroundMark x1="9548" y1="42449" x2="22111" y2="49388"/>
                          <a14:foregroundMark x1="91960" y1="33878" x2="93467" y2="40000"/>
                          <a14:foregroundMark x1="96985" y1="39184" x2="96985" y2="39184"/>
                          <a14:backgroundMark x1="22613" y1="58367" x2="72362" y2="59184"/>
                        </a14:backgroundRemoval>
                      </a14:imgEffect>
                    </a14:imgLayer>
                  </a14:imgProps>
                </a:ext>
              </a:extLst>
            </a:blip>
            <a:srcRect b="36578"/>
            <a:stretch/>
          </p:blipFill>
          <p:spPr>
            <a:xfrm>
              <a:off x="7737183" y="2863315"/>
              <a:ext cx="761744" cy="594790"/>
            </a:xfrm>
            <a:prstGeom prst="rect">
              <a:avLst/>
            </a:prstGeom>
          </p:spPr>
        </p:pic>
        <p:sp>
          <p:nvSpPr>
            <p:cNvPr id="42" name="object 14">
              <a:extLst>
                <a:ext uri="{FF2B5EF4-FFF2-40B4-BE49-F238E27FC236}">
                  <a16:creationId xmlns:a16="http://schemas.microsoft.com/office/drawing/2014/main" id="{0E416D37-06CF-52BE-E43F-6DFFBFD7BA11}"/>
                </a:ext>
              </a:extLst>
            </p:cNvPr>
            <p:cNvSpPr/>
            <p:nvPr/>
          </p:nvSpPr>
          <p:spPr>
            <a:xfrm rot="5400000">
              <a:off x="8090221" y="3396528"/>
              <a:ext cx="547787" cy="10216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object 6">
            <a:extLst>
              <a:ext uri="{FF2B5EF4-FFF2-40B4-BE49-F238E27FC236}">
                <a16:creationId xmlns:a16="http://schemas.microsoft.com/office/drawing/2014/main" id="{7B8EAF6F-F9D4-0B56-6469-4088AFB84363}"/>
              </a:ext>
            </a:extLst>
          </p:cNvPr>
          <p:cNvPicPr/>
          <p:nvPr/>
        </p:nvPicPr>
        <p:blipFill rotWithShape="1">
          <a:blip r:embed="rId11" cstate="print"/>
          <a:srcRect l="7568" t="6204" r="8454" b="18338"/>
          <a:stretch/>
        </p:blipFill>
        <p:spPr>
          <a:xfrm>
            <a:off x="5093111" y="1449989"/>
            <a:ext cx="1091375" cy="98996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81DD980-4C54-156D-E4A0-5F5EC2A8B8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30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ue and clear plastic case with a blue lid&#10;&#10;AI-generated content may be incorrect.">
            <a:extLst>
              <a:ext uri="{FF2B5EF4-FFF2-40B4-BE49-F238E27FC236}">
                <a16:creationId xmlns:a16="http://schemas.microsoft.com/office/drawing/2014/main" id="{1CDCF52D-2BC1-B356-517E-3B4397DEB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897" y="2895756"/>
            <a:ext cx="1024110" cy="96046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t>Using</a:t>
            </a:r>
            <a:r>
              <a:rPr spc="-50"/>
              <a:t> </a:t>
            </a:r>
            <a:r>
              <a:rPr lang="en-US"/>
              <a:t>e</a:t>
            </a:r>
            <a:r>
              <a:t>vacuated</a:t>
            </a:r>
            <a:r>
              <a:rPr spc="-45"/>
              <a:t> </a:t>
            </a:r>
            <a:r>
              <a:rPr lang="en-US"/>
              <a:t>t</a:t>
            </a:r>
            <a:r>
              <a:t>ube</a:t>
            </a:r>
            <a:r>
              <a:rPr spc="-30"/>
              <a:t> </a:t>
            </a:r>
            <a:r>
              <a:t>to</a:t>
            </a:r>
            <a:r>
              <a:rPr spc="-25"/>
              <a:t> </a:t>
            </a:r>
            <a:r>
              <a:rPr lang="en-US"/>
              <a:t>f</a:t>
            </a:r>
            <a:r>
              <a:t>ill</a:t>
            </a:r>
            <a:r>
              <a:rPr spc="-25"/>
              <a:t> </a:t>
            </a:r>
            <a:r>
              <a:rPr lang="en-US"/>
              <a:t>|</a:t>
            </a:r>
            <a:r>
              <a:rPr spc="-15"/>
              <a:t> </a:t>
            </a:r>
            <a:r>
              <a:rPr lang="en-US"/>
              <a:t>b</a:t>
            </a:r>
            <a:r>
              <a:t>lue</a:t>
            </a:r>
            <a:r>
              <a:rPr spc="-25"/>
              <a:t> </a:t>
            </a:r>
            <a:r>
              <a:rPr lang="en-US" spc="-10"/>
              <a:t>c</a:t>
            </a:r>
            <a:r>
              <a:rPr spc="-10"/>
              <a:t>artridge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95C48DE6-9D76-C4D4-199F-C8BA9230872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31</a:t>
            </a:fld>
            <a:endParaRPr spc="-25"/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4275455" cy="240578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AN EVACUATED TUBE WITH SYRINGE</a:t>
            </a:r>
          </a:p>
          <a:p>
            <a:pPr marL="355600" indent="-342900">
              <a:lnSpc>
                <a:spcPts val="1400"/>
              </a:lnSpc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Gently invert the tube end-to-end </a:t>
            </a:r>
            <a:r>
              <a:rPr lang="en-US" sz="1400" b="1" dirty="0"/>
              <a:t>10 times</a:t>
            </a:r>
          </a:p>
          <a:p>
            <a:pPr marL="35560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Draw sample into a syringe or pipette</a:t>
            </a:r>
          </a:p>
          <a:p>
            <a:pPr marL="35560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When using syringe, vigorously roll syringe between</a:t>
            </a:r>
            <a:r>
              <a:rPr lang="en-US" sz="1400" dirty="0"/>
              <a:t> the palms for at least </a:t>
            </a:r>
            <a:r>
              <a:rPr lang="en-US" sz="1400" b="1" dirty="0"/>
              <a:t>5 seconds</a:t>
            </a:r>
            <a:r>
              <a:rPr lang="en-US" sz="1400" dirty="0"/>
              <a:t>, invert, and repeat</a:t>
            </a:r>
          </a:p>
          <a:p>
            <a:pPr marL="355600" marR="508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Discard first few drops and place hub of syringe </a:t>
            </a:r>
            <a:br>
              <a:rPr lang="en-US" sz="1400" dirty="0"/>
            </a:br>
            <a:r>
              <a:rPr lang="en-US" sz="1400" dirty="0"/>
              <a:t>on top of sample well</a:t>
            </a:r>
          </a:p>
          <a:p>
            <a:pPr marL="355600" indent="-342900">
              <a:lnSpc>
                <a:spcPts val="14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Apply gentle downward pressure &amp; fill to mark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0595" y="3435104"/>
            <a:ext cx="4132579" cy="1064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245" marR="5080" indent="-169545">
              <a:lnSpc>
                <a:spcPts val="14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Fold the closure </a:t>
            </a:r>
            <a:r>
              <a:rPr lang="en-US" sz="1400" dirty="0"/>
              <a:t>over the sample well </a:t>
            </a:r>
          </a:p>
          <a:p>
            <a:pPr marL="182245" marR="5080" indent="-169545">
              <a:lnSpc>
                <a:spcPts val="14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Seal the cartridge by pressing down </a:t>
            </a:r>
            <a:br>
              <a:rPr lang="en-US" sz="1400" dirty="0"/>
            </a:br>
            <a:r>
              <a:rPr sz="1400" dirty="0"/>
              <a:t>on the outside edge of the closure</a:t>
            </a:r>
            <a:endParaRPr lang="en-US" sz="1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A274C32-D271-CF05-952F-BAD519435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06" t="16206" r="43249" b="975"/>
          <a:stretch/>
        </p:blipFill>
        <p:spPr>
          <a:xfrm>
            <a:off x="5204371" y="2658789"/>
            <a:ext cx="1090168" cy="14692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EFC9705-1EDE-DC48-C94E-2CC5C077E8CD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B7AC9CDD-48EA-326F-59F4-1B329DCF2B8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8678FBBD-4A3D-B6EB-07B3-ECC6E59F3B1C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object 17">
              <a:extLst>
                <a:ext uri="{FF2B5EF4-FFF2-40B4-BE49-F238E27FC236}">
                  <a16:creationId xmlns:a16="http://schemas.microsoft.com/office/drawing/2014/main" id="{68961ADC-E81E-4195-94DA-E3FA68B79A2A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E6813CD8-FC81-6E86-B1CD-321A2111B03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22">
              <a:extLst>
                <a:ext uri="{FF2B5EF4-FFF2-40B4-BE49-F238E27FC236}">
                  <a16:creationId xmlns:a16="http://schemas.microsoft.com/office/drawing/2014/main" id="{5403CEB7-1E59-9295-212B-86787DC7417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8">
              <a:extLst>
                <a:ext uri="{FF2B5EF4-FFF2-40B4-BE49-F238E27FC236}">
                  <a16:creationId xmlns:a16="http://schemas.microsoft.com/office/drawing/2014/main" id="{ED705035-5538-C633-6627-599E7B17B8FF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0">
              <a:extLst>
                <a:ext uri="{FF2B5EF4-FFF2-40B4-BE49-F238E27FC236}">
                  <a16:creationId xmlns:a16="http://schemas.microsoft.com/office/drawing/2014/main" id="{01E39EFB-DE97-C150-DC7D-D2B912EBF5F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23">
              <a:extLst>
                <a:ext uri="{FF2B5EF4-FFF2-40B4-BE49-F238E27FC236}">
                  <a16:creationId xmlns:a16="http://schemas.microsoft.com/office/drawing/2014/main" id="{93479706-F821-B118-ED58-21EBDF6323DF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F606170-F403-24E4-28D4-F26C84424F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5"/>
          <a:stretch/>
        </p:blipFill>
        <p:spPr>
          <a:xfrm>
            <a:off x="7630365" y="1442308"/>
            <a:ext cx="1010011" cy="10008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38BD8A-C85F-1605-8DCD-3051C7C342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6719" y="1432781"/>
            <a:ext cx="1035079" cy="10257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040152E-0AD9-7819-4372-29FBC4CE0E8E}"/>
              </a:ext>
            </a:extLst>
          </p:cNvPr>
          <p:cNvGrpSpPr/>
          <p:nvPr/>
        </p:nvGrpSpPr>
        <p:grpSpPr>
          <a:xfrm>
            <a:off x="6338314" y="2658793"/>
            <a:ext cx="2302061" cy="1469247"/>
            <a:chOff x="6338314" y="2804075"/>
            <a:chExt cx="2302061" cy="146924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387DC5-10B4-28F7-EC86-E65FC6621E9C}"/>
                </a:ext>
              </a:extLst>
            </p:cNvPr>
            <p:cNvSpPr/>
            <p:nvPr/>
          </p:nvSpPr>
          <p:spPr>
            <a:xfrm>
              <a:off x="6446719" y="2804075"/>
              <a:ext cx="2193656" cy="1469247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C6E2EDE-78E3-2F4B-06DE-EC5C99D81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49486" b="17205"/>
            <a:stretch/>
          </p:blipFill>
          <p:spPr>
            <a:xfrm>
              <a:off x="6338314" y="2836793"/>
              <a:ext cx="716314" cy="1181910"/>
            </a:xfrm>
            <a:prstGeom prst="rect">
              <a:avLst/>
            </a:prstGeom>
          </p:spPr>
        </p:pic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056E9E06-68DD-8BF6-2E4C-9716648D71B6}"/>
                </a:ext>
              </a:extLst>
            </p:cNvPr>
            <p:cNvSpPr/>
            <p:nvPr/>
          </p:nvSpPr>
          <p:spPr>
            <a:xfrm rot="5400000">
              <a:off x="6395921" y="3763208"/>
              <a:ext cx="445992" cy="64998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662749B7-E0C4-59E0-47DD-38D177814EA6}"/>
                </a:ext>
              </a:extLst>
            </p:cNvPr>
            <p:cNvSpPr/>
            <p:nvPr/>
          </p:nvSpPr>
          <p:spPr>
            <a:xfrm>
              <a:off x="6997062" y="3315907"/>
              <a:ext cx="276067" cy="45719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CAC5DB89-406D-3A70-EF25-832F0B990885}"/>
                </a:ext>
              </a:extLst>
            </p:cNvPr>
            <p:cNvSpPr txBox="1"/>
            <p:nvPr/>
          </p:nvSpPr>
          <p:spPr>
            <a:xfrm>
              <a:off x="7010768" y="2954909"/>
              <a:ext cx="815725" cy="191078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165100">
                <a:lnSpc>
                  <a:spcPct val="100000"/>
                </a:lnSpc>
                <a:spcBef>
                  <a:spcPts val="290"/>
                </a:spcBef>
              </a:pPr>
              <a:r>
                <a:rPr sz="1000" b="1">
                  <a:solidFill>
                    <a:schemeClr val="accent1"/>
                  </a:solidFill>
                  <a:latin typeface="Calibri"/>
                  <a:cs typeface="Calibri"/>
                </a:rPr>
                <a:t>FILL</a:t>
              </a:r>
              <a:r>
                <a:rPr sz="1000" b="1" spc="-2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MARK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DEA44FB4-5A37-2798-9860-79AC478DF99E}"/>
                </a:ext>
              </a:extLst>
            </p:cNvPr>
            <p:cNvSpPr txBox="1"/>
            <p:nvPr/>
          </p:nvSpPr>
          <p:spPr>
            <a:xfrm>
              <a:off x="6355051" y="4042824"/>
              <a:ext cx="815725" cy="158890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5E3D3A00-E536-D44D-E687-5CEAB06F1A26}"/>
                </a:ext>
              </a:extLst>
            </p:cNvPr>
            <p:cNvSpPr/>
            <p:nvPr/>
          </p:nvSpPr>
          <p:spPr>
            <a:xfrm rot="5400000">
              <a:off x="7936947" y="3771085"/>
              <a:ext cx="480837" cy="5878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4">
              <a:extLst>
                <a:ext uri="{FF2B5EF4-FFF2-40B4-BE49-F238E27FC236}">
                  <a16:creationId xmlns:a16="http://schemas.microsoft.com/office/drawing/2014/main" id="{D0379B61-CDB8-9FBF-9FFD-D56331DEA1C3}"/>
                </a:ext>
              </a:extLst>
            </p:cNvPr>
            <p:cNvSpPr/>
            <p:nvPr/>
          </p:nvSpPr>
          <p:spPr>
            <a:xfrm rot="5400000">
              <a:off x="7155667" y="3203277"/>
              <a:ext cx="161465" cy="73457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non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65FAA578-60C4-DDCF-220B-F55A5A5EB018}"/>
                </a:ext>
              </a:extLst>
            </p:cNvPr>
            <p:cNvSpPr txBox="1"/>
            <p:nvPr/>
          </p:nvSpPr>
          <p:spPr>
            <a:xfrm>
              <a:off x="7361640" y="4063482"/>
              <a:ext cx="1205156" cy="158890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7" name="object 6">
            <a:extLst>
              <a:ext uri="{FF2B5EF4-FFF2-40B4-BE49-F238E27FC236}">
                <a16:creationId xmlns:a16="http://schemas.microsoft.com/office/drawing/2014/main" id="{D59BD493-10B4-C424-D4BC-35D86F727E2E}"/>
              </a:ext>
            </a:extLst>
          </p:cNvPr>
          <p:cNvPicPr/>
          <p:nvPr/>
        </p:nvPicPr>
        <p:blipFill rotWithShape="1">
          <a:blip r:embed="rId9" cstate="print"/>
          <a:srcRect l="7568" t="6204" r="8454" b="18338"/>
          <a:stretch/>
        </p:blipFill>
        <p:spPr>
          <a:xfrm>
            <a:off x="5203164" y="1453220"/>
            <a:ext cx="1091375" cy="98996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56958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z="2400" dirty="0"/>
              <a:t>Evacuated</a:t>
            </a:r>
            <a:r>
              <a:rPr sz="2400" spc="-45" dirty="0"/>
              <a:t> </a:t>
            </a:r>
            <a:r>
              <a:rPr lang="en-US" sz="2400" dirty="0"/>
              <a:t>t</a:t>
            </a:r>
            <a:r>
              <a:rPr sz="2400" dirty="0"/>
              <a:t>ube</a:t>
            </a:r>
            <a:r>
              <a:rPr sz="2400" spc="-35" dirty="0"/>
              <a:t> </a:t>
            </a:r>
            <a:r>
              <a:rPr sz="2400" dirty="0"/>
              <a:t>w</a:t>
            </a:r>
            <a:r>
              <a:rPr lang="en-US" sz="2400" dirty="0"/>
              <a:t>/d</a:t>
            </a:r>
            <a:r>
              <a:rPr sz="2400" dirty="0"/>
              <a:t>ispensing</a:t>
            </a:r>
            <a:r>
              <a:rPr sz="2400" spc="-45" dirty="0"/>
              <a:t> </a:t>
            </a:r>
            <a:r>
              <a:rPr lang="en-US" sz="2400" dirty="0"/>
              <a:t>t</a:t>
            </a:r>
            <a:r>
              <a:rPr sz="2400" dirty="0"/>
              <a:t>ip</a:t>
            </a:r>
            <a:r>
              <a:rPr sz="2400" spc="-25" dirty="0"/>
              <a:t> </a:t>
            </a:r>
            <a:r>
              <a:rPr sz="2400" dirty="0"/>
              <a:t>to</a:t>
            </a:r>
            <a:r>
              <a:rPr sz="2400" spc="-20" dirty="0"/>
              <a:t> </a:t>
            </a:r>
            <a:r>
              <a:rPr lang="en-US" sz="2400" dirty="0"/>
              <a:t>f</a:t>
            </a:r>
            <a:r>
              <a:rPr sz="2400" dirty="0"/>
              <a:t>ill</a:t>
            </a:r>
            <a:r>
              <a:rPr sz="2400" spc="-15" dirty="0"/>
              <a:t> </a:t>
            </a:r>
            <a:r>
              <a:rPr lang="en-US" sz="2400" spc="-15" dirty="0"/>
              <a:t>| </a:t>
            </a:r>
            <a:r>
              <a:rPr lang="en-US" sz="2400" dirty="0"/>
              <a:t>w</a:t>
            </a:r>
            <a:r>
              <a:rPr sz="2400" dirty="0"/>
              <a:t>hite</a:t>
            </a:r>
            <a:r>
              <a:rPr lang="en-US" sz="2400" dirty="0"/>
              <a:t> snap</a:t>
            </a:r>
            <a:r>
              <a:rPr sz="2400" spc="-35" dirty="0"/>
              <a:t> </a:t>
            </a:r>
            <a:r>
              <a:rPr lang="en-US" sz="2400" spc="-10" dirty="0"/>
              <a:t>c</a:t>
            </a:r>
            <a:r>
              <a:rPr sz="2400" spc="-10" dirty="0"/>
              <a:t>art</a:t>
            </a:r>
            <a:r>
              <a:rPr lang="en-US" sz="2400" spc="-10" dirty="0"/>
              <a:t>ridge</a:t>
            </a:r>
            <a:endParaRPr sz="24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533140" cy="21493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A DISPENSING TIP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Gently invert the tube end-to-end </a:t>
            </a:r>
            <a:r>
              <a:rPr lang="en-US" sz="1400" b="1" dirty="0"/>
              <a:t>10 times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Remove plug</a:t>
            </a:r>
            <a:endParaRPr lang="en-US" sz="1400" dirty="0"/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Immediately insert tube into barrel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Remove cap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Fill cartridge to fill mark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/>
          </a:p>
        </p:txBody>
      </p:sp>
      <p:sp>
        <p:nvSpPr>
          <p:cNvPr id="6" name="object 6"/>
          <p:cNvSpPr txBox="1"/>
          <p:nvPr/>
        </p:nvSpPr>
        <p:spPr>
          <a:xfrm>
            <a:off x="529788" y="3249740"/>
            <a:ext cx="3512185" cy="1064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8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lang="en-US" sz="1400" dirty="0"/>
              <a:t>Fold the closure over the sample well </a:t>
            </a:r>
          </a:p>
          <a:p>
            <a:pPr marL="182880" marR="50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Seal the cartridge by pressing down on the outside edge of the closure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75F1B-5C58-0A51-B195-05796D224BB8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1B80B4F5-1EC4-8B10-CA91-87FA84624BD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1D9974FD-04D5-296D-0BD9-07497CACAE3F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CD81D942-14B4-E0A9-4527-89A17E95633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C9AF993B-7759-CF56-EF46-969989075CF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AFF3031-A999-B272-5544-72EBBEB4C79A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7293FD6E-2260-A87C-9790-05B5C2580C46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556AD097-98D2-F6CA-6720-9ABA6E645679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DAD153A7-14B3-09E2-26BA-12D804D0C70B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CE168781-FD97-02A7-CBBE-EF44E1FC24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5" t="6339" r="11220" b="7181"/>
          <a:stretch/>
        </p:blipFill>
        <p:spPr>
          <a:xfrm>
            <a:off x="4492179" y="3422030"/>
            <a:ext cx="1127255" cy="112666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26C3B4-6448-B4B8-68D0-D9237D047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053" y="2296180"/>
            <a:ext cx="1115489" cy="9875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CBE930A-BEE6-8A56-55F7-4A6EF479D2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9"/>
          <a:stretch/>
        </p:blipFill>
        <p:spPr>
          <a:xfrm>
            <a:off x="5716454" y="2296180"/>
            <a:ext cx="1077354" cy="97875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626FB99-8E07-DDF3-8324-A78D11A685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9" r="6800"/>
          <a:stretch/>
        </p:blipFill>
        <p:spPr>
          <a:xfrm>
            <a:off x="6891603" y="2296180"/>
            <a:ext cx="1001493" cy="9654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57537B5-EA46-854A-097F-0B479BC77D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3" r="4656"/>
          <a:stretch/>
        </p:blipFill>
        <p:spPr>
          <a:xfrm>
            <a:off x="7986615" y="2296180"/>
            <a:ext cx="1001493" cy="96171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BC91F2B-A0E2-9576-A4C0-ADF119948191}"/>
              </a:ext>
            </a:extLst>
          </p:cNvPr>
          <p:cNvGrpSpPr/>
          <p:nvPr/>
        </p:nvGrpSpPr>
        <p:grpSpPr>
          <a:xfrm>
            <a:off x="5694850" y="3422394"/>
            <a:ext cx="2257923" cy="1158865"/>
            <a:chOff x="6298098" y="2853438"/>
            <a:chExt cx="2318786" cy="1158865"/>
          </a:xfrm>
        </p:grpSpPr>
        <p:sp>
          <p:nvSpPr>
            <p:cNvPr id="28" name="object 20">
              <a:extLst>
                <a:ext uri="{FF2B5EF4-FFF2-40B4-BE49-F238E27FC236}">
                  <a16:creationId xmlns:a16="http://schemas.microsoft.com/office/drawing/2014/main" id="{071C8E47-D442-6C80-7021-2F3D10F5D535}"/>
                </a:ext>
              </a:extLst>
            </p:cNvPr>
            <p:cNvSpPr txBox="1"/>
            <p:nvPr/>
          </p:nvSpPr>
          <p:spPr>
            <a:xfrm>
              <a:off x="7768379" y="3696321"/>
              <a:ext cx="815725" cy="274306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6908E2C-C586-9AA9-AF49-065EA318093F}"/>
                </a:ext>
              </a:extLst>
            </p:cNvPr>
            <p:cNvSpPr/>
            <p:nvPr/>
          </p:nvSpPr>
          <p:spPr>
            <a:xfrm>
              <a:off x="6309924" y="2853438"/>
              <a:ext cx="2306960" cy="1158865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9840AAD-37F2-6332-CA48-E9B38BDE89CE}"/>
                </a:ext>
              </a:extLst>
            </p:cNvPr>
            <p:cNvGrpSpPr/>
            <p:nvPr/>
          </p:nvGrpSpPr>
          <p:grpSpPr>
            <a:xfrm>
              <a:off x="6298098" y="3040265"/>
              <a:ext cx="1670102" cy="964146"/>
              <a:chOff x="3823571" y="3387796"/>
              <a:chExt cx="1670102" cy="964146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6783F1D-5623-C747-BDEC-E1C4ECC76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08" b="96447" l="6040" r="89933">
                            <a14:foregroundMark x1="8054" y1="8629" x2="23154" y2="9645"/>
                            <a14:foregroundMark x1="7383" y1="21320" x2="7383" y2="21320"/>
                            <a14:foregroundMark x1="6711" y1="22335" x2="6711" y2="22335"/>
                            <a14:foregroundMark x1="37584" y1="2030" x2="8389" y2="1015"/>
                            <a14:foregroundMark x1="36147" y1="92665" x2="40940" y2="92386"/>
                            <a14:foregroundMark x1="11745" y1="78680" x2="11745" y2="78680"/>
                            <a14:foregroundMark x1="34561" y1="96367" x2="38255" y2="96447"/>
                            <a14:foregroundMark x1="6040" y1="34518" x2="6040" y2="71066"/>
                            <a14:foregroundMark x1="6711" y1="83249" x2="11684" y2="90019"/>
                            <a14:foregroundMark x1="7383" y1="85279" x2="10481" y2="89965"/>
                            <a14:foregroundMark x1="5705" y1="86802" x2="8669" y2="89885"/>
                            <a14:foregroundMark x1="15166" y1="91935" x2="21812" y2="93401"/>
                            <a14:foregroundMark x1="7047" y1="91371" x2="7047" y2="91371"/>
                            <a14:foregroundMark x1="10067" y1="93909" x2="10067" y2="93909"/>
                            <a14:backgroundMark x1="19264" y1="98897" x2="33221" y2="99492"/>
                            <a14:backgroundMark x1="58054" y1="15736" x2="58054" y2="15736"/>
                            <a14:backgroundMark x1="58054" y1="15736" x2="65436" y2="26396"/>
                            <a14:backgroundMark x1="17450" y1="97462" x2="6040" y2="969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23571" y="3387796"/>
                <a:ext cx="1458454" cy="964146"/>
              </a:xfrm>
              <a:prstGeom prst="rect">
                <a:avLst/>
              </a:prstGeom>
            </p:spPr>
          </p:pic>
          <p:sp>
            <p:nvSpPr>
              <p:cNvPr id="39" name="object 14">
                <a:extLst>
                  <a:ext uri="{FF2B5EF4-FFF2-40B4-BE49-F238E27FC236}">
                    <a16:creationId xmlns:a16="http://schemas.microsoft.com/office/drawing/2014/main" id="{C64D6E41-8126-85DE-07B4-6745FBB54BE0}"/>
                  </a:ext>
                </a:extLst>
              </p:cNvPr>
              <p:cNvSpPr/>
              <p:nvPr/>
            </p:nvSpPr>
            <p:spPr>
              <a:xfrm>
                <a:off x="4089613" y="4226443"/>
                <a:ext cx="716282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14">
                <a:extLst>
                  <a:ext uri="{FF2B5EF4-FFF2-40B4-BE49-F238E27FC236}">
                    <a16:creationId xmlns:a16="http://schemas.microsoft.com/office/drawing/2014/main" id="{41F6ED8E-7C7D-310D-1023-4C3F7FC58F37}"/>
                  </a:ext>
                </a:extLst>
              </p:cNvPr>
              <p:cNvSpPr/>
              <p:nvPr/>
            </p:nvSpPr>
            <p:spPr>
              <a:xfrm>
                <a:off x="4282032" y="3870387"/>
                <a:ext cx="523863" cy="62503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19">
                <a:extLst>
                  <a:ext uri="{FF2B5EF4-FFF2-40B4-BE49-F238E27FC236}">
                    <a16:creationId xmlns:a16="http://schemas.microsoft.com/office/drawing/2014/main" id="{CF4633D0-72C8-481C-6596-A317B2B90CB4}"/>
                  </a:ext>
                </a:extLst>
              </p:cNvPr>
              <p:cNvSpPr txBox="1"/>
              <p:nvPr/>
            </p:nvSpPr>
            <p:spPr>
              <a:xfrm>
                <a:off x="4677948" y="3756928"/>
                <a:ext cx="815725" cy="175705"/>
              </a:xfrm>
              <a:prstGeom prst="rect">
                <a:avLst/>
              </a:prstGeom>
              <a:noFill/>
            </p:spPr>
            <p:txBody>
              <a:bodyPr vert="horz" wrap="square" lIns="0" tIns="36830" rIns="0" bIns="0" rtlCol="0">
                <a:spAutoFit/>
              </a:bodyPr>
              <a:lstStyle/>
              <a:p>
                <a:pPr marL="165100">
                  <a:lnSpc>
                    <a:spcPct val="100000"/>
                  </a:lnSpc>
                  <a:spcBef>
                    <a:spcPts val="290"/>
                  </a:spcBef>
                </a:pPr>
                <a:r>
                  <a:rPr sz="1000" b="1">
                    <a:solidFill>
                      <a:schemeClr val="accent1"/>
                    </a:solidFill>
                    <a:latin typeface="Calibri"/>
                    <a:cs typeface="Calibri"/>
                  </a:rPr>
                  <a:t>FILL</a:t>
                </a:r>
                <a:r>
                  <a:rPr sz="1000" b="1" spc="-25">
                    <a:solidFill>
                      <a:schemeClr val="accent1"/>
                    </a:solidFill>
                    <a:latin typeface="Calibri"/>
                    <a:cs typeface="Calibri"/>
                  </a:rPr>
                  <a:t> </a:t>
                </a:r>
                <a:r>
                  <a:rPr sz="1000" b="1" spc="-20">
                    <a:solidFill>
                      <a:schemeClr val="accent1"/>
                    </a:solidFill>
                    <a:latin typeface="Calibri"/>
                    <a:cs typeface="Calibri"/>
                  </a:rPr>
                  <a:t>MARK</a:t>
                </a:r>
                <a:endParaRPr sz="10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8" name="object 20">
                <a:extLst>
                  <a:ext uri="{FF2B5EF4-FFF2-40B4-BE49-F238E27FC236}">
                    <a16:creationId xmlns:a16="http://schemas.microsoft.com/office/drawing/2014/main" id="{DFB2600C-7A91-E12A-CC26-4B9304DAD9B3}"/>
                  </a:ext>
                </a:extLst>
              </p:cNvPr>
              <p:cNvSpPr txBox="1"/>
              <p:nvPr/>
            </p:nvSpPr>
            <p:spPr>
              <a:xfrm>
                <a:off x="4636976" y="4135836"/>
                <a:ext cx="815725" cy="158890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/>
              <a:p>
                <a:pPr marL="203200">
                  <a:lnSpc>
                    <a:spcPts val="900"/>
                  </a:lnSpc>
                  <a:spcBef>
                    <a:spcPts val="300"/>
                  </a:spcBef>
                </a:pPr>
                <a:r>
                  <a:rPr sz="1000" b="1" spc="-10">
                    <a:solidFill>
                      <a:schemeClr val="accent1"/>
                    </a:solidFill>
                    <a:latin typeface="Calibri"/>
                    <a:cs typeface="Calibri"/>
                  </a:rPr>
                  <a:t>CLOSURE</a:t>
                </a:r>
                <a:endParaRPr sz="10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CE11D8-1299-7ABD-AB9D-0EC4C3F55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306" b="56735" l="7538" r="96985">
                          <a14:foregroundMark x1="7538" y1="30204" x2="7538" y2="30204"/>
                          <a14:foregroundMark x1="9045" y1="46531" x2="9045" y2="46531"/>
                          <a14:foregroundMark x1="9548" y1="42449" x2="22111" y2="49388"/>
                          <a14:foregroundMark x1="91960" y1="33878" x2="93467" y2="40000"/>
                          <a14:foregroundMark x1="96985" y1="39184" x2="96985" y2="39184"/>
                          <a14:backgroundMark x1="22613" y1="58367" x2="72362" y2="59184"/>
                        </a14:backgroundRemoval>
                      </a14:imgEffect>
                    </a14:imgLayer>
                  </a14:imgProps>
                </a:ext>
              </a:extLst>
            </a:blip>
            <a:srcRect b="36578"/>
            <a:stretch/>
          </p:blipFill>
          <p:spPr>
            <a:xfrm>
              <a:off x="7737183" y="2863315"/>
              <a:ext cx="761744" cy="594790"/>
            </a:xfrm>
            <a:prstGeom prst="rect">
              <a:avLst/>
            </a:prstGeom>
          </p:spPr>
        </p:pic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BE339168-4D91-5507-298A-1545FD9A2045}"/>
                </a:ext>
              </a:extLst>
            </p:cNvPr>
            <p:cNvSpPr/>
            <p:nvPr/>
          </p:nvSpPr>
          <p:spPr>
            <a:xfrm rot="5400000">
              <a:off x="8090221" y="3396528"/>
              <a:ext cx="547787" cy="10216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Picture 16" descr="A hand holding a test tube with a red liquid&#10;&#10;AI-generated content may be incorrect.">
            <a:extLst>
              <a:ext uri="{FF2B5EF4-FFF2-40B4-BE49-F238E27FC236}">
                <a16:creationId xmlns:a16="http://schemas.microsoft.com/office/drawing/2014/main" id="{49141B2A-6300-8E1A-E24F-52CB39DEFF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26" y="1219317"/>
            <a:ext cx="1072492" cy="9746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330EC2DF-C92B-8FBE-7402-1A0A9F73C39C}"/>
              </a:ext>
            </a:extLst>
          </p:cNvPr>
          <p:cNvSpPr/>
          <p:nvPr/>
        </p:nvSpPr>
        <p:spPr>
          <a:xfrm>
            <a:off x="5769696" y="1323917"/>
            <a:ext cx="92562" cy="12061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F4B2A5D6-C6B8-B058-4651-2F5B4DB123EE}"/>
              </a:ext>
            </a:extLst>
          </p:cNvPr>
          <p:cNvSpPr/>
          <p:nvPr/>
        </p:nvSpPr>
        <p:spPr>
          <a:xfrm rot="10800000">
            <a:off x="5862258" y="1319179"/>
            <a:ext cx="92562" cy="120611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45E3B1-42A9-AE3D-A8E2-2ECD0829F3EB}"/>
              </a:ext>
            </a:extLst>
          </p:cNvPr>
          <p:cNvSpPr txBox="1"/>
          <p:nvPr/>
        </p:nvSpPr>
        <p:spPr>
          <a:xfrm>
            <a:off x="5636801" y="1385758"/>
            <a:ext cx="4515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10x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3D94DC-120F-9120-0722-3C42ACC0D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19128" r="5723" b="7219"/>
          <a:stretch/>
        </p:blipFill>
        <p:spPr bwMode="auto">
          <a:xfrm>
            <a:off x="4492075" y="1219316"/>
            <a:ext cx="1115489" cy="9746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B6506F1-71AE-5361-29A9-D68FE9693E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32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z="2400" dirty="0"/>
              <a:t>Evacuated</a:t>
            </a:r>
            <a:r>
              <a:rPr sz="2400" spc="-45" dirty="0"/>
              <a:t> </a:t>
            </a:r>
            <a:r>
              <a:rPr lang="en-US" sz="2400" dirty="0"/>
              <a:t>t</a:t>
            </a:r>
            <a:r>
              <a:rPr sz="2400" dirty="0"/>
              <a:t>ube</a:t>
            </a:r>
            <a:r>
              <a:rPr sz="2400" spc="-35" dirty="0"/>
              <a:t> </a:t>
            </a:r>
            <a:r>
              <a:rPr lang="en-US" sz="2400" dirty="0"/>
              <a:t>w/</a:t>
            </a:r>
            <a:r>
              <a:rPr lang="en-US" sz="2400" spc="-35" dirty="0"/>
              <a:t>d</a:t>
            </a:r>
            <a:r>
              <a:rPr sz="2400" dirty="0"/>
              <a:t>ispensing</a:t>
            </a:r>
            <a:r>
              <a:rPr sz="2400" spc="-45" dirty="0"/>
              <a:t> </a:t>
            </a:r>
            <a:r>
              <a:rPr lang="en-US" sz="2400" dirty="0"/>
              <a:t>t</a:t>
            </a:r>
            <a:r>
              <a:rPr sz="2400" dirty="0"/>
              <a:t>ip</a:t>
            </a:r>
            <a:r>
              <a:rPr sz="2400" spc="-25" dirty="0"/>
              <a:t> </a:t>
            </a:r>
            <a:r>
              <a:rPr sz="2400" dirty="0"/>
              <a:t>to</a:t>
            </a:r>
            <a:r>
              <a:rPr sz="2400" spc="-20" dirty="0"/>
              <a:t> </a:t>
            </a:r>
            <a:r>
              <a:rPr lang="en-US" sz="2400" dirty="0"/>
              <a:t>f</a:t>
            </a:r>
            <a:r>
              <a:rPr sz="2400" dirty="0"/>
              <a:t>ill</a:t>
            </a:r>
            <a:r>
              <a:rPr sz="2400" spc="-15" dirty="0"/>
              <a:t> </a:t>
            </a:r>
            <a:r>
              <a:rPr lang="en-US" sz="2400" dirty="0"/>
              <a:t>|</a:t>
            </a:r>
            <a:r>
              <a:rPr sz="2400" spc="-20" dirty="0"/>
              <a:t> </a:t>
            </a:r>
            <a:r>
              <a:rPr lang="en-US" sz="2400" dirty="0"/>
              <a:t>w</a:t>
            </a:r>
            <a:r>
              <a:rPr sz="2400" dirty="0"/>
              <a:t>hite</a:t>
            </a:r>
            <a:r>
              <a:rPr sz="2400" spc="-35" dirty="0"/>
              <a:t> </a:t>
            </a:r>
            <a:r>
              <a:rPr lang="en-US" sz="2400" spc="-35" dirty="0"/>
              <a:t>slide </a:t>
            </a:r>
            <a:r>
              <a:rPr lang="en-US" sz="2400" spc="-20" dirty="0"/>
              <a:t>cartridge</a:t>
            </a:r>
            <a:endParaRPr sz="2400" spc="-20" dirty="0"/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533140" cy="21493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A DISPENSING TIP</a:t>
            </a:r>
          </a:p>
          <a:p>
            <a:pPr marL="355600" indent="-342900"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Gently invert the tube end-to-end </a:t>
            </a:r>
            <a:r>
              <a:rPr lang="en-US" sz="1400" b="1" dirty="0"/>
              <a:t>10 times</a:t>
            </a:r>
          </a:p>
          <a:p>
            <a:pPr marL="3556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Remove plug</a:t>
            </a:r>
            <a:endParaRPr lang="en-US" sz="1400" dirty="0"/>
          </a:p>
          <a:p>
            <a:pPr marL="355600" indent="-342900">
              <a:spcBef>
                <a:spcPts val="7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Immediately insert tube into barrel</a:t>
            </a:r>
          </a:p>
          <a:p>
            <a:pPr marL="3556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Remove cap</a:t>
            </a:r>
          </a:p>
          <a:p>
            <a:pPr marL="3556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Fill cartridge to fill mark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748" y="3272466"/>
            <a:ext cx="3271520" cy="1064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8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Slide the closure ove</a:t>
            </a:r>
            <a:r>
              <a:rPr lang="en-US" sz="1400" dirty="0"/>
              <a:t>r the sample well</a:t>
            </a:r>
            <a:endParaRPr sz="1400" dirty="0"/>
          </a:p>
          <a:p>
            <a:pPr marL="182880" marR="50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Seal the cartridge by sliding the closure over the sample well</a:t>
            </a:r>
          </a:p>
        </p:txBody>
      </p:sp>
      <p:pic>
        <p:nvPicPr>
          <p:cNvPr id="36" name="Picture 35" descr="A hand in glove holding a syringe&#10;&#10;AI-generated content may be incorrect.">
            <a:extLst>
              <a:ext uri="{FF2B5EF4-FFF2-40B4-BE49-F238E27FC236}">
                <a16:creationId xmlns:a16="http://schemas.microsoft.com/office/drawing/2014/main" id="{6B5FB505-0FC5-8CCE-2613-B81411627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1546"/>
          <a:stretch/>
        </p:blipFill>
        <p:spPr>
          <a:xfrm>
            <a:off x="4101164" y="3470512"/>
            <a:ext cx="1113326" cy="100643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7AC00D-8D5D-CA50-6E6A-E531286767B4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A2E7DEBF-3929-AC2E-225E-7A38BA145830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683C3984-ABC9-786D-2706-5123F93A79C6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641EDB31-CBBB-325C-BD8E-7EF6FF014BF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4D8C57E9-946F-38C3-707D-3D211D7C8C3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8A2F2B08-2793-E17C-4FB5-72BD990CFD7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B5B2EAB9-7ED3-844D-2F67-A5EF9D12061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72D6D549-9C2B-3C06-6E4A-278EAAA16BA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9D30881B-B00C-CE2C-0D33-23760FD094F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C210158-472D-EDC9-4021-FD0F39060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000" y="2332312"/>
            <a:ext cx="1115489" cy="9875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A72626C-E8AF-06DB-8F40-BEF327F98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9"/>
          <a:stretch/>
        </p:blipFill>
        <p:spPr>
          <a:xfrm>
            <a:off x="5322401" y="2332312"/>
            <a:ext cx="1077354" cy="97875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2AB4B08-2FBF-8950-FBAB-0AA8EE9DAA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9" r="6800"/>
          <a:stretch/>
        </p:blipFill>
        <p:spPr>
          <a:xfrm>
            <a:off x="6497550" y="2332312"/>
            <a:ext cx="1001493" cy="9654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B8574C-1C53-A453-83C3-D79B5881AB1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3" r="4656"/>
          <a:stretch/>
        </p:blipFill>
        <p:spPr>
          <a:xfrm>
            <a:off x="7592562" y="2332312"/>
            <a:ext cx="1001493" cy="9617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12B08BA-0B73-6115-7E95-1E5EAEB2BE9A}"/>
              </a:ext>
            </a:extLst>
          </p:cNvPr>
          <p:cNvGrpSpPr/>
          <p:nvPr/>
        </p:nvGrpSpPr>
        <p:grpSpPr>
          <a:xfrm>
            <a:off x="5148064" y="3449737"/>
            <a:ext cx="3112368" cy="1045224"/>
            <a:chOff x="5265275" y="3464140"/>
            <a:chExt cx="3112368" cy="10452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553709-1F61-EFA9-ED20-7D46EAF0A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584" b="98985" l="9831" r="97966">
                          <a14:foregroundMark x1="64746" y1="10152" x2="86780" y2="8122"/>
                          <a14:foregroundMark x1="95932" y1="13198" x2="96610" y2="79695"/>
                          <a14:foregroundMark x1="70847" y1="94924" x2="80678" y2="92893"/>
                          <a14:foregroundMark x1="95254" y1="65990" x2="85424" y2="93909"/>
                          <a14:foregroundMark x1="91525" y1="8122" x2="91525" y2="8122"/>
                          <a14:foregroundMark x1="93898" y1="8122" x2="98644" y2="17259"/>
                          <a14:foregroundMark x1="93898" y1="7107" x2="66102" y2="6091"/>
                          <a14:foregroundMark x1="64068" y1="94924" x2="75254" y2="94924"/>
                          <a14:foregroundMark x1="76610" y1="96954" x2="79322" y2="98985"/>
                          <a14:foregroundMark x1="84068" y1="36041" x2="84068" y2="36041"/>
                          <a14:foregroundMark x1="95932" y1="89848" x2="95932" y2="89848"/>
                          <a14:foregroundMark x1="95254" y1="91878" x2="95254" y2="91878"/>
                          <a14:foregroundMark x1="97288" y1="74112" x2="97288" y2="74112"/>
                          <a14:foregroundMark x1="97966" y1="67005" x2="97966" y2="807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4088" y="3528489"/>
              <a:ext cx="1433824" cy="95750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F36FDE7-7401-8952-25F0-9D102355B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4400" b="93200" l="1441" r="89914">
                          <a14:foregroundMark x1="6916" y1="54400" x2="6916" y2="62400"/>
                          <a14:foregroundMark x1="1729" y1="56800" x2="2882" y2="62000"/>
                          <a14:foregroundMark x1="33141" y1="91600" x2="33718" y2="93200"/>
                        </a14:backgroundRemoval>
                      </a14:imgEffect>
                    </a14:imgLayer>
                  </a14:imgProps>
                </a:ext>
              </a:extLst>
            </a:blip>
            <a:srcRect t="5064"/>
            <a:stretch/>
          </p:blipFill>
          <p:spPr>
            <a:xfrm>
              <a:off x="6918815" y="3511553"/>
              <a:ext cx="1458828" cy="997810"/>
            </a:xfrm>
            <a:prstGeom prst="rect">
              <a:avLst/>
            </a:prstGeom>
          </p:spPr>
        </p:pic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36CF83AB-4952-EB73-1BB7-75068DA9C5E9}"/>
                </a:ext>
              </a:extLst>
            </p:cNvPr>
            <p:cNvSpPr txBox="1"/>
            <p:nvPr/>
          </p:nvSpPr>
          <p:spPr>
            <a:xfrm>
              <a:off x="7550094" y="4151786"/>
              <a:ext cx="815725" cy="274306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14">
              <a:extLst>
                <a:ext uri="{FF2B5EF4-FFF2-40B4-BE49-F238E27FC236}">
                  <a16:creationId xmlns:a16="http://schemas.microsoft.com/office/drawing/2014/main" id="{58162C95-1D57-7CDE-F19A-5C19442FE072}"/>
                </a:ext>
              </a:extLst>
            </p:cNvPr>
            <p:cNvSpPr/>
            <p:nvPr/>
          </p:nvSpPr>
          <p:spPr>
            <a:xfrm>
              <a:off x="7253598" y="4248632"/>
              <a:ext cx="480550" cy="57558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>
              <a:extLst>
                <a:ext uri="{FF2B5EF4-FFF2-40B4-BE49-F238E27FC236}">
                  <a16:creationId xmlns:a16="http://schemas.microsoft.com/office/drawing/2014/main" id="{DE41B9F6-CD36-C035-B391-4FB76327FEC0}"/>
                </a:ext>
              </a:extLst>
            </p:cNvPr>
            <p:cNvSpPr/>
            <p:nvPr/>
          </p:nvSpPr>
          <p:spPr>
            <a:xfrm rot="873198" flipH="1">
              <a:off x="6110606" y="4058388"/>
              <a:ext cx="523863" cy="62503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4DD4B8D0-344E-83C1-EDFB-285CDFFD0C8D}"/>
                </a:ext>
              </a:extLst>
            </p:cNvPr>
            <p:cNvSpPr txBox="1"/>
            <p:nvPr/>
          </p:nvSpPr>
          <p:spPr>
            <a:xfrm>
              <a:off x="5507448" y="3793212"/>
              <a:ext cx="815725" cy="175705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165100">
                <a:lnSpc>
                  <a:spcPct val="100000"/>
                </a:lnSpc>
                <a:spcBef>
                  <a:spcPts val="290"/>
                </a:spcBef>
              </a:pPr>
              <a:r>
                <a:rPr sz="1000" b="1">
                  <a:solidFill>
                    <a:schemeClr val="accent1"/>
                  </a:solidFill>
                  <a:latin typeface="Calibri"/>
                  <a:cs typeface="Calibri"/>
                </a:rPr>
                <a:t>FILL</a:t>
              </a:r>
              <a:r>
                <a:rPr sz="1000" b="1" spc="-2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MARK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03F61CC1-9133-4ED6-D767-8580FA28FD38}"/>
                </a:ext>
              </a:extLst>
            </p:cNvPr>
            <p:cNvSpPr txBox="1"/>
            <p:nvPr/>
          </p:nvSpPr>
          <p:spPr>
            <a:xfrm>
              <a:off x="5265275" y="4282818"/>
              <a:ext cx="815725" cy="158890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566F3A25-437E-0B41-55A6-4163C3BB22DE}"/>
                </a:ext>
              </a:extLst>
            </p:cNvPr>
            <p:cNvSpPr/>
            <p:nvPr/>
          </p:nvSpPr>
          <p:spPr>
            <a:xfrm rot="10800000">
              <a:off x="5979774" y="4302619"/>
              <a:ext cx="311669" cy="7949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3133E3-BBFE-A484-5729-00DF8D46C1D7}"/>
                </a:ext>
              </a:extLst>
            </p:cNvPr>
            <p:cNvSpPr/>
            <p:nvPr/>
          </p:nvSpPr>
          <p:spPr>
            <a:xfrm>
              <a:off x="5435440" y="3464140"/>
              <a:ext cx="2869928" cy="1045224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hand holding a test tube with a red liquid&#10;&#10;AI-generated content may be incorrect.">
            <a:extLst>
              <a:ext uri="{FF2B5EF4-FFF2-40B4-BE49-F238E27FC236}">
                <a16:creationId xmlns:a16="http://schemas.microsoft.com/office/drawing/2014/main" id="{5372D5FF-E16A-BA78-7A7D-D33CC031A3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92" y="1193963"/>
            <a:ext cx="1133813" cy="105188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088A2DA3-9902-E1ED-B6D7-E121DDAD9D1F}"/>
              </a:ext>
            </a:extLst>
          </p:cNvPr>
          <p:cNvSpPr/>
          <p:nvPr/>
        </p:nvSpPr>
        <p:spPr>
          <a:xfrm>
            <a:off x="5393134" y="1298563"/>
            <a:ext cx="101494" cy="13424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CE557384-BCE8-F202-85D9-02E6BAFB91CA}"/>
              </a:ext>
            </a:extLst>
          </p:cNvPr>
          <p:cNvSpPr/>
          <p:nvPr/>
        </p:nvSpPr>
        <p:spPr>
          <a:xfrm rot="10800000">
            <a:off x="5485696" y="1293823"/>
            <a:ext cx="101494" cy="13424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A59DD4-BED0-0CEE-048B-6D283AB641E6}"/>
              </a:ext>
            </a:extLst>
          </p:cNvPr>
          <p:cNvSpPr txBox="1"/>
          <p:nvPr/>
        </p:nvSpPr>
        <p:spPr>
          <a:xfrm>
            <a:off x="5260239" y="1360404"/>
            <a:ext cx="4515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10x</a:t>
            </a:r>
          </a:p>
        </p:txBody>
      </p:sp>
      <p:pic>
        <p:nvPicPr>
          <p:cNvPr id="18" name="object 6">
            <a:extLst>
              <a:ext uri="{FF2B5EF4-FFF2-40B4-BE49-F238E27FC236}">
                <a16:creationId xmlns:a16="http://schemas.microsoft.com/office/drawing/2014/main" id="{C8168A05-EF07-FE85-7FFB-ED9057F3AECD}"/>
              </a:ext>
            </a:extLst>
          </p:cNvPr>
          <p:cNvPicPr/>
          <p:nvPr/>
        </p:nvPicPr>
        <p:blipFill rotWithShape="1">
          <a:blip r:embed="rId13" cstate="print"/>
          <a:srcRect l="7568" t="6204" r="8454" b="18338"/>
          <a:stretch/>
        </p:blipFill>
        <p:spPr>
          <a:xfrm>
            <a:off x="4103688" y="1205115"/>
            <a:ext cx="1110802" cy="104073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3AF115E-E04D-6533-DF17-2F092733090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33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clear plastic case with a blue lid&#10;&#10;AI-generated content may be incorrect.">
            <a:extLst>
              <a:ext uri="{FF2B5EF4-FFF2-40B4-BE49-F238E27FC236}">
                <a16:creationId xmlns:a16="http://schemas.microsoft.com/office/drawing/2014/main" id="{C6DD892D-3092-98F0-998D-183105BDC6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58" y="3618813"/>
            <a:ext cx="718142" cy="67351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58611"/>
            <a:ext cx="829116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z="2400" dirty="0"/>
              <a:t>Evacuated</a:t>
            </a:r>
            <a:r>
              <a:rPr sz="2400" spc="-45" dirty="0"/>
              <a:t> </a:t>
            </a:r>
            <a:r>
              <a:rPr lang="en-US" sz="2400" dirty="0"/>
              <a:t>t</a:t>
            </a:r>
            <a:r>
              <a:rPr sz="2400" dirty="0"/>
              <a:t>ube</a:t>
            </a:r>
            <a:r>
              <a:rPr sz="2400" spc="-40" dirty="0"/>
              <a:t> </a:t>
            </a:r>
            <a:r>
              <a:rPr sz="2400" dirty="0"/>
              <a:t>w</a:t>
            </a:r>
            <a:r>
              <a:rPr lang="en-US" sz="2400" dirty="0"/>
              <a:t>/d</a:t>
            </a:r>
            <a:r>
              <a:rPr sz="2400" dirty="0"/>
              <a:t>ispensing</a:t>
            </a:r>
            <a:r>
              <a:rPr sz="2400" spc="-45" dirty="0"/>
              <a:t> </a:t>
            </a:r>
            <a:r>
              <a:rPr lang="en-US" sz="2400" dirty="0"/>
              <a:t>t</a:t>
            </a:r>
            <a:r>
              <a:rPr sz="2400" dirty="0"/>
              <a:t>ip</a:t>
            </a:r>
            <a:r>
              <a:rPr sz="2400" spc="-25" dirty="0"/>
              <a:t> </a:t>
            </a:r>
            <a:r>
              <a:rPr sz="2400" dirty="0"/>
              <a:t>to</a:t>
            </a:r>
            <a:r>
              <a:rPr sz="2400" spc="-25" dirty="0"/>
              <a:t> </a:t>
            </a:r>
            <a:r>
              <a:rPr lang="en-US" sz="2400" dirty="0"/>
              <a:t>f</a:t>
            </a:r>
            <a:r>
              <a:rPr sz="2400" dirty="0"/>
              <a:t>ill</a:t>
            </a:r>
            <a:r>
              <a:rPr sz="2400" spc="-15" dirty="0"/>
              <a:t> </a:t>
            </a:r>
            <a:r>
              <a:rPr lang="en-US" sz="2400" spc="-15" dirty="0"/>
              <a:t>|</a:t>
            </a:r>
            <a:r>
              <a:rPr sz="2400" spc="-20" dirty="0"/>
              <a:t> </a:t>
            </a:r>
            <a:r>
              <a:rPr lang="en-US" sz="2400" dirty="0"/>
              <a:t>b</a:t>
            </a:r>
            <a:r>
              <a:rPr sz="2400" dirty="0"/>
              <a:t>lue</a:t>
            </a:r>
            <a:r>
              <a:rPr sz="2400" spc="-10" dirty="0"/>
              <a:t> </a:t>
            </a:r>
            <a:r>
              <a:rPr lang="en-US" sz="2400" spc="-10" dirty="0"/>
              <a:t>c</a:t>
            </a:r>
            <a:r>
              <a:rPr sz="2400" spc="-10" dirty="0"/>
              <a:t>art</a:t>
            </a:r>
            <a:r>
              <a:rPr lang="en-US" sz="2400" spc="-10" dirty="0"/>
              <a:t>ridge</a:t>
            </a:r>
            <a:endParaRPr sz="2400"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08080" y="1104176"/>
            <a:ext cx="3533140" cy="21493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A DISPENSING TIP</a:t>
            </a: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Gently invert the tube end-to-end </a:t>
            </a:r>
            <a:r>
              <a:rPr lang="en-US" sz="1400" b="1" dirty="0"/>
              <a:t>10 times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Remove plug</a:t>
            </a:r>
            <a:endParaRPr lang="en-US" sz="1400" dirty="0"/>
          </a:p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Immediately insert tube into barrel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Remove cap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Fill cartridge to fill mark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/>
          </a:p>
        </p:txBody>
      </p:sp>
      <p:sp>
        <p:nvSpPr>
          <p:cNvPr id="6" name="object 6"/>
          <p:cNvSpPr txBox="1"/>
          <p:nvPr/>
        </p:nvSpPr>
        <p:spPr>
          <a:xfrm>
            <a:off x="480854" y="3080745"/>
            <a:ext cx="3512185" cy="1064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8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Fold the closure over</a:t>
            </a:r>
            <a:r>
              <a:rPr lang="en-US" sz="1400" dirty="0"/>
              <a:t> the sample well</a:t>
            </a:r>
            <a:endParaRPr sz="1400" dirty="0"/>
          </a:p>
          <a:p>
            <a:pPr marL="182880" marR="50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Seal the cartridge by pressing down on the outside edge of the closure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279F24E-C849-1E44-C38F-8B1E2DB17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10235" r="13721"/>
          <a:stretch/>
        </p:blipFill>
        <p:spPr>
          <a:xfrm>
            <a:off x="4173251" y="3507233"/>
            <a:ext cx="1116124" cy="101200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C8FEB-6FFC-5E1E-6F0F-985B0436C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3251" y="2412662"/>
            <a:ext cx="1115489" cy="98757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6E81B-8FFF-E7DB-36B6-719DE7FDCA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19"/>
          <a:stretch/>
        </p:blipFill>
        <p:spPr>
          <a:xfrm>
            <a:off x="5396652" y="2412662"/>
            <a:ext cx="1077354" cy="97875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2B95EE-450E-76CB-0613-1296760E5E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9" r="6800"/>
          <a:stretch/>
        </p:blipFill>
        <p:spPr>
          <a:xfrm>
            <a:off x="6571801" y="2412662"/>
            <a:ext cx="1001493" cy="9654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3E1E5-9CCB-9BF2-B160-0F14350E07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63" r="4656"/>
          <a:stretch/>
        </p:blipFill>
        <p:spPr>
          <a:xfrm>
            <a:off x="7666813" y="2412662"/>
            <a:ext cx="1001493" cy="96171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B7E2059-C8B8-9E43-07EA-BBF4F1F07790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C8BD4B6B-7BDB-BA2B-8452-E1B45C1ED40F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BA90B824-C86E-E75F-3D3C-655BC7D911CC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30F1F20B-8B77-C628-52AD-FCF3DA5A301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7C93C93C-D19D-1240-444C-11B583E1752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C4C7775D-80A3-0C7C-3271-91EC0BA78E3A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92CFF4A0-7E81-EA19-9A71-810B202E14CB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559AB051-B80F-1696-7026-941ACE9618C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67AA3679-A99C-D2A9-53F6-B650CB8412FE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1E6C362-E083-3323-8280-EE075D4F2717}"/>
              </a:ext>
            </a:extLst>
          </p:cNvPr>
          <p:cNvGrpSpPr/>
          <p:nvPr/>
        </p:nvGrpSpPr>
        <p:grpSpPr>
          <a:xfrm>
            <a:off x="5396653" y="3507233"/>
            <a:ext cx="2176642" cy="1039060"/>
            <a:chOff x="6338315" y="2785442"/>
            <a:chExt cx="2171906" cy="137030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0623756-CF33-45A2-809A-FA4DAA1656E7}"/>
                </a:ext>
              </a:extLst>
            </p:cNvPr>
            <p:cNvSpPr/>
            <p:nvPr/>
          </p:nvSpPr>
          <p:spPr>
            <a:xfrm>
              <a:off x="6338315" y="2785442"/>
              <a:ext cx="2171906" cy="1370301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0856ADD-2297-3C78-D350-0ECEECD6C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49486" b="17205"/>
            <a:stretch/>
          </p:blipFill>
          <p:spPr>
            <a:xfrm>
              <a:off x="6456031" y="2915424"/>
              <a:ext cx="479375" cy="955740"/>
            </a:xfrm>
            <a:prstGeom prst="rect">
              <a:avLst/>
            </a:prstGeom>
          </p:spPr>
        </p:pic>
        <p:sp>
          <p:nvSpPr>
            <p:cNvPr id="24" name="object 14">
              <a:extLst>
                <a:ext uri="{FF2B5EF4-FFF2-40B4-BE49-F238E27FC236}">
                  <a16:creationId xmlns:a16="http://schemas.microsoft.com/office/drawing/2014/main" id="{1A4910F3-A750-F531-13F1-9A8AE612EACA}"/>
                </a:ext>
              </a:extLst>
            </p:cNvPr>
            <p:cNvSpPr/>
            <p:nvPr/>
          </p:nvSpPr>
          <p:spPr>
            <a:xfrm rot="5400000">
              <a:off x="6409133" y="3714766"/>
              <a:ext cx="445992" cy="64998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4">
              <a:extLst>
                <a:ext uri="{FF2B5EF4-FFF2-40B4-BE49-F238E27FC236}">
                  <a16:creationId xmlns:a16="http://schemas.microsoft.com/office/drawing/2014/main" id="{85E8BE51-6ED4-D6D5-84FE-8489C34C541D}"/>
                </a:ext>
              </a:extLst>
            </p:cNvPr>
            <p:cNvSpPr/>
            <p:nvPr/>
          </p:nvSpPr>
          <p:spPr>
            <a:xfrm>
              <a:off x="6954837" y="3335748"/>
              <a:ext cx="276067" cy="45718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B6FC6DC1-41E6-587E-5771-62A416AFC5D6}"/>
                </a:ext>
              </a:extLst>
            </p:cNvPr>
            <p:cNvSpPr txBox="1"/>
            <p:nvPr/>
          </p:nvSpPr>
          <p:spPr>
            <a:xfrm>
              <a:off x="6907088" y="3053216"/>
              <a:ext cx="815725" cy="166493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165100">
                <a:lnSpc>
                  <a:spcPct val="100000"/>
                </a:lnSpc>
                <a:spcBef>
                  <a:spcPts val="290"/>
                </a:spcBef>
              </a:pPr>
              <a:r>
                <a:rPr sz="900" b="1">
                  <a:solidFill>
                    <a:schemeClr val="accent1"/>
                  </a:solidFill>
                  <a:latin typeface="Calibri"/>
                  <a:cs typeface="Calibri"/>
                </a:rPr>
                <a:t>FILL</a:t>
              </a:r>
              <a:r>
                <a:rPr sz="900" b="1" spc="-2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900" b="1" spc="-20">
                  <a:solidFill>
                    <a:schemeClr val="accent1"/>
                  </a:solidFill>
                  <a:latin typeface="Calibri"/>
                  <a:cs typeface="Calibri"/>
                </a:rPr>
                <a:t>MARK</a:t>
              </a:r>
              <a:endParaRPr sz="9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7" name="object 20">
              <a:extLst>
                <a:ext uri="{FF2B5EF4-FFF2-40B4-BE49-F238E27FC236}">
                  <a16:creationId xmlns:a16="http://schemas.microsoft.com/office/drawing/2014/main" id="{F2309C93-E63F-EF9F-00B4-DCAD6972F4CB}"/>
                </a:ext>
              </a:extLst>
            </p:cNvPr>
            <p:cNvSpPr txBox="1"/>
            <p:nvPr/>
          </p:nvSpPr>
          <p:spPr>
            <a:xfrm>
              <a:off x="6507866" y="3864328"/>
              <a:ext cx="815725" cy="147354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endParaRPr sz="9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EF6BE408-D515-2FAF-8C40-711E5BD2768A}"/>
                </a:ext>
              </a:extLst>
            </p:cNvPr>
            <p:cNvSpPr/>
            <p:nvPr/>
          </p:nvSpPr>
          <p:spPr>
            <a:xfrm rot="5400000">
              <a:off x="7936420" y="3681621"/>
              <a:ext cx="480837" cy="5878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20">
              <a:extLst>
                <a:ext uri="{FF2B5EF4-FFF2-40B4-BE49-F238E27FC236}">
                  <a16:creationId xmlns:a16="http://schemas.microsoft.com/office/drawing/2014/main" id="{73780F09-C0EC-61BE-818A-C7747A9498C5}"/>
                </a:ext>
              </a:extLst>
            </p:cNvPr>
            <p:cNvSpPr txBox="1"/>
            <p:nvPr/>
          </p:nvSpPr>
          <p:spPr>
            <a:xfrm>
              <a:off x="7550423" y="3772796"/>
              <a:ext cx="723523" cy="357271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br>
                <a:rPr lang="en-US" sz="900" b="1" spc="-10">
                  <a:solidFill>
                    <a:schemeClr val="accent1"/>
                  </a:solidFill>
                  <a:latin typeface="Calibri"/>
                  <a:cs typeface="Calibri"/>
                </a:rPr>
              </a:br>
              <a:r>
                <a:rPr lang="en-US"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CLOSED</a:t>
              </a:r>
              <a:endParaRPr sz="9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" name="Picture 3" descr="A hand holding a test tube with a red liquid&#10;&#10;AI-generated content may be incorrect.">
            <a:extLst>
              <a:ext uri="{FF2B5EF4-FFF2-40B4-BE49-F238E27FC236}">
                <a16:creationId xmlns:a16="http://schemas.microsoft.com/office/drawing/2014/main" id="{145F00DE-9F85-2195-1745-DDF605DA04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47" y="1241794"/>
            <a:ext cx="1148206" cy="106523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0" name="Arrow: Down 29">
            <a:extLst>
              <a:ext uri="{FF2B5EF4-FFF2-40B4-BE49-F238E27FC236}">
                <a16:creationId xmlns:a16="http://schemas.microsoft.com/office/drawing/2014/main" id="{189D2C9D-8179-8349-D6A1-E063306EFA7E}"/>
              </a:ext>
            </a:extLst>
          </p:cNvPr>
          <p:cNvSpPr/>
          <p:nvPr/>
        </p:nvSpPr>
        <p:spPr>
          <a:xfrm>
            <a:off x="5416185" y="1304260"/>
            <a:ext cx="105194" cy="13047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C9F500D9-9C0A-F765-3F48-1431A6791B25}"/>
              </a:ext>
            </a:extLst>
          </p:cNvPr>
          <p:cNvSpPr/>
          <p:nvPr/>
        </p:nvSpPr>
        <p:spPr>
          <a:xfrm rot="10800000">
            <a:off x="5520136" y="1304260"/>
            <a:ext cx="105194" cy="130479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5A1B85-3728-5788-C919-9EEF52EC2B14}"/>
              </a:ext>
            </a:extLst>
          </p:cNvPr>
          <p:cNvSpPr txBox="1"/>
          <p:nvPr/>
        </p:nvSpPr>
        <p:spPr>
          <a:xfrm>
            <a:off x="5295584" y="1382351"/>
            <a:ext cx="4515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tx2"/>
                </a:solidFill>
              </a:rPr>
              <a:t>10x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65D5F86D-C8FE-DBD5-BCE1-7364378577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t="19128" r="5723" b="7219"/>
          <a:stretch/>
        </p:blipFill>
        <p:spPr bwMode="auto">
          <a:xfrm>
            <a:off x="4169908" y="1241794"/>
            <a:ext cx="1117587" cy="106387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4B0F5-C767-E914-DA19-2FA6D3081BE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34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3BF9C507-1F21-56A1-0E02-5A57CF943709}"/>
              </a:ext>
            </a:extLst>
          </p:cNvPr>
          <p:cNvSpPr/>
          <p:nvPr/>
        </p:nvSpPr>
        <p:spPr>
          <a:xfrm>
            <a:off x="6252383" y="1620216"/>
            <a:ext cx="1106352" cy="102001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Using</a:t>
            </a:r>
            <a:r>
              <a:rPr spc="-40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lang="en-US" spc="-15" dirty="0"/>
              <a:t>s</a:t>
            </a:r>
            <a:r>
              <a:rPr dirty="0"/>
              <a:t>yringe</a:t>
            </a:r>
            <a:r>
              <a:rPr spc="-45" dirty="0"/>
              <a:t> </a:t>
            </a:r>
            <a:r>
              <a:rPr dirty="0"/>
              <a:t>to</a:t>
            </a:r>
            <a:r>
              <a:rPr spc="-15" dirty="0"/>
              <a:t> </a:t>
            </a:r>
            <a:r>
              <a:rPr lang="en-US" spc="-15" dirty="0"/>
              <a:t>f</a:t>
            </a:r>
            <a:r>
              <a:rPr dirty="0"/>
              <a:t>ill</a:t>
            </a:r>
            <a:r>
              <a:rPr spc="-10" dirty="0"/>
              <a:t> </a:t>
            </a:r>
            <a:r>
              <a:rPr lang="en-US" dirty="0"/>
              <a:t>|</a:t>
            </a:r>
            <a:r>
              <a:rPr lang="en-US" spc="-15" dirty="0"/>
              <a:t> </a:t>
            </a:r>
            <a:r>
              <a:rPr lang="en-US" dirty="0"/>
              <a:t>white</a:t>
            </a:r>
            <a:r>
              <a:rPr lang="en-US" spc="-20" dirty="0"/>
              <a:t> </a:t>
            </a:r>
            <a:r>
              <a:rPr lang="en-US" spc="-10" dirty="0"/>
              <a:t>cartridge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02919" y="1287167"/>
            <a:ext cx="3798419" cy="2054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SYRINGE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Vigorously roll the syringe between the palms for at least </a:t>
            </a:r>
            <a:r>
              <a:rPr lang="en-US" sz="1400" b="1" dirty="0"/>
              <a:t>5 SECONDS</a:t>
            </a:r>
            <a:r>
              <a:rPr lang="en-US" sz="1400" dirty="0"/>
              <a:t>, invert, and repeat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Discard first few drops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Place hub of syringe on top of sample well</a:t>
            </a:r>
          </a:p>
          <a:p>
            <a:pPr marL="355600" marR="213995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Apply gentle downward pressure and fill to mark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600" spc="-10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548" y="3254752"/>
            <a:ext cx="3656965" cy="1064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880" marR="213995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lang="en-US" sz="1400" dirty="0"/>
              <a:t>Fold</a:t>
            </a:r>
            <a:r>
              <a:rPr sz="1400" dirty="0"/>
              <a:t> the closure over</a:t>
            </a:r>
            <a:r>
              <a:rPr lang="en-US" sz="1400" dirty="0"/>
              <a:t> the sample well</a:t>
            </a:r>
            <a:endParaRPr sz="1400" dirty="0"/>
          </a:p>
          <a:p>
            <a:pPr marL="182880" marR="50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lang="en-US" sz="1400" dirty="0"/>
              <a:t>Seal the cartridge by pressing down on the outside edge of the closure</a:t>
            </a:r>
          </a:p>
        </p:txBody>
      </p:sp>
      <p:pic>
        <p:nvPicPr>
          <p:cNvPr id="38" name="Picture 37" descr="A gloved hand holding a syringe&#10;&#10;Description automatically generated">
            <a:extLst>
              <a:ext uri="{FF2B5EF4-FFF2-40B4-BE49-F238E27FC236}">
                <a16:creationId xmlns:a16="http://schemas.microsoft.com/office/drawing/2014/main" id="{60C4D715-D0AF-2069-084A-772FEF3D3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64188" y="1624799"/>
            <a:ext cx="1067365" cy="94460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0BEFA67-A7EC-03BA-C0C4-9F4438CDDAEC}"/>
              </a:ext>
            </a:extLst>
          </p:cNvPr>
          <p:cNvGrpSpPr/>
          <p:nvPr/>
        </p:nvGrpSpPr>
        <p:grpSpPr>
          <a:xfrm>
            <a:off x="6992390" y="1647259"/>
            <a:ext cx="407484" cy="404702"/>
            <a:chOff x="7389424" y="1438048"/>
            <a:chExt cx="407484" cy="40470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5DA6DBE-43CA-2B75-0593-7DC0C638CDAC}"/>
                </a:ext>
              </a:extLst>
            </p:cNvPr>
            <p:cNvSpPr txBox="1"/>
            <p:nvPr/>
          </p:nvSpPr>
          <p:spPr>
            <a:xfrm>
              <a:off x="7389424" y="1438048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>
                  <a:solidFill>
                    <a:schemeClr val="accent1"/>
                  </a:solidFill>
                </a:rPr>
                <a:t>5x</a:t>
              </a:r>
            </a:p>
          </p:txBody>
        </p:sp>
        <p:sp>
          <p:nvSpPr>
            <p:cNvPr id="41" name="Arrow: Curved Right 40">
              <a:extLst>
                <a:ext uri="{FF2B5EF4-FFF2-40B4-BE49-F238E27FC236}">
                  <a16:creationId xmlns:a16="http://schemas.microsoft.com/office/drawing/2014/main" id="{92D589AA-688E-58EB-7932-F9DD3F8F33BF}"/>
                </a:ext>
              </a:extLst>
            </p:cNvPr>
            <p:cNvSpPr/>
            <p:nvPr/>
          </p:nvSpPr>
          <p:spPr>
            <a:xfrm>
              <a:off x="7484717" y="1712582"/>
              <a:ext cx="216453" cy="130168"/>
            </a:xfrm>
            <a:prstGeom prst="curvedRightArrow">
              <a:avLst>
                <a:gd name="adj1" fmla="val 25000"/>
                <a:gd name="adj2" fmla="val 50000"/>
                <a:gd name="adj3" fmla="val 70837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D065C036-1B85-714A-5181-305025DCF5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4894"/>
          <a:stretch/>
        </p:blipFill>
        <p:spPr>
          <a:xfrm>
            <a:off x="5058750" y="1620216"/>
            <a:ext cx="1106352" cy="99488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0776FFA-FA6C-59AD-1C41-B52387EBED67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754B73DB-AD68-5ED3-4000-BA232ACB43D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7AE93137-B144-5769-6BB7-1835FF311956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2E0C9512-EA4D-5148-43B5-96550652562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6D2DA31E-2DE0-1250-3E48-F605C31A4B0E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1B5443BB-A6D2-CA79-CC5C-9AD493D3CE5A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4C5F8E42-3960-BAB8-D2FA-C8F48F18882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C6C4413B-47E9-8BFE-49A5-364369A46B8C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F77E15F7-C4FE-A4A4-7804-1F87259A0AA2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2E79DB-9996-84F6-1D65-E55BD3FCCDC0}"/>
              </a:ext>
            </a:extLst>
          </p:cNvPr>
          <p:cNvGrpSpPr/>
          <p:nvPr/>
        </p:nvGrpSpPr>
        <p:grpSpPr>
          <a:xfrm>
            <a:off x="6279784" y="2842007"/>
            <a:ext cx="2171906" cy="1095435"/>
            <a:chOff x="6245600" y="2982577"/>
            <a:chExt cx="2171906" cy="1073324"/>
          </a:xfrm>
        </p:grpSpPr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0F6DA055-4D08-1D7F-936C-3BF53F01FB63}"/>
                </a:ext>
              </a:extLst>
            </p:cNvPr>
            <p:cNvSpPr txBox="1"/>
            <p:nvPr/>
          </p:nvSpPr>
          <p:spPr>
            <a:xfrm>
              <a:off x="7584943" y="3718404"/>
              <a:ext cx="815725" cy="274306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9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0DF3F44-FB4F-ADB4-EF9D-729C569807FF}"/>
                </a:ext>
              </a:extLst>
            </p:cNvPr>
            <p:cNvSpPr/>
            <p:nvPr/>
          </p:nvSpPr>
          <p:spPr>
            <a:xfrm>
              <a:off x="6245600" y="2982577"/>
              <a:ext cx="2171906" cy="1073324"/>
            </a:xfrm>
            <a:prstGeom prst="rect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7B94EB6-8FD4-967C-959C-B50D5C3624BA}"/>
                </a:ext>
              </a:extLst>
            </p:cNvPr>
            <p:cNvGrpSpPr/>
            <p:nvPr/>
          </p:nvGrpSpPr>
          <p:grpSpPr>
            <a:xfrm>
              <a:off x="6268467" y="3040265"/>
              <a:ext cx="1458454" cy="964146"/>
              <a:chOff x="3793940" y="3387796"/>
              <a:chExt cx="1458454" cy="964146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D7133A1-43F2-4EA3-7DE7-F88CA2A54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508" b="96447" l="6040" r="89933">
                            <a14:foregroundMark x1="8054" y1="8629" x2="23154" y2="9645"/>
                            <a14:foregroundMark x1="7383" y1="21320" x2="7383" y2="21320"/>
                            <a14:foregroundMark x1="6711" y1="22335" x2="6711" y2="22335"/>
                            <a14:foregroundMark x1="37584" y1="2030" x2="8389" y2="1015"/>
                            <a14:foregroundMark x1="36147" y1="92665" x2="40940" y2="92386"/>
                            <a14:foregroundMark x1="11745" y1="78680" x2="11745" y2="78680"/>
                            <a14:foregroundMark x1="34561" y1="96367" x2="38255" y2="96447"/>
                            <a14:foregroundMark x1="6040" y1="34518" x2="6040" y2="71066"/>
                            <a14:foregroundMark x1="6711" y1="83249" x2="11684" y2="90019"/>
                            <a14:foregroundMark x1="7383" y1="85279" x2="10481" y2="89965"/>
                            <a14:foregroundMark x1="5705" y1="86802" x2="8669" y2="89885"/>
                            <a14:foregroundMark x1="15166" y1="91935" x2="21812" y2="93401"/>
                            <a14:foregroundMark x1="7047" y1="91371" x2="7047" y2="91371"/>
                            <a14:foregroundMark x1="10067" y1="93909" x2="10067" y2="93909"/>
                            <a14:backgroundMark x1="19264" y1="98897" x2="33221" y2="99492"/>
                            <a14:backgroundMark x1="58054" y1="15736" x2="58054" y2="15736"/>
                            <a14:backgroundMark x1="58054" y1="15736" x2="65436" y2="26396"/>
                            <a14:backgroundMark x1="17450" y1="97462" x2="6040" y2="969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793940" y="3387796"/>
                <a:ext cx="1458454" cy="964146"/>
              </a:xfrm>
              <a:prstGeom prst="rect">
                <a:avLst/>
              </a:prstGeom>
            </p:spPr>
          </p:pic>
          <p:sp>
            <p:nvSpPr>
              <p:cNvPr id="47" name="object 14">
                <a:extLst>
                  <a:ext uri="{FF2B5EF4-FFF2-40B4-BE49-F238E27FC236}">
                    <a16:creationId xmlns:a16="http://schemas.microsoft.com/office/drawing/2014/main" id="{069ADC7F-EB04-E65D-660A-774453A13524}"/>
                  </a:ext>
                </a:extLst>
              </p:cNvPr>
              <p:cNvSpPr/>
              <p:nvPr/>
            </p:nvSpPr>
            <p:spPr>
              <a:xfrm>
                <a:off x="4030351" y="4226443"/>
                <a:ext cx="486062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14">
                <a:extLst>
                  <a:ext uri="{FF2B5EF4-FFF2-40B4-BE49-F238E27FC236}">
                    <a16:creationId xmlns:a16="http://schemas.microsoft.com/office/drawing/2014/main" id="{75033EF9-8519-4B8B-CAC9-F2FB7C4CC2B8}"/>
                  </a:ext>
                </a:extLst>
              </p:cNvPr>
              <p:cNvSpPr/>
              <p:nvPr/>
            </p:nvSpPr>
            <p:spPr>
              <a:xfrm>
                <a:off x="4265500" y="3870387"/>
                <a:ext cx="293643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19">
                <a:extLst>
                  <a:ext uri="{FF2B5EF4-FFF2-40B4-BE49-F238E27FC236}">
                    <a16:creationId xmlns:a16="http://schemas.microsoft.com/office/drawing/2014/main" id="{18DFA48A-FECB-4467-81FF-348D423D7911}"/>
                  </a:ext>
                </a:extLst>
              </p:cNvPr>
              <p:cNvSpPr txBox="1"/>
              <p:nvPr/>
            </p:nvSpPr>
            <p:spPr>
              <a:xfrm>
                <a:off x="4285396" y="3664265"/>
                <a:ext cx="815725" cy="175705"/>
              </a:xfrm>
              <a:prstGeom prst="rect">
                <a:avLst/>
              </a:prstGeom>
              <a:noFill/>
            </p:spPr>
            <p:txBody>
              <a:bodyPr vert="horz" wrap="square" lIns="0" tIns="36830" rIns="0" bIns="0" rtlCol="0">
                <a:spAutoFit/>
              </a:bodyPr>
              <a:lstStyle/>
              <a:p>
                <a:pPr marL="165100">
                  <a:lnSpc>
                    <a:spcPct val="100000"/>
                  </a:lnSpc>
                  <a:spcBef>
                    <a:spcPts val="290"/>
                  </a:spcBef>
                </a:pPr>
                <a:r>
                  <a:rPr sz="900" b="1">
                    <a:solidFill>
                      <a:schemeClr val="accent1"/>
                    </a:solidFill>
                    <a:latin typeface="Calibri"/>
                    <a:cs typeface="Calibri"/>
                  </a:rPr>
                  <a:t>FILL</a:t>
                </a:r>
                <a:r>
                  <a:rPr sz="900" b="1" spc="-25">
                    <a:solidFill>
                      <a:schemeClr val="accent1"/>
                    </a:solidFill>
                    <a:latin typeface="Calibri"/>
                    <a:cs typeface="Calibri"/>
                  </a:rPr>
                  <a:t> </a:t>
                </a:r>
                <a:r>
                  <a:rPr sz="900" b="1" spc="-20">
                    <a:solidFill>
                      <a:schemeClr val="accent1"/>
                    </a:solidFill>
                    <a:latin typeface="Calibri"/>
                    <a:cs typeface="Calibri"/>
                  </a:rPr>
                  <a:t>MARK</a:t>
                </a:r>
                <a:endParaRPr sz="9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50" name="object 20">
                <a:extLst>
                  <a:ext uri="{FF2B5EF4-FFF2-40B4-BE49-F238E27FC236}">
                    <a16:creationId xmlns:a16="http://schemas.microsoft.com/office/drawing/2014/main" id="{24F9AFD4-C7DE-9A47-5D36-FF736014A541}"/>
                  </a:ext>
                </a:extLst>
              </p:cNvPr>
              <p:cNvSpPr txBox="1"/>
              <p:nvPr/>
            </p:nvSpPr>
            <p:spPr>
              <a:xfrm>
                <a:off x="4236979" y="4049183"/>
                <a:ext cx="815725" cy="158890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/>
              <a:p>
                <a:pPr marL="203200">
                  <a:lnSpc>
                    <a:spcPts val="900"/>
                  </a:lnSpc>
                  <a:spcBef>
                    <a:spcPts val="300"/>
                  </a:spcBef>
                </a:pPr>
                <a:r>
                  <a:rPr sz="900" b="1" spc="-10">
                    <a:solidFill>
                      <a:schemeClr val="accent1"/>
                    </a:solidFill>
                    <a:latin typeface="Calibri"/>
                    <a:cs typeface="Calibri"/>
                  </a:rPr>
                  <a:t>CLOSURE</a:t>
                </a:r>
                <a:endParaRPr sz="9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AAEF0B8-C9BD-D726-4349-6979018CF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06" b="56735" l="7538" r="96985">
                          <a14:foregroundMark x1="7538" y1="30204" x2="7538" y2="30204"/>
                          <a14:foregroundMark x1="9045" y1="46531" x2="9045" y2="46531"/>
                          <a14:foregroundMark x1="9548" y1="42449" x2="22111" y2="49388"/>
                          <a14:foregroundMark x1="91960" y1="33878" x2="93467" y2="40000"/>
                          <a14:foregroundMark x1="96985" y1="39184" x2="96985" y2="39184"/>
                          <a14:backgroundMark x1="22613" y1="58367" x2="72362" y2="59184"/>
                        </a14:backgroundRemoval>
                      </a14:imgEffect>
                    </a14:imgLayer>
                  </a14:imgProps>
                </a:ext>
              </a:extLst>
            </a:blip>
            <a:srcRect b="36578"/>
            <a:stretch/>
          </p:blipFill>
          <p:spPr>
            <a:xfrm>
              <a:off x="7563621" y="3111914"/>
              <a:ext cx="761744" cy="594790"/>
            </a:xfrm>
            <a:prstGeom prst="rect">
              <a:avLst/>
            </a:prstGeom>
          </p:spPr>
        </p:pic>
        <p:sp>
          <p:nvSpPr>
            <p:cNvPr id="29" name="object 14">
              <a:extLst>
                <a:ext uri="{FF2B5EF4-FFF2-40B4-BE49-F238E27FC236}">
                  <a16:creationId xmlns:a16="http://schemas.microsoft.com/office/drawing/2014/main" id="{082896BB-2FF7-1086-FCDF-EC798C0D7BE0}"/>
                </a:ext>
              </a:extLst>
            </p:cNvPr>
            <p:cNvSpPr/>
            <p:nvPr/>
          </p:nvSpPr>
          <p:spPr>
            <a:xfrm rot="5400000">
              <a:off x="8058001" y="3601652"/>
              <a:ext cx="415619" cy="10216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624D4646-6EC8-1C69-483E-C56E678659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4933" y="2857310"/>
            <a:ext cx="1090168" cy="105802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597327-C7EE-CE3C-540C-53AAE849C5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775"/>
          <a:stretch/>
        </p:blipFill>
        <p:spPr>
          <a:xfrm>
            <a:off x="7471820" y="1620216"/>
            <a:ext cx="1010011" cy="104125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65093-0ABF-E617-48EA-0B2A40B1A6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35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clear plastic case with a blue lid&#10;&#10;AI-generated content may be incorrect.">
            <a:extLst>
              <a:ext uri="{FF2B5EF4-FFF2-40B4-BE49-F238E27FC236}">
                <a16:creationId xmlns:a16="http://schemas.microsoft.com/office/drawing/2014/main" id="{9A0D75DB-0616-2123-6988-A226AE78C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343" y="2929211"/>
            <a:ext cx="1078903" cy="1011852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Using</a:t>
            </a:r>
            <a:r>
              <a:rPr spc="-45" dirty="0"/>
              <a:t> </a:t>
            </a:r>
            <a:r>
              <a:rPr dirty="0"/>
              <a:t>a</a:t>
            </a:r>
            <a:r>
              <a:rPr spc="-15" dirty="0"/>
              <a:t> </a:t>
            </a:r>
            <a:r>
              <a:rPr lang="en-US" dirty="0"/>
              <a:t>s</a:t>
            </a:r>
            <a:r>
              <a:rPr dirty="0"/>
              <a:t>yringe</a:t>
            </a:r>
            <a:r>
              <a:rPr spc="-45" dirty="0"/>
              <a:t> </a:t>
            </a:r>
            <a:r>
              <a:rPr dirty="0"/>
              <a:t>to</a:t>
            </a:r>
            <a:r>
              <a:rPr spc="-20" dirty="0"/>
              <a:t> </a:t>
            </a:r>
            <a:r>
              <a:rPr lang="en-US" dirty="0"/>
              <a:t>f</a:t>
            </a:r>
            <a:r>
              <a:rPr dirty="0"/>
              <a:t>ill</a:t>
            </a:r>
            <a:r>
              <a:rPr spc="-15" dirty="0"/>
              <a:t> </a:t>
            </a:r>
            <a:r>
              <a:rPr lang="en-US" dirty="0"/>
              <a:t>|</a:t>
            </a:r>
            <a:r>
              <a:rPr spc="-15" dirty="0"/>
              <a:t> </a:t>
            </a:r>
            <a:r>
              <a:rPr lang="en-US" dirty="0"/>
              <a:t>b</a:t>
            </a:r>
            <a:r>
              <a:rPr dirty="0"/>
              <a:t>lue</a:t>
            </a:r>
            <a:r>
              <a:rPr spc="-20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677690" cy="2054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SYRINGE</a:t>
            </a:r>
          </a:p>
          <a:p>
            <a:pPr marL="355600" marR="5080" indent="-342900">
              <a:spcBef>
                <a:spcPts val="10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Vigorously roll the syringe between the palms for at least </a:t>
            </a:r>
            <a:r>
              <a:rPr lang="en-US" sz="1400" b="1" dirty="0"/>
              <a:t>5 SECONDS</a:t>
            </a:r>
            <a:r>
              <a:rPr lang="en-US" sz="1400" dirty="0"/>
              <a:t>, invert, and repeat</a:t>
            </a:r>
          </a:p>
          <a:p>
            <a:pPr marL="3556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Discard first few drops</a:t>
            </a:r>
          </a:p>
          <a:p>
            <a:pPr marL="355600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Place hub of syringe on top of sample well</a:t>
            </a:r>
          </a:p>
          <a:p>
            <a:pPr marL="355600" marR="213995" indent="-342900"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lang="en-US" sz="1400" dirty="0"/>
              <a:t>Apply gentle downward pressure and fill to mark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n-US" sz="1600" spc="-10" dirty="0">
              <a:solidFill>
                <a:schemeClr val="accent3"/>
              </a:solidFill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5300" y="3148501"/>
            <a:ext cx="3512185" cy="1064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8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Fold the closure over</a:t>
            </a:r>
            <a:r>
              <a:rPr lang="en-US" sz="1400" dirty="0"/>
              <a:t> the sample well</a:t>
            </a:r>
            <a:endParaRPr sz="1400" dirty="0"/>
          </a:p>
          <a:p>
            <a:pPr marL="182880" marR="5080" indent="-173736">
              <a:lnSpc>
                <a:spcPts val="1400"/>
              </a:lnSpc>
              <a:spcBef>
                <a:spcPts val="6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182245" algn="l"/>
              </a:tabLst>
            </a:pPr>
            <a:r>
              <a:rPr sz="1400" dirty="0"/>
              <a:t>Seal the cartridge by pressing down on the outside edge of the closure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BDFA31-C060-9659-D2ED-B43815B01648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F338BB57-24ED-63D1-C356-142E6E68E18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099415B4-C538-4035-6837-18D132DD4740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9" name="object 17">
              <a:extLst>
                <a:ext uri="{FF2B5EF4-FFF2-40B4-BE49-F238E27FC236}">
                  <a16:creationId xmlns:a16="http://schemas.microsoft.com/office/drawing/2014/main" id="{F8123E20-7D16-8E02-10AA-F411B36F78B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9">
              <a:extLst>
                <a:ext uri="{FF2B5EF4-FFF2-40B4-BE49-F238E27FC236}">
                  <a16:creationId xmlns:a16="http://schemas.microsoft.com/office/drawing/2014/main" id="{5051CDB0-B74E-F3EF-2755-8B1C7F7AE2E6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47F73AA3-A68C-EB7F-0443-9FA4CDD4AEE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8">
              <a:extLst>
                <a:ext uri="{FF2B5EF4-FFF2-40B4-BE49-F238E27FC236}">
                  <a16:creationId xmlns:a16="http://schemas.microsoft.com/office/drawing/2014/main" id="{B2637AFC-7411-B48B-BFEA-81DF029CAD3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0">
              <a:extLst>
                <a:ext uri="{FF2B5EF4-FFF2-40B4-BE49-F238E27FC236}">
                  <a16:creationId xmlns:a16="http://schemas.microsoft.com/office/drawing/2014/main" id="{2014852E-AD84-5C9B-A66F-D7ABC115A784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23">
              <a:extLst>
                <a:ext uri="{FF2B5EF4-FFF2-40B4-BE49-F238E27FC236}">
                  <a16:creationId xmlns:a16="http://schemas.microsoft.com/office/drawing/2014/main" id="{1A83DE14-934F-5537-9517-5117DC05C794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525F11-B185-35E5-3483-97C9AB310687}"/>
              </a:ext>
            </a:extLst>
          </p:cNvPr>
          <p:cNvGrpSpPr/>
          <p:nvPr/>
        </p:nvGrpSpPr>
        <p:grpSpPr>
          <a:xfrm>
            <a:off x="6355201" y="1535556"/>
            <a:ext cx="1147491" cy="1020010"/>
            <a:chOff x="6252383" y="1620216"/>
            <a:chExt cx="1147491" cy="10200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6E15319-93E3-0E6F-51C9-666BF396D0B8}"/>
                </a:ext>
              </a:extLst>
            </p:cNvPr>
            <p:cNvSpPr/>
            <p:nvPr/>
          </p:nvSpPr>
          <p:spPr>
            <a:xfrm>
              <a:off x="6252383" y="1620216"/>
              <a:ext cx="1106352" cy="1020010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gloved hand holding a syringe&#10;&#10;Description automatically generated">
              <a:extLst>
                <a:ext uri="{FF2B5EF4-FFF2-40B4-BE49-F238E27FC236}">
                  <a16:creationId xmlns:a16="http://schemas.microsoft.com/office/drawing/2014/main" id="{E2DA224A-362E-CC6A-4279-3AF1020E6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264188" y="1624799"/>
              <a:ext cx="1067365" cy="94460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1B3C9C9-B1FF-D61E-2275-FC700E7DF50C}"/>
                </a:ext>
              </a:extLst>
            </p:cNvPr>
            <p:cNvGrpSpPr/>
            <p:nvPr/>
          </p:nvGrpSpPr>
          <p:grpSpPr>
            <a:xfrm>
              <a:off x="6992390" y="1647259"/>
              <a:ext cx="407484" cy="404702"/>
              <a:chOff x="7389424" y="1438048"/>
              <a:chExt cx="407484" cy="40470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1CE707-8A88-C52D-8FC1-9D8649E241AD}"/>
                  </a:ext>
                </a:extLst>
              </p:cNvPr>
              <p:cNvSpPr txBox="1"/>
              <p:nvPr/>
            </p:nvSpPr>
            <p:spPr>
              <a:xfrm>
                <a:off x="7389424" y="1438048"/>
                <a:ext cx="407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b="1">
                    <a:solidFill>
                      <a:schemeClr val="accent1"/>
                    </a:solidFill>
                  </a:rPr>
                  <a:t>5x</a:t>
                </a:r>
              </a:p>
            </p:txBody>
          </p:sp>
          <p:sp>
            <p:nvSpPr>
              <p:cNvPr id="20" name="Arrow: Curved Right 19">
                <a:extLst>
                  <a:ext uri="{FF2B5EF4-FFF2-40B4-BE49-F238E27FC236}">
                    <a16:creationId xmlns:a16="http://schemas.microsoft.com/office/drawing/2014/main" id="{C368EF7A-FD85-0589-B744-54612F12278E}"/>
                  </a:ext>
                </a:extLst>
              </p:cNvPr>
              <p:cNvSpPr/>
              <p:nvPr/>
            </p:nvSpPr>
            <p:spPr>
              <a:xfrm>
                <a:off x="7484717" y="1712582"/>
                <a:ext cx="216453" cy="130168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5D949FC-5352-41C6-4AA3-F864581E79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4894"/>
          <a:stretch/>
        </p:blipFill>
        <p:spPr>
          <a:xfrm>
            <a:off x="5058750" y="1535556"/>
            <a:ext cx="1106352" cy="99488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39F1F7-0937-C173-9537-47D6A29853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75"/>
          <a:stretch/>
        </p:blipFill>
        <p:spPr>
          <a:xfrm>
            <a:off x="7630441" y="1575937"/>
            <a:ext cx="1010011" cy="10008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72B673-9D48-3783-C6A4-DC322A6EDC7B}"/>
              </a:ext>
            </a:extLst>
          </p:cNvPr>
          <p:cNvGrpSpPr/>
          <p:nvPr/>
        </p:nvGrpSpPr>
        <p:grpSpPr>
          <a:xfrm>
            <a:off x="6244168" y="2752506"/>
            <a:ext cx="2396208" cy="1476620"/>
            <a:chOff x="6338314" y="2804075"/>
            <a:chExt cx="2302061" cy="146924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9B60BAB-234F-6BFE-8360-7B08F8140BBC}"/>
                </a:ext>
              </a:extLst>
            </p:cNvPr>
            <p:cNvSpPr/>
            <p:nvPr/>
          </p:nvSpPr>
          <p:spPr>
            <a:xfrm>
              <a:off x="6446719" y="2804075"/>
              <a:ext cx="2193656" cy="1469247"/>
            </a:xfrm>
            <a:prstGeom prst="rect">
              <a:avLst/>
            </a:prstGeom>
            <a:noFill/>
            <a:ln w="95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2452EA4-4C2A-85FB-66F4-36E131ED1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9486" b="17205"/>
            <a:stretch/>
          </p:blipFill>
          <p:spPr>
            <a:xfrm>
              <a:off x="6338314" y="2836793"/>
              <a:ext cx="716314" cy="1181910"/>
            </a:xfrm>
            <a:prstGeom prst="rect">
              <a:avLst/>
            </a:prstGeom>
          </p:spPr>
        </p:pic>
        <p:sp>
          <p:nvSpPr>
            <p:cNvPr id="33" name="object 14">
              <a:extLst>
                <a:ext uri="{FF2B5EF4-FFF2-40B4-BE49-F238E27FC236}">
                  <a16:creationId xmlns:a16="http://schemas.microsoft.com/office/drawing/2014/main" id="{5062B24D-5B5C-07F8-6F85-68D00869B721}"/>
                </a:ext>
              </a:extLst>
            </p:cNvPr>
            <p:cNvSpPr/>
            <p:nvPr/>
          </p:nvSpPr>
          <p:spPr>
            <a:xfrm rot="5400000">
              <a:off x="6395921" y="3763208"/>
              <a:ext cx="445992" cy="64998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4">
              <a:extLst>
                <a:ext uri="{FF2B5EF4-FFF2-40B4-BE49-F238E27FC236}">
                  <a16:creationId xmlns:a16="http://schemas.microsoft.com/office/drawing/2014/main" id="{36DC0BD2-B5E7-BD61-62D6-270DF9AAAE6E}"/>
                </a:ext>
              </a:extLst>
            </p:cNvPr>
            <p:cNvSpPr/>
            <p:nvPr/>
          </p:nvSpPr>
          <p:spPr>
            <a:xfrm>
              <a:off x="6997062" y="3315907"/>
              <a:ext cx="276067" cy="45719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9">
              <a:extLst>
                <a:ext uri="{FF2B5EF4-FFF2-40B4-BE49-F238E27FC236}">
                  <a16:creationId xmlns:a16="http://schemas.microsoft.com/office/drawing/2014/main" id="{A30060F3-5212-711D-39C6-170CFD661CE0}"/>
                </a:ext>
              </a:extLst>
            </p:cNvPr>
            <p:cNvSpPr txBox="1"/>
            <p:nvPr/>
          </p:nvSpPr>
          <p:spPr>
            <a:xfrm>
              <a:off x="7010768" y="2954909"/>
              <a:ext cx="815725" cy="191078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165100">
                <a:lnSpc>
                  <a:spcPct val="100000"/>
                </a:lnSpc>
                <a:spcBef>
                  <a:spcPts val="290"/>
                </a:spcBef>
              </a:pPr>
              <a:r>
                <a:rPr sz="1000" b="1">
                  <a:solidFill>
                    <a:schemeClr val="accent1"/>
                  </a:solidFill>
                  <a:latin typeface="Calibri"/>
                  <a:cs typeface="Calibri"/>
                </a:rPr>
                <a:t>FILL</a:t>
              </a:r>
              <a:r>
                <a:rPr sz="1000" b="1" spc="-2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000" b="1" spc="-20">
                  <a:solidFill>
                    <a:schemeClr val="accent1"/>
                  </a:solidFill>
                  <a:latin typeface="Calibri"/>
                  <a:cs typeface="Calibri"/>
                </a:rPr>
                <a:t>MARK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83C19175-169B-9314-0D79-4CD13E89FA3A}"/>
                </a:ext>
              </a:extLst>
            </p:cNvPr>
            <p:cNvSpPr txBox="1"/>
            <p:nvPr/>
          </p:nvSpPr>
          <p:spPr>
            <a:xfrm>
              <a:off x="6355051" y="4042824"/>
              <a:ext cx="815725" cy="158890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38" name="object 14">
              <a:extLst>
                <a:ext uri="{FF2B5EF4-FFF2-40B4-BE49-F238E27FC236}">
                  <a16:creationId xmlns:a16="http://schemas.microsoft.com/office/drawing/2014/main" id="{6CEDCD4A-B655-7285-0518-E0EFABCD5264}"/>
                </a:ext>
              </a:extLst>
            </p:cNvPr>
            <p:cNvSpPr/>
            <p:nvPr/>
          </p:nvSpPr>
          <p:spPr>
            <a:xfrm rot="5400000">
              <a:off x="7936947" y="3771085"/>
              <a:ext cx="480837" cy="58781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4">
              <a:extLst>
                <a:ext uri="{FF2B5EF4-FFF2-40B4-BE49-F238E27FC236}">
                  <a16:creationId xmlns:a16="http://schemas.microsoft.com/office/drawing/2014/main" id="{84236F5F-DEE7-73B3-2948-7C7A5FBEB16C}"/>
                </a:ext>
              </a:extLst>
            </p:cNvPr>
            <p:cNvSpPr/>
            <p:nvPr/>
          </p:nvSpPr>
          <p:spPr>
            <a:xfrm rot="5400000">
              <a:off x="7155667" y="3203277"/>
              <a:ext cx="161465" cy="73457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4"/>
              </a:solidFill>
              <a:headEnd type="non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0">
              <a:extLst>
                <a:ext uri="{FF2B5EF4-FFF2-40B4-BE49-F238E27FC236}">
                  <a16:creationId xmlns:a16="http://schemas.microsoft.com/office/drawing/2014/main" id="{6EAC6BB5-0DEE-2B9C-6E0F-63FC13D8D681}"/>
                </a:ext>
              </a:extLst>
            </p:cNvPr>
            <p:cNvSpPr txBox="1"/>
            <p:nvPr/>
          </p:nvSpPr>
          <p:spPr>
            <a:xfrm>
              <a:off x="7361640" y="4063482"/>
              <a:ext cx="1205156" cy="158890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10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10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5579947F-C16B-9AA5-ACEF-E40463A34A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06" t="16206" r="43249" b="975"/>
          <a:stretch/>
        </p:blipFill>
        <p:spPr>
          <a:xfrm>
            <a:off x="5074526" y="2759879"/>
            <a:ext cx="1108653" cy="14692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B66C5FE-E24F-9969-2A40-B91D94F83AA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36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Using</a:t>
            </a:r>
            <a:r>
              <a:rPr spc="-55" dirty="0"/>
              <a:t> </a:t>
            </a:r>
            <a:r>
              <a:rPr dirty="0"/>
              <a:t>a</a:t>
            </a:r>
            <a:r>
              <a:rPr spc="-25" dirty="0"/>
              <a:t> </a:t>
            </a:r>
            <a:r>
              <a:rPr lang="en-US" dirty="0"/>
              <a:t>c</a:t>
            </a:r>
            <a:r>
              <a:rPr dirty="0"/>
              <a:t>apillary</a:t>
            </a:r>
            <a:r>
              <a:rPr lang="en-US" dirty="0"/>
              <a:t>*</a:t>
            </a:r>
            <a:r>
              <a:rPr spc="-20" dirty="0"/>
              <a:t> </a:t>
            </a:r>
            <a:r>
              <a:rPr lang="en-US" dirty="0"/>
              <a:t>t</a:t>
            </a:r>
            <a:r>
              <a:rPr dirty="0"/>
              <a:t>ube</a:t>
            </a:r>
            <a:r>
              <a:rPr spc="-40" dirty="0"/>
              <a:t> </a:t>
            </a:r>
            <a:r>
              <a:rPr dirty="0"/>
              <a:t>to</a:t>
            </a:r>
            <a:r>
              <a:rPr spc="-30" dirty="0"/>
              <a:t> </a:t>
            </a:r>
            <a:r>
              <a:rPr lang="en-US" dirty="0"/>
              <a:t>f</a:t>
            </a:r>
            <a:r>
              <a:rPr dirty="0"/>
              <a:t>ill</a:t>
            </a:r>
            <a:r>
              <a:rPr spc="-25" dirty="0"/>
              <a:t> </a:t>
            </a:r>
            <a:r>
              <a:rPr lang="en-US" dirty="0"/>
              <a:t>|</a:t>
            </a:r>
            <a:r>
              <a:rPr spc="-25" dirty="0"/>
              <a:t> </a:t>
            </a:r>
            <a:r>
              <a:rPr lang="en-US" dirty="0"/>
              <a:t>w</a:t>
            </a:r>
            <a:r>
              <a:rPr dirty="0"/>
              <a:t>hite</a:t>
            </a:r>
            <a:r>
              <a:rPr spc="-45" dirty="0"/>
              <a:t> </a:t>
            </a:r>
            <a:r>
              <a:rPr lang="en-US" spc="-10" dirty="0"/>
              <a:t>c</a:t>
            </a:r>
            <a:r>
              <a:rPr spc="-10" dirty="0"/>
              <a:t>artridge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302635" cy="13824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USING A CAPILLARY TUBE</a:t>
            </a:r>
          </a:p>
          <a:p>
            <a:pPr marL="355600" indent="-342900">
              <a:lnSpc>
                <a:spcPts val="1500"/>
              </a:lnSpc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Test </a:t>
            </a:r>
            <a:r>
              <a:rPr lang="en-US" sz="1400" b="1" dirty="0"/>
              <a:t>immediately</a:t>
            </a:r>
            <a:r>
              <a:rPr sz="1400" dirty="0"/>
              <a:t>!</a:t>
            </a:r>
          </a:p>
          <a:p>
            <a:pPr marL="355600" marR="5080" indent="-342900">
              <a:lnSpc>
                <a:spcPts val="15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Direct one end of capillary</a:t>
            </a:r>
            <a:r>
              <a:rPr lang="en-US" sz="1400" dirty="0"/>
              <a:t>*</a:t>
            </a:r>
            <a:r>
              <a:rPr sz="1400" dirty="0"/>
              <a:t> tube into the sample well</a:t>
            </a:r>
          </a:p>
          <a:p>
            <a:pPr marL="355600" indent="-342900">
              <a:lnSpc>
                <a:spcPts val="15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Fill to fill mark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09786" y="2764225"/>
            <a:ext cx="3558158" cy="91332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CLOSE THE CARTRIDGE</a:t>
            </a:r>
          </a:p>
          <a:p>
            <a:pPr marL="182245" indent="-169545">
              <a:lnSpc>
                <a:spcPts val="15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Fold the closure over</a:t>
            </a:r>
            <a:r>
              <a:rPr lang="en-US" sz="1400" dirty="0"/>
              <a:t> to s</a:t>
            </a:r>
            <a:r>
              <a:rPr sz="1400" dirty="0"/>
              <a:t>eal the cartridge</a:t>
            </a:r>
            <a:r>
              <a:rPr lang="en-US" sz="1400" dirty="0"/>
              <a:t> by</a:t>
            </a:r>
            <a:r>
              <a:rPr sz="1400" dirty="0"/>
              <a:t>:</a:t>
            </a:r>
          </a:p>
          <a:p>
            <a:pPr marL="298450" marR="5080" indent="-285750">
              <a:lnSpc>
                <a:spcPts val="1500"/>
              </a:lnSpc>
              <a:spcBef>
                <a:spcPts val="600"/>
              </a:spcBef>
              <a:buFont typeface="Calibri" panose="020F0502020204030204" pitchFamily="34" charset="0"/>
              <a:buChar char="⁻"/>
              <a:tabLst>
                <a:tab pos="182245" algn="l"/>
              </a:tabLst>
            </a:pPr>
            <a:r>
              <a:rPr lang="en-US" sz="1200" dirty="0"/>
              <a:t>Pressing down on the outside edge of the closure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2A92E6-1297-F024-5AC0-DBFBCEA32410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86C09E8C-5461-DA16-E644-4CB39B9A6BBE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46F1787C-013D-E253-573F-DAFA9A37C428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2987B029-68F4-2730-AB4E-98529F26126A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9">
              <a:extLst>
                <a:ext uri="{FF2B5EF4-FFF2-40B4-BE49-F238E27FC236}">
                  <a16:creationId xmlns:a16="http://schemas.microsoft.com/office/drawing/2014/main" id="{5EBD9821-77D3-7257-6826-CF9EF0D4321C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22">
              <a:extLst>
                <a:ext uri="{FF2B5EF4-FFF2-40B4-BE49-F238E27FC236}">
                  <a16:creationId xmlns:a16="http://schemas.microsoft.com/office/drawing/2014/main" id="{E6CCBE72-9319-A77D-52F6-52D0D7DDB68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8">
              <a:extLst>
                <a:ext uri="{FF2B5EF4-FFF2-40B4-BE49-F238E27FC236}">
                  <a16:creationId xmlns:a16="http://schemas.microsoft.com/office/drawing/2014/main" id="{9FCDB497-4503-DD3F-F29E-2E2CC66FB19D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20">
              <a:extLst>
                <a:ext uri="{FF2B5EF4-FFF2-40B4-BE49-F238E27FC236}">
                  <a16:creationId xmlns:a16="http://schemas.microsoft.com/office/drawing/2014/main" id="{9A416E0C-FCD5-48BD-86CD-46906BBC440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23">
              <a:extLst>
                <a:ext uri="{FF2B5EF4-FFF2-40B4-BE49-F238E27FC236}">
                  <a16:creationId xmlns:a16="http://schemas.microsoft.com/office/drawing/2014/main" id="{9D9BDE33-D004-CA29-F4D1-AD924FBAE422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350C4A-92F3-4D77-2742-D7FDD36C91B9}"/>
              </a:ext>
            </a:extLst>
          </p:cNvPr>
          <p:cNvGrpSpPr/>
          <p:nvPr/>
        </p:nvGrpSpPr>
        <p:grpSpPr>
          <a:xfrm>
            <a:off x="5117362" y="2468996"/>
            <a:ext cx="2286006" cy="964146"/>
            <a:chOff x="6298098" y="3040265"/>
            <a:chExt cx="2286006" cy="964146"/>
          </a:xfrm>
        </p:grpSpPr>
        <p:sp>
          <p:nvSpPr>
            <p:cNvPr id="15" name="object 20">
              <a:extLst>
                <a:ext uri="{FF2B5EF4-FFF2-40B4-BE49-F238E27FC236}">
                  <a16:creationId xmlns:a16="http://schemas.microsoft.com/office/drawing/2014/main" id="{22A0A465-C557-782E-8145-0482F3631250}"/>
                </a:ext>
              </a:extLst>
            </p:cNvPr>
            <p:cNvSpPr txBox="1"/>
            <p:nvPr/>
          </p:nvSpPr>
          <p:spPr>
            <a:xfrm>
              <a:off x="7768379" y="3696321"/>
              <a:ext cx="815725" cy="274306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03200">
                <a:lnSpc>
                  <a:spcPts val="900"/>
                </a:lnSpc>
                <a:spcBef>
                  <a:spcPts val="300"/>
                </a:spcBef>
              </a:pPr>
              <a:r>
                <a:rPr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CLOSURE</a:t>
              </a:r>
              <a:r>
                <a:rPr lang="en-US" sz="900" b="1" spc="-10">
                  <a:solidFill>
                    <a:schemeClr val="accent1"/>
                  </a:solidFill>
                  <a:latin typeface="Calibri"/>
                  <a:cs typeface="Calibri"/>
                </a:rPr>
                <a:t> CLOSED</a:t>
              </a:r>
              <a:endParaRPr sz="9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B2B94B6-96C8-307C-8A41-E41E6817D6EA}"/>
                </a:ext>
              </a:extLst>
            </p:cNvPr>
            <p:cNvGrpSpPr/>
            <p:nvPr/>
          </p:nvGrpSpPr>
          <p:grpSpPr>
            <a:xfrm>
              <a:off x="6298098" y="3040265"/>
              <a:ext cx="1458454" cy="964146"/>
              <a:chOff x="3823571" y="3387796"/>
              <a:chExt cx="1458454" cy="964146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BB679758-4950-7403-1459-9CD4572D9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08" b="96447" l="6040" r="89933">
                            <a14:foregroundMark x1="8054" y1="8629" x2="23154" y2="9645"/>
                            <a14:foregroundMark x1="7383" y1="21320" x2="7383" y2="21320"/>
                            <a14:foregroundMark x1="6711" y1="22335" x2="6711" y2="22335"/>
                            <a14:foregroundMark x1="37584" y1="2030" x2="8389" y2="1015"/>
                            <a14:foregroundMark x1="36147" y1="92665" x2="40940" y2="92386"/>
                            <a14:foregroundMark x1="11745" y1="78680" x2="11745" y2="78680"/>
                            <a14:foregroundMark x1="34561" y1="96367" x2="38255" y2="96447"/>
                            <a14:foregroundMark x1="6040" y1="34518" x2="6040" y2="71066"/>
                            <a14:foregroundMark x1="6711" y1="83249" x2="11684" y2="90019"/>
                            <a14:foregroundMark x1="7383" y1="85279" x2="10481" y2="89965"/>
                            <a14:foregroundMark x1="5705" y1="86802" x2="8669" y2="89885"/>
                            <a14:foregroundMark x1="15166" y1="91935" x2="21812" y2="93401"/>
                            <a14:foregroundMark x1="7047" y1="91371" x2="7047" y2="91371"/>
                            <a14:foregroundMark x1="10067" y1="93909" x2="10067" y2="93909"/>
                            <a14:backgroundMark x1="19264" y1="98897" x2="33221" y2="99492"/>
                            <a14:backgroundMark x1="58054" y1="15736" x2="58054" y2="15736"/>
                            <a14:backgroundMark x1="58054" y1="15736" x2="65436" y2="26396"/>
                            <a14:backgroundMark x1="17450" y1="97462" x2="6040" y2="969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823571" y="3387796"/>
                <a:ext cx="1458454" cy="964146"/>
              </a:xfrm>
              <a:prstGeom prst="rect">
                <a:avLst/>
              </a:prstGeom>
            </p:spPr>
          </p:pic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B432EA20-0030-737A-1336-09636C2A3BC5}"/>
                  </a:ext>
                </a:extLst>
              </p:cNvPr>
              <p:cNvSpPr/>
              <p:nvPr/>
            </p:nvSpPr>
            <p:spPr>
              <a:xfrm>
                <a:off x="4089613" y="4226443"/>
                <a:ext cx="527482" cy="45719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14">
                <a:extLst>
                  <a:ext uri="{FF2B5EF4-FFF2-40B4-BE49-F238E27FC236}">
                    <a16:creationId xmlns:a16="http://schemas.microsoft.com/office/drawing/2014/main" id="{3E7D7DB7-61B3-0666-4C47-F66176202919}"/>
                  </a:ext>
                </a:extLst>
              </p:cNvPr>
              <p:cNvSpPr/>
              <p:nvPr/>
            </p:nvSpPr>
            <p:spPr>
              <a:xfrm>
                <a:off x="4282033" y="3863789"/>
                <a:ext cx="335062" cy="69102"/>
              </a:xfrm>
              <a:custGeom>
                <a:avLst/>
                <a:gdLst/>
                <a:ahLst/>
                <a:cxnLst/>
                <a:rect l="l" t="t" r="r" b="b"/>
                <a:pathLst>
                  <a:path w="572770">
                    <a:moveTo>
                      <a:pt x="0" y="0"/>
                    </a:moveTo>
                    <a:lnTo>
                      <a:pt x="572763" y="0"/>
                    </a:lnTo>
                  </a:path>
                </a:pathLst>
              </a:custGeom>
              <a:ln w="28575">
                <a:solidFill>
                  <a:schemeClr val="accent6"/>
                </a:solidFill>
                <a:headEnd type="triangle" w="med" len="med"/>
                <a:tailEnd type="none" w="med" len="med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19">
                <a:extLst>
                  <a:ext uri="{FF2B5EF4-FFF2-40B4-BE49-F238E27FC236}">
                    <a16:creationId xmlns:a16="http://schemas.microsoft.com/office/drawing/2014/main" id="{62629590-84A9-816B-B57C-E4AD9D1EF292}"/>
                  </a:ext>
                </a:extLst>
              </p:cNvPr>
              <p:cNvSpPr txBox="1"/>
              <p:nvPr/>
            </p:nvSpPr>
            <p:spPr>
              <a:xfrm>
                <a:off x="4402296" y="3659847"/>
                <a:ext cx="815725" cy="175705"/>
              </a:xfrm>
              <a:prstGeom prst="rect">
                <a:avLst/>
              </a:prstGeom>
              <a:noFill/>
            </p:spPr>
            <p:txBody>
              <a:bodyPr vert="horz" wrap="square" lIns="0" tIns="36830" rIns="0" bIns="0" rtlCol="0">
                <a:spAutoFit/>
              </a:bodyPr>
              <a:lstStyle/>
              <a:p>
                <a:pPr marL="165100">
                  <a:lnSpc>
                    <a:spcPct val="100000"/>
                  </a:lnSpc>
                  <a:spcBef>
                    <a:spcPts val="290"/>
                  </a:spcBef>
                </a:pPr>
                <a:r>
                  <a:rPr sz="900" b="1">
                    <a:solidFill>
                      <a:schemeClr val="accent1"/>
                    </a:solidFill>
                    <a:latin typeface="Calibri"/>
                    <a:cs typeface="Calibri"/>
                  </a:rPr>
                  <a:t>FILL</a:t>
                </a:r>
                <a:r>
                  <a:rPr sz="900" b="1" spc="-25">
                    <a:solidFill>
                      <a:schemeClr val="accent1"/>
                    </a:solidFill>
                    <a:latin typeface="Calibri"/>
                    <a:cs typeface="Calibri"/>
                  </a:rPr>
                  <a:t> </a:t>
                </a:r>
                <a:r>
                  <a:rPr sz="900" b="1" spc="-20">
                    <a:solidFill>
                      <a:schemeClr val="accent1"/>
                    </a:solidFill>
                    <a:latin typeface="Calibri"/>
                    <a:cs typeface="Calibri"/>
                  </a:rPr>
                  <a:t>MARK</a:t>
                </a:r>
                <a:endParaRPr sz="9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4" name="object 20">
                <a:extLst>
                  <a:ext uri="{FF2B5EF4-FFF2-40B4-BE49-F238E27FC236}">
                    <a16:creationId xmlns:a16="http://schemas.microsoft.com/office/drawing/2014/main" id="{3010E02D-F2D6-F641-3790-C1E7F28B9C92}"/>
                  </a:ext>
                </a:extLst>
              </p:cNvPr>
              <p:cNvSpPr txBox="1"/>
              <p:nvPr/>
            </p:nvSpPr>
            <p:spPr>
              <a:xfrm>
                <a:off x="4357560" y="4049068"/>
                <a:ext cx="815725" cy="158890"/>
              </a:xfrm>
              <a:prstGeom prst="rect">
                <a:avLst/>
              </a:prstGeom>
              <a:noFill/>
            </p:spPr>
            <p:txBody>
              <a:bodyPr vert="horz" wrap="square" lIns="0" tIns="38100" rIns="0" bIns="0" rtlCol="0">
                <a:spAutoFit/>
              </a:bodyPr>
              <a:lstStyle/>
              <a:p>
                <a:pPr marL="203200">
                  <a:lnSpc>
                    <a:spcPts val="900"/>
                  </a:lnSpc>
                  <a:spcBef>
                    <a:spcPts val="300"/>
                  </a:spcBef>
                </a:pPr>
                <a:r>
                  <a:rPr sz="900" b="1" spc="-10">
                    <a:solidFill>
                      <a:schemeClr val="accent1"/>
                    </a:solidFill>
                    <a:latin typeface="Calibri"/>
                    <a:cs typeface="Calibri"/>
                  </a:rPr>
                  <a:t>CLOSURE</a:t>
                </a:r>
                <a:endParaRPr sz="900">
                  <a:solidFill>
                    <a:schemeClr val="accent1"/>
                  </a:solidFill>
                  <a:latin typeface="Calibri"/>
                  <a:cs typeface="Calibri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15003FC-3726-9489-D7F0-141FDC272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06" b="56735" l="7538" r="96985">
                          <a14:foregroundMark x1="7538" y1="30204" x2="7538" y2="30204"/>
                          <a14:foregroundMark x1="9045" y1="46531" x2="9045" y2="46531"/>
                          <a14:foregroundMark x1="9548" y1="42449" x2="22111" y2="49388"/>
                          <a14:foregroundMark x1="91960" y1="33878" x2="93467" y2="40000"/>
                          <a14:foregroundMark x1="96985" y1="39184" x2="96985" y2="39184"/>
                          <a14:backgroundMark x1="22613" y1="58367" x2="72362" y2="59184"/>
                        </a14:backgroundRemoval>
                      </a14:imgEffect>
                    </a14:imgLayer>
                  </a14:imgProps>
                </a:ext>
              </a:extLst>
            </a:blip>
            <a:srcRect b="36578"/>
            <a:stretch/>
          </p:blipFill>
          <p:spPr>
            <a:xfrm>
              <a:off x="7795369" y="3044155"/>
              <a:ext cx="761744" cy="594790"/>
            </a:xfrm>
            <a:prstGeom prst="rect">
              <a:avLst/>
            </a:prstGeom>
          </p:spPr>
        </p:pic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D60F08FC-9F2B-2690-7F83-912CB822F1C3}"/>
                </a:ext>
              </a:extLst>
            </p:cNvPr>
            <p:cNvSpPr/>
            <p:nvPr/>
          </p:nvSpPr>
          <p:spPr>
            <a:xfrm rot="5400000">
              <a:off x="8187306" y="3530858"/>
              <a:ext cx="438153" cy="186699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763" y="0"/>
                  </a:lnTo>
                </a:path>
              </a:pathLst>
            </a:custGeom>
            <a:ln w="28575">
              <a:solidFill>
                <a:schemeClr val="accent6"/>
              </a:solidFill>
              <a:headEnd type="triangle" w="med" len="med"/>
              <a:tailEnd type="non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DCE89E-D683-50A3-BD28-F4D884C990B6}"/>
              </a:ext>
            </a:extLst>
          </p:cNvPr>
          <p:cNvGrpSpPr/>
          <p:nvPr/>
        </p:nvGrpSpPr>
        <p:grpSpPr>
          <a:xfrm>
            <a:off x="4450534" y="1201936"/>
            <a:ext cx="2787043" cy="1081176"/>
            <a:chOff x="5304977" y="1131590"/>
            <a:chExt cx="2787043" cy="1081176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007FBFB-4C0F-F292-0779-C15E495F9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0" t="-3513" r="30167" b="4297"/>
            <a:stretch/>
          </p:blipFill>
          <p:spPr>
            <a:xfrm>
              <a:off x="6928677" y="1141692"/>
              <a:ext cx="1163343" cy="106260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45" name="Picture 44" descr="A hand in blue glove holding a red stick&#10;&#10;Description automatically generated">
              <a:extLst>
                <a:ext uri="{FF2B5EF4-FFF2-40B4-BE49-F238E27FC236}">
                  <a16:creationId xmlns:a16="http://schemas.microsoft.com/office/drawing/2014/main" id="{48CB0432-0CE6-4C0D-C072-64F6E2A72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22" t="-239" r="11326" b="3319"/>
            <a:stretch/>
          </p:blipFill>
          <p:spPr>
            <a:xfrm>
              <a:off x="5657316" y="1175217"/>
              <a:ext cx="1081012" cy="1037549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8A7A64-4E13-AB6E-459F-5E606A09F8BD}"/>
                </a:ext>
              </a:extLst>
            </p:cNvPr>
            <p:cNvGrpSpPr/>
            <p:nvPr/>
          </p:nvGrpSpPr>
          <p:grpSpPr>
            <a:xfrm>
              <a:off x="5304977" y="1131590"/>
              <a:ext cx="719390" cy="492970"/>
              <a:chOff x="7652855" y="3393448"/>
              <a:chExt cx="719390" cy="49297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6377FBA-0CA2-B5AF-002A-333A23894097}"/>
                  </a:ext>
                </a:extLst>
              </p:cNvPr>
              <p:cNvSpPr/>
              <p:nvPr/>
            </p:nvSpPr>
            <p:spPr>
              <a:xfrm>
                <a:off x="7766065" y="3393448"/>
                <a:ext cx="492970" cy="49297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CF46975-1FD4-DB36-B777-251413A4C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52855" y="3504288"/>
                <a:ext cx="719390" cy="243861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6B9ACB1-57FF-8C41-6C94-D7036FC4C2DD}"/>
              </a:ext>
            </a:extLst>
          </p:cNvPr>
          <p:cNvSpPr/>
          <p:nvPr/>
        </p:nvSpPr>
        <p:spPr>
          <a:xfrm>
            <a:off x="4796707" y="2380117"/>
            <a:ext cx="2927316" cy="1073324"/>
          </a:xfrm>
          <a:prstGeom prst="rect">
            <a:avLst/>
          </a:prstGeom>
          <a:noFill/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282BDA7-5BF7-2352-13D1-034876AB7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37</a:t>
            </a:fld>
            <a:endParaRPr spc="-25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BF6C4C-D022-47D8-4C1C-E8DE25E7FAF4}"/>
              </a:ext>
            </a:extLst>
          </p:cNvPr>
          <p:cNvSpPr txBox="1"/>
          <p:nvPr/>
        </p:nvSpPr>
        <p:spPr>
          <a:xfrm>
            <a:off x="469805" y="4496877"/>
            <a:ext cx="742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+mj-lt"/>
              </a:rPr>
              <a:t>*Capillary sample type is not approved for all analytes in all regions, see IFU at </a:t>
            </a:r>
            <a:r>
              <a:rPr lang="en-US" sz="900" dirty="0">
                <a:latin typeface="+mj-lt"/>
                <a:hlinkClick r:id="rId10"/>
              </a:rPr>
              <a:t>www.globalpointofcare.com</a:t>
            </a:r>
            <a:r>
              <a:rPr lang="en-US" sz="900" dirty="0">
                <a:latin typeface="+mj-lt"/>
              </a:rPr>
              <a:t> for details.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31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t>Immediately</a:t>
            </a:r>
            <a:r>
              <a:rPr spc="-65"/>
              <a:t> </a:t>
            </a:r>
            <a:r>
              <a:t>after</a:t>
            </a:r>
            <a:r>
              <a:rPr spc="-40"/>
              <a:t> </a:t>
            </a:r>
            <a:r>
              <a:t>inserting</a:t>
            </a:r>
            <a:r>
              <a:rPr spc="-60"/>
              <a:t> </a:t>
            </a:r>
            <a:r>
              <a:t>the</a:t>
            </a:r>
            <a:r>
              <a:rPr spc="-45"/>
              <a:t> </a:t>
            </a:r>
            <a:r>
              <a:rPr lang="en-US" spc="-10"/>
              <a:t>c</a:t>
            </a:r>
            <a:r>
              <a:rPr spc="-10"/>
              <a:t>artridge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2920" y="1287167"/>
            <a:ext cx="3877945" cy="308033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RUNNING A PATIENT TEST</a:t>
            </a: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Place analyzer on a level, non-vibrating </a:t>
            </a:r>
            <a:br>
              <a:rPr lang="en-US" sz="1400" dirty="0"/>
            </a:br>
            <a:r>
              <a:rPr sz="1400" dirty="0"/>
              <a:t>surface or in the </a:t>
            </a:r>
            <a:r>
              <a:rPr lang="en-US" sz="1400" dirty="0"/>
              <a:t>d</a:t>
            </a:r>
            <a:r>
              <a:rPr sz="1400" dirty="0"/>
              <a:t>ownloader</a:t>
            </a: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The message </a:t>
            </a:r>
            <a:r>
              <a:rPr lang="en-US" sz="1400" dirty="0">
                <a:solidFill>
                  <a:schemeClr val="accent3"/>
                </a:solidFill>
              </a:rPr>
              <a:t>Cartridge Locked</a:t>
            </a:r>
            <a:r>
              <a:rPr sz="1400" dirty="0"/>
              <a:t> will display</a:t>
            </a:r>
          </a:p>
          <a:p>
            <a:pPr marL="355600" marR="147955" indent="-342900">
              <a:lnSpc>
                <a:spcPct val="100000"/>
              </a:lnSpc>
              <a:spcBef>
                <a:spcPts val="600"/>
              </a:spcBef>
              <a:buClr>
                <a:schemeClr val="accent3"/>
              </a:buClr>
              <a:buFont typeface="+mj-lt"/>
              <a:buAutoNum type="arabicPeriod"/>
              <a:tabLst>
                <a:tab pos="182245" algn="l"/>
              </a:tabLst>
            </a:pPr>
            <a:r>
              <a:rPr sz="1400" dirty="0"/>
              <a:t>Do not attempt to remove the cartridge when the </a:t>
            </a:r>
            <a:r>
              <a:rPr lang="en-US" sz="1400" dirty="0">
                <a:solidFill>
                  <a:schemeClr val="accent3"/>
                </a:solidFill>
              </a:rPr>
              <a:t>Cartridge Locked</a:t>
            </a:r>
            <a:r>
              <a:rPr sz="1400" dirty="0"/>
              <a:t> message is displayed</a:t>
            </a:r>
          </a:p>
          <a:p>
            <a:pPr>
              <a:lnSpc>
                <a:spcPct val="100000"/>
              </a:lnSpc>
              <a:spcBef>
                <a:spcPts val="254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WHEN THE TEST IS COMPLETE: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Clr>
                <a:schemeClr val="tx1"/>
              </a:buClr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Results are displayed</a:t>
            </a:r>
            <a:r>
              <a:rPr lang="en-US" sz="1400" dirty="0"/>
              <a:t> and </a:t>
            </a:r>
            <a:r>
              <a:rPr lang="en-US" sz="1400" dirty="0">
                <a:solidFill>
                  <a:schemeClr val="accent3"/>
                </a:solidFill>
              </a:rPr>
              <a:t>C</a:t>
            </a:r>
            <a:r>
              <a:rPr sz="1400" dirty="0">
                <a:solidFill>
                  <a:schemeClr val="accent3"/>
                </a:solidFill>
              </a:rPr>
              <a:t>artridge </a:t>
            </a:r>
            <a:r>
              <a:rPr lang="en-US" sz="1400" dirty="0">
                <a:solidFill>
                  <a:schemeClr val="accent3"/>
                </a:solidFill>
              </a:rPr>
              <a:t>L</a:t>
            </a:r>
            <a:r>
              <a:rPr sz="1400" dirty="0">
                <a:solidFill>
                  <a:schemeClr val="accent3"/>
                </a:solidFill>
              </a:rPr>
              <a:t>ocked</a:t>
            </a:r>
            <a:r>
              <a:rPr sz="1400" dirty="0"/>
              <a:t> message disappears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It is safe to remove the cartridge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A958F9-81A3-8712-6127-BF556A285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857" y="1448626"/>
            <a:ext cx="1645564" cy="2752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DC5510-9648-AC87-1473-0E0E0EDF2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291" y="1405497"/>
            <a:ext cx="1649028" cy="2795380"/>
          </a:xfrm>
          <a:prstGeom prst="rect">
            <a:avLst/>
          </a:prstGeom>
        </p:spPr>
      </p:pic>
      <p:sp>
        <p:nvSpPr>
          <p:cNvPr id="3" name="object 15">
            <a:extLst>
              <a:ext uri="{FF2B5EF4-FFF2-40B4-BE49-F238E27FC236}">
                <a16:creationId xmlns:a16="http://schemas.microsoft.com/office/drawing/2014/main" id="{EFEBB92C-43B1-BD56-43BD-6E086288068A}"/>
              </a:ext>
            </a:extLst>
          </p:cNvPr>
          <p:cNvSpPr/>
          <p:nvPr/>
        </p:nvSpPr>
        <p:spPr>
          <a:xfrm>
            <a:off x="5510714" y="3515732"/>
            <a:ext cx="680085" cy="144016"/>
          </a:xfrm>
          <a:custGeom>
            <a:avLst/>
            <a:gdLst/>
            <a:ahLst/>
            <a:cxnLst/>
            <a:rect l="l" t="t" r="r" b="b"/>
            <a:pathLst>
              <a:path w="680085" h="114300">
                <a:moveTo>
                  <a:pt x="0" y="0"/>
                </a:moveTo>
                <a:lnTo>
                  <a:pt x="679703" y="0"/>
                </a:lnTo>
                <a:lnTo>
                  <a:pt x="679703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A295AE7A-3F5F-E63B-189D-ABA1346B8C57}"/>
              </a:ext>
            </a:extLst>
          </p:cNvPr>
          <p:cNvSpPr/>
          <p:nvPr/>
        </p:nvSpPr>
        <p:spPr>
          <a:xfrm>
            <a:off x="7355933" y="3509754"/>
            <a:ext cx="680085" cy="144016"/>
          </a:xfrm>
          <a:custGeom>
            <a:avLst/>
            <a:gdLst/>
            <a:ahLst/>
            <a:cxnLst/>
            <a:rect l="l" t="t" r="r" b="b"/>
            <a:pathLst>
              <a:path w="680085" h="114300">
                <a:moveTo>
                  <a:pt x="0" y="0"/>
                </a:moveTo>
                <a:lnTo>
                  <a:pt x="679703" y="0"/>
                </a:lnTo>
                <a:lnTo>
                  <a:pt x="679703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D498DFC-EEDA-1CC0-5AC6-59D80BF7C30F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30" name="object 15">
              <a:extLst>
                <a:ext uri="{FF2B5EF4-FFF2-40B4-BE49-F238E27FC236}">
                  <a16:creationId xmlns:a16="http://schemas.microsoft.com/office/drawing/2014/main" id="{DDD34D57-FE19-03B1-7EA7-84871E2900F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6">
              <a:extLst>
                <a:ext uri="{FF2B5EF4-FFF2-40B4-BE49-F238E27FC236}">
                  <a16:creationId xmlns:a16="http://schemas.microsoft.com/office/drawing/2014/main" id="{CB4A2E09-594A-AA4E-D0AA-EC65E274FE4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object 17">
              <a:extLst>
                <a:ext uri="{FF2B5EF4-FFF2-40B4-BE49-F238E27FC236}">
                  <a16:creationId xmlns:a16="http://schemas.microsoft.com/office/drawing/2014/main" id="{0F91E8D9-2747-F757-A771-9A62592CA89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006C275D-8ED6-8F8B-2A8E-279D08FA5A6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22">
              <a:extLst>
                <a:ext uri="{FF2B5EF4-FFF2-40B4-BE49-F238E27FC236}">
                  <a16:creationId xmlns:a16="http://schemas.microsoft.com/office/drawing/2014/main" id="{85AA5116-9343-7D52-F274-6E0685710B61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8">
              <a:extLst>
                <a:ext uri="{FF2B5EF4-FFF2-40B4-BE49-F238E27FC236}">
                  <a16:creationId xmlns:a16="http://schemas.microsoft.com/office/drawing/2014/main" id="{D67D2775-4B0C-EB88-BC85-17CBA8E049FA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6" name="object 20">
              <a:extLst>
                <a:ext uri="{FF2B5EF4-FFF2-40B4-BE49-F238E27FC236}">
                  <a16:creationId xmlns:a16="http://schemas.microsoft.com/office/drawing/2014/main" id="{2DB7A2BD-0A31-1F3B-3CF1-356D16885069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7" name="object 23">
              <a:extLst>
                <a:ext uri="{FF2B5EF4-FFF2-40B4-BE49-F238E27FC236}">
                  <a16:creationId xmlns:a16="http://schemas.microsoft.com/office/drawing/2014/main" id="{A1929BC9-DC24-E871-4DB2-0B2AD1940A0A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bject 2">
            <a:extLst>
              <a:ext uri="{FF2B5EF4-FFF2-40B4-BE49-F238E27FC236}">
                <a16:creationId xmlns:a16="http://schemas.microsoft.com/office/drawing/2014/main" id="{C93E8F72-9D6A-5630-7A96-73E800EA06F1}"/>
              </a:ext>
            </a:extLst>
          </p:cNvPr>
          <p:cNvSpPr txBox="1"/>
          <p:nvPr/>
        </p:nvSpPr>
        <p:spPr>
          <a:xfrm>
            <a:off x="502920" y="4783829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iLS Presentation i-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Test| APOC-25002246.1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7D86F-A670-53E9-9A32-FBC14963BF1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38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1D61-DE74-DF19-67A2-E42B7976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7993D-53E5-6960-9669-2EA4E8460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dirty="0">
                <a:solidFill>
                  <a:schemeClr val="accent1"/>
                </a:solidFill>
              </a:rPr>
              <a:t>i</a:t>
            </a:r>
            <a:r>
              <a:rPr lang="en-US" b="0" dirty="0">
                <a:solidFill>
                  <a:schemeClr val="accent1"/>
                </a:solidFill>
              </a:rPr>
              <a:t>-STAT LEARNING SYSTEM | PERFORMING A PATIENT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73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1D61-DE74-DF19-67A2-E42B7976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for Testing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7993D-53E5-6960-9669-2EA4E8460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dirty="0">
                <a:solidFill>
                  <a:schemeClr val="accent1"/>
                </a:solidFill>
              </a:rPr>
              <a:t>i</a:t>
            </a:r>
            <a:r>
              <a:rPr lang="en-US" b="0" dirty="0">
                <a:solidFill>
                  <a:schemeClr val="accent1"/>
                </a:solidFill>
              </a:rPr>
              <a:t>-STAT LEARNING SYSTEM | PERFORMING A PATIENT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107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Customizable</a:t>
            </a:r>
            <a:r>
              <a:rPr spc="-5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0" dirty="0"/>
              <a:t> </a:t>
            </a:r>
            <a:r>
              <a:rPr lang="en-US" dirty="0"/>
              <a:t>s</a:t>
            </a:r>
            <a:r>
              <a:rPr dirty="0"/>
              <a:t>ettings</a:t>
            </a:r>
            <a:r>
              <a:rPr spc="-55" dirty="0"/>
              <a:t> </a:t>
            </a:r>
            <a:r>
              <a:rPr lang="en-US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dirty="0"/>
              <a:t>1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853815" cy="283923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ANALYZER CUSTOMIZATION OPTIONS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Select</a:t>
            </a:r>
          </a:p>
          <a:p>
            <a:pPr marL="182245" lvl="1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Chart Pages</a:t>
            </a:r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MANDATORY FIELDS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Designated by facility</a:t>
            </a:r>
          </a:p>
          <a:p>
            <a:pPr marL="182245" marR="1695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Must be completed before test results will be displayed or before next test can begin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If not entered in allotted time = </a:t>
            </a:r>
            <a:r>
              <a:rPr sz="1400" dirty="0">
                <a:solidFill>
                  <a:srgbClr val="009CDE"/>
                </a:solidFill>
              </a:rPr>
              <a:t>Test Cancelled by Operator</a:t>
            </a:r>
            <a:r>
              <a:rPr lang="en-US" sz="1400" dirty="0">
                <a:solidFill>
                  <a:srgbClr val="009CDE"/>
                </a:solidFill>
              </a:rPr>
              <a:t> </a:t>
            </a:r>
            <a:r>
              <a:rPr lang="en-US" sz="1400" dirty="0"/>
              <a:t>and the test result will not be saved</a:t>
            </a:r>
            <a:endParaRPr sz="1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D436DB-2A80-BD33-6E20-5110C13F3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68" y="1268086"/>
            <a:ext cx="1668018" cy="28138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2D621B-F3BC-1C2E-68A0-42B0866C6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083" y="1296460"/>
            <a:ext cx="1668018" cy="27855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C4B4DD-7BA3-3066-3C06-5365522AD5A1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D00DF000-CB0C-26F2-967C-D7BF83DA52A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99050FB4-6435-6387-0C6E-7315408C211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C72DF0BB-21EA-4BB7-3357-8BEEC0C6C52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9">
              <a:extLst>
                <a:ext uri="{FF2B5EF4-FFF2-40B4-BE49-F238E27FC236}">
                  <a16:creationId xmlns:a16="http://schemas.microsoft.com/office/drawing/2014/main" id="{080FA28E-4D28-3AE4-0E38-93125898561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22">
              <a:extLst>
                <a:ext uri="{FF2B5EF4-FFF2-40B4-BE49-F238E27FC236}">
                  <a16:creationId xmlns:a16="http://schemas.microsoft.com/office/drawing/2014/main" id="{E62943A2-4B21-6123-6B9C-6A17561B4D7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0BB1190E-E353-D4FA-527C-821658D6189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0DB77275-F1FD-A23A-2FE7-7CF088BA996C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0273A8FD-EE6A-3D06-95A4-11EE3CC6A060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5BA7C-331A-18A9-42D9-A23F5FF8C3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40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292" y="573999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Customizable</a:t>
            </a:r>
            <a:r>
              <a:rPr spc="-5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0" dirty="0"/>
              <a:t> </a:t>
            </a:r>
            <a:r>
              <a:rPr lang="en-US" dirty="0"/>
              <a:t>s</a:t>
            </a:r>
            <a:r>
              <a:rPr dirty="0"/>
              <a:t>ettings</a:t>
            </a:r>
            <a:r>
              <a:rPr spc="-55" dirty="0"/>
              <a:t> </a:t>
            </a:r>
            <a:r>
              <a:rPr lang="en-US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dirty="0"/>
              <a:t>1</a:t>
            </a:r>
            <a:r>
              <a:rPr spc="-50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919555" cy="2852063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ANALYZER CUSTOMIZATION OPTIONS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</a:t>
            </a:r>
            <a:r>
              <a:rPr lang="en-US" sz="1400" dirty="0"/>
              <a:t>S</a:t>
            </a:r>
            <a:r>
              <a:rPr sz="1400" dirty="0"/>
              <a:t>elect</a:t>
            </a:r>
            <a:endParaRPr lang="en-US" sz="1400" dirty="0"/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Chart </a:t>
            </a:r>
            <a:r>
              <a:rPr lang="en-US" sz="1400" dirty="0"/>
              <a:t>P</a:t>
            </a:r>
            <a:r>
              <a:rPr sz="1400" dirty="0"/>
              <a:t>ages</a:t>
            </a: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MANDATORY FIELDS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Designated by facility</a:t>
            </a:r>
          </a:p>
          <a:p>
            <a:pPr marL="182245" marR="1695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Must be completed before test results will be displayed or before next test can begin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If not entered in allotted time = </a:t>
            </a:r>
            <a:r>
              <a:rPr sz="1400" dirty="0">
                <a:solidFill>
                  <a:schemeClr val="accent3"/>
                </a:solidFill>
              </a:rPr>
              <a:t>Test Cancelled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sz="1400" dirty="0">
                <a:solidFill>
                  <a:schemeClr val="accent3"/>
                </a:solidFill>
              </a:rPr>
              <a:t>by Operator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/>
              <a:t>and the test result will not be saved</a:t>
            </a:r>
            <a:endParaRPr sz="1400" dirty="0">
              <a:solidFill>
                <a:schemeClr val="accent3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302D80-2E6F-552E-3205-40A0CB0BA16B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64600504-ABCF-3C1A-55EA-B50C7C9CE22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16">
              <a:extLst>
                <a:ext uri="{FF2B5EF4-FFF2-40B4-BE49-F238E27FC236}">
                  <a16:creationId xmlns:a16="http://schemas.microsoft.com/office/drawing/2014/main" id="{09178C3F-641C-3296-09C0-C6040BE22DC0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7" name="object 17">
              <a:extLst>
                <a:ext uri="{FF2B5EF4-FFF2-40B4-BE49-F238E27FC236}">
                  <a16:creationId xmlns:a16="http://schemas.microsoft.com/office/drawing/2014/main" id="{03DC27FC-8809-6747-74DA-EC68A6A9FC2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6AAE0FEE-4577-856A-E49B-F65B01A8F7F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5D4E529F-9287-31A4-2A00-96C381864C8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30CD433F-EA6A-E493-7619-4554197044A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9837E188-E7A0-D281-E710-5511215AB48D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A28056D9-5735-8E7C-F9D8-B1F79C55426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85EF5D0-3E91-B5C1-6291-05CC57D4E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112" y="1287167"/>
            <a:ext cx="1698815" cy="2779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8FA73A-0271-B9EB-7431-7723DE82B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768" y="1287167"/>
            <a:ext cx="1722144" cy="277765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5B0FDA3-2CCB-C008-649A-799C4F43A9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41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-up of a test device&#10;&#10;AI-generated content may be incorrect.">
            <a:extLst>
              <a:ext uri="{FF2B5EF4-FFF2-40B4-BE49-F238E27FC236}">
                <a16:creationId xmlns:a16="http://schemas.microsoft.com/office/drawing/2014/main" id="{DED928E5-0023-27CC-E39A-34233B2018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843" y="1284132"/>
            <a:ext cx="1951502" cy="298732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Using</a:t>
            </a:r>
            <a:r>
              <a:rPr spc="-60" dirty="0"/>
              <a:t> </a:t>
            </a:r>
            <a:r>
              <a:rPr lang="en-US" spc="-60" dirty="0"/>
              <a:t>"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40" dirty="0"/>
              <a:t> </a:t>
            </a:r>
            <a:r>
              <a:rPr lang="en-US" dirty="0"/>
              <a:t>s</a:t>
            </a:r>
            <a:r>
              <a:rPr dirty="0"/>
              <a:t>elect</a:t>
            </a:r>
            <a:r>
              <a:rPr lang="en-US" dirty="0"/>
              <a:t>"</a:t>
            </a:r>
            <a:r>
              <a:rPr spc="-35" dirty="0"/>
              <a:t> </a:t>
            </a:r>
            <a:r>
              <a:rPr lang="en-US" dirty="0"/>
              <a:t>f</a:t>
            </a:r>
            <a:r>
              <a:rPr dirty="0"/>
              <a:t>unction</a:t>
            </a:r>
            <a:r>
              <a:rPr spc="-55" dirty="0"/>
              <a:t> </a:t>
            </a:r>
            <a:r>
              <a:rPr lang="en-US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5" dirty="0"/>
              <a:t> </a:t>
            </a:r>
            <a:r>
              <a:rPr dirty="0"/>
              <a:t>1</a:t>
            </a:r>
            <a:endParaRPr spc="-10" dirty="0"/>
          </a:p>
        </p:txBody>
      </p:sp>
      <p:sp>
        <p:nvSpPr>
          <p:cNvPr id="9" name="object 9"/>
          <p:cNvSpPr txBox="1"/>
          <p:nvPr/>
        </p:nvSpPr>
        <p:spPr>
          <a:xfrm>
            <a:off x="502920" y="1287167"/>
            <a:ext cx="4095947" cy="176715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ANALYZER CUSTOMIZATION OPTIONS</a:t>
            </a:r>
          </a:p>
          <a:p>
            <a:pPr marL="182245" marR="1841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Allows you to choose which results you </a:t>
            </a:r>
            <a:br>
              <a:rPr lang="en-US" sz="1400" dirty="0"/>
            </a:br>
            <a:r>
              <a:rPr sz="1400" dirty="0"/>
              <a:t>want to view and report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Refer to </a:t>
            </a:r>
            <a:r>
              <a:rPr lang="en-US" sz="1400" dirty="0"/>
              <a:t>the </a:t>
            </a:r>
            <a:r>
              <a:rPr sz="1400" dirty="0"/>
              <a:t>list of analytes displayed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corresponding numbers on keypad</a:t>
            </a:r>
            <a:r>
              <a:rPr lang="en-US" sz="1400" dirty="0"/>
              <a:t> to select</a:t>
            </a:r>
            <a:endParaRPr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To deselect, p</a:t>
            </a:r>
            <a:r>
              <a:rPr sz="1400" dirty="0"/>
              <a:t>ress corresponding numbers again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94359" y="3080944"/>
            <a:ext cx="838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0">
                <a:solidFill>
                  <a:srgbClr val="FFFFFF"/>
                </a:solidFill>
                <a:latin typeface="Arial"/>
                <a:cs typeface="Arial"/>
              </a:rPr>
              <a:t>•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21CC82-5818-6F34-13E1-0E50E5013E46}"/>
              </a:ext>
            </a:extLst>
          </p:cNvPr>
          <p:cNvGrpSpPr/>
          <p:nvPr/>
        </p:nvGrpSpPr>
        <p:grpSpPr>
          <a:xfrm>
            <a:off x="4840279" y="1383620"/>
            <a:ext cx="3351045" cy="2887833"/>
            <a:chOff x="4840277" y="1149004"/>
            <a:chExt cx="3907785" cy="3367616"/>
          </a:xfrm>
        </p:grpSpPr>
        <p:sp>
          <p:nvSpPr>
            <p:cNvPr id="5" name="object 5"/>
            <p:cNvSpPr/>
            <p:nvPr/>
          </p:nvSpPr>
          <p:spPr>
            <a:xfrm>
              <a:off x="6883216" y="2521986"/>
              <a:ext cx="201373" cy="234434"/>
            </a:xfrm>
            <a:custGeom>
              <a:avLst/>
              <a:gdLst/>
              <a:ahLst/>
              <a:cxnLst/>
              <a:rect l="l" t="t" r="r" b="b"/>
              <a:pathLst>
                <a:path w="297815" h="346710">
                  <a:moveTo>
                    <a:pt x="0" y="0"/>
                  </a:moveTo>
                  <a:lnTo>
                    <a:pt x="10452" y="346163"/>
                  </a:lnTo>
                  <a:lnTo>
                    <a:pt x="297599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EFA31-B71C-EF54-6F76-DFE03B296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0277" y="1149004"/>
              <a:ext cx="1996267" cy="33676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723903" y="2466645"/>
              <a:ext cx="354614" cy="307496"/>
            </a:xfrm>
            <a:custGeom>
              <a:avLst/>
              <a:gdLst/>
              <a:ahLst/>
              <a:cxnLst/>
              <a:rect l="l" t="t" r="r" b="b"/>
              <a:pathLst>
                <a:path w="394970" h="349250">
                  <a:moveTo>
                    <a:pt x="0" y="0"/>
                  </a:moveTo>
                  <a:lnTo>
                    <a:pt x="394716" y="0"/>
                  </a:lnTo>
                  <a:lnTo>
                    <a:pt x="394716" y="348995"/>
                  </a:lnTo>
                  <a:lnTo>
                    <a:pt x="0" y="348995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E7805869-EE27-8528-53B7-32DF52707541}"/>
                </a:ext>
              </a:extLst>
            </p:cNvPr>
            <p:cNvSpPr/>
            <p:nvPr/>
          </p:nvSpPr>
          <p:spPr>
            <a:xfrm>
              <a:off x="8372072" y="2922930"/>
              <a:ext cx="375990" cy="153748"/>
            </a:xfrm>
            <a:custGeom>
              <a:avLst/>
              <a:gdLst/>
              <a:ahLst/>
              <a:cxnLst/>
              <a:rect l="l" t="t" r="r" b="b"/>
              <a:pathLst>
                <a:path w="393700" h="241300">
                  <a:moveTo>
                    <a:pt x="0" y="0"/>
                  </a:moveTo>
                  <a:lnTo>
                    <a:pt x="393192" y="0"/>
                  </a:lnTo>
                  <a:lnTo>
                    <a:pt x="393192" y="240792"/>
                  </a:lnTo>
                  <a:lnTo>
                    <a:pt x="0" y="240792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F54F27-F015-EB06-1990-8243FF89BFD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3D317A5F-ED71-40B5-4CA2-68BC3B06718E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E797F3D8-528C-2BDC-946B-75AED908F262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6B137771-DAAC-2068-E2A9-FF961BBF2A19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D14844DE-26B1-D008-6E82-F77EFBA0A8E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108BC917-395E-CB75-0A16-2616B53F72C2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664176A4-5B50-EDFC-BC5C-34527414E14F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FA2E5B16-15C9-EF93-8818-984F9D16A75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68A7746A-19DD-F6CB-3CEF-D4AD5BC38D97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620371D-0EC1-D516-25CC-BE4D713B7D66}"/>
              </a:ext>
            </a:extLst>
          </p:cNvPr>
          <p:cNvGrpSpPr/>
          <p:nvPr/>
        </p:nvGrpSpPr>
        <p:grpSpPr>
          <a:xfrm>
            <a:off x="381237" y="3765345"/>
            <a:ext cx="4566777" cy="760920"/>
            <a:chOff x="457943" y="4115037"/>
            <a:chExt cx="4566777" cy="7609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D76D54-3E5C-472D-A649-F469F7BE6164}"/>
                </a:ext>
              </a:extLst>
            </p:cNvPr>
            <p:cNvSpPr txBox="1"/>
            <p:nvPr/>
          </p:nvSpPr>
          <p:spPr>
            <a:xfrm>
              <a:off x="457943" y="4275280"/>
              <a:ext cx="4566777" cy="600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200" b="1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>
                <a:solidFill>
                  <a:schemeClr val="tx2"/>
                </a:solidFill>
              </a:endParaRPr>
            </a:p>
            <a:p>
              <a:pPr marR="837565">
                <a:lnSpc>
                  <a:spcPct val="101899"/>
                </a:lnSpc>
                <a:spcBef>
                  <a:spcPts val="95"/>
                </a:spcBef>
              </a:pPr>
              <a:r>
                <a:rPr lang="en-US" sz="1000" b="1">
                  <a:latin typeface="Calibri"/>
                  <a:cs typeface="Calibri"/>
                </a:rPr>
                <a:t>If no selection is made, no results will be displayed or reported.</a:t>
              </a:r>
            </a:p>
            <a:p>
              <a:pPr>
                <a:lnSpc>
                  <a:spcPct val="100000"/>
                </a:lnSpc>
                <a:spcBef>
                  <a:spcPts val="10"/>
                </a:spcBef>
              </a:pPr>
              <a:endParaRPr lang="en-US" sz="1000" b="1">
                <a:cs typeface="Calibri" panose="020F050202020403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B71CD6A-6A13-9C27-EB55-C23E10C92C47}"/>
                </a:ext>
              </a:extLst>
            </p:cNvPr>
            <p:cNvCxnSpPr>
              <a:cxnSpLocks/>
            </p:cNvCxnSpPr>
            <p:nvPr/>
          </p:nvCxnSpPr>
          <p:spPr>
            <a:xfrm>
              <a:off x="540881" y="4115037"/>
              <a:ext cx="3648844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D04E0-9047-CB8A-C459-5BCB3575B3E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42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988" y="582539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t>Overview</a:t>
            </a:r>
            <a:r>
              <a:rPr spc="-65"/>
              <a:t> </a:t>
            </a:r>
            <a:r>
              <a:t>of</a:t>
            </a:r>
            <a:r>
              <a:rPr spc="-20"/>
              <a:t> </a:t>
            </a:r>
            <a:r>
              <a:t>the</a:t>
            </a:r>
            <a:r>
              <a:rPr spc="-25"/>
              <a:t> </a:t>
            </a:r>
            <a:r>
              <a:rPr lang="en-US"/>
              <a:t>c</a:t>
            </a:r>
            <a:r>
              <a:t>hart</a:t>
            </a:r>
            <a:r>
              <a:rPr spc="-10"/>
              <a:t> </a:t>
            </a:r>
            <a:r>
              <a:rPr lang="en-US" spc="-20"/>
              <a:t>p</a:t>
            </a:r>
            <a:r>
              <a:rPr spc="-20"/>
              <a:t>age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4171" y="1141003"/>
            <a:ext cx="3714115" cy="352532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CHART PAGE</a:t>
            </a:r>
          </a:p>
          <a:p>
            <a:pPr marL="182245" indent="-169545">
              <a:lnSpc>
                <a:spcPts val="1400"/>
              </a:lnSpc>
              <a:spcBef>
                <a:spcPts val="34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Can be programmed to automatically display</a:t>
            </a:r>
          </a:p>
          <a:p>
            <a:pPr marL="182245" indent="-169545">
              <a:lnSpc>
                <a:spcPts val="1400"/>
              </a:lnSpc>
              <a:spcBef>
                <a:spcPts val="26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Allows entry of</a:t>
            </a:r>
            <a:r>
              <a:rPr lang="en-US" sz="1400" dirty="0"/>
              <a:t> </a:t>
            </a:r>
            <a:r>
              <a:rPr sz="1400" dirty="0"/>
              <a:t>patient data</a:t>
            </a:r>
            <a:r>
              <a:rPr lang="en-US" sz="1400" dirty="0"/>
              <a:t>, including:</a:t>
            </a:r>
            <a:endParaRPr sz="1400" dirty="0"/>
          </a:p>
          <a:p>
            <a:pPr marL="639445" lvl="1" indent="-169545">
              <a:lnSpc>
                <a:spcPts val="1400"/>
              </a:lnSpc>
              <a:spcBef>
                <a:spcPts val="26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Sample type</a:t>
            </a:r>
          </a:p>
          <a:p>
            <a:pPr marL="639445" lvl="1" indent="-169545">
              <a:lnSpc>
                <a:spcPts val="1400"/>
              </a:lnSpc>
              <a:spcBef>
                <a:spcPts val="26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Patient temperature</a:t>
            </a:r>
          </a:p>
          <a:p>
            <a:pPr marL="639445" lvl="1" indent="-169545">
              <a:lnSpc>
                <a:spcPts val="1400"/>
              </a:lnSpc>
              <a:spcBef>
                <a:spcPts val="26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FiO2</a:t>
            </a:r>
            <a:endParaRPr lang="en-US" sz="1400" dirty="0"/>
          </a:p>
          <a:p>
            <a:pPr marL="639445" lvl="1" indent="-169545">
              <a:lnSpc>
                <a:spcPts val="1400"/>
              </a:lnSpc>
              <a:spcBef>
                <a:spcPts val="26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CPB</a:t>
            </a:r>
            <a:endParaRPr sz="1400" dirty="0"/>
          </a:p>
          <a:p>
            <a:pPr marL="639445" lvl="1" indent="-169545">
              <a:lnSpc>
                <a:spcPts val="1400"/>
              </a:lnSpc>
              <a:spcBef>
                <a:spcPts val="26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Free fields for additional info</a:t>
            </a: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ENTER DATA ON THE CHART PAGE</a:t>
            </a:r>
          </a:p>
          <a:p>
            <a:pPr marL="182245" indent="-16954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the keypad to enter data</a:t>
            </a:r>
          </a:p>
          <a:p>
            <a:pPr marL="182245" indent="-169545">
              <a:lnSpc>
                <a:spcPct val="100000"/>
              </a:lnSpc>
              <a:spcBef>
                <a:spcPts val="26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the </a:t>
            </a:r>
            <a:r>
              <a:rPr sz="1400" dirty="0">
                <a:solidFill>
                  <a:schemeClr val="accent3"/>
                </a:solidFill>
              </a:rPr>
              <a:t>ENT</a:t>
            </a:r>
            <a:r>
              <a:rPr sz="1400" dirty="0"/>
              <a:t> key to navigate to the next field</a:t>
            </a: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FREE FIELD DATA ENTRY</a:t>
            </a:r>
          </a:p>
          <a:p>
            <a:pPr marL="182245" indent="-16954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the keypad to enter data or scan the data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323703-36A6-A4DC-7B94-73ED2E642249}"/>
              </a:ext>
            </a:extLst>
          </p:cNvPr>
          <p:cNvGrpSpPr/>
          <p:nvPr/>
        </p:nvGrpSpPr>
        <p:grpSpPr>
          <a:xfrm>
            <a:off x="4819803" y="1383981"/>
            <a:ext cx="3614762" cy="2995414"/>
            <a:chOff x="4920903" y="1115113"/>
            <a:chExt cx="3814257" cy="31607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1BFBA8-009A-9666-2C56-8F190440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0903" y="1115113"/>
              <a:ext cx="1847074" cy="316072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ADF380-A768-3048-1CDB-6BEB191A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8398" y="1115113"/>
              <a:ext cx="1886762" cy="316072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AF4412-A6E6-BE85-9853-0C68F4BB26DC}"/>
                </a:ext>
              </a:extLst>
            </p:cNvPr>
            <p:cNvSpPr/>
            <p:nvPr/>
          </p:nvSpPr>
          <p:spPr>
            <a:xfrm>
              <a:off x="5407964" y="2258375"/>
              <a:ext cx="914400" cy="144016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5BC1D6-4111-64BF-AD89-F86400E4B8A9}"/>
                </a:ext>
              </a:extLst>
            </p:cNvPr>
            <p:cNvSpPr/>
            <p:nvPr/>
          </p:nvSpPr>
          <p:spPr>
            <a:xfrm>
              <a:off x="7334578" y="2220275"/>
              <a:ext cx="977933" cy="144016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F82C657-7D6E-A9C0-4EBA-8E3CF9F05F02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48C5E1B7-4A19-0376-5143-649A2BA5BFC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BD9B9C98-EE50-BCA9-C63C-F005F5C7E828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CD988D3C-4A06-E5BF-55E3-A3AAEEC408E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66828C50-AC5B-A4B6-4F3B-BD54653D670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19FF35E2-61B7-2EEF-F058-A0CE973943C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AAF5D095-5DA6-093B-4C4A-C84C128FB99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CDA144E3-5142-8334-C1BF-BC83A6B69F6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AE2D097F-F3FD-83BF-1AED-11E09B99581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F1CF0-D366-C9A2-2A1D-7851FB6D90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43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Chart</a:t>
            </a:r>
            <a:r>
              <a:rPr spc="-30" dirty="0"/>
              <a:t> </a:t>
            </a:r>
            <a:r>
              <a:rPr lang="en-US" spc="-30" dirty="0"/>
              <a:t>P</a:t>
            </a:r>
            <a:r>
              <a:rPr dirty="0"/>
              <a:t>age:</a:t>
            </a:r>
            <a:r>
              <a:rPr spc="-45" dirty="0"/>
              <a:t> </a:t>
            </a:r>
            <a:r>
              <a:rPr lang="en-US" dirty="0"/>
              <a:t>E</a:t>
            </a:r>
            <a:r>
              <a:rPr dirty="0"/>
              <a:t>nter</a:t>
            </a:r>
            <a:r>
              <a:rPr spc="-60" dirty="0"/>
              <a:t> </a:t>
            </a:r>
            <a:r>
              <a:rPr lang="en-US" dirty="0"/>
              <a:t>s</a:t>
            </a:r>
            <a:r>
              <a:rPr dirty="0"/>
              <a:t>ample</a:t>
            </a:r>
            <a:r>
              <a:rPr spc="-30" dirty="0"/>
              <a:t> </a:t>
            </a:r>
            <a:r>
              <a:rPr lang="en-US" dirty="0"/>
              <a:t>t</a:t>
            </a:r>
            <a:r>
              <a:rPr dirty="0"/>
              <a:t>ype</a:t>
            </a:r>
            <a:r>
              <a:rPr spc="-40" dirty="0"/>
              <a:t> </a:t>
            </a:r>
            <a:r>
              <a:rPr lang="en-US" dirty="0"/>
              <a:t>|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lang="en-US" spc="-50" dirty="0"/>
              <a:t>1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502920" y="1338442"/>
            <a:ext cx="2315845" cy="16902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ENTER SAMPLE TYPE</a:t>
            </a:r>
          </a:p>
          <a:p>
            <a:pPr marL="182245" marR="224154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Refer to the menu at the bottom of the screen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Enter the number of the corresponding sample type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the </a:t>
            </a:r>
            <a:r>
              <a:rPr sz="1400" dirty="0">
                <a:solidFill>
                  <a:schemeClr val="accent3"/>
                </a:solidFill>
              </a:rPr>
              <a:t>ENT</a:t>
            </a:r>
            <a:r>
              <a:rPr sz="1400" dirty="0"/>
              <a:t> key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9CC34D-324F-2389-D323-53B224A32378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9783A661-BC68-0135-98AD-42700BEE1C6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C69924AC-A245-B35F-269A-4462AB86161F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13AAB3C1-FDA9-8C5F-BC08-674F86C2E41E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3136A801-9F9F-64DD-8669-4F89B9C3897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854367D0-4602-69D4-0E85-44828D88FCE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D4EEF748-403D-474C-28E4-D224EDD4E99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8D89F209-F33B-E477-C094-45F1EAC15422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F812E9F2-5CCB-73E6-1743-60739FE4168B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F02B092-6462-8FEE-EFF0-315FD6DD8D0B}"/>
              </a:ext>
            </a:extLst>
          </p:cNvPr>
          <p:cNvGrpSpPr/>
          <p:nvPr/>
        </p:nvGrpSpPr>
        <p:grpSpPr>
          <a:xfrm>
            <a:off x="3091649" y="1451173"/>
            <a:ext cx="5515396" cy="2557594"/>
            <a:chOff x="3461047" y="1713785"/>
            <a:chExt cx="5515396" cy="25575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D428644-CCE0-427D-DF67-D20305C6D362}"/>
                </a:ext>
              </a:extLst>
            </p:cNvPr>
            <p:cNvGrpSpPr/>
            <p:nvPr/>
          </p:nvGrpSpPr>
          <p:grpSpPr>
            <a:xfrm>
              <a:off x="3461047" y="1713785"/>
              <a:ext cx="5515396" cy="2557594"/>
              <a:chOff x="3091649" y="1126952"/>
              <a:chExt cx="6011145" cy="278748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48E20BB-52F4-CCAA-7FFB-77CC914B5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23502" y="1149746"/>
                <a:ext cx="1879292" cy="275321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7A5C896-6AEE-6D4C-E784-30F06A53E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5966" y="1126952"/>
                <a:ext cx="1847075" cy="277940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D636303-0040-809A-66BB-C2BB3753E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91649" y="1135025"/>
                <a:ext cx="1847075" cy="2779409"/>
              </a:xfrm>
              <a:prstGeom prst="rect">
                <a:avLst/>
              </a:prstGeom>
            </p:spPr>
          </p:pic>
          <p:sp>
            <p:nvSpPr>
              <p:cNvPr id="24" name="object 8">
                <a:extLst>
                  <a:ext uri="{FF2B5EF4-FFF2-40B4-BE49-F238E27FC236}">
                    <a16:creationId xmlns:a16="http://schemas.microsoft.com/office/drawing/2014/main" id="{92FEC5CE-3837-9D44-07A7-D9607E6B88BC}"/>
                  </a:ext>
                </a:extLst>
              </p:cNvPr>
              <p:cNvSpPr/>
              <p:nvPr/>
            </p:nvSpPr>
            <p:spPr>
              <a:xfrm>
                <a:off x="5601315" y="2271221"/>
                <a:ext cx="1039494" cy="119166"/>
              </a:xfrm>
              <a:custGeom>
                <a:avLst/>
                <a:gdLst/>
                <a:ahLst/>
                <a:cxnLst/>
                <a:rect l="l" t="t" r="r" b="b"/>
                <a:pathLst>
                  <a:path w="963295" h="399414">
                    <a:moveTo>
                      <a:pt x="0" y="0"/>
                    </a:moveTo>
                    <a:lnTo>
                      <a:pt x="963167" y="0"/>
                    </a:lnTo>
                    <a:lnTo>
                      <a:pt x="963167" y="399288"/>
                    </a:lnTo>
                    <a:lnTo>
                      <a:pt x="0" y="399288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8">
                <a:extLst>
                  <a:ext uri="{FF2B5EF4-FFF2-40B4-BE49-F238E27FC236}">
                    <a16:creationId xmlns:a16="http://schemas.microsoft.com/office/drawing/2014/main" id="{7BF462AB-E6B6-84FB-737C-34829340A121}"/>
                  </a:ext>
                </a:extLst>
              </p:cNvPr>
              <p:cNvSpPr/>
              <p:nvPr/>
            </p:nvSpPr>
            <p:spPr>
              <a:xfrm>
                <a:off x="7643402" y="2384904"/>
                <a:ext cx="1039494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963295" h="399414">
                    <a:moveTo>
                      <a:pt x="0" y="0"/>
                    </a:moveTo>
                    <a:lnTo>
                      <a:pt x="963167" y="0"/>
                    </a:lnTo>
                    <a:lnTo>
                      <a:pt x="963167" y="399288"/>
                    </a:lnTo>
                    <a:lnTo>
                      <a:pt x="0" y="399288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7">
                <a:extLst>
                  <a:ext uri="{FF2B5EF4-FFF2-40B4-BE49-F238E27FC236}">
                    <a16:creationId xmlns:a16="http://schemas.microsoft.com/office/drawing/2014/main" id="{FF4F15D9-9309-6A6D-A219-62558579C5B5}"/>
                  </a:ext>
                </a:extLst>
              </p:cNvPr>
              <p:cNvSpPr/>
              <p:nvPr/>
            </p:nvSpPr>
            <p:spPr>
              <a:xfrm>
                <a:off x="4939846" y="2437043"/>
                <a:ext cx="200838" cy="233811"/>
              </a:xfrm>
              <a:custGeom>
                <a:avLst/>
                <a:gdLst/>
                <a:ahLst/>
                <a:cxnLst/>
                <a:rect l="l" t="t" r="r" b="b"/>
                <a:pathLst>
                  <a:path w="297814" h="346710">
                    <a:moveTo>
                      <a:pt x="0" y="0"/>
                    </a:moveTo>
                    <a:lnTo>
                      <a:pt x="10439" y="346163"/>
                    </a:lnTo>
                    <a:lnTo>
                      <a:pt x="297586" y="177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C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7">
                <a:extLst>
                  <a:ext uri="{FF2B5EF4-FFF2-40B4-BE49-F238E27FC236}">
                    <a16:creationId xmlns:a16="http://schemas.microsoft.com/office/drawing/2014/main" id="{CFA083E6-BF9A-7637-4DE7-82520AAFACC2}"/>
                  </a:ext>
                </a:extLst>
              </p:cNvPr>
              <p:cNvSpPr/>
              <p:nvPr/>
            </p:nvSpPr>
            <p:spPr>
              <a:xfrm>
                <a:off x="7022664" y="2390387"/>
                <a:ext cx="200838" cy="233811"/>
              </a:xfrm>
              <a:custGeom>
                <a:avLst/>
                <a:gdLst/>
                <a:ahLst/>
                <a:cxnLst/>
                <a:rect l="l" t="t" r="r" b="b"/>
                <a:pathLst>
                  <a:path w="297814" h="346710">
                    <a:moveTo>
                      <a:pt x="0" y="0"/>
                    </a:moveTo>
                    <a:lnTo>
                      <a:pt x="10439" y="346163"/>
                    </a:lnTo>
                    <a:lnTo>
                      <a:pt x="297586" y="1771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C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" name="object 8">
              <a:extLst>
                <a:ext uri="{FF2B5EF4-FFF2-40B4-BE49-F238E27FC236}">
                  <a16:creationId xmlns:a16="http://schemas.microsoft.com/office/drawing/2014/main" id="{9201F60A-CB96-3611-DB86-543D345B950A}"/>
                </a:ext>
              </a:extLst>
            </p:cNvPr>
            <p:cNvSpPr/>
            <p:nvPr/>
          </p:nvSpPr>
          <p:spPr>
            <a:xfrm>
              <a:off x="3774333" y="3415352"/>
              <a:ext cx="1068171" cy="435421"/>
            </a:xfrm>
            <a:custGeom>
              <a:avLst/>
              <a:gdLst/>
              <a:ahLst/>
              <a:cxnLst/>
              <a:rect l="l" t="t" r="r" b="b"/>
              <a:pathLst>
                <a:path w="962025" h="399414">
                  <a:moveTo>
                    <a:pt x="0" y="0"/>
                  </a:moveTo>
                  <a:lnTo>
                    <a:pt x="961644" y="0"/>
                  </a:lnTo>
                  <a:lnTo>
                    <a:pt x="961644" y="399288"/>
                  </a:lnTo>
                  <a:lnTo>
                    <a:pt x="0" y="39928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E4088CA-4EC6-7A53-32DC-3E344C381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990" y="2512965"/>
            <a:ext cx="186201" cy="8555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4D8348-9C21-A5A1-1861-ECA9B9D0849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44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Chart</a:t>
            </a:r>
            <a:r>
              <a:rPr spc="-30" dirty="0"/>
              <a:t> </a:t>
            </a:r>
            <a:r>
              <a:rPr lang="en-US" spc="-30" dirty="0"/>
              <a:t>P</a:t>
            </a:r>
            <a:r>
              <a:rPr dirty="0"/>
              <a:t>age:</a:t>
            </a:r>
            <a:r>
              <a:rPr spc="-45" dirty="0"/>
              <a:t> </a:t>
            </a:r>
            <a:r>
              <a:rPr lang="en-US" spc="-45" dirty="0"/>
              <a:t>E</a:t>
            </a:r>
            <a:r>
              <a:rPr dirty="0"/>
              <a:t>nter</a:t>
            </a:r>
            <a:r>
              <a:rPr spc="-60" dirty="0"/>
              <a:t> </a:t>
            </a:r>
            <a:r>
              <a:rPr lang="en-US" dirty="0"/>
              <a:t>s</a:t>
            </a:r>
            <a:r>
              <a:rPr dirty="0"/>
              <a:t>ample</a:t>
            </a:r>
            <a:r>
              <a:rPr spc="-30" dirty="0"/>
              <a:t> </a:t>
            </a:r>
            <a:r>
              <a:rPr lang="en-US" dirty="0"/>
              <a:t>t</a:t>
            </a:r>
            <a:r>
              <a:rPr dirty="0"/>
              <a:t>ype</a:t>
            </a:r>
            <a:r>
              <a:rPr spc="-40" dirty="0"/>
              <a:t> </a:t>
            </a:r>
            <a:r>
              <a:rPr lang="en-US" spc="-40" dirty="0"/>
              <a:t>|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dirty="0"/>
              <a:t>1</a:t>
            </a:r>
            <a:r>
              <a:rPr spc="-45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2315845" cy="16902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 ENTER SAMPLE TYPE</a:t>
            </a:r>
          </a:p>
          <a:p>
            <a:pPr marL="182245" marR="224154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Refer to the menu at the bottom of the screen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Enter the number of the corresponding sample type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Press the </a:t>
            </a:r>
            <a:r>
              <a:rPr sz="1400">
                <a:solidFill>
                  <a:schemeClr val="accent3"/>
                </a:solidFill>
              </a:rPr>
              <a:t>ENT</a:t>
            </a:r>
            <a:r>
              <a:rPr sz="1400"/>
              <a:t> key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F5B629-95D2-364F-39F8-861DA9D47AAD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C9F0A2B1-B63D-7E36-4D6E-6CE7D993A9C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2B6EA7EF-F099-35F6-1CD7-8966820F416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D5298473-E454-2651-6CE0-5015A5A826B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476F8E54-2F59-D98F-D673-DBA0D5714F63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A044F997-0619-C290-1718-D4DA055E831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86CDC620-B39A-34CF-F731-4F3B9AA8A1F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90F904EF-2C80-1B73-53C0-5C1DAFE93815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3">
              <a:extLst>
                <a:ext uri="{FF2B5EF4-FFF2-40B4-BE49-F238E27FC236}">
                  <a16:creationId xmlns:a16="http://schemas.microsoft.com/office/drawing/2014/main" id="{B8681FF2-F023-AA3A-9CA8-3B1E4D94C04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DB7B4C-EB36-900F-9058-0ECBC22D0584}"/>
              </a:ext>
            </a:extLst>
          </p:cNvPr>
          <p:cNvGrpSpPr/>
          <p:nvPr/>
        </p:nvGrpSpPr>
        <p:grpSpPr>
          <a:xfrm>
            <a:off x="3163984" y="1412879"/>
            <a:ext cx="5571176" cy="2634181"/>
            <a:chOff x="2883952" y="1462023"/>
            <a:chExt cx="5898683" cy="27890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DE0BD5-48B7-4D12-18E2-551BD87B7461}"/>
                </a:ext>
              </a:extLst>
            </p:cNvPr>
            <p:cNvGrpSpPr/>
            <p:nvPr/>
          </p:nvGrpSpPr>
          <p:grpSpPr>
            <a:xfrm>
              <a:off x="2883952" y="1462023"/>
              <a:ext cx="5898683" cy="2789034"/>
              <a:chOff x="2883952" y="1462023"/>
              <a:chExt cx="5898683" cy="278903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9B35AB5-BA10-3FBB-DF19-8C638147A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91301" y="1462023"/>
                <a:ext cx="1891334" cy="278903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19CA33E-E1CF-85AA-5184-1E9ED492DE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98383" y="1471751"/>
                <a:ext cx="1856688" cy="2768030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B07E97C-0D4D-A4CB-DAF9-AD9B71B13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3952" y="1483027"/>
                <a:ext cx="1856688" cy="2768030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3307486" y="3403250"/>
                <a:ext cx="1068171" cy="435421"/>
              </a:xfrm>
              <a:custGeom>
                <a:avLst/>
                <a:gdLst/>
                <a:ahLst/>
                <a:cxnLst/>
                <a:rect l="l" t="t" r="r" b="b"/>
                <a:pathLst>
                  <a:path w="962025" h="399414">
                    <a:moveTo>
                      <a:pt x="0" y="0"/>
                    </a:moveTo>
                    <a:lnTo>
                      <a:pt x="961644" y="0"/>
                    </a:lnTo>
                    <a:lnTo>
                      <a:pt x="961644" y="399288"/>
                    </a:lnTo>
                    <a:lnTo>
                      <a:pt x="0" y="399288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8">
                <a:extLst>
                  <a:ext uri="{FF2B5EF4-FFF2-40B4-BE49-F238E27FC236}">
                    <a16:creationId xmlns:a16="http://schemas.microsoft.com/office/drawing/2014/main" id="{5CBC51CD-C907-B2C4-C98D-06B8FB7B6AB8}"/>
                  </a:ext>
                </a:extLst>
              </p:cNvPr>
              <p:cNvSpPr/>
              <p:nvPr/>
            </p:nvSpPr>
            <p:spPr>
              <a:xfrm>
                <a:off x="5328016" y="2587275"/>
                <a:ext cx="1033274" cy="126563"/>
              </a:xfrm>
              <a:custGeom>
                <a:avLst/>
                <a:gdLst/>
                <a:ahLst/>
                <a:cxnLst/>
                <a:rect l="l" t="t" r="r" b="b"/>
                <a:pathLst>
                  <a:path w="962025" h="399414">
                    <a:moveTo>
                      <a:pt x="0" y="0"/>
                    </a:moveTo>
                    <a:lnTo>
                      <a:pt x="961644" y="0"/>
                    </a:lnTo>
                    <a:lnTo>
                      <a:pt x="961644" y="399288"/>
                    </a:lnTo>
                    <a:lnTo>
                      <a:pt x="0" y="399288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8">
                <a:extLst>
                  <a:ext uri="{FF2B5EF4-FFF2-40B4-BE49-F238E27FC236}">
                    <a16:creationId xmlns:a16="http://schemas.microsoft.com/office/drawing/2014/main" id="{4DA24E1C-B687-0E5C-0023-7E8DB84711D6}"/>
                  </a:ext>
                </a:extLst>
              </p:cNvPr>
              <p:cNvSpPr/>
              <p:nvPr/>
            </p:nvSpPr>
            <p:spPr>
              <a:xfrm>
                <a:off x="7314499" y="2601093"/>
                <a:ext cx="1077407" cy="134909"/>
              </a:xfrm>
              <a:custGeom>
                <a:avLst/>
                <a:gdLst/>
                <a:ahLst/>
                <a:cxnLst/>
                <a:rect l="l" t="t" r="r" b="b"/>
                <a:pathLst>
                  <a:path w="962025" h="399414">
                    <a:moveTo>
                      <a:pt x="0" y="0"/>
                    </a:moveTo>
                    <a:lnTo>
                      <a:pt x="961644" y="0"/>
                    </a:lnTo>
                    <a:lnTo>
                      <a:pt x="961644" y="399288"/>
                    </a:lnTo>
                    <a:lnTo>
                      <a:pt x="0" y="399288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 dirty="0"/>
              </a:p>
            </p:txBody>
          </p:sp>
        </p:grp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98CDFBDD-E532-65F2-8ABC-E783EC1638A7}"/>
                </a:ext>
              </a:extLst>
            </p:cNvPr>
            <p:cNvSpPr/>
            <p:nvPr/>
          </p:nvSpPr>
          <p:spPr>
            <a:xfrm>
              <a:off x="4762153" y="2758167"/>
              <a:ext cx="168161" cy="195769"/>
            </a:xfrm>
            <a:custGeom>
              <a:avLst/>
              <a:gdLst/>
              <a:ahLst/>
              <a:cxnLst/>
              <a:rect l="l" t="t" r="r" b="b"/>
              <a:pathLst>
                <a:path w="297814" h="346710">
                  <a:moveTo>
                    <a:pt x="0" y="0"/>
                  </a:moveTo>
                  <a:lnTo>
                    <a:pt x="10439" y="346163"/>
                  </a:lnTo>
                  <a:lnTo>
                    <a:pt x="297586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7">
              <a:extLst>
                <a:ext uri="{FF2B5EF4-FFF2-40B4-BE49-F238E27FC236}">
                  <a16:creationId xmlns:a16="http://schemas.microsoft.com/office/drawing/2014/main" id="{58B3224C-01FC-C1F1-9F79-D27B180FDB0E}"/>
                </a:ext>
              </a:extLst>
            </p:cNvPr>
            <p:cNvSpPr/>
            <p:nvPr/>
          </p:nvSpPr>
          <p:spPr>
            <a:xfrm>
              <a:off x="6774916" y="2690728"/>
              <a:ext cx="168161" cy="195769"/>
            </a:xfrm>
            <a:custGeom>
              <a:avLst/>
              <a:gdLst/>
              <a:ahLst/>
              <a:cxnLst/>
              <a:rect l="l" t="t" r="r" b="b"/>
              <a:pathLst>
                <a:path w="297814" h="346710">
                  <a:moveTo>
                    <a:pt x="0" y="0"/>
                  </a:moveTo>
                  <a:lnTo>
                    <a:pt x="10439" y="346163"/>
                  </a:lnTo>
                  <a:lnTo>
                    <a:pt x="297586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2AE420B-8085-6268-983C-75F9182F9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551" y="2509639"/>
            <a:ext cx="186201" cy="85552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C6DF4A-FAF0-D0B8-7F78-A3CCEB93EA3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45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Chart</a:t>
            </a:r>
            <a:r>
              <a:rPr spc="-40" dirty="0"/>
              <a:t> </a:t>
            </a:r>
            <a:r>
              <a:rPr dirty="0"/>
              <a:t>Page:</a:t>
            </a:r>
            <a:r>
              <a:rPr spc="-50" dirty="0"/>
              <a:t> </a:t>
            </a:r>
            <a:r>
              <a:rPr dirty="0"/>
              <a:t>Enter</a:t>
            </a:r>
            <a:r>
              <a:rPr spc="-70" dirty="0"/>
              <a:t> </a:t>
            </a:r>
            <a:r>
              <a:rPr lang="en-US" spc="-70" dirty="0"/>
              <a:t>p</a:t>
            </a:r>
            <a:r>
              <a:rPr dirty="0"/>
              <a:t>atient</a:t>
            </a:r>
            <a:r>
              <a:rPr spc="-40" dirty="0"/>
              <a:t> </a:t>
            </a:r>
            <a:r>
              <a:rPr lang="en-US" spc="-40" dirty="0"/>
              <a:t>t</a:t>
            </a:r>
            <a:r>
              <a:rPr dirty="0"/>
              <a:t>emperature</a:t>
            </a:r>
            <a:r>
              <a:rPr spc="-50" dirty="0"/>
              <a:t> </a:t>
            </a:r>
            <a:r>
              <a:rPr lang="en-US" spc="-50" dirty="0"/>
              <a:t>|</a:t>
            </a:r>
            <a:r>
              <a:rPr spc="-45" dirty="0"/>
              <a:t> </a:t>
            </a:r>
            <a:r>
              <a:rPr spc="-25" dirty="0"/>
              <a:t>i-</a:t>
            </a:r>
            <a:r>
              <a:rPr dirty="0"/>
              <a:t>STAT</a:t>
            </a:r>
            <a:r>
              <a:rPr spc="-40" dirty="0"/>
              <a:t> </a:t>
            </a:r>
            <a:r>
              <a:rPr spc="-50" dirty="0"/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75F3DC-67CA-F416-937B-90E9ACE9147C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21147A66-0B40-8242-D524-310DE052E02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6">
              <a:extLst>
                <a:ext uri="{FF2B5EF4-FFF2-40B4-BE49-F238E27FC236}">
                  <a16:creationId xmlns:a16="http://schemas.microsoft.com/office/drawing/2014/main" id="{3EE35883-47F2-4BA7-DD02-A5103B3E882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7F5E4252-A729-0C43-9958-6D4BB864795A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CD785CE6-8B0D-1B1A-2EBD-D83A27A56DA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91A8BBD3-2DD9-C5AE-6BCF-313E628D4D12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D4E392A0-0BDB-7D10-CDC5-3989BC784564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8B585965-6578-041C-04D4-1C4F2DA669AA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F144FE57-58E9-7C3B-ABE2-5D6B7048787D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5FEA6C3-E53B-C37B-621D-2814D8CEECFE}"/>
              </a:ext>
            </a:extLst>
          </p:cNvPr>
          <p:cNvGrpSpPr/>
          <p:nvPr/>
        </p:nvGrpSpPr>
        <p:grpSpPr>
          <a:xfrm>
            <a:off x="4740012" y="1486968"/>
            <a:ext cx="3816154" cy="2625652"/>
            <a:chOff x="4893837" y="1480051"/>
            <a:chExt cx="3937992" cy="270948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C482027-71D4-E4EE-9845-BFE82C326102}"/>
                </a:ext>
              </a:extLst>
            </p:cNvPr>
            <p:cNvGrpSpPr/>
            <p:nvPr/>
          </p:nvGrpSpPr>
          <p:grpSpPr>
            <a:xfrm>
              <a:off x="4893837" y="1480051"/>
              <a:ext cx="1833856" cy="2709481"/>
              <a:chOff x="5134864" y="1188719"/>
              <a:chExt cx="1833856" cy="270948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9B444AA-4BCF-D9F3-ABFE-CC81399D0A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4864" y="1188719"/>
                <a:ext cx="1833856" cy="2709481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5582594" y="2696172"/>
                <a:ext cx="964041" cy="128285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154305">
                    <a:moveTo>
                      <a:pt x="0" y="0"/>
                    </a:moveTo>
                    <a:lnTo>
                      <a:pt x="1071371" y="0"/>
                    </a:lnTo>
                    <a:lnTo>
                      <a:pt x="1071371" y="153924"/>
                    </a:lnTo>
                    <a:lnTo>
                      <a:pt x="0" y="153924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DBC8826-BA04-41FD-CA9C-BDA38EA44B9D}"/>
                </a:ext>
              </a:extLst>
            </p:cNvPr>
            <p:cNvGrpSpPr/>
            <p:nvPr/>
          </p:nvGrpSpPr>
          <p:grpSpPr>
            <a:xfrm>
              <a:off x="6989625" y="1480051"/>
              <a:ext cx="1842204" cy="2709481"/>
              <a:chOff x="7230652" y="1188719"/>
              <a:chExt cx="1842204" cy="270948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686D0EE0-624F-AB39-4E38-D904589523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1138"/>
              <a:stretch/>
            </p:blipFill>
            <p:spPr>
              <a:xfrm>
                <a:off x="7230652" y="1188719"/>
                <a:ext cx="1842204" cy="2709481"/>
              </a:xfrm>
              <a:prstGeom prst="rect">
                <a:avLst/>
              </a:prstGeom>
            </p:spPr>
          </p:pic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6E60F6E8-6D6B-B633-C1B6-D9D7CAC11346}"/>
                  </a:ext>
                </a:extLst>
              </p:cNvPr>
              <p:cNvSpPr/>
              <p:nvPr/>
            </p:nvSpPr>
            <p:spPr>
              <a:xfrm>
                <a:off x="7675092" y="2696172"/>
                <a:ext cx="996233" cy="128285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154305">
                    <a:moveTo>
                      <a:pt x="0" y="0"/>
                    </a:moveTo>
                    <a:lnTo>
                      <a:pt x="1071371" y="0"/>
                    </a:lnTo>
                    <a:lnTo>
                      <a:pt x="1071371" y="153924"/>
                    </a:lnTo>
                    <a:lnTo>
                      <a:pt x="0" y="153924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9DF32614-F9E9-4862-573C-49143ECF6DD6}"/>
                </a:ext>
              </a:extLst>
            </p:cNvPr>
            <p:cNvSpPr/>
            <p:nvPr/>
          </p:nvSpPr>
          <p:spPr>
            <a:xfrm>
              <a:off x="6785790" y="2863082"/>
              <a:ext cx="173475" cy="201956"/>
            </a:xfrm>
            <a:custGeom>
              <a:avLst/>
              <a:gdLst/>
              <a:ahLst/>
              <a:cxnLst/>
              <a:rect l="l" t="t" r="r" b="b"/>
              <a:pathLst>
                <a:path w="297815" h="346710">
                  <a:moveTo>
                    <a:pt x="0" y="0"/>
                  </a:moveTo>
                  <a:lnTo>
                    <a:pt x="10452" y="346163"/>
                  </a:lnTo>
                  <a:lnTo>
                    <a:pt x="297599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3">
            <a:extLst>
              <a:ext uri="{FF2B5EF4-FFF2-40B4-BE49-F238E27FC236}">
                <a16:creationId xmlns:a16="http://schemas.microsoft.com/office/drawing/2014/main" id="{26E4009D-A674-4111-4A3F-AB5A29A97882}"/>
              </a:ext>
            </a:extLst>
          </p:cNvPr>
          <p:cNvSpPr txBox="1"/>
          <p:nvPr/>
        </p:nvSpPr>
        <p:spPr>
          <a:xfrm>
            <a:off x="502920" y="1287167"/>
            <a:ext cx="3660202" cy="303929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ENTER PATIENT TEMPERATURE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the </a:t>
            </a:r>
            <a:r>
              <a:rPr lang="en-US" sz="1400" dirty="0"/>
              <a:t>n</a:t>
            </a:r>
            <a:r>
              <a:rPr sz="1400" dirty="0"/>
              <a:t>umber keys on the keypad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the </a:t>
            </a:r>
            <a:r>
              <a:rPr sz="1400" dirty="0">
                <a:solidFill>
                  <a:schemeClr val="accent3"/>
                </a:solidFill>
              </a:rPr>
              <a:t>ENT</a:t>
            </a:r>
            <a:r>
              <a:rPr sz="1400" dirty="0"/>
              <a:t> key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Analyzer will interpret numbers as:</a:t>
            </a:r>
          </a:p>
          <a:p>
            <a:pPr marL="639445" lvl="2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Fahrenheit : </a:t>
            </a:r>
            <a:r>
              <a:rPr sz="1400" b="1" dirty="0"/>
              <a:t>50.0 to 110.0</a:t>
            </a:r>
          </a:p>
          <a:p>
            <a:pPr marL="639445" lvl="2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Centigrade/Celsius: </a:t>
            </a:r>
            <a:r>
              <a:rPr sz="1400" b="1" dirty="0"/>
              <a:t>10.0 to 45.0</a:t>
            </a:r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sz="8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BLOOD GAS RESULTS</a:t>
            </a:r>
          </a:p>
          <a:p>
            <a:pPr marL="182245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When a patient temperature is entered, blood gas results will be displayed at both </a:t>
            </a:r>
            <a:r>
              <a:rPr sz="1400" b="1" dirty="0"/>
              <a:t>37°C </a:t>
            </a:r>
            <a:r>
              <a:rPr sz="1400" dirty="0"/>
              <a:t>and the patient's temperature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DEE3D-9D90-3C59-8C4D-BB99391068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46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387715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082665" algn="l"/>
              </a:tabLst>
            </a:pPr>
            <a:r>
              <a:rPr dirty="0"/>
              <a:t>Chart</a:t>
            </a:r>
            <a:r>
              <a:rPr spc="-45" dirty="0"/>
              <a:t> </a:t>
            </a:r>
            <a:r>
              <a:rPr lang="en-US" spc="-45" dirty="0"/>
              <a:t>P</a:t>
            </a:r>
            <a:r>
              <a:rPr dirty="0"/>
              <a:t>age:</a:t>
            </a:r>
            <a:r>
              <a:rPr spc="-60" dirty="0"/>
              <a:t> </a:t>
            </a:r>
            <a:r>
              <a:rPr lang="en-US" spc="-60" dirty="0"/>
              <a:t>E</a:t>
            </a:r>
            <a:r>
              <a:rPr dirty="0"/>
              <a:t>nter</a:t>
            </a:r>
            <a:r>
              <a:rPr spc="-65" dirty="0"/>
              <a:t> </a:t>
            </a:r>
            <a:r>
              <a:rPr lang="en-US" dirty="0"/>
              <a:t>p</a:t>
            </a:r>
            <a:r>
              <a:rPr dirty="0"/>
              <a:t>atient</a:t>
            </a:r>
            <a:r>
              <a:rPr spc="-45" dirty="0"/>
              <a:t> </a:t>
            </a:r>
            <a:r>
              <a:rPr lang="en-US" dirty="0"/>
              <a:t>t</a:t>
            </a:r>
            <a:r>
              <a:rPr dirty="0"/>
              <a:t>emperature</a:t>
            </a:r>
            <a:r>
              <a:rPr spc="-75" dirty="0"/>
              <a:t> </a:t>
            </a:r>
            <a:r>
              <a:rPr lang="en-US" sz="2300" spc="-50" dirty="0"/>
              <a:t>| </a:t>
            </a:r>
            <a:r>
              <a:rPr sz="2300" spc="-10" dirty="0"/>
              <a:t>i-</a:t>
            </a:r>
            <a:r>
              <a:rPr sz="2300" dirty="0"/>
              <a:t>STAT</a:t>
            </a:r>
            <a:r>
              <a:rPr sz="2300" spc="-25" dirty="0"/>
              <a:t> </a:t>
            </a:r>
            <a:r>
              <a:rPr sz="2300" dirty="0"/>
              <a:t>1</a:t>
            </a:r>
            <a:r>
              <a:rPr sz="2300" spc="-5" dirty="0"/>
              <a:t> </a:t>
            </a:r>
            <a:r>
              <a:rPr sz="2300" spc="-10" dirty="0"/>
              <a:t>Wireless</a:t>
            </a:r>
            <a:endParaRPr sz="230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48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692838" cy="3039294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ENTER PATIENT TEMPERATURE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the </a:t>
            </a:r>
            <a:r>
              <a:rPr lang="en-US" sz="1400" dirty="0"/>
              <a:t>n</a:t>
            </a:r>
            <a:r>
              <a:rPr sz="1400" dirty="0"/>
              <a:t>umber keys on the keypad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the </a:t>
            </a:r>
            <a:r>
              <a:rPr sz="1400" dirty="0">
                <a:solidFill>
                  <a:schemeClr val="accent3"/>
                </a:solidFill>
              </a:rPr>
              <a:t>ENT</a:t>
            </a:r>
            <a:r>
              <a:rPr sz="1400" dirty="0"/>
              <a:t> key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Analyzer will interpret numbers as:</a:t>
            </a:r>
          </a:p>
          <a:p>
            <a:pPr marL="639445" lvl="2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Fahrenheit : </a:t>
            </a:r>
            <a:r>
              <a:rPr sz="1400" b="1" dirty="0"/>
              <a:t>50.0 to 110.0</a:t>
            </a:r>
          </a:p>
          <a:p>
            <a:pPr marL="639445" lvl="2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Centigrade/Celsius: </a:t>
            </a:r>
            <a:r>
              <a:rPr sz="1400" b="1" dirty="0"/>
              <a:t>10.0 to 45.0</a:t>
            </a:r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sz="8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BLOOD GAS RESULTS</a:t>
            </a:r>
          </a:p>
          <a:p>
            <a:pPr marL="182245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When a patient temperature is entered, blood gas results will be displayed at both </a:t>
            </a:r>
            <a:r>
              <a:rPr sz="1400" b="1" dirty="0"/>
              <a:t>37°C </a:t>
            </a:r>
            <a:r>
              <a:rPr sz="1400" dirty="0"/>
              <a:t>and the patient's temperature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C7DF4E-D8AE-8CD9-6244-88AF5B3013A2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34C3FADC-E124-957E-8291-3E391AB1E86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28043337-1D83-CD61-AF50-7AD53151403C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408F8BC7-6D26-D6D1-7BC9-39A4644E336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F55521CB-2195-EBC7-5987-AD56453FD57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48CF97B4-111C-3527-74DB-7CC6C646DDC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4C75860F-C3F1-E262-B32C-5A50DD97235B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E3458784-0CF4-B3F0-0BEF-D703D0D4792D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4F4249AE-7166-2EAB-94E6-48DADDADE8AD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70F99C2-3942-01CB-8934-3F38E7361F71}"/>
              </a:ext>
            </a:extLst>
          </p:cNvPr>
          <p:cNvGrpSpPr/>
          <p:nvPr/>
        </p:nvGrpSpPr>
        <p:grpSpPr>
          <a:xfrm>
            <a:off x="4713931" y="1548011"/>
            <a:ext cx="3782828" cy="2624088"/>
            <a:chOff x="4891820" y="1460802"/>
            <a:chExt cx="3933678" cy="27287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8356C6-BB37-7589-A6F5-7CDF726E19C0}"/>
                </a:ext>
              </a:extLst>
            </p:cNvPr>
            <p:cNvGrpSpPr/>
            <p:nvPr/>
          </p:nvGrpSpPr>
          <p:grpSpPr>
            <a:xfrm>
              <a:off x="7003824" y="1460802"/>
              <a:ext cx="1821674" cy="2715767"/>
              <a:chOff x="7256221" y="1174233"/>
              <a:chExt cx="1821674" cy="271576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7B64015-DA8D-04A2-B82E-71671B452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56221" y="1174233"/>
                <a:ext cx="1821674" cy="2715767"/>
              </a:xfrm>
              <a:prstGeom prst="rect">
                <a:avLst/>
              </a:prstGeom>
            </p:spPr>
          </p:pic>
          <p:sp>
            <p:nvSpPr>
              <p:cNvPr id="24" name="object 7">
                <a:extLst>
                  <a:ext uri="{FF2B5EF4-FFF2-40B4-BE49-F238E27FC236}">
                    <a16:creationId xmlns:a16="http://schemas.microsoft.com/office/drawing/2014/main" id="{F693096D-FF54-C0FA-3894-E362C6D6B09C}"/>
                  </a:ext>
                </a:extLst>
              </p:cNvPr>
              <p:cNvSpPr/>
              <p:nvPr/>
            </p:nvSpPr>
            <p:spPr>
              <a:xfrm>
                <a:off x="7653402" y="2679762"/>
                <a:ext cx="1026203" cy="130715"/>
              </a:xfrm>
              <a:custGeom>
                <a:avLst/>
                <a:gdLst/>
                <a:ahLst/>
                <a:cxnLst/>
                <a:rect l="l" t="t" r="r" b="b"/>
                <a:pathLst>
                  <a:path w="1112520" h="154305">
                    <a:moveTo>
                      <a:pt x="0" y="0"/>
                    </a:moveTo>
                    <a:lnTo>
                      <a:pt x="1112519" y="0"/>
                    </a:lnTo>
                    <a:lnTo>
                      <a:pt x="1112519" y="153924"/>
                    </a:lnTo>
                    <a:lnTo>
                      <a:pt x="0" y="153924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B042D9E-E63B-C72C-2B96-B932194A650C}"/>
                </a:ext>
              </a:extLst>
            </p:cNvPr>
            <p:cNvGrpSpPr/>
            <p:nvPr/>
          </p:nvGrpSpPr>
          <p:grpSpPr>
            <a:xfrm>
              <a:off x="4891820" y="1473764"/>
              <a:ext cx="1831720" cy="2715768"/>
              <a:chOff x="5144217" y="1187195"/>
              <a:chExt cx="1831720" cy="271576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F060336-323D-B1A8-DE7F-B24164F1BB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44217" y="1187195"/>
                <a:ext cx="1831720" cy="2715768"/>
              </a:xfrm>
              <a:prstGeom prst="rect">
                <a:avLst/>
              </a:prstGeom>
            </p:spPr>
          </p:pic>
          <p:sp>
            <p:nvSpPr>
              <p:cNvPr id="27" name="object 9">
                <a:extLst>
                  <a:ext uri="{FF2B5EF4-FFF2-40B4-BE49-F238E27FC236}">
                    <a16:creationId xmlns:a16="http://schemas.microsoft.com/office/drawing/2014/main" id="{76D989A6-82F8-AF32-D4E2-7990A5E3BD6B}"/>
                  </a:ext>
                </a:extLst>
              </p:cNvPr>
              <p:cNvSpPr/>
              <p:nvPr/>
            </p:nvSpPr>
            <p:spPr>
              <a:xfrm>
                <a:off x="5557222" y="2668905"/>
                <a:ext cx="1066800" cy="124358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155575">
                    <a:moveTo>
                      <a:pt x="0" y="0"/>
                    </a:moveTo>
                    <a:lnTo>
                      <a:pt x="1071372" y="0"/>
                    </a:lnTo>
                    <a:lnTo>
                      <a:pt x="1071372" y="155448"/>
                    </a:lnTo>
                    <a:lnTo>
                      <a:pt x="0" y="155448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8" name="object 8">
              <a:extLst>
                <a:ext uri="{FF2B5EF4-FFF2-40B4-BE49-F238E27FC236}">
                  <a16:creationId xmlns:a16="http://schemas.microsoft.com/office/drawing/2014/main" id="{046C3002-CD11-C0A1-2273-5EE963EE4E05}"/>
                </a:ext>
              </a:extLst>
            </p:cNvPr>
            <p:cNvSpPr/>
            <p:nvPr/>
          </p:nvSpPr>
          <p:spPr>
            <a:xfrm>
              <a:off x="6774420" y="2858319"/>
              <a:ext cx="173475" cy="201956"/>
            </a:xfrm>
            <a:custGeom>
              <a:avLst/>
              <a:gdLst/>
              <a:ahLst/>
              <a:cxnLst/>
              <a:rect l="l" t="t" r="r" b="b"/>
              <a:pathLst>
                <a:path w="297815" h="346710">
                  <a:moveTo>
                    <a:pt x="0" y="0"/>
                  </a:moveTo>
                  <a:lnTo>
                    <a:pt x="10452" y="346163"/>
                  </a:lnTo>
                  <a:lnTo>
                    <a:pt x="297599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Chart</a:t>
            </a:r>
            <a:r>
              <a:rPr spc="-25" dirty="0"/>
              <a:t> </a:t>
            </a:r>
            <a:r>
              <a:rPr lang="en-US" spc="-25" dirty="0"/>
              <a:t>P</a:t>
            </a:r>
            <a:r>
              <a:rPr dirty="0"/>
              <a:t>age:</a:t>
            </a:r>
            <a:r>
              <a:rPr spc="-40" dirty="0"/>
              <a:t> </a:t>
            </a:r>
            <a:r>
              <a:rPr lang="en-US" dirty="0"/>
              <a:t>E</a:t>
            </a:r>
            <a:r>
              <a:rPr dirty="0"/>
              <a:t>nter</a:t>
            </a:r>
            <a:r>
              <a:rPr spc="-55" dirty="0"/>
              <a:t> </a:t>
            </a:r>
            <a:r>
              <a:rPr dirty="0"/>
              <a:t>F</a:t>
            </a:r>
            <a:r>
              <a:rPr lang="en-US" dirty="0"/>
              <a:t>I</a:t>
            </a:r>
            <a:r>
              <a:rPr dirty="0"/>
              <a:t>O2</a:t>
            </a:r>
            <a:r>
              <a:rPr spc="-30" dirty="0"/>
              <a:t> </a:t>
            </a:r>
            <a:r>
              <a:rPr lang="en-US" spc="-30" dirty="0"/>
              <a:t>|</a:t>
            </a:r>
            <a:r>
              <a:rPr spc="-3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0" dirty="0"/>
              <a:t> </a:t>
            </a:r>
            <a:r>
              <a:rPr dirty="0"/>
              <a:t>1</a:t>
            </a:r>
            <a:endParaRPr spc="-1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49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1875789" cy="99821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 ENTER </a:t>
            </a:r>
            <a:r>
              <a:rPr sz="1600" spc="-10">
                <a:solidFill>
                  <a:schemeClr val="accent3"/>
                </a:solidFill>
                <a:latin typeface="Calibri"/>
                <a:cs typeface="Calibri"/>
              </a:rPr>
              <a:t>FiO2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Use the </a:t>
            </a:r>
            <a:r>
              <a:rPr lang="en-US" sz="1400"/>
              <a:t>n</a:t>
            </a:r>
            <a:r>
              <a:rPr sz="1400"/>
              <a:t>umber keys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Press the </a:t>
            </a:r>
            <a:r>
              <a:rPr sz="1400">
                <a:solidFill>
                  <a:schemeClr val="accent3"/>
                </a:solidFill>
              </a:rPr>
              <a:t>ENT</a:t>
            </a:r>
            <a:r>
              <a:rPr sz="1400"/>
              <a:t> Key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E72081-15E5-C923-BE1F-B79F239FC4CE}"/>
              </a:ext>
            </a:extLst>
          </p:cNvPr>
          <p:cNvGrpSpPr/>
          <p:nvPr/>
        </p:nvGrpSpPr>
        <p:grpSpPr>
          <a:xfrm>
            <a:off x="4258169" y="1426347"/>
            <a:ext cx="1833856" cy="2709481"/>
            <a:chOff x="4728188" y="1383618"/>
            <a:chExt cx="1833856" cy="27094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8C8B07-CB73-C692-D091-CA1145F68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8188" y="1383618"/>
              <a:ext cx="1833856" cy="270948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86824" y="2982673"/>
              <a:ext cx="970263" cy="133934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1" y="0"/>
                  </a:lnTo>
                  <a:lnTo>
                    <a:pt x="1071371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956389-0C32-9ABF-E4C9-49C18C9027FB}"/>
              </a:ext>
            </a:extLst>
          </p:cNvPr>
          <p:cNvGrpSpPr/>
          <p:nvPr/>
        </p:nvGrpSpPr>
        <p:grpSpPr>
          <a:xfrm>
            <a:off x="6465308" y="1426347"/>
            <a:ext cx="1813137" cy="2709481"/>
            <a:chOff x="6803834" y="1383618"/>
            <a:chExt cx="1813137" cy="270948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F7AA0D-3E30-CAB6-9C37-750C28B6A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3834" y="1383618"/>
              <a:ext cx="1813137" cy="270948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74462" y="2982673"/>
              <a:ext cx="1071880" cy="151146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2" y="0"/>
                  </a:lnTo>
                  <a:lnTo>
                    <a:pt x="1071372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C652072-065D-CEA9-F5C6-74E97951D08C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A927344D-C71A-986D-29AF-4F47393A748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028F9BC2-8E06-E9AE-B65F-3DD789101929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82675D76-ADAF-8CE1-289E-E88F82EF6DF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99962F2A-CA47-AB78-0B97-6863597A8E6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55906DA2-388E-9D8A-C233-DDBDC1DD92E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A4D3EAD2-C124-536F-C9B9-A669F44CBE78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8897EC15-E131-C4B5-E116-B231C9A1D9F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2DB296A1-3A29-FA4E-F674-5580F9856C22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" name="object 8">
            <a:extLst>
              <a:ext uri="{FF2B5EF4-FFF2-40B4-BE49-F238E27FC236}">
                <a16:creationId xmlns:a16="http://schemas.microsoft.com/office/drawing/2014/main" id="{8491C174-F495-1750-B848-AF29869D1DBF}"/>
              </a:ext>
            </a:extLst>
          </p:cNvPr>
          <p:cNvSpPr/>
          <p:nvPr/>
        </p:nvSpPr>
        <p:spPr>
          <a:xfrm>
            <a:off x="6190213" y="2614479"/>
            <a:ext cx="173475" cy="201956"/>
          </a:xfrm>
          <a:custGeom>
            <a:avLst/>
            <a:gdLst/>
            <a:ahLst/>
            <a:cxnLst/>
            <a:rect l="l" t="t" r="r" b="b"/>
            <a:pathLst>
              <a:path w="297815" h="346710">
                <a:moveTo>
                  <a:pt x="0" y="0"/>
                </a:moveTo>
                <a:lnTo>
                  <a:pt x="10452" y="346163"/>
                </a:lnTo>
                <a:lnTo>
                  <a:pt x="297599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5A8944-E889-3E73-AC6A-58E586153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282" y="1375323"/>
            <a:ext cx="1831721" cy="2715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53980-16F7-8A21-F2B4-AF51137B8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256" y="1379146"/>
            <a:ext cx="1821674" cy="27157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6880859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272915" algn="l"/>
              </a:tabLst>
            </a:pPr>
            <a:r>
              <a:rPr dirty="0"/>
              <a:t>Chart</a:t>
            </a:r>
            <a:r>
              <a:rPr spc="-30" dirty="0"/>
              <a:t> </a:t>
            </a:r>
            <a:r>
              <a:rPr lang="en-US" spc="-30" dirty="0"/>
              <a:t>P</a:t>
            </a:r>
            <a:r>
              <a:rPr dirty="0"/>
              <a:t>age:</a:t>
            </a:r>
            <a:r>
              <a:rPr spc="-45" dirty="0"/>
              <a:t> </a:t>
            </a:r>
            <a:r>
              <a:rPr lang="en-US" dirty="0"/>
              <a:t>E</a:t>
            </a:r>
            <a:r>
              <a:rPr dirty="0"/>
              <a:t>nter</a:t>
            </a:r>
            <a:r>
              <a:rPr spc="-65" dirty="0"/>
              <a:t> </a:t>
            </a:r>
            <a:r>
              <a:rPr dirty="0"/>
              <a:t>F</a:t>
            </a:r>
            <a:r>
              <a:rPr lang="en-US" dirty="0"/>
              <a:t>I</a:t>
            </a:r>
            <a:r>
              <a:rPr dirty="0"/>
              <a:t>O2</a:t>
            </a:r>
            <a:r>
              <a:rPr spc="-35" dirty="0"/>
              <a:t> </a:t>
            </a:r>
            <a:r>
              <a:rPr lang="en-US" spc="-50" dirty="0"/>
              <a:t>|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5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1875789" cy="99821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 ENTER </a:t>
            </a:r>
            <a:r>
              <a:rPr sz="1600" spc="-10">
                <a:solidFill>
                  <a:schemeClr val="accent3"/>
                </a:solidFill>
                <a:latin typeface="Calibri"/>
                <a:cs typeface="Calibri"/>
              </a:rPr>
              <a:t>FiO2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Use the </a:t>
            </a:r>
            <a:r>
              <a:rPr lang="en-US" sz="1400"/>
              <a:t>n</a:t>
            </a:r>
            <a:r>
              <a:rPr sz="1400"/>
              <a:t>umber keys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Press the </a:t>
            </a:r>
            <a:r>
              <a:rPr sz="1400">
                <a:solidFill>
                  <a:schemeClr val="accent3"/>
                </a:solidFill>
              </a:rPr>
              <a:t>ENT</a:t>
            </a:r>
            <a:r>
              <a:rPr sz="1400"/>
              <a:t> Key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719193" y="2923722"/>
            <a:ext cx="3130206" cy="225036"/>
            <a:chOff x="5555200" y="2757274"/>
            <a:chExt cx="3130206" cy="225036"/>
          </a:xfrm>
        </p:grpSpPr>
        <p:sp>
          <p:nvSpPr>
            <p:cNvPr id="7" name="object 7"/>
            <p:cNvSpPr/>
            <p:nvPr/>
          </p:nvSpPr>
          <p:spPr>
            <a:xfrm>
              <a:off x="5555200" y="2828005"/>
              <a:ext cx="1071880" cy="154305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2" y="0"/>
                  </a:lnTo>
                  <a:lnTo>
                    <a:pt x="1071372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13526" y="2757274"/>
              <a:ext cx="1071880" cy="154305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2" y="0"/>
                  </a:lnTo>
                  <a:lnTo>
                    <a:pt x="1071372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7F1549C-7077-3B43-35B0-0B07058D6D65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4F299BA4-0680-B8D8-8536-37F59411351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B9CDE81A-B7A4-4990-AA2E-B8AF3245FF53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F25F2488-8DA0-C65E-99D2-B4C5D63C597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ECF8E26E-A1F4-46F6-C1E1-398358FFB7C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3E817009-2D30-F48D-5427-3E732174B32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413157C5-2668-33F2-7608-217ABFF3118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A48DD63C-F6D9-35A7-107F-E95F4689A0F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AC86DAB8-A671-CA9A-109C-915A08F6CA8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" name="object 8">
            <a:extLst>
              <a:ext uri="{FF2B5EF4-FFF2-40B4-BE49-F238E27FC236}">
                <a16:creationId xmlns:a16="http://schemas.microsoft.com/office/drawing/2014/main" id="{6AD0C9B6-5854-DCA6-E30B-ACF54B41CE38}"/>
              </a:ext>
            </a:extLst>
          </p:cNvPr>
          <p:cNvSpPr/>
          <p:nvPr/>
        </p:nvSpPr>
        <p:spPr>
          <a:xfrm>
            <a:off x="6193369" y="2599459"/>
            <a:ext cx="173475" cy="201956"/>
          </a:xfrm>
          <a:custGeom>
            <a:avLst/>
            <a:gdLst/>
            <a:ahLst/>
            <a:cxnLst/>
            <a:rect l="l" t="t" r="r" b="b"/>
            <a:pathLst>
              <a:path w="297815" h="346710">
                <a:moveTo>
                  <a:pt x="0" y="0"/>
                </a:moveTo>
                <a:lnTo>
                  <a:pt x="10452" y="346163"/>
                </a:lnTo>
                <a:lnTo>
                  <a:pt x="297599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8508" y="494040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Preparing</a:t>
            </a:r>
            <a:r>
              <a:rPr spc="-4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30" dirty="0"/>
              <a:t> </a:t>
            </a:r>
            <a:r>
              <a:rPr dirty="0"/>
              <a:t>1</a:t>
            </a:r>
            <a:r>
              <a:rPr spc="-35" dirty="0"/>
              <a:t> </a:t>
            </a:r>
            <a:r>
              <a:rPr lang="en-US" spc="-10" dirty="0"/>
              <a:t>a</a:t>
            </a:r>
            <a:r>
              <a:rPr spc="-10" dirty="0"/>
              <a:t>nalyzer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02920" y="1287167"/>
            <a:ext cx="3365411" cy="966931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b="0" spc="-10" dirty="0">
                <a:solidFill>
                  <a:schemeClr val="accent3"/>
                </a:solidFill>
              </a:rPr>
              <a:t>TURN</a:t>
            </a:r>
            <a:r>
              <a:rPr lang="en-US" sz="1600" b="0" spc="-30" dirty="0">
                <a:solidFill>
                  <a:schemeClr val="accent3"/>
                </a:solidFill>
              </a:rPr>
              <a:t> </a:t>
            </a:r>
            <a:r>
              <a:rPr lang="en-US" sz="1600" b="0" dirty="0">
                <a:solidFill>
                  <a:schemeClr val="accent3"/>
                </a:solidFill>
              </a:rPr>
              <a:t>ON</a:t>
            </a:r>
            <a:r>
              <a:rPr lang="en-US" sz="1600" b="0" spc="-30" dirty="0">
                <a:solidFill>
                  <a:schemeClr val="accent3"/>
                </a:solidFill>
              </a:rPr>
              <a:t> </a:t>
            </a:r>
            <a:r>
              <a:rPr lang="en-US" sz="1600" b="0" dirty="0">
                <a:solidFill>
                  <a:schemeClr val="accent3"/>
                </a:solidFill>
              </a:rPr>
              <a:t>THE</a:t>
            </a:r>
            <a:r>
              <a:rPr lang="en-US" sz="1600" b="0" spc="-35" dirty="0">
                <a:solidFill>
                  <a:schemeClr val="accent3"/>
                </a:solidFill>
              </a:rPr>
              <a:t> </a:t>
            </a:r>
            <a:r>
              <a:rPr lang="en-US" sz="1600" b="0" spc="-10" dirty="0">
                <a:solidFill>
                  <a:schemeClr val="accent3"/>
                </a:solidFill>
              </a:rPr>
              <a:t>ANALYZER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b="0" dirty="0">
                <a:latin typeface="+mn-lt"/>
                <a:cs typeface="Georgia"/>
              </a:rPr>
              <a:t>Press</a:t>
            </a:r>
            <a:r>
              <a:rPr sz="1400" b="0" spc="-45" dirty="0">
                <a:latin typeface="+mn-lt"/>
                <a:cs typeface="Georgia"/>
              </a:rPr>
              <a:t> </a:t>
            </a:r>
            <a:r>
              <a:rPr sz="1400" b="0" dirty="0">
                <a:latin typeface="+mn-lt"/>
                <a:cs typeface="Georgia"/>
              </a:rPr>
              <a:t>the</a:t>
            </a:r>
            <a:r>
              <a:rPr sz="1400" b="0" spc="-15" dirty="0">
                <a:latin typeface="+mn-lt"/>
                <a:cs typeface="Georgia"/>
              </a:rPr>
              <a:t> </a:t>
            </a:r>
            <a:r>
              <a:rPr lang="en-US" sz="1400" b="0" spc="-15" dirty="0">
                <a:solidFill>
                  <a:schemeClr val="accent3"/>
                </a:solidFill>
                <a:latin typeface="+mn-lt"/>
                <a:cs typeface="Georgia"/>
              </a:rPr>
              <a:t>P</a:t>
            </a:r>
            <a:r>
              <a:rPr sz="1400" b="0" dirty="0">
                <a:solidFill>
                  <a:schemeClr val="accent3"/>
                </a:solidFill>
                <a:latin typeface="+mn-lt"/>
                <a:cs typeface="Georgia"/>
              </a:rPr>
              <a:t>ower</a:t>
            </a:r>
            <a:r>
              <a:rPr sz="1400" b="0" spc="-25" dirty="0">
                <a:latin typeface="+mn-lt"/>
                <a:cs typeface="Georgia"/>
              </a:rPr>
              <a:t> key</a:t>
            </a:r>
            <a:endParaRPr sz="1400" dirty="0">
              <a:latin typeface="+mn-lt"/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b="0" dirty="0">
                <a:solidFill>
                  <a:schemeClr val="accent3"/>
                </a:solidFill>
                <a:latin typeface="+mn-lt"/>
                <a:cs typeface="Georgia"/>
              </a:rPr>
              <a:t>Test</a:t>
            </a:r>
            <a:r>
              <a:rPr sz="1400" b="0" spc="-30" dirty="0">
                <a:solidFill>
                  <a:schemeClr val="accent3"/>
                </a:solidFill>
                <a:latin typeface="+mn-lt"/>
                <a:cs typeface="Georgia"/>
              </a:rPr>
              <a:t> </a:t>
            </a:r>
            <a:r>
              <a:rPr sz="1400" b="0" dirty="0">
                <a:solidFill>
                  <a:schemeClr val="accent3"/>
                </a:solidFill>
                <a:latin typeface="+mn-lt"/>
                <a:cs typeface="Georgia"/>
              </a:rPr>
              <a:t>Menu</a:t>
            </a:r>
            <a:r>
              <a:rPr sz="1400" b="0" spc="-30" dirty="0">
                <a:solidFill>
                  <a:schemeClr val="accent3"/>
                </a:solidFill>
                <a:latin typeface="+mn-lt"/>
                <a:cs typeface="Georgia"/>
              </a:rPr>
              <a:t> </a:t>
            </a:r>
            <a:r>
              <a:rPr sz="1400" b="0" dirty="0">
                <a:latin typeface="+mn-lt"/>
                <a:cs typeface="Georgia"/>
              </a:rPr>
              <a:t>will</a:t>
            </a:r>
            <a:r>
              <a:rPr sz="1400" b="0" spc="5" dirty="0">
                <a:latin typeface="+mn-lt"/>
                <a:cs typeface="Georgia"/>
              </a:rPr>
              <a:t> </a:t>
            </a:r>
            <a:r>
              <a:rPr sz="1400" b="0" dirty="0">
                <a:latin typeface="+mn-lt"/>
                <a:cs typeface="Georgia"/>
              </a:rPr>
              <a:t>be</a:t>
            </a:r>
            <a:r>
              <a:rPr sz="1400" b="0" spc="-15" dirty="0">
                <a:latin typeface="+mn-lt"/>
                <a:cs typeface="Georgia"/>
              </a:rPr>
              <a:t> </a:t>
            </a:r>
            <a:r>
              <a:rPr sz="1400" b="0" spc="-10" dirty="0">
                <a:latin typeface="+mn-lt"/>
                <a:cs typeface="Georgia"/>
              </a:rPr>
              <a:t>displayed</a:t>
            </a:r>
            <a:endParaRPr sz="1400" dirty="0">
              <a:latin typeface="+mn-lt"/>
              <a:cs typeface="Georgi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0059" y="2649973"/>
            <a:ext cx="1319783" cy="199948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79477" y="2849441"/>
            <a:ext cx="1365503" cy="1600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659" y="2850993"/>
            <a:ext cx="1371599" cy="16001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6681" y="4048430"/>
            <a:ext cx="244475" cy="2444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046800" y="3300790"/>
            <a:ext cx="244475" cy="244475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569127" y="3486845"/>
            <a:ext cx="680085" cy="87086"/>
          </a:xfrm>
          <a:custGeom>
            <a:avLst/>
            <a:gdLst/>
            <a:ahLst/>
            <a:cxnLst/>
            <a:rect l="l" t="t" r="r" b="b"/>
            <a:pathLst>
              <a:path w="680085" h="114300">
                <a:moveTo>
                  <a:pt x="0" y="0"/>
                </a:moveTo>
                <a:lnTo>
                  <a:pt x="679703" y="0"/>
                </a:lnTo>
                <a:lnTo>
                  <a:pt x="679703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74AC4BDD-9BC8-1542-2BC9-5BD5D737A57C}"/>
              </a:ext>
            </a:extLst>
          </p:cNvPr>
          <p:cNvSpPr/>
          <p:nvPr/>
        </p:nvSpPr>
        <p:spPr>
          <a:xfrm>
            <a:off x="1541685" y="3532782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5072082-D746-0F3D-A0A7-22BDCE19DACF}"/>
              </a:ext>
            </a:extLst>
          </p:cNvPr>
          <p:cNvSpPr/>
          <p:nvPr/>
        </p:nvSpPr>
        <p:spPr>
          <a:xfrm>
            <a:off x="2858485" y="3499736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0E08502C-CDF5-B9D9-674C-F0AB89B93D19}"/>
              </a:ext>
            </a:extLst>
          </p:cNvPr>
          <p:cNvSpPr/>
          <p:nvPr/>
        </p:nvSpPr>
        <p:spPr>
          <a:xfrm>
            <a:off x="4277891" y="3481850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558B53D1-B8A5-A31B-DB96-E6682E9F634E}"/>
              </a:ext>
            </a:extLst>
          </p:cNvPr>
          <p:cNvSpPr txBox="1">
            <a:spLocks/>
          </p:cNvSpPr>
          <p:nvPr/>
        </p:nvSpPr>
        <p:spPr>
          <a:xfrm>
            <a:off x="5948646" y="1265495"/>
            <a:ext cx="2863066" cy="88998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/>
            <a:r>
              <a:rPr lang="en-US" sz="1600" b="0" dirty="0">
                <a:solidFill>
                  <a:schemeClr val="accent3"/>
                </a:solidFill>
              </a:rPr>
              <a:t>PATIENT</a:t>
            </a:r>
            <a:r>
              <a:rPr lang="en-US" sz="1600" b="0" spc="-75" dirty="0">
                <a:solidFill>
                  <a:schemeClr val="accent3"/>
                </a:solidFill>
              </a:rPr>
              <a:t> </a:t>
            </a:r>
            <a:r>
              <a:rPr lang="en-US" sz="1600" b="0" spc="-40" dirty="0">
                <a:solidFill>
                  <a:schemeClr val="accent3"/>
                </a:solidFill>
              </a:rPr>
              <a:t>TEST</a:t>
            </a:r>
            <a:r>
              <a:rPr lang="en-US" sz="1600" b="0" spc="-65" dirty="0">
                <a:solidFill>
                  <a:schemeClr val="accent3"/>
                </a:solidFill>
              </a:rPr>
              <a:t> </a:t>
            </a:r>
            <a:r>
              <a:rPr lang="en-US" sz="1600" b="0" spc="-10" dirty="0">
                <a:solidFill>
                  <a:schemeClr val="accent3"/>
                </a:solidFill>
              </a:rPr>
              <a:t>OPTION</a:t>
            </a:r>
          </a:p>
          <a:p>
            <a:pPr marL="181610" marR="5080" indent="-169545">
              <a:spcBef>
                <a:spcPts val="675"/>
              </a:spcBef>
              <a:buFont typeface="Arial"/>
              <a:buChar char="•"/>
              <a:tabLst>
                <a:tab pos="182880" algn="l"/>
              </a:tabLst>
            </a:pPr>
            <a:r>
              <a:rPr lang="en-US" sz="1400" b="0" dirty="0">
                <a:latin typeface="+mn-lt"/>
                <a:cs typeface="Georgia"/>
              </a:rPr>
              <a:t>Select</a:t>
            </a:r>
            <a:r>
              <a:rPr lang="en-US" sz="1400" b="0" spc="-35" dirty="0">
                <a:latin typeface="+mn-lt"/>
                <a:cs typeface="Georgia"/>
              </a:rPr>
              <a:t> </a:t>
            </a:r>
            <a:r>
              <a:rPr lang="en-US" sz="1400" b="0" dirty="0">
                <a:latin typeface="+mn-lt"/>
                <a:cs typeface="Georgia"/>
              </a:rPr>
              <a:t>option</a:t>
            </a:r>
            <a:r>
              <a:rPr lang="en-US" sz="1400" b="0" spc="-20" dirty="0">
                <a:latin typeface="+mn-lt"/>
                <a:cs typeface="Georgia"/>
              </a:rPr>
              <a:t> </a:t>
            </a:r>
            <a:r>
              <a:rPr lang="en-US" sz="1400" b="0" dirty="0">
                <a:solidFill>
                  <a:schemeClr val="accent3"/>
                </a:solidFill>
                <a:latin typeface="+mn-lt"/>
                <a:cs typeface="Georgia"/>
              </a:rPr>
              <a:t>2-</a:t>
            </a:r>
            <a:r>
              <a:rPr lang="en-US" sz="1400" b="0" spc="-15" dirty="0">
                <a:solidFill>
                  <a:schemeClr val="accent3"/>
                </a:solidFill>
                <a:latin typeface="+mn-lt"/>
                <a:cs typeface="Georgia"/>
              </a:rPr>
              <a:t> </a:t>
            </a:r>
            <a:r>
              <a:rPr lang="en-US" sz="1400" b="0" spc="-10" dirty="0">
                <a:solidFill>
                  <a:schemeClr val="accent3"/>
                </a:solidFill>
                <a:latin typeface="+mn-lt"/>
                <a:cs typeface="Georgia"/>
              </a:rPr>
              <a:t>i-</a:t>
            </a:r>
            <a:r>
              <a:rPr lang="en-US" sz="1400" b="0" dirty="0">
                <a:solidFill>
                  <a:schemeClr val="accent3"/>
                </a:solidFill>
                <a:latin typeface="+mn-lt"/>
                <a:cs typeface="Georgia"/>
              </a:rPr>
              <a:t>STAT</a:t>
            </a:r>
            <a:r>
              <a:rPr lang="en-US" sz="1400" b="0" spc="-25" dirty="0">
                <a:solidFill>
                  <a:schemeClr val="accent3"/>
                </a:solidFill>
                <a:latin typeface="+mn-lt"/>
                <a:cs typeface="Georgia"/>
              </a:rPr>
              <a:t> C</a:t>
            </a:r>
            <a:r>
              <a:rPr lang="en-US" sz="1400" b="0" dirty="0">
                <a:solidFill>
                  <a:schemeClr val="accent3"/>
                </a:solidFill>
                <a:latin typeface="+mn-lt"/>
                <a:cs typeface="Georgia"/>
              </a:rPr>
              <a:t>artridge</a:t>
            </a:r>
            <a:r>
              <a:rPr lang="en-US" sz="1400" b="0" spc="-25" dirty="0">
                <a:solidFill>
                  <a:schemeClr val="accent3"/>
                </a:solidFill>
                <a:latin typeface="+mn-lt"/>
                <a:cs typeface="Georgia"/>
              </a:rPr>
              <a:t> </a:t>
            </a:r>
            <a:r>
              <a:rPr lang="en-US" sz="1400" b="0" dirty="0">
                <a:latin typeface="+mn-lt"/>
                <a:cs typeface="Georgia"/>
              </a:rPr>
              <a:t>by</a:t>
            </a:r>
            <a:r>
              <a:rPr lang="en-US" sz="1400" b="0" spc="-20" dirty="0">
                <a:latin typeface="+mn-lt"/>
                <a:cs typeface="Georgia"/>
              </a:rPr>
              <a:t> </a:t>
            </a:r>
            <a:r>
              <a:rPr lang="en-US" sz="1400" b="0" dirty="0">
                <a:latin typeface="+mn-lt"/>
                <a:cs typeface="Georgia"/>
              </a:rPr>
              <a:t>selecting</a:t>
            </a:r>
            <a:r>
              <a:rPr lang="en-US" sz="1400" b="0" spc="-40" dirty="0">
                <a:latin typeface="+mn-lt"/>
                <a:cs typeface="Georgia"/>
              </a:rPr>
              <a:t> </a:t>
            </a:r>
            <a:r>
              <a:rPr lang="en-US" sz="1400" b="0" spc="-25" dirty="0">
                <a:solidFill>
                  <a:schemeClr val="accent3"/>
                </a:solidFill>
                <a:latin typeface="+mn-lt"/>
                <a:cs typeface="Georgia"/>
              </a:rPr>
              <a:t>2</a:t>
            </a:r>
            <a:r>
              <a:rPr lang="en-US" sz="1400" b="0" spc="-25" dirty="0">
                <a:latin typeface="+mn-lt"/>
                <a:cs typeface="Georgia"/>
              </a:rPr>
              <a:t> </a:t>
            </a:r>
            <a:r>
              <a:rPr lang="en-US" sz="1400" b="0" dirty="0">
                <a:latin typeface="+mn-lt"/>
                <a:cs typeface="Georgia"/>
              </a:rPr>
              <a:t>on</a:t>
            </a:r>
            <a:r>
              <a:rPr lang="en-US" sz="1400" b="0" spc="-25" dirty="0">
                <a:latin typeface="+mn-lt"/>
                <a:cs typeface="Georgia"/>
              </a:rPr>
              <a:t> </a:t>
            </a:r>
            <a:r>
              <a:rPr lang="en-US" sz="1400" b="0" dirty="0">
                <a:latin typeface="+mn-lt"/>
                <a:cs typeface="Georgia"/>
              </a:rPr>
              <a:t>the</a:t>
            </a:r>
            <a:r>
              <a:rPr lang="en-US" sz="1400" b="0" spc="-10" dirty="0">
                <a:latin typeface="+mn-lt"/>
                <a:cs typeface="Georgia"/>
              </a:rPr>
              <a:t> keypad</a:t>
            </a:r>
            <a:endParaRPr lang="en-US" sz="1400" dirty="0">
              <a:latin typeface="+mn-lt"/>
              <a:cs typeface="Georgia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2C69368-4084-FAA4-0D83-5198FA072E11}"/>
              </a:ext>
            </a:extLst>
          </p:cNvPr>
          <p:cNvCxnSpPr/>
          <p:nvPr/>
        </p:nvCxnSpPr>
        <p:spPr>
          <a:xfrm>
            <a:off x="520595" y="2535746"/>
            <a:ext cx="4737401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CC3BB6-A610-45FB-9A6C-15A643BE752A}"/>
              </a:ext>
            </a:extLst>
          </p:cNvPr>
          <p:cNvCxnSpPr/>
          <p:nvPr/>
        </p:nvCxnSpPr>
        <p:spPr>
          <a:xfrm>
            <a:off x="1743995" y="2247714"/>
            <a:ext cx="0" cy="288032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81BD7D3-74A4-2578-01D5-FD9E492BFB9D}"/>
              </a:ext>
            </a:extLst>
          </p:cNvPr>
          <p:cNvCxnSpPr>
            <a:cxnSpLocks/>
          </p:cNvCxnSpPr>
          <p:nvPr/>
        </p:nvCxnSpPr>
        <p:spPr>
          <a:xfrm>
            <a:off x="6390616" y="2540591"/>
            <a:ext cx="2421096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8D2F11-CEF3-920C-3477-A65115C15D59}"/>
              </a:ext>
            </a:extLst>
          </p:cNvPr>
          <p:cNvCxnSpPr>
            <a:cxnSpLocks/>
          </p:cNvCxnSpPr>
          <p:nvPr/>
        </p:nvCxnSpPr>
        <p:spPr>
          <a:xfrm>
            <a:off x="7398728" y="2247930"/>
            <a:ext cx="0" cy="288032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3463C52-D1ED-41E3-9D99-4E871471175A}"/>
              </a:ext>
            </a:extLst>
          </p:cNvPr>
          <p:cNvGrpSpPr/>
          <p:nvPr/>
        </p:nvGrpSpPr>
        <p:grpSpPr>
          <a:xfrm>
            <a:off x="520595" y="189368"/>
            <a:ext cx="3547349" cy="252854"/>
            <a:chOff x="4066256" y="1601200"/>
            <a:chExt cx="4286892" cy="505101"/>
          </a:xfrm>
        </p:grpSpPr>
        <p:sp>
          <p:nvSpPr>
            <p:cNvPr id="49" name="object 15">
              <a:extLst>
                <a:ext uri="{FF2B5EF4-FFF2-40B4-BE49-F238E27FC236}">
                  <a16:creationId xmlns:a16="http://schemas.microsoft.com/office/drawing/2014/main" id="{746C158C-ED70-233E-0EA0-A25615E4E0FF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16">
              <a:extLst>
                <a:ext uri="{FF2B5EF4-FFF2-40B4-BE49-F238E27FC236}">
                  <a16:creationId xmlns:a16="http://schemas.microsoft.com/office/drawing/2014/main" id="{4F0B7A54-6B34-A535-7A43-A999664580C6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51" name="object 17">
              <a:extLst>
                <a:ext uri="{FF2B5EF4-FFF2-40B4-BE49-F238E27FC236}">
                  <a16:creationId xmlns:a16="http://schemas.microsoft.com/office/drawing/2014/main" id="{B13271FF-6886-8052-C75B-D4D8B1534EC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19">
              <a:extLst>
                <a:ext uri="{FF2B5EF4-FFF2-40B4-BE49-F238E27FC236}">
                  <a16:creationId xmlns:a16="http://schemas.microsoft.com/office/drawing/2014/main" id="{63FF2D90-772C-F547-C073-9E4944D1206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2">
              <a:extLst>
                <a:ext uri="{FF2B5EF4-FFF2-40B4-BE49-F238E27FC236}">
                  <a16:creationId xmlns:a16="http://schemas.microsoft.com/office/drawing/2014/main" id="{16C5EB82-6A48-0D3C-EBCF-79FE9778BC5D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8">
              <a:extLst>
                <a:ext uri="{FF2B5EF4-FFF2-40B4-BE49-F238E27FC236}">
                  <a16:creationId xmlns:a16="http://schemas.microsoft.com/office/drawing/2014/main" id="{F1B356DA-E320-1A87-816D-88CAFCCCB31C}"/>
                </a:ext>
              </a:extLst>
            </p:cNvPr>
            <p:cNvSpPr txBox="1"/>
            <p:nvPr/>
          </p:nvSpPr>
          <p:spPr>
            <a:xfrm>
              <a:off x="5439029" y="1601200"/>
              <a:ext cx="780087" cy="483529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object 20">
              <a:extLst>
                <a:ext uri="{FF2B5EF4-FFF2-40B4-BE49-F238E27FC236}">
                  <a16:creationId xmlns:a16="http://schemas.microsoft.com/office/drawing/2014/main" id="{8589BC4F-0E78-1233-0A6A-91DF090A29F4}"/>
                </a:ext>
              </a:extLst>
            </p:cNvPr>
            <p:cNvSpPr txBox="1"/>
            <p:nvPr/>
          </p:nvSpPr>
          <p:spPr>
            <a:xfrm>
              <a:off x="6368759" y="1639628"/>
              <a:ext cx="744663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object 23">
              <a:extLst>
                <a:ext uri="{FF2B5EF4-FFF2-40B4-BE49-F238E27FC236}">
                  <a16:creationId xmlns:a16="http://schemas.microsoft.com/office/drawing/2014/main" id="{DE29CB69-0475-DBE4-EF2A-F7ACF90B274B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" name="Picture 3" descr="A grey rectangular device with a screen&#10;&#10;AI-generated content may be incorrect.">
            <a:extLst>
              <a:ext uri="{FF2B5EF4-FFF2-40B4-BE49-F238E27FC236}">
                <a16:creationId xmlns:a16="http://schemas.microsoft.com/office/drawing/2014/main" id="{5CFAA48A-6083-BE8D-4174-3C89A34821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0476" y="2653393"/>
            <a:ext cx="1125064" cy="1939019"/>
          </a:xfrm>
          <a:prstGeom prst="rect">
            <a:avLst/>
          </a:prstGeom>
        </p:spPr>
      </p:pic>
      <p:pic>
        <p:nvPicPr>
          <p:cNvPr id="9" name="Picture 8" descr="A grey rectangular device with a black and white logo&#10;&#10;AI-generated content may be incorrect.">
            <a:extLst>
              <a:ext uri="{FF2B5EF4-FFF2-40B4-BE49-F238E27FC236}">
                <a16:creationId xmlns:a16="http://schemas.microsoft.com/office/drawing/2014/main" id="{0A584BB8-9DB6-923E-BF4F-21482AEBE3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3861" y="2646588"/>
            <a:ext cx="1192918" cy="1939019"/>
          </a:xfrm>
          <a:prstGeom prst="rect">
            <a:avLst/>
          </a:prstGeom>
        </p:spPr>
      </p:pic>
      <p:pic>
        <p:nvPicPr>
          <p:cNvPr id="12" name="Picture 11" descr="A close-up of a device&#10;&#10;AI-generated content may be incorrect.">
            <a:extLst>
              <a:ext uri="{FF2B5EF4-FFF2-40B4-BE49-F238E27FC236}">
                <a16:creationId xmlns:a16="http://schemas.microsoft.com/office/drawing/2014/main" id="{958244AD-432E-6945-B5E6-A9667A6303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42" t="920" r="3478" b="560"/>
          <a:stretch/>
        </p:blipFill>
        <p:spPr>
          <a:xfrm>
            <a:off x="4461156" y="2630432"/>
            <a:ext cx="1200142" cy="1943900"/>
          </a:xfrm>
          <a:prstGeom prst="rect">
            <a:avLst/>
          </a:prstGeom>
        </p:spPr>
      </p:pic>
      <p:pic>
        <p:nvPicPr>
          <p:cNvPr id="19" name="Picture 18" descr="A close-up of a device&#10;&#10;AI-generated content may be incorrect.">
            <a:extLst>
              <a:ext uri="{FF2B5EF4-FFF2-40B4-BE49-F238E27FC236}">
                <a16:creationId xmlns:a16="http://schemas.microsoft.com/office/drawing/2014/main" id="{AEAE251B-9EA0-F3EC-12D1-9A5B915E3A6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42" t="920" r="3478" b="560"/>
          <a:stretch/>
        </p:blipFill>
        <p:spPr>
          <a:xfrm>
            <a:off x="6311727" y="2630432"/>
            <a:ext cx="1200142" cy="1943900"/>
          </a:xfrm>
          <a:prstGeom prst="rect">
            <a:avLst/>
          </a:prstGeom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0B7E940-8EC0-1128-8B7F-29853196B2F1}"/>
              </a:ext>
            </a:extLst>
          </p:cNvPr>
          <p:cNvCxnSpPr/>
          <p:nvPr/>
        </p:nvCxnSpPr>
        <p:spPr>
          <a:xfrm flipV="1">
            <a:off x="7251246" y="3430360"/>
            <a:ext cx="798740" cy="133350"/>
          </a:xfrm>
          <a:prstGeom prst="bentConnector3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15">
            <a:extLst>
              <a:ext uri="{FF2B5EF4-FFF2-40B4-BE49-F238E27FC236}">
                <a16:creationId xmlns:a16="http://schemas.microsoft.com/office/drawing/2014/main" id="{775A3855-FD7E-10C3-AB14-F24DB7BC35FD}"/>
              </a:ext>
            </a:extLst>
          </p:cNvPr>
          <p:cNvSpPr/>
          <p:nvPr/>
        </p:nvSpPr>
        <p:spPr>
          <a:xfrm>
            <a:off x="6568827" y="3504336"/>
            <a:ext cx="680085" cy="126402"/>
          </a:xfrm>
          <a:custGeom>
            <a:avLst/>
            <a:gdLst/>
            <a:ahLst/>
            <a:cxnLst/>
            <a:rect l="l" t="t" r="r" b="b"/>
            <a:pathLst>
              <a:path w="680085" h="114300">
                <a:moveTo>
                  <a:pt x="0" y="0"/>
                </a:moveTo>
                <a:lnTo>
                  <a:pt x="679703" y="0"/>
                </a:lnTo>
                <a:lnTo>
                  <a:pt x="679703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64A50F88-1309-B981-5A59-9C4A69E72515}"/>
              </a:ext>
            </a:extLst>
          </p:cNvPr>
          <p:cNvSpPr/>
          <p:nvPr/>
        </p:nvSpPr>
        <p:spPr>
          <a:xfrm>
            <a:off x="5706529" y="3481850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EC0F5-EBFA-1CFC-7298-AF25935534C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5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Chart</a:t>
            </a:r>
            <a:r>
              <a:rPr spc="-30" dirty="0"/>
              <a:t> </a:t>
            </a:r>
            <a:r>
              <a:rPr dirty="0"/>
              <a:t>Page:</a:t>
            </a:r>
            <a:r>
              <a:rPr spc="-45" dirty="0"/>
              <a:t> </a:t>
            </a:r>
            <a:r>
              <a:rPr dirty="0"/>
              <a:t>Enter</a:t>
            </a:r>
            <a:r>
              <a:rPr spc="-65" dirty="0"/>
              <a:t> </a:t>
            </a:r>
            <a:r>
              <a:rPr dirty="0"/>
              <a:t>CPB</a:t>
            </a:r>
            <a:r>
              <a:rPr spc="-25" dirty="0"/>
              <a:t> </a:t>
            </a:r>
            <a:r>
              <a:rPr lang="en-US" spc="-25" dirty="0"/>
              <a:t>|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35" dirty="0"/>
              <a:t> </a:t>
            </a:r>
            <a:r>
              <a:rPr spc="-50" dirty="0"/>
              <a:t>1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51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417629" cy="319318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>
                <a:solidFill>
                  <a:schemeClr val="accent3"/>
                </a:solidFill>
                <a:latin typeface="Calibri"/>
                <a:cs typeface="Calibri"/>
              </a:rPr>
              <a:t>CPB</a:t>
            </a:r>
          </a:p>
          <a:p>
            <a:pPr marL="182245" marR="9271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Intended for use when samples are collected during cardiopulmonary bypass procedures</a:t>
            </a:r>
          </a:p>
          <a:p>
            <a:pPr marL="182245" marR="1587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Aids in adjusting hematocrit and hemoglobin results</a:t>
            </a: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1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 USE CPB OPTION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Refer to the menu at the bottom of the screen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Enter the code for the appropriate option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Press the </a:t>
            </a:r>
            <a:r>
              <a:rPr sz="1400">
                <a:solidFill>
                  <a:schemeClr val="accent3"/>
                </a:solidFill>
              </a:rPr>
              <a:t>ENT</a:t>
            </a:r>
            <a:r>
              <a:rPr sz="1400"/>
              <a:t> key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61E69D-7F16-40CA-FD44-85BC91FBF32C}"/>
              </a:ext>
            </a:extLst>
          </p:cNvPr>
          <p:cNvGrpSpPr/>
          <p:nvPr/>
        </p:nvGrpSpPr>
        <p:grpSpPr>
          <a:xfrm>
            <a:off x="4353420" y="1392748"/>
            <a:ext cx="1844052" cy="2753924"/>
            <a:chOff x="5131885" y="1131590"/>
            <a:chExt cx="1844052" cy="275392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CA1512-F00E-F7B7-F565-35410CB6E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1885" y="1131590"/>
              <a:ext cx="1844052" cy="27539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517336" y="2856815"/>
              <a:ext cx="1073150" cy="155575"/>
            </a:xfrm>
            <a:custGeom>
              <a:avLst/>
              <a:gdLst/>
              <a:ahLst/>
              <a:cxnLst/>
              <a:rect l="l" t="t" r="r" b="b"/>
              <a:pathLst>
                <a:path w="1073150" h="155575">
                  <a:moveTo>
                    <a:pt x="0" y="0"/>
                  </a:moveTo>
                  <a:lnTo>
                    <a:pt x="1072896" y="0"/>
                  </a:lnTo>
                  <a:lnTo>
                    <a:pt x="1072896" y="155448"/>
                  </a:lnTo>
                  <a:lnTo>
                    <a:pt x="0" y="155448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8D2F5ED-E2B2-2B88-D4CC-A512D8947A02}"/>
              </a:ext>
            </a:extLst>
          </p:cNvPr>
          <p:cNvGrpSpPr/>
          <p:nvPr/>
        </p:nvGrpSpPr>
        <p:grpSpPr>
          <a:xfrm>
            <a:off x="6593516" y="1401314"/>
            <a:ext cx="1844052" cy="2745358"/>
            <a:chOff x="7159866" y="1150563"/>
            <a:chExt cx="1844052" cy="27453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4D185D8-5B8E-8963-31B4-99BE51946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59866" y="1150563"/>
              <a:ext cx="1844052" cy="274535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590126" y="2845187"/>
              <a:ext cx="1071880" cy="134626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2" y="0"/>
                  </a:lnTo>
                  <a:lnTo>
                    <a:pt x="1071372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FE9A8D1-EAA4-6B14-7880-4E283660FB8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61C61717-4291-116A-CDE7-257E32230B5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1FDCE310-3024-6172-CDFE-54FCCE91E906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B5C975B1-1C9A-D2F2-0EEB-F3AA5D5E3B9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0B691B07-44E4-87D0-3625-F7DCA37EB6C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908B5128-E855-8732-F15B-7C21AF1ED27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3BD8FC63-7F06-FE0F-5469-69966700D82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338A5817-2442-9EF2-61FA-179FAAD1F31A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E7CA1885-192D-4E0B-7839-BE91D7E46A7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8">
            <a:extLst>
              <a:ext uri="{FF2B5EF4-FFF2-40B4-BE49-F238E27FC236}">
                <a16:creationId xmlns:a16="http://schemas.microsoft.com/office/drawing/2014/main" id="{9173F5C7-BFEE-E4CD-B954-8502DDF62D7C}"/>
              </a:ext>
            </a:extLst>
          </p:cNvPr>
          <p:cNvSpPr/>
          <p:nvPr/>
        </p:nvSpPr>
        <p:spPr>
          <a:xfrm>
            <a:off x="6312029" y="2668732"/>
            <a:ext cx="173475" cy="201956"/>
          </a:xfrm>
          <a:custGeom>
            <a:avLst/>
            <a:gdLst/>
            <a:ahLst/>
            <a:cxnLst/>
            <a:rect l="l" t="t" r="r" b="b"/>
            <a:pathLst>
              <a:path w="297815" h="346710">
                <a:moveTo>
                  <a:pt x="0" y="0"/>
                </a:moveTo>
                <a:lnTo>
                  <a:pt x="10452" y="346163"/>
                </a:lnTo>
                <a:lnTo>
                  <a:pt x="297599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1C52D3A-F387-633E-0163-45098197C0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b="40487"/>
          <a:stretch/>
        </p:blipFill>
        <p:spPr>
          <a:xfrm>
            <a:off x="7764855" y="3119243"/>
            <a:ext cx="226053" cy="918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EF5113-A028-8C2F-A9DA-CCC8C58DB0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307" y="3111242"/>
            <a:ext cx="180601" cy="918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Chart</a:t>
            </a:r>
            <a:r>
              <a:rPr spc="-25" dirty="0"/>
              <a:t> </a:t>
            </a:r>
            <a:r>
              <a:rPr lang="en-US" spc="-25" dirty="0"/>
              <a:t>P</a:t>
            </a:r>
            <a:r>
              <a:rPr dirty="0"/>
              <a:t>age:</a:t>
            </a:r>
            <a:r>
              <a:rPr spc="-40" dirty="0"/>
              <a:t> </a:t>
            </a:r>
            <a:r>
              <a:rPr lang="en-US" spc="-40" dirty="0"/>
              <a:t>E</a:t>
            </a:r>
            <a:r>
              <a:rPr dirty="0"/>
              <a:t>nter</a:t>
            </a:r>
            <a:r>
              <a:rPr spc="-55" dirty="0"/>
              <a:t> </a:t>
            </a:r>
            <a:r>
              <a:rPr dirty="0"/>
              <a:t>CPB</a:t>
            </a:r>
            <a:r>
              <a:rPr spc="-25" dirty="0"/>
              <a:t> </a:t>
            </a:r>
            <a:r>
              <a:rPr lang="en-US" spc="-25" dirty="0"/>
              <a:t>|</a:t>
            </a:r>
            <a:r>
              <a:rPr spc="-3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30" dirty="0"/>
              <a:t> </a:t>
            </a:r>
            <a:r>
              <a:rPr dirty="0"/>
              <a:t>1</a:t>
            </a:r>
            <a:r>
              <a:rPr spc="-50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1" y="1287167"/>
            <a:ext cx="3303536" cy="319318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1600" spc="-10">
                <a:solidFill>
                  <a:schemeClr val="accent3"/>
                </a:solidFill>
                <a:latin typeface="Calibri"/>
                <a:cs typeface="Calibri"/>
              </a:rPr>
              <a:t>CPB</a:t>
            </a:r>
          </a:p>
          <a:p>
            <a:pPr marL="182245" marR="9271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Intended for use when samples are collected during cardiopulmonary bypass procedures</a:t>
            </a:r>
          </a:p>
          <a:p>
            <a:pPr marL="182245" marR="1587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Aids in adjusting hematocrit and hemoglobin results</a:t>
            </a:r>
          </a:p>
          <a:p>
            <a:pPr>
              <a:lnSpc>
                <a:spcPct val="100000"/>
              </a:lnSpc>
              <a:spcBef>
                <a:spcPts val="105"/>
              </a:spcBef>
              <a:buFont typeface="Arial"/>
              <a:buChar char="•"/>
            </a:pPr>
            <a:endParaRPr sz="1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 USE CPB OPTION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Refer to the menu at the bottom of the screen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Enter the code for the appropriate option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Press the </a:t>
            </a:r>
            <a:r>
              <a:rPr sz="1400">
                <a:solidFill>
                  <a:schemeClr val="accent3"/>
                </a:solidFill>
              </a:rPr>
              <a:t>ENT</a:t>
            </a:r>
            <a:r>
              <a:rPr sz="1400"/>
              <a:t> key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357E03-C361-E125-2F11-921206CE23B5}"/>
              </a:ext>
            </a:extLst>
          </p:cNvPr>
          <p:cNvGrpSpPr/>
          <p:nvPr/>
        </p:nvGrpSpPr>
        <p:grpSpPr>
          <a:xfrm>
            <a:off x="4283830" y="1373024"/>
            <a:ext cx="1847087" cy="2716304"/>
            <a:chOff x="5106540" y="1205699"/>
            <a:chExt cx="1847087" cy="27163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BAC713D-357D-D979-C9D4-4A632B51F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6540" y="1205699"/>
              <a:ext cx="1847087" cy="27163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98751" y="2875788"/>
              <a:ext cx="1071880" cy="154305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1" y="0"/>
                  </a:lnTo>
                  <a:lnTo>
                    <a:pt x="1071371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86D8E2-61C6-8186-16A6-88686FD51AA1}"/>
              </a:ext>
            </a:extLst>
          </p:cNvPr>
          <p:cNvGrpSpPr/>
          <p:nvPr/>
        </p:nvGrpSpPr>
        <p:grpSpPr>
          <a:xfrm>
            <a:off x="6439025" y="1385392"/>
            <a:ext cx="1839791" cy="2725879"/>
            <a:chOff x="7232537" y="1196123"/>
            <a:chExt cx="1839791" cy="27258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4D8887-2A6D-B0D6-FCC9-0BE99D541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2537" y="1196123"/>
              <a:ext cx="1839791" cy="2725879"/>
            </a:xfrm>
            <a:prstGeom prst="rect">
              <a:avLst/>
            </a:prstGeom>
          </p:spPr>
        </p:pic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FEB42ABA-B5D3-5E40-DF89-89117B7976E5}"/>
                </a:ext>
              </a:extLst>
            </p:cNvPr>
            <p:cNvSpPr/>
            <p:nvPr/>
          </p:nvSpPr>
          <p:spPr>
            <a:xfrm>
              <a:off x="7635603" y="2859782"/>
              <a:ext cx="1071880" cy="154305"/>
            </a:xfrm>
            <a:custGeom>
              <a:avLst/>
              <a:gdLst/>
              <a:ahLst/>
              <a:cxnLst/>
              <a:rect l="l" t="t" r="r" b="b"/>
              <a:pathLst>
                <a:path w="1071879" h="154305">
                  <a:moveTo>
                    <a:pt x="0" y="0"/>
                  </a:moveTo>
                  <a:lnTo>
                    <a:pt x="1071371" y="0"/>
                  </a:lnTo>
                  <a:lnTo>
                    <a:pt x="1071371" y="153924"/>
                  </a:lnTo>
                  <a:lnTo>
                    <a:pt x="0" y="15392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2156D13-B0BB-D636-A757-BC9FB8A52824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D6226B32-F30B-F986-68AE-17A8AA712EE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2EC9FB54-2718-A14C-F871-FED0B37E29CC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9C8978DE-2F96-8D94-6D3A-B18D664FF64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5EBFE5B3-AFCD-0446-2B92-7CC9E9C5D3C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B74B556D-5056-46CF-5AA9-86709A9A380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47598308-A2B6-DD95-4F49-B52F2E5753D1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8A259BAB-0A35-6A98-EE96-1A0C3EC8F820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34961F91-8D26-20A9-3368-D66B1D350328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" name="object 8">
            <a:extLst>
              <a:ext uri="{FF2B5EF4-FFF2-40B4-BE49-F238E27FC236}">
                <a16:creationId xmlns:a16="http://schemas.microsoft.com/office/drawing/2014/main" id="{68CD4B2C-E1BD-A57B-0066-C4E8518D2E43}"/>
              </a:ext>
            </a:extLst>
          </p:cNvPr>
          <p:cNvSpPr/>
          <p:nvPr/>
        </p:nvSpPr>
        <p:spPr>
          <a:xfrm>
            <a:off x="6229546" y="2529220"/>
            <a:ext cx="173475" cy="201956"/>
          </a:xfrm>
          <a:custGeom>
            <a:avLst/>
            <a:gdLst/>
            <a:ahLst/>
            <a:cxnLst/>
            <a:rect l="l" t="t" r="r" b="b"/>
            <a:pathLst>
              <a:path w="297815" h="346710">
                <a:moveTo>
                  <a:pt x="0" y="0"/>
                </a:moveTo>
                <a:lnTo>
                  <a:pt x="10452" y="346163"/>
                </a:lnTo>
                <a:lnTo>
                  <a:pt x="297599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DECFFD-5DC9-28D9-D93D-538C1B370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631" y="3074349"/>
            <a:ext cx="180601" cy="918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1D61-DE74-DF19-67A2-E42B7976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7993D-53E5-6960-9669-2EA4E8460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cap="none" dirty="0">
                <a:solidFill>
                  <a:schemeClr val="accent1"/>
                </a:solidFill>
              </a:rPr>
              <a:t>i</a:t>
            </a:r>
            <a:r>
              <a:rPr lang="en-US" b="0" dirty="0">
                <a:solidFill>
                  <a:schemeClr val="accent1"/>
                </a:solidFill>
              </a:rPr>
              <a:t>-STAT LEARNING SYSTEM | PERFORMING A PATIENT TEST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836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device&#10;&#10;AI-generated content may be incorrect.">
            <a:extLst>
              <a:ext uri="{FF2B5EF4-FFF2-40B4-BE49-F238E27FC236}">
                <a16:creationId xmlns:a16="http://schemas.microsoft.com/office/drawing/2014/main" id="{A624E892-E498-8E9F-FA4A-09303AE4A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1" r="2713" b="12214"/>
          <a:stretch/>
        </p:blipFill>
        <p:spPr>
          <a:xfrm>
            <a:off x="6454243" y="1329215"/>
            <a:ext cx="1909676" cy="277382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Interpret</a:t>
            </a:r>
            <a:r>
              <a:rPr spc="-6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40" dirty="0"/>
              <a:t> </a:t>
            </a:r>
            <a:r>
              <a:rPr lang="en-US" spc="-40" dirty="0"/>
              <a:t>R</a:t>
            </a:r>
            <a:r>
              <a:rPr dirty="0"/>
              <a:t>esults</a:t>
            </a:r>
            <a:r>
              <a:rPr spc="-55" dirty="0"/>
              <a:t> </a:t>
            </a:r>
            <a:r>
              <a:rPr lang="en-US" spc="-55" dirty="0"/>
              <a:t>s</a:t>
            </a:r>
            <a:r>
              <a:rPr dirty="0"/>
              <a:t>creen</a:t>
            </a:r>
            <a:r>
              <a:rPr spc="-65" dirty="0"/>
              <a:t> </a:t>
            </a:r>
            <a:r>
              <a:rPr lang="en-US" spc="-65" dirty="0"/>
              <a:t>|</a:t>
            </a:r>
            <a:r>
              <a:rPr spc="-50" dirty="0"/>
              <a:t> </a:t>
            </a:r>
            <a:r>
              <a:rPr spc="-20" dirty="0"/>
              <a:t>i-</a:t>
            </a:r>
            <a:r>
              <a:rPr dirty="0"/>
              <a:t>STAT</a:t>
            </a:r>
            <a:r>
              <a:rPr spc="-60" dirty="0"/>
              <a:t> </a:t>
            </a:r>
            <a:r>
              <a:rPr spc="-50" dirty="0"/>
              <a:t>1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46389"/>
            <a:ext cx="2670810" cy="242887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RESULTS SCREEN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Patient ID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Time and date of test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Type of cartridge</a:t>
            </a:r>
            <a:endParaRPr lang="en-US"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Temperature</a:t>
            </a:r>
            <a:endParaRPr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result</a:t>
            </a:r>
            <a:r>
              <a:rPr lang="en-US" sz="1400" dirty="0"/>
              <a:t> values</a:t>
            </a:r>
            <a:endParaRPr sz="1400" dirty="0"/>
          </a:p>
          <a:p>
            <a:pPr marL="639445" lvl="1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May display on 2 pages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right </a:t>
            </a:r>
            <a:r>
              <a:rPr lang="en-US" sz="1400" dirty="0"/>
              <a:t>a</a:t>
            </a:r>
            <a:r>
              <a:rPr sz="1400" dirty="0"/>
              <a:t>rrow key to navigate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8C6FC0-3339-FF41-536F-901AA9EE503F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E03EB7CB-F88A-D4EE-BF34-818B9D1698A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42FCA72D-6518-D611-45EA-8CCA1769AF5F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169B221E-CD6C-25C1-146E-63C7A3AB4EE9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9DD39926-14D7-FF83-7262-49ECB2F4BFD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351877F9-5917-19B2-9F9B-4E9B7BA20D23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5547455D-D655-46C4-C1AB-0D604E3CC97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0">
              <a:extLst>
                <a:ext uri="{FF2B5EF4-FFF2-40B4-BE49-F238E27FC236}">
                  <a16:creationId xmlns:a16="http://schemas.microsoft.com/office/drawing/2014/main" id="{2ACB84DC-141E-E11B-F1AF-CC4D45F7BBDB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23">
              <a:extLst>
                <a:ext uri="{FF2B5EF4-FFF2-40B4-BE49-F238E27FC236}">
                  <a16:creationId xmlns:a16="http://schemas.microsoft.com/office/drawing/2014/main" id="{3035E60C-4842-CF6E-12A8-DCBC6D9E3CD3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FF2974-1754-C937-D098-10ABAA8E2D3B}"/>
              </a:ext>
            </a:extLst>
          </p:cNvPr>
          <p:cNvGrpSpPr/>
          <p:nvPr/>
        </p:nvGrpSpPr>
        <p:grpSpPr>
          <a:xfrm>
            <a:off x="4294047" y="1362507"/>
            <a:ext cx="3651609" cy="2735378"/>
            <a:chOff x="4708698" y="1707581"/>
            <a:chExt cx="3651609" cy="27353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688417-792E-A625-EFAD-3F5C35E75BA9}"/>
                </a:ext>
              </a:extLst>
            </p:cNvPr>
            <p:cNvGrpSpPr/>
            <p:nvPr/>
          </p:nvGrpSpPr>
          <p:grpSpPr>
            <a:xfrm>
              <a:off x="4708698" y="1707581"/>
              <a:ext cx="1842705" cy="2735378"/>
              <a:chOff x="4815564" y="1458234"/>
              <a:chExt cx="1842705" cy="27353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F85C31-7C0F-1649-FD16-512D822B3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5564" y="1458234"/>
                <a:ext cx="1842705" cy="2735378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5236873" y="2275493"/>
                <a:ext cx="1073150" cy="1034279"/>
              </a:xfrm>
              <a:custGeom>
                <a:avLst/>
                <a:gdLst/>
                <a:ahLst/>
                <a:cxnLst/>
                <a:rect l="l" t="t" r="r" b="b"/>
                <a:pathLst>
                  <a:path w="1073150" h="1137285">
                    <a:moveTo>
                      <a:pt x="0" y="0"/>
                    </a:moveTo>
                    <a:lnTo>
                      <a:pt x="1072896" y="0"/>
                    </a:lnTo>
                    <a:lnTo>
                      <a:pt x="1072896" y="1136903"/>
                    </a:lnTo>
                    <a:lnTo>
                      <a:pt x="0" y="1136903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9"/>
            <p:cNvSpPr/>
            <p:nvPr/>
          </p:nvSpPr>
          <p:spPr>
            <a:xfrm>
              <a:off x="7287157" y="2721391"/>
              <a:ext cx="1073150" cy="837728"/>
            </a:xfrm>
            <a:custGeom>
              <a:avLst/>
              <a:gdLst/>
              <a:ahLst/>
              <a:cxnLst/>
              <a:rect l="l" t="t" r="r" b="b"/>
              <a:pathLst>
                <a:path w="1073150" h="1141730">
                  <a:moveTo>
                    <a:pt x="0" y="0"/>
                  </a:moveTo>
                  <a:lnTo>
                    <a:pt x="1072896" y="0"/>
                  </a:lnTo>
                  <a:lnTo>
                    <a:pt x="1072896" y="1141476"/>
                  </a:lnTo>
                  <a:lnTo>
                    <a:pt x="0" y="1141476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8">
              <a:extLst>
                <a:ext uri="{FF2B5EF4-FFF2-40B4-BE49-F238E27FC236}">
                  <a16:creationId xmlns:a16="http://schemas.microsoft.com/office/drawing/2014/main" id="{E0EDD1B1-BE07-5851-5405-A6D2F7960E5E}"/>
                </a:ext>
              </a:extLst>
            </p:cNvPr>
            <p:cNvSpPr/>
            <p:nvPr/>
          </p:nvSpPr>
          <p:spPr>
            <a:xfrm>
              <a:off x="6623411" y="3197064"/>
              <a:ext cx="173475" cy="201956"/>
            </a:xfrm>
            <a:custGeom>
              <a:avLst/>
              <a:gdLst/>
              <a:ahLst/>
              <a:cxnLst/>
              <a:rect l="l" t="t" r="r" b="b"/>
              <a:pathLst>
                <a:path w="297815" h="346710">
                  <a:moveTo>
                    <a:pt x="0" y="0"/>
                  </a:moveTo>
                  <a:lnTo>
                    <a:pt x="10452" y="346163"/>
                  </a:lnTo>
                  <a:lnTo>
                    <a:pt x="297599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7586C692-5304-242D-1E80-FD102E4DB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6"/>
          <a:stretch/>
        </p:blipFill>
        <p:spPr>
          <a:xfrm>
            <a:off x="6402489" y="1220103"/>
            <a:ext cx="1946308" cy="278795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433262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Interpret</a:t>
            </a:r>
            <a:r>
              <a:rPr spc="-6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35" dirty="0"/>
              <a:t> </a:t>
            </a:r>
            <a:r>
              <a:rPr lang="en-US" spc="-35" dirty="0"/>
              <a:t>R</a:t>
            </a:r>
            <a:r>
              <a:rPr dirty="0"/>
              <a:t>esults</a:t>
            </a:r>
            <a:r>
              <a:rPr spc="-55" dirty="0"/>
              <a:t> </a:t>
            </a:r>
            <a:r>
              <a:rPr lang="en-US" spc="-55" dirty="0"/>
              <a:t>s</a:t>
            </a:r>
            <a:r>
              <a:rPr dirty="0"/>
              <a:t>creen</a:t>
            </a:r>
            <a:r>
              <a:rPr spc="-70" dirty="0"/>
              <a:t> </a:t>
            </a:r>
            <a:r>
              <a:rPr lang="en-US" spc="-70" dirty="0"/>
              <a:t>|</a:t>
            </a:r>
            <a:r>
              <a:rPr spc="-45" dirty="0"/>
              <a:t> </a:t>
            </a:r>
            <a:r>
              <a:rPr lang="en-US" spc="-45" dirty="0"/>
              <a:t>i-STAT 1 </a:t>
            </a:r>
            <a:r>
              <a:rPr spc="-10" dirty="0"/>
              <a:t>Wireless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595" y="1220103"/>
            <a:ext cx="2670810" cy="242887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RESULTS SCREEN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Patient ID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Time and date of test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Type of cartridge</a:t>
            </a:r>
            <a:endParaRPr lang="en-US"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Temperature</a:t>
            </a:r>
            <a:endParaRPr sz="1400" dirty="0"/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Test results</a:t>
            </a:r>
          </a:p>
          <a:p>
            <a:pPr marL="639445" lvl="1" indent="-169545"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May display on 2 pages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Use right </a:t>
            </a:r>
            <a:r>
              <a:rPr lang="en-US" sz="1400" dirty="0"/>
              <a:t>a</a:t>
            </a:r>
            <a:r>
              <a:rPr sz="1400" dirty="0"/>
              <a:t>rrow key to navigate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A47D85-AB77-1413-A2A4-47764B765B81}"/>
              </a:ext>
            </a:extLst>
          </p:cNvPr>
          <p:cNvGrpSpPr/>
          <p:nvPr/>
        </p:nvGrpSpPr>
        <p:grpSpPr>
          <a:xfrm>
            <a:off x="4254342" y="1220103"/>
            <a:ext cx="3657241" cy="2787950"/>
            <a:chOff x="4561716" y="1613430"/>
            <a:chExt cx="3657241" cy="278795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62EC0B-EAE7-4FCA-7E85-416B48F9C8BA}"/>
                </a:ext>
              </a:extLst>
            </p:cNvPr>
            <p:cNvGrpSpPr/>
            <p:nvPr/>
          </p:nvGrpSpPr>
          <p:grpSpPr>
            <a:xfrm>
              <a:off x="4561716" y="1613430"/>
              <a:ext cx="1859788" cy="2787950"/>
              <a:chOff x="4856303" y="1545093"/>
              <a:chExt cx="1859788" cy="278795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E6469824-97E4-9D2E-AD87-BFF4B5332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56303" y="1545093"/>
                <a:ext cx="1859788" cy="2787950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5312871" y="2307254"/>
                <a:ext cx="990600" cy="1199165"/>
              </a:xfrm>
              <a:custGeom>
                <a:avLst/>
                <a:gdLst/>
                <a:ahLst/>
                <a:cxnLst/>
                <a:rect l="l" t="t" r="r" b="b"/>
                <a:pathLst>
                  <a:path w="1071879" h="1137285">
                    <a:moveTo>
                      <a:pt x="0" y="0"/>
                    </a:moveTo>
                    <a:lnTo>
                      <a:pt x="1071372" y="0"/>
                    </a:lnTo>
                    <a:lnTo>
                      <a:pt x="1071372" y="1136903"/>
                    </a:lnTo>
                    <a:lnTo>
                      <a:pt x="0" y="1136903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" name="object 8"/>
            <p:cNvSpPr/>
            <p:nvPr/>
          </p:nvSpPr>
          <p:spPr>
            <a:xfrm>
              <a:off x="6478946" y="2947717"/>
              <a:ext cx="173475" cy="201956"/>
            </a:xfrm>
            <a:custGeom>
              <a:avLst/>
              <a:gdLst/>
              <a:ahLst/>
              <a:cxnLst/>
              <a:rect l="l" t="t" r="r" b="b"/>
              <a:pathLst>
                <a:path w="297815" h="346710">
                  <a:moveTo>
                    <a:pt x="0" y="0"/>
                  </a:moveTo>
                  <a:lnTo>
                    <a:pt x="10452" y="346163"/>
                  </a:lnTo>
                  <a:lnTo>
                    <a:pt x="297599" y="177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C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147077" y="2621791"/>
              <a:ext cx="1071880" cy="853807"/>
            </a:xfrm>
            <a:custGeom>
              <a:avLst/>
              <a:gdLst/>
              <a:ahLst/>
              <a:cxnLst/>
              <a:rect l="l" t="t" r="r" b="b"/>
              <a:pathLst>
                <a:path w="1071879" h="1143000">
                  <a:moveTo>
                    <a:pt x="0" y="0"/>
                  </a:moveTo>
                  <a:lnTo>
                    <a:pt x="1071372" y="0"/>
                  </a:lnTo>
                  <a:lnTo>
                    <a:pt x="1071372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D7B630-9C27-B8B1-ED6D-9EDD6B977B7A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22" name="object 15">
              <a:extLst>
                <a:ext uri="{FF2B5EF4-FFF2-40B4-BE49-F238E27FC236}">
                  <a16:creationId xmlns:a16="http://schemas.microsoft.com/office/drawing/2014/main" id="{0B832A95-384A-ABB0-9308-8BB9F277F38E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6">
              <a:extLst>
                <a:ext uri="{FF2B5EF4-FFF2-40B4-BE49-F238E27FC236}">
                  <a16:creationId xmlns:a16="http://schemas.microsoft.com/office/drawing/2014/main" id="{603BC6FD-AB66-047A-AE03-51F69FAC8CD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17">
              <a:extLst>
                <a:ext uri="{FF2B5EF4-FFF2-40B4-BE49-F238E27FC236}">
                  <a16:creationId xmlns:a16="http://schemas.microsoft.com/office/drawing/2014/main" id="{EF3544E2-0DD8-1452-FF52-CF351F5C90A3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9">
              <a:extLst>
                <a:ext uri="{FF2B5EF4-FFF2-40B4-BE49-F238E27FC236}">
                  <a16:creationId xmlns:a16="http://schemas.microsoft.com/office/drawing/2014/main" id="{CB0F360C-84C5-BCCC-4489-018E124ED421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2">
              <a:extLst>
                <a:ext uri="{FF2B5EF4-FFF2-40B4-BE49-F238E27FC236}">
                  <a16:creationId xmlns:a16="http://schemas.microsoft.com/office/drawing/2014/main" id="{B64FDB97-9BC5-E5FC-B9DA-983A4AA2E48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8">
              <a:extLst>
                <a:ext uri="{FF2B5EF4-FFF2-40B4-BE49-F238E27FC236}">
                  <a16:creationId xmlns:a16="http://schemas.microsoft.com/office/drawing/2014/main" id="{851A7BF5-433C-32AE-354C-A489A7A8D440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20">
              <a:extLst>
                <a:ext uri="{FF2B5EF4-FFF2-40B4-BE49-F238E27FC236}">
                  <a16:creationId xmlns:a16="http://schemas.microsoft.com/office/drawing/2014/main" id="{08444703-D3BD-E33B-3BF9-7C6495A4CDA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23">
              <a:extLst>
                <a:ext uri="{FF2B5EF4-FFF2-40B4-BE49-F238E27FC236}">
                  <a16:creationId xmlns:a16="http://schemas.microsoft.com/office/drawing/2014/main" id="{5194CAF7-D6A7-1A48-4D11-309BD9EA238B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A1B73A2-BBB9-81EB-3454-813A4D18E031}"/>
              </a:ext>
            </a:extLst>
          </p:cNvPr>
          <p:cNvGrpSpPr/>
          <p:nvPr/>
        </p:nvGrpSpPr>
        <p:grpSpPr>
          <a:xfrm>
            <a:off x="6073669" y="1083662"/>
            <a:ext cx="2377440" cy="3453262"/>
            <a:chOff x="5836920" y="1154767"/>
            <a:chExt cx="2377440" cy="3453262"/>
          </a:xfrm>
        </p:grpSpPr>
        <p:pic>
          <p:nvPicPr>
            <p:cNvPr id="3" name="Picture 2" descr="A close-up of a device&#10;&#10;AI-generated content may be incorrect.">
              <a:extLst>
                <a:ext uri="{FF2B5EF4-FFF2-40B4-BE49-F238E27FC236}">
                  <a16:creationId xmlns:a16="http://schemas.microsoft.com/office/drawing/2014/main" id="{E085BA1F-F89F-1C73-E7A5-8E192E6E9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" r="2713" b="12214"/>
            <a:stretch/>
          </p:blipFill>
          <p:spPr>
            <a:xfrm>
              <a:off x="5836920" y="1154767"/>
              <a:ext cx="2377440" cy="3453262"/>
            </a:xfrm>
            <a:prstGeom prst="rect">
              <a:avLst/>
            </a:prstGeom>
          </p:spPr>
        </p:pic>
        <p:pic>
          <p:nvPicPr>
            <p:cNvPr id="7" name="Picture 6" descr="A blue and white device with a screen&#10;&#10;AI-generated content may be incorrect.">
              <a:extLst>
                <a:ext uri="{FF2B5EF4-FFF2-40B4-BE49-F238E27FC236}">
                  <a16:creationId xmlns:a16="http://schemas.microsoft.com/office/drawing/2014/main" id="{F95930E8-8ED0-D1D6-59BF-15EC78F67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7" t="23013" r="20317" b="20550"/>
            <a:stretch/>
          </p:blipFill>
          <p:spPr>
            <a:xfrm>
              <a:off x="6288290" y="2104008"/>
              <a:ext cx="1417320" cy="2210540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5836920" y="2770470"/>
            <a:ext cx="778510" cy="609600"/>
          </a:xfrm>
          <a:custGeom>
            <a:avLst/>
            <a:gdLst/>
            <a:ahLst/>
            <a:cxnLst/>
            <a:rect l="l" t="t" r="r" b="b"/>
            <a:pathLst>
              <a:path w="778509" h="722630">
                <a:moveTo>
                  <a:pt x="0" y="0"/>
                </a:moveTo>
                <a:lnTo>
                  <a:pt x="778471" y="0"/>
                </a:lnTo>
              </a:path>
              <a:path w="778509" h="722630">
                <a:moveTo>
                  <a:pt x="0" y="472440"/>
                </a:moveTo>
                <a:lnTo>
                  <a:pt x="778471" y="472440"/>
                </a:lnTo>
              </a:path>
              <a:path w="778509" h="722630">
                <a:moveTo>
                  <a:pt x="0" y="722376"/>
                </a:moveTo>
                <a:lnTo>
                  <a:pt x="778471" y="722376"/>
                </a:lnTo>
              </a:path>
            </a:pathLst>
          </a:custGeom>
          <a:ln w="190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Interpret</a:t>
            </a:r>
            <a:r>
              <a:rPr spc="-60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35" dirty="0"/>
              <a:t> </a:t>
            </a:r>
            <a:br>
              <a:rPr lang="en-US" spc="-35" dirty="0"/>
            </a:br>
            <a:r>
              <a:rPr lang="en-US" spc="-35" dirty="0"/>
              <a:t>R</a:t>
            </a:r>
            <a:r>
              <a:rPr dirty="0"/>
              <a:t>eference</a:t>
            </a:r>
            <a:r>
              <a:rPr spc="-60" dirty="0"/>
              <a:t> </a:t>
            </a:r>
            <a:r>
              <a:rPr lang="en-US" spc="-60" dirty="0"/>
              <a:t>r</a:t>
            </a:r>
            <a:r>
              <a:rPr dirty="0"/>
              <a:t>ange</a:t>
            </a:r>
            <a:r>
              <a:rPr lang="en-US" dirty="0"/>
              <a:t>*</a:t>
            </a:r>
            <a:r>
              <a:rPr spc="-50" dirty="0"/>
              <a:t> </a:t>
            </a:r>
            <a:r>
              <a:rPr lang="en-US" spc="-50" dirty="0"/>
              <a:t>g</a:t>
            </a:r>
            <a:r>
              <a:rPr dirty="0"/>
              <a:t>raphs</a:t>
            </a:r>
            <a:r>
              <a:rPr spc="-65" dirty="0"/>
              <a:t> </a:t>
            </a:r>
            <a:r>
              <a:rPr lang="en-US" spc="-65" dirty="0"/>
              <a:t>|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0" dirty="0"/>
              <a:t> </a:t>
            </a:r>
            <a:r>
              <a:rPr spc="-50" dirty="0"/>
              <a:t>1</a:t>
            </a:r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3355329" y="2659542"/>
            <a:ext cx="2380123" cy="221856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160020">
              <a:lnSpc>
                <a:spcPct val="100000"/>
              </a:lnSpc>
              <a:spcBef>
                <a:spcPts val="290"/>
              </a:spcBef>
            </a:pPr>
            <a:r>
              <a:rPr sz="1200" b="1" dirty="0">
                <a:solidFill>
                  <a:schemeClr val="accent1"/>
                </a:solidFill>
                <a:latin typeface="Calibri"/>
                <a:cs typeface="Calibri"/>
              </a:rPr>
              <a:t>RESULT</a:t>
            </a:r>
            <a:r>
              <a:rPr sz="1200" b="1" spc="-1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200" b="1" spc="-15" dirty="0">
                <a:solidFill>
                  <a:schemeClr val="accent1"/>
                </a:solidFill>
                <a:latin typeface="Calibri"/>
                <a:cs typeface="Calibri"/>
              </a:rPr>
              <a:t>WITH</a:t>
            </a:r>
            <a:r>
              <a:rPr sz="1200" b="1" dirty="0">
                <a:solidFill>
                  <a:schemeClr val="accent1"/>
                </a:solidFill>
                <a:latin typeface="Calibri"/>
                <a:cs typeface="Calibri"/>
              </a:rPr>
              <a:t>IN</a:t>
            </a:r>
            <a:r>
              <a:rPr sz="1200" b="1" spc="-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200" b="1" spc="-30" dirty="0">
                <a:solidFill>
                  <a:schemeClr val="accent1"/>
                </a:solidFill>
                <a:latin typeface="Calibri"/>
                <a:cs typeface="Calibri"/>
              </a:rPr>
              <a:t>REFERENCE </a:t>
            </a:r>
            <a:r>
              <a:rPr sz="1200" b="1" spc="-20" dirty="0">
                <a:solidFill>
                  <a:schemeClr val="accent1"/>
                </a:solidFill>
                <a:latin typeface="Calibri"/>
                <a:cs typeface="Calibri"/>
              </a:rPr>
              <a:t>RANGE</a:t>
            </a:r>
            <a:endParaRPr sz="12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72000" y="3032188"/>
            <a:ext cx="1264920" cy="221856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256540">
              <a:lnSpc>
                <a:spcPct val="100000"/>
              </a:lnSpc>
              <a:spcBef>
                <a:spcPts val="290"/>
              </a:spcBef>
            </a:pPr>
            <a:r>
              <a:rPr sz="1200" b="1" dirty="0">
                <a:solidFill>
                  <a:schemeClr val="accent1"/>
                </a:solidFill>
                <a:latin typeface="Calibri"/>
                <a:cs typeface="Calibri"/>
              </a:rPr>
              <a:t>HIGH</a:t>
            </a:r>
            <a:r>
              <a:rPr sz="12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chemeClr val="accent1"/>
                </a:solidFill>
                <a:latin typeface="Calibri"/>
                <a:cs typeface="Calibri"/>
              </a:rPr>
              <a:t>RESULTS</a:t>
            </a:r>
            <a:endParaRPr sz="12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72000" y="3280362"/>
            <a:ext cx="1264920" cy="223138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265430">
              <a:lnSpc>
                <a:spcPct val="100000"/>
              </a:lnSpc>
              <a:spcBef>
                <a:spcPts val="300"/>
              </a:spcBef>
            </a:pPr>
            <a:r>
              <a:rPr sz="1200" b="1">
                <a:solidFill>
                  <a:schemeClr val="accent1"/>
                </a:solidFill>
                <a:latin typeface="Calibri"/>
                <a:cs typeface="Calibri"/>
              </a:rPr>
              <a:t>LOW</a:t>
            </a:r>
            <a:r>
              <a:rPr sz="1200" b="1" spc="-25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200" b="1" spc="-10">
                <a:solidFill>
                  <a:schemeClr val="accent1"/>
                </a:solidFill>
                <a:latin typeface="Calibri"/>
                <a:cs typeface="Calibri"/>
              </a:rPr>
              <a:t>RESULTS</a:t>
            </a:r>
            <a:endParaRPr sz="12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9F3A8D9D-B934-579D-E822-B357F20B9FF4}"/>
              </a:ext>
            </a:extLst>
          </p:cNvPr>
          <p:cNvSpPr/>
          <p:nvPr/>
        </p:nvSpPr>
        <p:spPr>
          <a:xfrm>
            <a:off x="6615430" y="2645301"/>
            <a:ext cx="1264920" cy="209463"/>
          </a:xfrm>
          <a:custGeom>
            <a:avLst/>
            <a:gdLst/>
            <a:ahLst/>
            <a:cxnLst/>
            <a:rect l="l" t="t" r="r" b="b"/>
            <a:pathLst>
              <a:path w="1071879" h="1137285">
                <a:moveTo>
                  <a:pt x="0" y="0"/>
                </a:moveTo>
                <a:lnTo>
                  <a:pt x="1071372" y="0"/>
                </a:lnTo>
                <a:lnTo>
                  <a:pt x="1071372" y="1136903"/>
                </a:lnTo>
                <a:lnTo>
                  <a:pt x="0" y="113690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15BF53C3-AA3B-6884-68BF-610B076AAAA4}"/>
              </a:ext>
            </a:extLst>
          </p:cNvPr>
          <p:cNvSpPr/>
          <p:nvPr/>
        </p:nvSpPr>
        <p:spPr>
          <a:xfrm>
            <a:off x="6615430" y="3128212"/>
            <a:ext cx="1264920" cy="350392"/>
          </a:xfrm>
          <a:custGeom>
            <a:avLst/>
            <a:gdLst/>
            <a:ahLst/>
            <a:cxnLst/>
            <a:rect l="l" t="t" r="r" b="b"/>
            <a:pathLst>
              <a:path w="1071879" h="1137285">
                <a:moveTo>
                  <a:pt x="0" y="0"/>
                </a:moveTo>
                <a:lnTo>
                  <a:pt x="1071372" y="0"/>
                </a:lnTo>
                <a:lnTo>
                  <a:pt x="1071372" y="1136903"/>
                </a:lnTo>
                <a:lnTo>
                  <a:pt x="0" y="1136903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1A2873-86B8-B117-FCA9-12964706165A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23" name="object 15">
              <a:extLst>
                <a:ext uri="{FF2B5EF4-FFF2-40B4-BE49-F238E27FC236}">
                  <a16:creationId xmlns:a16="http://schemas.microsoft.com/office/drawing/2014/main" id="{E2BD8E5F-1C83-5011-CC3E-6BE6CCAE0F0E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6">
              <a:extLst>
                <a:ext uri="{FF2B5EF4-FFF2-40B4-BE49-F238E27FC236}">
                  <a16:creationId xmlns:a16="http://schemas.microsoft.com/office/drawing/2014/main" id="{D2BD67B0-A41D-27A5-345F-C4CF289DDB79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B3F0FC73-3881-2B6D-4F81-28083B2D5B40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5C5F26FE-F139-0E5A-D2DB-1FB6DBEF681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2">
              <a:extLst>
                <a:ext uri="{FF2B5EF4-FFF2-40B4-BE49-F238E27FC236}">
                  <a16:creationId xmlns:a16="http://schemas.microsoft.com/office/drawing/2014/main" id="{2AC07443-F05D-E663-2F9E-A891CBC2A87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8">
              <a:extLst>
                <a:ext uri="{FF2B5EF4-FFF2-40B4-BE49-F238E27FC236}">
                  <a16:creationId xmlns:a16="http://schemas.microsoft.com/office/drawing/2014/main" id="{FB4F4F39-A97E-9D33-0140-6BFB10B4744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object 20">
              <a:extLst>
                <a:ext uri="{FF2B5EF4-FFF2-40B4-BE49-F238E27FC236}">
                  <a16:creationId xmlns:a16="http://schemas.microsoft.com/office/drawing/2014/main" id="{49C6278C-9AC3-5F05-1C43-4059284C3A54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1" name="object 23">
              <a:extLst>
                <a:ext uri="{FF2B5EF4-FFF2-40B4-BE49-F238E27FC236}">
                  <a16:creationId xmlns:a16="http://schemas.microsoft.com/office/drawing/2014/main" id="{5BF96879-7E15-6EEA-0D55-E19226620D85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3">
            <a:extLst>
              <a:ext uri="{FF2B5EF4-FFF2-40B4-BE49-F238E27FC236}">
                <a16:creationId xmlns:a16="http://schemas.microsoft.com/office/drawing/2014/main" id="{0B3CEE9B-14A8-73F7-2E2D-72705450FFFD}"/>
              </a:ext>
            </a:extLst>
          </p:cNvPr>
          <p:cNvSpPr txBox="1"/>
          <p:nvPr/>
        </p:nvSpPr>
        <p:spPr>
          <a:xfrm>
            <a:off x="540649" y="1508336"/>
            <a:ext cx="3828415" cy="2872581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REFERENCE RANGES</a:t>
            </a:r>
          </a:p>
          <a:p>
            <a:pPr marL="12700" marR="5080">
              <a:lnSpc>
                <a:spcPct val="100000"/>
              </a:lnSpc>
              <a:spcBef>
                <a:spcPts val="675"/>
              </a:spcBef>
              <a:tabLst>
                <a:tab pos="182245" algn="l"/>
              </a:tabLst>
            </a:pPr>
            <a:r>
              <a:rPr sz="1400" dirty="0"/>
              <a:t>Reference </a:t>
            </a:r>
            <a:r>
              <a:rPr lang="en-US" sz="1400" dirty="0"/>
              <a:t>r</a:t>
            </a:r>
            <a:r>
              <a:rPr sz="1400" dirty="0"/>
              <a:t>anges are indicated by a </a:t>
            </a:r>
            <a:br>
              <a:rPr lang="en-US" sz="1400" dirty="0"/>
            </a:br>
            <a:r>
              <a:rPr sz="1400" dirty="0"/>
              <a:t>bar graph with “tic” marks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lang="en-US" sz="1400" b="1" dirty="0"/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182245" algn="l"/>
              </a:tabLst>
            </a:pPr>
            <a:r>
              <a:rPr lang="en-US" sz="1400" dirty="0">
                <a:solidFill>
                  <a:schemeClr val="accent1"/>
                </a:solidFill>
              </a:rPr>
              <a:t>BAR GRAPH</a:t>
            </a:r>
          </a:p>
          <a:p>
            <a:pPr marL="182245" indent="-16954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Before first tic mark = low result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After last tic mark = high result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Between tic marks = results within the reference range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538CF-B3C0-081B-DF68-8C7477B792D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55</a:t>
            </a:fld>
            <a:endParaRPr spc="-25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3F531C-ACDB-D7FA-5AE4-360D338AE826}"/>
              </a:ext>
            </a:extLst>
          </p:cNvPr>
          <p:cNvSpPr txBox="1"/>
          <p:nvPr/>
        </p:nvSpPr>
        <p:spPr>
          <a:xfrm>
            <a:off x="469805" y="4496877"/>
            <a:ext cx="742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+mj-lt"/>
              </a:rPr>
              <a:t>*For additional information on reference ranges, see the cartridge specific IFU at </a:t>
            </a:r>
            <a:r>
              <a:rPr lang="en-US" sz="900" dirty="0">
                <a:latin typeface="+mj-lt"/>
                <a:hlinkClick r:id="rId5"/>
              </a:rPr>
              <a:t>www.globalpointofcare.com</a:t>
            </a:r>
            <a:r>
              <a:rPr lang="en-US" sz="900" dirty="0">
                <a:latin typeface="+mj-lt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7253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evice&#10;&#10;AI-generated content may be incorrect.">
            <a:extLst>
              <a:ext uri="{FF2B5EF4-FFF2-40B4-BE49-F238E27FC236}">
                <a16:creationId xmlns:a16="http://schemas.microsoft.com/office/drawing/2014/main" id="{2C34B7C6-5FB5-4823-54C3-4C68C427D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902" y="1246173"/>
            <a:ext cx="2289428" cy="339289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523316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Interpret</a:t>
            </a:r>
            <a:r>
              <a:rPr spc="-70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6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45" dirty="0"/>
              <a:t> </a:t>
            </a:r>
            <a:br>
              <a:rPr lang="en-US" spc="-45" dirty="0"/>
            </a:br>
            <a:r>
              <a:rPr lang="en-US" sz="2400" spc="-45" dirty="0"/>
              <a:t>R</a:t>
            </a:r>
            <a:r>
              <a:rPr sz="2400" dirty="0"/>
              <a:t>eference</a:t>
            </a:r>
            <a:r>
              <a:rPr sz="2400" spc="-75" dirty="0"/>
              <a:t> </a:t>
            </a:r>
            <a:r>
              <a:rPr lang="en-US" sz="2400" spc="-75" dirty="0"/>
              <a:t>r</a:t>
            </a:r>
            <a:r>
              <a:rPr sz="2400" dirty="0"/>
              <a:t>ange</a:t>
            </a:r>
            <a:r>
              <a:rPr lang="en-US" sz="2400" dirty="0"/>
              <a:t>*</a:t>
            </a:r>
            <a:r>
              <a:rPr sz="2400" spc="-60" dirty="0"/>
              <a:t> </a:t>
            </a:r>
            <a:r>
              <a:rPr lang="en-US" sz="2400" dirty="0"/>
              <a:t>g</a:t>
            </a:r>
            <a:r>
              <a:rPr sz="2400" dirty="0"/>
              <a:t>raphs</a:t>
            </a:r>
            <a:r>
              <a:rPr sz="2400" spc="-50" dirty="0"/>
              <a:t> </a:t>
            </a:r>
            <a:r>
              <a:rPr lang="en-US" sz="2400" spc="-50" dirty="0"/>
              <a:t>|</a:t>
            </a:r>
            <a:r>
              <a:rPr sz="2400" spc="-60" dirty="0"/>
              <a:t> </a:t>
            </a:r>
            <a:r>
              <a:rPr lang="en-US" sz="2400" spc="-60" dirty="0"/>
              <a:t>i-STAT 1 </a:t>
            </a:r>
            <a:r>
              <a:rPr sz="2400" spc="-10" dirty="0"/>
              <a:t>Wireless</a:t>
            </a:r>
            <a:endParaRPr sz="2400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0649" y="1508336"/>
            <a:ext cx="3828415" cy="2872581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REFERENCE RANGES</a:t>
            </a:r>
          </a:p>
          <a:p>
            <a:pPr marL="12700" marR="5080">
              <a:lnSpc>
                <a:spcPct val="100000"/>
              </a:lnSpc>
              <a:spcBef>
                <a:spcPts val="675"/>
              </a:spcBef>
              <a:tabLst>
                <a:tab pos="182245" algn="l"/>
              </a:tabLst>
            </a:pPr>
            <a:r>
              <a:rPr sz="1400" dirty="0"/>
              <a:t>Reference </a:t>
            </a:r>
            <a:r>
              <a:rPr lang="en-US" sz="1400" dirty="0"/>
              <a:t>r</a:t>
            </a:r>
            <a:r>
              <a:rPr sz="1400" dirty="0"/>
              <a:t>anges are indicated by a </a:t>
            </a:r>
            <a:br>
              <a:rPr lang="en-US" sz="1400" dirty="0"/>
            </a:br>
            <a:r>
              <a:rPr sz="1400" dirty="0"/>
              <a:t>bar graph with “tic” marks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lang="en-US" sz="1400" b="1" dirty="0"/>
          </a:p>
          <a:p>
            <a:pPr marL="12700">
              <a:spcBef>
                <a:spcPts val="600"/>
              </a:spcBef>
              <a:tabLst>
                <a:tab pos="182245" algn="l"/>
              </a:tabLst>
            </a:pPr>
            <a:r>
              <a:rPr lang="en-US" sz="1400" dirty="0">
                <a:solidFill>
                  <a:schemeClr val="accent1"/>
                </a:solidFill>
              </a:rPr>
              <a:t>BAR GRAPH</a:t>
            </a:r>
          </a:p>
          <a:p>
            <a:pPr marL="182245" indent="-169545">
              <a:lnSpc>
                <a:spcPct val="100000"/>
              </a:lnSpc>
              <a:spcBef>
                <a:spcPts val="7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Before first tic mark = low result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After last tic mark = high result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Between tic marks = results within the reference range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A59839-AB19-C537-2750-1D862BA44BD8}"/>
              </a:ext>
            </a:extLst>
          </p:cNvPr>
          <p:cNvGrpSpPr/>
          <p:nvPr/>
        </p:nvGrpSpPr>
        <p:grpSpPr>
          <a:xfrm>
            <a:off x="4454770" y="1082343"/>
            <a:ext cx="3567861" cy="2492363"/>
            <a:chOff x="4941832" y="928234"/>
            <a:chExt cx="3567861" cy="24923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0195960-9F39-A95C-6515-8D0230D9C5DD}"/>
                </a:ext>
              </a:extLst>
            </p:cNvPr>
            <p:cNvSpPr/>
            <p:nvPr/>
          </p:nvSpPr>
          <p:spPr>
            <a:xfrm>
              <a:off x="7433632" y="928234"/>
              <a:ext cx="457200" cy="3276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bject 5">
              <a:extLst>
                <a:ext uri="{FF2B5EF4-FFF2-40B4-BE49-F238E27FC236}">
                  <a16:creationId xmlns:a16="http://schemas.microsoft.com/office/drawing/2014/main" id="{B4875FB6-5F39-1664-4C78-9C75EB5AED7C}"/>
                </a:ext>
              </a:extLst>
            </p:cNvPr>
            <p:cNvSpPr/>
            <p:nvPr/>
          </p:nvSpPr>
          <p:spPr>
            <a:xfrm>
              <a:off x="6508444" y="2712161"/>
              <a:ext cx="712182" cy="609600"/>
            </a:xfrm>
            <a:custGeom>
              <a:avLst/>
              <a:gdLst/>
              <a:ahLst/>
              <a:cxnLst/>
              <a:rect l="l" t="t" r="r" b="b"/>
              <a:pathLst>
                <a:path w="778509" h="722630">
                  <a:moveTo>
                    <a:pt x="0" y="0"/>
                  </a:moveTo>
                  <a:lnTo>
                    <a:pt x="778471" y="0"/>
                  </a:lnTo>
                </a:path>
                <a:path w="778509" h="722630">
                  <a:moveTo>
                    <a:pt x="0" y="472440"/>
                  </a:moveTo>
                  <a:lnTo>
                    <a:pt x="778471" y="472440"/>
                  </a:lnTo>
                </a:path>
                <a:path w="778509" h="722630">
                  <a:moveTo>
                    <a:pt x="0" y="722376"/>
                  </a:moveTo>
                  <a:lnTo>
                    <a:pt x="778471" y="722376"/>
                  </a:lnTo>
                </a:path>
              </a:pathLst>
            </a:custGeom>
            <a:ln w="19050">
              <a:solidFill>
                <a:schemeClr val="accent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786107BE-C3DB-0BB5-F9D5-96845FE3329F}"/>
                </a:ext>
              </a:extLst>
            </p:cNvPr>
            <p:cNvSpPr txBox="1"/>
            <p:nvPr/>
          </p:nvSpPr>
          <p:spPr>
            <a:xfrm>
              <a:off x="4941832" y="2417641"/>
              <a:ext cx="1370342" cy="406522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160020">
                <a:lnSpc>
                  <a:spcPct val="100000"/>
                </a:lnSpc>
                <a:spcBef>
                  <a:spcPts val="290"/>
                </a:spcBef>
              </a:pPr>
              <a:r>
                <a:rPr sz="1200" b="1" dirty="0">
                  <a:solidFill>
                    <a:schemeClr val="accent1"/>
                  </a:solidFill>
                  <a:latin typeface="Calibri"/>
                  <a:cs typeface="Calibri"/>
                </a:rPr>
                <a:t>RESULT</a:t>
              </a:r>
              <a:r>
                <a:rPr sz="1200" b="1" spc="-15" dirty="0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lang="en-US" sz="1200" b="1" spc="-15" dirty="0">
                  <a:solidFill>
                    <a:schemeClr val="accent1"/>
                  </a:solidFill>
                  <a:latin typeface="Calibri"/>
                  <a:cs typeface="Calibri"/>
                </a:rPr>
                <a:t>WITH</a:t>
              </a:r>
              <a:r>
                <a:rPr sz="1200" b="1" dirty="0">
                  <a:solidFill>
                    <a:schemeClr val="accent1"/>
                  </a:solidFill>
                  <a:latin typeface="Calibri"/>
                  <a:cs typeface="Calibri"/>
                </a:rPr>
                <a:t>IN</a:t>
              </a:r>
              <a:r>
                <a:rPr sz="1200" b="1" spc="-30" dirty="0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lang="en-US" sz="1200" b="1" spc="-30" dirty="0">
                  <a:solidFill>
                    <a:schemeClr val="accent1"/>
                  </a:solidFill>
                  <a:latin typeface="Calibri"/>
                  <a:cs typeface="Calibri"/>
                </a:rPr>
                <a:t>REFERENCE </a:t>
              </a:r>
              <a:r>
                <a:rPr sz="1200" b="1" spc="-20" dirty="0">
                  <a:solidFill>
                    <a:schemeClr val="accent1"/>
                  </a:solidFill>
                  <a:latin typeface="Calibri"/>
                  <a:cs typeface="Calibri"/>
                </a:rPr>
                <a:t>RANGE</a:t>
              </a:r>
              <a:endParaRPr sz="1200" dirty="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2" name="object 10">
              <a:extLst>
                <a:ext uri="{FF2B5EF4-FFF2-40B4-BE49-F238E27FC236}">
                  <a16:creationId xmlns:a16="http://schemas.microsoft.com/office/drawing/2014/main" id="{8FED4B56-1015-FED6-EEA4-78ADD9520732}"/>
                </a:ext>
              </a:extLst>
            </p:cNvPr>
            <p:cNvSpPr txBox="1"/>
            <p:nvPr/>
          </p:nvSpPr>
          <p:spPr>
            <a:xfrm>
              <a:off x="5043170" y="2975603"/>
              <a:ext cx="1264920" cy="221856"/>
            </a:xfrm>
            <a:prstGeom prst="rect">
              <a:avLst/>
            </a:prstGeom>
            <a:noFill/>
          </p:spPr>
          <p:txBody>
            <a:bodyPr vert="horz" wrap="square" lIns="0" tIns="36830" rIns="0" bIns="0" rtlCol="0">
              <a:spAutoFit/>
            </a:bodyPr>
            <a:lstStyle/>
            <a:p>
              <a:pPr marL="256540">
                <a:lnSpc>
                  <a:spcPct val="100000"/>
                </a:lnSpc>
                <a:spcBef>
                  <a:spcPts val="290"/>
                </a:spcBef>
              </a:pPr>
              <a:r>
                <a:rPr sz="1200" b="1" dirty="0">
                  <a:solidFill>
                    <a:schemeClr val="accent1"/>
                  </a:solidFill>
                  <a:latin typeface="Calibri"/>
                  <a:cs typeface="Calibri"/>
                </a:rPr>
                <a:t>HIGH</a:t>
              </a:r>
              <a:r>
                <a:rPr sz="1200" b="1" spc="-20" dirty="0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200" b="1" spc="-10" dirty="0">
                  <a:solidFill>
                    <a:schemeClr val="accent1"/>
                  </a:solidFill>
                  <a:latin typeface="Calibri"/>
                  <a:cs typeface="Calibri"/>
                </a:rPr>
                <a:t>RESULTS</a:t>
              </a:r>
              <a:endParaRPr sz="1200" dirty="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11">
              <a:extLst>
                <a:ext uri="{FF2B5EF4-FFF2-40B4-BE49-F238E27FC236}">
                  <a16:creationId xmlns:a16="http://schemas.microsoft.com/office/drawing/2014/main" id="{6AFE0CE4-F273-20F5-1C2E-7F9027FB2DB9}"/>
                </a:ext>
              </a:extLst>
            </p:cNvPr>
            <p:cNvSpPr txBox="1"/>
            <p:nvPr/>
          </p:nvSpPr>
          <p:spPr>
            <a:xfrm>
              <a:off x="5043170" y="3197459"/>
              <a:ext cx="1264920" cy="223138"/>
            </a:xfrm>
            <a:prstGeom prst="rect">
              <a:avLst/>
            </a:prstGeom>
            <a:noFill/>
          </p:spPr>
          <p:txBody>
            <a:bodyPr vert="horz" wrap="square" lIns="0" tIns="38100" rIns="0" bIns="0" rtlCol="0">
              <a:spAutoFit/>
            </a:bodyPr>
            <a:lstStyle/>
            <a:p>
              <a:pPr marL="265430">
                <a:lnSpc>
                  <a:spcPct val="100000"/>
                </a:lnSpc>
                <a:spcBef>
                  <a:spcPts val="300"/>
                </a:spcBef>
              </a:pPr>
              <a:r>
                <a:rPr sz="1200" b="1">
                  <a:solidFill>
                    <a:schemeClr val="accent1"/>
                  </a:solidFill>
                  <a:latin typeface="Calibri"/>
                  <a:cs typeface="Calibri"/>
                </a:rPr>
                <a:t>LOW</a:t>
              </a:r>
              <a:r>
                <a:rPr sz="1200" b="1" spc="-25">
                  <a:solidFill>
                    <a:schemeClr val="accent1"/>
                  </a:solidFill>
                  <a:latin typeface="Calibri"/>
                  <a:cs typeface="Calibri"/>
                </a:rPr>
                <a:t> </a:t>
              </a:r>
              <a:r>
                <a:rPr sz="1200" b="1" spc="-10">
                  <a:solidFill>
                    <a:schemeClr val="accent1"/>
                  </a:solidFill>
                  <a:latin typeface="Calibri"/>
                  <a:cs typeface="Calibri"/>
                </a:rPr>
                <a:t>RESULTS</a:t>
              </a:r>
              <a:endParaRPr sz="120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C2586827-C1E2-C7F3-996C-5CCCB3B99499}"/>
                </a:ext>
              </a:extLst>
            </p:cNvPr>
            <p:cNvSpPr/>
            <p:nvPr/>
          </p:nvSpPr>
          <p:spPr>
            <a:xfrm>
              <a:off x="7224157" y="2597423"/>
              <a:ext cx="1285536" cy="170746"/>
            </a:xfrm>
            <a:custGeom>
              <a:avLst/>
              <a:gdLst/>
              <a:ahLst/>
              <a:cxnLst/>
              <a:rect l="l" t="t" r="r" b="b"/>
              <a:pathLst>
                <a:path w="1071879" h="1137285">
                  <a:moveTo>
                    <a:pt x="0" y="0"/>
                  </a:moveTo>
                  <a:lnTo>
                    <a:pt x="1071372" y="0"/>
                  </a:lnTo>
                  <a:lnTo>
                    <a:pt x="1071372" y="1136903"/>
                  </a:lnTo>
                  <a:lnTo>
                    <a:pt x="0" y="113690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08ECBD14-1008-1CDC-DA93-67BFA505EA2D}"/>
                </a:ext>
              </a:extLst>
            </p:cNvPr>
            <p:cNvSpPr/>
            <p:nvPr/>
          </p:nvSpPr>
          <p:spPr>
            <a:xfrm>
              <a:off x="7220626" y="3051703"/>
              <a:ext cx="1285536" cy="368894"/>
            </a:xfrm>
            <a:custGeom>
              <a:avLst/>
              <a:gdLst/>
              <a:ahLst/>
              <a:cxnLst/>
              <a:rect l="l" t="t" r="r" b="b"/>
              <a:pathLst>
                <a:path w="1071879" h="1137285">
                  <a:moveTo>
                    <a:pt x="0" y="0"/>
                  </a:moveTo>
                  <a:lnTo>
                    <a:pt x="1071372" y="0"/>
                  </a:lnTo>
                  <a:lnTo>
                    <a:pt x="1071372" y="1136903"/>
                  </a:lnTo>
                  <a:lnTo>
                    <a:pt x="0" y="1136903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9B734E-FF7A-F57D-E577-2FC9250DA10D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339DC3E1-1F43-2759-1797-E519E92F710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6">
              <a:extLst>
                <a:ext uri="{FF2B5EF4-FFF2-40B4-BE49-F238E27FC236}">
                  <a16:creationId xmlns:a16="http://schemas.microsoft.com/office/drawing/2014/main" id="{B95CC3DE-6334-6705-792D-7A800F988D9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8" name="object 17">
              <a:extLst>
                <a:ext uri="{FF2B5EF4-FFF2-40B4-BE49-F238E27FC236}">
                  <a16:creationId xmlns:a16="http://schemas.microsoft.com/office/drawing/2014/main" id="{E6265AAA-EF0D-48F3-9F1E-0203F0A4FFEB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9">
              <a:extLst>
                <a:ext uri="{FF2B5EF4-FFF2-40B4-BE49-F238E27FC236}">
                  <a16:creationId xmlns:a16="http://schemas.microsoft.com/office/drawing/2014/main" id="{52FC477B-AF4F-C244-D27E-69F6F25D52D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22">
              <a:extLst>
                <a:ext uri="{FF2B5EF4-FFF2-40B4-BE49-F238E27FC236}">
                  <a16:creationId xmlns:a16="http://schemas.microsoft.com/office/drawing/2014/main" id="{1A148CBD-E7C6-C8C4-717B-D242DEC33E7F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8">
              <a:extLst>
                <a:ext uri="{FF2B5EF4-FFF2-40B4-BE49-F238E27FC236}">
                  <a16:creationId xmlns:a16="http://schemas.microsoft.com/office/drawing/2014/main" id="{F9CBDEAD-7E8A-04BD-AAAF-7F363F167B6E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object 20">
              <a:extLst>
                <a:ext uri="{FF2B5EF4-FFF2-40B4-BE49-F238E27FC236}">
                  <a16:creationId xmlns:a16="http://schemas.microsoft.com/office/drawing/2014/main" id="{33C9791B-2AC7-9E04-E75D-8E8B78E248A0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object 23">
              <a:extLst>
                <a:ext uri="{FF2B5EF4-FFF2-40B4-BE49-F238E27FC236}">
                  <a16:creationId xmlns:a16="http://schemas.microsoft.com/office/drawing/2014/main" id="{EDDB768E-0A95-1DCF-B5B5-F87125BC11EB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28E8136-A152-0F65-317D-389E54547520}"/>
              </a:ext>
            </a:extLst>
          </p:cNvPr>
          <p:cNvSpPr txBox="1"/>
          <p:nvPr/>
        </p:nvSpPr>
        <p:spPr>
          <a:xfrm>
            <a:off x="469805" y="4496877"/>
            <a:ext cx="7422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+mj-lt"/>
              </a:rPr>
              <a:t>*For additional information on reference ranges, see the cartridge specific IFU at </a:t>
            </a:r>
            <a:r>
              <a:rPr lang="en-US" sz="900" dirty="0">
                <a:latin typeface="+mj-lt"/>
                <a:hlinkClick r:id="rId4"/>
              </a:rPr>
              <a:t>www.globalpointofcare.com</a:t>
            </a:r>
            <a:r>
              <a:rPr lang="en-US" sz="900" dirty="0">
                <a:latin typeface="+mj-lt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BC4B382-5E04-4BC2-BE0F-2AFAF43563A8}"/>
              </a:ext>
            </a:extLst>
          </p:cNvPr>
          <p:cNvGrpSpPr/>
          <p:nvPr/>
        </p:nvGrpSpPr>
        <p:grpSpPr>
          <a:xfrm>
            <a:off x="5798231" y="908898"/>
            <a:ext cx="2439713" cy="3622035"/>
            <a:chOff x="5913929" y="557905"/>
            <a:chExt cx="2439713" cy="362203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517112-B6BE-8B24-B8AD-FEB318A1E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3929" y="557905"/>
              <a:ext cx="2439713" cy="362203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4341" y="2380799"/>
              <a:ext cx="192204" cy="429958"/>
            </a:xfrm>
            <a:custGeom>
              <a:avLst/>
              <a:gdLst/>
              <a:ahLst/>
              <a:cxnLst/>
              <a:rect l="l" t="t" r="r" b="b"/>
              <a:pathLst>
                <a:path w="154304" h="419100">
                  <a:moveTo>
                    <a:pt x="0" y="0"/>
                  </a:moveTo>
                  <a:lnTo>
                    <a:pt x="153924" y="0"/>
                  </a:lnTo>
                  <a:lnTo>
                    <a:pt x="153924" y="419100"/>
                  </a:lnTo>
                  <a:lnTo>
                    <a:pt x="0" y="4191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Interpret</a:t>
            </a:r>
            <a:r>
              <a:rPr spc="-60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6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45" dirty="0"/>
              <a:t> </a:t>
            </a:r>
            <a:br>
              <a:rPr lang="en-US" spc="-45" dirty="0"/>
            </a:br>
            <a:r>
              <a:rPr dirty="0"/>
              <a:t>Critical</a:t>
            </a:r>
            <a:r>
              <a:rPr spc="-80" dirty="0"/>
              <a:t> </a:t>
            </a:r>
            <a:r>
              <a:rPr lang="en-US" dirty="0"/>
              <a:t>v</a:t>
            </a:r>
            <a:r>
              <a:rPr dirty="0"/>
              <a:t>alue</a:t>
            </a:r>
            <a:r>
              <a:rPr spc="-55" dirty="0"/>
              <a:t> </a:t>
            </a:r>
            <a:r>
              <a:rPr lang="en-US" dirty="0"/>
              <a:t>a</a:t>
            </a:r>
            <a:r>
              <a:rPr dirty="0"/>
              <a:t>lerts</a:t>
            </a:r>
            <a:r>
              <a:rPr spc="-55" dirty="0"/>
              <a:t> </a:t>
            </a:r>
            <a:r>
              <a:rPr lang="en-US" spc="-55" dirty="0"/>
              <a:t>|</a:t>
            </a:r>
            <a:r>
              <a:rPr spc="-55" dirty="0"/>
              <a:t> </a:t>
            </a:r>
            <a:r>
              <a:rPr dirty="0"/>
              <a:t>i-STAT</a:t>
            </a:r>
            <a:r>
              <a:rPr spc="-55" dirty="0"/>
              <a:t> </a:t>
            </a:r>
            <a:r>
              <a:rPr spc="-50" dirty="0"/>
              <a:t>1</a:t>
            </a:r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57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F9B303-85B4-4DAB-8B4A-01030E9C9C36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D3B36B51-E93C-C1D0-93F0-23B10A0F807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0B621BC8-1A89-C251-9FCE-8E7D0FFD5A8A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6AB7054A-5E2C-AACE-6B5A-FDA8388C2E91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28292529-8B0A-844D-4CEE-6490390551E3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E788AB06-2E10-5544-B242-78CAFC9CD32D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32E827A0-2670-69EE-9EA4-7545EF61BDD9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BC475472-EE04-871A-11D8-85C5ACAC3457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BAF805DD-703F-3A26-BD85-029D0D67CDA4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0A976ECE-7DC4-4E99-CE2D-1F294E1932BB}"/>
              </a:ext>
            </a:extLst>
          </p:cNvPr>
          <p:cNvSpPr txBox="1"/>
          <p:nvPr/>
        </p:nvSpPr>
        <p:spPr>
          <a:xfrm>
            <a:off x="540649" y="1508336"/>
            <a:ext cx="3918585" cy="121158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CRITICAL VALUES OR ACTION RANGE ALERT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Indicated by</a:t>
            </a:r>
            <a:r>
              <a:rPr lang="en-US" sz="1400"/>
              <a:t>      </a:t>
            </a:r>
            <a:r>
              <a:rPr sz="1400"/>
              <a:t>up or	</a:t>
            </a:r>
            <a:r>
              <a:rPr lang="en-US" sz="1400"/>
              <a:t>   </a:t>
            </a:r>
            <a:r>
              <a:rPr sz="1400"/>
              <a:t>down arrows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Follow your facility's policy for handling critical results</a:t>
            </a:r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135CCEDF-7286-031F-10F5-CCD4D5172C9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4539" y="1939923"/>
            <a:ext cx="196595" cy="219456"/>
          </a:xfrm>
          <a:prstGeom prst="rect">
            <a:avLst/>
          </a:prstGeom>
        </p:spPr>
      </p:pic>
      <p:pic>
        <p:nvPicPr>
          <p:cNvPr id="7" name="object 10">
            <a:extLst>
              <a:ext uri="{FF2B5EF4-FFF2-40B4-BE49-F238E27FC236}">
                <a16:creationId xmlns:a16="http://schemas.microsoft.com/office/drawing/2014/main" id="{65B66D32-4902-6AC8-D5D1-B7FE6EF5E87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258951" y="1959682"/>
            <a:ext cx="195072" cy="2179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5"/>
              </a:spcBef>
            </a:pPr>
            <a:r>
              <a:rPr dirty="0"/>
              <a:t>Interpret</a:t>
            </a:r>
            <a:r>
              <a:rPr spc="-4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6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70" dirty="0"/>
              <a:t> </a:t>
            </a:r>
            <a:br>
              <a:rPr lang="en-US" sz="2500" spc="-70" dirty="0"/>
            </a:br>
            <a:r>
              <a:rPr sz="2400" dirty="0"/>
              <a:t>Critical</a:t>
            </a:r>
            <a:r>
              <a:rPr sz="2400" spc="-40" dirty="0"/>
              <a:t> </a:t>
            </a:r>
            <a:r>
              <a:rPr lang="en-US" sz="2400" dirty="0"/>
              <a:t>v</a:t>
            </a:r>
            <a:r>
              <a:rPr sz="2400" dirty="0"/>
              <a:t>alue</a:t>
            </a:r>
            <a:r>
              <a:rPr sz="2400" spc="-65" dirty="0"/>
              <a:t> </a:t>
            </a:r>
            <a:r>
              <a:rPr lang="en-US" sz="2400" dirty="0"/>
              <a:t>a</a:t>
            </a:r>
            <a:r>
              <a:rPr sz="2400" dirty="0"/>
              <a:t>lerts</a:t>
            </a:r>
            <a:r>
              <a:rPr sz="2400" spc="-65" dirty="0"/>
              <a:t> </a:t>
            </a:r>
            <a:r>
              <a:rPr lang="en-US" sz="2400" spc="-65" dirty="0"/>
              <a:t>|</a:t>
            </a:r>
            <a:r>
              <a:rPr sz="2400" spc="-50" dirty="0"/>
              <a:t> </a:t>
            </a:r>
            <a:r>
              <a:rPr lang="en-US" sz="2400" spc="-50" dirty="0"/>
              <a:t>i-STAT 1 </a:t>
            </a:r>
            <a:r>
              <a:rPr sz="2400" spc="-10" dirty="0"/>
              <a:t>Wireless</a:t>
            </a:r>
            <a:endParaRPr sz="250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4C4EF1-CFBC-DFD2-1ECE-D2511CE92E23}"/>
              </a:ext>
            </a:extLst>
          </p:cNvPr>
          <p:cNvGrpSpPr/>
          <p:nvPr/>
        </p:nvGrpSpPr>
        <p:grpSpPr>
          <a:xfrm>
            <a:off x="518550" y="1584940"/>
            <a:ext cx="3918585" cy="1211580"/>
            <a:chOff x="520595" y="1609776"/>
            <a:chExt cx="3918585" cy="1211580"/>
          </a:xfrm>
        </p:grpSpPr>
        <p:sp>
          <p:nvSpPr>
            <p:cNvPr id="3" name="object 3"/>
            <p:cNvSpPr txBox="1"/>
            <p:nvPr/>
          </p:nvSpPr>
          <p:spPr>
            <a:xfrm>
              <a:off x="520595" y="1609776"/>
              <a:ext cx="3918585" cy="1211580"/>
            </a:xfrm>
            <a:prstGeom prst="rect">
              <a:avLst/>
            </a:prstGeom>
          </p:spPr>
          <p:txBody>
            <a:bodyPr vert="horz" wrap="square" lIns="0" tIns="12192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60"/>
                </a:spcBef>
              </a:pPr>
              <a:r>
                <a:rPr lang="en-US" sz="1600" spc="-10" dirty="0">
                  <a:solidFill>
                    <a:schemeClr val="accent3"/>
                  </a:solidFill>
                  <a:latin typeface="Calibri"/>
                  <a:cs typeface="Calibri"/>
                </a:rPr>
                <a:t>CRITICAL VALUES OR ACTION RANGE ALERT</a:t>
              </a:r>
            </a:p>
            <a:p>
              <a:pPr marL="182245" indent="-169545">
                <a:lnSpc>
                  <a:spcPct val="100000"/>
                </a:lnSpc>
                <a:spcBef>
                  <a:spcPts val="675"/>
                </a:spcBef>
                <a:buFont typeface="Arial"/>
                <a:buChar char="•"/>
                <a:tabLst>
                  <a:tab pos="182245" algn="l"/>
                </a:tabLst>
              </a:pPr>
              <a:r>
                <a:rPr sz="1400" dirty="0"/>
                <a:t>Indicated by</a:t>
              </a:r>
              <a:r>
                <a:rPr lang="en-US" sz="1400" dirty="0"/>
                <a:t>      </a:t>
              </a:r>
              <a:r>
                <a:rPr sz="1400" dirty="0"/>
                <a:t>up or	</a:t>
              </a:r>
              <a:r>
                <a:rPr lang="en-US" sz="1400" dirty="0"/>
                <a:t>   </a:t>
              </a:r>
              <a:r>
                <a:rPr sz="1400" dirty="0"/>
                <a:t>down arrows</a:t>
              </a:r>
            </a:p>
            <a:p>
              <a:pPr marL="182245" marR="5080" indent="-169545">
                <a:lnSpc>
                  <a:spcPct val="100000"/>
                </a:lnSpc>
                <a:spcBef>
                  <a:spcPts val="600"/>
                </a:spcBef>
                <a:buFont typeface="Arial"/>
                <a:buChar char="•"/>
                <a:tabLst>
                  <a:tab pos="182245" algn="l"/>
                </a:tabLst>
              </a:pPr>
              <a:r>
                <a:rPr sz="1400" dirty="0"/>
                <a:t>Follow your facility's policy for handling critical results</a:t>
              </a: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031" y="2041363"/>
              <a:ext cx="196595" cy="2194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13259" y="2061122"/>
              <a:ext cx="195072" cy="217932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FBBAE48-A9C7-5AD1-C722-F6E70155F415}"/>
              </a:ext>
            </a:extLst>
          </p:cNvPr>
          <p:cNvSpPr/>
          <p:nvPr/>
        </p:nvSpPr>
        <p:spPr>
          <a:xfrm>
            <a:off x="6943468" y="465886"/>
            <a:ext cx="457200" cy="3276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D5F180-8B39-086C-26AA-237C84AE711C}"/>
              </a:ext>
            </a:extLst>
          </p:cNvPr>
          <p:cNvGrpSpPr/>
          <p:nvPr/>
        </p:nvGrpSpPr>
        <p:grpSpPr>
          <a:xfrm>
            <a:off x="5837265" y="918604"/>
            <a:ext cx="2404743" cy="3585686"/>
            <a:chOff x="5463363" y="988220"/>
            <a:chExt cx="2404743" cy="358568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78F5AF1-328D-E6C0-78E2-6D8E91C4E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3363" y="988220"/>
              <a:ext cx="2404743" cy="3585686"/>
            </a:xfrm>
            <a:prstGeom prst="rect">
              <a:avLst/>
            </a:prstGeom>
          </p:spPr>
        </p:pic>
        <p:sp>
          <p:nvSpPr>
            <p:cNvPr id="16" name="object 4">
              <a:extLst>
                <a:ext uri="{FF2B5EF4-FFF2-40B4-BE49-F238E27FC236}">
                  <a16:creationId xmlns:a16="http://schemas.microsoft.com/office/drawing/2014/main" id="{BF44CB15-221B-A49E-4590-464CE7783372}"/>
                </a:ext>
              </a:extLst>
            </p:cNvPr>
            <p:cNvSpPr/>
            <p:nvPr/>
          </p:nvSpPr>
          <p:spPr>
            <a:xfrm>
              <a:off x="7156290" y="2815454"/>
              <a:ext cx="170195" cy="377739"/>
            </a:xfrm>
            <a:custGeom>
              <a:avLst/>
              <a:gdLst/>
              <a:ahLst/>
              <a:cxnLst/>
              <a:rect l="l" t="t" r="r" b="b"/>
              <a:pathLst>
                <a:path w="154304" h="419100">
                  <a:moveTo>
                    <a:pt x="0" y="0"/>
                  </a:moveTo>
                  <a:lnTo>
                    <a:pt x="153924" y="0"/>
                  </a:lnTo>
                  <a:lnTo>
                    <a:pt x="153924" y="419100"/>
                  </a:lnTo>
                  <a:lnTo>
                    <a:pt x="0" y="4191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FE2600-579E-C745-5B46-C83E2E73489B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CA95788D-1832-CED9-8CA8-DC46BDA987A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9FAE8E96-ED7B-F42B-AC51-37E6CF60AFFD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254E9978-38D0-BA43-F069-A2770748E483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3243F5FB-4BF7-D13E-2536-2022B002581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E0A14302-1A54-8B00-32EA-CE0F42F33792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BFCD723C-97F8-61C6-06B0-0E1B4AF0978D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80B1E8DA-6B53-750F-613F-E264325FC841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0E19EA12-7297-DDED-E7CB-2D1489D3B94A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E19102ED-E341-B68F-1BBC-2BC41FF07035}"/>
              </a:ext>
            </a:extLst>
          </p:cNvPr>
          <p:cNvGrpSpPr/>
          <p:nvPr/>
        </p:nvGrpSpPr>
        <p:grpSpPr>
          <a:xfrm>
            <a:off x="5781630" y="1297970"/>
            <a:ext cx="2501290" cy="3354089"/>
            <a:chOff x="6167936" y="1219817"/>
            <a:chExt cx="2501290" cy="3354089"/>
          </a:xfrm>
        </p:grpSpPr>
        <p:pic>
          <p:nvPicPr>
            <p:cNvPr id="18" name="Picture 17" descr="A close-up of a medical device&#10;&#10;AI-generated content may be incorrect.">
              <a:extLst>
                <a:ext uri="{FF2B5EF4-FFF2-40B4-BE49-F238E27FC236}">
                  <a16:creationId xmlns:a16="http://schemas.microsoft.com/office/drawing/2014/main" id="{B68A8DFA-0BD0-CB7B-7DFC-365E0893D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01"/>
            <a:stretch/>
          </p:blipFill>
          <p:spPr>
            <a:xfrm>
              <a:off x="6167936" y="1219817"/>
              <a:ext cx="2501290" cy="3354089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F60570E-4F19-A3C9-56A1-37F483E11A6B}"/>
                </a:ext>
              </a:extLst>
            </p:cNvPr>
            <p:cNvGrpSpPr/>
            <p:nvPr/>
          </p:nvGrpSpPr>
          <p:grpSpPr>
            <a:xfrm>
              <a:off x="6671650" y="2099523"/>
              <a:ext cx="1524718" cy="2268747"/>
              <a:chOff x="3305585" y="2099523"/>
              <a:chExt cx="1524718" cy="2268747"/>
            </a:xfrm>
          </p:grpSpPr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F7B6D7C1-5004-DCE2-186B-461927523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07" t="21538" r="22727" b="22879"/>
              <a:stretch/>
            </p:blipFill>
            <p:spPr bwMode="auto">
              <a:xfrm>
                <a:off x="3305586" y="2099523"/>
                <a:ext cx="1524717" cy="2268747"/>
              </a:xfrm>
              <a:prstGeom prst="rect">
                <a:avLst/>
              </a:prstGeom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A4AE390-C763-9DB0-CC4C-72884030045A}"/>
                  </a:ext>
                </a:extLst>
              </p:cNvPr>
              <p:cNvSpPr/>
              <p:nvPr/>
            </p:nvSpPr>
            <p:spPr>
              <a:xfrm>
                <a:off x="3305585" y="2099523"/>
                <a:ext cx="1524717" cy="22687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4000"/>
                </a:schemeClr>
              </a:soli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Interpret</a:t>
            </a:r>
            <a:r>
              <a:rPr lang="en-US" spc="-45" dirty="0"/>
              <a:t> </a:t>
            </a:r>
            <a:r>
              <a:rPr lang="en-US" dirty="0"/>
              <a:t>test</a:t>
            </a:r>
            <a:r>
              <a:rPr lang="en-US" spc="-30" dirty="0"/>
              <a:t> </a:t>
            </a:r>
            <a:r>
              <a:rPr lang="en-US" dirty="0"/>
              <a:t>results:</a:t>
            </a:r>
            <a:r>
              <a:rPr lang="en-US" spc="-20" dirty="0"/>
              <a:t> </a:t>
            </a:r>
            <a:br>
              <a:rPr lang="en-US" sz="2300" spc="-20" dirty="0"/>
            </a:br>
            <a:r>
              <a:rPr sz="2400" dirty="0"/>
              <a:t>Out</a:t>
            </a:r>
            <a:r>
              <a:rPr sz="2400" spc="-20" dirty="0"/>
              <a:t> </a:t>
            </a:r>
            <a:r>
              <a:rPr sz="2400" dirty="0"/>
              <a:t>of</a:t>
            </a:r>
            <a:r>
              <a:rPr sz="2400" spc="-45" dirty="0"/>
              <a:t> </a:t>
            </a:r>
            <a:r>
              <a:rPr lang="en-US" sz="2400" dirty="0"/>
              <a:t>r</a:t>
            </a:r>
            <a:r>
              <a:rPr sz="2400" dirty="0"/>
              <a:t>eportable</a:t>
            </a:r>
            <a:r>
              <a:rPr sz="2400" spc="-60" dirty="0"/>
              <a:t> </a:t>
            </a:r>
            <a:r>
              <a:rPr lang="en-US" sz="2400" dirty="0"/>
              <a:t>r</a:t>
            </a:r>
            <a:r>
              <a:rPr sz="2400" dirty="0"/>
              <a:t>ange</a:t>
            </a:r>
            <a:r>
              <a:rPr sz="2400" spc="-40" dirty="0"/>
              <a:t> </a:t>
            </a:r>
            <a:r>
              <a:rPr lang="en-US" sz="2400" dirty="0"/>
              <a:t>f</a:t>
            </a:r>
            <a:r>
              <a:rPr sz="2400" dirty="0"/>
              <a:t>lags</a:t>
            </a:r>
            <a:r>
              <a:rPr sz="2400" spc="-30" dirty="0"/>
              <a:t> </a:t>
            </a:r>
            <a:r>
              <a:rPr lang="en-US" sz="2400" spc="-30" dirty="0"/>
              <a:t>|</a:t>
            </a:r>
            <a:r>
              <a:rPr sz="2400" spc="-40" dirty="0"/>
              <a:t> </a:t>
            </a:r>
            <a:r>
              <a:rPr sz="2400" dirty="0"/>
              <a:t>i-STAT</a:t>
            </a:r>
            <a:r>
              <a:rPr sz="2400" spc="-45" dirty="0"/>
              <a:t> </a:t>
            </a:r>
            <a:r>
              <a:rPr sz="2400" spc="-50" dirty="0"/>
              <a:t>1</a:t>
            </a:r>
            <a:endParaRPr sz="230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59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116BC4-2E49-526A-3286-FD40E9026DAD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C3A61B1C-A5D5-D918-0851-8A9D6455655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E9C0ECD6-1728-0D1B-4369-D57608554648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74C85CE5-7298-1BB4-A62F-1AD48D34325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5C649E30-0CD8-1D35-F93C-2A549EB63D59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55ACC980-B5A2-D321-B022-F387A71CB984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FE22D04C-A221-718D-CA26-4F6BDB3C3B24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521589A9-F214-F19B-0AE3-3B1BD22509FE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D66ADED6-43CD-2889-E811-610551B906F3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73B137B3-B56A-2B4B-96FD-311A7DBB8AA0}"/>
              </a:ext>
            </a:extLst>
          </p:cNvPr>
          <p:cNvSpPr txBox="1"/>
          <p:nvPr/>
        </p:nvSpPr>
        <p:spPr>
          <a:xfrm>
            <a:off x="540649" y="1508336"/>
            <a:ext cx="3754260" cy="118237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OUT OF REPORTABLE RANGE FLAG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Indicated with a &lt; or &gt; flag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Follow your facility’s policy for handling results that are out of the </a:t>
            </a:r>
            <a:r>
              <a:rPr lang="en-US" sz="1400" dirty="0"/>
              <a:t>r</a:t>
            </a:r>
            <a:r>
              <a:rPr sz="1400" dirty="0"/>
              <a:t>eportable </a:t>
            </a:r>
            <a:r>
              <a:rPr lang="en-US" sz="1400" dirty="0"/>
              <a:t>r</a:t>
            </a:r>
            <a:r>
              <a:rPr sz="1400" dirty="0"/>
              <a:t>ange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D222A7D5-F335-7412-6AAD-DFBC95A3D65B}"/>
              </a:ext>
            </a:extLst>
          </p:cNvPr>
          <p:cNvSpPr/>
          <p:nvPr/>
        </p:nvSpPr>
        <p:spPr>
          <a:xfrm>
            <a:off x="6247615" y="2894122"/>
            <a:ext cx="1562446" cy="232912"/>
          </a:xfrm>
          <a:custGeom>
            <a:avLst/>
            <a:gdLst/>
            <a:ahLst/>
            <a:cxnLst/>
            <a:rect l="l" t="t" r="r" b="b"/>
            <a:pathLst>
              <a:path w="1117600" h="236219">
                <a:moveTo>
                  <a:pt x="0" y="0"/>
                </a:moveTo>
                <a:lnTo>
                  <a:pt x="1117092" y="0"/>
                </a:lnTo>
                <a:lnTo>
                  <a:pt x="1117092" y="236219"/>
                </a:lnTo>
                <a:lnTo>
                  <a:pt x="0" y="23621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32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A close-up of a remote control&#10;&#10;AI-generated content may be incorrect.">
            <a:extLst>
              <a:ext uri="{FF2B5EF4-FFF2-40B4-BE49-F238E27FC236}">
                <a16:creationId xmlns:a16="http://schemas.microsoft.com/office/drawing/2014/main" id="{1F7A05D6-1706-924F-2AE8-D9F96A4D5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327" y="2713945"/>
            <a:ext cx="1123950" cy="1552575"/>
          </a:xfrm>
          <a:prstGeom prst="rect">
            <a:avLst/>
          </a:prstGeom>
        </p:spPr>
      </p:pic>
      <p:pic>
        <p:nvPicPr>
          <p:cNvPr id="74" name="Picture 73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D4E426AB-5FB5-C99B-426E-2DE5D960B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418" y="2598962"/>
            <a:ext cx="1186361" cy="1945822"/>
          </a:xfrm>
          <a:prstGeom prst="rect">
            <a:avLst/>
          </a:prstGeom>
        </p:spPr>
      </p:pic>
      <p:pic>
        <p:nvPicPr>
          <p:cNvPr id="68" name="Picture 67" descr="A close-up of a remote control&#10;&#10;AI-generated content may be incorrect.">
            <a:extLst>
              <a:ext uri="{FF2B5EF4-FFF2-40B4-BE49-F238E27FC236}">
                <a16:creationId xmlns:a16="http://schemas.microsoft.com/office/drawing/2014/main" id="{30D0CE99-037C-F5E8-7A90-25E6815D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3" y="2720750"/>
            <a:ext cx="1123950" cy="1552575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47503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Preparing</a:t>
            </a:r>
            <a:r>
              <a:rPr spc="-50" dirty="0"/>
              <a:t> </a:t>
            </a:r>
            <a:r>
              <a:rPr dirty="0"/>
              <a:t>the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35" dirty="0"/>
              <a:t> </a:t>
            </a:r>
            <a:r>
              <a:rPr dirty="0"/>
              <a:t>1</a:t>
            </a:r>
            <a:r>
              <a:rPr spc="-45" dirty="0"/>
              <a:t> </a:t>
            </a:r>
            <a:r>
              <a:rPr dirty="0"/>
              <a:t>Wireless</a:t>
            </a:r>
            <a:r>
              <a:rPr spc="-50" dirty="0"/>
              <a:t> </a:t>
            </a:r>
            <a:r>
              <a:rPr lang="en-US" spc="-10" dirty="0"/>
              <a:t>a</a:t>
            </a:r>
            <a:r>
              <a:rPr spc="-10" dirty="0"/>
              <a:t>nalyzer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161397"/>
            <a:ext cx="3041650" cy="97975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TURN ON THE ANALYZER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the </a:t>
            </a:r>
            <a:r>
              <a:rPr sz="1400" dirty="0">
                <a:solidFill>
                  <a:schemeClr val="accent3"/>
                </a:solidFill>
              </a:rPr>
              <a:t>Power</a:t>
            </a:r>
            <a:r>
              <a:rPr sz="1400" dirty="0"/>
              <a:t> key</a:t>
            </a:r>
          </a:p>
          <a:p>
            <a:pPr marL="182245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>
                <a:solidFill>
                  <a:schemeClr val="accent3"/>
                </a:solidFill>
              </a:rPr>
              <a:t>Test Menu </a:t>
            </a:r>
            <a:r>
              <a:rPr sz="1400" dirty="0"/>
              <a:t>will be displayed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F37417-01B2-844E-CB5E-79569389B297}"/>
              </a:ext>
            </a:extLst>
          </p:cNvPr>
          <p:cNvSpPr/>
          <p:nvPr/>
        </p:nvSpPr>
        <p:spPr>
          <a:xfrm>
            <a:off x="7009750" y="771076"/>
            <a:ext cx="318075" cy="293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71E45F5-12AA-CCD4-F649-662E264270EC}"/>
              </a:ext>
            </a:extLst>
          </p:cNvPr>
          <p:cNvSpPr/>
          <p:nvPr/>
        </p:nvSpPr>
        <p:spPr>
          <a:xfrm>
            <a:off x="8244408" y="779700"/>
            <a:ext cx="318075" cy="2930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57DC5C7-17DD-82D6-5627-A1D6E84BFA56}"/>
              </a:ext>
            </a:extLst>
          </p:cNvPr>
          <p:cNvSpPr/>
          <p:nvPr/>
        </p:nvSpPr>
        <p:spPr>
          <a:xfrm>
            <a:off x="5811852" y="915566"/>
            <a:ext cx="252029" cy="15722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0DEBD5F-142E-6AF8-A612-265E0D7F63C6}"/>
              </a:ext>
            </a:extLst>
          </p:cNvPr>
          <p:cNvSpPr/>
          <p:nvPr/>
        </p:nvSpPr>
        <p:spPr>
          <a:xfrm>
            <a:off x="6210033" y="2522802"/>
            <a:ext cx="318075" cy="1908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EF70F0E3-DE5D-97E3-70F1-4F36F8EEC4B6}"/>
              </a:ext>
            </a:extLst>
          </p:cNvPr>
          <p:cNvSpPr txBox="1"/>
          <p:nvPr/>
        </p:nvSpPr>
        <p:spPr>
          <a:xfrm>
            <a:off x="5734502" y="1200585"/>
            <a:ext cx="3041650" cy="889987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PATIENT TEST OPTION</a:t>
            </a:r>
          </a:p>
          <a:p>
            <a:pPr marL="182245" marR="5080" indent="-169545"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Select option </a:t>
            </a:r>
            <a:r>
              <a:rPr sz="1400" dirty="0">
                <a:solidFill>
                  <a:schemeClr val="accent3"/>
                </a:solidFill>
              </a:rPr>
              <a:t>2- i-STAT </a:t>
            </a:r>
            <a:r>
              <a:rPr lang="en-US" sz="1400" dirty="0">
                <a:solidFill>
                  <a:schemeClr val="accent3"/>
                </a:solidFill>
              </a:rPr>
              <a:t>C</a:t>
            </a:r>
            <a:r>
              <a:rPr sz="1400" dirty="0">
                <a:solidFill>
                  <a:schemeClr val="accent3"/>
                </a:solidFill>
              </a:rPr>
              <a:t>artridge </a:t>
            </a:r>
            <a:br>
              <a:rPr lang="en-US" sz="1400" dirty="0"/>
            </a:br>
            <a:r>
              <a:rPr sz="1400" dirty="0"/>
              <a:t>by selecting </a:t>
            </a:r>
            <a:r>
              <a:rPr lang="en-US" sz="1400" dirty="0">
                <a:solidFill>
                  <a:schemeClr val="accent3"/>
                </a:solidFill>
              </a:rPr>
              <a:t>2</a:t>
            </a:r>
            <a:r>
              <a:rPr sz="1400" dirty="0"/>
              <a:t> on the keypad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25DE7AA-35A7-47E1-3D1E-973829C664F2}"/>
              </a:ext>
            </a:extLst>
          </p:cNvPr>
          <p:cNvCxnSpPr/>
          <p:nvPr/>
        </p:nvCxnSpPr>
        <p:spPr>
          <a:xfrm>
            <a:off x="391327" y="2472168"/>
            <a:ext cx="4737401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1532F1-C861-66EC-95E5-3C7ADBBBB2E4}"/>
              </a:ext>
            </a:extLst>
          </p:cNvPr>
          <p:cNvCxnSpPr/>
          <p:nvPr/>
        </p:nvCxnSpPr>
        <p:spPr>
          <a:xfrm>
            <a:off x="1743995" y="2170529"/>
            <a:ext cx="0" cy="288032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591103B-4A33-2998-BDFE-CC4F6A0B09B6}"/>
              </a:ext>
            </a:extLst>
          </p:cNvPr>
          <p:cNvCxnSpPr>
            <a:cxnSpLocks/>
          </p:cNvCxnSpPr>
          <p:nvPr/>
        </p:nvCxnSpPr>
        <p:spPr>
          <a:xfrm>
            <a:off x="5810884" y="2472168"/>
            <a:ext cx="2421096" cy="0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08488F-2126-56F7-A071-3C457728683B}"/>
              </a:ext>
            </a:extLst>
          </p:cNvPr>
          <p:cNvCxnSpPr>
            <a:cxnSpLocks/>
          </p:cNvCxnSpPr>
          <p:nvPr/>
        </p:nvCxnSpPr>
        <p:spPr>
          <a:xfrm>
            <a:off x="6948264" y="2165900"/>
            <a:ext cx="0" cy="288032"/>
          </a:xfrm>
          <a:prstGeom prst="line">
            <a:avLst/>
          </a:prstGeom>
          <a:ln w="127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7A3077E-4490-9E70-F963-626E71795163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37" name="object 15">
              <a:extLst>
                <a:ext uri="{FF2B5EF4-FFF2-40B4-BE49-F238E27FC236}">
                  <a16:creationId xmlns:a16="http://schemas.microsoft.com/office/drawing/2014/main" id="{15599B8E-E5D5-FEF0-CBBF-210669A61C7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6">
              <a:extLst>
                <a:ext uri="{FF2B5EF4-FFF2-40B4-BE49-F238E27FC236}">
                  <a16:creationId xmlns:a16="http://schemas.microsoft.com/office/drawing/2014/main" id="{8481E860-65F9-792A-38D2-5C09DDEF25C3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object 17">
              <a:extLst>
                <a:ext uri="{FF2B5EF4-FFF2-40B4-BE49-F238E27FC236}">
                  <a16:creationId xmlns:a16="http://schemas.microsoft.com/office/drawing/2014/main" id="{2B301C3F-7FB3-435A-567C-DC56C2CA7AEC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9">
              <a:extLst>
                <a:ext uri="{FF2B5EF4-FFF2-40B4-BE49-F238E27FC236}">
                  <a16:creationId xmlns:a16="http://schemas.microsoft.com/office/drawing/2014/main" id="{B967D543-4135-56E6-A251-DE67D30539E3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2D69FB0E-FB1F-A098-D503-CC8661E6C48D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8">
              <a:extLst>
                <a:ext uri="{FF2B5EF4-FFF2-40B4-BE49-F238E27FC236}">
                  <a16:creationId xmlns:a16="http://schemas.microsoft.com/office/drawing/2014/main" id="{2FCEC5D1-199D-D564-F973-9FD0B5997F61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3" name="object 20">
              <a:extLst>
                <a:ext uri="{FF2B5EF4-FFF2-40B4-BE49-F238E27FC236}">
                  <a16:creationId xmlns:a16="http://schemas.microsoft.com/office/drawing/2014/main" id="{A02010FA-0A77-D3FA-1132-2BD95B688D1E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4" name="object 23">
              <a:extLst>
                <a:ext uri="{FF2B5EF4-FFF2-40B4-BE49-F238E27FC236}">
                  <a16:creationId xmlns:a16="http://schemas.microsoft.com/office/drawing/2014/main" id="{1F93953B-B3CC-3F18-0969-9D6FBC70C4D0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0" name="object 13">
            <a:extLst>
              <a:ext uri="{FF2B5EF4-FFF2-40B4-BE49-F238E27FC236}">
                <a16:creationId xmlns:a16="http://schemas.microsoft.com/office/drawing/2014/main" id="{A5B3C95C-183A-F0BC-EB3D-8B52B992D41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574" y="3932769"/>
            <a:ext cx="244475" cy="244475"/>
          </a:xfrm>
          <a:prstGeom prst="rect">
            <a:avLst/>
          </a:prstGeom>
        </p:spPr>
      </p:pic>
      <p:pic>
        <p:nvPicPr>
          <p:cNvPr id="45" name="object 14">
            <a:extLst>
              <a:ext uri="{FF2B5EF4-FFF2-40B4-BE49-F238E27FC236}">
                <a16:creationId xmlns:a16="http://schemas.microsoft.com/office/drawing/2014/main" id="{FC61EFEA-6A56-5F1B-9F81-8C20ED4A5D8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99818" y="3117094"/>
            <a:ext cx="244475" cy="244475"/>
          </a:xfrm>
          <a:prstGeom prst="rect">
            <a:avLst/>
          </a:prstGeom>
        </p:spPr>
      </p:pic>
      <p:sp>
        <p:nvSpPr>
          <p:cNvPr id="47" name="object 15">
            <a:extLst>
              <a:ext uri="{FF2B5EF4-FFF2-40B4-BE49-F238E27FC236}">
                <a16:creationId xmlns:a16="http://schemas.microsoft.com/office/drawing/2014/main" id="{C0F79BD2-3CEE-D3EF-AE38-E3B87A536949}"/>
              </a:ext>
            </a:extLst>
          </p:cNvPr>
          <p:cNvSpPr/>
          <p:nvPr/>
        </p:nvSpPr>
        <p:spPr>
          <a:xfrm>
            <a:off x="6133698" y="3459631"/>
            <a:ext cx="680085" cy="87086"/>
          </a:xfrm>
          <a:custGeom>
            <a:avLst/>
            <a:gdLst/>
            <a:ahLst/>
            <a:cxnLst/>
            <a:rect l="l" t="t" r="r" b="b"/>
            <a:pathLst>
              <a:path w="680085" h="114300">
                <a:moveTo>
                  <a:pt x="0" y="0"/>
                </a:moveTo>
                <a:lnTo>
                  <a:pt x="679703" y="0"/>
                </a:lnTo>
                <a:lnTo>
                  <a:pt x="679703" y="114299"/>
                </a:lnTo>
                <a:lnTo>
                  <a:pt x="0" y="114299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BC7902E9-419C-754B-C53C-ECD9A36F9475}"/>
              </a:ext>
            </a:extLst>
          </p:cNvPr>
          <p:cNvCxnSpPr/>
          <p:nvPr/>
        </p:nvCxnSpPr>
        <p:spPr>
          <a:xfrm flipV="1">
            <a:off x="6815817" y="3273878"/>
            <a:ext cx="880382" cy="180975"/>
          </a:xfrm>
          <a:prstGeom prst="bentConnector3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65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C5E7E415-5397-3C25-0F9C-C58867C82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293" y="2615975"/>
            <a:ext cx="1226003" cy="1939017"/>
          </a:xfrm>
          <a:prstGeom prst="rect">
            <a:avLst/>
          </a:prstGeom>
        </p:spPr>
      </p:pic>
      <p:pic>
        <p:nvPicPr>
          <p:cNvPr id="69" name="Picture 68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1DBE7C07-D0D1-6C80-F3B0-8C08226B0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189" y="2619376"/>
            <a:ext cx="1237459" cy="1939018"/>
          </a:xfrm>
          <a:prstGeom prst="rect">
            <a:avLst/>
          </a:prstGeom>
        </p:spPr>
      </p:pic>
      <p:pic>
        <p:nvPicPr>
          <p:cNvPr id="73" name="Picture 72" descr="A blue and white device with a screen&#10;&#10;AI-generated content may be incorrect.">
            <a:extLst>
              <a:ext uri="{FF2B5EF4-FFF2-40B4-BE49-F238E27FC236}">
                <a16:creationId xmlns:a16="http://schemas.microsoft.com/office/drawing/2014/main" id="{CD18A840-2CBD-219A-9BA3-50621B2D2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650" y="2619374"/>
            <a:ext cx="1186361" cy="1945822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CAD7BE01-C1B3-58F2-ADF0-67972AEF41E9}"/>
              </a:ext>
            </a:extLst>
          </p:cNvPr>
          <p:cNvSpPr/>
          <p:nvPr/>
        </p:nvSpPr>
        <p:spPr>
          <a:xfrm>
            <a:off x="1347722" y="3532782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0B765C6A-3787-B3A6-BDB2-9D2B4A052C33}"/>
              </a:ext>
            </a:extLst>
          </p:cNvPr>
          <p:cNvSpPr/>
          <p:nvPr/>
        </p:nvSpPr>
        <p:spPr>
          <a:xfrm>
            <a:off x="2816923" y="3499736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758DC494-87F0-89CA-286B-61E51AC3CFC1}"/>
              </a:ext>
            </a:extLst>
          </p:cNvPr>
          <p:cNvSpPr/>
          <p:nvPr/>
        </p:nvSpPr>
        <p:spPr>
          <a:xfrm>
            <a:off x="4236329" y="3481850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545DA377-3065-AE09-B52D-21D1BD18A4EF}"/>
              </a:ext>
            </a:extLst>
          </p:cNvPr>
          <p:cNvSpPr/>
          <p:nvPr/>
        </p:nvSpPr>
        <p:spPr>
          <a:xfrm>
            <a:off x="5664967" y="3481850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A430FA4-8F0C-9CA9-F698-23BA8664049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6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7675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Interpret</a:t>
            </a:r>
            <a:r>
              <a:rPr lang="en-US" spc="-50" dirty="0"/>
              <a:t> </a:t>
            </a:r>
            <a:r>
              <a:rPr lang="en-US" dirty="0"/>
              <a:t>test</a:t>
            </a:r>
            <a:r>
              <a:rPr lang="en-US" spc="-40" dirty="0"/>
              <a:t> </a:t>
            </a:r>
            <a:r>
              <a:rPr lang="en-US" dirty="0"/>
              <a:t>results:</a:t>
            </a:r>
            <a:r>
              <a:rPr lang="en-US" spc="-25" dirty="0"/>
              <a:t> </a:t>
            </a:r>
            <a:br>
              <a:rPr lang="en-US" sz="2300" spc="-25" dirty="0"/>
            </a:br>
            <a:r>
              <a:rPr sz="2300" dirty="0"/>
              <a:t>Out</a:t>
            </a:r>
            <a:r>
              <a:rPr sz="2300" spc="-25" dirty="0"/>
              <a:t> </a:t>
            </a:r>
            <a:r>
              <a:rPr sz="2300" dirty="0"/>
              <a:t>of</a:t>
            </a:r>
            <a:r>
              <a:rPr sz="2300" spc="-55" dirty="0"/>
              <a:t> </a:t>
            </a:r>
            <a:r>
              <a:rPr lang="en-US" sz="2300" dirty="0"/>
              <a:t>r</a:t>
            </a:r>
            <a:r>
              <a:rPr sz="2300" dirty="0"/>
              <a:t>eportable</a:t>
            </a:r>
            <a:r>
              <a:rPr sz="2300" spc="-70" dirty="0"/>
              <a:t> </a:t>
            </a:r>
            <a:r>
              <a:rPr lang="en-US" sz="2300" dirty="0"/>
              <a:t>r</a:t>
            </a:r>
            <a:r>
              <a:rPr sz="2300" dirty="0"/>
              <a:t>ange</a:t>
            </a:r>
            <a:r>
              <a:rPr sz="2300" spc="-45" dirty="0"/>
              <a:t> </a:t>
            </a:r>
            <a:r>
              <a:rPr lang="en-US" sz="2300" dirty="0"/>
              <a:t>f</a:t>
            </a:r>
            <a:r>
              <a:rPr sz="2300" dirty="0"/>
              <a:t>lags</a:t>
            </a:r>
            <a:r>
              <a:rPr sz="2300" spc="-35" dirty="0"/>
              <a:t> </a:t>
            </a:r>
            <a:r>
              <a:rPr lang="en-US" sz="2300" spc="-35" dirty="0"/>
              <a:t>| </a:t>
            </a:r>
            <a:r>
              <a:rPr lang="en-US" sz="2300" spc="-50" dirty="0"/>
              <a:t>i-STAT 1 </a:t>
            </a:r>
            <a:r>
              <a:rPr sz="2300" spc="-10" dirty="0"/>
              <a:t>Wireless</a:t>
            </a:r>
            <a:endParaRPr sz="230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0595" y="1512298"/>
            <a:ext cx="3788896" cy="118237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OUT OF REPORTABLE RANGE FLAG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Indicated with a &lt; or &gt; flag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Follow your facility’s policy for handling results that are out of the </a:t>
            </a:r>
            <a:r>
              <a:rPr lang="en-US" sz="1400" dirty="0"/>
              <a:t>r</a:t>
            </a:r>
            <a:r>
              <a:rPr sz="1400" dirty="0"/>
              <a:t>eportable </a:t>
            </a:r>
            <a:r>
              <a:rPr lang="en-US" sz="1400" dirty="0"/>
              <a:t>r</a:t>
            </a:r>
            <a:r>
              <a:rPr sz="1400" dirty="0"/>
              <a:t>ange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FCA928-F802-1C4D-787F-4A13A71DE335}"/>
              </a:ext>
            </a:extLst>
          </p:cNvPr>
          <p:cNvSpPr/>
          <p:nvPr/>
        </p:nvSpPr>
        <p:spPr>
          <a:xfrm>
            <a:off x="7214703" y="809286"/>
            <a:ext cx="457200" cy="3276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F52E145-CC2D-6E64-6BB6-800AC8EE837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09EFF5D5-2CBC-CF90-62F3-B05AACE097A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00D5D254-01EF-8A3F-49D2-651918E85B96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A3C6D090-0709-0EDB-9835-75A8E635AA86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84DCC8C6-BD67-BFFB-834A-B8BB6EE79767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B0FBF56D-AD84-4FF3-FD72-2483A6F63058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EB1857F5-B4D6-8722-9152-E14C224649B8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BDA1712D-76AE-EA87-7D6C-029BA895DAD2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BB12FAD8-F4F4-D4C4-3890-1AF86AB9FDE4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ABAE27B-DCD3-9715-9A9A-0B26C2F9950E}"/>
              </a:ext>
            </a:extLst>
          </p:cNvPr>
          <p:cNvGrpSpPr/>
          <p:nvPr/>
        </p:nvGrpSpPr>
        <p:grpSpPr>
          <a:xfrm>
            <a:off x="5830895" y="1318655"/>
            <a:ext cx="2336163" cy="3361199"/>
            <a:chOff x="6304917" y="1136946"/>
            <a:chExt cx="2336163" cy="3361199"/>
          </a:xfrm>
        </p:grpSpPr>
        <p:pic>
          <p:nvPicPr>
            <p:cNvPr id="19" name="Picture 18" descr="A blue and white device with a screen&#10;&#10;AI-generated content may be incorrect.">
              <a:extLst>
                <a:ext uri="{FF2B5EF4-FFF2-40B4-BE49-F238E27FC236}">
                  <a16:creationId xmlns:a16="http://schemas.microsoft.com/office/drawing/2014/main" id="{0F3B0A93-B7CE-D070-8D6E-C985A1D7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17"/>
            <a:stretch/>
          </p:blipFill>
          <p:spPr>
            <a:xfrm>
              <a:off x="6304917" y="1136946"/>
              <a:ext cx="2336163" cy="336119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964359-226A-E222-7025-8C4ED0C69EC8}"/>
                </a:ext>
              </a:extLst>
            </p:cNvPr>
            <p:cNvGrpSpPr/>
            <p:nvPr/>
          </p:nvGrpSpPr>
          <p:grpSpPr>
            <a:xfrm>
              <a:off x="6701761" y="1988252"/>
              <a:ext cx="1600200" cy="2268747"/>
              <a:chOff x="3305586" y="2099523"/>
              <a:chExt cx="1524717" cy="2268747"/>
            </a:xfrm>
          </p:grpSpPr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3F956212-00DE-B3AD-002E-672945226C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07" t="21538" r="22727" b="22879"/>
              <a:stretch/>
            </p:blipFill>
            <p:spPr bwMode="auto">
              <a:xfrm>
                <a:off x="3305586" y="2099523"/>
                <a:ext cx="1524717" cy="2268747"/>
              </a:xfrm>
              <a:prstGeom prst="rect">
                <a:avLst/>
              </a:prstGeom>
              <a:effectLst>
                <a:softEdge rad="508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D1EBE0-9608-1056-1804-5829625BF9F1}"/>
                  </a:ext>
                </a:extLst>
              </p:cNvPr>
              <p:cNvSpPr/>
              <p:nvPr/>
            </p:nvSpPr>
            <p:spPr>
              <a:xfrm>
                <a:off x="3313691" y="2099523"/>
                <a:ext cx="1502839" cy="22687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  <a:alpha val="24000"/>
                </a:schemeClr>
              </a:solidFill>
              <a:ln>
                <a:noFill/>
              </a:ln>
              <a:effectLst>
                <a:softEdge rad="381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3" name="object 4">
            <a:extLst>
              <a:ext uri="{FF2B5EF4-FFF2-40B4-BE49-F238E27FC236}">
                <a16:creationId xmlns:a16="http://schemas.microsoft.com/office/drawing/2014/main" id="{B7D566FA-25FB-07EC-7A66-5DBCB13542C9}"/>
              </a:ext>
            </a:extLst>
          </p:cNvPr>
          <p:cNvSpPr/>
          <p:nvPr/>
        </p:nvSpPr>
        <p:spPr>
          <a:xfrm>
            <a:off x="6217753" y="2855088"/>
            <a:ext cx="1562446" cy="232912"/>
          </a:xfrm>
          <a:custGeom>
            <a:avLst/>
            <a:gdLst/>
            <a:ahLst/>
            <a:cxnLst/>
            <a:rect l="l" t="t" r="r" b="b"/>
            <a:pathLst>
              <a:path w="1117600" h="236219">
                <a:moveTo>
                  <a:pt x="0" y="0"/>
                </a:moveTo>
                <a:lnTo>
                  <a:pt x="1117092" y="0"/>
                </a:lnTo>
                <a:lnTo>
                  <a:pt x="1117092" y="236219"/>
                </a:lnTo>
                <a:lnTo>
                  <a:pt x="0" y="236219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5505011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Interpret</a:t>
            </a:r>
            <a:r>
              <a:rPr spc="-4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3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20" dirty="0"/>
              <a:t> </a:t>
            </a:r>
            <a:br>
              <a:rPr lang="en-US" sz="2300" spc="-20" dirty="0"/>
            </a:br>
            <a:r>
              <a:rPr lang="en-US" sz="2400" dirty="0"/>
              <a:t>Suppressed results f</a:t>
            </a:r>
            <a:r>
              <a:rPr sz="2400" dirty="0"/>
              <a:t>lags</a:t>
            </a:r>
            <a:r>
              <a:rPr sz="2400" spc="-30" dirty="0"/>
              <a:t> </a:t>
            </a:r>
            <a:r>
              <a:rPr lang="en-US" sz="2400" spc="-30" dirty="0"/>
              <a:t>|</a:t>
            </a:r>
            <a:r>
              <a:rPr sz="2400" spc="-40" dirty="0"/>
              <a:t> </a:t>
            </a:r>
            <a:r>
              <a:rPr sz="2400" dirty="0"/>
              <a:t>i-STAT</a:t>
            </a:r>
            <a:r>
              <a:rPr sz="2400" spc="-45" dirty="0"/>
              <a:t> </a:t>
            </a:r>
            <a:r>
              <a:rPr sz="2400" spc="-50" dirty="0"/>
              <a:t>1</a:t>
            </a:r>
            <a:endParaRPr sz="230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61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6EDC2A-C781-E92B-5108-6830E2A97986}"/>
              </a:ext>
            </a:extLst>
          </p:cNvPr>
          <p:cNvGrpSpPr/>
          <p:nvPr/>
        </p:nvGrpSpPr>
        <p:grpSpPr>
          <a:xfrm>
            <a:off x="5908432" y="1352501"/>
            <a:ext cx="2229570" cy="3234079"/>
            <a:chOff x="6130513" y="1268505"/>
            <a:chExt cx="2218501" cy="330244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41F359-5249-F2F4-6610-A8978F2E9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0513" y="1268505"/>
              <a:ext cx="2218501" cy="3302445"/>
            </a:xfrm>
            <a:prstGeom prst="rect">
              <a:avLst/>
            </a:prstGeom>
          </p:spPr>
        </p:pic>
        <p:pic>
          <p:nvPicPr>
            <p:cNvPr id="22" name="Picture 21" descr="A screen shot of a test&#10;&#10;AI-generated content may be incorrect.">
              <a:extLst>
                <a:ext uri="{FF2B5EF4-FFF2-40B4-BE49-F238E27FC236}">
                  <a16:creationId xmlns:a16="http://schemas.microsoft.com/office/drawing/2014/main" id="{B68D26BC-C2C5-EDF3-E4E6-23B13F262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/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27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0910" y="2115153"/>
              <a:ext cx="1477706" cy="2194560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35460F-730F-5AE6-01E3-E160210C541E}"/>
                </a:ext>
              </a:extLst>
            </p:cNvPr>
            <p:cNvSpPr/>
            <p:nvPr/>
          </p:nvSpPr>
          <p:spPr>
            <a:xfrm>
              <a:off x="6500910" y="2115152"/>
              <a:ext cx="1477706" cy="2194559"/>
            </a:xfrm>
            <a:prstGeom prst="rect">
              <a:avLst/>
            </a:prstGeom>
            <a:solidFill>
              <a:srgbClr val="92D050">
                <a:alpha val="18000"/>
              </a:srgbClr>
            </a:soli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7F89E64-D1A8-719F-74EC-154CACC0317E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7BF9BEC1-D0DE-9641-CAA4-98765DE2857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80CD079F-916C-AB3B-A035-DF24F89E840A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3DFBE6CE-EE57-02DB-0A0B-02B1BF8E95D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A8A30B7F-C47C-E7BD-6425-9A9AD12A86E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02BC4197-B089-F872-487B-AC3CB903894E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E5DD28CB-06DC-4A8D-D842-5FADD37A359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A17D8953-8382-6950-933F-96BD5892106E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03E1A7BC-8D10-7CF7-6489-8F45EF15DCBD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2B129830-7C7D-5E3B-142E-9070A6B95A7B}"/>
              </a:ext>
            </a:extLst>
          </p:cNvPr>
          <p:cNvSpPr txBox="1"/>
          <p:nvPr/>
        </p:nvSpPr>
        <p:spPr>
          <a:xfrm>
            <a:off x="540650" y="1508336"/>
            <a:ext cx="3379900" cy="118237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SUPPRESSED RESULTS FLAG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Indicated with a “&lt; &gt;” flag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Result was dependent on the result that was flagged as</a:t>
            </a:r>
            <a:r>
              <a:rPr lang="en-US" sz="1400"/>
              <a:t> </a:t>
            </a:r>
            <a:r>
              <a:rPr sz="1400"/>
              <a:t>&lt; or &gt;</a:t>
            </a: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0AF18B7B-7963-33A7-6D6A-D8A7D1227053}"/>
              </a:ext>
            </a:extLst>
          </p:cNvPr>
          <p:cNvSpPr/>
          <p:nvPr/>
        </p:nvSpPr>
        <p:spPr>
          <a:xfrm>
            <a:off x="6289897" y="2761616"/>
            <a:ext cx="1454209" cy="465703"/>
          </a:xfrm>
          <a:custGeom>
            <a:avLst/>
            <a:gdLst/>
            <a:ahLst/>
            <a:cxnLst/>
            <a:rect l="l" t="t" r="r" b="b"/>
            <a:pathLst>
              <a:path w="1118870" h="818514">
                <a:moveTo>
                  <a:pt x="0" y="0"/>
                </a:moveTo>
                <a:lnTo>
                  <a:pt x="1118616" y="0"/>
                </a:lnTo>
                <a:lnTo>
                  <a:pt x="1118616" y="818388"/>
                </a:lnTo>
                <a:lnTo>
                  <a:pt x="0" y="818388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78290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Interpret</a:t>
            </a:r>
            <a:r>
              <a:rPr spc="-45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3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20" dirty="0"/>
              <a:t> </a:t>
            </a:r>
            <a:br>
              <a:rPr lang="en-US" sz="2300" spc="-20" dirty="0"/>
            </a:br>
            <a:r>
              <a:rPr lang="en-US" sz="2400" dirty="0"/>
              <a:t>Suppressed results f</a:t>
            </a:r>
            <a:r>
              <a:rPr sz="2400" dirty="0"/>
              <a:t>lags</a:t>
            </a:r>
            <a:r>
              <a:rPr sz="2400" spc="-30" dirty="0"/>
              <a:t> </a:t>
            </a:r>
            <a:r>
              <a:rPr lang="en-US" sz="2400" spc="-30" dirty="0"/>
              <a:t>|</a:t>
            </a:r>
            <a:r>
              <a:rPr sz="2400" spc="-40" dirty="0"/>
              <a:t> </a:t>
            </a:r>
            <a:r>
              <a:rPr lang="en-US" sz="2400" spc="-40" dirty="0"/>
              <a:t>i-STAT 1 </a:t>
            </a:r>
            <a:r>
              <a:rPr lang="en-US" sz="2400" spc="-50" dirty="0"/>
              <a:t>Wireless</a:t>
            </a:r>
            <a:endParaRPr sz="230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40649" y="1508336"/>
            <a:ext cx="3311271" cy="118237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SUPPRESSED RESULTS FLAG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Indicated with a “&lt; &gt;” flag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Result was dependent on the result that was flagged as</a:t>
            </a:r>
            <a:r>
              <a:rPr lang="en-US" sz="1400"/>
              <a:t> </a:t>
            </a:r>
            <a:r>
              <a:rPr sz="1400"/>
              <a:t>&lt; or &gt;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3230F7-F0A4-2828-B4CD-D6C9CF95D18B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F85B6241-6CFE-0293-9CAC-01B912C7F44C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DDC5B1F5-17C5-B2C2-0391-9DEA6316B643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8E3629B0-433D-1E86-85DC-BA3002AE762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00264CF5-0C38-BC22-43A8-532FDAF94AC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22">
              <a:extLst>
                <a:ext uri="{FF2B5EF4-FFF2-40B4-BE49-F238E27FC236}">
                  <a16:creationId xmlns:a16="http://schemas.microsoft.com/office/drawing/2014/main" id="{0A30F1BC-150D-AC35-157A-969AAB0B0F0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8">
              <a:extLst>
                <a:ext uri="{FF2B5EF4-FFF2-40B4-BE49-F238E27FC236}">
                  <a16:creationId xmlns:a16="http://schemas.microsoft.com/office/drawing/2014/main" id="{7890D837-3634-D70F-0A24-494C86D72DE7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C0C27E17-E223-B260-DC9A-6E309856AEE6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3">
              <a:extLst>
                <a:ext uri="{FF2B5EF4-FFF2-40B4-BE49-F238E27FC236}">
                  <a16:creationId xmlns:a16="http://schemas.microsoft.com/office/drawing/2014/main" id="{6090B8C3-229D-AA00-1A56-AB8FDC5AFF01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C1FF9F-7D41-832D-AD5B-70959CBA649C}"/>
              </a:ext>
            </a:extLst>
          </p:cNvPr>
          <p:cNvGrpSpPr/>
          <p:nvPr/>
        </p:nvGrpSpPr>
        <p:grpSpPr>
          <a:xfrm>
            <a:off x="5961003" y="1157315"/>
            <a:ext cx="2169522" cy="3416591"/>
            <a:chOff x="6093721" y="1011381"/>
            <a:chExt cx="2169522" cy="34165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2EB84F-D9A5-AEB6-F59F-D14C26F6FD9A}"/>
                </a:ext>
              </a:extLst>
            </p:cNvPr>
            <p:cNvGrpSpPr/>
            <p:nvPr/>
          </p:nvGrpSpPr>
          <p:grpSpPr>
            <a:xfrm>
              <a:off x="6093721" y="1011381"/>
              <a:ext cx="2169522" cy="3416591"/>
              <a:chOff x="6383876" y="862584"/>
              <a:chExt cx="2471653" cy="389239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93F36F3-B95B-44D1-08EF-E732F2242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83876" y="1118310"/>
                <a:ext cx="2471653" cy="3636665"/>
              </a:xfrm>
              <a:prstGeom prst="rect">
                <a:avLst/>
              </a:prstGeom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E128C92-471F-DDF5-7CCA-9C139F7F4EE5}"/>
                  </a:ext>
                </a:extLst>
              </p:cNvPr>
              <p:cNvSpPr/>
              <p:nvPr/>
            </p:nvSpPr>
            <p:spPr>
              <a:xfrm>
                <a:off x="7260907" y="862584"/>
                <a:ext cx="457200" cy="2950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469388-1E97-52C6-2D7C-B815FF5BB730}"/>
                </a:ext>
              </a:extLst>
            </p:cNvPr>
            <p:cNvGrpSpPr/>
            <p:nvPr/>
          </p:nvGrpSpPr>
          <p:grpSpPr>
            <a:xfrm>
              <a:off x="6479822" y="2083893"/>
              <a:ext cx="1416341" cy="2103120"/>
              <a:chOff x="4322785" y="2099523"/>
              <a:chExt cx="1416341" cy="2103120"/>
            </a:xfrm>
          </p:grpSpPr>
          <p:pic>
            <p:nvPicPr>
              <p:cNvPr id="25" name="Picture 24" descr="A screen shot of a test&#10;&#10;AI-generated content may be incorrect.">
                <a:extLst>
                  <a:ext uri="{FF2B5EF4-FFF2-40B4-BE49-F238E27FC236}">
                    <a16:creationId xmlns:a16="http://schemas.microsoft.com/office/drawing/2014/main" id="{6D52C0D2-8B1D-78F7-F854-0C9B1D71C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/>
                <a:grayscl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275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2991" y="2099523"/>
                <a:ext cx="1416135" cy="2103120"/>
              </a:xfrm>
              <a:prstGeom prst="rect">
                <a:avLst/>
              </a:prstGeom>
              <a:effectLst>
                <a:softEdge rad="19050"/>
              </a:effectLst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25212E5-F25E-7555-87B6-99D0AEB8938F}"/>
                  </a:ext>
                </a:extLst>
              </p:cNvPr>
              <p:cNvSpPr/>
              <p:nvPr/>
            </p:nvSpPr>
            <p:spPr>
              <a:xfrm>
                <a:off x="4322785" y="2099523"/>
                <a:ext cx="1413279" cy="2103120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  <a:ln>
                <a:noFill/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9" name="object 4">
            <a:extLst>
              <a:ext uri="{FF2B5EF4-FFF2-40B4-BE49-F238E27FC236}">
                <a16:creationId xmlns:a16="http://schemas.microsoft.com/office/drawing/2014/main" id="{B9CE9A53-95F5-C849-048E-08E7CA83090D}"/>
              </a:ext>
            </a:extLst>
          </p:cNvPr>
          <p:cNvSpPr/>
          <p:nvPr/>
        </p:nvSpPr>
        <p:spPr>
          <a:xfrm>
            <a:off x="6360668" y="2824620"/>
            <a:ext cx="1392191" cy="426188"/>
          </a:xfrm>
          <a:custGeom>
            <a:avLst/>
            <a:gdLst/>
            <a:ahLst/>
            <a:cxnLst/>
            <a:rect l="l" t="t" r="r" b="b"/>
            <a:pathLst>
              <a:path w="1118870" h="818514">
                <a:moveTo>
                  <a:pt x="0" y="0"/>
                </a:moveTo>
                <a:lnTo>
                  <a:pt x="1118616" y="0"/>
                </a:lnTo>
                <a:lnTo>
                  <a:pt x="1118616" y="818388"/>
                </a:lnTo>
                <a:lnTo>
                  <a:pt x="0" y="818388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3811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Interpret</a:t>
            </a:r>
            <a:r>
              <a:rPr spc="-60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35" dirty="0"/>
              <a:t> </a:t>
            </a:r>
            <a:br>
              <a:rPr lang="en-US" spc="-35" dirty="0"/>
            </a:br>
            <a:r>
              <a:rPr dirty="0"/>
              <a:t>Star</a:t>
            </a:r>
            <a:r>
              <a:rPr spc="-55" dirty="0"/>
              <a:t> </a:t>
            </a:r>
            <a:r>
              <a:rPr lang="en-US" dirty="0"/>
              <a:t>o</a:t>
            </a:r>
            <a:r>
              <a:rPr dirty="0"/>
              <a:t>uts</a:t>
            </a:r>
            <a:r>
              <a:rPr spc="-35" dirty="0"/>
              <a:t> </a:t>
            </a:r>
            <a:r>
              <a:rPr dirty="0"/>
              <a:t>(***)</a:t>
            </a:r>
            <a:r>
              <a:rPr spc="-45" dirty="0"/>
              <a:t> </a:t>
            </a:r>
            <a:r>
              <a:rPr lang="en-US" spc="-45" dirty="0"/>
              <a:t>|</a:t>
            </a:r>
            <a:r>
              <a:rPr spc="-40" dirty="0"/>
              <a:t> </a:t>
            </a:r>
            <a:r>
              <a:rPr spc="-20" dirty="0"/>
              <a:t>i-</a:t>
            </a:r>
            <a:r>
              <a:rPr dirty="0"/>
              <a:t>STAT</a:t>
            </a:r>
            <a:r>
              <a:rPr spc="-55" dirty="0"/>
              <a:t> </a:t>
            </a:r>
            <a:r>
              <a:rPr spc="-50" dirty="0"/>
              <a:t>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2ABB986-6608-03B9-D7D4-CEA30809CD4B}"/>
              </a:ext>
            </a:extLst>
          </p:cNvPr>
          <p:cNvGrpSpPr/>
          <p:nvPr/>
        </p:nvGrpSpPr>
        <p:grpSpPr>
          <a:xfrm>
            <a:off x="5845620" y="1124927"/>
            <a:ext cx="2300308" cy="3411545"/>
            <a:chOff x="5791200" y="955356"/>
            <a:chExt cx="2452099" cy="36366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995AE2-4205-8C42-DBB1-18CEF8DBD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200" y="955356"/>
              <a:ext cx="2452099" cy="36366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71257" y="2800350"/>
              <a:ext cx="368935" cy="828040"/>
            </a:xfrm>
            <a:custGeom>
              <a:avLst/>
              <a:gdLst/>
              <a:ahLst/>
              <a:cxnLst/>
              <a:rect l="l" t="t" r="r" b="b"/>
              <a:pathLst>
                <a:path w="368934" h="828039">
                  <a:moveTo>
                    <a:pt x="0" y="0"/>
                  </a:moveTo>
                  <a:lnTo>
                    <a:pt x="368807" y="0"/>
                  </a:lnTo>
                  <a:lnTo>
                    <a:pt x="368807" y="224028"/>
                  </a:lnTo>
                  <a:lnTo>
                    <a:pt x="0" y="224028"/>
                  </a:lnTo>
                  <a:lnTo>
                    <a:pt x="0" y="0"/>
                  </a:lnTo>
                  <a:close/>
                </a:path>
                <a:path w="368934" h="828039">
                  <a:moveTo>
                    <a:pt x="0" y="355092"/>
                  </a:moveTo>
                  <a:lnTo>
                    <a:pt x="368807" y="355092"/>
                  </a:lnTo>
                  <a:lnTo>
                    <a:pt x="368807" y="827532"/>
                  </a:lnTo>
                  <a:lnTo>
                    <a:pt x="0" y="827532"/>
                  </a:lnTo>
                  <a:lnTo>
                    <a:pt x="0" y="355092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8F4C3AA-1EE7-7902-40C8-517F7A693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562026" y="3073048"/>
              <a:ext cx="57604" cy="762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C71EB8-2A79-7EE1-E19A-9BCB50651A50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7" name="object 15">
              <a:extLst>
                <a:ext uri="{FF2B5EF4-FFF2-40B4-BE49-F238E27FC236}">
                  <a16:creationId xmlns:a16="http://schemas.microsoft.com/office/drawing/2014/main" id="{EA5958F7-5630-315E-C682-E6B54F6BFEE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6">
              <a:extLst>
                <a:ext uri="{FF2B5EF4-FFF2-40B4-BE49-F238E27FC236}">
                  <a16:creationId xmlns:a16="http://schemas.microsoft.com/office/drawing/2014/main" id="{AE3EE0D3-F63E-101F-2A89-A9638C47EB1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object 17">
              <a:extLst>
                <a:ext uri="{FF2B5EF4-FFF2-40B4-BE49-F238E27FC236}">
                  <a16:creationId xmlns:a16="http://schemas.microsoft.com/office/drawing/2014/main" id="{37C43ADE-D4F9-D54F-47DE-75F66E5EC2D9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9">
              <a:extLst>
                <a:ext uri="{FF2B5EF4-FFF2-40B4-BE49-F238E27FC236}">
                  <a16:creationId xmlns:a16="http://schemas.microsoft.com/office/drawing/2014/main" id="{17BC0A60-32A6-7E5C-EC88-0514B73078A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A1AA8D3D-6FCA-91EA-9BBF-152D324F4440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669B3A4C-8620-7E72-69EB-750C0C7CD28E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0252F00C-6E68-5120-9ED3-735A3F4B4251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544DE1FD-4796-D017-AE14-B392740E0F61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98B8B3A8-FB87-91E2-2A26-E02941AE97B7}"/>
              </a:ext>
            </a:extLst>
          </p:cNvPr>
          <p:cNvSpPr txBox="1">
            <a:spLocks/>
          </p:cNvSpPr>
          <p:nvPr/>
        </p:nvSpPr>
        <p:spPr>
          <a:xfrm>
            <a:off x="540649" y="1508336"/>
            <a:ext cx="4243094" cy="16902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960"/>
              </a:spcBef>
            </a:pPr>
            <a:r>
              <a:rPr lang="en-US" sz="1600" b="0" spc="-10" dirty="0">
                <a:solidFill>
                  <a:schemeClr val="accent3"/>
                </a:solidFill>
              </a:rPr>
              <a:t>STAR OUTS</a:t>
            </a:r>
          </a:p>
          <a:p>
            <a:pPr marL="182245" indent="-169545">
              <a:spcBef>
                <a:spcPts val="675"/>
              </a:spcBef>
              <a:buClr>
                <a:schemeClr val="tx1"/>
              </a:buClr>
              <a:buFont typeface="Arial"/>
              <a:buChar char="•"/>
              <a:tabLst>
                <a:tab pos="182245" algn="l"/>
              </a:tabLst>
            </a:pPr>
            <a:r>
              <a:rPr lang="en-US" sz="1400" b="0" dirty="0">
                <a:solidFill>
                  <a:schemeClr val="accent3"/>
                </a:solidFill>
                <a:latin typeface="+mn-lt"/>
                <a:cs typeface="+mn-cs"/>
              </a:rPr>
              <a:t>*** </a:t>
            </a:r>
            <a:r>
              <a:rPr lang="en-US" sz="1400" b="0" dirty="0">
                <a:latin typeface="+mn-lt"/>
                <a:cs typeface="+mn-cs"/>
              </a:rPr>
              <a:t>appears in place of the test result</a:t>
            </a:r>
          </a:p>
          <a:p>
            <a:pPr marL="182245" marR="5080" indent="-169545">
              <a:buFont typeface="Arial"/>
              <a:buChar char="•"/>
              <a:tabLst>
                <a:tab pos="182245" algn="l"/>
              </a:tabLst>
            </a:pPr>
            <a:r>
              <a:rPr lang="en-US" sz="1400" b="0" dirty="0">
                <a:latin typeface="+mn-lt"/>
                <a:cs typeface="+mn-cs"/>
              </a:rPr>
              <a:t>Indicates that a sensor on the cartridge </a:t>
            </a:r>
            <a:br>
              <a:rPr lang="en-US" sz="1400" b="0" dirty="0">
                <a:latin typeface="+mn-lt"/>
                <a:cs typeface="+mn-cs"/>
              </a:rPr>
            </a:br>
            <a:r>
              <a:rPr lang="en-US" sz="1400" b="0" dirty="0">
                <a:latin typeface="+mn-lt"/>
                <a:cs typeface="+mn-cs"/>
              </a:rPr>
              <a:t>is unable to report a result</a:t>
            </a:r>
          </a:p>
          <a:p>
            <a:pPr marL="182245" marR="372745" indent="-169545">
              <a:buFont typeface="Arial"/>
              <a:buChar char="•"/>
              <a:tabLst>
                <a:tab pos="182245" algn="l"/>
              </a:tabLst>
            </a:pPr>
            <a:r>
              <a:rPr lang="en-US" sz="1400" b="0" dirty="0">
                <a:latin typeface="+mn-lt"/>
                <a:cs typeface="+mn-cs"/>
              </a:rPr>
              <a:t>Follow your facility’s policy for </a:t>
            </a:r>
            <a:br>
              <a:rPr lang="en-US" sz="1400" b="0" dirty="0">
                <a:latin typeface="+mn-lt"/>
                <a:cs typeface="+mn-cs"/>
              </a:rPr>
            </a:br>
            <a:r>
              <a:rPr lang="en-US" sz="1400" b="0" dirty="0">
                <a:latin typeface="+mn-lt"/>
                <a:cs typeface="+mn-cs"/>
              </a:rPr>
              <a:t>handling </a:t>
            </a:r>
            <a:r>
              <a:rPr lang="en-US" sz="1400" b="0" dirty="0">
                <a:solidFill>
                  <a:schemeClr val="accent3"/>
                </a:solidFill>
                <a:latin typeface="+mn-lt"/>
                <a:cs typeface="+mn-cs"/>
              </a:rPr>
              <a:t>***</a:t>
            </a:r>
            <a:r>
              <a:rPr lang="en-US" sz="1400" b="0" dirty="0">
                <a:latin typeface="+mn-lt"/>
                <a:cs typeface="+mn-cs"/>
              </a:rPr>
              <a:t> result</a:t>
            </a:r>
          </a:p>
        </p:txBody>
      </p:sp>
    </p:spTree>
    <p:custDataLst>
      <p:tags r:id="rId1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95"/>
              </a:spcBef>
            </a:pPr>
            <a:r>
              <a:rPr dirty="0"/>
              <a:t>Interpret</a:t>
            </a:r>
            <a:r>
              <a:rPr spc="-30" dirty="0"/>
              <a:t> </a:t>
            </a:r>
            <a:r>
              <a:rPr lang="en-US" dirty="0"/>
              <a:t>t</a:t>
            </a:r>
            <a:r>
              <a:rPr dirty="0"/>
              <a:t>est</a:t>
            </a:r>
            <a:r>
              <a:rPr spc="-5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55" dirty="0"/>
              <a:t> </a:t>
            </a:r>
            <a:br>
              <a:rPr lang="en-US" spc="-55" dirty="0"/>
            </a:br>
            <a:r>
              <a:rPr dirty="0"/>
              <a:t>Star</a:t>
            </a:r>
            <a:r>
              <a:rPr spc="-45" dirty="0"/>
              <a:t> </a:t>
            </a:r>
            <a:r>
              <a:rPr lang="en-US" dirty="0"/>
              <a:t>o</a:t>
            </a:r>
            <a:r>
              <a:rPr dirty="0"/>
              <a:t>uts</a:t>
            </a:r>
            <a:r>
              <a:rPr spc="-40" dirty="0"/>
              <a:t> </a:t>
            </a:r>
            <a:r>
              <a:rPr dirty="0"/>
              <a:t>(***)</a:t>
            </a:r>
            <a:r>
              <a:rPr spc="-45" dirty="0"/>
              <a:t> </a:t>
            </a:r>
            <a:r>
              <a:rPr lang="en-US" spc="-45" dirty="0"/>
              <a:t>|</a:t>
            </a:r>
            <a:r>
              <a:rPr spc="-3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5" dirty="0"/>
              <a:t> </a:t>
            </a:r>
            <a:r>
              <a:rPr dirty="0"/>
              <a:t>1</a:t>
            </a:r>
            <a:r>
              <a:rPr spc="-45" dirty="0"/>
              <a:t> </a:t>
            </a:r>
            <a:r>
              <a:rPr spc="-10" dirty="0"/>
              <a:t>Wireless</a:t>
            </a:r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40649" y="1508336"/>
            <a:ext cx="4243094" cy="1690206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b="0" spc="-10" dirty="0">
                <a:solidFill>
                  <a:schemeClr val="accent3"/>
                </a:solidFill>
              </a:rPr>
              <a:t>STAR OUTS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Clr>
                <a:schemeClr val="tx1"/>
              </a:buClr>
              <a:buFont typeface="Arial"/>
              <a:buChar char="•"/>
              <a:tabLst>
                <a:tab pos="182245" algn="l"/>
              </a:tabLst>
            </a:pPr>
            <a:r>
              <a:rPr sz="1400" b="0" dirty="0">
                <a:solidFill>
                  <a:schemeClr val="accent3"/>
                </a:solidFill>
                <a:latin typeface="+mn-lt"/>
                <a:cs typeface="+mn-cs"/>
              </a:rPr>
              <a:t>***</a:t>
            </a:r>
            <a:r>
              <a:rPr sz="1400" b="0" dirty="0">
                <a:latin typeface="+mn-lt"/>
                <a:cs typeface="+mn-cs"/>
              </a:rPr>
              <a:t> appears in place of the test result</a:t>
            </a:r>
            <a:endParaRPr lang="en-US" sz="1400" b="0" dirty="0">
              <a:latin typeface="+mn-lt"/>
              <a:cs typeface="+mn-cs"/>
            </a:endParaRP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b="0" dirty="0">
                <a:latin typeface="+mn-lt"/>
                <a:cs typeface="+mn-cs"/>
              </a:rPr>
              <a:t>Indicates that a sensor on the cartridge </a:t>
            </a:r>
            <a:br>
              <a:rPr lang="en-US" sz="1400" b="0" dirty="0">
                <a:latin typeface="+mn-lt"/>
                <a:cs typeface="+mn-cs"/>
              </a:rPr>
            </a:br>
            <a:r>
              <a:rPr sz="1400" b="0" dirty="0">
                <a:latin typeface="+mn-lt"/>
                <a:cs typeface="+mn-cs"/>
              </a:rPr>
              <a:t>is unable to report a result</a:t>
            </a:r>
          </a:p>
          <a:p>
            <a:pPr marL="182245" marR="3727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b="0" dirty="0">
                <a:latin typeface="+mn-lt"/>
                <a:cs typeface="+mn-cs"/>
              </a:rPr>
              <a:t>Follow your facility’s policy for </a:t>
            </a:r>
            <a:br>
              <a:rPr lang="en-US" sz="1400" b="0" dirty="0">
                <a:latin typeface="+mn-lt"/>
                <a:cs typeface="+mn-cs"/>
              </a:rPr>
            </a:br>
            <a:r>
              <a:rPr sz="1400" b="0" dirty="0">
                <a:latin typeface="+mn-lt"/>
                <a:cs typeface="+mn-cs"/>
              </a:rPr>
              <a:t>handling </a:t>
            </a:r>
            <a:r>
              <a:rPr sz="1400" b="0" dirty="0">
                <a:solidFill>
                  <a:schemeClr val="accent3"/>
                </a:solidFill>
                <a:latin typeface="+mn-lt"/>
                <a:cs typeface="+mn-cs"/>
              </a:rPr>
              <a:t>***</a:t>
            </a:r>
            <a:r>
              <a:rPr sz="1400" b="0" dirty="0">
                <a:latin typeface="+mn-lt"/>
                <a:cs typeface="+mn-cs"/>
              </a:rPr>
              <a:t> result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33B7AA-B00C-81D0-0F8A-C105BA02BFF0}"/>
              </a:ext>
            </a:extLst>
          </p:cNvPr>
          <p:cNvGrpSpPr/>
          <p:nvPr/>
        </p:nvGrpSpPr>
        <p:grpSpPr>
          <a:xfrm>
            <a:off x="5977045" y="1292592"/>
            <a:ext cx="2173516" cy="3217344"/>
            <a:chOff x="5832140" y="928876"/>
            <a:chExt cx="2428964" cy="359547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A97EA1-3263-23E2-6A84-C0E167006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2140" y="928876"/>
              <a:ext cx="2428964" cy="359547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308304" y="2739438"/>
              <a:ext cx="368935" cy="881909"/>
            </a:xfrm>
            <a:custGeom>
              <a:avLst/>
              <a:gdLst/>
              <a:ahLst/>
              <a:cxnLst/>
              <a:rect l="l" t="t" r="r" b="b"/>
              <a:pathLst>
                <a:path w="368934" h="840105">
                  <a:moveTo>
                    <a:pt x="0" y="0"/>
                  </a:moveTo>
                  <a:lnTo>
                    <a:pt x="368807" y="0"/>
                  </a:lnTo>
                  <a:lnTo>
                    <a:pt x="368807" y="224027"/>
                  </a:lnTo>
                  <a:lnTo>
                    <a:pt x="0" y="224027"/>
                  </a:lnTo>
                  <a:lnTo>
                    <a:pt x="0" y="0"/>
                  </a:lnTo>
                  <a:close/>
                </a:path>
                <a:path w="368934" h="840105">
                  <a:moveTo>
                    <a:pt x="0" y="365759"/>
                  </a:moveTo>
                  <a:lnTo>
                    <a:pt x="368807" y="365759"/>
                  </a:lnTo>
                  <a:lnTo>
                    <a:pt x="368807" y="839723"/>
                  </a:lnTo>
                  <a:lnTo>
                    <a:pt x="0" y="839723"/>
                  </a:lnTo>
                  <a:lnTo>
                    <a:pt x="0" y="365759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BF7BD93-6CDD-C474-2243-7B3290F7F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620000" y="3028950"/>
              <a:ext cx="50408" cy="45719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BCA7F5-5054-8D0B-AB83-E2DDBB01A355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41F1025E-2B09-6CCC-6432-755AD84AF317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BC8EDF9B-EB1A-455F-6B38-EBCA415874B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F59010D9-9BEF-5176-6BC7-23B094223D15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9">
              <a:extLst>
                <a:ext uri="{FF2B5EF4-FFF2-40B4-BE49-F238E27FC236}">
                  <a16:creationId xmlns:a16="http://schemas.microsoft.com/office/drawing/2014/main" id="{0D4F2CEB-1DC9-7233-88F3-4ED3716857B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22">
              <a:extLst>
                <a:ext uri="{FF2B5EF4-FFF2-40B4-BE49-F238E27FC236}">
                  <a16:creationId xmlns:a16="http://schemas.microsoft.com/office/drawing/2014/main" id="{D44CF2E5-5717-62CE-250E-F090250E9D4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260DEE8E-BCEA-D2A3-EBBA-4E0DAC1D8492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1CFAB833-DD7C-2C2C-690A-879D734A106C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3">
              <a:extLst>
                <a:ext uri="{FF2B5EF4-FFF2-40B4-BE49-F238E27FC236}">
                  <a16:creationId xmlns:a16="http://schemas.microsoft.com/office/drawing/2014/main" id="{BAB8D58D-D820-B2BE-2438-7D04A25EBC90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9" name="object 2">
            <a:extLst>
              <a:ext uri="{FF2B5EF4-FFF2-40B4-BE49-F238E27FC236}">
                <a16:creationId xmlns:a16="http://schemas.microsoft.com/office/drawing/2014/main" id="{8FEBB4ED-9D80-F344-11A4-C2934B47A5DD}"/>
              </a:ext>
            </a:extLst>
          </p:cNvPr>
          <p:cNvSpPr txBox="1"/>
          <p:nvPr/>
        </p:nvSpPr>
        <p:spPr>
          <a:xfrm>
            <a:off x="502920" y="4783829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Presentation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Test| APOC-25002246.1</a:t>
            </a:r>
          </a:p>
        </p:txBody>
      </p:sp>
    </p:spTree>
    <p:custDataLst>
      <p:tags r:id="rId1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569580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Responding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lang="en-US" dirty="0"/>
              <a:t>p</a:t>
            </a:r>
            <a:r>
              <a:rPr dirty="0"/>
              <a:t>atient</a:t>
            </a:r>
            <a:r>
              <a:rPr spc="-50" dirty="0"/>
              <a:t> </a:t>
            </a:r>
            <a:r>
              <a:rPr lang="en-US" dirty="0"/>
              <a:t>t</a:t>
            </a:r>
            <a:r>
              <a:rPr dirty="0"/>
              <a:t>ests:</a:t>
            </a:r>
            <a:r>
              <a:rPr spc="-55" dirty="0"/>
              <a:t> </a:t>
            </a:r>
            <a:br>
              <a:rPr lang="en-US" spc="-55" dirty="0"/>
            </a:br>
            <a:r>
              <a:rPr dirty="0"/>
              <a:t>Comment</a:t>
            </a:r>
            <a:r>
              <a:rPr spc="-55" dirty="0"/>
              <a:t> </a:t>
            </a:r>
            <a:r>
              <a:rPr lang="en-US" dirty="0"/>
              <a:t>c</a:t>
            </a:r>
            <a:r>
              <a:rPr dirty="0"/>
              <a:t>ode</a:t>
            </a:r>
            <a:r>
              <a:rPr spc="-60" dirty="0"/>
              <a:t> </a:t>
            </a:r>
            <a:r>
              <a:rPr lang="en-US" spc="-60" dirty="0"/>
              <a:t>|</a:t>
            </a:r>
            <a:r>
              <a:rPr spc="-5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5" dirty="0"/>
              <a:t> </a:t>
            </a:r>
            <a:r>
              <a:rPr spc="-50" dirty="0"/>
              <a:t>1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65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5286" y="1474067"/>
            <a:ext cx="4083050" cy="3083921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EXAMPLE COMMENT CODES</a:t>
            </a: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400" dirty="0">
                <a:latin typeface="Calibri"/>
                <a:cs typeface="Calibri"/>
              </a:rPr>
              <a:t>Numeric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codes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represent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test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300"/>
              </a:lnSpc>
              <a:spcBef>
                <a:spcPts val="95"/>
              </a:spcBef>
              <a:tabLst>
                <a:tab pos="182245" algn="l"/>
              </a:tabLst>
            </a:pPr>
            <a:r>
              <a:rPr sz="1100" b="1" dirty="0">
                <a:solidFill>
                  <a:schemeClr val="accent3"/>
                </a:solidFill>
                <a:latin typeface="Georgia"/>
                <a:cs typeface="Georgia"/>
              </a:rPr>
              <a:t>1</a:t>
            </a:r>
            <a:r>
              <a:rPr sz="1100" dirty="0">
                <a:latin typeface="Georgia"/>
                <a:cs typeface="Georgia"/>
              </a:rPr>
              <a:t>=</a:t>
            </a:r>
            <a:r>
              <a:rPr sz="1100" spc="-30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critical</a:t>
            </a:r>
            <a:r>
              <a:rPr sz="1100" spc="-20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value</a:t>
            </a:r>
            <a:r>
              <a:rPr sz="1100" spc="-30" dirty="0">
                <a:latin typeface="Georgia"/>
                <a:cs typeface="Georgia"/>
              </a:rPr>
              <a:t> </a:t>
            </a:r>
            <a:r>
              <a:rPr sz="1100" spc="-10" dirty="0">
                <a:latin typeface="Georgia"/>
                <a:cs typeface="Georgia"/>
              </a:rPr>
              <a:t>acknowledged</a:t>
            </a:r>
            <a:endParaRPr sz="1100" dirty="0">
              <a:latin typeface="Georgia"/>
              <a:cs typeface="Georgia"/>
            </a:endParaRPr>
          </a:p>
          <a:p>
            <a:pPr marL="12700">
              <a:lnSpc>
                <a:spcPts val="1300"/>
              </a:lnSpc>
              <a:spcBef>
                <a:spcPts val="95"/>
              </a:spcBef>
              <a:tabLst>
                <a:tab pos="182245" algn="l"/>
              </a:tabLst>
            </a:pPr>
            <a:r>
              <a:rPr sz="1100" b="1" dirty="0">
                <a:solidFill>
                  <a:schemeClr val="accent3"/>
                </a:solidFill>
                <a:latin typeface="Georgia"/>
                <a:cs typeface="Georgia"/>
              </a:rPr>
              <a:t>2</a:t>
            </a:r>
            <a:r>
              <a:rPr sz="1100" spc="-5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=</a:t>
            </a:r>
            <a:r>
              <a:rPr sz="1100" spc="-15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physician</a:t>
            </a:r>
            <a:r>
              <a:rPr sz="1100" spc="-40" dirty="0">
                <a:latin typeface="Georgia"/>
                <a:cs typeface="Georgia"/>
              </a:rPr>
              <a:t> </a:t>
            </a:r>
            <a:r>
              <a:rPr sz="1100" spc="-10" dirty="0">
                <a:latin typeface="Georgia"/>
                <a:cs typeface="Georgia"/>
              </a:rPr>
              <a:t>notified</a:t>
            </a:r>
            <a:endParaRPr sz="1100" dirty="0">
              <a:latin typeface="Georgia"/>
              <a:cs typeface="Georgia"/>
            </a:endParaRPr>
          </a:p>
          <a:p>
            <a:pPr marL="12700">
              <a:lnSpc>
                <a:spcPts val="1300"/>
              </a:lnSpc>
              <a:spcBef>
                <a:spcPts val="95"/>
              </a:spcBef>
              <a:tabLst>
                <a:tab pos="182245" algn="l"/>
              </a:tabLst>
            </a:pPr>
            <a:r>
              <a:rPr sz="1100" b="1" dirty="0">
                <a:solidFill>
                  <a:schemeClr val="accent3"/>
                </a:solidFill>
                <a:latin typeface="Georgia"/>
                <a:cs typeface="Georgia"/>
              </a:rPr>
              <a:t>99</a:t>
            </a:r>
            <a:r>
              <a:rPr sz="1100" spc="-20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=</a:t>
            </a:r>
            <a:r>
              <a:rPr sz="1100" spc="-5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repeat</a:t>
            </a:r>
            <a:r>
              <a:rPr sz="1100" spc="-20" dirty="0">
                <a:latin typeface="Georgia"/>
                <a:cs typeface="Georgia"/>
              </a:rPr>
              <a:t> test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 marR="107314">
              <a:lnSpc>
                <a:spcPct val="7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COMMENT FIELD APPEARS AT TOP OF THE FIRST PAGE OF RESULTS SCREEN</a:t>
            </a:r>
          </a:p>
          <a:p>
            <a:pPr marL="182245" indent="-169545">
              <a:lnSpc>
                <a:spcPts val="1400"/>
              </a:lnSpc>
              <a:spcBef>
                <a:spcPts val="1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Can be disabled, optional or required</a:t>
            </a:r>
          </a:p>
          <a:p>
            <a:pPr marL="182245" marR="186055" indent="-169545">
              <a:lnSpc>
                <a:spcPts val="1400"/>
              </a:lnSpc>
              <a:spcBef>
                <a:spcPts val="59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If required, comment code </a:t>
            </a:r>
            <a:r>
              <a:rPr sz="1400" b="1" dirty="0"/>
              <a:t>MUST</a:t>
            </a:r>
            <a:r>
              <a:rPr sz="1400" dirty="0"/>
              <a:t> be entered to view test results or begin a new test</a:t>
            </a: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ENTER A COMMENT CODE</a:t>
            </a:r>
          </a:p>
          <a:p>
            <a:pPr marL="182245" indent="-169545">
              <a:lnSpc>
                <a:spcPts val="1400"/>
              </a:lnSpc>
              <a:spcBef>
                <a:spcPts val="204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Enter the code for the appropriate answer</a:t>
            </a:r>
          </a:p>
          <a:p>
            <a:pPr marL="182245" indent="-169545">
              <a:lnSpc>
                <a:spcPts val="1400"/>
              </a:lnSpc>
              <a:spcBef>
                <a:spcPts val="9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</a:t>
            </a:r>
            <a:r>
              <a:rPr sz="1400" dirty="0">
                <a:solidFill>
                  <a:schemeClr val="accent3"/>
                </a:solidFill>
              </a:rPr>
              <a:t>ENT</a:t>
            </a:r>
            <a:r>
              <a:rPr sz="1400" dirty="0"/>
              <a:t> key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2AACAD-16BF-FC0B-96F2-E464DA16E028}"/>
              </a:ext>
            </a:extLst>
          </p:cNvPr>
          <p:cNvGrpSpPr/>
          <p:nvPr/>
        </p:nvGrpSpPr>
        <p:grpSpPr>
          <a:xfrm>
            <a:off x="5950487" y="1384000"/>
            <a:ext cx="2106799" cy="3133711"/>
            <a:chOff x="5615877" y="988783"/>
            <a:chExt cx="2404871" cy="35770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FCAF69B-C490-4B22-5284-2CB5A7FC8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5877" y="988783"/>
              <a:ext cx="2404871" cy="3577071"/>
            </a:xfrm>
            <a:prstGeom prst="rect">
              <a:avLst/>
            </a:prstGeom>
          </p:spPr>
        </p:pic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CD21E16F-B255-6428-6941-8C18C806EAD8}"/>
                </a:ext>
              </a:extLst>
            </p:cNvPr>
            <p:cNvSpPr/>
            <p:nvPr/>
          </p:nvSpPr>
          <p:spPr>
            <a:xfrm>
              <a:off x="6238494" y="2275177"/>
              <a:ext cx="1211580" cy="266700"/>
            </a:xfrm>
            <a:custGeom>
              <a:avLst/>
              <a:gdLst/>
              <a:ahLst/>
              <a:cxnLst/>
              <a:rect l="l" t="t" r="r" b="b"/>
              <a:pathLst>
                <a:path w="1211579" h="266700">
                  <a:moveTo>
                    <a:pt x="0" y="0"/>
                  </a:moveTo>
                  <a:lnTo>
                    <a:pt x="1211579" y="0"/>
                  </a:lnTo>
                  <a:lnTo>
                    <a:pt x="1211579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F6EE58-42AD-8803-A4E6-33FBC748FAE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4D5699C5-3E7B-3FDA-34AF-67331A880E04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B678AE90-7118-3E41-21CE-C739538EECA8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E9529360-8624-8BAA-3082-FA98F575FA9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9DA9764C-9423-954F-1B15-BCE8A76CC6CB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5366D8A8-C5BB-6A56-2D51-8A188E802DA6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B78B10B5-98E5-582F-C35C-F7B7AF4F1C00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A12E92AA-BC57-0250-D211-32244718D8B8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59B4F23F-8E6F-B094-6EEB-73EC52A9D6AF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A2852-0BCC-1DDC-C44F-E26AFD190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>
            <a:extLst>
              <a:ext uri="{FF2B5EF4-FFF2-40B4-BE49-F238E27FC236}">
                <a16:creationId xmlns:a16="http://schemas.microsoft.com/office/drawing/2014/main" id="{287A2DF3-566F-B486-0C86-111ACB6987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569580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Responding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lang="en-US" dirty="0"/>
              <a:t>p</a:t>
            </a:r>
            <a:r>
              <a:rPr dirty="0"/>
              <a:t>atient</a:t>
            </a:r>
            <a:r>
              <a:rPr spc="-50" dirty="0"/>
              <a:t> </a:t>
            </a:r>
            <a:r>
              <a:rPr lang="en-US" dirty="0"/>
              <a:t>t</a:t>
            </a:r>
            <a:r>
              <a:rPr dirty="0"/>
              <a:t>ests:</a:t>
            </a:r>
            <a:r>
              <a:rPr spc="-55" dirty="0"/>
              <a:t> </a:t>
            </a:r>
            <a:br>
              <a:rPr lang="en-US" spc="-55" dirty="0"/>
            </a:br>
            <a:r>
              <a:rPr dirty="0"/>
              <a:t>Comment</a:t>
            </a:r>
            <a:r>
              <a:rPr spc="-55" dirty="0"/>
              <a:t> </a:t>
            </a:r>
            <a:r>
              <a:rPr lang="en-US" dirty="0"/>
              <a:t>c</a:t>
            </a:r>
            <a:r>
              <a:rPr dirty="0"/>
              <a:t>ode</a:t>
            </a:r>
            <a:r>
              <a:rPr spc="-60" dirty="0"/>
              <a:t> </a:t>
            </a:r>
            <a:r>
              <a:rPr lang="en-US" spc="-60" dirty="0"/>
              <a:t>|</a:t>
            </a:r>
            <a:r>
              <a:rPr spc="-5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5" dirty="0"/>
              <a:t> </a:t>
            </a:r>
            <a:r>
              <a:rPr spc="-50" dirty="0"/>
              <a:t>1</a:t>
            </a:r>
            <a:r>
              <a:rPr lang="en-US" spc="-50" dirty="0"/>
              <a:t> Wireless</a:t>
            </a:r>
            <a:endParaRPr spc="-50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AC2D2CA7-426D-B5BE-10AC-5E77E339F64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65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B2CF383-64F2-F6A4-2D41-42862E8164E1}"/>
              </a:ext>
            </a:extLst>
          </p:cNvPr>
          <p:cNvSpPr txBox="1"/>
          <p:nvPr/>
        </p:nvSpPr>
        <p:spPr>
          <a:xfrm>
            <a:off x="540649" y="1508336"/>
            <a:ext cx="4083050" cy="3083921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EXAMPLE COMMENT CODES</a:t>
            </a:r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1400" dirty="0">
                <a:latin typeface="Calibri"/>
                <a:cs typeface="Calibri"/>
              </a:rPr>
              <a:t>Numeric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codes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that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represent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responses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patient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test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ts val="1300"/>
              </a:lnSpc>
              <a:spcBef>
                <a:spcPts val="95"/>
              </a:spcBef>
              <a:tabLst>
                <a:tab pos="182245" algn="l"/>
              </a:tabLst>
            </a:pPr>
            <a:r>
              <a:rPr sz="1100" b="1" dirty="0">
                <a:solidFill>
                  <a:schemeClr val="accent3"/>
                </a:solidFill>
                <a:latin typeface="Georgia"/>
                <a:cs typeface="Georgia"/>
              </a:rPr>
              <a:t>1</a:t>
            </a:r>
            <a:r>
              <a:rPr sz="1100" dirty="0">
                <a:latin typeface="Georgia"/>
                <a:cs typeface="Georgia"/>
              </a:rPr>
              <a:t>=</a:t>
            </a:r>
            <a:r>
              <a:rPr sz="1100" spc="-30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critical</a:t>
            </a:r>
            <a:r>
              <a:rPr sz="1100" spc="-20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value</a:t>
            </a:r>
            <a:r>
              <a:rPr sz="1100" spc="-30" dirty="0">
                <a:latin typeface="Georgia"/>
                <a:cs typeface="Georgia"/>
              </a:rPr>
              <a:t> </a:t>
            </a:r>
            <a:r>
              <a:rPr sz="1100" spc="-10" dirty="0">
                <a:latin typeface="Georgia"/>
                <a:cs typeface="Georgia"/>
              </a:rPr>
              <a:t>acknowledged</a:t>
            </a:r>
            <a:endParaRPr sz="1100" dirty="0">
              <a:latin typeface="Georgia"/>
              <a:cs typeface="Georgia"/>
            </a:endParaRPr>
          </a:p>
          <a:p>
            <a:pPr marL="12700">
              <a:lnSpc>
                <a:spcPts val="1300"/>
              </a:lnSpc>
              <a:spcBef>
                <a:spcPts val="95"/>
              </a:spcBef>
              <a:tabLst>
                <a:tab pos="182245" algn="l"/>
              </a:tabLst>
            </a:pPr>
            <a:r>
              <a:rPr sz="1100" b="1" dirty="0">
                <a:solidFill>
                  <a:schemeClr val="accent3"/>
                </a:solidFill>
                <a:latin typeface="Georgia"/>
                <a:cs typeface="Georgia"/>
              </a:rPr>
              <a:t>2</a:t>
            </a:r>
            <a:r>
              <a:rPr sz="1100" spc="-5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=</a:t>
            </a:r>
            <a:r>
              <a:rPr sz="1100" spc="-15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physician</a:t>
            </a:r>
            <a:r>
              <a:rPr sz="1100" spc="-40" dirty="0">
                <a:latin typeface="Georgia"/>
                <a:cs typeface="Georgia"/>
              </a:rPr>
              <a:t> </a:t>
            </a:r>
            <a:r>
              <a:rPr sz="1100" spc="-10" dirty="0">
                <a:latin typeface="Georgia"/>
                <a:cs typeface="Georgia"/>
              </a:rPr>
              <a:t>notified</a:t>
            </a:r>
            <a:endParaRPr sz="1100" dirty="0">
              <a:latin typeface="Georgia"/>
              <a:cs typeface="Georgia"/>
            </a:endParaRPr>
          </a:p>
          <a:p>
            <a:pPr marL="12700">
              <a:lnSpc>
                <a:spcPts val="1300"/>
              </a:lnSpc>
              <a:spcBef>
                <a:spcPts val="95"/>
              </a:spcBef>
              <a:tabLst>
                <a:tab pos="182245" algn="l"/>
              </a:tabLst>
            </a:pPr>
            <a:r>
              <a:rPr sz="1100" b="1" dirty="0">
                <a:solidFill>
                  <a:schemeClr val="accent3"/>
                </a:solidFill>
                <a:latin typeface="Georgia"/>
                <a:cs typeface="Georgia"/>
              </a:rPr>
              <a:t>99</a:t>
            </a:r>
            <a:r>
              <a:rPr sz="1100" spc="-20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=</a:t>
            </a:r>
            <a:r>
              <a:rPr sz="1100" spc="-5" dirty="0">
                <a:latin typeface="Georgia"/>
                <a:cs typeface="Georgia"/>
              </a:rPr>
              <a:t> </a:t>
            </a:r>
            <a:r>
              <a:rPr sz="1100" dirty="0">
                <a:latin typeface="Georgia"/>
                <a:cs typeface="Georgia"/>
              </a:rPr>
              <a:t>repeat</a:t>
            </a:r>
            <a:r>
              <a:rPr sz="1100" spc="-20" dirty="0">
                <a:latin typeface="Georgia"/>
                <a:cs typeface="Georgia"/>
              </a:rPr>
              <a:t> test</a:t>
            </a:r>
            <a:endParaRPr sz="1100" dirty="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85"/>
              </a:spcBef>
              <a:buFont typeface="Arial"/>
              <a:buChar char="•"/>
            </a:pPr>
            <a:endParaRPr sz="1400" dirty="0">
              <a:latin typeface="Georgia"/>
              <a:cs typeface="Georgia"/>
            </a:endParaRPr>
          </a:p>
          <a:p>
            <a:pPr marL="12700" marR="107314">
              <a:lnSpc>
                <a:spcPct val="7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COMMENT FIELD APPEARS AT TOP OF THE FIRST PAGE OF RESULTS SCREEN</a:t>
            </a:r>
          </a:p>
          <a:p>
            <a:pPr marL="182245" indent="-169545">
              <a:lnSpc>
                <a:spcPts val="1400"/>
              </a:lnSpc>
              <a:spcBef>
                <a:spcPts val="1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Can be disabled, optional or required</a:t>
            </a:r>
          </a:p>
          <a:p>
            <a:pPr marL="182245" marR="186055" indent="-169545">
              <a:lnSpc>
                <a:spcPts val="1400"/>
              </a:lnSpc>
              <a:spcBef>
                <a:spcPts val="59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If required, comment code </a:t>
            </a:r>
            <a:r>
              <a:rPr sz="1400" b="1" dirty="0"/>
              <a:t>MUST</a:t>
            </a:r>
            <a:r>
              <a:rPr sz="1400" dirty="0"/>
              <a:t> be entered to view test results or begin a new test</a:t>
            </a: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ENTER A COMMENT CODE</a:t>
            </a:r>
          </a:p>
          <a:p>
            <a:pPr marL="182245" indent="-169545">
              <a:lnSpc>
                <a:spcPts val="1400"/>
              </a:lnSpc>
              <a:spcBef>
                <a:spcPts val="204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Enter the code for the appropriate answer</a:t>
            </a:r>
          </a:p>
          <a:p>
            <a:pPr marL="182245" indent="-169545">
              <a:lnSpc>
                <a:spcPts val="1400"/>
              </a:lnSpc>
              <a:spcBef>
                <a:spcPts val="9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</a:t>
            </a:r>
            <a:r>
              <a:rPr sz="1400" dirty="0">
                <a:solidFill>
                  <a:schemeClr val="accent3"/>
                </a:solidFill>
              </a:rPr>
              <a:t>ENT</a:t>
            </a:r>
            <a:r>
              <a:rPr sz="1400" dirty="0"/>
              <a:t> key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315E9D-7E2C-B8DF-1AEC-BC8E2D17789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4" name="object 15">
              <a:extLst>
                <a:ext uri="{FF2B5EF4-FFF2-40B4-BE49-F238E27FC236}">
                  <a16:creationId xmlns:a16="http://schemas.microsoft.com/office/drawing/2014/main" id="{B9C8C3D0-90F1-4BA5-981B-5823E9E64EC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6">
              <a:extLst>
                <a:ext uri="{FF2B5EF4-FFF2-40B4-BE49-F238E27FC236}">
                  <a16:creationId xmlns:a16="http://schemas.microsoft.com/office/drawing/2014/main" id="{1367FE9D-8FE5-DC84-7B5A-3802F843A72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8" name="object 17">
              <a:extLst>
                <a:ext uri="{FF2B5EF4-FFF2-40B4-BE49-F238E27FC236}">
                  <a16:creationId xmlns:a16="http://schemas.microsoft.com/office/drawing/2014/main" id="{41611596-1781-5001-F847-8944004D627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9">
              <a:extLst>
                <a:ext uri="{FF2B5EF4-FFF2-40B4-BE49-F238E27FC236}">
                  <a16:creationId xmlns:a16="http://schemas.microsoft.com/office/drawing/2014/main" id="{5049658F-3585-0411-5E06-97F5860DACF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22">
              <a:extLst>
                <a:ext uri="{FF2B5EF4-FFF2-40B4-BE49-F238E27FC236}">
                  <a16:creationId xmlns:a16="http://schemas.microsoft.com/office/drawing/2014/main" id="{1CA67BC0-C97A-417F-417D-65F6CF0E843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79B411CC-F183-ACFC-B826-C8CF2C3B1C8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20">
              <a:extLst>
                <a:ext uri="{FF2B5EF4-FFF2-40B4-BE49-F238E27FC236}">
                  <a16:creationId xmlns:a16="http://schemas.microsoft.com/office/drawing/2014/main" id="{9DD24D14-F36F-C543-11F0-F83AA3646D40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object 23">
              <a:extLst>
                <a:ext uri="{FF2B5EF4-FFF2-40B4-BE49-F238E27FC236}">
                  <a16:creationId xmlns:a16="http://schemas.microsoft.com/office/drawing/2014/main" id="{5B54B80C-EBF2-7F19-4125-AA589CAE4109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11BDC7-6A9C-82CB-CA5B-7F047DE28A58}"/>
              </a:ext>
            </a:extLst>
          </p:cNvPr>
          <p:cNvGrpSpPr/>
          <p:nvPr/>
        </p:nvGrpSpPr>
        <p:grpSpPr>
          <a:xfrm>
            <a:off x="5982852" y="1486872"/>
            <a:ext cx="2043982" cy="3032326"/>
            <a:chOff x="5606384" y="1038326"/>
            <a:chExt cx="2411175" cy="35770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B0D8798-D240-C7A5-BFF6-9678DFE0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6384" y="1038326"/>
              <a:ext cx="2411175" cy="3577071"/>
            </a:xfrm>
            <a:prstGeom prst="rect">
              <a:avLst/>
            </a:prstGeom>
          </p:spPr>
        </p:pic>
        <p:sp>
          <p:nvSpPr>
            <p:cNvPr id="19" name="object 4">
              <a:extLst>
                <a:ext uri="{FF2B5EF4-FFF2-40B4-BE49-F238E27FC236}">
                  <a16:creationId xmlns:a16="http://schemas.microsoft.com/office/drawing/2014/main" id="{1E59031E-331F-04F4-3729-4307F7F86544}"/>
                </a:ext>
              </a:extLst>
            </p:cNvPr>
            <p:cNvSpPr/>
            <p:nvPr/>
          </p:nvSpPr>
          <p:spPr>
            <a:xfrm>
              <a:off x="6232182" y="2380969"/>
              <a:ext cx="1211580" cy="266700"/>
            </a:xfrm>
            <a:custGeom>
              <a:avLst/>
              <a:gdLst/>
              <a:ahLst/>
              <a:cxnLst/>
              <a:rect l="l" t="t" r="r" b="b"/>
              <a:pathLst>
                <a:path w="1211579" h="266700">
                  <a:moveTo>
                    <a:pt x="0" y="0"/>
                  </a:moveTo>
                  <a:lnTo>
                    <a:pt x="1211579" y="0"/>
                  </a:lnTo>
                  <a:lnTo>
                    <a:pt x="1211579" y="266700"/>
                  </a:lnTo>
                  <a:lnTo>
                    <a:pt x="0" y="26670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039014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649" y="1508336"/>
            <a:ext cx="3916045" cy="229293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TRANSMIT RESULTS…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Place analyzer in the Downloader</a:t>
            </a:r>
          </a:p>
          <a:p>
            <a:pPr marL="182245" marR="122047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Look for display screen to show arrows and the message </a:t>
            </a:r>
            <a:r>
              <a:rPr lang="en-US" sz="1400" dirty="0">
                <a:solidFill>
                  <a:schemeClr val="accent3"/>
                </a:solidFill>
              </a:rPr>
              <a:t>Communication in Progress</a:t>
            </a:r>
            <a:endParaRPr lang="en-US" sz="1400" dirty="0"/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WHEN TRANSMISSION IS COMPLETE…</a:t>
            </a:r>
          </a:p>
          <a:p>
            <a:pPr marL="182245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The analyzer displays the Administration Menu 	</a:t>
            </a:r>
            <a:br>
              <a:rPr lang="en-US" sz="1400" dirty="0"/>
            </a:br>
            <a:r>
              <a:rPr sz="1400" dirty="0"/>
              <a:t>or turns off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67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02920" y="569594"/>
            <a:ext cx="5086985" cy="830356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254"/>
              </a:spcBef>
            </a:pPr>
            <a:r>
              <a:rPr sz="2600" dirty="0">
                <a:solidFill>
                  <a:srgbClr val="009CDE"/>
                </a:solidFill>
                <a:latin typeface="Georgia"/>
                <a:cs typeface="Georgia"/>
              </a:rPr>
              <a:t>Transmitting</a:t>
            </a:r>
            <a:r>
              <a:rPr sz="2600" spc="-65" dirty="0">
                <a:solidFill>
                  <a:srgbClr val="009CDE"/>
                </a:solidFill>
                <a:latin typeface="Georgia"/>
                <a:cs typeface="Georgia"/>
              </a:rPr>
              <a:t> </a:t>
            </a:r>
            <a:r>
              <a:rPr lang="en-US" sz="2600" dirty="0">
                <a:solidFill>
                  <a:srgbClr val="009CDE"/>
                </a:solidFill>
                <a:latin typeface="Georgia"/>
                <a:cs typeface="Georgia"/>
              </a:rPr>
              <a:t>r</a:t>
            </a:r>
            <a:r>
              <a:rPr sz="2600" dirty="0">
                <a:solidFill>
                  <a:srgbClr val="009CDE"/>
                </a:solidFill>
                <a:latin typeface="Georgia"/>
                <a:cs typeface="Georgia"/>
              </a:rPr>
              <a:t>esults:</a:t>
            </a:r>
            <a:r>
              <a:rPr sz="2600" spc="-55" dirty="0">
                <a:solidFill>
                  <a:srgbClr val="009CDE"/>
                </a:solidFill>
                <a:latin typeface="Georgia"/>
                <a:cs typeface="Georgia"/>
              </a:rPr>
              <a:t> </a:t>
            </a:r>
            <a:br>
              <a:rPr lang="en-US" sz="2600" spc="-55" dirty="0">
                <a:solidFill>
                  <a:srgbClr val="009CDE"/>
                </a:solidFill>
                <a:latin typeface="Georgia"/>
                <a:cs typeface="Georgia"/>
              </a:rPr>
            </a:br>
            <a:r>
              <a:rPr sz="2600" spc="-10" dirty="0">
                <a:solidFill>
                  <a:srgbClr val="009CDE"/>
                </a:solidFill>
                <a:latin typeface="Georgia"/>
                <a:cs typeface="Georgia"/>
              </a:rPr>
              <a:t>Downloader</a:t>
            </a:r>
            <a:endParaRPr sz="2600" dirty="0">
              <a:latin typeface="Georgia"/>
              <a:cs typeface="Georgi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AD80E2-683D-7C59-E1BE-A56D826A728A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C220907B-29B6-A8E9-BB45-DDAD0432DDDB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C7D228D6-BC2C-CA71-CBC8-8E7B4C07B472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53194C5C-6CB9-3D3D-7412-3F04EA27F374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496F49FD-3D9E-4207-9322-B4DD4EF4142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C9924616-D0D6-AF39-7053-FFB60F03BA2C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AC4B3647-49AE-901A-D92D-52D9B8B0D63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5837EED0-94F8-518C-BDFC-3B37511F574A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2EED39BB-1D1C-E55F-125A-2F6D4990DF50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8AE397-2F64-CA82-3DD1-4F86FDA83F01}"/>
              </a:ext>
            </a:extLst>
          </p:cNvPr>
          <p:cNvGrpSpPr/>
          <p:nvPr/>
        </p:nvGrpSpPr>
        <p:grpSpPr>
          <a:xfrm>
            <a:off x="3933624" y="390809"/>
            <a:ext cx="4874977" cy="4624515"/>
            <a:chOff x="3933624" y="390809"/>
            <a:chExt cx="4874977" cy="4624515"/>
          </a:xfrm>
        </p:grpSpPr>
        <p:grpSp>
          <p:nvGrpSpPr>
            <p:cNvPr id="3" name="object 3"/>
            <p:cNvGrpSpPr/>
            <p:nvPr/>
          </p:nvGrpSpPr>
          <p:grpSpPr>
            <a:xfrm>
              <a:off x="3933624" y="390809"/>
              <a:ext cx="4874977" cy="4624515"/>
              <a:chOff x="4945379" y="960120"/>
              <a:chExt cx="3942715" cy="3740150"/>
            </a:xfrm>
          </p:grpSpPr>
          <p:pic>
            <p:nvPicPr>
              <p:cNvPr id="4" name="object 4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143243" y="2033016"/>
                <a:ext cx="2744723" cy="2666999"/>
              </a:xfrm>
              <a:prstGeom prst="rect">
                <a:avLst/>
              </a:prstGeom>
            </p:spPr>
          </p:pic>
          <p:pic>
            <p:nvPicPr>
              <p:cNvPr id="5" name="object 5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45379" y="960120"/>
                <a:ext cx="2429255" cy="1926335"/>
              </a:xfrm>
              <a:prstGeom prst="rect">
                <a:avLst/>
              </a:prstGeom>
            </p:spPr>
          </p:pic>
          <p:sp>
            <p:nvSpPr>
              <p:cNvPr id="6" name="object 6"/>
              <p:cNvSpPr/>
              <p:nvPr/>
            </p:nvSpPr>
            <p:spPr>
              <a:xfrm>
                <a:off x="6254495" y="1222247"/>
                <a:ext cx="35687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56870" h="355600">
                    <a:moveTo>
                      <a:pt x="0" y="177546"/>
                    </a:moveTo>
                    <a:lnTo>
                      <a:pt x="6369" y="130346"/>
                    </a:lnTo>
                    <a:lnTo>
                      <a:pt x="24344" y="87934"/>
                    </a:lnTo>
                    <a:lnTo>
                      <a:pt x="52225" y="52001"/>
                    </a:lnTo>
                    <a:lnTo>
                      <a:pt x="88312" y="24240"/>
                    </a:lnTo>
                    <a:lnTo>
                      <a:pt x="130907" y="6342"/>
                    </a:lnTo>
                    <a:lnTo>
                      <a:pt x="178308" y="0"/>
                    </a:lnTo>
                    <a:lnTo>
                      <a:pt x="225708" y="6342"/>
                    </a:lnTo>
                    <a:lnTo>
                      <a:pt x="268303" y="24240"/>
                    </a:lnTo>
                    <a:lnTo>
                      <a:pt x="304390" y="52001"/>
                    </a:lnTo>
                    <a:lnTo>
                      <a:pt x="332271" y="87934"/>
                    </a:lnTo>
                    <a:lnTo>
                      <a:pt x="350246" y="130346"/>
                    </a:lnTo>
                    <a:lnTo>
                      <a:pt x="356616" y="177546"/>
                    </a:lnTo>
                    <a:lnTo>
                      <a:pt x="350246" y="224745"/>
                    </a:lnTo>
                    <a:lnTo>
                      <a:pt x="332271" y="267157"/>
                    </a:lnTo>
                    <a:lnTo>
                      <a:pt x="304390" y="303090"/>
                    </a:lnTo>
                    <a:lnTo>
                      <a:pt x="268303" y="330851"/>
                    </a:lnTo>
                    <a:lnTo>
                      <a:pt x="225708" y="348749"/>
                    </a:lnTo>
                    <a:lnTo>
                      <a:pt x="178308" y="355092"/>
                    </a:lnTo>
                    <a:lnTo>
                      <a:pt x="130907" y="348749"/>
                    </a:lnTo>
                    <a:lnTo>
                      <a:pt x="88312" y="330851"/>
                    </a:lnTo>
                    <a:lnTo>
                      <a:pt x="52225" y="303090"/>
                    </a:lnTo>
                    <a:lnTo>
                      <a:pt x="24344" y="267157"/>
                    </a:lnTo>
                    <a:lnTo>
                      <a:pt x="6369" y="224745"/>
                    </a:lnTo>
                    <a:lnTo>
                      <a:pt x="0" y="177546"/>
                    </a:lnTo>
                    <a:close/>
                  </a:path>
                </a:pathLst>
              </a:custGeom>
              <a:ln w="15875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7812023" y="2816351"/>
                <a:ext cx="35560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55600" h="355600">
                    <a:moveTo>
                      <a:pt x="0" y="177545"/>
                    </a:moveTo>
                    <a:lnTo>
                      <a:pt x="6342" y="130346"/>
                    </a:lnTo>
                    <a:lnTo>
                      <a:pt x="24240" y="87934"/>
                    </a:lnTo>
                    <a:lnTo>
                      <a:pt x="52001" y="52001"/>
                    </a:lnTo>
                    <a:lnTo>
                      <a:pt x="87934" y="24240"/>
                    </a:lnTo>
                    <a:lnTo>
                      <a:pt x="130346" y="6342"/>
                    </a:lnTo>
                    <a:lnTo>
                      <a:pt x="177546" y="0"/>
                    </a:lnTo>
                    <a:lnTo>
                      <a:pt x="224745" y="6342"/>
                    </a:lnTo>
                    <a:lnTo>
                      <a:pt x="267157" y="24240"/>
                    </a:lnTo>
                    <a:lnTo>
                      <a:pt x="303090" y="52001"/>
                    </a:lnTo>
                    <a:lnTo>
                      <a:pt x="330851" y="87934"/>
                    </a:lnTo>
                    <a:lnTo>
                      <a:pt x="348749" y="130346"/>
                    </a:lnTo>
                    <a:lnTo>
                      <a:pt x="355092" y="177545"/>
                    </a:lnTo>
                    <a:lnTo>
                      <a:pt x="348749" y="224745"/>
                    </a:lnTo>
                    <a:lnTo>
                      <a:pt x="330851" y="267157"/>
                    </a:lnTo>
                    <a:lnTo>
                      <a:pt x="303090" y="303090"/>
                    </a:lnTo>
                    <a:lnTo>
                      <a:pt x="267157" y="330851"/>
                    </a:lnTo>
                    <a:lnTo>
                      <a:pt x="224745" y="348749"/>
                    </a:lnTo>
                    <a:lnTo>
                      <a:pt x="177546" y="355091"/>
                    </a:lnTo>
                    <a:lnTo>
                      <a:pt x="130346" y="348749"/>
                    </a:lnTo>
                    <a:lnTo>
                      <a:pt x="87934" y="330851"/>
                    </a:lnTo>
                    <a:lnTo>
                      <a:pt x="52001" y="303090"/>
                    </a:lnTo>
                    <a:lnTo>
                      <a:pt x="24240" y="267157"/>
                    </a:lnTo>
                    <a:lnTo>
                      <a:pt x="6342" y="224745"/>
                    </a:lnTo>
                    <a:lnTo>
                      <a:pt x="0" y="177545"/>
                    </a:lnTo>
                    <a:close/>
                  </a:path>
                </a:pathLst>
              </a:custGeom>
              <a:ln w="15875">
                <a:solidFill>
                  <a:srgbClr val="FFD1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C7050F-A95A-6953-FF56-9B2F21ACA2A4}"/>
                </a:ext>
              </a:extLst>
            </p:cNvPr>
            <p:cNvSpPr/>
            <p:nvPr/>
          </p:nvSpPr>
          <p:spPr>
            <a:xfrm>
              <a:off x="5760132" y="1556501"/>
              <a:ext cx="1152128" cy="1158234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C0B58F7-3933-90E0-0EBE-ED3F7BD3ED24}"/>
                </a:ext>
              </a:extLst>
            </p:cNvPr>
            <p:cNvSpPr/>
            <p:nvPr/>
          </p:nvSpPr>
          <p:spPr>
            <a:xfrm>
              <a:off x="7571573" y="3481764"/>
              <a:ext cx="1204957" cy="121328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Transmitting</a:t>
            </a:r>
            <a:r>
              <a:rPr spc="-55" dirty="0"/>
              <a:t> </a:t>
            </a:r>
            <a:r>
              <a:rPr lang="en-US" dirty="0"/>
              <a:t>r</a:t>
            </a:r>
            <a:r>
              <a:rPr dirty="0"/>
              <a:t>esults</a:t>
            </a:r>
            <a:r>
              <a:rPr lang="en-US" dirty="0"/>
              <a:t> wirelessly |</a:t>
            </a:r>
            <a:r>
              <a:rPr spc="-4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dirty="0"/>
              <a:t>1</a:t>
            </a:r>
            <a:r>
              <a:rPr spc="-55" dirty="0"/>
              <a:t> </a:t>
            </a:r>
            <a:r>
              <a:rPr spc="-10" dirty="0"/>
              <a:t>Wireless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021159"/>
            <a:ext cx="5388033" cy="3570145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TRANSMIT RESULT ON THE SCREEN OVER WI-FI</a:t>
            </a:r>
          </a:p>
          <a:p>
            <a:pPr marL="182245" indent="-169545">
              <a:lnSpc>
                <a:spcPts val="15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When newly generated result appears</a:t>
            </a: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</a:t>
            </a:r>
            <a:r>
              <a:rPr sz="1400" dirty="0">
                <a:solidFill>
                  <a:schemeClr val="accent3"/>
                </a:solidFill>
              </a:rPr>
              <a:t>1</a:t>
            </a:r>
            <a:r>
              <a:rPr sz="1400" dirty="0"/>
              <a:t>, </a:t>
            </a:r>
            <a:r>
              <a:rPr sz="1400" dirty="0">
                <a:solidFill>
                  <a:schemeClr val="accent3"/>
                </a:solidFill>
              </a:rPr>
              <a:t>Test Options</a:t>
            </a: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</a:t>
            </a:r>
            <a:r>
              <a:rPr sz="1400" dirty="0">
                <a:solidFill>
                  <a:schemeClr val="accent3"/>
                </a:solidFill>
              </a:rPr>
              <a:t>4</a:t>
            </a:r>
            <a:r>
              <a:rPr sz="1400" dirty="0"/>
              <a:t>, </a:t>
            </a:r>
            <a:r>
              <a:rPr sz="1400" dirty="0">
                <a:solidFill>
                  <a:schemeClr val="accent3"/>
                </a:solidFill>
              </a:rPr>
              <a:t>Transmit Data</a:t>
            </a:r>
            <a:endParaRPr lang="en-US" sz="1400" dirty="0">
              <a:solidFill>
                <a:schemeClr val="accent3"/>
              </a:solidFill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The analyzer will display </a:t>
            </a:r>
            <a:r>
              <a:rPr lang="en-US" sz="1400" dirty="0">
                <a:solidFill>
                  <a:schemeClr val="accent3"/>
                </a:solidFill>
              </a:rPr>
              <a:t>Communication in Progress</a:t>
            </a:r>
            <a:endParaRPr sz="1400" dirty="0"/>
          </a:p>
          <a:p>
            <a:pPr marL="182245" marR="694690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When finished, the analyzer displays the Administration Menu or turns off</a:t>
            </a:r>
          </a:p>
          <a:p>
            <a:pPr>
              <a:lnSpc>
                <a:spcPct val="100000"/>
              </a:lnSpc>
              <a:spcBef>
                <a:spcPts val="735"/>
              </a:spcBef>
              <a:buFont typeface="Arial"/>
              <a:buChar char="•"/>
            </a:pPr>
            <a:endParaRPr lang="en-US" sz="600" dirty="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TRANSMIT PREVIOUS RESULTS OVER WI-FI</a:t>
            </a:r>
          </a:p>
          <a:p>
            <a:pPr marL="182245" marR="481330" indent="-169545">
              <a:lnSpc>
                <a:spcPts val="14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Turn on analyzer and </a:t>
            </a:r>
            <a:r>
              <a:rPr lang="en-US" sz="1400" dirty="0"/>
              <a:t>p</a:t>
            </a:r>
            <a:r>
              <a:rPr sz="1400" dirty="0"/>
              <a:t>ress </a:t>
            </a:r>
            <a:r>
              <a:rPr lang="en-US" sz="1400" dirty="0">
                <a:solidFill>
                  <a:schemeClr val="accent3"/>
                </a:solidFill>
              </a:rPr>
              <a:t>MENU</a:t>
            </a:r>
            <a:r>
              <a:rPr sz="1400" dirty="0"/>
              <a:t> to access Administration Menu</a:t>
            </a:r>
          </a:p>
          <a:p>
            <a:pPr marL="182245" indent="-169545">
              <a:lnSpc>
                <a:spcPts val="14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</a:t>
            </a:r>
            <a:r>
              <a:rPr sz="1400" dirty="0">
                <a:solidFill>
                  <a:schemeClr val="accent3"/>
                </a:solidFill>
              </a:rPr>
              <a:t>6</a:t>
            </a:r>
            <a:r>
              <a:rPr sz="1400" dirty="0"/>
              <a:t>, </a:t>
            </a:r>
            <a:r>
              <a:rPr sz="1400" dirty="0">
                <a:solidFill>
                  <a:schemeClr val="accent3"/>
                </a:solidFill>
              </a:rPr>
              <a:t>Transmit Data </a:t>
            </a:r>
            <a:r>
              <a:rPr sz="1400" dirty="0"/>
              <a:t>and choose what to send</a:t>
            </a:r>
            <a:endParaRPr lang="en-US" sz="1400" dirty="0"/>
          </a:p>
          <a:p>
            <a:pPr marL="182245" indent="-169545">
              <a:lnSpc>
                <a:spcPts val="14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The analyzer will display </a:t>
            </a:r>
            <a:r>
              <a:rPr lang="en-US" sz="1400" dirty="0">
                <a:solidFill>
                  <a:schemeClr val="accent3"/>
                </a:solidFill>
              </a:rPr>
              <a:t>Communication in Progress</a:t>
            </a:r>
            <a:endParaRPr lang="en-US" sz="1400" dirty="0"/>
          </a:p>
          <a:p>
            <a:pPr marL="182245" marR="32384" indent="-169545">
              <a:lnSpc>
                <a:spcPts val="14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When finished, analyzer displays Administration Menu </a:t>
            </a:r>
            <a:br>
              <a:rPr lang="en-US" sz="1400" dirty="0"/>
            </a:br>
            <a:r>
              <a:rPr sz="1400" dirty="0"/>
              <a:t>or turns off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466FFB8-D573-EC7E-A835-E7E1493E49A3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7" name="object 15">
              <a:extLst>
                <a:ext uri="{FF2B5EF4-FFF2-40B4-BE49-F238E27FC236}">
                  <a16:creationId xmlns:a16="http://schemas.microsoft.com/office/drawing/2014/main" id="{5B8EA697-C878-F672-5D94-BDE6FD7FB148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2098083D-EACC-CF21-976D-64C66E2CCD0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91F78048-08DD-292A-A3FD-675531C6ECDA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5BEDBFB8-553B-2F55-7DC3-E7C31B6344FD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2">
              <a:extLst>
                <a:ext uri="{FF2B5EF4-FFF2-40B4-BE49-F238E27FC236}">
                  <a16:creationId xmlns:a16="http://schemas.microsoft.com/office/drawing/2014/main" id="{C1B3BF2D-9A16-09D3-7C94-8885C8842B22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8">
              <a:extLst>
                <a:ext uri="{FF2B5EF4-FFF2-40B4-BE49-F238E27FC236}">
                  <a16:creationId xmlns:a16="http://schemas.microsoft.com/office/drawing/2014/main" id="{ACC1C6B1-3516-951C-33C2-5A83E884B104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13D15488-E867-D1B5-4FF8-8265F1AED5BD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9274BE63-CD3A-F91D-3E69-4CF399B102E2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6" name="Picture 5" descr="A blue cell phone with a screen&#10;&#10;AI-generated content may be incorrect.">
            <a:extLst>
              <a:ext uri="{FF2B5EF4-FFF2-40B4-BE49-F238E27FC236}">
                <a16:creationId xmlns:a16="http://schemas.microsoft.com/office/drawing/2014/main" id="{D53DEECE-BCF6-EAEF-D09D-C9F20799E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292" y="1033594"/>
            <a:ext cx="1371600" cy="36832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5660538D-06A7-0AD6-AE9C-158C15DF3AB9}"/>
              </a:ext>
            </a:extLst>
          </p:cNvPr>
          <p:cNvGrpSpPr/>
          <p:nvPr/>
        </p:nvGrpSpPr>
        <p:grpSpPr>
          <a:xfrm>
            <a:off x="5271458" y="1146722"/>
            <a:ext cx="3370927" cy="2526267"/>
            <a:chOff x="5271458" y="1146722"/>
            <a:chExt cx="3370927" cy="2526267"/>
          </a:xfrm>
        </p:grpSpPr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3F35C019-19B8-99AF-B566-AB472EA280FB}"/>
                </a:ext>
              </a:extLst>
            </p:cNvPr>
            <p:cNvCxnSpPr>
              <a:cxnSpLocks/>
            </p:cNvCxnSpPr>
            <p:nvPr/>
          </p:nvCxnSpPr>
          <p:spPr>
            <a:xfrm>
              <a:off x="5271458" y="2019905"/>
              <a:ext cx="2155914" cy="1550262"/>
            </a:xfrm>
            <a:prstGeom prst="bentConnector3">
              <a:avLst>
                <a:gd name="adj1" fmla="val 99836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E45746F5-F8E9-2C97-9FC0-8CACD714BC97}"/>
                </a:ext>
              </a:extLst>
            </p:cNvPr>
            <p:cNvCxnSpPr>
              <a:cxnSpLocks/>
            </p:cNvCxnSpPr>
            <p:nvPr/>
          </p:nvCxnSpPr>
          <p:spPr>
            <a:xfrm>
              <a:off x="5806482" y="2395011"/>
              <a:ext cx="1278032" cy="1277978"/>
            </a:xfrm>
            <a:prstGeom prst="bentConnector2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34DC66-8434-8D5D-3448-CC4294DD9209}"/>
                </a:ext>
              </a:extLst>
            </p:cNvPr>
            <p:cNvSpPr txBox="1"/>
            <p:nvPr/>
          </p:nvSpPr>
          <p:spPr>
            <a:xfrm>
              <a:off x="6144755" y="2146110"/>
              <a:ext cx="99961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/>
                <a:t>Printer Cable</a:t>
              </a:r>
            </a:p>
          </p:txBody>
        </p: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21DFBA63-4FB2-AF8F-65BE-3D1A25B3D1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2893" y="1267627"/>
              <a:ext cx="890161" cy="749392"/>
            </a:xfrm>
            <a:prstGeom prst="bentConnector3">
              <a:avLst>
                <a:gd name="adj1" fmla="val 50000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4610D6E-0165-A79E-0DF8-FBC8F7AC5A96}"/>
                </a:ext>
              </a:extLst>
            </p:cNvPr>
            <p:cNvGrpSpPr/>
            <p:nvPr/>
          </p:nvGrpSpPr>
          <p:grpSpPr>
            <a:xfrm rot="10800000">
              <a:off x="8210181" y="1146722"/>
              <a:ext cx="432204" cy="247581"/>
              <a:chOff x="3929024" y="3890075"/>
              <a:chExt cx="432204" cy="247581"/>
            </a:xfrm>
          </p:grpSpPr>
          <p:sp>
            <p:nvSpPr>
              <p:cNvPr id="39" name="Flowchart: Delay 38">
                <a:extLst>
                  <a:ext uri="{FF2B5EF4-FFF2-40B4-BE49-F238E27FC236}">
                    <a16:creationId xmlns:a16="http://schemas.microsoft.com/office/drawing/2014/main" id="{EDB8E3E5-D995-2822-0547-DE892B66F211}"/>
                  </a:ext>
                </a:extLst>
              </p:cNvPr>
              <p:cNvSpPr/>
              <p:nvPr/>
            </p:nvSpPr>
            <p:spPr>
              <a:xfrm>
                <a:off x="4063687" y="3890075"/>
                <a:ext cx="297541" cy="247581"/>
              </a:xfrm>
              <a:prstGeom prst="flowChartDelay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07E4316-8718-B82C-9F99-65ADDEB0AF77}"/>
                  </a:ext>
                </a:extLst>
              </p:cNvPr>
              <p:cNvSpPr/>
              <p:nvPr/>
            </p:nvSpPr>
            <p:spPr>
              <a:xfrm>
                <a:off x="3929024" y="3943492"/>
                <a:ext cx="223894" cy="36576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BA37566-837E-3050-D18B-A0C2DE23C2E5}"/>
                  </a:ext>
                </a:extLst>
              </p:cNvPr>
              <p:cNvSpPr/>
              <p:nvPr/>
            </p:nvSpPr>
            <p:spPr>
              <a:xfrm>
                <a:off x="3929024" y="4038919"/>
                <a:ext cx="223894" cy="36576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6DD68D-D312-19C4-F72A-681A2240E4C2}"/>
                </a:ext>
              </a:extLst>
            </p:cNvPr>
            <p:cNvSpPr txBox="1"/>
            <p:nvPr/>
          </p:nvSpPr>
          <p:spPr>
            <a:xfrm>
              <a:off x="6177004" y="1749402"/>
              <a:ext cx="1521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100" dirty="0"/>
                <a:t>Power Supply and Cord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00FF471-E0D2-9B35-453A-683B3CB1EB55}"/>
                </a:ext>
              </a:extLst>
            </p:cNvPr>
            <p:cNvSpPr/>
            <p:nvPr/>
          </p:nvSpPr>
          <p:spPr>
            <a:xfrm>
              <a:off x="7677922" y="1434965"/>
              <a:ext cx="372757" cy="47446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Printing</a:t>
            </a:r>
            <a:r>
              <a:rPr spc="-7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45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30" dirty="0"/>
              <a:t> </a:t>
            </a:r>
            <a:r>
              <a:rPr lang="en-US" spc="-30" dirty="0"/>
              <a:t>to </a:t>
            </a:r>
            <a:r>
              <a:rPr lang="en-US" dirty="0"/>
              <a:t>p</a:t>
            </a:r>
            <a:r>
              <a:rPr dirty="0"/>
              <a:t>rinter</a:t>
            </a:r>
            <a:r>
              <a:rPr spc="-60" dirty="0"/>
              <a:t> </a:t>
            </a:r>
            <a:r>
              <a:rPr lang="en-US" spc="-60" dirty="0"/>
              <a:t>through</a:t>
            </a:r>
            <a:r>
              <a:rPr lang="en-US" spc="-65" dirty="0"/>
              <a:t> </a:t>
            </a:r>
            <a:r>
              <a:rPr lang="en-US" spc="-10" dirty="0"/>
              <a:t>d</a:t>
            </a:r>
            <a:r>
              <a:rPr spc="-10" dirty="0"/>
              <a:t>ownloader</a:t>
            </a:r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69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2920" y="1375839"/>
            <a:ext cx="3923665" cy="214674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PREPARE TO PRINT</a:t>
            </a:r>
          </a:p>
          <a:p>
            <a:pPr marL="182245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The desired result is displayed on </a:t>
            </a:r>
            <a:br>
              <a:rPr lang="en-US" sz="1400" dirty="0"/>
            </a:br>
            <a:r>
              <a:rPr sz="1400" dirty="0"/>
              <a:t>the analyzer's screen</a:t>
            </a:r>
            <a:endParaRPr lang="en-US" sz="1400" dirty="0"/>
          </a:p>
          <a:p>
            <a:pPr marL="182245" marR="763270" indent="-1695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The analyzer is properly placed </a:t>
            </a:r>
            <a:br>
              <a:rPr lang="en-US" sz="1400" dirty="0"/>
            </a:br>
            <a:r>
              <a:rPr lang="en-US" sz="1400" dirty="0"/>
              <a:t>in the downloader</a:t>
            </a:r>
          </a:p>
          <a:p>
            <a:pPr marL="182245" marR="5080" indent="-16954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The printer is turned on and </a:t>
            </a:r>
            <a:br>
              <a:rPr lang="en-US" sz="1400" dirty="0"/>
            </a:br>
            <a:r>
              <a:rPr lang="en-US" sz="1400" dirty="0"/>
              <a:t>displaying a green status light</a:t>
            </a:r>
          </a:p>
          <a:p>
            <a:pPr marL="182245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endParaRPr sz="1400" dirty="0"/>
          </a:p>
        </p:txBody>
      </p:sp>
      <p:sp>
        <p:nvSpPr>
          <p:cNvPr id="10" name="object 10"/>
          <p:cNvSpPr txBox="1"/>
          <p:nvPr/>
        </p:nvSpPr>
        <p:spPr>
          <a:xfrm>
            <a:off x="480108" y="3321050"/>
            <a:ext cx="3881120" cy="121158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PRINT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the </a:t>
            </a:r>
            <a:r>
              <a:rPr sz="1400" dirty="0">
                <a:solidFill>
                  <a:schemeClr val="accent3"/>
                </a:solidFill>
              </a:rPr>
              <a:t>PRT</a:t>
            </a:r>
            <a:r>
              <a:rPr sz="1400" dirty="0"/>
              <a:t> key on the analyzer</a:t>
            </a:r>
          </a:p>
          <a:p>
            <a:pPr marL="182245" marR="5080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Do not move the analyzer until </a:t>
            </a:r>
            <a:br>
              <a:rPr lang="en-US" sz="1400" dirty="0"/>
            </a:br>
            <a:r>
              <a:rPr sz="1400" dirty="0"/>
              <a:t>the results have printed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4563" y="2977238"/>
            <a:ext cx="1565618" cy="110400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898842" y="4137656"/>
            <a:ext cx="1151837" cy="220063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290"/>
              </a:spcBef>
            </a:pPr>
            <a:r>
              <a:rPr sz="1000" b="1">
                <a:solidFill>
                  <a:schemeClr val="accent1"/>
                </a:solidFill>
                <a:latin typeface="Calibri"/>
                <a:cs typeface="Calibri"/>
              </a:rPr>
              <a:t>STATUS</a:t>
            </a:r>
            <a:r>
              <a:rPr sz="1000" b="1" spc="-4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10">
                <a:solidFill>
                  <a:schemeClr val="accent1"/>
                </a:solidFill>
                <a:latin typeface="Calibri"/>
                <a:cs typeface="Calibri"/>
              </a:rPr>
              <a:t>LIGHT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930656" y="3824987"/>
            <a:ext cx="63624" cy="65088"/>
          </a:xfrm>
          <a:custGeom>
            <a:avLst/>
            <a:gdLst/>
            <a:ahLst/>
            <a:cxnLst/>
            <a:rect l="l" t="t" r="r" b="b"/>
            <a:pathLst>
              <a:path w="55245" h="56514">
                <a:moveTo>
                  <a:pt x="27432" y="0"/>
                </a:moveTo>
                <a:lnTo>
                  <a:pt x="16753" y="2215"/>
                </a:lnTo>
                <a:lnTo>
                  <a:pt x="8034" y="8258"/>
                </a:lnTo>
                <a:lnTo>
                  <a:pt x="2155" y="17220"/>
                </a:lnTo>
                <a:lnTo>
                  <a:pt x="0" y="28193"/>
                </a:lnTo>
                <a:lnTo>
                  <a:pt x="2155" y="39167"/>
                </a:lnTo>
                <a:lnTo>
                  <a:pt x="8034" y="48129"/>
                </a:lnTo>
                <a:lnTo>
                  <a:pt x="16753" y="54172"/>
                </a:lnTo>
                <a:lnTo>
                  <a:pt x="27432" y="56387"/>
                </a:lnTo>
                <a:lnTo>
                  <a:pt x="38110" y="54172"/>
                </a:lnTo>
                <a:lnTo>
                  <a:pt x="46829" y="48129"/>
                </a:lnTo>
                <a:lnTo>
                  <a:pt x="52708" y="39167"/>
                </a:lnTo>
                <a:lnTo>
                  <a:pt x="54864" y="28193"/>
                </a:lnTo>
                <a:lnTo>
                  <a:pt x="52708" y="17220"/>
                </a:lnTo>
                <a:lnTo>
                  <a:pt x="46829" y="8258"/>
                </a:lnTo>
                <a:lnTo>
                  <a:pt x="38110" y="2215"/>
                </a:lnTo>
                <a:lnTo>
                  <a:pt x="27432" y="0"/>
                </a:lnTo>
                <a:close/>
              </a:path>
            </a:pathLst>
          </a:custGeom>
          <a:solidFill>
            <a:srgbClr val="00B040">
              <a:alpha val="4588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2">
            <a:extLst>
              <a:ext uri="{FF2B5EF4-FFF2-40B4-BE49-F238E27FC236}">
                <a16:creationId xmlns:a16="http://schemas.microsoft.com/office/drawing/2014/main" id="{77E5FCEB-747B-BEB6-B395-36DBC927202D}"/>
              </a:ext>
            </a:extLst>
          </p:cNvPr>
          <p:cNvSpPr/>
          <p:nvPr/>
        </p:nvSpPr>
        <p:spPr>
          <a:xfrm rot="10800000">
            <a:off x="6909776" y="3943492"/>
            <a:ext cx="52654" cy="403472"/>
          </a:xfrm>
          <a:custGeom>
            <a:avLst/>
            <a:gdLst/>
            <a:ahLst/>
            <a:cxnLst/>
            <a:rect l="l" t="t" r="r" b="b"/>
            <a:pathLst>
              <a:path h="211455">
                <a:moveTo>
                  <a:pt x="0" y="0"/>
                </a:moveTo>
                <a:lnTo>
                  <a:pt x="0" y="210940"/>
                </a:lnTo>
              </a:path>
            </a:pathLst>
          </a:custGeom>
          <a:ln w="19050">
            <a:solidFill>
              <a:schemeClr val="accent4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EEE6AC-3490-A923-B3CA-6038E55B1B18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6" name="object 15">
              <a:extLst>
                <a:ext uri="{FF2B5EF4-FFF2-40B4-BE49-F238E27FC236}">
                  <a16:creationId xmlns:a16="http://schemas.microsoft.com/office/drawing/2014/main" id="{BA039683-EB78-3654-B1A1-6BA9F3DF1E8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6AC9AB5E-C26F-0FC9-71C1-F1C2A497F65C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9" name="object 17">
              <a:extLst>
                <a:ext uri="{FF2B5EF4-FFF2-40B4-BE49-F238E27FC236}">
                  <a16:creationId xmlns:a16="http://schemas.microsoft.com/office/drawing/2014/main" id="{0749F366-BB69-FDFD-47DD-043FCC55BFC7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9">
              <a:extLst>
                <a:ext uri="{FF2B5EF4-FFF2-40B4-BE49-F238E27FC236}">
                  <a16:creationId xmlns:a16="http://schemas.microsoft.com/office/drawing/2014/main" id="{6BBE6D75-4B84-686C-834A-132321B3E50F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0E247B42-5147-054F-B510-F497E291E03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8">
              <a:extLst>
                <a:ext uri="{FF2B5EF4-FFF2-40B4-BE49-F238E27FC236}">
                  <a16:creationId xmlns:a16="http://schemas.microsoft.com/office/drawing/2014/main" id="{D9A7C1AB-3530-829F-609C-AB4B365FB674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3" name="object 20">
              <a:extLst>
                <a:ext uri="{FF2B5EF4-FFF2-40B4-BE49-F238E27FC236}">
                  <a16:creationId xmlns:a16="http://schemas.microsoft.com/office/drawing/2014/main" id="{6B4BFC3F-B125-E56C-8B60-E5CD742C894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34" name="object 23">
              <a:extLst>
                <a:ext uri="{FF2B5EF4-FFF2-40B4-BE49-F238E27FC236}">
                  <a16:creationId xmlns:a16="http://schemas.microsoft.com/office/drawing/2014/main" id="{60A2A02C-8B99-AB74-E592-F70677B8BFB6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14" name="Picture 13" descr="A white and grey electronic device&#10;&#10;AI-generated content may be incorrect.">
            <a:extLst>
              <a:ext uri="{FF2B5EF4-FFF2-40B4-BE49-F238E27FC236}">
                <a16:creationId xmlns:a16="http://schemas.microsoft.com/office/drawing/2014/main" id="{FA24EE85-885B-0DEE-BF97-A4D70ECF9C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76" y="1078357"/>
            <a:ext cx="3200400" cy="316177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AB4DF3-9D87-F493-053A-72238116CAC8}"/>
              </a:ext>
            </a:extLst>
          </p:cNvPr>
          <p:cNvGrpSpPr/>
          <p:nvPr/>
        </p:nvGrpSpPr>
        <p:grpSpPr>
          <a:xfrm>
            <a:off x="3267606" y="2220053"/>
            <a:ext cx="985094" cy="997301"/>
            <a:chOff x="3946850" y="2085604"/>
            <a:chExt cx="985094" cy="997301"/>
          </a:xfrm>
        </p:grpSpPr>
        <p:sp>
          <p:nvSpPr>
            <p:cNvPr id="11" name="object 11"/>
            <p:cNvSpPr txBox="1"/>
            <p:nvPr/>
          </p:nvSpPr>
          <p:spPr>
            <a:xfrm>
              <a:off x="3946850" y="2085604"/>
              <a:ext cx="985094" cy="220801"/>
            </a:xfrm>
            <a:prstGeom prst="rect">
              <a:avLst/>
            </a:prstGeom>
            <a:noFill/>
          </p:spPr>
          <p:txBody>
            <a:bodyPr vert="horz" wrap="square" lIns="0" tIns="37465" rIns="0" bIns="0" rtlCol="0">
              <a:spAutoFit/>
            </a:bodyPr>
            <a:lstStyle/>
            <a:p>
              <a:pPr marL="213360">
                <a:lnSpc>
                  <a:spcPct val="100000"/>
                </a:lnSpc>
                <a:spcBef>
                  <a:spcPts val="295"/>
                </a:spcBef>
              </a:pPr>
              <a:r>
                <a:rPr sz="1000" b="1" dirty="0">
                  <a:solidFill>
                    <a:schemeClr val="accent1"/>
                  </a:solidFill>
                  <a:latin typeface="Calibri"/>
                  <a:cs typeface="Calibri"/>
                </a:rPr>
                <a:t>PRT</a:t>
              </a:r>
              <a:r>
                <a:rPr sz="1000" b="1" spc="-25" dirty="0">
                  <a:solidFill>
                    <a:schemeClr val="accent1"/>
                  </a:solidFill>
                  <a:latin typeface="Calibri"/>
                  <a:cs typeface="Calibri"/>
                </a:rPr>
                <a:t> KEY</a:t>
              </a:r>
              <a:endParaRPr sz="1000" dirty="0">
                <a:solidFill>
                  <a:schemeClr val="accent1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3DFC3958-8EBC-1F3A-BC3D-51FFAF6B88C5}"/>
                </a:ext>
              </a:extLst>
            </p:cNvPr>
            <p:cNvSpPr/>
            <p:nvPr/>
          </p:nvSpPr>
          <p:spPr>
            <a:xfrm>
              <a:off x="4397107" y="2301360"/>
              <a:ext cx="72274" cy="781545"/>
            </a:xfrm>
            <a:custGeom>
              <a:avLst/>
              <a:gdLst/>
              <a:ahLst/>
              <a:cxnLst/>
              <a:rect l="l" t="t" r="r" b="b"/>
              <a:pathLst>
                <a:path h="211455">
                  <a:moveTo>
                    <a:pt x="0" y="0"/>
                  </a:moveTo>
                  <a:lnTo>
                    <a:pt x="0" y="210940"/>
                  </a:lnTo>
                </a:path>
              </a:pathLst>
            </a:custGeom>
            <a:ln w="19050">
              <a:solidFill>
                <a:schemeClr val="accent4"/>
              </a:solidFill>
              <a:headEnd type="none" w="med" len="med"/>
              <a:tailEnd type="triangl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73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Entering</a:t>
            </a:r>
            <a:r>
              <a:rPr spc="-30" dirty="0"/>
              <a:t> </a:t>
            </a:r>
            <a:r>
              <a:rPr lang="en-US" spc="-30" dirty="0"/>
              <a:t>O</a:t>
            </a:r>
            <a:r>
              <a:rPr dirty="0"/>
              <a:t>perator</a:t>
            </a:r>
            <a:r>
              <a:rPr spc="-25" dirty="0"/>
              <a:t> </a:t>
            </a:r>
            <a:r>
              <a:rPr dirty="0"/>
              <a:t>ID</a:t>
            </a:r>
            <a:r>
              <a:rPr spc="-30" dirty="0"/>
              <a:t> </a:t>
            </a:r>
            <a:r>
              <a:rPr dirty="0"/>
              <a:t>via</a:t>
            </a:r>
            <a:r>
              <a:rPr spc="-40" dirty="0"/>
              <a:t> </a:t>
            </a:r>
            <a:r>
              <a:rPr lang="en-US" dirty="0"/>
              <a:t>b</a:t>
            </a:r>
            <a:r>
              <a:rPr dirty="0"/>
              <a:t>arcode</a:t>
            </a:r>
            <a:r>
              <a:rPr spc="-55" dirty="0"/>
              <a:t> </a:t>
            </a:r>
            <a:r>
              <a:rPr lang="en-US" spc="-20" dirty="0"/>
              <a:t>s</a:t>
            </a:r>
            <a:r>
              <a:rPr spc="-20" dirty="0"/>
              <a:t>can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771900" cy="3064942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SCAN OPERATOR ID</a:t>
            </a:r>
          </a:p>
          <a:p>
            <a:pPr marL="181610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880" algn="l"/>
              </a:tabLst>
            </a:pPr>
            <a:r>
              <a:rPr sz="1400" dirty="0">
                <a:cs typeface="Georgia"/>
              </a:rPr>
              <a:t>Hold</a:t>
            </a:r>
            <a:r>
              <a:rPr sz="1400" spc="-30" dirty="0">
                <a:cs typeface="Georgia"/>
              </a:rPr>
              <a:t> </a:t>
            </a:r>
            <a:r>
              <a:rPr sz="1400" dirty="0">
                <a:cs typeface="Georgia"/>
              </a:rPr>
              <a:t>the</a:t>
            </a:r>
            <a:r>
              <a:rPr sz="1400" spc="-10" dirty="0">
                <a:cs typeface="Georgia"/>
              </a:rPr>
              <a:t> </a:t>
            </a:r>
            <a:r>
              <a:rPr sz="1400" dirty="0">
                <a:cs typeface="Georgia"/>
              </a:rPr>
              <a:t>analyzer</a:t>
            </a:r>
            <a:r>
              <a:rPr sz="1400" spc="-3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3</a:t>
            </a:r>
            <a:r>
              <a:rPr lang="en-US" sz="1400" b="1" spc="-20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to</a:t>
            </a:r>
            <a:r>
              <a:rPr lang="en-US" sz="1400" b="1" spc="-5" dirty="0">
                <a:cs typeface="Georgia"/>
              </a:rPr>
              <a:t> </a:t>
            </a:r>
            <a:r>
              <a:rPr lang="en-US" sz="1400" b="1" dirty="0">
                <a:cs typeface="Georgia"/>
              </a:rPr>
              <a:t>9</a:t>
            </a:r>
            <a:r>
              <a:rPr lang="en-US" sz="1400" b="1" spc="-25" dirty="0">
                <a:cs typeface="Georgia"/>
              </a:rPr>
              <a:t> </a:t>
            </a:r>
            <a:r>
              <a:rPr sz="1400" b="1" dirty="0">
                <a:cs typeface="Georgia"/>
              </a:rPr>
              <a:t>inches</a:t>
            </a:r>
            <a:r>
              <a:rPr sz="1400" b="1" spc="-20" dirty="0">
                <a:cs typeface="Georgia"/>
              </a:rPr>
              <a:t> </a:t>
            </a:r>
            <a:r>
              <a:rPr sz="1400" b="1" dirty="0">
                <a:cs typeface="Georgia"/>
              </a:rPr>
              <a:t>away</a:t>
            </a:r>
            <a:r>
              <a:rPr sz="1400" b="1" spc="-35" dirty="0">
                <a:cs typeface="Georgia"/>
              </a:rPr>
              <a:t> </a:t>
            </a:r>
            <a:br>
              <a:rPr lang="en-US" sz="1400" spc="-35" dirty="0">
                <a:cs typeface="Georgia"/>
              </a:rPr>
            </a:br>
            <a:r>
              <a:rPr sz="1400" dirty="0">
                <a:cs typeface="Georgia"/>
              </a:rPr>
              <a:t>from</a:t>
            </a:r>
            <a:r>
              <a:rPr sz="1400" spc="-25" dirty="0">
                <a:cs typeface="Georgia"/>
              </a:rPr>
              <a:t> the </a:t>
            </a:r>
            <a:r>
              <a:rPr sz="1400" spc="-10" dirty="0">
                <a:cs typeface="Georgia"/>
              </a:rPr>
              <a:t>barcode</a:t>
            </a:r>
            <a:endParaRPr sz="1400" dirty="0">
              <a:cs typeface="Georgia"/>
            </a:endParaRPr>
          </a:p>
          <a:p>
            <a:pPr marL="182245" indent="-169545">
              <a:lnSpc>
                <a:spcPts val="15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Press</a:t>
            </a:r>
            <a:r>
              <a:rPr lang="en-US" sz="1400" spc="-4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and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hold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down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5" dirty="0">
                <a:cs typeface="Georgia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Georgia"/>
              </a:rPr>
              <a:t>SCAN</a:t>
            </a:r>
            <a:r>
              <a:rPr lang="en-US" sz="1400" spc="-25" dirty="0">
                <a:cs typeface="Georgia"/>
              </a:rPr>
              <a:t> key</a:t>
            </a:r>
          </a:p>
          <a:p>
            <a:pPr marL="181610" marR="106680" indent="-16954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82880" algn="l"/>
              </a:tabLst>
            </a:pPr>
            <a:r>
              <a:rPr lang="en-US" sz="1400" dirty="0">
                <a:cs typeface="Georgia"/>
              </a:rPr>
              <a:t>Laser</a:t>
            </a:r>
            <a:r>
              <a:rPr lang="en-US" sz="1400" spc="-5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beam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must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cover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entire</a:t>
            </a:r>
            <a:r>
              <a:rPr lang="en-US" sz="1400" spc="-10" dirty="0">
                <a:cs typeface="Georgia"/>
              </a:rPr>
              <a:t> barcode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Wait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for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beep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or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for</a:t>
            </a:r>
            <a:r>
              <a:rPr lang="en-US" sz="1400" spc="-2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laser</a:t>
            </a:r>
            <a:r>
              <a:rPr lang="en-US" sz="1400" spc="-3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beam</a:t>
            </a:r>
            <a:r>
              <a:rPr lang="en-US" sz="1400" spc="-15" dirty="0">
                <a:cs typeface="Georgia"/>
              </a:rPr>
              <a:t> </a:t>
            </a:r>
            <a:br>
              <a:rPr lang="en-US" sz="1400" spc="-15" dirty="0">
                <a:cs typeface="Georgia"/>
              </a:rPr>
            </a:br>
            <a:r>
              <a:rPr lang="en-US" sz="1400" dirty="0">
                <a:cs typeface="Georgia"/>
              </a:rPr>
              <a:t>to</a:t>
            </a:r>
            <a:r>
              <a:rPr lang="en-US" sz="1400" spc="-10" dirty="0">
                <a:cs typeface="Georgia"/>
              </a:rPr>
              <a:t> disappear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Release</a:t>
            </a:r>
            <a:r>
              <a:rPr lang="en-US" sz="1400" spc="-50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the</a:t>
            </a:r>
            <a:r>
              <a:rPr lang="en-US" sz="1400" spc="-15" dirty="0">
                <a:cs typeface="Georgia"/>
              </a:rPr>
              <a:t> </a:t>
            </a:r>
            <a:r>
              <a:rPr lang="en-US" sz="1400" dirty="0">
                <a:solidFill>
                  <a:schemeClr val="accent3"/>
                </a:solidFill>
                <a:cs typeface="Georgia"/>
              </a:rPr>
              <a:t>SCAN</a:t>
            </a:r>
            <a:r>
              <a:rPr lang="en-US" sz="1400" spc="-25" dirty="0">
                <a:cs typeface="Georgia"/>
              </a:rPr>
              <a:t> key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>
                <a:cs typeface="Georgia"/>
              </a:rPr>
              <a:t>Repeat</a:t>
            </a:r>
            <a:r>
              <a:rPr lang="en-US" sz="1400" spc="-25" dirty="0">
                <a:cs typeface="Georgia"/>
              </a:rPr>
              <a:t> </a:t>
            </a:r>
            <a:r>
              <a:rPr lang="en-US" sz="1400" dirty="0">
                <a:cs typeface="Georgia"/>
              </a:rPr>
              <a:t>if</a:t>
            </a:r>
            <a:r>
              <a:rPr lang="en-US" sz="1400" spc="-10" dirty="0">
                <a:cs typeface="Georgia"/>
              </a:rPr>
              <a:t> prompted</a:t>
            </a:r>
            <a:endParaRPr lang="en-US" sz="1400" dirty="0"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lang="en-US" sz="1400" spc="-25" dirty="0">
              <a:latin typeface="Georgia"/>
              <a:cs typeface="Georgia"/>
            </a:endParaRP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endParaRPr sz="1400" dirty="0">
              <a:latin typeface="Georgia"/>
              <a:cs typeface="Georgi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8964" y="1252797"/>
            <a:ext cx="1808987" cy="1588020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object 12"/>
          <p:cNvPicPr/>
          <p:nvPr/>
        </p:nvPicPr>
        <p:blipFill>
          <a:blip r:embed="rId4" cstate="print"/>
          <a:srcRect l="3125"/>
          <a:stretch/>
        </p:blipFill>
        <p:spPr>
          <a:xfrm>
            <a:off x="4488662" y="1261233"/>
            <a:ext cx="1758357" cy="1588008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C42084-7EE4-612C-95CE-60660B4992CE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6" name="object 15">
              <a:extLst>
                <a:ext uri="{FF2B5EF4-FFF2-40B4-BE49-F238E27FC236}">
                  <a16:creationId xmlns:a16="http://schemas.microsoft.com/office/drawing/2014/main" id="{BBA83E7A-2C58-DD2C-0F3C-5C68C08416E9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6">
              <a:extLst>
                <a:ext uri="{FF2B5EF4-FFF2-40B4-BE49-F238E27FC236}">
                  <a16:creationId xmlns:a16="http://schemas.microsoft.com/office/drawing/2014/main" id="{2F23DCE5-3A37-3060-69A0-386891F38871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17">
              <a:extLst>
                <a:ext uri="{FF2B5EF4-FFF2-40B4-BE49-F238E27FC236}">
                  <a16:creationId xmlns:a16="http://schemas.microsoft.com/office/drawing/2014/main" id="{B0090566-81A1-DBC3-A637-6AB15034E9BF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A583B110-9BD1-8757-AE95-C156B78063AE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2">
              <a:extLst>
                <a:ext uri="{FF2B5EF4-FFF2-40B4-BE49-F238E27FC236}">
                  <a16:creationId xmlns:a16="http://schemas.microsoft.com/office/drawing/2014/main" id="{1527769E-FB37-7950-FB32-0E7A77DCA085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95A5CC18-BE0C-C45F-44F2-4AF1425AF235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object 20">
              <a:extLst>
                <a:ext uri="{FF2B5EF4-FFF2-40B4-BE49-F238E27FC236}">
                  <a16:creationId xmlns:a16="http://schemas.microsoft.com/office/drawing/2014/main" id="{0A7391EF-C3C0-F65C-98FF-E4795BF6C96A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61F05077-ED07-6A02-3D61-838E451CAFF1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object 9">
            <a:extLst>
              <a:ext uri="{FF2B5EF4-FFF2-40B4-BE49-F238E27FC236}">
                <a16:creationId xmlns:a16="http://schemas.microsoft.com/office/drawing/2014/main" id="{10ED23AB-8607-B21B-5145-229070BB38D4}"/>
              </a:ext>
            </a:extLst>
          </p:cNvPr>
          <p:cNvSpPr/>
          <p:nvPr/>
        </p:nvSpPr>
        <p:spPr>
          <a:xfrm>
            <a:off x="4788024" y="2172745"/>
            <a:ext cx="119599" cy="740743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641"/>
                </a:lnTo>
              </a:path>
            </a:pathLst>
          </a:custGeom>
          <a:ln w="25400">
            <a:solidFill>
              <a:schemeClr val="accent4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6C24E02E-3C07-EF31-2E95-62FA2DE1CF62}"/>
              </a:ext>
            </a:extLst>
          </p:cNvPr>
          <p:cNvSpPr/>
          <p:nvPr/>
        </p:nvSpPr>
        <p:spPr>
          <a:xfrm rot="532767">
            <a:off x="4638713" y="2177604"/>
            <a:ext cx="262431" cy="587418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537" y="0"/>
                </a:lnTo>
              </a:path>
            </a:pathLst>
          </a:custGeom>
          <a:ln w="25400">
            <a:solidFill>
              <a:schemeClr val="accent4"/>
            </a:solidFill>
            <a:prstDash val="solid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8">
            <a:extLst>
              <a:ext uri="{FF2B5EF4-FFF2-40B4-BE49-F238E27FC236}">
                <a16:creationId xmlns:a16="http://schemas.microsoft.com/office/drawing/2014/main" id="{F1EA3EEF-6AEA-EF91-2E4C-8BA1688EE660}"/>
              </a:ext>
            </a:extLst>
          </p:cNvPr>
          <p:cNvSpPr txBox="1"/>
          <p:nvPr/>
        </p:nvSpPr>
        <p:spPr>
          <a:xfrm>
            <a:off x="4642762" y="2886095"/>
            <a:ext cx="1669757" cy="346249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300"/>
              </a:spcBef>
            </a:pPr>
            <a:r>
              <a:rPr lang="en-US" sz="1000" b="1" spc="-20">
                <a:solidFill>
                  <a:schemeClr val="accent1"/>
                </a:solidFill>
                <a:latin typeface="Calibri"/>
                <a:cs typeface="Calibri"/>
              </a:rPr>
              <a:t>SCAN </a:t>
            </a:r>
            <a:r>
              <a:rPr sz="1000" b="1" spc="-20">
                <a:solidFill>
                  <a:schemeClr val="accent1"/>
                </a:solidFill>
                <a:latin typeface="Calibri"/>
                <a:cs typeface="Calibri"/>
              </a:rPr>
              <a:t>3-</a:t>
            </a:r>
            <a:r>
              <a:rPr lang="en-US" sz="1000" b="1" spc="-20">
                <a:solidFill>
                  <a:schemeClr val="accent1"/>
                </a:solidFill>
                <a:latin typeface="Calibri"/>
                <a:cs typeface="Calibri"/>
              </a:rPr>
              <a:t>9</a:t>
            </a:r>
            <a:r>
              <a:rPr sz="1000" b="1" spc="15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10">
                <a:solidFill>
                  <a:schemeClr val="accent1"/>
                </a:solidFill>
                <a:latin typeface="Calibri"/>
                <a:cs typeface="Calibri"/>
              </a:rPr>
              <a:t>INCHES</a:t>
            </a:r>
            <a: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b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1000" b="1" spc="-10">
                <a:solidFill>
                  <a:schemeClr val="accent1"/>
                </a:solidFill>
                <a:latin typeface="Calibri"/>
                <a:cs typeface="Calibri"/>
              </a:rPr>
              <a:t>FROM BARCODE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B1F18E-C980-61B4-C0FF-7D3CA37BC2BD}"/>
              </a:ext>
            </a:extLst>
          </p:cNvPr>
          <p:cNvGrpSpPr/>
          <p:nvPr/>
        </p:nvGrpSpPr>
        <p:grpSpPr>
          <a:xfrm>
            <a:off x="7532078" y="1408031"/>
            <a:ext cx="900418" cy="390526"/>
            <a:chOff x="6197872" y="1204124"/>
            <a:chExt cx="859535" cy="358139"/>
          </a:xfrm>
        </p:grpSpPr>
        <p:pic>
          <p:nvPicPr>
            <p:cNvPr id="38" name="object 7">
              <a:extLst>
                <a:ext uri="{FF2B5EF4-FFF2-40B4-BE49-F238E27FC236}">
                  <a16:creationId xmlns:a16="http://schemas.microsoft.com/office/drawing/2014/main" id="{A1393B94-28F8-C62B-FDDF-C57A55985CB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7872" y="1204124"/>
              <a:ext cx="859535" cy="358139"/>
            </a:xfrm>
            <a:prstGeom prst="rect">
              <a:avLst/>
            </a:prstGeom>
          </p:spPr>
        </p:pic>
        <p:pic>
          <p:nvPicPr>
            <p:cNvPr id="39" name="object 8">
              <a:extLst>
                <a:ext uri="{FF2B5EF4-FFF2-40B4-BE49-F238E27FC236}">
                  <a16:creationId xmlns:a16="http://schemas.microsoft.com/office/drawing/2014/main" id="{E67D39AF-8869-90BD-73FD-03B04BD3017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24424" y="1215199"/>
              <a:ext cx="752856" cy="251459"/>
            </a:xfrm>
            <a:prstGeom prst="rect">
              <a:avLst/>
            </a:prstGeom>
          </p:spPr>
        </p:pic>
      </p:grpSp>
      <p:sp>
        <p:nvSpPr>
          <p:cNvPr id="40" name="object 9">
            <a:extLst>
              <a:ext uri="{FF2B5EF4-FFF2-40B4-BE49-F238E27FC236}">
                <a16:creationId xmlns:a16="http://schemas.microsoft.com/office/drawing/2014/main" id="{5147CA5F-65D5-EC3C-E499-1B084541385F}"/>
              </a:ext>
            </a:extLst>
          </p:cNvPr>
          <p:cNvSpPr/>
          <p:nvPr/>
        </p:nvSpPr>
        <p:spPr>
          <a:xfrm>
            <a:off x="7271547" y="1990725"/>
            <a:ext cx="136116" cy="1368245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641"/>
                </a:lnTo>
              </a:path>
            </a:pathLst>
          </a:custGeom>
          <a:ln w="25400">
            <a:solidFill>
              <a:schemeClr val="accent4"/>
            </a:solidFill>
            <a:prstDash val="solid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0">
            <a:extLst>
              <a:ext uri="{FF2B5EF4-FFF2-40B4-BE49-F238E27FC236}">
                <a16:creationId xmlns:a16="http://schemas.microsoft.com/office/drawing/2014/main" id="{14972692-BF6D-93C4-7F31-C02D92E3AFB1}"/>
              </a:ext>
            </a:extLst>
          </p:cNvPr>
          <p:cNvSpPr/>
          <p:nvPr/>
        </p:nvSpPr>
        <p:spPr>
          <a:xfrm rot="19549021">
            <a:off x="7099952" y="1983290"/>
            <a:ext cx="542302" cy="587418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537" y="0"/>
                </a:lnTo>
              </a:path>
            </a:pathLst>
          </a:custGeom>
          <a:ln w="25400">
            <a:solidFill>
              <a:schemeClr val="accent4"/>
            </a:solidFill>
            <a:prstDash val="solid"/>
            <a:headEnd type="triangl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18">
            <a:extLst>
              <a:ext uri="{FF2B5EF4-FFF2-40B4-BE49-F238E27FC236}">
                <a16:creationId xmlns:a16="http://schemas.microsoft.com/office/drawing/2014/main" id="{98FE3E89-57DF-2305-E517-3BDE021D3BAF}"/>
              </a:ext>
            </a:extLst>
          </p:cNvPr>
          <p:cNvSpPr txBox="1"/>
          <p:nvPr/>
        </p:nvSpPr>
        <p:spPr>
          <a:xfrm>
            <a:off x="7128284" y="3358969"/>
            <a:ext cx="1708006" cy="346249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118745">
              <a:lnSpc>
                <a:spcPct val="100000"/>
              </a:lnSpc>
              <a:spcBef>
                <a:spcPts val="300"/>
              </a:spcBef>
            </a:pPr>
            <a:r>
              <a:rPr lang="en-US" sz="1000" b="1" spc="-20" dirty="0">
                <a:solidFill>
                  <a:schemeClr val="accent1"/>
                </a:solidFill>
                <a:latin typeface="Calibri"/>
                <a:cs typeface="Calibri"/>
              </a:rPr>
              <a:t>LASER MUST COVER THE ENTIRE BARCODE</a:t>
            </a:r>
            <a:endParaRPr sz="10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6B37C7-D5B7-88BB-711C-1985FD8F78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7</a:t>
            </a:fld>
            <a:endParaRPr spc="-25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7851D-5E09-354D-55AA-36272C413140}"/>
              </a:ext>
            </a:extLst>
          </p:cNvPr>
          <p:cNvSpPr txBox="1"/>
          <p:nvPr/>
        </p:nvSpPr>
        <p:spPr>
          <a:xfrm>
            <a:off x="1850154" y="4029368"/>
            <a:ext cx="6582342" cy="618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DO NOT stare into the laser aperture or the laser beam or point the laser beam at others.</a:t>
            </a:r>
          </a:p>
          <a:p>
            <a:pPr marL="128588" indent="-128588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00" b="1" dirty="0">
                <a:cs typeface="Calibri" panose="020F0502020204030204" pitchFamily="34" charset="0"/>
              </a:rPr>
              <a:t>Class 2 laser scanners use a low power, visible light diode. As with any bright light source, such as the sun, the user should avoid staring directly into the laser beam. Momentary exposure to a Class 2 laser is not known to be harmful.</a:t>
            </a:r>
          </a:p>
        </p:txBody>
      </p:sp>
      <p:pic>
        <p:nvPicPr>
          <p:cNvPr id="9" name="Picture 2" descr="Icon&#10;&#10;Description automatically generated">
            <a:extLst>
              <a:ext uri="{FF2B5EF4-FFF2-40B4-BE49-F238E27FC236}">
                <a16:creationId xmlns:a16="http://schemas.microsoft.com/office/drawing/2014/main" id="{2338331E-8609-F352-0C31-A7A30B43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4" y="4052980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B2ECB4-E232-9CFE-7EF8-6250BCB9B0E5}"/>
              </a:ext>
            </a:extLst>
          </p:cNvPr>
          <p:cNvCxnSpPr>
            <a:cxnSpLocks/>
          </p:cNvCxnSpPr>
          <p:nvPr/>
        </p:nvCxnSpPr>
        <p:spPr>
          <a:xfrm>
            <a:off x="529768" y="3983626"/>
            <a:ext cx="779341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EB55F-E10A-9D40-8579-0030629AED90}"/>
              </a:ext>
            </a:extLst>
          </p:cNvPr>
          <p:cNvSpPr txBox="1"/>
          <p:nvPr/>
        </p:nvSpPr>
        <p:spPr>
          <a:xfrm>
            <a:off x="932614" y="4029368"/>
            <a:ext cx="1013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200" b="1" dirty="0">
                <a:solidFill>
                  <a:schemeClr val="tx2"/>
                </a:solidFill>
                <a:cs typeface="Calibri" panose="020F0502020204030204" pitchFamily="34" charset="0"/>
              </a:rPr>
              <a:t>CAUTIONS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0"/>
              </a:spcBef>
            </a:pPr>
            <a:r>
              <a:rPr dirty="0"/>
              <a:t>Printing</a:t>
            </a:r>
            <a:r>
              <a:rPr spc="-7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45" dirty="0"/>
              <a:t> </a:t>
            </a:r>
            <a:r>
              <a:rPr lang="en-US" spc="-45" dirty="0"/>
              <a:t>V</a:t>
            </a:r>
            <a:r>
              <a:rPr lang="en-US" spc="-30" dirty="0"/>
              <a:t>ia infrared (IR) windows</a:t>
            </a:r>
            <a:endParaRPr dirty="0"/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70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923665" cy="142494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TO PREPARE TO PRINT</a:t>
            </a:r>
          </a:p>
          <a:p>
            <a:pPr marL="182245" marR="5080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The desired result is displayed on </a:t>
            </a:r>
            <a:br>
              <a:rPr lang="en-US" sz="1400"/>
            </a:br>
            <a:r>
              <a:rPr sz="1400"/>
              <a:t>the analyzer's screen</a:t>
            </a:r>
          </a:p>
          <a:p>
            <a:pPr marL="182245" marR="4508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The printer is turned on and displaying </a:t>
            </a:r>
            <a:br>
              <a:rPr lang="en-US" sz="1400"/>
            </a:br>
            <a:r>
              <a:rPr sz="1400"/>
              <a:t>a green status light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9069" y="2798802"/>
            <a:ext cx="3952875" cy="1501140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PRINT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Align the infrared </a:t>
            </a:r>
            <a:r>
              <a:rPr lang="en-US" sz="1400" dirty="0"/>
              <a:t>window</a:t>
            </a:r>
            <a:r>
              <a:rPr sz="1400" dirty="0"/>
              <a:t> on each device</a:t>
            </a:r>
          </a:p>
          <a:p>
            <a:pPr marL="18224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Press the printer icon </a:t>
            </a:r>
            <a:r>
              <a:rPr lang="en-US" sz="1400" dirty="0"/>
              <a:t>              </a:t>
            </a:r>
            <a:r>
              <a:rPr sz="1400" dirty="0"/>
              <a:t> on the analyzer</a:t>
            </a:r>
          </a:p>
          <a:p>
            <a:pPr marL="182245" marR="248285" indent="-16954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82245" algn="l"/>
              </a:tabLst>
            </a:pPr>
            <a:r>
              <a:rPr sz="1400" dirty="0"/>
              <a:t>Do not move the analyzer or printer until the results have printed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4691699" y="1419622"/>
            <a:ext cx="3995927" cy="1512033"/>
            <a:chOff x="4678680" y="1412522"/>
            <a:chExt cx="3995927" cy="1512033"/>
          </a:xfrm>
        </p:grpSpPr>
        <p:sp>
          <p:nvSpPr>
            <p:cNvPr id="6" name="object 6"/>
            <p:cNvSpPr/>
            <p:nvPr/>
          </p:nvSpPr>
          <p:spPr>
            <a:xfrm>
              <a:off x="7907273" y="1600963"/>
              <a:ext cx="0" cy="160655"/>
            </a:xfrm>
            <a:custGeom>
              <a:avLst/>
              <a:gdLst/>
              <a:ahLst/>
              <a:cxnLst/>
              <a:rect l="l" t="t" r="r" b="b"/>
              <a:pathLst>
                <a:path h="160655">
                  <a:moveTo>
                    <a:pt x="0" y="160147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8680" y="1724418"/>
              <a:ext cx="2514850" cy="8641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80604" y="1816608"/>
              <a:ext cx="55244" cy="56515"/>
            </a:xfrm>
            <a:custGeom>
              <a:avLst/>
              <a:gdLst/>
              <a:ahLst/>
              <a:cxnLst/>
              <a:rect l="l" t="t" r="r" b="b"/>
              <a:pathLst>
                <a:path w="55245" h="56514">
                  <a:moveTo>
                    <a:pt x="27432" y="0"/>
                  </a:moveTo>
                  <a:lnTo>
                    <a:pt x="16753" y="2215"/>
                  </a:lnTo>
                  <a:lnTo>
                    <a:pt x="8034" y="8258"/>
                  </a:lnTo>
                  <a:lnTo>
                    <a:pt x="2155" y="17220"/>
                  </a:lnTo>
                  <a:lnTo>
                    <a:pt x="0" y="28194"/>
                  </a:lnTo>
                  <a:lnTo>
                    <a:pt x="2155" y="39167"/>
                  </a:lnTo>
                  <a:lnTo>
                    <a:pt x="8034" y="48129"/>
                  </a:lnTo>
                  <a:lnTo>
                    <a:pt x="16753" y="54172"/>
                  </a:lnTo>
                  <a:lnTo>
                    <a:pt x="27432" y="56388"/>
                  </a:lnTo>
                  <a:lnTo>
                    <a:pt x="38110" y="54172"/>
                  </a:lnTo>
                  <a:lnTo>
                    <a:pt x="46829" y="48129"/>
                  </a:lnTo>
                  <a:lnTo>
                    <a:pt x="52708" y="39167"/>
                  </a:lnTo>
                  <a:lnTo>
                    <a:pt x="54864" y="28194"/>
                  </a:lnTo>
                  <a:lnTo>
                    <a:pt x="52708" y="17220"/>
                  </a:lnTo>
                  <a:lnTo>
                    <a:pt x="46829" y="8258"/>
                  </a:lnTo>
                  <a:lnTo>
                    <a:pt x="38110" y="2215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B04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16024" y="1565148"/>
              <a:ext cx="958583" cy="135940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68411" y="1824228"/>
              <a:ext cx="55244" cy="56515"/>
            </a:xfrm>
            <a:custGeom>
              <a:avLst/>
              <a:gdLst/>
              <a:ahLst/>
              <a:cxnLst/>
              <a:rect l="l" t="t" r="r" b="b"/>
              <a:pathLst>
                <a:path w="55245" h="56514">
                  <a:moveTo>
                    <a:pt x="27432" y="0"/>
                  </a:moveTo>
                  <a:lnTo>
                    <a:pt x="16753" y="2215"/>
                  </a:lnTo>
                  <a:lnTo>
                    <a:pt x="8034" y="8258"/>
                  </a:lnTo>
                  <a:lnTo>
                    <a:pt x="2155" y="17220"/>
                  </a:lnTo>
                  <a:lnTo>
                    <a:pt x="0" y="28194"/>
                  </a:lnTo>
                  <a:lnTo>
                    <a:pt x="2155" y="39167"/>
                  </a:lnTo>
                  <a:lnTo>
                    <a:pt x="8034" y="48129"/>
                  </a:lnTo>
                  <a:lnTo>
                    <a:pt x="16753" y="54172"/>
                  </a:lnTo>
                  <a:lnTo>
                    <a:pt x="27432" y="56388"/>
                  </a:lnTo>
                  <a:lnTo>
                    <a:pt x="38110" y="54172"/>
                  </a:lnTo>
                  <a:lnTo>
                    <a:pt x="46829" y="48129"/>
                  </a:lnTo>
                  <a:lnTo>
                    <a:pt x="52708" y="39167"/>
                  </a:lnTo>
                  <a:lnTo>
                    <a:pt x="54864" y="28194"/>
                  </a:lnTo>
                  <a:lnTo>
                    <a:pt x="52708" y="17220"/>
                  </a:lnTo>
                  <a:lnTo>
                    <a:pt x="46829" y="8258"/>
                  </a:lnTo>
                  <a:lnTo>
                    <a:pt x="38110" y="2215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B04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97638" y="1412522"/>
              <a:ext cx="45719" cy="350330"/>
            </a:xfrm>
            <a:custGeom>
              <a:avLst/>
              <a:gdLst/>
              <a:ahLst/>
              <a:cxnLst/>
              <a:rect l="l" t="t" r="r" b="b"/>
              <a:pathLst>
                <a:path h="211455">
                  <a:moveTo>
                    <a:pt x="0" y="0"/>
                  </a:moveTo>
                  <a:lnTo>
                    <a:pt x="0" y="210940"/>
                  </a:lnTo>
                </a:path>
              </a:pathLst>
            </a:custGeom>
            <a:ln w="19050">
              <a:solidFill>
                <a:schemeClr val="accent4"/>
              </a:solidFill>
              <a:headEnd type="none" w="med" len="med"/>
              <a:tailEnd type="triangle" w="med" len="med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738115" y="3273552"/>
            <a:ext cx="3997452" cy="1357883"/>
            <a:chOff x="4738115" y="3273552"/>
            <a:chExt cx="3997452" cy="1357883"/>
          </a:xfrm>
        </p:grpSpPr>
        <p:sp>
          <p:nvSpPr>
            <p:cNvPr id="14" name="object 14"/>
            <p:cNvSpPr/>
            <p:nvPr/>
          </p:nvSpPr>
          <p:spPr>
            <a:xfrm>
              <a:off x="7966709" y="3307843"/>
              <a:ext cx="0" cy="160655"/>
            </a:xfrm>
            <a:custGeom>
              <a:avLst/>
              <a:gdLst/>
              <a:ahLst/>
              <a:cxnLst/>
              <a:rect l="l" t="t" r="r" b="b"/>
              <a:pathLst>
                <a:path h="160654">
                  <a:moveTo>
                    <a:pt x="0" y="160146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8115" y="3381006"/>
              <a:ext cx="2464295" cy="9083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76972" y="3273552"/>
              <a:ext cx="958595" cy="135788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935467" y="3517392"/>
              <a:ext cx="55244" cy="56515"/>
            </a:xfrm>
            <a:custGeom>
              <a:avLst/>
              <a:gdLst/>
              <a:ahLst/>
              <a:cxnLst/>
              <a:rect l="l" t="t" r="r" b="b"/>
              <a:pathLst>
                <a:path w="55245" h="56514">
                  <a:moveTo>
                    <a:pt x="27432" y="0"/>
                  </a:moveTo>
                  <a:lnTo>
                    <a:pt x="16753" y="2215"/>
                  </a:lnTo>
                  <a:lnTo>
                    <a:pt x="8034" y="8258"/>
                  </a:lnTo>
                  <a:lnTo>
                    <a:pt x="2155" y="17220"/>
                  </a:lnTo>
                  <a:lnTo>
                    <a:pt x="0" y="28193"/>
                  </a:lnTo>
                  <a:lnTo>
                    <a:pt x="2155" y="39167"/>
                  </a:lnTo>
                  <a:lnTo>
                    <a:pt x="8034" y="48129"/>
                  </a:lnTo>
                  <a:lnTo>
                    <a:pt x="16753" y="54172"/>
                  </a:lnTo>
                  <a:lnTo>
                    <a:pt x="27432" y="56387"/>
                  </a:lnTo>
                  <a:lnTo>
                    <a:pt x="38110" y="54172"/>
                  </a:lnTo>
                  <a:lnTo>
                    <a:pt x="46829" y="48129"/>
                  </a:lnTo>
                  <a:lnTo>
                    <a:pt x="52708" y="39167"/>
                  </a:lnTo>
                  <a:lnTo>
                    <a:pt x="54864" y="28193"/>
                  </a:lnTo>
                  <a:lnTo>
                    <a:pt x="52708" y="17220"/>
                  </a:lnTo>
                  <a:lnTo>
                    <a:pt x="46829" y="8258"/>
                  </a:lnTo>
                  <a:lnTo>
                    <a:pt x="38110" y="2215"/>
                  </a:lnTo>
                  <a:lnTo>
                    <a:pt x="27432" y="0"/>
                  </a:lnTo>
                  <a:close/>
                </a:path>
              </a:pathLst>
            </a:custGeom>
            <a:solidFill>
              <a:srgbClr val="00B040">
                <a:alpha val="4588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841921" y="1352637"/>
            <a:ext cx="1033780" cy="191078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36830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290"/>
              </a:spcBef>
            </a:pPr>
            <a:r>
              <a:rPr sz="1000" b="1">
                <a:solidFill>
                  <a:schemeClr val="accent1"/>
                </a:solidFill>
                <a:latin typeface="Calibri"/>
                <a:cs typeface="Calibri"/>
              </a:rPr>
              <a:t>STATUS</a:t>
            </a:r>
            <a:r>
              <a:rPr sz="1000" b="1" spc="-4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10">
                <a:solidFill>
                  <a:schemeClr val="accent1"/>
                </a:solidFill>
                <a:latin typeface="Calibri"/>
                <a:cs typeface="Calibri"/>
              </a:rPr>
              <a:t>LIGHT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878561" y="3087777"/>
            <a:ext cx="1033780" cy="191719"/>
          </a:xfrm>
          <a:prstGeom prst="rect">
            <a:avLst/>
          </a:prstGeom>
          <a:noFill/>
          <a:ln w="28575">
            <a:noFill/>
          </a:ln>
        </p:spPr>
        <p:txBody>
          <a:bodyPr vert="horz" wrap="square" lIns="0" tIns="3746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295"/>
              </a:spcBef>
            </a:pPr>
            <a:r>
              <a:rPr sz="1000" b="1">
                <a:solidFill>
                  <a:schemeClr val="accent1"/>
                </a:solidFill>
                <a:latin typeface="Calibri"/>
                <a:cs typeface="Calibri"/>
              </a:rPr>
              <a:t>STATUS</a:t>
            </a:r>
            <a:r>
              <a:rPr sz="1000" b="1" spc="-4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1000" b="1" spc="-10">
                <a:solidFill>
                  <a:schemeClr val="accent1"/>
                </a:solidFill>
                <a:latin typeface="Calibri"/>
                <a:cs typeface="Calibri"/>
              </a:rPr>
              <a:t>LIGHT</a:t>
            </a:r>
            <a:endParaRPr sz="100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28759" y="3009049"/>
            <a:ext cx="2390141" cy="346249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349885" marR="153035">
              <a:lnSpc>
                <a:spcPct val="100000"/>
              </a:lnSpc>
              <a:spcBef>
                <a:spcPts val="300"/>
              </a:spcBef>
            </a:pP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ALIGN</a:t>
            </a:r>
            <a:r>
              <a:rPr lang="en-US" sz="1000" b="1" spc="-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ANALYZER</a:t>
            </a:r>
            <a:r>
              <a:rPr lang="en-US" sz="1000" b="1" spc="-2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IR</a:t>
            </a:r>
            <a:r>
              <a:rPr lang="en-US" sz="1000" b="1" spc="-4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000" b="1" spc="-10" dirty="0">
                <a:solidFill>
                  <a:schemeClr val="accent1"/>
                </a:solidFill>
                <a:latin typeface="Calibri"/>
                <a:cs typeface="Calibri"/>
              </a:rPr>
              <a:t>WINDOW </a:t>
            </a:r>
            <a:br>
              <a:rPr lang="en-US" sz="1000" b="1" spc="-10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TO</a:t>
            </a:r>
            <a:r>
              <a:rPr lang="en-US" sz="1000" b="1" spc="-1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PRINTER</a:t>
            </a:r>
            <a:r>
              <a:rPr lang="en-US" sz="1000" b="1" spc="-30" dirty="0">
                <a:solidFill>
                  <a:schemeClr val="accent1"/>
                </a:solidFill>
                <a:latin typeface="Calibri"/>
                <a:cs typeface="Calibri"/>
              </a:rPr>
              <a:t> IR </a:t>
            </a:r>
            <a:r>
              <a:rPr lang="en-US" sz="1000" b="1" spc="-10" dirty="0">
                <a:solidFill>
                  <a:schemeClr val="accent1"/>
                </a:solidFill>
                <a:latin typeface="Calibri"/>
                <a:cs typeface="Calibri"/>
              </a:rPr>
              <a:t>WINDOW</a:t>
            </a:r>
            <a:endParaRPr lang="en-US" sz="10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object 23">
            <a:extLst>
              <a:ext uri="{FF2B5EF4-FFF2-40B4-BE49-F238E27FC236}">
                <a16:creationId xmlns:a16="http://schemas.microsoft.com/office/drawing/2014/main" id="{8F1D7360-B6C3-EE69-70CE-F891F6D706DE}"/>
              </a:ext>
            </a:extLst>
          </p:cNvPr>
          <p:cNvSpPr txBox="1"/>
          <p:nvPr/>
        </p:nvSpPr>
        <p:spPr>
          <a:xfrm>
            <a:off x="4510216" y="1250756"/>
            <a:ext cx="2390141" cy="346249"/>
          </a:xfrm>
          <a:prstGeom prst="rect">
            <a:avLst/>
          </a:prstGeom>
          <a:noFill/>
        </p:spPr>
        <p:txBody>
          <a:bodyPr vert="horz" wrap="square" lIns="0" tIns="38100" rIns="0" bIns="0" rtlCol="0">
            <a:spAutoFit/>
          </a:bodyPr>
          <a:lstStyle/>
          <a:p>
            <a:pPr marL="349885" marR="153035">
              <a:lnSpc>
                <a:spcPct val="100000"/>
              </a:lnSpc>
              <a:spcBef>
                <a:spcPts val="300"/>
              </a:spcBef>
            </a:pP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ALIGN ANALYZER IR WINDOW </a:t>
            </a:r>
            <a:b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</a:br>
            <a:r>
              <a:rPr lang="en-US" sz="1000" b="1" dirty="0">
                <a:solidFill>
                  <a:schemeClr val="accent1"/>
                </a:solidFill>
                <a:latin typeface="Calibri"/>
                <a:cs typeface="Calibri"/>
              </a:rPr>
              <a:t>TO PRINTER IR WINDOW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CFA933-5CF1-058A-B19B-A46B84F42B7A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46" name="object 15">
              <a:extLst>
                <a:ext uri="{FF2B5EF4-FFF2-40B4-BE49-F238E27FC236}">
                  <a16:creationId xmlns:a16="http://schemas.microsoft.com/office/drawing/2014/main" id="{EF4FB320-B4F0-0819-BF01-29BBA536E56D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16">
              <a:extLst>
                <a:ext uri="{FF2B5EF4-FFF2-40B4-BE49-F238E27FC236}">
                  <a16:creationId xmlns:a16="http://schemas.microsoft.com/office/drawing/2014/main" id="{2F59FC9C-99CC-260C-DD35-68DF14C8E9A0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object 17">
              <a:extLst>
                <a:ext uri="{FF2B5EF4-FFF2-40B4-BE49-F238E27FC236}">
                  <a16:creationId xmlns:a16="http://schemas.microsoft.com/office/drawing/2014/main" id="{382A2286-0F67-D205-8279-628F9F436F39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85D4A71E-BBE0-4A42-2992-268AFD9F5EBE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2">
              <a:extLst>
                <a:ext uri="{FF2B5EF4-FFF2-40B4-BE49-F238E27FC236}">
                  <a16:creationId xmlns:a16="http://schemas.microsoft.com/office/drawing/2014/main" id="{66FB1DE7-166A-24CC-C686-4FC265BB12B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18">
              <a:extLst>
                <a:ext uri="{FF2B5EF4-FFF2-40B4-BE49-F238E27FC236}">
                  <a16:creationId xmlns:a16="http://schemas.microsoft.com/office/drawing/2014/main" id="{058C7C24-2163-DCB8-7D1A-B09B87AFAE8E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2" name="object 20">
              <a:extLst>
                <a:ext uri="{FF2B5EF4-FFF2-40B4-BE49-F238E27FC236}">
                  <a16:creationId xmlns:a16="http://schemas.microsoft.com/office/drawing/2014/main" id="{AD4F4005-15F3-E828-76BD-5A8DE67EB013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53" name="object 23">
              <a:extLst>
                <a:ext uri="{FF2B5EF4-FFF2-40B4-BE49-F238E27FC236}">
                  <a16:creationId xmlns:a16="http://schemas.microsoft.com/office/drawing/2014/main" id="{5AA05206-0A54-6879-D1D3-616043136BEE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64" name="object 12">
            <a:extLst>
              <a:ext uri="{FF2B5EF4-FFF2-40B4-BE49-F238E27FC236}">
                <a16:creationId xmlns:a16="http://schemas.microsoft.com/office/drawing/2014/main" id="{CDDC4262-6403-8200-8617-3634F213DE91}"/>
              </a:ext>
            </a:extLst>
          </p:cNvPr>
          <p:cNvSpPr/>
          <p:nvPr/>
        </p:nvSpPr>
        <p:spPr>
          <a:xfrm>
            <a:off x="7940780" y="3164598"/>
            <a:ext cx="45719" cy="350330"/>
          </a:xfrm>
          <a:custGeom>
            <a:avLst/>
            <a:gdLst/>
            <a:ahLst/>
            <a:cxnLst/>
            <a:rect l="l" t="t" r="r" b="b"/>
            <a:pathLst>
              <a:path h="211455">
                <a:moveTo>
                  <a:pt x="0" y="0"/>
                </a:moveTo>
                <a:lnTo>
                  <a:pt x="0" y="210940"/>
                </a:lnTo>
              </a:path>
            </a:pathLst>
          </a:custGeom>
          <a:ln w="19050">
            <a:solidFill>
              <a:schemeClr val="accent4"/>
            </a:solidFill>
            <a:headEnd type="none" w="med" len="med"/>
            <a:tailEnd type="triangle" w="med" len="med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Graphic 27" descr="Wi-Fi outline">
            <a:extLst>
              <a:ext uri="{FF2B5EF4-FFF2-40B4-BE49-F238E27FC236}">
                <a16:creationId xmlns:a16="http://schemas.microsoft.com/office/drawing/2014/main" id="{1DC1013A-7468-542A-CDEB-77C0E8397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7152598" y="1490363"/>
            <a:ext cx="598785" cy="85314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915AB96-C1E2-62CA-9572-2377ABAB5E8D}"/>
              </a:ext>
            </a:extLst>
          </p:cNvPr>
          <p:cNvGrpSpPr/>
          <p:nvPr/>
        </p:nvGrpSpPr>
        <p:grpSpPr>
          <a:xfrm>
            <a:off x="2268757" y="3477124"/>
            <a:ext cx="507977" cy="372389"/>
            <a:chOff x="8101540" y="191490"/>
            <a:chExt cx="507977" cy="37238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1545EBE-B68F-4C07-3E15-24818550FE72}"/>
                </a:ext>
              </a:extLst>
            </p:cNvPr>
            <p:cNvGrpSpPr/>
            <p:nvPr/>
          </p:nvGrpSpPr>
          <p:grpSpPr>
            <a:xfrm>
              <a:off x="8101540" y="191490"/>
              <a:ext cx="507977" cy="372389"/>
              <a:chOff x="7659081" y="299779"/>
              <a:chExt cx="507977" cy="37238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6D06181-1524-76EB-E5AB-A41A3B677D0F}"/>
                  </a:ext>
                </a:extLst>
              </p:cNvPr>
              <p:cNvSpPr/>
              <p:nvPr/>
            </p:nvSpPr>
            <p:spPr>
              <a:xfrm>
                <a:off x="7659081" y="299779"/>
                <a:ext cx="507977" cy="372389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1922EE2-3D2C-4ACE-7E9E-56A908DF662F}"/>
                  </a:ext>
                </a:extLst>
              </p:cNvPr>
              <p:cNvSpPr/>
              <p:nvPr/>
            </p:nvSpPr>
            <p:spPr>
              <a:xfrm>
                <a:off x="7740352" y="444391"/>
                <a:ext cx="359880" cy="1798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3A86162-1ADB-BE91-6DA9-9AD0E8F49A5B}"/>
                  </a:ext>
                </a:extLst>
              </p:cNvPr>
              <p:cNvSpPr/>
              <p:nvPr/>
            </p:nvSpPr>
            <p:spPr>
              <a:xfrm>
                <a:off x="7816552" y="342205"/>
                <a:ext cx="207480" cy="21689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7" name="Arrow: Up 36">
              <a:extLst>
                <a:ext uri="{FF2B5EF4-FFF2-40B4-BE49-F238E27FC236}">
                  <a16:creationId xmlns:a16="http://schemas.microsoft.com/office/drawing/2014/main" id="{71088EDE-A6EA-7791-0321-C57ADCFBF719}"/>
                </a:ext>
              </a:extLst>
            </p:cNvPr>
            <p:cNvSpPr/>
            <p:nvPr/>
          </p:nvSpPr>
          <p:spPr>
            <a:xfrm>
              <a:off x="8335098" y="284646"/>
              <a:ext cx="64008" cy="109728"/>
            </a:xfrm>
            <a:prstGeom prst="up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2" name="Graphic 41" descr="Wi-Fi outline">
            <a:extLst>
              <a:ext uri="{FF2B5EF4-FFF2-40B4-BE49-F238E27FC236}">
                <a16:creationId xmlns:a16="http://schemas.microsoft.com/office/drawing/2014/main" id="{043E7F39-9B12-EBA9-BBB2-BD1814251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7178395" y="3190579"/>
            <a:ext cx="598785" cy="8531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197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E8E1A4-FAF5-77FE-A76C-734440A41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051" y="1404092"/>
            <a:ext cx="1828800" cy="27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C0ED57-E5BE-F64D-2A19-2DD47DC4D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824" y="1404093"/>
            <a:ext cx="1828800" cy="271473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4631007" y="2610233"/>
            <a:ext cx="1016234" cy="204024"/>
          </a:xfrm>
          <a:custGeom>
            <a:avLst/>
            <a:gdLst/>
            <a:ahLst/>
            <a:cxnLst/>
            <a:rect l="l" t="t" r="r" b="b"/>
            <a:pathLst>
              <a:path w="1073150" h="327660">
                <a:moveTo>
                  <a:pt x="0" y="0"/>
                </a:moveTo>
                <a:lnTo>
                  <a:pt x="1072896" y="0"/>
                </a:lnTo>
                <a:lnTo>
                  <a:pt x="1072896" y="327660"/>
                </a:lnTo>
                <a:lnTo>
                  <a:pt x="0" y="32766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Recall</a:t>
            </a:r>
            <a:r>
              <a:rPr spc="-40" dirty="0"/>
              <a:t> </a:t>
            </a:r>
            <a:r>
              <a:rPr lang="en-US" dirty="0"/>
              <a:t>p</a:t>
            </a:r>
            <a:r>
              <a:rPr dirty="0"/>
              <a:t>revious</a:t>
            </a:r>
            <a:r>
              <a:rPr spc="-70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50" dirty="0"/>
              <a:t> </a:t>
            </a:r>
            <a:r>
              <a:rPr lang="en-US" spc="-50" dirty="0"/>
              <a:t>L</a:t>
            </a:r>
            <a:r>
              <a:rPr dirty="0"/>
              <a:t>ast</a:t>
            </a:r>
            <a:r>
              <a:rPr spc="-35" dirty="0"/>
              <a:t> </a:t>
            </a:r>
            <a:r>
              <a:rPr lang="en-US" spc="-35" dirty="0"/>
              <a:t>R</a:t>
            </a:r>
            <a:r>
              <a:rPr dirty="0"/>
              <a:t>esult</a:t>
            </a:r>
            <a:r>
              <a:rPr spc="-45" dirty="0"/>
              <a:t> </a:t>
            </a:r>
            <a:r>
              <a:rPr lang="en-US" spc="-45" dirty="0"/>
              <a:t>|</a:t>
            </a:r>
            <a:r>
              <a:rPr spc="-45" dirty="0"/>
              <a:t> </a:t>
            </a:r>
            <a:r>
              <a:rPr spc="-10" dirty="0"/>
              <a:t>i-</a:t>
            </a:r>
            <a:r>
              <a:rPr spc="-20" dirty="0"/>
              <a:t>STAT</a:t>
            </a:r>
            <a:r>
              <a:rPr lang="en-US" spc="-20" dirty="0"/>
              <a:t> 1</a:t>
            </a:r>
            <a:endParaRPr spc="-20"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71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2919" y="1287167"/>
            <a:ext cx="2852409" cy="119519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TO VIEW THE LAST RESULT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Turn on the analyzer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From </a:t>
            </a:r>
            <a:r>
              <a:rPr sz="1400" dirty="0"/>
              <a:t>the </a:t>
            </a:r>
            <a:r>
              <a:rPr sz="1400" dirty="0">
                <a:solidFill>
                  <a:schemeClr val="accent3"/>
                </a:solidFill>
              </a:rPr>
              <a:t>Test Menu</a:t>
            </a:r>
            <a:r>
              <a:rPr lang="en-US" sz="1400" dirty="0">
                <a:solidFill>
                  <a:schemeClr val="accent3"/>
                </a:solidFill>
              </a:rPr>
              <a:t> </a:t>
            </a:r>
            <a:r>
              <a:rPr lang="en-US" sz="1400" dirty="0"/>
              <a:t>p</a:t>
            </a:r>
            <a:r>
              <a:rPr sz="1400" dirty="0"/>
              <a:t>ress </a:t>
            </a:r>
            <a:r>
              <a:rPr lang="en-US" sz="1400" dirty="0">
                <a:solidFill>
                  <a:schemeClr val="accent3"/>
                </a:solidFill>
              </a:rPr>
              <a:t>1 – Last Result</a:t>
            </a:r>
            <a:r>
              <a:rPr sz="1400" dirty="0"/>
              <a:t> </a:t>
            </a:r>
            <a:r>
              <a:rPr lang="en-US" sz="1400" dirty="0"/>
              <a:t>to view the last result</a:t>
            </a:r>
            <a:endParaRPr sz="1400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6C1F9038-FF35-0B5B-8077-CC141EFD9BCD}"/>
              </a:ext>
            </a:extLst>
          </p:cNvPr>
          <p:cNvSpPr/>
          <p:nvPr/>
        </p:nvSpPr>
        <p:spPr>
          <a:xfrm rot="168715">
            <a:off x="6101541" y="2637386"/>
            <a:ext cx="195888" cy="228049"/>
          </a:xfrm>
          <a:custGeom>
            <a:avLst/>
            <a:gdLst/>
            <a:ahLst/>
            <a:cxnLst/>
            <a:rect l="l" t="t" r="r" b="b"/>
            <a:pathLst>
              <a:path w="297815" h="346710">
                <a:moveTo>
                  <a:pt x="0" y="0"/>
                </a:moveTo>
                <a:lnTo>
                  <a:pt x="10452" y="346163"/>
                </a:lnTo>
                <a:lnTo>
                  <a:pt x="297599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0D2CD1-B7F3-B558-8424-8B0CFC1AE1DC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10" name="object 15">
              <a:extLst>
                <a:ext uri="{FF2B5EF4-FFF2-40B4-BE49-F238E27FC236}">
                  <a16:creationId xmlns:a16="http://schemas.microsoft.com/office/drawing/2014/main" id="{78115916-F7EC-7C76-D10F-D413F737A04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09158964-1380-4389-E0AF-3E83165BDE14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8D3670E4-6698-CE7C-BE2B-7DF597032CF2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9">
              <a:extLst>
                <a:ext uri="{FF2B5EF4-FFF2-40B4-BE49-F238E27FC236}">
                  <a16:creationId xmlns:a16="http://schemas.microsoft.com/office/drawing/2014/main" id="{487B9397-B3F0-2577-F752-D768B6B6A81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2">
              <a:extLst>
                <a:ext uri="{FF2B5EF4-FFF2-40B4-BE49-F238E27FC236}">
                  <a16:creationId xmlns:a16="http://schemas.microsoft.com/office/drawing/2014/main" id="{F4B4954D-9E42-67B2-C85A-255D249F955A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AB9CEEED-8A16-89FA-648E-5F6F8492AC43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0">
              <a:extLst>
                <a:ext uri="{FF2B5EF4-FFF2-40B4-BE49-F238E27FC236}">
                  <a16:creationId xmlns:a16="http://schemas.microsoft.com/office/drawing/2014/main" id="{9B545F9B-2E20-4CCF-CAEA-DC088BF0EB86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1" name="object 23">
              <a:extLst>
                <a:ext uri="{FF2B5EF4-FFF2-40B4-BE49-F238E27FC236}">
                  <a16:creationId xmlns:a16="http://schemas.microsoft.com/office/drawing/2014/main" id="{987FC83F-DEF5-0445-395E-CFAC96DA871F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C65558-BF10-886F-5C1D-09781EFE6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390" y="1415719"/>
            <a:ext cx="1828800" cy="27414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1D34AD-F710-7B56-7519-5829D9BCB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093" y="1415719"/>
            <a:ext cx="1828800" cy="27252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 rot="168715">
            <a:off x="6140693" y="2664426"/>
            <a:ext cx="195888" cy="228049"/>
          </a:xfrm>
          <a:custGeom>
            <a:avLst/>
            <a:gdLst/>
            <a:ahLst/>
            <a:cxnLst/>
            <a:rect l="l" t="t" r="r" b="b"/>
            <a:pathLst>
              <a:path w="297815" h="346710">
                <a:moveTo>
                  <a:pt x="0" y="0"/>
                </a:moveTo>
                <a:lnTo>
                  <a:pt x="10452" y="346163"/>
                </a:lnTo>
                <a:lnTo>
                  <a:pt x="297599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Recall</a:t>
            </a:r>
            <a:r>
              <a:rPr spc="-40" dirty="0"/>
              <a:t> </a:t>
            </a:r>
            <a:r>
              <a:rPr lang="en-US" spc="-40" dirty="0"/>
              <a:t>p</a:t>
            </a:r>
            <a:r>
              <a:rPr dirty="0"/>
              <a:t>revious</a:t>
            </a:r>
            <a:r>
              <a:rPr spc="-65" dirty="0"/>
              <a:t> </a:t>
            </a:r>
            <a:r>
              <a:rPr lang="en-US" dirty="0"/>
              <a:t>r</a:t>
            </a:r>
            <a:r>
              <a:rPr dirty="0"/>
              <a:t>esults:</a:t>
            </a:r>
            <a:r>
              <a:rPr spc="-45" dirty="0"/>
              <a:t> </a:t>
            </a:r>
            <a:r>
              <a:rPr lang="en-US" spc="-45" dirty="0"/>
              <a:t>L</a:t>
            </a:r>
            <a:r>
              <a:rPr dirty="0"/>
              <a:t>ast</a:t>
            </a:r>
            <a:r>
              <a:rPr spc="-30" dirty="0"/>
              <a:t> </a:t>
            </a:r>
            <a:r>
              <a:rPr lang="en-US" spc="-30" dirty="0"/>
              <a:t>R</a:t>
            </a:r>
            <a:r>
              <a:rPr dirty="0"/>
              <a:t>esult</a:t>
            </a:r>
            <a:r>
              <a:rPr spc="-50" dirty="0"/>
              <a:t> </a:t>
            </a:r>
            <a:r>
              <a:rPr lang="en-US" dirty="0"/>
              <a:t>|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50" dirty="0"/>
              <a:t> </a:t>
            </a:r>
            <a:r>
              <a:rPr dirty="0"/>
              <a:t>1</a:t>
            </a:r>
            <a:r>
              <a:rPr spc="-50" dirty="0"/>
              <a:t> </a:t>
            </a:r>
            <a:r>
              <a:rPr spc="-10" dirty="0"/>
              <a:t>Wireles</a:t>
            </a:r>
            <a:r>
              <a:rPr lang="en-US" spc="-10" dirty="0"/>
              <a:t>s</a:t>
            </a:r>
            <a:endParaRPr sz="1600" b="1" spc="-10" dirty="0">
              <a:solidFill>
                <a:schemeClr val="accent3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72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02920" y="1287167"/>
            <a:ext cx="2944362" cy="119519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lang="en-US" sz="1600" spc="-55" dirty="0">
                <a:solidFill>
                  <a:schemeClr val="accent3"/>
                </a:solidFill>
                <a:latin typeface="Calibri"/>
                <a:cs typeface="Calibri"/>
              </a:rPr>
              <a:t>TO</a:t>
            </a:r>
            <a:r>
              <a:rPr lang="en-US" sz="1600" spc="-2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VIEW</a:t>
            </a:r>
            <a:r>
              <a:rPr lang="en-US" sz="1600" spc="-4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THE</a:t>
            </a:r>
            <a:r>
              <a:rPr lang="en-US" sz="1600" spc="-30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dirty="0">
                <a:solidFill>
                  <a:schemeClr val="accent3"/>
                </a:solidFill>
                <a:latin typeface="Calibri"/>
                <a:cs typeface="Calibri"/>
              </a:rPr>
              <a:t>LAST</a:t>
            </a:r>
            <a:r>
              <a:rPr lang="en-US" sz="1600" spc="-35" dirty="0">
                <a:solidFill>
                  <a:schemeClr val="accent3"/>
                </a:solidFill>
                <a:latin typeface="Calibri"/>
                <a:cs typeface="Calibri"/>
              </a:rPr>
              <a:t> </a:t>
            </a:r>
            <a:r>
              <a:rPr lang="en-US" sz="1600" spc="-10" dirty="0">
                <a:solidFill>
                  <a:schemeClr val="accent3"/>
                </a:solidFill>
                <a:latin typeface="Calibri"/>
                <a:cs typeface="Calibri"/>
              </a:rPr>
              <a:t>RESULT</a:t>
            </a:r>
            <a:endParaRPr lang="en-US" sz="1600" dirty="0">
              <a:solidFill>
                <a:schemeClr val="accent3"/>
              </a:solidFill>
              <a:latin typeface="Calibri"/>
              <a:cs typeface="Calibri"/>
            </a:endParaRP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Turn on the</a:t>
            </a:r>
            <a:r>
              <a:rPr lang="en-US" sz="1400" i="1" dirty="0"/>
              <a:t> </a:t>
            </a:r>
            <a:r>
              <a:rPr lang="en-US" sz="1400" dirty="0"/>
              <a:t>analyzer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lang="en-US" sz="1400" dirty="0"/>
              <a:t>From the </a:t>
            </a:r>
            <a:r>
              <a:rPr lang="en-US" sz="1400" dirty="0">
                <a:solidFill>
                  <a:schemeClr val="accent3"/>
                </a:solidFill>
              </a:rPr>
              <a:t>Test Menu </a:t>
            </a:r>
            <a:r>
              <a:rPr lang="en-US" sz="1400" dirty="0"/>
              <a:t>press </a:t>
            </a:r>
            <a:r>
              <a:rPr lang="en-US" sz="1400" dirty="0">
                <a:solidFill>
                  <a:schemeClr val="accent3"/>
                </a:solidFill>
              </a:rPr>
              <a:t>1 – Last Result</a:t>
            </a:r>
            <a:r>
              <a:rPr lang="en-US" sz="1400" dirty="0"/>
              <a:t> to view the last result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456FA0-26EF-93D3-46B8-660D4222A0C1}"/>
              </a:ext>
            </a:extLst>
          </p:cNvPr>
          <p:cNvSpPr/>
          <p:nvPr/>
        </p:nvSpPr>
        <p:spPr>
          <a:xfrm>
            <a:off x="5891275" y="1059705"/>
            <a:ext cx="457200" cy="3276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76F395-33FD-03AC-382F-A4B1EEA5C873}"/>
              </a:ext>
            </a:extLst>
          </p:cNvPr>
          <p:cNvSpPr/>
          <p:nvPr/>
        </p:nvSpPr>
        <p:spPr>
          <a:xfrm>
            <a:off x="7936887" y="1054352"/>
            <a:ext cx="457200" cy="3276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DDBC8F-DD29-09E6-E78D-29F3B852AD53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18270FA7-01D8-8941-1B40-A04807AF8302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28DC0E24-BF16-4C8F-0747-DA3D2FF9FECA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272DB70D-FF3F-3AFF-A6C2-4880ED75216E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9">
              <a:extLst>
                <a:ext uri="{FF2B5EF4-FFF2-40B4-BE49-F238E27FC236}">
                  <a16:creationId xmlns:a16="http://schemas.microsoft.com/office/drawing/2014/main" id="{4CFEC758-28EB-0E14-C1DF-70589F2AEEC0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2">
              <a:extLst>
                <a:ext uri="{FF2B5EF4-FFF2-40B4-BE49-F238E27FC236}">
                  <a16:creationId xmlns:a16="http://schemas.microsoft.com/office/drawing/2014/main" id="{004C3028-AC58-B496-5517-64695091634B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8">
              <a:extLst>
                <a:ext uri="{FF2B5EF4-FFF2-40B4-BE49-F238E27FC236}">
                  <a16:creationId xmlns:a16="http://schemas.microsoft.com/office/drawing/2014/main" id="{3A0846E7-B17F-C71E-FE71-4B381E4B356C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06B4F6B4-70BD-7147-4B06-92AF051F222F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object 23">
              <a:extLst>
                <a:ext uri="{FF2B5EF4-FFF2-40B4-BE49-F238E27FC236}">
                  <a16:creationId xmlns:a16="http://schemas.microsoft.com/office/drawing/2014/main" id="{370D039B-7210-8D25-7EB4-FD6FDC87560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" name="object 5">
            <a:extLst>
              <a:ext uri="{FF2B5EF4-FFF2-40B4-BE49-F238E27FC236}">
                <a16:creationId xmlns:a16="http://schemas.microsoft.com/office/drawing/2014/main" id="{0095FABD-6042-580E-149F-7077A7EC24F3}"/>
              </a:ext>
            </a:extLst>
          </p:cNvPr>
          <p:cNvSpPr/>
          <p:nvPr/>
        </p:nvSpPr>
        <p:spPr>
          <a:xfrm>
            <a:off x="4638502" y="2572896"/>
            <a:ext cx="1016234" cy="204024"/>
          </a:xfrm>
          <a:custGeom>
            <a:avLst/>
            <a:gdLst/>
            <a:ahLst/>
            <a:cxnLst/>
            <a:rect l="l" t="t" r="r" b="b"/>
            <a:pathLst>
              <a:path w="1073150" h="327660">
                <a:moveTo>
                  <a:pt x="0" y="0"/>
                </a:moveTo>
                <a:lnTo>
                  <a:pt x="1072896" y="0"/>
                </a:lnTo>
                <a:lnTo>
                  <a:pt x="1072896" y="327660"/>
                </a:lnTo>
                <a:lnTo>
                  <a:pt x="0" y="32766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D1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edical doctors and nurses in a hospital&#10;&#10;Description automatically generated">
            <a:extLst>
              <a:ext uri="{FF2B5EF4-FFF2-40B4-BE49-F238E27FC236}">
                <a16:creationId xmlns:a16="http://schemas.microsoft.com/office/drawing/2014/main" id="{91CFBACE-0022-9340-E4E9-2C79B0CE52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9" r="9078" b="7397"/>
          <a:stretch/>
        </p:blipFill>
        <p:spPr>
          <a:xfrm>
            <a:off x="5256076" y="0"/>
            <a:ext cx="3887485" cy="514281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3905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pc="-10"/>
              <a:t>Summary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r>
              <a:rPr spc="-25"/>
              <a:t>73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2920" y="1287167"/>
            <a:ext cx="3987800" cy="203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600" spc="-10">
                <a:solidFill>
                  <a:schemeClr val="accent3"/>
                </a:solidFill>
                <a:latin typeface="Calibri"/>
                <a:cs typeface="Calibri"/>
              </a:rPr>
              <a:t>NOW THAT YOU HAVE COMPLETED THIS LESSON, YOU SHOULD BE ABLE TO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Prepare the analyzer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Fill, close, and insert a cartridge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Enter Chart Page data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View test results</a:t>
            </a:r>
          </a:p>
          <a:p>
            <a:pPr marL="182245" indent="-16954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182245" algn="l"/>
              </a:tabLst>
            </a:pPr>
            <a:r>
              <a:rPr sz="1400"/>
              <a:t>Transmit and print test results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78C2D9-DD78-786A-2439-7607D171210D}"/>
              </a:ext>
            </a:extLst>
          </p:cNvPr>
          <p:cNvGrpSpPr/>
          <p:nvPr/>
        </p:nvGrpSpPr>
        <p:grpSpPr>
          <a:xfrm>
            <a:off x="487578" y="156052"/>
            <a:ext cx="3547349" cy="260853"/>
            <a:chOff x="4066256" y="1603473"/>
            <a:chExt cx="4286891" cy="521081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0A3FCC64-DD02-73BF-06EE-D221CA20426A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0FC89462-4E19-22BA-EF7B-09163D574FC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1414468B-DAA3-599F-98EE-AE92DF45996D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919039EF-9146-0D5C-C1A6-73C21457C6C2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C9271B44-A514-F86C-923B-C1E2A412E685}"/>
                </a:ext>
              </a:extLst>
            </p:cNvPr>
            <p:cNvSpPr/>
            <p:nvPr/>
          </p:nvSpPr>
          <p:spPr>
            <a:xfrm>
              <a:off x="7173317" y="1621557"/>
              <a:ext cx="1179830" cy="475615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9D6B0041-3E70-16E2-60B1-A12534736388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6A2708C3-02D9-0EAE-780D-99EE10DFB750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/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09990140-5F7F-DDFA-D863-01AAA9D0B97C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/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/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" name="object 2">
            <a:extLst>
              <a:ext uri="{FF2B5EF4-FFF2-40B4-BE49-F238E27FC236}">
                <a16:creationId xmlns:a16="http://schemas.microsoft.com/office/drawing/2014/main" id="{21C0228C-5305-480B-6ADA-23FAFBC300DA}"/>
              </a:ext>
            </a:extLst>
          </p:cNvPr>
          <p:cNvSpPr txBox="1"/>
          <p:nvPr/>
        </p:nvSpPr>
        <p:spPr>
          <a:xfrm>
            <a:off x="408840" y="4619348"/>
            <a:ext cx="4768498" cy="42255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b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Presentation </a:t>
            </a:r>
            <a:r>
              <a:rPr lang="en-US" sz="700" spc="-10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-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Test| APOC-25002246.1</a:t>
            </a:r>
          </a:p>
        </p:txBody>
      </p:sp>
    </p:spTree>
    <p:custDataLst>
      <p:tags r:id="rId1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DC768D-0371-7834-5D97-86CF784B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7578" y="1508760"/>
            <a:ext cx="7742022" cy="2674620"/>
          </a:xfrm>
        </p:spPr>
        <p:txBody>
          <a:bodyPr/>
          <a:lstStyle/>
          <a:p>
            <a:r>
              <a:rPr lang="en-US" sz="3600"/>
              <a:t>Congratulations!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569913"/>
            <a:ext cx="8137525" cy="390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pc="-10"/>
              <a:t>Summary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3766" y="2299397"/>
            <a:ext cx="6429973" cy="14285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b="0">
                <a:solidFill>
                  <a:srgbClr val="FFFFFF"/>
                </a:solidFill>
                <a:latin typeface="+mj-lt"/>
                <a:cs typeface="Brandon Grotesque Regular"/>
              </a:rPr>
              <a:t>You</a:t>
            </a:r>
            <a:r>
              <a:rPr sz="2800" b="0" spc="114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60">
                <a:solidFill>
                  <a:srgbClr val="FFFFFF"/>
                </a:solidFill>
                <a:latin typeface="+mj-lt"/>
                <a:cs typeface="Brandon Grotesque Regular"/>
              </a:rPr>
              <a:t>have</a:t>
            </a:r>
            <a:r>
              <a:rPr sz="2800" b="0" spc="105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70">
                <a:solidFill>
                  <a:srgbClr val="FFFFFF"/>
                </a:solidFill>
                <a:latin typeface="+mj-lt"/>
                <a:cs typeface="Brandon Grotesque Regular"/>
              </a:rPr>
              <a:t>completed</a:t>
            </a:r>
            <a:r>
              <a:rPr sz="2800" b="0" spc="105">
                <a:solidFill>
                  <a:srgbClr val="FFFFFF"/>
                </a:solidFill>
                <a:latin typeface="+mj-lt"/>
                <a:cs typeface="Brandon Grotesque Regular"/>
              </a:rPr>
              <a:t> </a:t>
            </a:r>
            <a:r>
              <a:rPr sz="2800" b="0" spc="25">
                <a:solidFill>
                  <a:srgbClr val="FFFFFF"/>
                </a:solidFill>
                <a:latin typeface="+mj-lt"/>
                <a:cs typeface="Brandon Grotesque Regular"/>
              </a:rPr>
              <a:t>the</a:t>
            </a:r>
            <a:r>
              <a:rPr lang="en-US" sz="2800" b="0" spc="25">
                <a:solidFill>
                  <a:srgbClr val="FFFFFF"/>
                </a:solidFill>
                <a:latin typeface="+mj-lt"/>
                <a:cs typeface="Brandon Grotesque Regular"/>
              </a:rPr>
              <a:t> lesson </a:t>
            </a:r>
            <a:r>
              <a:rPr lang="en-US" sz="3200" b="0" spc="55">
                <a:solidFill>
                  <a:schemeClr val="bg1"/>
                </a:solidFill>
                <a:latin typeface="+mj-lt"/>
                <a:cs typeface="Brandon Grotesque Regular"/>
              </a:rPr>
              <a:t>Performing</a:t>
            </a:r>
            <a:r>
              <a:rPr lang="en-US" sz="3200" b="0" spc="150">
                <a:solidFill>
                  <a:schemeClr val="bg1"/>
                </a:solidFill>
                <a:latin typeface="+mj-lt"/>
                <a:cs typeface="Brandon Grotesque Regular"/>
              </a:rPr>
              <a:t> </a:t>
            </a:r>
            <a:r>
              <a:rPr lang="en-US" sz="3200" b="0">
                <a:solidFill>
                  <a:schemeClr val="bg1"/>
                </a:solidFill>
                <a:latin typeface="+mj-lt"/>
                <a:cs typeface="Brandon Grotesque Regular"/>
              </a:rPr>
              <a:t>a</a:t>
            </a:r>
            <a:r>
              <a:rPr lang="en-US" sz="3200" b="0" spc="165">
                <a:solidFill>
                  <a:schemeClr val="bg1"/>
                </a:solidFill>
                <a:latin typeface="+mj-lt"/>
                <a:cs typeface="Brandon Grotesque Regular"/>
              </a:rPr>
              <a:t> </a:t>
            </a:r>
            <a:r>
              <a:rPr lang="en-US" sz="3200" b="0" spc="45">
                <a:solidFill>
                  <a:schemeClr val="bg1"/>
                </a:solidFill>
                <a:latin typeface="+mj-lt"/>
                <a:cs typeface="Brandon Grotesque Regular"/>
              </a:rPr>
              <a:t>Patient</a:t>
            </a:r>
            <a:r>
              <a:rPr lang="en-US" sz="3200" b="0" spc="155">
                <a:solidFill>
                  <a:schemeClr val="bg1"/>
                </a:solidFill>
                <a:latin typeface="+mj-lt"/>
                <a:cs typeface="Brandon Grotesque Regular"/>
              </a:rPr>
              <a:t> </a:t>
            </a:r>
            <a:r>
              <a:rPr lang="en-US" sz="3200" b="0">
                <a:solidFill>
                  <a:schemeClr val="bg1"/>
                </a:solidFill>
                <a:latin typeface="+mj-lt"/>
                <a:cs typeface="Brandon Grotesque Regular"/>
              </a:rPr>
              <a:t>Test</a:t>
            </a:r>
            <a:r>
              <a:rPr lang="en-US" sz="3200" b="0" spc="160">
                <a:solidFill>
                  <a:schemeClr val="bg1"/>
                </a:solidFill>
                <a:latin typeface="+mj-lt"/>
                <a:cs typeface="Brandon Grotesque Regular"/>
              </a:rPr>
              <a:t> </a:t>
            </a:r>
            <a:br>
              <a:rPr lang="en-US" sz="3200" b="0" spc="160">
                <a:solidFill>
                  <a:schemeClr val="accent1"/>
                </a:solidFill>
                <a:latin typeface="+mj-lt"/>
                <a:cs typeface="Brandon Grotesque Regular"/>
              </a:rPr>
            </a:br>
            <a:endParaRPr sz="3200">
              <a:cs typeface="Brandon Grotesque Regular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B56A13-0519-380C-667C-2CEC192B9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92180" y="3284113"/>
            <a:ext cx="798475" cy="1287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6B2E5C-7EDE-B29F-74CF-72BD00DC0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180" y="1515421"/>
            <a:ext cx="785891" cy="1694322"/>
          </a:xfrm>
          <a:prstGeom prst="rect">
            <a:avLst/>
          </a:prstGeom>
        </p:spPr>
      </p:pic>
      <p:pic>
        <p:nvPicPr>
          <p:cNvPr id="19" name="Picture 18" descr="A close-up of a device&#10;&#10;Description automatically generated">
            <a:extLst>
              <a:ext uri="{FF2B5EF4-FFF2-40B4-BE49-F238E27FC236}">
                <a16:creationId xmlns:a16="http://schemas.microsoft.com/office/drawing/2014/main" id="{954D0ED4-6409-F64C-CD7A-978AE172B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89669"/>
            <a:ext cx="1336953" cy="4083918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D1E91339-A743-35F1-415F-73A17099C41D}"/>
              </a:ext>
            </a:extLst>
          </p:cNvPr>
          <p:cNvSpPr txBox="1"/>
          <p:nvPr/>
        </p:nvSpPr>
        <p:spPr>
          <a:xfrm>
            <a:off x="502919" y="4783829"/>
            <a:ext cx="7495903" cy="217367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use.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sng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sng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sng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is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spc="-10" dirty="0" err="1">
                <a:solidFill>
                  <a:schemeClr val="bg1"/>
                </a:solidFill>
                <a:latin typeface="Calibri"/>
                <a:cs typeface="Calibri"/>
              </a:rPr>
              <a:t>iLS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Presentation  i-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STAT</a:t>
            </a:r>
            <a:r>
              <a:rPr lang="en-US" sz="70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1</a:t>
            </a:r>
            <a:r>
              <a:rPr lang="en-US" sz="700" spc="-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Performing</a:t>
            </a:r>
            <a:r>
              <a:rPr lang="en-US" sz="700" spc="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Patient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Test| APOC-25002246.1</a:t>
            </a:r>
            <a:endParaRPr lang="en-US" sz="7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888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C6DC9A1-490D-E08F-0DF3-3DD80C7FF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017" y="1248426"/>
            <a:ext cx="1096532" cy="3253580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Entering</a:t>
            </a:r>
            <a:r>
              <a:rPr spc="-50" dirty="0"/>
              <a:t> </a:t>
            </a:r>
            <a:r>
              <a:rPr lang="en-US" spc="-50" dirty="0"/>
              <a:t>O</a:t>
            </a:r>
            <a:r>
              <a:rPr dirty="0"/>
              <a:t>perator</a:t>
            </a:r>
            <a:r>
              <a:rPr spc="-40" dirty="0"/>
              <a:t> </a:t>
            </a:r>
            <a:r>
              <a:rPr dirty="0"/>
              <a:t>ID</a:t>
            </a:r>
            <a:r>
              <a:rPr spc="-50" dirty="0"/>
              <a:t> </a:t>
            </a:r>
            <a:r>
              <a:rPr lang="en-US" dirty="0"/>
              <a:t>m</a:t>
            </a:r>
            <a:r>
              <a:rPr dirty="0"/>
              <a:t>anually</a:t>
            </a:r>
            <a:r>
              <a:rPr spc="-25" dirty="0"/>
              <a:t> </a:t>
            </a:r>
            <a:r>
              <a:rPr lang="en-US" spc="-25" dirty="0"/>
              <a:t>|</a:t>
            </a:r>
            <a:r>
              <a:rPr spc="-4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5" dirty="0"/>
              <a:t> </a:t>
            </a:r>
            <a:r>
              <a:rPr spc="-50" dirty="0"/>
              <a:t>1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6987727" y="3342905"/>
            <a:ext cx="674136" cy="863335"/>
            <a:chOff x="7528055" y="3548150"/>
            <a:chExt cx="674136" cy="734411"/>
          </a:xfrm>
        </p:grpSpPr>
        <p:sp>
          <p:nvSpPr>
            <p:cNvPr id="6" name="object 6"/>
            <p:cNvSpPr/>
            <p:nvPr/>
          </p:nvSpPr>
          <p:spPr>
            <a:xfrm>
              <a:off x="7528055" y="3548150"/>
              <a:ext cx="645160" cy="71374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644652" y="0"/>
                  </a:moveTo>
                  <a:lnTo>
                    <a:pt x="0" y="0"/>
                  </a:lnTo>
                  <a:lnTo>
                    <a:pt x="0" y="525780"/>
                  </a:lnTo>
                  <a:lnTo>
                    <a:pt x="222288" y="525780"/>
                  </a:lnTo>
                  <a:lnTo>
                    <a:pt x="222288" y="713740"/>
                  </a:lnTo>
                  <a:lnTo>
                    <a:pt x="644652" y="713740"/>
                  </a:lnTo>
                  <a:lnTo>
                    <a:pt x="644652" y="525780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FFC000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57031" y="3568821"/>
              <a:ext cx="645160" cy="71374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0" y="0"/>
                  </a:moveTo>
                  <a:lnTo>
                    <a:pt x="644652" y="0"/>
                  </a:lnTo>
                  <a:lnTo>
                    <a:pt x="644652" y="713231"/>
                  </a:lnTo>
                  <a:lnTo>
                    <a:pt x="222288" y="713231"/>
                  </a:lnTo>
                  <a:lnTo>
                    <a:pt x="222288" y="526211"/>
                  </a:lnTo>
                  <a:lnTo>
                    <a:pt x="0" y="526211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4FF6C92-4CCC-53A9-3C41-05BC6EECC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752" y="1280088"/>
            <a:ext cx="1846014" cy="309407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B0FD34-D6D2-1277-B4CA-B7C3F8D96EB9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F4CA12EE-26C1-11D4-C2C4-9D2EE620DCD5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id="{98AEA6E5-E90A-F310-30A5-57E6DA4AD06E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3" name="object 17">
              <a:extLst>
                <a:ext uri="{FF2B5EF4-FFF2-40B4-BE49-F238E27FC236}">
                  <a16:creationId xmlns:a16="http://schemas.microsoft.com/office/drawing/2014/main" id="{CAA0A3D3-0402-2429-BADB-F511BE74DC1A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9">
              <a:extLst>
                <a:ext uri="{FF2B5EF4-FFF2-40B4-BE49-F238E27FC236}">
                  <a16:creationId xmlns:a16="http://schemas.microsoft.com/office/drawing/2014/main" id="{BBC7CC53-3850-AE26-0DEE-3C6B1B3D4FB8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22">
              <a:extLst>
                <a:ext uri="{FF2B5EF4-FFF2-40B4-BE49-F238E27FC236}">
                  <a16:creationId xmlns:a16="http://schemas.microsoft.com/office/drawing/2014/main" id="{DBE86231-CD9F-5757-0DB3-8EC97A8F0279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A42086DD-8419-3896-7A62-0FB6B1875BAA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D9533AB8-DDC8-927B-1EDA-178E54C827E8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5F13CE39-DC59-D4FF-0111-0BC408430908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DA230C-D4A3-E289-CF93-E673D1D70052}"/>
              </a:ext>
            </a:extLst>
          </p:cNvPr>
          <p:cNvSpPr txBox="1">
            <a:spLocks/>
          </p:cNvSpPr>
          <p:nvPr/>
        </p:nvSpPr>
        <p:spPr>
          <a:xfrm>
            <a:off x="502920" y="1202100"/>
            <a:ext cx="2760980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MANUAL ENTRY: OPERATOR ID</a:t>
            </a:r>
          </a:p>
          <a:p>
            <a:pPr marL="283210" indent="-283210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Use number and/or ABC keys on the keypad</a:t>
            </a:r>
          </a:p>
          <a:p>
            <a:pPr marL="401955" indent="-173355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Up to </a:t>
            </a:r>
            <a:r>
              <a:rPr lang="en-US" b="1" dirty="0">
                <a:latin typeface="+mn-lt"/>
                <a:cs typeface="Calibri"/>
              </a:rPr>
              <a:t>15 </a:t>
            </a:r>
            <a:r>
              <a:rPr lang="en-US" dirty="0">
                <a:latin typeface="+mn-lt"/>
                <a:cs typeface="Calibri"/>
              </a:rPr>
              <a:t>alphanumeric characters 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Press</a:t>
            </a: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 ENT </a:t>
            </a:r>
            <a:r>
              <a:rPr lang="en-US" dirty="0">
                <a:latin typeface="+mn-lt"/>
                <a:cs typeface="Calibri"/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Repeat if prompted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EF4C4D-CB9D-038B-DAE7-1024DC857B9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8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7406B6-89C1-E920-CBC4-D62E8203B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725" y="1218037"/>
            <a:ext cx="1126534" cy="331435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920" y="569594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dirty="0"/>
              <a:t>Entering</a:t>
            </a:r>
            <a:r>
              <a:rPr spc="-45" dirty="0"/>
              <a:t> </a:t>
            </a:r>
            <a:r>
              <a:rPr lang="en-US" spc="-45" dirty="0"/>
              <a:t>O</a:t>
            </a:r>
            <a:r>
              <a:rPr dirty="0"/>
              <a:t>perator</a:t>
            </a:r>
            <a:r>
              <a:rPr spc="-35" dirty="0"/>
              <a:t> </a:t>
            </a:r>
            <a:r>
              <a:rPr dirty="0"/>
              <a:t>ID</a:t>
            </a:r>
            <a:r>
              <a:rPr spc="-45" dirty="0"/>
              <a:t> </a:t>
            </a:r>
            <a:r>
              <a:rPr lang="en-US" dirty="0"/>
              <a:t>m</a:t>
            </a:r>
            <a:r>
              <a:rPr dirty="0"/>
              <a:t>anually</a:t>
            </a:r>
            <a:r>
              <a:rPr spc="-20" dirty="0"/>
              <a:t> </a:t>
            </a:r>
            <a:r>
              <a:rPr lang="en-US" spc="-20" dirty="0"/>
              <a:t>|</a:t>
            </a:r>
            <a:r>
              <a:rPr spc="-30" dirty="0"/>
              <a:t> </a:t>
            </a:r>
            <a:r>
              <a:rPr spc="-10" dirty="0"/>
              <a:t>i-</a:t>
            </a:r>
            <a:r>
              <a:rPr dirty="0"/>
              <a:t>STAT</a:t>
            </a:r>
            <a:r>
              <a:rPr spc="-45" dirty="0"/>
              <a:t> </a:t>
            </a:r>
            <a:r>
              <a:rPr dirty="0"/>
              <a:t>1</a:t>
            </a:r>
            <a:r>
              <a:rPr spc="-40" dirty="0"/>
              <a:t> </a:t>
            </a:r>
            <a:r>
              <a:rPr spc="-10" dirty="0"/>
              <a:t>Wireless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044412" y="3372592"/>
            <a:ext cx="645951" cy="896086"/>
            <a:chOff x="7557031" y="3547992"/>
            <a:chExt cx="645951" cy="741680"/>
          </a:xfrm>
        </p:grpSpPr>
        <p:sp>
          <p:nvSpPr>
            <p:cNvPr id="6" name="object 6"/>
            <p:cNvSpPr/>
            <p:nvPr/>
          </p:nvSpPr>
          <p:spPr>
            <a:xfrm>
              <a:off x="7557822" y="3547992"/>
              <a:ext cx="645160" cy="713740"/>
            </a:xfrm>
            <a:custGeom>
              <a:avLst/>
              <a:gdLst/>
              <a:ahLst/>
              <a:cxnLst/>
              <a:rect l="l" t="t" r="r" b="b"/>
              <a:pathLst>
                <a:path w="645159" h="713739">
                  <a:moveTo>
                    <a:pt x="0" y="0"/>
                  </a:moveTo>
                  <a:lnTo>
                    <a:pt x="644652" y="0"/>
                  </a:lnTo>
                  <a:lnTo>
                    <a:pt x="644652" y="713231"/>
                  </a:lnTo>
                  <a:lnTo>
                    <a:pt x="222288" y="713231"/>
                  </a:lnTo>
                  <a:lnTo>
                    <a:pt x="222288" y="526211"/>
                  </a:lnTo>
                  <a:lnTo>
                    <a:pt x="0" y="52621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FFD1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557031" y="3574662"/>
              <a:ext cx="645160" cy="715010"/>
            </a:xfrm>
            <a:custGeom>
              <a:avLst/>
              <a:gdLst/>
              <a:ahLst/>
              <a:cxnLst/>
              <a:rect l="l" t="t" r="r" b="b"/>
              <a:pathLst>
                <a:path w="645159" h="715010">
                  <a:moveTo>
                    <a:pt x="644652" y="0"/>
                  </a:moveTo>
                  <a:lnTo>
                    <a:pt x="0" y="0"/>
                  </a:lnTo>
                  <a:lnTo>
                    <a:pt x="0" y="527050"/>
                  </a:lnTo>
                  <a:lnTo>
                    <a:pt x="222288" y="527050"/>
                  </a:lnTo>
                  <a:lnTo>
                    <a:pt x="222288" y="715010"/>
                  </a:lnTo>
                  <a:lnTo>
                    <a:pt x="644652" y="715010"/>
                  </a:lnTo>
                  <a:lnTo>
                    <a:pt x="644652" y="527050"/>
                  </a:lnTo>
                  <a:lnTo>
                    <a:pt x="644652" y="0"/>
                  </a:lnTo>
                  <a:close/>
                </a:path>
              </a:pathLst>
            </a:custGeom>
            <a:solidFill>
              <a:srgbClr val="FFD100">
                <a:alpha val="149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D207621-7950-85E8-A493-F88078668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215" y="1249755"/>
            <a:ext cx="1881823" cy="31257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2B33B8-9D92-9719-4618-DD0A0810D358}"/>
              </a:ext>
            </a:extLst>
          </p:cNvPr>
          <p:cNvGrpSpPr/>
          <p:nvPr/>
        </p:nvGrpSpPr>
        <p:grpSpPr>
          <a:xfrm>
            <a:off x="520595" y="190504"/>
            <a:ext cx="3547349" cy="260853"/>
            <a:chOff x="4066256" y="1603473"/>
            <a:chExt cx="4286892" cy="521081"/>
          </a:xfrm>
        </p:grpSpPr>
        <p:sp>
          <p:nvSpPr>
            <p:cNvPr id="8" name="object 15">
              <a:extLst>
                <a:ext uri="{FF2B5EF4-FFF2-40B4-BE49-F238E27FC236}">
                  <a16:creationId xmlns:a16="http://schemas.microsoft.com/office/drawing/2014/main" id="{54A55CCA-E8C4-28C5-A34D-6C85DA1972C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6">
              <a:extLst>
                <a:ext uri="{FF2B5EF4-FFF2-40B4-BE49-F238E27FC236}">
                  <a16:creationId xmlns:a16="http://schemas.microsoft.com/office/drawing/2014/main" id="{A06A7D5F-1FF2-E910-A452-FD26DBC486DB}"/>
                </a:ext>
              </a:extLst>
            </p:cNvPr>
            <p:cNvSpPr txBox="1"/>
            <p:nvPr/>
          </p:nvSpPr>
          <p:spPr>
            <a:xfrm>
              <a:off x="4279973" y="1775642"/>
              <a:ext cx="781478" cy="2401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sz="900" b="1" cap="all" spc="-10">
                  <a:solidFill>
                    <a:schemeClr val="bg1"/>
                  </a:solidFill>
                  <a:latin typeface="Calibri"/>
                  <a:cs typeface="Calibri"/>
                </a:rPr>
                <a:t>Preparing</a:t>
              </a:r>
              <a:endParaRPr sz="900" cap="all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50BA319E-A1F5-87AA-801E-09B1311F75B4}"/>
                </a:ext>
              </a:extLst>
            </p:cNvPr>
            <p:cNvSpPr/>
            <p:nvPr/>
          </p:nvSpPr>
          <p:spPr>
            <a:xfrm>
              <a:off x="5112060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F5F2D3CC-C651-D151-1E10-EB4C8F5716B5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2">
              <a:extLst>
                <a:ext uri="{FF2B5EF4-FFF2-40B4-BE49-F238E27FC236}">
                  <a16:creationId xmlns:a16="http://schemas.microsoft.com/office/drawing/2014/main" id="{F6AF8CA8-1617-058D-80E7-625F15513737}"/>
                </a:ext>
              </a:extLst>
            </p:cNvPr>
            <p:cNvSpPr/>
            <p:nvPr/>
          </p:nvSpPr>
          <p:spPr>
            <a:xfrm>
              <a:off x="7173317" y="1621557"/>
              <a:ext cx="1179831" cy="475616"/>
            </a:xfrm>
            <a:custGeom>
              <a:avLst/>
              <a:gdLst/>
              <a:ahLst/>
              <a:cxnLst/>
              <a:rect l="l" t="t" r="r" b="b"/>
              <a:pathLst>
                <a:path w="1179829" h="475614">
                  <a:moveTo>
                    <a:pt x="941832" y="0"/>
                  </a:moveTo>
                  <a:lnTo>
                    <a:pt x="0" y="0"/>
                  </a:lnTo>
                  <a:lnTo>
                    <a:pt x="237744" y="237743"/>
                  </a:lnTo>
                  <a:lnTo>
                    <a:pt x="0" y="475487"/>
                  </a:lnTo>
                  <a:lnTo>
                    <a:pt x="941832" y="475487"/>
                  </a:lnTo>
                  <a:lnTo>
                    <a:pt x="1179576" y="237743"/>
                  </a:lnTo>
                  <a:lnTo>
                    <a:pt x="941832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82FB8EFF-9330-D79D-6B96-184558949054}"/>
                </a:ext>
              </a:extLst>
            </p:cNvPr>
            <p:cNvSpPr txBox="1"/>
            <p:nvPr/>
          </p:nvSpPr>
          <p:spPr>
            <a:xfrm>
              <a:off x="5422760" y="1641026"/>
              <a:ext cx="780087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 </a:t>
              </a:r>
              <a:b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A 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object 20">
              <a:extLst>
                <a:ext uri="{FF2B5EF4-FFF2-40B4-BE49-F238E27FC236}">
                  <a16:creationId xmlns:a16="http://schemas.microsoft.com/office/drawing/2014/main" id="{A745EEED-69BE-F135-90A7-95A6999028F5}"/>
                </a:ext>
              </a:extLst>
            </p:cNvPr>
            <p:cNvSpPr txBox="1"/>
            <p:nvPr/>
          </p:nvSpPr>
          <p:spPr>
            <a:xfrm>
              <a:off x="6340881" y="1665826"/>
              <a:ext cx="744663" cy="44510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800"/>
                </a:lnSpc>
                <a:spcBef>
                  <a:spcPts val="100"/>
                </a:spcBef>
              </a:pPr>
              <a:r>
                <a:rPr lang="en-US" sz="900" b="1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</a:t>
              </a: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 </a:t>
              </a:r>
              <a:b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DATA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object 23">
              <a:extLst>
                <a:ext uri="{FF2B5EF4-FFF2-40B4-BE49-F238E27FC236}">
                  <a16:creationId xmlns:a16="http://schemas.microsoft.com/office/drawing/2014/main" id="{C8BA4F35-ACFC-474A-CDA4-0DB3B6B2CD18}"/>
                </a:ext>
              </a:extLst>
            </p:cNvPr>
            <p:cNvSpPr txBox="1"/>
            <p:nvPr/>
          </p:nvSpPr>
          <p:spPr>
            <a:xfrm>
              <a:off x="7491969" y="1603473"/>
              <a:ext cx="683056" cy="48352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12700" marR="5080" indent="86360">
                <a:lnSpc>
                  <a:spcPts val="800"/>
                </a:lnSpc>
                <a:spcBef>
                  <a:spcPts val="250"/>
                </a:spcBef>
              </a:pPr>
              <a:r>
                <a:rPr lang="en-US" sz="900" b="1" spc="-2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TEST </a:t>
              </a:r>
              <a:r>
                <a:rPr lang="en-US" sz="900" b="1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RESULTS</a:t>
              </a:r>
              <a:endParaRPr lang="en-US" sz="90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981EBE-FFD8-12E5-C1DA-AB9615FC388B}"/>
              </a:ext>
            </a:extLst>
          </p:cNvPr>
          <p:cNvSpPr txBox="1">
            <a:spLocks/>
          </p:cNvSpPr>
          <p:nvPr/>
        </p:nvSpPr>
        <p:spPr>
          <a:xfrm>
            <a:off x="502920" y="1202100"/>
            <a:ext cx="2760980" cy="3397250"/>
          </a:xfrm>
          <a:prstGeom prst="rect">
            <a:avLst/>
          </a:prstGeom>
        </p:spPr>
        <p:txBody>
          <a:bodyPr vert="horz" lIns="0" tIns="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5763">
              <a:spcBef>
                <a:spcPts val="254"/>
              </a:spcBef>
            </a:pP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MANUAL ENTRY: OPERATOR ID</a:t>
            </a:r>
          </a:p>
          <a:p>
            <a:pPr marL="283210" indent="-283210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Use number and/or ABC keys on the keypad</a:t>
            </a:r>
          </a:p>
          <a:p>
            <a:pPr marL="401955" indent="-173355" defTabSz="385763"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Up to </a:t>
            </a:r>
            <a:r>
              <a:rPr lang="en-US" b="1" dirty="0">
                <a:latin typeface="+mn-lt"/>
                <a:cs typeface="Calibri"/>
              </a:rPr>
              <a:t>15</a:t>
            </a:r>
            <a:r>
              <a:rPr lang="en-US" dirty="0">
                <a:latin typeface="+mn-lt"/>
                <a:cs typeface="Calibri"/>
              </a:rPr>
              <a:t> alphanumeric characters may be entered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Press</a:t>
            </a:r>
            <a:r>
              <a:rPr lang="en-US" dirty="0">
                <a:solidFill>
                  <a:srgbClr val="009CDE"/>
                </a:solidFill>
                <a:latin typeface="+mn-lt"/>
                <a:cs typeface="Calibri"/>
              </a:rPr>
              <a:t> ENT </a:t>
            </a:r>
            <a:r>
              <a:rPr lang="en-US" dirty="0">
                <a:latin typeface="+mn-lt"/>
                <a:cs typeface="Calibri"/>
              </a:rPr>
              <a:t>key</a:t>
            </a:r>
          </a:p>
          <a:p>
            <a:pPr marL="285750" indent="-285750" defTabSz="385763">
              <a:spcBef>
                <a:spcPts val="254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Calibri"/>
              </a:rPr>
              <a:t>Repeat if prompted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C8D87-E17C-35AD-BB40-9D1A4A2BEFD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9</a:t>
            </a:fld>
            <a:endParaRPr spc="-25"/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bbott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bbott" id="{C7F2634F-BCB7-4C51-AE0C-168AF2A78A91}" vid="{FFA3E4FD-441B-4D63-B484-C054830E4D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Abbott Brand Colors">
    <a:dk1>
      <a:srgbClr val="000000"/>
    </a:dk1>
    <a:lt1>
      <a:sysClr val="window" lastClr="FFFFFF"/>
    </a:lt1>
    <a:dk2>
      <a:srgbClr val="E4002B"/>
    </a:dk2>
    <a:lt2>
      <a:srgbClr val="D9D9D6"/>
    </a:lt2>
    <a:accent1>
      <a:srgbClr val="004F71"/>
    </a:accent1>
    <a:accent2>
      <a:srgbClr val="64CCC9"/>
    </a:accent2>
    <a:accent3>
      <a:srgbClr val="009CDE"/>
    </a:accent3>
    <a:accent4>
      <a:srgbClr val="FFD100"/>
    </a:accent4>
    <a:accent5>
      <a:srgbClr val="470A68"/>
    </a:accent5>
    <a:accent6>
      <a:srgbClr val="00B140"/>
    </a:accent6>
    <a:hlink>
      <a:srgbClr val="009CDE"/>
    </a:hlink>
    <a:folHlink>
      <a:srgbClr val="63666A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Props1.xml><?xml version="1.0" encoding="utf-8"?>
<ds:datastoreItem xmlns:ds="http://schemas.openxmlformats.org/officeDocument/2006/customXml" ds:itemID="{D1D156CB-87BF-445D-B2E3-E2F345512E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69C299-FE41-40CA-81EC-6780DDCE2B7A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98E163-E022-4B79-9289-79DD55F11631}">
  <ds:schemaRefs>
    <ds:schemaRef ds:uri="http://purl.org/dc/terms/"/>
    <ds:schemaRef ds:uri="http://schemas.openxmlformats.org/package/2006/metadata/core-properties"/>
    <ds:schemaRef ds:uri="58aae1d4-348c-43a6-a198-2780665a19b1"/>
    <ds:schemaRef ds:uri="http://www.w3.org/XML/1998/namespace"/>
    <ds:schemaRef ds:uri="http://schemas.microsoft.com/office/2006/documentManagement/types"/>
    <ds:schemaRef ds:uri="479efc84-4971-4d92-b1bc-c48b2b92c0fc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20890</TotalTime>
  <Words>5582</Words>
  <Application>Microsoft Office PowerPoint</Application>
  <PresentationFormat>On-screen Show (16:9)</PresentationFormat>
  <Paragraphs>971</Paragraphs>
  <Slides>74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Aptos</vt:lpstr>
      <vt:lpstr>Arial</vt:lpstr>
      <vt:lpstr>Arial,Sans-Serif</vt:lpstr>
      <vt:lpstr>Brandon Grotesque Regular</vt:lpstr>
      <vt:lpstr>Calibri</vt:lpstr>
      <vt:lpstr>Georgia</vt:lpstr>
      <vt:lpstr>Abbott</vt:lpstr>
      <vt:lpstr>Please delete this slide after reading through and before working on your slides</vt:lpstr>
      <vt:lpstr>PowerPoint Presentation</vt:lpstr>
      <vt:lpstr>Learning objectives</vt:lpstr>
      <vt:lpstr>Preparing for Testing</vt:lpstr>
      <vt:lpstr>Preparing the i-STAT 1 analyzer</vt:lpstr>
      <vt:lpstr>Preparing the i-STAT 1 Wireless analyzer</vt:lpstr>
      <vt:lpstr>Entering Operator ID via barcode scan</vt:lpstr>
      <vt:lpstr>Entering Operator ID manually | i-STAT 1</vt:lpstr>
      <vt:lpstr>Entering Operator ID manually | i-STAT 1 Wireless</vt:lpstr>
      <vt:lpstr>Entering Patient ID via barcode scan</vt:lpstr>
      <vt:lpstr>Entering Patient ID manually | i-STAT 1</vt:lpstr>
      <vt:lpstr>Entering Patient ID manually | i-STAT 1 Wireless</vt:lpstr>
      <vt:lpstr>Positive Patient ID | i-STAT 1</vt:lpstr>
      <vt:lpstr>Positive Patient ID | i-STAT 1 Wireless</vt:lpstr>
      <vt:lpstr>Performing a Patient Test</vt:lpstr>
      <vt:lpstr>PowerPoint Presentation</vt:lpstr>
      <vt:lpstr>The “Insert Cartridge" screen</vt:lpstr>
      <vt:lpstr>Cartridge filling overview | white &amp; blue cartridges</vt:lpstr>
      <vt:lpstr>Cartridge filling overview | white cartridge</vt:lpstr>
      <vt:lpstr>Cartridge filling overview | blue cartridge</vt:lpstr>
      <vt:lpstr>Cartridge filling overview | i-STAT 1</vt:lpstr>
      <vt:lpstr>Cartridge filling overview | i-STAT 1 Wireless</vt:lpstr>
      <vt:lpstr>i-STAT hs-TnI cartridge (troponin)</vt:lpstr>
      <vt:lpstr>i-STAT chemistry cartridges</vt:lpstr>
      <vt:lpstr>i-STAT CHEM8+ cartridge</vt:lpstr>
      <vt:lpstr>i-STAT blood gas cartridges</vt:lpstr>
      <vt:lpstr>i-STAT CG4+ cartridge</vt:lpstr>
      <vt:lpstr>i-STAT ACT cartridges</vt:lpstr>
      <vt:lpstr>i-STAT PTplus cartridge</vt:lpstr>
      <vt:lpstr>Using evacuated tube to fill | white cartridge</vt:lpstr>
      <vt:lpstr>Using evacuated tube to fill | blue cartridge</vt:lpstr>
      <vt:lpstr>Evacuated tube w/dispensing tip to fill | white snap cartridge</vt:lpstr>
      <vt:lpstr>Evacuated tube w/dispensing tip to fill | white slide cartridge</vt:lpstr>
      <vt:lpstr>Evacuated tube w/dispensing tip to fill | blue cartridge</vt:lpstr>
      <vt:lpstr>Using a syringe to fill | white cartridge</vt:lpstr>
      <vt:lpstr>Using a syringe to fill | blue cartridge</vt:lpstr>
      <vt:lpstr>Using a capillary* tube to fill | white cartridge</vt:lpstr>
      <vt:lpstr>Immediately after inserting the cartridge</vt:lpstr>
      <vt:lpstr>Test Data</vt:lpstr>
      <vt:lpstr>Customizable test settings | i-STAT 1</vt:lpstr>
      <vt:lpstr>Customizable test settings | i-STAT 1 Wireless</vt:lpstr>
      <vt:lpstr>Using "test select" function | i-STAT 1</vt:lpstr>
      <vt:lpstr>Overview of the chart page</vt:lpstr>
      <vt:lpstr>Chart Page: Enter sample type | i-STAT 1</vt:lpstr>
      <vt:lpstr>Chart Page: Enter sample type | i-STAT 1 Wireless</vt:lpstr>
      <vt:lpstr>Chart Page: Enter patient temperature | i-STAT 1</vt:lpstr>
      <vt:lpstr>Chart Page: Enter patient temperature | i-STAT 1 Wireless</vt:lpstr>
      <vt:lpstr>Chart Page: Enter FIO2 | i-STAT 1</vt:lpstr>
      <vt:lpstr>Chart Page: Enter FIO2 | i-STAT 1 Wireless</vt:lpstr>
      <vt:lpstr>Chart Page: Enter CPB | i-STAT 1</vt:lpstr>
      <vt:lpstr>Chart Page: Enter CPB | i-STAT 1 Wireless</vt:lpstr>
      <vt:lpstr>Test Results</vt:lpstr>
      <vt:lpstr>Interpret test results: Results screen | i-STAT 1</vt:lpstr>
      <vt:lpstr>Interpret test results: Results screen | i-STAT 1 Wireless</vt:lpstr>
      <vt:lpstr>Interpret test results:  Reference range* graphs | i-STAT 1</vt:lpstr>
      <vt:lpstr>Interpret test results:  Reference range* graphs | i-STAT 1 Wireless</vt:lpstr>
      <vt:lpstr>Interpret test results:  Critical value alerts | i-STAT 1</vt:lpstr>
      <vt:lpstr>Interpret test results:  Critical value alerts | i-STAT 1 Wireless</vt:lpstr>
      <vt:lpstr>Interpret test results:  Out of reportable range flags | i-STAT 1</vt:lpstr>
      <vt:lpstr>Interpret test results:  Out of reportable range flags | i-STAT 1 Wireless</vt:lpstr>
      <vt:lpstr>Interpret test results:  Suppressed results flags | i-STAT 1</vt:lpstr>
      <vt:lpstr>Interpret test results:  Suppressed results flags | i-STAT 1 Wireless</vt:lpstr>
      <vt:lpstr>Interpret test results:  Star outs (***) | i-STAT 1</vt:lpstr>
      <vt:lpstr>Interpret test results:  Star outs (***) | i-STAT 1 Wireless</vt:lpstr>
      <vt:lpstr>Responding to patient tests:  Comment code | i-STAT 1</vt:lpstr>
      <vt:lpstr>Responding to patient tests:  Comment code | i-STAT 1 Wireless</vt:lpstr>
      <vt:lpstr>PowerPoint Presentation</vt:lpstr>
      <vt:lpstr>Transmitting results wirelessly | i-STAT 1 Wireless</vt:lpstr>
      <vt:lpstr>Printing results: i-STAT to printer through downloader</vt:lpstr>
      <vt:lpstr>Printing results: Via infrared (IR) windows</vt:lpstr>
      <vt:lpstr>Recall previous results: Last Result | i-STAT 1</vt:lpstr>
      <vt:lpstr>Recall previous results: Last Result | i-STAT 1 Wireless</vt:lpstr>
      <vt:lpstr>Summary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Presentation i-STAT 1 Performing a Patient Test (APOC-25002246)</dc:title>
  <dc:creator>Graphic Impressions</dc:creator>
  <cp:lastModifiedBy>Kakaraparthi, Naga Mahesh</cp:lastModifiedBy>
  <cp:revision>28</cp:revision>
  <dcterms:created xsi:type="dcterms:W3CDTF">2025-01-28T17:17:13Z</dcterms:created>
  <dcterms:modified xsi:type="dcterms:W3CDTF">2026-05-13T18:37:42Z</dcterms:modified>
  <cp:category>Overview of the i-STAT 1 System and performing a patient test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D5619319-343C-4174-ADF9-E80B9EF83243</vt:lpwstr>
  </property>
  <property fmtid="{D5CDD505-2E9C-101B-9397-08002B2CF9AE}" pid="3" name="ArticulatePath">
    <vt:lpwstr>Abbott Powerpoint Introductory Slides</vt:lpwstr>
  </property>
  <property fmtid="{D5CDD505-2E9C-101B-9397-08002B2CF9AE}" pid="4" name="Created">
    <vt:filetime>2025-01-28T00:00:00Z</vt:filetime>
  </property>
  <property fmtid="{D5CDD505-2E9C-101B-9397-08002B2CF9AE}" pid="5" name="Creator">
    <vt:lpwstr>Acrobat PDFMaker 24 for PowerPoint</vt:lpwstr>
  </property>
  <property fmtid="{D5CDD505-2E9C-101B-9397-08002B2CF9AE}" pid="6" name="LastSaved">
    <vt:filetime>2025-01-28T00:00:00Z</vt:filetime>
  </property>
  <property fmtid="{D5CDD505-2E9C-101B-9397-08002B2CF9AE}" pid="7" name="Producer">
    <vt:lpwstr>Adobe PDF Library 24.5.96</vt:lpwstr>
  </property>
  <property fmtid="{D5CDD505-2E9C-101B-9397-08002B2CF9AE}" pid="8" name="ContentTypeId">
    <vt:lpwstr>0x0101009330FCE9FF151E4C8A6F57AA16BCA2B9</vt:lpwstr>
  </property>
  <property fmtid="{D5CDD505-2E9C-101B-9397-08002B2CF9AE}" pid="9" name="MediaServiceImageTags">
    <vt:lpwstr/>
  </property>
</Properties>
</file>