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33.xml" ContentType="application/vnd.openxmlformats-officedocument.presentationml.slideLayout+xml"/>
  <Override PartName="/ppt/theme/theme2.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903" r:id="rId5"/>
  </p:sldMasterIdLst>
  <p:notesMasterIdLst>
    <p:notesMasterId r:id="rId41"/>
  </p:notesMasterIdLst>
  <p:handoutMasterIdLst>
    <p:handoutMasterId r:id="rId42"/>
  </p:handoutMasterIdLst>
  <p:sldIdLst>
    <p:sldId id="357" r:id="rId6"/>
    <p:sldId id="360" r:id="rId7"/>
    <p:sldId id="461" r:id="rId8"/>
    <p:sldId id="462" r:id="rId9"/>
    <p:sldId id="442" r:id="rId10"/>
    <p:sldId id="469" r:id="rId11"/>
    <p:sldId id="471" r:id="rId12"/>
    <p:sldId id="454" r:id="rId13"/>
    <p:sldId id="463" r:id="rId14"/>
    <p:sldId id="365" r:id="rId15"/>
    <p:sldId id="417" r:id="rId16"/>
    <p:sldId id="458" r:id="rId17"/>
    <p:sldId id="431" r:id="rId18"/>
    <p:sldId id="477" r:id="rId19"/>
    <p:sldId id="432" r:id="rId20"/>
    <p:sldId id="470" r:id="rId21"/>
    <p:sldId id="367" r:id="rId22"/>
    <p:sldId id="472" r:id="rId23"/>
    <p:sldId id="414" r:id="rId24"/>
    <p:sldId id="446" r:id="rId25"/>
    <p:sldId id="452" r:id="rId26"/>
    <p:sldId id="418" r:id="rId27"/>
    <p:sldId id="445" r:id="rId28"/>
    <p:sldId id="450" r:id="rId29"/>
    <p:sldId id="420" r:id="rId30"/>
    <p:sldId id="422" r:id="rId31"/>
    <p:sldId id="465" r:id="rId32"/>
    <p:sldId id="473" r:id="rId33"/>
    <p:sldId id="476" r:id="rId34"/>
    <p:sldId id="464" r:id="rId35"/>
    <p:sldId id="453" r:id="rId36"/>
    <p:sldId id="457" r:id="rId37"/>
    <p:sldId id="468" r:id="rId38"/>
    <p:sldId id="478" r:id="rId39"/>
    <p:sldId id="358" r:id="rId40"/>
  </p:sldIdLst>
  <p:sldSz cx="9144000" cy="5143500" type="screen16x9"/>
  <p:notesSz cx="7010400" cy="92964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DE"/>
    <a:srgbClr val="5BC2E7"/>
    <a:srgbClr val="F5F6F1"/>
    <a:srgbClr val="F4F7F2"/>
    <a:srgbClr val="470A68"/>
    <a:srgbClr val="A4D8D7"/>
    <a:srgbClr val="103332"/>
    <a:srgbClr val="C6006F"/>
    <a:srgbClr val="FFFFFF"/>
    <a:srgbClr val="002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17" autoAdjust="0"/>
    <p:restoredTop sz="94660"/>
  </p:normalViewPr>
  <p:slideViewPr>
    <p:cSldViewPr snapToGrid="0">
      <p:cViewPr varScale="1">
        <p:scale>
          <a:sx n="138" d="100"/>
          <a:sy n="138" d="100"/>
        </p:scale>
        <p:origin x="1428" y="12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gs" Target="tags/tag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D5CFBB-D201-44FC-BF99-ADCDEC347F58}" type="doc">
      <dgm:prSet loTypeId="urn:microsoft.com/office/officeart/2005/8/layout/hChevron3" loCatId="process" qsTypeId="urn:microsoft.com/office/officeart/2005/8/quickstyle/simple1" qsCatId="simple" csTypeId="urn:microsoft.com/office/officeart/2005/8/colors/colorful2" csCatId="colorful" phldr="1"/>
      <dgm:spPr/>
    </dgm:pt>
    <dgm:pt modelId="{AAD66D2B-0884-4A96-A137-1E87A0092D97}" type="pres">
      <dgm:prSet presAssocID="{CFD5CFBB-D201-44FC-BF99-ADCDEC347F58}" presName="Name0" presStyleCnt="0">
        <dgm:presLayoutVars>
          <dgm:dir/>
          <dgm:resizeHandles val="exact"/>
        </dgm:presLayoutVars>
      </dgm:prSet>
      <dgm:spPr/>
    </dgm:pt>
  </dgm:ptLst>
  <dgm:cxnLst>
    <dgm:cxn modelId="{5D14BB57-A100-428F-9965-643E1E2F1F9E}" type="presOf" srcId="{CFD5CFBB-D201-44FC-BF99-ADCDEC347F58}" destId="{AAD66D2B-0884-4A96-A137-1E87A0092D97}"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FFA2CA8-92D6-47CF-85D6-1F0532C1E387}" type="datetimeFigureOut">
              <a:rPr lang="en-US" smtClean="0"/>
              <a:t>5/13/2026</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25A89C9-4676-4DF6-A308-B82F637C7B71}" type="slidenum">
              <a:rPr lang="en-US" smtClean="0"/>
              <a:t>‹#›</a:t>
            </a:fld>
            <a:endParaRPr lang="en-US" dirty="0"/>
          </a:p>
        </p:txBody>
      </p:sp>
    </p:spTree>
    <p:extLst>
      <p:ext uri="{BB962C8B-B14F-4D97-AF65-F5344CB8AC3E}">
        <p14:creationId xmlns:p14="http://schemas.microsoft.com/office/powerpoint/2010/main" val="1481995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FB7AB40-F860-4E32-9C26-3A6684532969}" type="datetimeFigureOut">
              <a:rPr lang="en-US" smtClean="0"/>
              <a:t>5/13/2026</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E1EEE18-8F3D-4CB3-B090-6249C20A5AF8}" type="slidenum">
              <a:rPr lang="en-US" smtClean="0"/>
              <a:t>‹#›</a:t>
            </a:fld>
            <a:endParaRPr lang="en-US" dirty="0"/>
          </a:p>
        </p:txBody>
      </p:sp>
    </p:spTree>
    <p:extLst>
      <p:ext uri="{BB962C8B-B14F-4D97-AF65-F5344CB8AC3E}">
        <p14:creationId xmlns:p14="http://schemas.microsoft.com/office/powerpoint/2010/main" val="3927912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hyperlink" Target="http://www.globalpointofcare.abbott/"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globalpointofcare.abbott/" TargetMode="External"/><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 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a:t>
            </a:fld>
            <a:endParaRPr lang="en-IN" dirty="0"/>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3497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Long Content">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78F9584-625D-462B-8192-C99B9E91AB3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3" name="Content Placeholder 5">
            <a:extLst>
              <a:ext uri="{FF2B5EF4-FFF2-40B4-BE49-F238E27FC236}">
                <a16:creationId xmlns:a16="http://schemas.microsoft.com/office/drawing/2014/main" id="{0F6E8C1B-F140-45B9-ADF1-1C3C65701146}"/>
              </a:ext>
            </a:extLst>
          </p:cNvPr>
          <p:cNvSpPr>
            <a:spLocks noGrp="1"/>
          </p:cNvSpPr>
          <p:nvPr>
            <p:ph sz="quarter" idx="14"/>
          </p:nvPr>
        </p:nvSpPr>
        <p:spPr>
          <a:xfrm>
            <a:off x="502918" y="1097279"/>
            <a:ext cx="8145781" cy="3566159"/>
          </a:xfrm>
        </p:spPr>
        <p:txBody>
          <a:bodyPr/>
          <a:lstStyle>
            <a:lvl1pPr>
              <a:spcBef>
                <a:spcPts val="1200"/>
              </a:spcBef>
              <a:defRPr b="1"/>
            </a:lvl1pPr>
            <a:lvl2pPr>
              <a:spcBef>
                <a:spcPts val="1200"/>
              </a:spcBef>
              <a:defRPr/>
            </a:lvl2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E816DBEC-A477-4721-9AEB-6DA5B1D8A35F}"/>
              </a:ext>
            </a:extLst>
          </p:cNvPr>
          <p:cNvSpPr>
            <a:spLocks noGrp="1"/>
          </p:cNvSpPr>
          <p:nvPr>
            <p:ph type="sldNum" sz="quarter" idx="17"/>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C92466CF-9DE4-42FD-B4BE-46614812750F}"/>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36227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ntent_CALIBRI SUBHEAD Option">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62367392-CE3F-4A36-802E-43D377135A8F}"/>
              </a:ext>
            </a:extLst>
          </p:cNvPr>
          <p:cNvSpPr>
            <a:spLocks noGrp="1"/>
          </p:cNvSpPr>
          <p:nvPr>
            <p:ph type="body" sz="quarter" idx="14" hasCustomPrompt="1"/>
          </p:nvPr>
        </p:nvSpPr>
        <p:spPr>
          <a:xfrm>
            <a:off x="503238" y="1097279"/>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SHORT TITLE, CALIBRI, 18PT, BOLD</a:t>
            </a:r>
          </a:p>
        </p:txBody>
      </p:sp>
      <p:sp>
        <p:nvSpPr>
          <p:cNvPr id="17" name="Text Placeholder 4">
            <a:extLst>
              <a:ext uri="{FF2B5EF4-FFF2-40B4-BE49-F238E27FC236}">
                <a16:creationId xmlns:a16="http://schemas.microsoft.com/office/drawing/2014/main" id="{784001D6-32AA-4130-AA76-37D05FF0EF11}"/>
              </a:ext>
            </a:extLst>
          </p:cNvPr>
          <p:cNvSpPr>
            <a:spLocks noGrp="1"/>
          </p:cNvSpPr>
          <p:nvPr>
            <p:ph type="body" sz="quarter" idx="15" hasCustomPrompt="1"/>
          </p:nvPr>
        </p:nvSpPr>
        <p:spPr>
          <a:xfrm>
            <a:off x="4823460" y="1097279"/>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SHORT TITLE, CALIBRI, 18PT, BOLD</a:t>
            </a:r>
          </a:p>
        </p:txBody>
      </p:sp>
      <p:sp>
        <p:nvSpPr>
          <p:cNvPr id="18" name="Content Placeholder 14">
            <a:extLst>
              <a:ext uri="{FF2B5EF4-FFF2-40B4-BE49-F238E27FC236}">
                <a16:creationId xmlns:a16="http://schemas.microsoft.com/office/drawing/2014/main" id="{1F77A952-6CFD-4B10-A39C-FBF9CCB45B58}"/>
              </a:ext>
            </a:extLst>
          </p:cNvPr>
          <p:cNvSpPr>
            <a:spLocks noGrp="1"/>
          </p:cNvSpPr>
          <p:nvPr>
            <p:ph sz="quarter" idx="18"/>
          </p:nvPr>
        </p:nvSpPr>
        <p:spPr>
          <a:xfrm>
            <a:off x="502919" y="1487804"/>
            <a:ext cx="3817301" cy="3175634"/>
          </a:xfrm>
        </p:spPr>
        <p:txBody>
          <a:bodyPr>
            <a:noAutofit/>
          </a:bodyPr>
          <a:lstStyle>
            <a:lvl1pPr>
              <a:defRPr b="1"/>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4">
            <a:extLst>
              <a:ext uri="{FF2B5EF4-FFF2-40B4-BE49-F238E27FC236}">
                <a16:creationId xmlns:a16="http://schemas.microsoft.com/office/drawing/2014/main" id="{0756EC84-5A13-4571-BFB7-247BD6E93F56}"/>
              </a:ext>
            </a:extLst>
          </p:cNvPr>
          <p:cNvSpPr>
            <a:spLocks noGrp="1"/>
          </p:cNvSpPr>
          <p:nvPr>
            <p:ph sz="quarter" idx="19"/>
          </p:nvPr>
        </p:nvSpPr>
        <p:spPr>
          <a:xfrm>
            <a:off x="4823460" y="1487804"/>
            <a:ext cx="3817301" cy="3175634"/>
          </a:xfrm>
        </p:spPr>
        <p:txBody>
          <a:bodyPr>
            <a:noAutofit/>
          </a:bodyPr>
          <a:lstStyle>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Text Placeholder 9">
            <a:extLst>
              <a:ext uri="{FF2B5EF4-FFF2-40B4-BE49-F238E27FC236}">
                <a16:creationId xmlns:a16="http://schemas.microsoft.com/office/drawing/2014/main" id="{1B479ED3-E6FF-4DA0-B9B5-59809FFAEF46}"/>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4" name="Slide Number Placeholder 3">
            <a:extLst>
              <a:ext uri="{FF2B5EF4-FFF2-40B4-BE49-F238E27FC236}">
                <a16:creationId xmlns:a16="http://schemas.microsoft.com/office/drawing/2014/main" id="{1486E6C4-2B39-46A3-861C-1D8545DFDAF4}"/>
              </a:ext>
            </a:extLst>
          </p:cNvPr>
          <p:cNvSpPr>
            <a:spLocks noGrp="1"/>
          </p:cNvSpPr>
          <p:nvPr>
            <p:ph type="sldNum" sz="quarter" idx="22"/>
          </p:nvPr>
        </p:nvSpPr>
        <p:spPr/>
        <p:txBody>
          <a:bodyPr/>
          <a:lstStyle/>
          <a:p>
            <a:pPr>
              <a:defRPr/>
            </a:pPr>
            <a:r>
              <a:rPr lang="en-IN" dirty="0"/>
              <a:t>|    </a:t>
            </a:r>
            <a:fld id="{7B2119CD-3B2D-4CEB-B404-D2E3F8CD6D69}" type="slidenum">
              <a:rPr lang="en-IN" smtClean="0"/>
              <a:pPr>
                <a:defRPr/>
              </a:pPr>
              <a:t>‹#›</a:t>
            </a:fld>
            <a:endParaRPr lang="en-IN" dirty="0"/>
          </a:p>
        </p:txBody>
      </p:sp>
      <p:sp>
        <p:nvSpPr>
          <p:cNvPr id="6" name="Title 5">
            <a:extLst>
              <a:ext uri="{FF2B5EF4-FFF2-40B4-BE49-F238E27FC236}">
                <a16:creationId xmlns:a16="http://schemas.microsoft.com/office/drawing/2014/main" id="{088E1389-D875-4A3C-85CC-2FF6F879D34A}"/>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503091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 Header">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D9A84B86-6CE3-4715-A01A-FECF8E99EC15}"/>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7" name="Text Placeholder 9">
            <a:extLst>
              <a:ext uri="{FF2B5EF4-FFF2-40B4-BE49-F238E27FC236}">
                <a16:creationId xmlns:a16="http://schemas.microsoft.com/office/drawing/2014/main" id="{F184EA7A-C14A-435C-84F4-DB8BC3A9A6E5}"/>
              </a:ext>
            </a:extLst>
          </p:cNvPr>
          <p:cNvSpPr>
            <a:spLocks noGrp="1"/>
          </p:cNvSpPr>
          <p:nvPr>
            <p:ph type="body" sz="quarter" idx="14" hasCustomPrompt="1"/>
          </p:nvPr>
        </p:nvSpPr>
        <p:spPr>
          <a:xfrm>
            <a:off x="502920" y="1097280"/>
            <a:ext cx="8129016" cy="822960"/>
          </a:xfrm>
          <a:prstGeom prst="rect">
            <a:avLst/>
          </a:prstGeom>
        </p:spPr>
        <p:txBody>
          <a:bodyPr>
            <a:noAutofit/>
          </a:bodyPr>
          <a:lstStyle>
            <a:lvl1pPr>
              <a:defRPr sz="1600" b="0">
                <a:solidFill>
                  <a:schemeClr val="accent3"/>
                </a:solidFill>
                <a:latin typeface="+mj-lt"/>
              </a:defRPr>
            </a:lvl1pPr>
          </a:lstStyle>
          <a:p>
            <a:pPr lvl="0"/>
            <a:r>
              <a:rPr lang="en-US"/>
              <a:t>Click to edit master text styles</a:t>
            </a:r>
          </a:p>
        </p:txBody>
      </p:sp>
      <p:sp>
        <p:nvSpPr>
          <p:cNvPr id="18" name="Text Placeholder 4">
            <a:extLst>
              <a:ext uri="{FF2B5EF4-FFF2-40B4-BE49-F238E27FC236}">
                <a16:creationId xmlns:a16="http://schemas.microsoft.com/office/drawing/2014/main" id="{5D0068BB-B539-4488-911A-96DC071FE88E}"/>
              </a:ext>
            </a:extLst>
          </p:cNvPr>
          <p:cNvSpPr>
            <a:spLocks noGrp="1"/>
          </p:cNvSpPr>
          <p:nvPr>
            <p:ph type="body" sz="quarter" idx="13" hasCustomPrompt="1"/>
          </p:nvPr>
        </p:nvSpPr>
        <p:spPr>
          <a:xfrm>
            <a:off x="503238" y="2057400"/>
            <a:ext cx="3817302" cy="390525"/>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19" name="Text Placeholder 4">
            <a:extLst>
              <a:ext uri="{FF2B5EF4-FFF2-40B4-BE49-F238E27FC236}">
                <a16:creationId xmlns:a16="http://schemas.microsoft.com/office/drawing/2014/main" id="{FC1F4580-228D-4976-BFA8-C2248824F3A1}"/>
              </a:ext>
            </a:extLst>
          </p:cNvPr>
          <p:cNvSpPr>
            <a:spLocks noGrp="1"/>
          </p:cNvSpPr>
          <p:nvPr>
            <p:ph type="body" sz="quarter" idx="18" hasCustomPrompt="1"/>
          </p:nvPr>
        </p:nvSpPr>
        <p:spPr>
          <a:xfrm>
            <a:off x="4823460" y="2057400"/>
            <a:ext cx="3817302" cy="390525"/>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20" name="Content Placeholder 6">
            <a:extLst>
              <a:ext uri="{FF2B5EF4-FFF2-40B4-BE49-F238E27FC236}">
                <a16:creationId xmlns:a16="http://schemas.microsoft.com/office/drawing/2014/main" id="{4073EB3D-18BB-4E2C-9D12-E03D0B6131B9}"/>
              </a:ext>
            </a:extLst>
          </p:cNvPr>
          <p:cNvSpPr>
            <a:spLocks noGrp="1"/>
          </p:cNvSpPr>
          <p:nvPr>
            <p:ph sz="quarter" idx="19"/>
          </p:nvPr>
        </p:nvSpPr>
        <p:spPr>
          <a:xfrm>
            <a:off x="502919" y="2447925"/>
            <a:ext cx="3817301" cy="2215513"/>
          </a:xfrm>
        </p:spPr>
        <p:txBody>
          <a:bodyPr>
            <a:noAutofit/>
          </a:bodyPr>
          <a:lstStyle>
            <a:lvl1pPr>
              <a:defRPr sz="1400"/>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Content Placeholder 6">
            <a:extLst>
              <a:ext uri="{FF2B5EF4-FFF2-40B4-BE49-F238E27FC236}">
                <a16:creationId xmlns:a16="http://schemas.microsoft.com/office/drawing/2014/main" id="{112F3581-3732-4A0B-8F51-60DBC2912C03}"/>
              </a:ext>
            </a:extLst>
          </p:cNvPr>
          <p:cNvSpPr>
            <a:spLocks noGrp="1"/>
          </p:cNvSpPr>
          <p:nvPr>
            <p:ph sz="quarter" idx="20"/>
          </p:nvPr>
        </p:nvSpPr>
        <p:spPr>
          <a:xfrm>
            <a:off x="4823460" y="2447925"/>
            <a:ext cx="3817301" cy="2215513"/>
          </a:xfrm>
        </p:spPr>
        <p:txBody>
          <a:bodyPr>
            <a:noAutofit/>
          </a:bodyPr>
          <a:lstStyle>
            <a:lvl1pPr>
              <a:defRPr sz="1400"/>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Slide Number Placeholder 3">
            <a:extLst>
              <a:ext uri="{FF2B5EF4-FFF2-40B4-BE49-F238E27FC236}">
                <a16:creationId xmlns:a16="http://schemas.microsoft.com/office/drawing/2014/main" id="{310E347A-2097-4DC1-8FC4-1FBFBC563FCB}"/>
              </a:ext>
            </a:extLst>
          </p:cNvPr>
          <p:cNvSpPr>
            <a:spLocks noGrp="1"/>
          </p:cNvSpPr>
          <p:nvPr>
            <p:ph type="sldNum" sz="quarter" idx="23"/>
          </p:nvPr>
        </p:nvSpPr>
        <p:spPr/>
        <p:txBody>
          <a:bodyPr/>
          <a:lstStyle/>
          <a:p>
            <a:pPr>
              <a:defRPr/>
            </a:pPr>
            <a:r>
              <a:rPr lang="en-IN" dirty="0"/>
              <a:t>|    </a:t>
            </a:r>
            <a:fld id="{7B2119CD-3B2D-4CEB-B404-D2E3F8CD6D69}" type="slidenum">
              <a:rPr lang="en-IN" smtClean="0"/>
              <a:pPr>
                <a:defRPr/>
              </a:pPr>
              <a:t>‹#›</a:t>
            </a:fld>
            <a:endParaRPr lang="en-IN" dirty="0"/>
          </a:p>
        </p:txBody>
      </p:sp>
      <p:sp>
        <p:nvSpPr>
          <p:cNvPr id="6" name="Title 5">
            <a:extLst>
              <a:ext uri="{FF2B5EF4-FFF2-40B4-BE49-F238E27FC236}">
                <a16:creationId xmlns:a16="http://schemas.microsoft.com/office/drawing/2014/main" id="{AD079F95-85C8-47A7-9EDE-B17DE1BCA47B}"/>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192103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18888" y="0"/>
            <a:ext cx="4325111"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14" name="Text Placeholder 9">
            <a:extLst>
              <a:ext uri="{FF2B5EF4-FFF2-40B4-BE49-F238E27FC236}">
                <a16:creationId xmlns:a16="http://schemas.microsoft.com/office/drawing/2014/main" id="{05D9C096-3ECB-4476-AF46-67B691208D52}"/>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E828A00F-D1B4-4C3E-969E-375A3487E70C}"/>
              </a:ext>
            </a:extLst>
          </p:cNvPr>
          <p:cNvSpPr>
            <a:spLocks noGrp="1"/>
          </p:cNvSpPr>
          <p:nvPr>
            <p:ph type="body" sz="quarter" idx="19" hasCustomPrompt="1"/>
          </p:nvPr>
        </p:nvSpPr>
        <p:spPr>
          <a:xfrm>
            <a:off x="503238"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8" name="Text Placeholder 4">
            <a:extLst>
              <a:ext uri="{FF2B5EF4-FFF2-40B4-BE49-F238E27FC236}">
                <a16:creationId xmlns:a16="http://schemas.microsoft.com/office/drawing/2014/main" id="{98B40350-90AF-4369-8B21-A237E4585B43}"/>
              </a:ext>
            </a:extLst>
          </p:cNvPr>
          <p:cNvSpPr>
            <a:spLocks noGrp="1"/>
          </p:cNvSpPr>
          <p:nvPr>
            <p:ph type="body" sz="quarter" idx="13" hasCustomPrompt="1"/>
          </p:nvPr>
        </p:nvSpPr>
        <p:spPr>
          <a:xfrm>
            <a:off x="503238" y="1619968"/>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19" name="Content Placeholder 5">
            <a:extLst>
              <a:ext uri="{FF2B5EF4-FFF2-40B4-BE49-F238E27FC236}">
                <a16:creationId xmlns:a16="http://schemas.microsoft.com/office/drawing/2014/main" id="{74DA2C74-7837-4DF6-A9E0-010AABA411BF}"/>
              </a:ext>
            </a:extLst>
          </p:cNvPr>
          <p:cNvSpPr>
            <a:spLocks noGrp="1"/>
          </p:cNvSpPr>
          <p:nvPr>
            <p:ph sz="quarter" idx="20"/>
          </p:nvPr>
        </p:nvSpPr>
        <p:spPr>
          <a:xfrm>
            <a:off x="502919" y="1957741"/>
            <a:ext cx="3817301" cy="1081523"/>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04384C29-B1D2-4169-8C59-6E4C6B7D22EF}"/>
              </a:ext>
            </a:extLst>
          </p:cNvPr>
          <p:cNvSpPr>
            <a:spLocks noGrp="1"/>
          </p:cNvSpPr>
          <p:nvPr>
            <p:ph type="body" sz="quarter" idx="21" hasCustomPrompt="1"/>
          </p:nvPr>
        </p:nvSpPr>
        <p:spPr>
          <a:xfrm>
            <a:off x="503238" y="3237576"/>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21" name="Content Placeholder 5">
            <a:extLst>
              <a:ext uri="{FF2B5EF4-FFF2-40B4-BE49-F238E27FC236}">
                <a16:creationId xmlns:a16="http://schemas.microsoft.com/office/drawing/2014/main" id="{0312D5F6-81FC-4261-AED0-88E16C372781}"/>
              </a:ext>
            </a:extLst>
          </p:cNvPr>
          <p:cNvSpPr>
            <a:spLocks noGrp="1"/>
          </p:cNvSpPr>
          <p:nvPr>
            <p:ph sz="quarter" idx="22"/>
          </p:nvPr>
        </p:nvSpPr>
        <p:spPr>
          <a:xfrm>
            <a:off x="502919" y="3575350"/>
            <a:ext cx="3817301" cy="1081522"/>
          </a:xfrm>
        </p:spPr>
        <p:txBody>
          <a:bodyPr>
            <a:noAutofit/>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2CC59128-8C19-4115-801D-638E5DDDF8DB}"/>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9A67DE3C-68DE-43DF-A233-910AFDC7FBD6}"/>
              </a:ext>
            </a:extLst>
          </p:cNvPr>
          <p:cNvSpPr>
            <a:spLocks noGrp="1"/>
          </p:cNvSpPr>
          <p:nvPr>
            <p:ph type="title"/>
          </p:nvPr>
        </p:nvSpPr>
        <p:spPr>
          <a:xfrm>
            <a:off x="502920" y="569594"/>
            <a:ext cx="3817300"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421853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4314969"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9" name="Content Placeholder 2">
            <a:extLst>
              <a:ext uri="{FF2B5EF4-FFF2-40B4-BE49-F238E27FC236}">
                <a16:creationId xmlns:a16="http://schemas.microsoft.com/office/drawing/2014/main" id="{A406D962-A904-455A-9FF2-A3FC930F6781}"/>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dirty="0"/>
              <a:t>Proprietary and confidential — do not distribute</a:t>
            </a:r>
          </a:p>
        </p:txBody>
      </p:sp>
      <p:sp>
        <p:nvSpPr>
          <p:cNvPr id="15" name="Text Placeholder 9">
            <a:extLst>
              <a:ext uri="{FF2B5EF4-FFF2-40B4-BE49-F238E27FC236}">
                <a16:creationId xmlns:a16="http://schemas.microsoft.com/office/drawing/2014/main" id="{82FAC416-5A96-491E-91F4-37DD3C42AC2D}"/>
              </a:ext>
            </a:extLst>
          </p:cNvPr>
          <p:cNvSpPr>
            <a:spLocks noGrp="1"/>
          </p:cNvSpPr>
          <p:nvPr>
            <p:ph type="body" sz="quarter" idx="18" hasCustomPrompt="1"/>
          </p:nvPr>
        </p:nvSpPr>
        <p:spPr>
          <a:xfrm>
            <a:off x="4826509"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53FDA49B-BBFC-4479-BD4E-6B88C700E352}"/>
              </a:ext>
            </a:extLst>
          </p:cNvPr>
          <p:cNvSpPr>
            <a:spLocks noGrp="1"/>
          </p:cNvSpPr>
          <p:nvPr>
            <p:ph type="body" sz="quarter" idx="19" hasCustomPrompt="1"/>
          </p:nvPr>
        </p:nvSpPr>
        <p:spPr>
          <a:xfrm>
            <a:off x="4826826"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8" name="Text Placeholder 4">
            <a:extLst>
              <a:ext uri="{FF2B5EF4-FFF2-40B4-BE49-F238E27FC236}">
                <a16:creationId xmlns:a16="http://schemas.microsoft.com/office/drawing/2014/main" id="{EC4C2575-A445-43B7-875C-641A76884F26}"/>
              </a:ext>
            </a:extLst>
          </p:cNvPr>
          <p:cNvSpPr>
            <a:spLocks noGrp="1"/>
          </p:cNvSpPr>
          <p:nvPr>
            <p:ph type="body" sz="quarter" idx="13" hasCustomPrompt="1"/>
          </p:nvPr>
        </p:nvSpPr>
        <p:spPr>
          <a:xfrm>
            <a:off x="4826826" y="1619968"/>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19" name="Content Placeholder 5">
            <a:extLst>
              <a:ext uri="{FF2B5EF4-FFF2-40B4-BE49-F238E27FC236}">
                <a16:creationId xmlns:a16="http://schemas.microsoft.com/office/drawing/2014/main" id="{E778DA63-FCCC-4EE0-AA5F-890A1063CF18}"/>
              </a:ext>
            </a:extLst>
          </p:cNvPr>
          <p:cNvSpPr>
            <a:spLocks noGrp="1"/>
          </p:cNvSpPr>
          <p:nvPr>
            <p:ph sz="quarter" idx="20"/>
          </p:nvPr>
        </p:nvSpPr>
        <p:spPr>
          <a:xfrm>
            <a:off x="4826507" y="1957741"/>
            <a:ext cx="3817301" cy="1081523"/>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BFD7EDCF-7335-4524-B52F-57203999193F}"/>
              </a:ext>
            </a:extLst>
          </p:cNvPr>
          <p:cNvSpPr>
            <a:spLocks noGrp="1"/>
          </p:cNvSpPr>
          <p:nvPr>
            <p:ph type="body" sz="quarter" idx="21" hasCustomPrompt="1"/>
          </p:nvPr>
        </p:nvSpPr>
        <p:spPr>
          <a:xfrm>
            <a:off x="4826826" y="3237576"/>
            <a:ext cx="3817302" cy="320040"/>
          </a:xfrm>
          <a:prstGeom prst="rect">
            <a:avLst/>
          </a:prstGeom>
        </p:spPr>
        <p:txBody>
          <a:bodyPr>
            <a:noAutofit/>
          </a:bodyPr>
          <a:lstStyle>
            <a:lvl1pPr>
              <a:defRPr sz="1600" b="1" cap="all" baseline="0">
                <a:solidFill>
                  <a:schemeClr val="accent3"/>
                </a:solidFill>
                <a:latin typeface="+mn-lt"/>
              </a:defRPr>
            </a:lvl1pPr>
          </a:lstStyle>
          <a:p>
            <a:pPr lvl="0"/>
            <a:r>
              <a:rPr lang="en-US"/>
              <a:t>SHORT TITLE, CALIBRI, 16PT, BOLD</a:t>
            </a:r>
          </a:p>
        </p:txBody>
      </p:sp>
      <p:sp>
        <p:nvSpPr>
          <p:cNvPr id="21" name="Content Placeholder 5">
            <a:extLst>
              <a:ext uri="{FF2B5EF4-FFF2-40B4-BE49-F238E27FC236}">
                <a16:creationId xmlns:a16="http://schemas.microsoft.com/office/drawing/2014/main" id="{08041EA5-1907-45C9-B84F-05A0E02AB318}"/>
              </a:ext>
            </a:extLst>
          </p:cNvPr>
          <p:cNvSpPr>
            <a:spLocks noGrp="1"/>
          </p:cNvSpPr>
          <p:nvPr>
            <p:ph sz="quarter" idx="22"/>
          </p:nvPr>
        </p:nvSpPr>
        <p:spPr>
          <a:xfrm>
            <a:off x="4826507" y="3575350"/>
            <a:ext cx="3817301" cy="1081522"/>
          </a:xfrm>
        </p:spPr>
        <p:txBody>
          <a:bodyPr>
            <a:noAutofit/>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62859DF1-EAA0-48AE-9642-5890114712D6}"/>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40AE3F9D-0018-4E23-82DB-DD559B56D0D9}"/>
              </a:ext>
            </a:extLst>
          </p:cNvPr>
          <p:cNvSpPr>
            <a:spLocks noGrp="1"/>
          </p:cNvSpPr>
          <p:nvPr>
            <p:ph type="title"/>
          </p:nvPr>
        </p:nvSpPr>
        <p:spPr>
          <a:xfrm>
            <a:off x="4818888" y="569594"/>
            <a:ext cx="3822192"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435876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 Alternate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18888" y="0"/>
            <a:ext cx="4325111"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14" name="Text Placeholder 9">
            <a:extLst>
              <a:ext uri="{FF2B5EF4-FFF2-40B4-BE49-F238E27FC236}">
                <a16:creationId xmlns:a16="http://schemas.microsoft.com/office/drawing/2014/main" id="{05D9C096-3ECB-4476-AF46-67B691208D52}"/>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E828A00F-D1B4-4C3E-969E-375A3487E70C}"/>
              </a:ext>
            </a:extLst>
          </p:cNvPr>
          <p:cNvSpPr>
            <a:spLocks noGrp="1"/>
          </p:cNvSpPr>
          <p:nvPr>
            <p:ph type="body" sz="quarter" idx="19" hasCustomPrompt="1"/>
          </p:nvPr>
        </p:nvSpPr>
        <p:spPr>
          <a:xfrm>
            <a:off x="503238"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9" name="Content Placeholder 5">
            <a:extLst>
              <a:ext uri="{FF2B5EF4-FFF2-40B4-BE49-F238E27FC236}">
                <a16:creationId xmlns:a16="http://schemas.microsoft.com/office/drawing/2014/main" id="{74DA2C74-7837-4DF6-A9E0-010AABA411BF}"/>
              </a:ext>
            </a:extLst>
          </p:cNvPr>
          <p:cNvSpPr>
            <a:spLocks noGrp="1"/>
          </p:cNvSpPr>
          <p:nvPr>
            <p:ph sz="quarter" idx="20"/>
          </p:nvPr>
        </p:nvSpPr>
        <p:spPr>
          <a:xfrm>
            <a:off x="502919" y="1619968"/>
            <a:ext cx="3817301" cy="3045695"/>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B56BBD30-0719-4938-BD49-A680D58627FE}"/>
              </a:ext>
            </a:extLst>
          </p:cNvPr>
          <p:cNvSpPr>
            <a:spLocks noGrp="1"/>
          </p:cNvSpPr>
          <p:nvPr>
            <p:ph type="sldNum" sz="quarter" idx="23"/>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7A62E712-D0C0-4F27-A890-045067D4FBAF}"/>
              </a:ext>
            </a:extLst>
          </p:cNvPr>
          <p:cNvSpPr>
            <a:spLocks noGrp="1"/>
          </p:cNvSpPr>
          <p:nvPr>
            <p:ph type="title"/>
          </p:nvPr>
        </p:nvSpPr>
        <p:spPr>
          <a:xfrm>
            <a:off x="502920" y="569594"/>
            <a:ext cx="3817300"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963493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 Alternate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0" y="0"/>
            <a:ext cx="4314969" cy="5143500"/>
          </a:xfrm>
          <a:prstGeom prst="rect">
            <a:avLst/>
          </a:prstGeom>
          <a:solidFill>
            <a:schemeClr val="bg2"/>
          </a:solidFill>
          <a:ln>
            <a:noFill/>
          </a:ln>
          <a:effectLst/>
        </p:spPr>
        <p:txBody>
          <a:bodyPr lIns="365760" rIns="365760" anchor="ctr" anchorCtr="1"/>
          <a:lstStyle>
            <a:lvl1pPr algn="ctr">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9" name="Content Placeholder 2">
            <a:extLst>
              <a:ext uri="{FF2B5EF4-FFF2-40B4-BE49-F238E27FC236}">
                <a16:creationId xmlns:a16="http://schemas.microsoft.com/office/drawing/2014/main" id="{A406D962-A904-455A-9FF2-A3FC930F6781}"/>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dirty="0"/>
              <a:t>Proprietary and confidential — do not distribute</a:t>
            </a:r>
          </a:p>
        </p:txBody>
      </p:sp>
      <p:sp>
        <p:nvSpPr>
          <p:cNvPr id="15" name="Text Placeholder 9">
            <a:extLst>
              <a:ext uri="{FF2B5EF4-FFF2-40B4-BE49-F238E27FC236}">
                <a16:creationId xmlns:a16="http://schemas.microsoft.com/office/drawing/2014/main" id="{82FAC416-5A96-491E-91F4-37DD3C42AC2D}"/>
              </a:ext>
            </a:extLst>
          </p:cNvPr>
          <p:cNvSpPr>
            <a:spLocks noGrp="1"/>
          </p:cNvSpPr>
          <p:nvPr>
            <p:ph type="body" sz="quarter" idx="18" hasCustomPrompt="1"/>
          </p:nvPr>
        </p:nvSpPr>
        <p:spPr>
          <a:xfrm>
            <a:off x="4826509"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7" name="Text Placeholder 4">
            <a:extLst>
              <a:ext uri="{FF2B5EF4-FFF2-40B4-BE49-F238E27FC236}">
                <a16:creationId xmlns:a16="http://schemas.microsoft.com/office/drawing/2014/main" id="{53FDA49B-BBFC-4479-BD4E-6B88C700E352}"/>
              </a:ext>
            </a:extLst>
          </p:cNvPr>
          <p:cNvSpPr>
            <a:spLocks noGrp="1"/>
          </p:cNvSpPr>
          <p:nvPr>
            <p:ph type="body" sz="quarter" idx="19" hasCustomPrompt="1"/>
          </p:nvPr>
        </p:nvSpPr>
        <p:spPr>
          <a:xfrm>
            <a:off x="4826826" y="1097957"/>
            <a:ext cx="381730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a:t>
            </a:r>
          </a:p>
        </p:txBody>
      </p:sp>
      <p:sp>
        <p:nvSpPr>
          <p:cNvPr id="19" name="Content Placeholder 5">
            <a:extLst>
              <a:ext uri="{FF2B5EF4-FFF2-40B4-BE49-F238E27FC236}">
                <a16:creationId xmlns:a16="http://schemas.microsoft.com/office/drawing/2014/main" id="{E778DA63-FCCC-4EE0-AA5F-890A1063CF18}"/>
              </a:ext>
            </a:extLst>
          </p:cNvPr>
          <p:cNvSpPr>
            <a:spLocks noGrp="1"/>
          </p:cNvSpPr>
          <p:nvPr>
            <p:ph sz="quarter" idx="20"/>
          </p:nvPr>
        </p:nvSpPr>
        <p:spPr>
          <a:xfrm>
            <a:off x="4826507" y="1619968"/>
            <a:ext cx="3817301" cy="3045695"/>
          </a:xfrm>
        </p:spPr>
        <p:txBody>
          <a:bodyPr>
            <a:noAutofit/>
          </a:bodyPr>
          <a:lstStyle>
            <a:lvl1pPr>
              <a:defRPr sz="1400"/>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A5194424-AE09-468A-95DC-0699180FC4E1}"/>
              </a:ext>
            </a:extLst>
          </p:cNvPr>
          <p:cNvSpPr>
            <a:spLocks noGrp="1"/>
          </p:cNvSpPr>
          <p:nvPr>
            <p:ph type="sldNum" sz="quarter" idx="23"/>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22AB94D7-D90B-4C16-A5BF-F2C3042C6A24}"/>
              </a:ext>
            </a:extLst>
          </p:cNvPr>
          <p:cNvSpPr>
            <a:spLocks noGrp="1"/>
          </p:cNvSpPr>
          <p:nvPr>
            <p:ph type="title"/>
          </p:nvPr>
        </p:nvSpPr>
        <p:spPr>
          <a:xfrm>
            <a:off x="4818888" y="569594"/>
            <a:ext cx="3822191"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033352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Chart + Header">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6DB57EE1-11D5-470C-B633-08E9CE6ABD2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4" name="Text Placeholder 4">
            <a:extLst>
              <a:ext uri="{FF2B5EF4-FFF2-40B4-BE49-F238E27FC236}">
                <a16:creationId xmlns:a16="http://schemas.microsoft.com/office/drawing/2014/main" id="{69C8B4ED-99D4-4FA7-951B-B230EC2B1EEC}"/>
              </a:ext>
            </a:extLst>
          </p:cNvPr>
          <p:cNvSpPr>
            <a:spLocks noGrp="1"/>
          </p:cNvSpPr>
          <p:nvPr>
            <p:ph type="body" sz="quarter" idx="20" hasCustomPrompt="1"/>
          </p:nvPr>
        </p:nvSpPr>
        <p:spPr>
          <a:xfrm>
            <a:off x="497711" y="1097957"/>
            <a:ext cx="8138160" cy="274320"/>
          </a:xfrm>
          <a:prstGeom prst="rect">
            <a:avLst/>
          </a:prstGeom>
        </p:spPr>
        <p:txBody>
          <a:bodyPr>
            <a:noAutofit/>
          </a:bodyPr>
          <a:lstStyle>
            <a:lvl1pPr>
              <a:defRPr sz="1800" b="1" cap="all" baseline="0">
                <a:solidFill>
                  <a:schemeClr val="accent3"/>
                </a:solidFill>
                <a:latin typeface="+mn-lt"/>
              </a:defRPr>
            </a:lvl1pPr>
          </a:lstStyle>
          <a:p>
            <a:pPr lvl="0"/>
            <a:r>
              <a:rPr lang="en-US"/>
              <a:t>CLICK TO EDIT CHART TITLE, CALIBRI, 18PT, BOLD</a:t>
            </a:r>
          </a:p>
        </p:txBody>
      </p:sp>
      <p:sp>
        <p:nvSpPr>
          <p:cNvPr id="16" name="Text Placeholder 4">
            <a:extLst>
              <a:ext uri="{FF2B5EF4-FFF2-40B4-BE49-F238E27FC236}">
                <a16:creationId xmlns:a16="http://schemas.microsoft.com/office/drawing/2014/main" id="{9849D2D5-1C25-41F7-91C5-A575937D23D1}"/>
              </a:ext>
            </a:extLst>
          </p:cNvPr>
          <p:cNvSpPr>
            <a:spLocks noGrp="1"/>
          </p:cNvSpPr>
          <p:nvPr>
            <p:ph type="body" sz="quarter" idx="21" hasCustomPrompt="1"/>
          </p:nvPr>
        </p:nvSpPr>
        <p:spPr>
          <a:xfrm>
            <a:off x="497710" y="1369506"/>
            <a:ext cx="8138160" cy="274320"/>
          </a:xfrm>
        </p:spPr>
        <p:txBody>
          <a:bodyPr>
            <a:noAutofit/>
          </a:bodyPr>
          <a:lstStyle>
            <a:lvl1pPr>
              <a:defRPr sz="1400"/>
            </a:lvl1pPr>
          </a:lstStyle>
          <a:p>
            <a:pPr lvl="0"/>
            <a:r>
              <a:rPr lang="en-US"/>
              <a:t>Second level for chart subtitle</a:t>
            </a:r>
          </a:p>
        </p:txBody>
      </p:sp>
      <p:sp>
        <p:nvSpPr>
          <p:cNvPr id="17" name="Chart Placeholder 14">
            <a:extLst>
              <a:ext uri="{FF2B5EF4-FFF2-40B4-BE49-F238E27FC236}">
                <a16:creationId xmlns:a16="http://schemas.microsoft.com/office/drawing/2014/main" id="{5F384281-9885-4DF1-AB32-7D6D158EC4B8}"/>
              </a:ext>
            </a:extLst>
          </p:cNvPr>
          <p:cNvSpPr>
            <a:spLocks noGrp="1"/>
          </p:cNvSpPr>
          <p:nvPr>
            <p:ph type="chart" sz="quarter" idx="22"/>
          </p:nvPr>
        </p:nvSpPr>
        <p:spPr>
          <a:xfrm>
            <a:off x="502920" y="1714500"/>
            <a:ext cx="8145780" cy="2743200"/>
          </a:xfrm>
        </p:spPr>
        <p:txBody>
          <a:bodyPr anchor="ctr"/>
          <a:lstStyle>
            <a:lvl1pPr algn="ctr">
              <a:defRPr>
                <a:latin typeface="+mn-lt"/>
              </a:defRPr>
            </a:lvl1pPr>
          </a:lstStyle>
          <a:p>
            <a:r>
              <a:rPr lang="en-US" dirty="0"/>
              <a:t>Click icon to add chart</a:t>
            </a:r>
          </a:p>
        </p:txBody>
      </p:sp>
      <p:sp>
        <p:nvSpPr>
          <p:cNvPr id="7" name="Slide Number Placeholder 6">
            <a:extLst>
              <a:ext uri="{FF2B5EF4-FFF2-40B4-BE49-F238E27FC236}">
                <a16:creationId xmlns:a16="http://schemas.microsoft.com/office/drawing/2014/main" id="{0672353F-0202-40BD-B19D-D4C9B9A0C62B}"/>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09B3C7C1-99C7-46EF-8247-FA3C97B61021}"/>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4219168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Table + Header">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E4099E12-93CF-4238-950D-B699BBED1B97}"/>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6" name="Text Placeholder 4">
            <a:extLst>
              <a:ext uri="{FF2B5EF4-FFF2-40B4-BE49-F238E27FC236}">
                <a16:creationId xmlns:a16="http://schemas.microsoft.com/office/drawing/2014/main" id="{2FAF8700-F002-4A2F-B04A-6FE90BE6FD35}"/>
              </a:ext>
            </a:extLst>
          </p:cNvPr>
          <p:cNvSpPr>
            <a:spLocks noGrp="1"/>
          </p:cNvSpPr>
          <p:nvPr>
            <p:ph type="body" sz="quarter" idx="20" hasCustomPrompt="1"/>
          </p:nvPr>
        </p:nvSpPr>
        <p:spPr>
          <a:xfrm>
            <a:off x="497711" y="1097957"/>
            <a:ext cx="8138160" cy="274320"/>
          </a:xfrm>
          <a:prstGeom prst="rect">
            <a:avLst/>
          </a:prstGeom>
        </p:spPr>
        <p:txBody>
          <a:bodyPr>
            <a:noAutofit/>
          </a:bodyPr>
          <a:lstStyle>
            <a:lvl1pPr>
              <a:defRPr sz="1800" b="1" cap="all" baseline="0">
                <a:solidFill>
                  <a:schemeClr val="accent3"/>
                </a:solidFill>
                <a:latin typeface="+mn-lt"/>
              </a:defRPr>
            </a:lvl1pPr>
          </a:lstStyle>
          <a:p>
            <a:pPr lvl="0"/>
            <a:r>
              <a:rPr lang="en-US"/>
              <a:t>CLICK TO EDIT table TITLE, CALIBRI, 18PT, BOLD</a:t>
            </a:r>
          </a:p>
        </p:txBody>
      </p:sp>
      <p:sp>
        <p:nvSpPr>
          <p:cNvPr id="17" name="Text Placeholder 4">
            <a:extLst>
              <a:ext uri="{FF2B5EF4-FFF2-40B4-BE49-F238E27FC236}">
                <a16:creationId xmlns:a16="http://schemas.microsoft.com/office/drawing/2014/main" id="{CBF897FA-2891-4141-ADA3-1B87FB5BC58E}"/>
              </a:ext>
            </a:extLst>
          </p:cNvPr>
          <p:cNvSpPr>
            <a:spLocks noGrp="1"/>
          </p:cNvSpPr>
          <p:nvPr>
            <p:ph type="body" sz="quarter" idx="21" hasCustomPrompt="1"/>
          </p:nvPr>
        </p:nvSpPr>
        <p:spPr>
          <a:xfrm>
            <a:off x="497710" y="1369506"/>
            <a:ext cx="8138160" cy="274320"/>
          </a:xfrm>
        </p:spPr>
        <p:txBody>
          <a:bodyPr>
            <a:noAutofit/>
          </a:bodyPr>
          <a:lstStyle>
            <a:lvl1pPr>
              <a:defRPr sz="1400"/>
            </a:lvl1pPr>
          </a:lstStyle>
          <a:p>
            <a:pPr lvl="0"/>
            <a:r>
              <a:rPr lang="en-US"/>
              <a:t>Second level for table subtitle</a:t>
            </a:r>
          </a:p>
        </p:txBody>
      </p:sp>
      <p:sp>
        <p:nvSpPr>
          <p:cNvPr id="18" name="Table Placeholder 4">
            <a:extLst>
              <a:ext uri="{FF2B5EF4-FFF2-40B4-BE49-F238E27FC236}">
                <a16:creationId xmlns:a16="http://schemas.microsoft.com/office/drawing/2014/main" id="{2EA10139-92DE-45F7-A9D8-ABD6CC72C084}"/>
              </a:ext>
            </a:extLst>
          </p:cNvPr>
          <p:cNvSpPr>
            <a:spLocks noGrp="1"/>
          </p:cNvSpPr>
          <p:nvPr>
            <p:ph type="tbl" sz="quarter" idx="22"/>
          </p:nvPr>
        </p:nvSpPr>
        <p:spPr>
          <a:xfrm>
            <a:off x="502920" y="1714500"/>
            <a:ext cx="8150990" cy="2743200"/>
          </a:xfrm>
        </p:spPr>
        <p:txBody>
          <a:bodyPr anchor="ctr"/>
          <a:lstStyle>
            <a:lvl1pPr algn="ctr">
              <a:defRPr>
                <a:latin typeface="+mn-lt"/>
              </a:defRPr>
            </a:lvl1pPr>
          </a:lstStyle>
          <a:p>
            <a:r>
              <a:rPr lang="en-US" dirty="0"/>
              <a:t>Click icon to add table</a:t>
            </a:r>
          </a:p>
        </p:txBody>
      </p:sp>
      <p:sp>
        <p:nvSpPr>
          <p:cNvPr id="4" name="Slide Number Placeholder 3">
            <a:extLst>
              <a:ext uri="{FF2B5EF4-FFF2-40B4-BE49-F238E27FC236}">
                <a16:creationId xmlns:a16="http://schemas.microsoft.com/office/drawing/2014/main" id="{5494FFD5-60B8-4C56-97EB-599229FD90B3}"/>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6" name="Title 5">
            <a:extLst>
              <a:ext uri="{FF2B5EF4-FFF2-40B4-BE49-F238E27FC236}">
                <a16:creationId xmlns:a16="http://schemas.microsoft.com/office/drawing/2014/main" id="{1D78DA13-52C4-4A1D-BD59-DC0D557C1771}"/>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500678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 Half-content &amp; full image layout">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EBBC6B44-1A66-4C17-802D-CD6F3BEB84DB}"/>
              </a:ext>
            </a:extLst>
          </p:cNvPr>
          <p:cNvSpPr>
            <a:spLocks noGrp="1"/>
          </p:cNvSpPr>
          <p:nvPr>
            <p:ph type="pic" sz="quarter" idx="14" hasCustomPrompt="1"/>
          </p:nvPr>
        </p:nvSpPr>
        <p:spPr>
          <a:xfrm>
            <a:off x="1" y="0"/>
            <a:ext cx="9144000" cy="5143500"/>
          </a:xfrm>
          <a:prstGeom prst="rect">
            <a:avLst/>
          </a:prstGeom>
          <a:solidFill>
            <a:schemeClr val="bg2"/>
          </a:solidFill>
          <a:ln>
            <a:noFill/>
          </a:ln>
          <a:effectLst/>
        </p:spPr>
        <p:txBody>
          <a:bodyPr lIns="365760" rIns="365760" anchor="ctr" anchorCtr="1"/>
          <a:lstStyle>
            <a:lvl1pPr marL="3776663" indent="0" algn="l">
              <a:tabLst/>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10" name="Content Placeholder 2">
            <a:extLst>
              <a:ext uri="{FF2B5EF4-FFF2-40B4-BE49-F238E27FC236}">
                <a16:creationId xmlns:a16="http://schemas.microsoft.com/office/drawing/2014/main" id="{3C8B7A96-E0C8-46F1-B070-891752D196D5}"/>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dirty="0"/>
              <a:t>Proprietary and confidential — do not distribute</a:t>
            </a:r>
          </a:p>
        </p:txBody>
      </p:sp>
      <p:sp>
        <p:nvSpPr>
          <p:cNvPr id="14" name="Text Placeholder 9">
            <a:extLst>
              <a:ext uri="{FF2B5EF4-FFF2-40B4-BE49-F238E27FC236}">
                <a16:creationId xmlns:a16="http://schemas.microsoft.com/office/drawing/2014/main" id="{BD57305E-F709-4E9E-B399-8D21F2A51FF6}"/>
              </a:ext>
            </a:extLst>
          </p:cNvPr>
          <p:cNvSpPr>
            <a:spLocks noGrp="1"/>
          </p:cNvSpPr>
          <p:nvPr>
            <p:ph type="body" sz="quarter" idx="18" hasCustomPrompt="1"/>
          </p:nvPr>
        </p:nvSpPr>
        <p:spPr>
          <a:xfrm>
            <a:off x="502921"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6" name="Content Placeholder 5">
            <a:extLst>
              <a:ext uri="{FF2B5EF4-FFF2-40B4-BE49-F238E27FC236}">
                <a16:creationId xmlns:a16="http://schemas.microsoft.com/office/drawing/2014/main" id="{C73EADF8-32AF-409A-AD0A-3134A5D09D53}"/>
              </a:ext>
            </a:extLst>
          </p:cNvPr>
          <p:cNvSpPr>
            <a:spLocks noGrp="1"/>
          </p:cNvSpPr>
          <p:nvPr>
            <p:ph sz="quarter" idx="19"/>
          </p:nvPr>
        </p:nvSpPr>
        <p:spPr>
          <a:xfrm>
            <a:off x="502919" y="1411940"/>
            <a:ext cx="3822191" cy="3251499"/>
          </a:xfrm>
        </p:spPr>
        <p:txBody>
          <a:bodyPr/>
          <a:lstStyle>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Date Placeholder 5">
            <a:extLst>
              <a:ext uri="{FF2B5EF4-FFF2-40B4-BE49-F238E27FC236}">
                <a16:creationId xmlns:a16="http://schemas.microsoft.com/office/drawing/2014/main" id="{89AEB25F-FA40-4727-8C63-0FB00C65B1F1}"/>
              </a:ext>
            </a:extLst>
          </p:cNvPr>
          <p:cNvSpPr>
            <a:spLocks noGrp="1"/>
          </p:cNvSpPr>
          <p:nvPr>
            <p:ph type="dt" sz="half" idx="20"/>
          </p:nvPr>
        </p:nvSpPr>
        <p:spPr>
          <a:xfrm>
            <a:off x="7531511" y="4767263"/>
            <a:ext cx="787879" cy="274637"/>
          </a:xfrm>
          <a:prstGeom prst="rect">
            <a:avLst/>
          </a:prstGeom>
        </p:spPr>
        <p:txBody>
          <a:bodyPr/>
          <a:lstStyle/>
          <a:p>
            <a:fld id="{2E3F27D6-5AB9-4FDB-A20C-E44F2284AF59}" type="datetime5">
              <a:rPr lang="en-US" sz="1000" smtClean="0"/>
              <a:t>13-May-26</a:t>
            </a:fld>
            <a:endParaRPr lang="en-IN" sz="1000" dirty="0"/>
          </a:p>
        </p:txBody>
      </p:sp>
      <p:sp>
        <p:nvSpPr>
          <p:cNvPr id="8" name="Slide Number Placeholder 7">
            <a:extLst>
              <a:ext uri="{FF2B5EF4-FFF2-40B4-BE49-F238E27FC236}">
                <a16:creationId xmlns:a16="http://schemas.microsoft.com/office/drawing/2014/main" id="{E0E4568D-868E-42F7-926A-483A8A7B381A}"/>
              </a:ext>
            </a:extLst>
          </p:cNvPr>
          <p:cNvSpPr>
            <a:spLocks noGrp="1"/>
          </p:cNvSpPr>
          <p:nvPr>
            <p:ph type="sldNum" sz="quarter" idx="22"/>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F49B87BA-CB3B-4626-87FF-39721BA39BC9}"/>
              </a:ext>
            </a:extLst>
          </p:cNvPr>
          <p:cNvSpPr>
            <a:spLocks noGrp="1"/>
          </p:cNvSpPr>
          <p:nvPr>
            <p:ph type="title"/>
          </p:nvPr>
        </p:nvSpPr>
        <p:spPr>
          <a:xfrm>
            <a:off x="502920" y="569594"/>
            <a:ext cx="3822190"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977696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a:t>
            </a:fld>
            <a:endParaRPr lang="en-IN" dirty="0"/>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bject 20">
            <a:extLst>
              <a:ext uri="{FF2B5EF4-FFF2-40B4-BE49-F238E27FC236}">
                <a16:creationId xmlns:a16="http://schemas.microsoft.com/office/drawing/2014/main" id="{A4DF57EB-961B-0C48-3AA4-880878FAA064}"/>
              </a:ext>
            </a:extLst>
          </p:cNvPr>
          <p:cNvSpPr txBox="1"/>
          <p:nvPr userDrawn="1"/>
        </p:nvSpPr>
        <p:spPr>
          <a:xfrm>
            <a:off x="2383415" y="325569"/>
            <a:ext cx="680844" cy="120226"/>
          </a:xfrm>
          <a:prstGeom prst="rect">
            <a:avLst/>
          </a:prstGeom>
        </p:spPr>
        <p:txBody>
          <a:bodyPr vert="horz" wrap="square" lIns="0" tIns="12700" rIns="0" bIns="0" rtlCol="0">
            <a:spAutoFit/>
          </a:bodyPr>
          <a:lstStyle/>
          <a:p>
            <a:pPr marL="12700">
              <a:lnSpc>
                <a:spcPts val="800"/>
              </a:lnSpc>
              <a:spcBef>
                <a:spcPts val="100"/>
              </a:spcBef>
            </a:pPr>
            <a:r>
              <a:rPr lang="en-US" sz="900" b="1" dirty="0">
                <a:solidFill>
                  <a:schemeClr val="bg1">
                    <a:alpha val="50000"/>
                  </a:schemeClr>
                </a:solidFill>
                <a:latin typeface="Calibri"/>
                <a:cs typeface="Calibri"/>
              </a:rPr>
              <a:t>CHECK CODES</a:t>
            </a:r>
            <a:endParaRPr lang="en-US" sz="900" dirty="0">
              <a:solidFill>
                <a:schemeClr val="bg1">
                  <a:alpha val="50000"/>
                </a:schemeClr>
              </a:solidFill>
              <a:latin typeface="Calibri"/>
              <a:cs typeface="Calibri"/>
            </a:endParaRPr>
          </a:p>
        </p:txBody>
      </p:sp>
      <p:sp>
        <p:nvSpPr>
          <p:cNvPr id="13" name="object 20">
            <a:extLst>
              <a:ext uri="{FF2B5EF4-FFF2-40B4-BE49-F238E27FC236}">
                <a16:creationId xmlns:a16="http://schemas.microsoft.com/office/drawing/2014/main" id="{57FECAF6-A3DC-D7B0-F913-AFD167A72B74}"/>
              </a:ext>
            </a:extLst>
          </p:cNvPr>
          <p:cNvSpPr txBox="1"/>
          <p:nvPr userDrawn="1"/>
        </p:nvSpPr>
        <p:spPr>
          <a:xfrm>
            <a:off x="2478244" y="214109"/>
            <a:ext cx="616199" cy="120226"/>
          </a:xfrm>
          <a:prstGeom prst="rect">
            <a:avLst/>
          </a:prstGeom>
        </p:spPr>
        <p:txBody>
          <a:bodyPr vert="horz" wrap="square" lIns="0" tIns="12700" rIns="0" bIns="0" rtlCol="0">
            <a:spAutoFit/>
          </a:bodyPr>
          <a:lstStyle/>
          <a:p>
            <a:pPr marL="12700">
              <a:lnSpc>
                <a:spcPts val="800"/>
              </a:lnSpc>
              <a:spcBef>
                <a:spcPts val="100"/>
              </a:spcBef>
            </a:pPr>
            <a:r>
              <a:rPr lang="en-US" sz="900" b="1" dirty="0">
                <a:solidFill>
                  <a:schemeClr val="bg1">
                    <a:alpha val="50000"/>
                  </a:schemeClr>
                </a:solidFill>
                <a:latin typeface="Calibri"/>
                <a:cs typeface="Calibri"/>
              </a:rPr>
              <a:t>QUALITY</a:t>
            </a:r>
            <a:endParaRPr lang="en-US" sz="900" dirty="0">
              <a:solidFill>
                <a:schemeClr val="bg1">
                  <a:alpha val="50000"/>
                </a:schemeClr>
              </a:solidFill>
              <a:latin typeface="Calibri"/>
              <a:cs typeface="Calibri"/>
            </a:endParaRPr>
          </a:p>
        </p:txBody>
      </p:sp>
      <p:grpSp>
        <p:nvGrpSpPr>
          <p:cNvPr id="19" name="Group 18">
            <a:extLst>
              <a:ext uri="{FF2B5EF4-FFF2-40B4-BE49-F238E27FC236}">
                <a16:creationId xmlns:a16="http://schemas.microsoft.com/office/drawing/2014/main" id="{50D8580B-788A-ECCF-94F6-745ACBB5FED2}"/>
              </a:ext>
            </a:extLst>
          </p:cNvPr>
          <p:cNvGrpSpPr/>
          <p:nvPr userDrawn="1"/>
        </p:nvGrpSpPr>
        <p:grpSpPr>
          <a:xfrm>
            <a:off x="502920" y="147659"/>
            <a:ext cx="2690864" cy="238833"/>
            <a:chOff x="4066256" y="1629208"/>
            <a:chExt cx="3251849" cy="477093"/>
          </a:xfrm>
        </p:grpSpPr>
        <p:sp>
          <p:nvSpPr>
            <p:cNvPr id="20" name="object 15">
              <a:extLst>
                <a:ext uri="{FF2B5EF4-FFF2-40B4-BE49-F238E27FC236}">
                  <a16:creationId xmlns:a16="http://schemas.microsoft.com/office/drawing/2014/main" id="{2D7DA94A-1A32-7DFF-B08C-6BE06D3A2917}"/>
                </a:ext>
              </a:extLst>
            </p:cNvPr>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a:p>
          </p:txBody>
        </p:sp>
        <p:sp>
          <p:nvSpPr>
            <p:cNvPr id="21" name="object 16">
              <a:extLst>
                <a:ext uri="{FF2B5EF4-FFF2-40B4-BE49-F238E27FC236}">
                  <a16:creationId xmlns:a16="http://schemas.microsoft.com/office/drawing/2014/main" id="{B667BD0F-A9CD-C612-BE16-3B0C469D72C0}"/>
                </a:ext>
              </a:extLst>
            </p:cNvPr>
            <p:cNvSpPr txBox="1"/>
            <p:nvPr/>
          </p:nvSpPr>
          <p:spPr>
            <a:xfrm>
              <a:off x="4198420" y="1655277"/>
              <a:ext cx="781478" cy="445102"/>
            </a:xfrm>
            <a:prstGeom prst="rect">
              <a:avLst/>
            </a:prstGeom>
          </p:spPr>
          <p:txBody>
            <a:bodyPr vert="horz" wrap="square" lIns="0" tIns="12700" rIns="0" bIns="0" rtlCol="0">
              <a:spAutoFit/>
            </a:bodyPr>
            <a:lstStyle/>
            <a:p>
              <a:pPr marL="12700">
                <a:lnSpc>
                  <a:spcPts val="800"/>
                </a:lnSpc>
                <a:spcBef>
                  <a:spcPts val="100"/>
                </a:spcBef>
              </a:pPr>
              <a:r>
                <a:rPr lang="en-US" sz="900" b="1" cap="all" spc="-10">
                  <a:solidFill>
                    <a:schemeClr val="bg1"/>
                  </a:solidFill>
                  <a:latin typeface="Calibri"/>
                  <a:cs typeface="Calibri"/>
                </a:rPr>
                <a:t>CARTRIDGE</a:t>
              </a:r>
              <a:br>
                <a:rPr lang="en-US" sz="900" b="1" cap="all" spc="-10">
                  <a:solidFill>
                    <a:schemeClr val="bg1"/>
                  </a:solidFill>
                  <a:latin typeface="Calibri"/>
                  <a:cs typeface="Calibri"/>
                </a:rPr>
              </a:br>
              <a:r>
                <a:rPr lang="en-US" sz="900" b="1" cap="all" spc="-10">
                  <a:solidFill>
                    <a:schemeClr val="bg1"/>
                  </a:solidFill>
                  <a:latin typeface="Calibri"/>
                  <a:cs typeface="Calibri"/>
                </a:rPr>
                <a:t>OVERVIEW </a:t>
              </a:r>
              <a:endParaRPr sz="900" cap="all">
                <a:solidFill>
                  <a:schemeClr val="bg1"/>
                </a:solidFill>
                <a:latin typeface="Calibri"/>
                <a:cs typeface="Calibri"/>
              </a:endParaRPr>
            </a:p>
          </p:txBody>
        </p:sp>
        <p:sp>
          <p:nvSpPr>
            <p:cNvPr id="22" name="object 17">
              <a:extLst>
                <a:ext uri="{FF2B5EF4-FFF2-40B4-BE49-F238E27FC236}">
                  <a16:creationId xmlns:a16="http://schemas.microsoft.com/office/drawing/2014/main" id="{3CD7C4F9-9D3E-3DE1-BEEE-0364FC89C287}"/>
                </a:ext>
              </a:extLst>
            </p:cNvPr>
            <p:cNvSpPr/>
            <p:nvPr/>
          </p:nvSpPr>
          <p:spPr>
            <a:xfrm>
              <a:off x="5112060" y="1629208"/>
              <a:ext cx="1178561" cy="471171"/>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a:p>
          </p:txBody>
        </p:sp>
        <p:sp>
          <p:nvSpPr>
            <p:cNvPr id="23" name="object 19">
              <a:extLst>
                <a:ext uri="{FF2B5EF4-FFF2-40B4-BE49-F238E27FC236}">
                  <a16:creationId xmlns:a16="http://schemas.microsoft.com/office/drawing/2014/main" id="{18E4B517-D23D-48D2-483A-A2FFF7387A3F}"/>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a:p>
          </p:txBody>
        </p:sp>
        <p:sp>
          <p:nvSpPr>
            <p:cNvPr id="24" name="object 18">
              <a:extLst>
                <a:ext uri="{FF2B5EF4-FFF2-40B4-BE49-F238E27FC236}">
                  <a16:creationId xmlns:a16="http://schemas.microsoft.com/office/drawing/2014/main" id="{C2B29D2A-E76F-DEBF-87FA-4ECC97AF6AB3}"/>
                </a:ext>
              </a:extLst>
            </p:cNvPr>
            <p:cNvSpPr txBox="1"/>
            <p:nvPr/>
          </p:nvSpPr>
          <p:spPr>
            <a:xfrm>
              <a:off x="5384874" y="1677842"/>
              <a:ext cx="854934" cy="425889"/>
            </a:xfrm>
            <a:prstGeom prst="rect">
              <a:avLst/>
            </a:prstGeom>
          </p:spPr>
          <p:txBody>
            <a:bodyPr vert="horz" wrap="square" lIns="0" tIns="31750" rIns="0" bIns="0" rtlCol="0">
              <a:spAutoFit/>
            </a:bodyPr>
            <a:lstStyle/>
            <a:p>
              <a:pPr marL="78105" marR="5080" indent="-66040">
                <a:lnSpc>
                  <a:spcPts val="500"/>
                </a:lnSpc>
                <a:spcBef>
                  <a:spcPts val="250"/>
                </a:spcBef>
              </a:pPr>
              <a:r>
                <a:rPr lang="en-US" sz="900" b="1" spc="-10">
                  <a:solidFill>
                    <a:schemeClr val="bg1">
                      <a:alpha val="50000"/>
                    </a:schemeClr>
                  </a:solidFill>
                  <a:latin typeface="Calibri"/>
                  <a:cs typeface="Calibri"/>
                </a:rPr>
                <a:t>RUNNING </a:t>
              </a:r>
            </a:p>
            <a:p>
              <a:pPr marL="78105" marR="5080" indent="-66040">
                <a:lnSpc>
                  <a:spcPts val="500"/>
                </a:lnSpc>
                <a:spcBef>
                  <a:spcPts val="250"/>
                </a:spcBef>
              </a:pPr>
              <a:r>
                <a:rPr lang="en-US" sz="900" b="1" spc="-10">
                  <a:solidFill>
                    <a:schemeClr val="bg1">
                      <a:alpha val="50000"/>
                    </a:schemeClr>
                  </a:solidFill>
                  <a:latin typeface="Calibri"/>
                  <a:cs typeface="Calibri"/>
                </a:rPr>
                <a:t>A TEST</a:t>
              </a:r>
              <a:endParaRPr lang="en-US" sz="900">
                <a:solidFill>
                  <a:schemeClr val="bg1">
                    <a:alpha val="50000"/>
                  </a:schemeClr>
                </a:solidFill>
                <a:latin typeface="Calibri"/>
                <a:cs typeface="Calibri"/>
              </a:endParaRPr>
            </a:p>
          </p:txBody>
        </p:sp>
      </p:grpSp>
      <p:sp>
        <p:nvSpPr>
          <p:cNvPr id="25" name="object 20">
            <a:extLst>
              <a:ext uri="{FF2B5EF4-FFF2-40B4-BE49-F238E27FC236}">
                <a16:creationId xmlns:a16="http://schemas.microsoft.com/office/drawing/2014/main" id="{F6E70586-60FC-51B0-FD56-CEE1019C2AEE}"/>
              </a:ext>
            </a:extLst>
          </p:cNvPr>
          <p:cNvSpPr txBox="1"/>
          <p:nvPr userDrawn="1"/>
        </p:nvSpPr>
        <p:spPr>
          <a:xfrm>
            <a:off x="2460569" y="158379"/>
            <a:ext cx="616199" cy="120226"/>
          </a:xfrm>
          <a:prstGeom prst="rect">
            <a:avLst/>
          </a:prstGeom>
        </p:spPr>
        <p:txBody>
          <a:bodyPr vert="horz" wrap="square" lIns="0" tIns="12700" rIns="0" bIns="0" rtlCol="0">
            <a:spAutoFit/>
          </a:bodyPr>
          <a:lstStyle/>
          <a:p>
            <a:pPr marL="12700">
              <a:lnSpc>
                <a:spcPts val="800"/>
              </a:lnSpc>
              <a:spcBef>
                <a:spcPts val="100"/>
              </a:spcBef>
            </a:pPr>
            <a:r>
              <a:rPr lang="en-US" sz="900" b="1" dirty="0">
                <a:solidFill>
                  <a:schemeClr val="bg1">
                    <a:alpha val="50000"/>
                  </a:schemeClr>
                </a:solidFill>
                <a:latin typeface="Calibri"/>
                <a:cs typeface="Calibri"/>
              </a:rPr>
              <a:t>AVOIDING</a:t>
            </a:r>
            <a:endParaRPr lang="en-US" sz="900" dirty="0">
              <a:solidFill>
                <a:schemeClr val="bg1">
                  <a:alpha val="50000"/>
                </a:schemeClr>
              </a:solidFill>
              <a:latin typeface="Calibri"/>
              <a:cs typeface="Calibri"/>
            </a:endParaRPr>
          </a:p>
        </p:txBody>
      </p:sp>
      <p:sp>
        <p:nvSpPr>
          <p:cNvPr id="26" name="object 20">
            <a:extLst>
              <a:ext uri="{FF2B5EF4-FFF2-40B4-BE49-F238E27FC236}">
                <a16:creationId xmlns:a16="http://schemas.microsoft.com/office/drawing/2014/main" id="{90D3227E-1063-B7C1-BEE7-EE7CB0618C6B}"/>
              </a:ext>
            </a:extLst>
          </p:cNvPr>
          <p:cNvSpPr txBox="1"/>
          <p:nvPr userDrawn="1"/>
        </p:nvSpPr>
        <p:spPr>
          <a:xfrm>
            <a:off x="2365740" y="269839"/>
            <a:ext cx="680844" cy="120226"/>
          </a:xfrm>
          <a:prstGeom prst="rect">
            <a:avLst/>
          </a:prstGeom>
        </p:spPr>
        <p:txBody>
          <a:bodyPr vert="horz" wrap="square" lIns="0" tIns="12700" rIns="0" bIns="0" rtlCol="0">
            <a:spAutoFit/>
          </a:bodyPr>
          <a:lstStyle/>
          <a:p>
            <a:pPr marL="12700" algn="ctr">
              <a:lnSpc>
                <a:spcPts val="800"/>
              </a:lnSpc>
              <a:spcBef>
                <a:spcPts val="100"/>
              </a:spcBef>
            </a:pPr>
            <a:r>
              <a:rPr lang="en-US" sz="900" b="1" dirty="0">
                <a:solidFill>
                  <a:schemeClr val="bg1">
                    <a:alpha val="50000"/>
                  </a:schemeClr>
                </a:solidFill>
                <a:latin typeface="Calibri"/>
                <a:cs typeface="Calibri"/>
              </a:rPr>
              <a:t>ERRORS</a:t>
            </a:r>
            <a:endParaRPr lang="en-US" sz="900" dirty="0">
              <a:solidFill>
                <a:schemeClr val="bg1">
                  <a:alpha val="50000"/>
                </a:schemeClr>
              </a:solidFill>
              <a:latin typeface="Calibri"/>
              <a:cs typeface="Calibri"/>
            </a:endParaRPr>
          </a:p>
        </p:txBody>
      </p:sp>
    </p:spTree>
    <p:custDataLst>
      <p:tags r:id="rId1"/>
    </p:custDataLst>
    <p:extLst>
      <p:ext uri="{BB962C8B-B14F-4D97-AF65-F5344CB8AC3E}">
        <p14:creationId xmlns:p14="http://schemas.microsoft.com/office/powerpoint/2010/main" val="181283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 Half-content &amp; full image layout">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EBBC6B44-1A66-4C17-802D-CD6F3BEB84DB}"/>
              </a:ext>
            </a:extLst>
          </p:cNvPr>
          <p:cNvSpPr>
            <a:spLocks noGrp="1"/>
          </p:cNvSpPr>
          <p:nvPr>
            <p:ph type="pic" sz="quarter" idx="14" hasCustomPrompt="1"/>
          </p:nvPr>
        </p:nvSpPr>
        <p:spPr>
          <a:xfrm>
            <a:off x="1" y="0"/>
            <a:ext cx="9144000" cy="5143500"/>
          </a:xfrm>
          <a:prstGeom prst="rect">
            <a:avLst/>
          </a:prstGeom>
          <a:solidFill>
            <a:schemeClr val="bg2"/>
          </a:solidFill>
          <a:ln>
            <a:noFill/>
          </a:ln>
          <a:effectLst/>
        </p:spPr>
        <p:txBody>
          <a:bodyPr lIns="0" rIns="0" anchor="ctr" anchorCtr="0"/>
          <a:lstStyle>
            <a:lvl1pPr marL="695325" indent="0" algn="l">
              <a:tabLst/>
              <a:defRPr sz="1800" b="0" baseline="0">
                <a:solidFill>
                  <a:schemeClr val="accent1"/>
                </a:solidFill>
                <a:latin typeface="+mn-lt"/>
              </a:defRPr>
            </a:lvl1pPr>
          </a:lstStyle>
          <a:p>
            <a:r>
              <a:rPr lang="en-US" dirty="0"/>
              <a:t>Insert an image</a:t>
            </a:r>
            <a:br>
              <a:rPr lang="en-US" dirty="0"/>
            </a:br>
            <a:r>
              <a:rPr lang="en-US" dirty="0"/>
              <a:t>within this placeholder </a:t>
            </a:r>
          </a:p>
        </p:txBody>
      </p:sp>
      <p:sp>
        <p:nvSpPr>
          <p:cNvPr id="10" name="Content Placeholder 2">
            <a:extLst>
              <a:ext uri="{FF2B5EF4-FFF2-40B4-BE49-F238E27FC236}">
                <a16:creationId xmlns:a16="http://schemas.microsoft.com/office/drawing/2014/main" id="{997FC738-9BF3-4608-8B8E-05D0C5B5F6DE}"/>
              </a:ext>
            </a:extLst>
          </p:cNvPr>
          <p:cNvSpPr txBox="1">
            <a:spLocks/>
          </p:cNvSpPr>
          <p:nvPr userDrawn="1"/>
        </p:nvSpPr>
        <p:spPr bwMode="gray">
          <a:xfrm>
            <a:off x="502920" y="4820603"/>
            <a:ext cx="3057981" cy="219076"/>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dirty="0"/>
              <a:t>Proprietary and confidential — do not distribute</a:t>
            </a:r>
          </a:p>
        </p:txBody>
      </p:sp>
      <p:sp>
        <p:nvSpPr>
          <p:cNvPr id="17" name="Text Placeholder 9">
            <a:extLst>
              <a:ext uri="{FF2B5EF4-FFF2-40B4-BE49-F238E27FC236}">
                <a16:creationId xmlns:a16="http://schemas.microsoft.com/office/drawing/2014/main" id="{6273392E-BE16-4C3F-A463-7A7FC6BEE036}"/>
              </a:ext>
            </a:extLst>
          </p:cNvPr>
          <p:cNvSpPr>
            <a:spLocks noGrp="1"/>
          </p:cNvSpPr>
          <p:nvPr>
            <p:ph type="body" sz="quarter" idx="18" hasCustomPrompt="1"/>
          </p:nvPr>
        </p:nvSpPr>
        <p:spPr>
          <a:xfrm>
            <a:off x="4818888" y="266700"/>
            <a:ext cx="3822191" cy="261610"/>
          </a:xfrm>
          <a:prstGeom prst="rect">
            <a:avLst/>
          </a:prstGeom>
        </p:spPr>
        <p:txBody>
          <a:bodyPr wrap="square">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a:t>
            </a:r>
          </a:p>
        </p:txBody>
      </p:sp>
      <p:sp>
        <p:nvSpPr>
          <p:cNvPr id="19" name="Content Placeholder 5">
            <a:extLst>
              <a:ext uri="{FF2B5EF4-FFF2-40B4-BE49-F238E27FC236}">
                <a16:creationId xmlns:a16="http://schemas.microsoft.com/office/drawing/2014/main" id="{1679F6DF-FEFB-4C1A-A396-814197C11D86}"/>
              </a:ext>
            </a:extLst>
          </p:cNvPr>
          <p:cNvSpPr>
            <a:spLocks noGrp="1"/>
          </p:cNvSpPr>
          <p:nvPr>
            <p:ph sz="quarter" idx="19"/>
          </p:nvPr>
        </p:nvSpPr>
        <p:spPr>
          <a:xfrm>
            <a:off x="4818886" y="1411940"/>
            <a:ext cx="3822191" cy="3251499"/>
          </a:xfrm>
        </p:spPr>
        <p:txBody>
          <a:bodyPr/>
          <a:lstStyle>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Slide Number Placeholder 7">
            <a:extLst>
              <a:ext uri="{FF2B5EF4-FFF2-40B4-BE49-F238E27FC236}">
                <a16:creationId xmlns:a16="http://schemas.microsoft.com/office/drawing/2014/main" id="{9A86EBC0-A4B4-49A9-8E69-797CFD88D052}"/>
              </a:ext>
            </a:extLst>
          </p:cNvPr>
          <p:cNvSpPr>
            <a:spLocks noGrp="1"/>
          </p:cNvSpPr>
          <p:nvPr>
            <p:ph type="sldNum" sz="quarter" idx="22"/>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40E04E43-6321-44FE-86E3-92363113651D}"/>
              </a:ext>
            </a:extLst>
          </p:cNvPr>
          <p:cNvSpPr>
            <a:spLocks noGrp="1"/>
          </p:cNvSpPr>
          <p:nvPr>
            <p:ph type="title"/>
          </p:nvPr>
        </p:nvSpPr>
        <p:spPr>
          <a:xfrm>
            <a:off x="4818886" y="569594"/>
            <a:ext cx="3822194" cy="390526"/>
          </a:xfrm>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309649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C2773AC-CB5F-4692-8614-145FCB812285}"/>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7" name="Slide Number Placeholder 6">
            <a:extLst>
              <a:ext uri="{FF2B5EF4-FFF2-40B4-BE49-F238E27FC236}">
                <a16:creationId xmlns:a16="http://schemas.microsoft.com/office/drawing/2014/main" id="{43C13B2C-626A-4182-93CD-E777AFAD57CE}"/>
              </a:ext>
            </a:extLst>
          </p:cNvPr>
          <p:cNvSpPr>
            <a:spLocks noGrp="1"/>
          </p:cNvSpPr>
          <p:nvPr>
            <p:ph type="sldNum" sz="quarter" idx="13"/>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3F2BE9E2-7A7D-4BED-96F2-45B5703A2DAB}"/>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357754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938BA52-5212-4BC3-9F12-DB299DFC36EF}"/>
              </a:ext>
            </a:extLst>
          </p:cNvPr>
          <p:cNvSpPr>
            <a:spLocks noGrp="1"/>
          </p:cNvSpPr>
          <p:nvPr>
            <p:ph type="sldNum" sz="quarter" idx="12"/>
          </p:nvPr>
        </p:nvSpPr>
        <p:spPr/>
        <p:txBody>
          <a:bodyPr/>
          <a:lstStyle/>
          <a:p>
            <a:pPr>
              <a:defRPr/>
            </a:pPr>
            <a:r>
              <a:rPr lang="en-IN" dirty="0"/>
              <a:t>|    </a:t>
            </a:r>
            <a:fld id="{7B2119CD-3B2D-4CEB-B404-D2E3F8CD6D69}" type="slidenum">
              <a:rPr lang="en-IN" smtClean="0"/>
              <a:pPr>
                <a:defRPr/>
              </a:pPr>
              <a:t>‹#›</a:t>
            </a:fld>
            <a:endParaRPr lang="en-IN" dirty="0"/>
          </a:p>
        </p:txBody>
      </p:sp>
    </p:spTree>
    <p:custDataLst>
      <p:tags r:id="rId1"/>
    </p:custDataLst>
    <p:extLst>
      <p:ext uri="{BB962C8B-B14F-4D97-AF65-F5344CB8AC3E}">
        <p14:creationId xmlns:p14="http://schemas.microsoft.com/office/powerpoint/2010/main" val="836242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Dark Blue">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wrap="square" rIns="0" bIns="0" anchor="t">
            <a:noAutofit/>
          </a:bodyPr>
          <a:lstStyle>
            <a:lvl1pPr algn="l">
              <a:lnSpc>
                <a:spcPct val="80000"/>
              </a:lnSpc>
              <a:defRPr sz="4400" b="0" cap="none" spc="0" baseline="0">
                <a:solidFill>
                  <a:schemeClr val="bg1"/>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bg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829463D-7256-4F94-B053-694230DDA169}"/>
              </a:ext>
            </a:extLst>
          </p:cNvPr>
          <p:cNvSpPr>
            <a:spLocks noGrp="1"/>
          </p:cNvSpPr>
          <p:nvPr>
            <p:ph type="dt" sz="half" idx="10"/>
          </p:nvPr>
        </p:nvSpPr>
        <p:spPr>
          <a:xfrm>
            <a:off x="7531511" y="4767263"/>
            <a:ext cx="787879" cy="274637"/>
          </a:xfrm>
          <a:prstGeom prst="rect">
            <a:avLst/>
          </a:prstGeom>
        </p:spPr>
        <p:txBody>
          <a:bodyPr/>
          <a:lstStyle>
            <a:lvl1pPr>
              <a:defRPr>
                <a:solidFill>
                  <a:schemeClr val="bg1"/>
                </a:solidFill>
              </a:defRPr>
            </a:lvl1pPr>
          </a:lstStyle>
          <a:p>
            <a:fld id="{10371D01-0526-4002-B34C-9D4A9C73B7A7}" type="datetime5">
              <a:rPr lang="en-US" smtClean="0"/>
              <a:t>13-May-26</a:t>
            </a:fld>
            <a:endParaRPr lang="en-IN" dirty="0"/>
          </a:p>
        </p:txBody>
      </p:sp>
      <p:sp>
        <p:nvSpPr>
          <p:cNvPr id="8" name="Footer Placeholder 7">
            <a:extLst>
              <a:ext uri="{FF2B5EF4-FFF2-40B4-BE49-F238E27FC236}">
                <a16:creationId xmlns:a16="http://schemas.microsoft.com/office/drawing/2014/main" id="{8AC65850-E065-46A5-AFAB-25EE12435446}"/>
              </a:ext>
            </a:extLst>
          </p:cNvPr>
          <p:cNvSpPr>
            <a:spLocks noGrp="1"/>
          </p:cNvSpPr>
          <p:nvPr>
            <p:ph type="ftr" sz="quarter" idx="11"/>
          </p:nvPr>
        </p:nvSpPr>
        <p:spPr>
          <a:xfrm>
            <a:off x="3645056" y="4767263"/>
            <a:ext cx="3931921" cy="274637"/>
          </a:xfrm>
          <a:prstGeom prst="rect">
            <a:avLst/>
          </a:prstGeom>
        </p:spPr>
        <p:txBody>
          <a:bodyPr/>
          <a:lstStyle>
            <a:lvl1pPr>
              <a:defRPr>
                <a:solidFill>
                  <a:schemeClr val="bg1"/>
                </a:solidFill>
              </a:defRPr>
            </a:lvl1pPr>
          </a:lstStyle>
          <a:p>
            <a:pPr>
              <a:defRPr/>
            </a:pPr>
            <a:r>
              <a:rPr lang="en-US" dirty="0"/>
              <a:t>Enter title via "insert&gt;header and footer&gt;footer"  |  </a:t>
            </a:r>
            <a:endParaRPr lang="en-IN" dirty="0"/>
          </a:p>
        </p:txBody>
      </p:sp>
      <p:sp>
        <p:nvSpPr>
          <p:cNvPr id="10" name="Slide Number Placeholder 9">
            <a:extLst>
              <a:ext uri="{FF2B5EF4-FFF2-40B4-BE49-F238E27FC236}">
                <a16:creationId xmlns:a16="http://schemas.microsoft.com/office/drawing/2014/main" id="{00E02CAF-4CC0-4859-963B-FC187D3CD31C}"/>
              </a:ext>
            </a:extLst>
          </p:cNvPr>
          <p:cNvSpPr>
            <a:spLocks noGrp="1"/>
          </p:cNvSpPr>
          <p:nvPr>
            <p:ph type="sldNum" sz="quarter" idx="12"/>
          </p:nvPr>
        </p:nvSpPr>
        <p:spPr/>
        <p:txBody>
          <a:bodyPr/>
          <a:lstStyle>
            <a:lvl1pPr>
              <a:defRPr>
                <a:solidFill>
                  <a:schemeClr val="bg1"/>
                </a:solidFill>
              </a:defRPr>
            </a:lvl1pPr>
          </a:lstStyle>
          <a:p>
            <a:pPr>
              <a:defRPr/>
            </a:pPr>
            <a:r>
              <a:rPr lang="en-IN" dirty="0"/>
              <a:t>|    </a:t>
            </a:r>
            <a:fld id="{7B2119CD-3B2D-4CEB-B404-D2E3F8CD6D69}" type="slidenum">
              <a:rPr lang="en-IN" smtClean="0"/>
              <a:pPr>
                <a:defRPr/>
              </a:pPr>
              <a:t>‹#›</a:t>
            </a:fld>
            <a:endParaRPr lang="en-IN" dirty="0"/>
          </a:p>
        </p:txBody>
      </p:sp>
    </p:spTree>
    <p:custDataLst>
      <p:tags r:id="rId1"/>
    </p:custDataLst>
    <p:extLst>
      <p:ext uri="{BB962C8B-B14F-4D97-AF65-F5344CB8AC3E}">
        <p14:creationId xmlns:p14="http://schemas.microsoft.com/office/powerpoint/2010/main" val="3202371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urple">
    <p:bg bwMode="auto">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rIns="0" bIns="0" anchor="t">
            <a:noAutofit/>
          </a:bodyPr>
          <a:lstStyle>
            <a:lvl1pPr algn="l">
              <a:lnSpc>
                <a:spcPct val="80000"/>
              </a:lnSpc>
              <a:defRPr sz="4400" b="0" cap="none" spc="0" baseline="0">
                <a:solidFill>
                  <a:schemeClr val="bg1"/>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bg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4">
            <a:extLst>
              <a:ext uri="{FF2B5EF4-FFF2-40B4-BE49-F238E27FC236}">
                <a16:creationId xmlns:a16="http://schemas.microsoft.com/office/drawing/2014/main" id="{0A0A7879-8A49-4492-B223-248AB6881379}"/>
              </a:ext>
            </a:extLst>
          </p:cNvPr>
          <p:cNvSpPr>
            <a:spLocks noGrp="1"/>
          </p:cNvSpPr>
          <p:nvPr>
            <p:ph type="dt" sz="half" idx="10"/>
          </p:nvPr>
        </p:nvSpPr>
        <p:spPr>
          <a:xfrm>
            <a:off x="7531511" y="4767263"/>
            <a:ext cx="787879" cy="274637"/>
          </a:xfrm>
          <a:prstGeom prst="rect">
            <a:avLst/>
          </a:prstGeom>
        </p:spPr>
        <p:txBody>
          <a:bodyPr/>
          <a:lstStyle>
            <a:lvl1pPr>
              <a:defRPr>
                <a:solidFill>
                  <a:schemeClr val="bg1"/>
                </a:solidFill>
              </a:defRPr>
            </a:lvl1pPr>
          </a:lstStyle>
          <a:p>
            <a:fld id="{827F63CE-B088-4A27-BB4B-4B13AAF7E195}" type="datetime5">
              <a:rPr lang="en-US" smtClean="0"/>
              <a:t>13-May-26</a:t>
            </a:fld>
            <a:endParaRPr lang="en-IN" dirty="0"/>
          </a:p>
        </p:txBody>
      </p:sp>
      <p:sp>
        <p:nvSpPr>
          <p:cNvPr id="6" name="Footer Placeholder 5">
            <a:extLst>
              <a:ext uri="{FF2B5EF4-FFF2-40B4-BE49-F238E27FC236}">
                <a16:creationId xmlns:a16="http://schemas.microsoft.com/office/drawing/2014/main" id="{90308BD4-DA66-4BD1-91B7-E89327F3B5FF}"/>
              </a:ext>
            </a:extLst>
          </p:cNvPr>
          <p:cNvSpPr>
            <a:spLocks noGrp="1"/>
          </p:cNvSpPr>
          <p:nvPr>
            <p:ph type="ftr" sz="quarter" idx="11"/>
          </p:nvPr>
        </p:nvSpPr>
        <p:spPr>
          <a:xfrm>
            <a:off x="3645056" y="4767263"/>
            <a:ext cx="3931921" cy="274637"/>
          </a:xfrm>
          <a:prstGeom prst="rect">
            <a:avLst/>
          </a:prstGeom>
        </p:spPr>
        <p:txBody>
          <a:bodyPr/>
          <a:lstStyle>
            <a:lvl1pPr>
              <a:defRPr>
                <a:solidFill>
                  <a:schemeClr val="bg1"/>
                </a:solidFill>
              </a:defRPr>
            </a:lvl1pPr>
          </a:lstStyle>
          <a:p>
            <a:pPr>
              <a:defRPr/>
            </a:pPr>
            <a:r>
              <a:rPr lang="en-US" dirty="0"/>
              <a:t>Enter title via "insert&gt;header and footer&gt;footer"  |  </a:t>
            </a:r>
            <a:endParaRPr lang="en-IN" dirty="0"/>
          </a:p>
        </p:txBody>
      </p:sp>
      <p:sp>
        <p:nvSpPr>
          <p:cNvPr id="10" name="Slide Number Placeholder 9">
            <a:extLst>
              <a:ext uri="{FF2B5EF4-FFF2-40B4-BE49-F238E27FC236}">
                <a16:creationId xmlns:a16="http://schemas.microsoft.com/office/drawing/2014/main" id="{6E73C706-89A1-4AA5-9321-7F4CB3A916A3}"/>
              </a:ext>
            </a:extLst>
          </p:cNvPr>
          <p:cNvSpPr>
            <a:spLocks noGrp="1"/>
          </p:cNvSpPr>
          <p:nvPr>
            <p:ph type="sldNum" sz="quarter" idx="12"/>
          </p:nvPr>
        </p:nvSpPr>
        <p:spPr/>
        <p:txBody>
          <a:bodyPr/>
          <a:lstStyle>
            <a:lvl1pPr>
              <a:defRPr>
                <a:solidFill>
                  <a:schemeClr val="bg1"/>
                </a:solidFill>
              </a:defRPr>
            </a:lvl1pPr>
          </a:lstStyle>
          <a:p>
            <a:pPr>
              <a:defRPr/>
            </a:pPr>
            <a:r>
              <a:rPr lang="en-IN" dirty="0"/>
              <a:t>|    </a:t>
            </a:r>
            <a:fld id="{7B2119CD-3B2D-4CEB-B404-D2E3F8CD6D69}" type="slidenum">
              <a:rPr lang="en-IN" smtClean="0"/>
              <a:pPr>
                <a:defRPr/>
              </a:pPr>
              <a:t>‹#›</a:t>
            </a:fld>
            <a:endParaRPr lang="en-IN" dirty="0"/>
          </a:p>
        </p:txBody>
      </p:sp>
    </p:spTree>
    <p:extLst>
      <p:ext uri="{BB962C8B-B14F-4D97-AF65-F5344CB8AC3E}">
        <p14:creationId xmlns:p14="http://schemas.microsoft.com/office/powerpoint/2010/main" val="1802726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Mint">
    <p:bg bwMode="auto">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rIns="0" bIns="0" anchor="t">
            <a:noAutofit/>
          </a:bodyPr>
          <a:lstStyle>
            <a:lvl1pPr algn="l">
              <a:lnSpc>
                <a:spcPct val="80000"/>
              </a:lnSpc>
              <a:defRPr sz="4400" b="0" cap="none" spc="0" baseline="0">
                <a:solidFill>
                  <a:schemeClr val="accent1"/>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accent1"/>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0FC3C2-5069-4B7A-9F14-6E1032BB147E}"/>
              </a:ext>
            </a:extLst>
          </p:cNvPr>
          <p:cNvSpPr>
            <a:spLocks noGrp="1"/>
          </p:cNvSpPr>
          <p:nvPr>
            <p:ph type="dt" sz="half" idx="10"/>
          </p:nvPr>
        </p:nvSpPr>
        <p:spPr>
          <a:xfrm>
            <a:off x="7531511" y="4767263"/>
            <a:ext cx="787879" cy="274637"/>
          </a:xfrm>
          <a:prstGeom prst="rect">
            <a:avLst/>
          </a:prstGeom>
        </p:spPr>
        <p:txBody>
          <a:bodyPr/>
          <a:lstStyle>
            <a:lvl1pPr>
              <a:defRPr>
                <a:solidFill>
                  <a:schemeClr val="accent1"/>
                </a:solidFill>
              </a:defRPr>
            </a:lvl1pPr>
          </a:lstStyle>
          <a:p>
            <a:fld id="{D7A94BD6-673B-41E2-94C7-6638405B680E}" type="datetime5">
              <a:rPr lang="en-US" smtClean="0"/>
              <a:t>13-May-26</a:t>
            </a:fld>
            <a:endParaRPr lang="en-IN" dirty="0"/>
          </a:p>
        </p:txBody>
      </p:sp>
      <p:sp>
        <p:nvSpPr>
          <p:cNvPr id="8" name="Footer Placeholder 7">
            <a:extLst>
              <a:ext uri="{FF2B5EF4-FFF2-40B4-BE49-F238E27FC236}">
                <a16:creationId xmlns:a16="http://schemas.microsoft.com/office/drawing/2014/main" id="{4EC2EC12-3F0B-463D-AC15-E276D69DAB34}"/>
              </a:ext>
            </a:extLst>
          </p:cNvPr>
          <p:cNvSpPr>
            <a:spLocks noGrp="1"/>
          </p:cNvSpPr>
          <p:nvPr>
            <p:ph type="ftr" sz="quarter" idx="11"/>
          </p:nvPr>
        </p:nvSpPr>
        <p:spPr>
          <a:xfrm>
            <a:off x="3645056" y="4767263"/>
            <a:ext cx="3931921" cy="274637"/>
          </a:xfrm>
          <a:prstGeom prst="rect">
            <a:avLst/>
          </a:prstGeom>
        </p:spPr>
        <p:txBody>
          <a:bodyPr/>
          <a:lstStyle>
            <a:lvl1pPr>
              <a:defRPr>
                <a:solidFill>
                  <a:schemeClr val="accent1"/>
                </a:solidFill>
              </a:defRPr>
            </a:lvl1pPr>
          </a:lstStyle>
          <a:p>
            <a:pPr>
              <a:defRPr/>
            </a:pPr>
            <a:r>
              <a:rPr lang="en-US" dirty="0"/>
              <a:t>Enter title via "insert&gt;header and footer&gt;footer"  |  </a:t>
            </a:r>
            <a:endParaRPr lang="en-IN" dirty="0"/>
          </a:p>
        </p:txBody>
      </p:sp>
      <p:sp>
        <p:nvSpPr>
          <p:cNvPr id="10" name="Slide Number Placeholder 9">
            <a:extLst>
              <a:ext uri="{FF2B5EF4-FFF2-40B4-BE49-F238E27FC236}">
                <a16:creationId xmlns:a16="http://schemas.microsoft.com/office/drawing/2014/main" id="{ED4A8CC4-8FBE-45E1-BB15-2672002D5D44}"/>
              </a:ext>
            </a:extLst>
          </p:cNvPr>
          <p:cNvSpPr>
            <a:spLocks noGrp="1"/>
          </p:cNvSpPr>
          <p:nvPr>
            <p:ph type="sldNum" sz="quarter" idx="12"/>
          </p:nvPr>
        </p:nvSpPr>
        <p:spPr/>
        <p:txBody>
          <a:bodyPr/>
          <a:lstStyle>
            <a:lvl1pPr>
              <a:defRPr>
                <a:solidFill>
                  <a:schemeClr val="accent1"/>
                </a:solidFill>
              </a:defRPr>
            </a:lvl1pPr>
          </a:lstStyle>
          <a:p>
            <a:pPr>
              <a:defRPr/>
            </a:pPr>
            <a:r>
              <a:rPr lang="en-IN" dirty="0"/>
              <a:t>|    </a:t>
            </a:r>
            <a:fld id="{7B2119CD-3B2D-4CEB-B404-D2E3F8CD6D69}" type="slidenum">
              <a:rPr lang="en-IN" smtClean="0"/>
              <a:pPr>
                <a:defRPr/>
              </a:pPr>
              <a:t>‹#›</a:t>
            </a:fld>
            <a:endParaRPr lang="en-IN" dirty="0"/>
          </a:p>
        </p:txBody>
      </p:sp>
    </p:spTree>
    <p:custDataLst>
      <p:tags r:id="rId1"/>
    </p:custDataLst>
    <p:extLst>
      <p:ext uri="{BB962C8B-B14F-4D97-AF65-F5344CB8AC3E}">
        <p14:creationId xmlns:p14="http://schemas.microsoft.com/office/powerpoint/2010/main" val="1365746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02920" y="2331719"/>
            <a:ext cx="8138160" cy="1234440"/>
          </a:xfrm>
        </p:spPr>
        <p:txBody>
          <a:bodyPr rIns="0" bIns="0" anchor="t">
            <a:noAutofit/>
          </a:bodyPr>
          <a:lstStyle>
            <a:lvl1pPr algn="l">
              <a:lnSpc>
                <a:spcPct val="80000"/>
              </a:lnSpc>
              <a:defRPr sz="4400" b="0" cap="none" spc="0" baseline="0">
                <a:solidFill>
                  <a:schemeClr val="accent3"/>
                </a:solidFill>
                <a:latin typeface="+mj-lt"/>
              </a:defRPr>
            </a:lvl1pPr>
          </a:lstStyle>
          <a:p>
            <a:r>
              <a:rPr lang="en-US"/>
              <a:t>Click to edit master title style</a:t>
            </a:r>
          </a:p>
        </p:txBody>
      </p:sp>
      <p:sp>
        <p:nvSpPr>
          <p:cNvPr id="3" name="Text Placeholder 2"/>
          <p:cNvSpPr>
            <a:spLocks noGrp="1"/>
          </p:cNvSpPr>
          <p:nvPr>
            <p:ph type="body" idx="1" hasCustomPrompt="1"/>
          </p:nvPr>
        </p:nvSpPr>
        <p:spPr bwMode="gray">
          <a:xfrm>
            <a:off x="502920" y="1748790"/>
            <a:ext cx="8138160" cy="480060"/>
          </a:xfrm>
          <a:prstGeom prst="rect">
            <a:avLst/>
          </a:prstGeom>
        </p:spPr>
        <p:txBody>
          <a:bodyPr rIns="0" bIns="0" anchor="b"/>
          <a:lstStyle>
            <a:lvl1pPr marL="0" indent="0">
              <a:lnSpc>
                <a:spcPct val="100000"/>
              </a:lnSpc>
              <a:buNone/>
              <a:defRPr sz="1800" b="1" cap="all" spc="150" baseline="0">
                <a:solidFill>
                  <a:schemeClr val="accent3"/>
                </a:solidFill>
                <a:latin typeface="+mn-lt"/>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98435C-7AB2-499D-B9D2-7646859B2426}"/>
              </a:ext>
            </a:extLst>
          </p:cNvPr>
          <p:cNvSpPr>
            <a:spLocks noGrp="1"/>
          </p:cNvSpPr>
          <p:nvPr>
            <p:ph type="dt" sz="half" idx="10"/>
          </p:nvPr>
        </p:nvSpPr>
        <p:spPr>
          <a:xfrm>
            <a:off x="7531511" y="4767263"/>
            <a:ext cx="787879" cy="274637"/>
          </a:xfrm>
          <a:prstGeom prst="rect">
            <a:avLst/>
          </a:prstGeom>
        </p:spPr>
        <p:txBody>
          <a:bodyPr/>
          <a:lstStyle/>
          <a:p>
            <a:fld id="{ACEC4565-E794-48DA-B884-2B66FC38042E}" type="datetime5">
              <a:rPr lang="en-US" sz="1000" smtClean="0"/>
              <a:t>13-May-26</a:t>
            </a:fld>
            <a:endParaRPr lang="en-IN" sz="1000" dirty="0"/>
          </a:p>
        </p:txBody>
      </p:sp>
      <p:sp>
        <p:nvSpPr>
          <p:cNvPr id="8" name="Footer Placeholder 7">
            <a:extLst>
              <a:ext uri="{FF2B5EF4-FFF2-40B4-BE49-F238E27FC236}">
                <a16:creationId xmlns:a16="http://schemas.microsoft.com/office/drawing/2014/main" id="{03953D83-DC20-4A71-BEBA-E5BD8133DB4D}"/>
              </a:ext>
            </a:extLst>
          </p:cNvPr>
          <p:cNvSpPr>
            <a:spLocks noGrp="1"/>
          </p:cNvSpPr>
          <p:nvPr>
            <p:ph type="ftr" sz="quarter" idx="11"/>
          </p:nvPr>
        </p:nvSpPr>
        <p:spPr>
          <a:xfrm>
            <a:off x="3645056" y="4767263"/>
            <a:ext cx="3931921" cy="274637"/>
          </a:xfrm>
          <a:prstGeom prst="rect">
            <a:avLst/>
          </a:prstGeom>
        </p:spPr>
        <p:txBody>
          <a:bodyPr/>
          <a:lstStyle/>
          <a:p>
            <a:pPr>
              <a:defRPr/>
            </a:pPr>
            <a:r>
              <a:rPr lang="en-US" dirty="0"/>
              <a:t>Enter title via "insert&gt;header and footer&gt;footer"  |  </a:t>
            </a:r>
            <a:endParaRPr lang="en-IN" dirty="0"/>
          </a:p>
        </p:txBody>
      </p:sp>
      <p:sp>
        <p:nvSpPr>
          <p:cNvPr id="10" name="Slide Number Placeholder 9">
            <a:extLst>
              <a:ext uri="{FF2B5EF4-FFF2-40B4-BE49-F238E27FC236}">
                <a16:creationId xmlns:a16="http://schemas.microsoft.com/office/drawing/2014/main" id="{0FF502C7-63A6-4765-B23E-CD59D755A2C7}"/>
              </a:ext>
            </a:extLst>
          </p:cNvPr>
          <p:cNvSpPr>
            <a:spLocks noGrp="1"/>
          </p:cNvSpPr>
          <p:nvPr>
            <p:ph type="sldNum" sz="quarter" idx="12"/>
          </p:nvPr>
        </p:nvSpPr>
        <p:spPr/>
        <p:txBody>
          <a:bodyPr/>
          <a:lstStyle/>
          <a:p>
            <a:pPr>
              <a:defRPr/>
            </a:pPr>
            <a:r>
              <a:rPr lang="en-IN" dirty="0"/>
              <a:t>|    </a:t>
            </a:r>
            <a:fld id="{7B2119CD-3B2D-4CEB-B404-D2E3F8CD6D69}" type="slidenum">
              <a:rPr lang="en-IN" smtClean="0"/>
              <a:pPr>
                <a:defRPr/>
              </a:pPr>
              <a:t>‹#›</a:t>
            </a:fld>
            <a:endParaRPr lang="en-IN" dirty="0"/>
          </a:p>
        </p:txBody>
      </p:sp>
    </p:spTree>
    <p:custDataLst>
      <p:tags r:id="rId1"/>
    </p:custDataLst>
    <p:extLst>
      <p:ext uri="{BB962C8B-B14F-4D97-AF65-F5344CB8AC3E}">
        <p14:creationId xmlns:p14="http://schemas.microsoft.com/office/powerpoint/2010/main" val="310122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ote with Solid Background">
    <p:bg bwMode="auto">
      <p:bgPr>
        <a:solidFill>
          <a:schemeClr val="accent3"/>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bwMode="gray">
          <a:xfrm>
            <a:off x="1371600" y="1508760"/>
            <a:ext cx="6858000" cy="2674620"/>
          </a:xfrm>
          <a:prstGeom prst="rect">
            <a:avLst/>
          </a:prstGeom>
        </p:spPr>
        <p:txBody>
          <a:bodyPr/>
          <a:lstStyle>
            <a:lvl1pPr algn="l">
              <a:lnSpc>
                <a:spcPct val="100000"/>
              </a:lnSpc>
              <a:defRPr sz="2400" b="0">
                <a:solidFill>
                  <a:schemeClr val="bg1"/>
                </a:solidFill>
                <a:latin typeface="+mj-lt"/>
              </a:defRPr>
            </a:lvl1pPr>
            <a:lvl2pPr marL="1371600" indent="-228600" algn="l">
              <a:lnSpc>
                <a:spcPct val="100000"/>
              </a:lnSpc>
              <a:spcBef>
                <a:spcPts val="1800"/>
              </a:spcBef>
              <a:buFont typeface="Arial" panose="020B0604020202020204" pitchFamily="34" charset="0"/>
              <a:buChar char="–"/>
              <a:defRPr sz="1800">
                <a:solidFill>
                  <a:schemeClr val="bg1"/>
                </a:solidFill>
                <a:latin typeface="+mj-lt"/>
              </a:defRPr>
            </a:lvl2pPr>
          </a:lstStyle>
          <a:p>
            <a:pPr lvl="0"/>
            <a:r>
              <a:rPr lang="en-US"/>
              <a:t>Click to edit quote text</a:t>
            </a:r>
          </a:p>
          <a:p>
            <a:pPr lvl="1"/>
            <a:r>
              <a:rPr lang="en-US"/>
              <a:t>Second level for attribution</a:t>
            </a:r>
          </a:p>
        </p:txBody>
      </p:sp>
      <p:sp>
        <p:nvSpPr>
          <p:cNvPr id="4" name="Slide Number Placeholder 3">
            <a:extLst>
              <a:ext uri="{FF2B5EF4-FFF2-40B4-BE49-F238E27FC236}">
                <a16:creationId xmlns:a16="http://schemas.microsoft.com/office/drawing/2014/main" id="{3367B97B-43D6-430D-9C83-B8A0A565552C}"/>
              </a:ext>
            </a:extLst>
          </p:cNvPr>
          <p:cNvSpPr>
            <a:spLocks noGrp="1"/>
          </p:cNvSpPr>
          <p:nvPr>
            <p:ph type="sldNum" sz="quarter" idx="16"/>
          </p:nvPr>
        </p:nvSpPr>
        <p:spPr>
          <a:xfrm>
            <a:off x="8167058" y="4690736"/>
            <a:ext cx="568102" cy="274637"/>
          </a:xfrm>
        </p:spPr>
        <p:txBody>
          <a:bodyPr/>
          <a:lstStyle>
            <a:lvl1pPr>
              <a:defRPr>
                <a:solidFill>
                  <a:schemeClr val="bg1"/>
                </a:solidFill>
              </a:defRPr>
            </a:lvl1pPr>
          </a:lstStyle>
          <a:p>
            <a:pPr>
              <a:defRPr/>
            </a:pPr>
            <a:r>
              <a:rPr lang="en-IN" dirty="0"/>
              <a:t>|    </a:t>
            </a:r>
            <a:fld id="{7B2119CD-3B2D-4CEB-B404-D2E3F8CD6D69}" type="slidenum">
              <a:rPr lang="en-IN" smtClean="0"/>
              <a:pPr>
                <a:defRPr/>
              </a:pPr>
              <a:t>‹#›</a:t>
            </a:fld>
            <a:endParaRPr lang="en-IN" dirty="0"/>
          </a:p>
        </p:txBody>
      </p:sp>
      <p:sp>
        <p:nvSpPr>
          <p:cNvPr id="6" name="TextBox 5">
            <a:extLst>
              <a:ext uri="{FF2B5EF4-FFF2-40B4-BE49-F238E27FC236}">
                <a16:creationId xmlns:a16="http://schemas.microsoft.com/office/drawing/2014/main" id="{C6A883CD-F93F-552B-B4E6-AFFA5CA31C4C}"/>
              </a:ext>
            </a:extLst>
          </p:cNvPr>
          <p:cNvSpPr txBox="1"/>
          <p:nvPr userDrawn="1"/>
        </p:nvSpPr>
        <p:spPr>
          <a:xfrm>
            <a:off x="469023" y="4686848"/>
            <a:ext cx="7619205" cy="297517"/>
          </a:xfrm>
          <a:prstGeom prst="rect">
            <a:avLst/>
          </a:prstGeom>
          <a:noFill/>
        </p:spPr>
        <p:txBody>
          <a:bodyPr wrap="square">
            <a:spAutoFit/>
          </a:bodyPr>
          <a:lstStyle/>
          <a:p>
            <a:pPr marL="12700">
              <a:lnSpc>
                <a:spcPts val="760"/>
              </a:lnSpc>
            </a:pPr>
            <a:r>
              <a:rPr lang="en-US" sz="700" dirty="0">
                <a:solidFill>
                  <a:schemeClr val="bg1"/>
                </a:solidFill>
                <a:latin typeface="Calibri"/>
                <a:cs typeface="Calibri"/>
              </a:rPr>
              <a:t>For in vitro diagnostic use. For intended use &amp; product details, visit www.globalpointofcare.abbott. Photos &amp; images displayed are for illustrative purposes only. ©2025 Abbott. All rights reserved. </a:t>
            </a:r>
          </a:p>
          <a:p>
            <a:pPr marL="12700">
              <a:lnSpc>
                <a:spcPts val="760"/>
              </a:lnSpc>
            </a:pPr>
            <a:r>
              <a:rPr lang="en-US" sz="700" dirty="0">
                <a:solidFill>
                  <a:schemeClr val="bg1"/>
                </a:solidFill>
                <a:latin typeface="Calibri"/>
                <a:cs typeface="Calibri"/>
              </a:rPr>
              <a:t>i-STAT is a trademark of Abbott. Not all products are available in all regions. Check with your local representative for availability. | iLS Presentation i-STAT 1 G3+ | APOC-25002248.1</a:t>
            </a:r>
          </a:p>
        </p:txBody>
      </p:sp>
    </p:spTree>
    <p:custDataLst>
      <p:tags r:id="rId1"/>
    </p:custDataLst>
    <p:extLst>
      <p:ext uri="{BB962C8B-B14F-4D97-AF65-F5344CB8AC3E}">
        <p14:creationId xmlns:p14="http://schemas.microsoft.com/office/powerpoint/2010/main" val="3208624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bg bwMode="auto">
      <p:bgPr>
        <a:solidFill>
          <a:schemeClr val="accent3"/>
        </a:solidFill>
        <a:effectLst/>
      </p:bgPr>
    </p:bg>
    <p:spTree>
      <p:nvGrpSpPr>
        <p:cNvPr id="1" name=""/>
        <p:cNvGrpSpPr/>
        <p:nvPr/>
      </p:nvGrpSpPr>
      <p:grpSpPr>
        <a:xfrm>
          <a:off x="0" y="0"/>
          <a:ext cx="0" cy="0"/>
          <a:chOff x="0" y="0"/>
          <a:chExt cx="0" cy="0"/>
        </a:xfrm>
      </p:grpSpPr>
      <p:pic>
        <p:nvPicPr>
          <p:cNvPr id="3" name="Picture 2" descr="A_symbol_wordm_below_w_rgb-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17441" y="1206347"/>
            <a:ext cx="2509119" cy="2730807"/>
          </a:xfrm>
          <a:prstGeom prst="rect">
            <a:avLst/>
          </a:prstGeom>
        </p:spPr>
      </p:pic>
    </p:spTree>
    <p:custDataLst>
      <p:tags r:id="rId1"/>
    </p:custDataLst>
    <p:extLst>
      <p:ext uri="{BB962C8B-B14F-4D97-AF65-F5344CB8AC3E}">
        <p14:creationId xmlns:p14="http://schemas.microsoft.com/office/powerpoint/2010/main" val="1081178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LTTF Blue">
    <p:bg bwMode="auto">
      <p:bgPr>
        <a:solidFill>
          <a:schemeClr val="accent3"/>
        </a:solidFill>
        <a:effectLst/>
      </p:bgPr>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6BE25BFE-C141-9744-B07B-AF2EDC44630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80642" y="939843"/>
            <a:ext cx="3782715" cy="3263814"/>
          </a:xfrm>
          <a:prstGeom prst="rect">
            <a:avLst/>
          </a:prstGeom>
        </p:spPr>
      </p:pic>
    </p:spTree>
    <p:custDataLst>
      <p:tags r:id="rId1"/>
    </p:custDataLst>
    <p:extLst>
      <p:ext uri="{BB962C8B-B14F-4D97-AF65-F5344CB8AC3E}">
        <p14:creationId xmlns:p14="http://schemas.microsoft.com/office/powerpoint/2010/main" val="385894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a:t>
            </a:fld>
            <a:endParaRPr lang="en-IN" dirty="0"/>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2DFFA8A-0C57-AC0E-F393-85087DB9CB04}"/>
              </a:ext>
            </a:extLst>
          </p:cNvPr>
          <p:cNvGrpSpPr/>
          <p:nvPr userDrawn="1"/>
        </p:nvGrpSpPr>
        <p:grpSpPr>
          <a:xfrm>
            <a:off x="520595" y="203389"/>
            <a:ext cx="2690864" cy="238833"/>
            <a:chOff x="4066256" y="1629208"/>
            <a:chExt cx="3251849" cy="477093"/>
          </a:xfrm>
        </p:grpSpPr>
        <p:sp>
          <p:nvSpPr>
            <p:cNvPr id="7" name="object 15">
              <a:extLst>
                <a:ext uri="{FF2B5EF4-FFF2-40B4-BE49-F238E27FC236}">
                  <a16:creationId xmlns:a16="http://schemas.microsoft.com/office/drawing/2014/main" id="{56B83BD5-6876-0271-7297-F295E90CA428}"/>
                </a:ext>
              </a:extLst>
            </p:cNvPr>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dirty="0"/>
            </a:p>
          </p:txBody>
        </p:sp>
        <p:sp>
          <p:nvSpPr>
            <p:cNvPr id="8" name="object 16">
              <a:extLst>
                <a:ext uri="{FF2B5EF4-FFF2-40B4-BE49-F238E27FC236}">
                  <a16:creationId xmlns:a16="http://schemas.microsoft.com/office/drawing/2014/main" id="{65B92B31-E756-CE69-71F2-E574E551C4B4}"/>
                </a:ext>
              </a:extLst>
            </p:cNvPr>
            <p:cNvSpPr txBox="1"/>
            <p:nvPr/>
          </p:nvSpPr>
          <p:spPr>
            <a:xfrm>
              <a:off x="4198420" y="1655277"/>
              <a:ext cx="781478" cy="445102"/>
            </a:xfrm>
            <a:prstGeom prst="rect">
              <a:avLst/>
            </a:prstGeom>
          </p:spPr>
          <p:txBody>
            <a:bodyPr vert="horz" wrap="square" lIns="0" tIns="12700" rIns="0" bIns="0" rtlCol="0">
              <a:spAutoFit/>
            </a:bodyPr>
            <a:lstStyle/>
            <a:p>
              <a:pPr marL="12700">
                <a:lnSpc>
                  <a:spcPts val="800"/>
                </a:lnSpc>
                <a:spcBef>
                  <a:spcPts val="100"/>
                </a:spcBef>
              </a:pPr>
              <a:r>
                <a:rPr lang="en-US" sz="900" b="1" cap="all" spc="-10" dirty="0">
                  <a:solidFill>
                    <a:schemeClr val="bg1">
                      <a:alpha val="50000"/>
                    </a:schemeClr>
                  </a:solidFill>
                  <a:latin typeface="Calibri"/>
                  <a:cs typeface="Calibri"/>
                </a:rPr>
                <a:t>CARTRIDGE</a:t>
              </a:r>
              <a:br>
                <a:rPr lang="en-US" sz="900" b="1" cap="all" spc="-10" dirty="0">
                  <a:solidFill>
                    <a:schemeClr val="bg1">
                      <a:alpha val="50000"/>
                    </a:schemeClr>
                  </a:solidFill>
                  <a:latin typeface="Calibri"/>
                  <a:cs typeface="Calibri"/>
                </a:rPr>
              </a:br>
              <a:r>
                <a:rPr lang="en-US" sz="900" b="1" cap="all" spc="-10" dirty="0">
                  <a:solidFill>
                    <a:schemeClr val="bg1">
                      <a:alpha val="50000"/>
                    </a:schemeClr>
                  </a:solidFill>
                  <a:latin typeface="Calibri"/>
                  <a:cs typeface="Calibri"/>
                </a:rPr>
                <a:t>OVERVIEW </a:t>
              </a:r>
              <a:endParaRPr sz="900" cap="all" dirty="0">
                <a:solidFill>
                  <a:schemeClr val="bg1">
                    <a:alpha val="50000"/>
                  </a:schemeClr>
                </a:solidFill>
                <a:latin typeface="Calibri"/>
                <a:cs typeface="Calibri"/>
              </a:endParaRPr>
            </a:p>
          </p:txBody>
        </p:sp>
        <p:sp>
          <p:nvSpPr>
            <p:cNvPr id="9" name="object 17">
              <a:extLst>
                <a:ext uri="{FF2B5EF4-FFF2-40B4-BE49-F238E27FC236}">
                  <a16:creationId xmlns:a16="http://schemas.microsoft.com/office/drawing/2014/main" id="{4DC3C56A-6A89-4DFD-4AA9-948C4A9EFD0A}"/>
                </a:ext>
              </a:extLst>
            </p:cNvPr>
            <p:cNvSpPr/>
            <p:nvPr/>
          </p:nvSpPr>
          <p:spPr>
            <a:xfrm>
              <a:off x="5112060" y="1629208"/>
              <a:ext cx="1178561" cy="471171"/>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dirty="0"/>
            </a:p>
          </p:txBody>
        </p:sp>
        <p:sp>
          <p:nvSpPr>
            <p:cNvPr id="10" name="object 19">
              <a:extLst>
                <a:ext uri="{FF2B5EF4-FFF2-40B4-BE49-F238E27FC236}">
                  <a16:creationId xmlns:a16="http://schemas.microsoft.com/office/drawing/2014/main" id="{2F87D1EC-E916-0512-15DB-0A4586C6F6AB}"/>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dirty="0"/>
            </a:p>
          </p:txBody>
        </p:sp>
        <p:sp>
          <p:nvSpPr>
            <p:cNvPr id="11" name="object 18">
              <a:extLst>
                <a:ext uri="{FF2B5EF4-FFF2-40B4-BE49-F238E27FC236}">
                  <a16:creationId xmlns:a16="http://schemas.microsoft.com/office/drawing/2014/main" id="{B32F0449-F803-DABB-746E-C8D471566B50}"/>
                </a:ext>
              </a:extLst>
            </p:cNvPr>
            <p:cNvSpPr txBox="1"/>
            <p:nvPr/>
          </p:nvSpPr>
          <p:spPr>
            <a:xfrm>
              <a:off x="5384874" y="1677842"/>
              <a:ext cx="854934" cy="425889"/>
            </a:xfrm>
            <a:prstGeom prst="rect">
              <a:avLst/>
            </a:prstGeom>
          </p:spPr>
          <p:txBody>
            <a:bodyPr vert="horz" wrap="square" lIns="0" tIns="31750" rIns="0" bIns="0" rtlCol="0">
              <a:spAutoFit/>
            </a:bodyPr>
            <a:lstStyle/>
            <a:p>
              <a:pPr marL="78105" marR="5080" indent="-66040">
                <a:lnSpc>
                  <a:spcPts val="500"/>
                </a:lnSpc>
                <a:spcBef>
                  <a:spcPts val="250"/>
                </a:spcBef>
              </a:pPr>
              <a:r>
                <a:rPr lang="en-US" sz="900" b="1" spc="-10" dirty="0">
                  <a:solidFill>
                    <a:schemeClr val="bg1"/>
                  </a:solidFill>
                  <a:latin typeface="Calibri"/>
                  <a:cs typeface="Calibri"/>
                </a:rPr>
                <a:t>RUNNING </a:t>
              </a:r>
            </a:p>
            <a:p>
              <a:pPr marL="78105" marR="5080" indent="-66040">
                <a:lnSpc>
                  <a:spcPts val="500"/>
                </a:lnSpc>
                <a:spcBef>
                  <a:spcPts val="250"/>
                </a:spcBef>
              </a:pPr>
              <a:r>
                <a:rPr lang="en-US" sz="900" b="1" spc="-10" dirty="0">
                  <a:solidFill>
                    <a:schemeClr val="bg1"/>
                  </a:solidFill>
                  <a:latin typeface="Calibri"/>
                  <a:cs typeface="Calibri"/>
                </a:rPr>
                <a:t>A TEST</a:t>
              </a:r>
              <a:endParaRPr lang="en-US" sz="900" dirty="0">
                <a:solidFill>
                  <a:schemeClr val="bg1"/>
                </a:solidFill>
                <a:latin typeface="Calibri"/>
                <a:cs typeface="Calibri"/>
              </a:endParaRPr>
            </a:p>
          </p:txBody>
        </p:sp>
      </p:grpSp>
      <p:sp>
        <p:nvSpPr>
          <p:cNvPr id="4" name="object 20">
            <a:extLst>
              <a:ext uri="{FF2B5EF4-FFF2-40B4-BE49-F238E27FC236}">
                <a16:creationId xmlns:a16="http://schemas.microsoft.com/office/drawing/2014/main" id="{8D39820C-66FB-9A21-6490-BB7F3E6A4BF2}"/>
              </a:ext>
            </a:extLst>
          </p:cNvPr>
          <p:cNvSpPr txBox="1"/>
          <p:nvPr userDrawn="1"/>
        </p:nvSpPr>
        <p:spPr>
          <a:xfrm>
            <a:off x="2383415" y="325569"/>
            <a:ext cx="680844" cy="120226"/>
          </a:xfrm>
          <a:prstGeom prst="rect">
            <a:avLst/>
          </a:prstGeom>
        </p:spPr>
        <p:txBody>
          <a:bodyPr vert="horz" wrap="square" lIns="0" tIns="12700" rIns="0" bIns="0" rtlCol="0">
            <a:spAutoFit/>
          </a:bodyPr>
          <a:lstStyle/>
          <a:p>
            <a:pPr marL="12700" algn="ctr">
              <a:lnSpc>
                <a:spcPts val="800"/>
              </a:lnSpc>
              <a:spcBef>
                <a:spcPts val="100"/>
              </a:spcBef>
            </a:pPr>
            <a:r>
              <a:rPr lang="en-US" sz="900" b="1" dirty="0">
                <a:solidFill>
                  <a:schemeClr val="bg1">
                    <a:alpha val="50000"/>
                  </a:schemeClr>
                </a:solidFill>
                <a:latin typeface="Calibri"/>
                <a:cs typeface="Calibri"/>
              </a:rPr>
              <a:t>ERRORS</a:t>
            </a:r>
            <a:endParaRPr lang="en-US" sz="900" dirty="0">
              <a:solidFill>
                <a:schemeClr val="bg1">
                  <a:alpha val="50000"/>
                </a:schemeClr>
              </a:solidFill>
              <a:latin typeface="Calibri"/>
              <a:cs typeface="Calibri"/>
            </a:endParaRPr>
          </a:p>
        </p:txBody>
      </p:sp>
      <p:sp>
        <p:nvSpPr>
          <p:cNvPr id="13" name="object 20">
            <a:extLst>
              <a:ext uri="{FF2B5EF4-FFF2-40B4-BE49-F238E27FC236}">
                <a16:creationId xmlns:a16="http://schemas.microsoft.com/office/drawing/2014/main" id="{5AEC3332-9630-0B64-986C-5F19EB3D03DC}"/>
              </a:ext>
            </a:extLst>
          </p:cNvPr>
          <p:cNvSpPr txBox="1"/>
          <p:nvPr userDrawn="1"/>
        </p:nvSpPr>
        <p:spPr>
          <a:xfrm>
            <a:off x="2478244" y="214109"/>
            <a:ext cx="616199" cy="120226"/>
          </a:xfrm>
          <a:prstGeom prst="rect">
            <a:avLst/>
          </a:prstGeom>
        </p:spPr>
        <p:txBody>
          <a:bodyPr vert="horz" wrap="square" lIns="0" tIns="12700" rIns="0" bIns="0" rtlCol="0">
            <a:spAutoFit/>
          </a:bodyPr>
          <a:lstStyle/>
          <a:p>
            <a:pPr marL="12700">
              <a:lnSpc>
                <a:spcPts val="800"/>
              </a:lnSpc>
              <a:spcBef>
                <a:spcPts val="100"/>
              </a:spcBef>
            </a:pPr>
            <a:r>
              <a:rPr lang="en-US" sz="900" b="1" dirty="0">
                <a:solidFill>
                  <a:schemeClr val="bg1">
                    <a:alpha val="50000"/>
                  </a:schemeClr>
                </a:solidFill>
                <a:latin typeface="Calibri"/>
                <a:cs typeface="Calibri"/>
              </a:rPr>
              <a:t>AVOIDING</a:t>
            </a:r>
            <a:endParaRPr lang="en-US" sz="900" dirty="0">
              <a:solidFill>
                <a:schemeClr val="bg1">
                  <a:alpha val="50000"/>
                </a:schemeClr>
              </a:solidFill>
              <a:latin typeface="Calibri"/>
              <a:cs typeface="Calibri"/>
            </a:endParaRPr>
          </a:p>
        </p:txBody>
      </p:sp>
    </p:spTree>
    <p:custDataLst>
      <p:tags r:id="rId1"/>
    </p:custDataLst>
    <p:extLst>
      <p:ext uri="{BB962C8B-B14F-4D97-AF65-F5344CB8AC3E}">
        <p14:creationId xmlns:p14="http://schemas.microsoft.com/office/powerpoint/2010/main" val="2387005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spTree>
      <p:nvGrpSpPr>
        <p:cNvPr id="1" name=""/>
        <p:cNvGrpSpPr/>
        <p:nvPr/>
      </p:nvGrpSpPr>
      <p:grpSpPr>
        <a:xfrm>
          <a:off x="0" y="0"/>
          <a:ext cx="0" cy="0"/>
          <a:chOff x="0" y="0"/>
          <a:chExt cx="0" cy="0"/>
        </a:xfrm>
      </p:grpSpPr>
      <p:pic>
        <p:nvPicPr>
          <p:cNvPr id="2" name="Picture 1" descr="A close up of a sign&#10;&#10;Description automatically generated">
            <a:extLst>
              <a:ext uri="{FF2B5EF4-FFF2-40B4-BE49-F238E27FC236}">
                <a16:creationId xmlns:a16="http://schemas.microsoft.com/office/drawing/2014/main" id="{9D5804C8-119A-4621-B885-F0B59F0C23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10338" y="1064196"/>
            <a:ext cx="2753140" cy="2998956"/>
          </a:xfrm>
          <a:prstGeom prst="rect">
            <a:avLst/>
          </a:prstGeom>
        </p:spPr>
      </p:pic>
    </p:spTree>
    <p:custDataLst>
      <p:tags r:id="rId1"/>
    </p:custDataLst>
    <p:extLst>
      <p:ext uri="{BB962C8B-B14F-4D97-AF65-F5344CB8AC3E}">
        <p14:creationId xmlns:p14="http://schemas.microsoft.com/office/powerpoint/2010/main" val="2477027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Slide LTTF White">
    <p:spTree>
      <p:nvGrpSpPr>
        <p:cNvPr id="1" name=""/>
        <p:cNvGrpSpPr/>
        <p:nvPr/>
      </p:nvGrpSpPr>
      <p:grpSpPr>
        <a:xfrm>
          <a:off x="0" y="0"/>
          <a:ext cx="0" cy="0"/>
          <a:chOff x="0" y="0"/>
          <a:chExt cx="0" cy="0"/>
        </a:xfrm>
      </p:grpSpPr>
      <p:pic>
        <p:nvPicPr>
          <p:cNvPr id="2" name="Picture 1" descr="A picture containing object, clock&#10;&#10;Description automatically generated">
            <a:extLst>
              <a:ext uri="{FF2B5EF4-FFF2-40B4-BE49-F238E27FC236}">
                <a16:creationId xmlns:a16="http://schemas.microsoft.com/office/drawing/2014/main" id="{CA73EC50-27B9-4304-8A26-2A1CE79D6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6510" y="393405"/>
            <a:ext cx="4735158" cy="4359352"/>
          </a:xfrm>
          <a:prstGeom prst="rect">
            <a:avLst/>
          </a:prstGeom>
        </p:spPr>
      </p:pic>
    </p:spTree>
    <p:extLst>
      <p:ext uri="{BB962C8B-B14F-4D97-AF65-F5344CB8AC3E}">
        <p14:creationId xmlns:p14="http://schemas.microsoft.com/office/powerpoint/2010/main" val="3984790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0" i="0">
                <a:solidFill>
                  <a:srgbClr val="009CDE"/>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5/13/2026</a:t>
            </a:fld>
            <a:endParaRPr lang="en-US" dirty="0"/>
          </a:p>
        </p:txBody>
      </p:sp>
      <p:sp>
        <p:nvSpPr>
          <p:cNvPr id="6" name="Holder 6"/>
          <p:cNvSpPr>
            <a:spLocks noGrp="1"/>
          </p:cNvSpPr>
          <p:nvPr>
            <p:ph type="sldNum" sz="quarter" idx="7"/>
          </p:nvPr>
        </p:nvSpPr>
        <p:spPr/>
        <p:txBody>
          <a:bodyPr lIns="0" tIns="0" rIns="0" bIns="0"/>
          <a:lstStyle>
            <a:lvl1pPr>
              <a:defRPr sz="1000" b="0" i="0">
                <a:solidFill>
                  <a:schemeClr val="tx1"/>
                </a:solidFill>
                <a:latin typeface="Calibri"/>
                <a:cs typeface="Calibri"/>
              </a:defRPr>
            </a:lvl1pPr>
          </a:lstStyle>
          <a:p>
            <a:pPr marL="12700">
              <a:lnSpc>
                <a:spcPts val="1045"/>
              </a:lnSpc>
            </a:pPr>
            <a:r>
              <a:rPr dirty="0"/>
              <a:t>|</a:t>
            </a:r>
            <a:r>
              <a:rPr spc="225" dirty="0"/>
              <a:t>  </a:t>
            </a:r>
            <a:fld id="{81D60167-4931-47E6-BA6A-407CBD079E47}" type="slidenum">
              <a:rPr spc="-25" dirty="0"/>
              <a:t>‹#›</a:t>
            </a:fld>
            <a:endParaRPr spc="-25" dirty="0"/>
          </a:p>
        </p:txBody>
      </p:sp>
    </p:spTree>
    <p:extLst>
      <p:ext uri="{BB962C8B-B14F-4D97-AF65-F5344CB8AC3E}">
        <p14:creationId xmlns:p14="http://schemas.microsoft.com/office/powerpoint/2010/main" val="3661789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22" y="600077"/>
            <a:ext cx="8138159" cy="360045"/>
          </a:xfrm>
        </p:spPr>
        <p:txBody>
          <a:bodyPr/>
          <a:lstStyle>
            <a:lvl1pPr>
              <a:defRPr cap="none"/>
            </a:lvl1pPr>
          </a:lstStyle>
          <a:p>
            <a:r>
              <a:rPr lang="en-US"/>
              <a:t>Click to edit master title style</a:t>
            </a:r>
          </a:p>
        </p:txBody>
      </p:sp>
      <p:sp>
        <p:nvSpPr>
          <p:cNvPr id="8" name="Text Placeholder 9">
            <a:extLst>
              <a:ext uri="{FF2B5EF4-FFF2-40B4-BE49-F238E27FC236}">
                <a16:creationId xmlns:a16="http://schemas.microsoft.com/office/drawing/2014/main" id="{9F1B05F3-90A1-4152-BCA8-1DCF7545457A}"/>
              </a:ext>
            </a:extLst>
          </p:cNvPr>
          <p:cNvSpPr>
            <a:spLocks noGrp="1"/>
          </p:cNvSpPr>
          <p:nvPr>
            <p:ph type="body" sz="quarter" idx="10"/>
          </p:nvPr>
        </p:nvSpPr>
        <p:spPr>
          <a:xfrm>
            <a:off x="502923" y="338465"/>
            <a:ext cx="5241925" cy="261610"/>
          </a:xfrm>
        </p:spPr>
        <p:txBody>
          <a:bodyPr wrap="square">
            <a:spAutoFit/>
          </a:bodyPr>
          <a:lstStyle>
            <a:lvl1pPr>
              <a:defRPr sz="1400" b="0" cap="all" spc="150" baseline="0">
                <a:solidFill>
                  <a:schemeClr val="tx2"/>
                </a:solidFill>
              </a:defRPr>
            </a:lvl1pPr>
            <a:lvl2pPr marL="0" indent="0">
              <a:buNone/>
              <a:defRPr/>
            </a:lvl2pPr>
          </a:lstStyle>
          <a:p>
            <a:pPr lvl="0"/>
            <a:r>
              <a:rPr lang="en-US"/>
              <a:t>Click to edit Master text styles</a:t>
            </a:r>
          </a:p>
        </p:txBody>
      </p:sp>
      <p:sp>
        <p:nvSpPr>
          <p:cNvPr id="9" name="Slide Number Placeholder 8">
            <a:extLst>
              <a:ext uri="{FF2B5EF4-FFF2-40B4-BE49-F238E27FC236}">
                <a16:creationId xmlns:a16="http://schemas.microsoft.com/office/drawing/2014/main" id="{CA6AFCB9-C05F-694F-AF31-48D81C23BC30}"/>
              </a:ext>
            </a:extLst>
          </p:cNvPr>
          <p:cNvSpPr>
            <a:spLocks noGrp="1"/>
          </p:cNvSpPr>
          <p:nvPr>
            <p:ph type="sldNum" sz="quarter" idx="13"/>
          </p:nvPr>
        </p:nvSpPr>
        <p:spPr/>
        <p:txBody>
          <a:bodyPr/>
          <a:lstStyle/>
          <a:p>
            <a:fld id="{92DA0A3E-BCC5-471F-AF04-A7BFBC05C0F5}" type="slidenum">
              <a:rPr lang="en-US" altLang="en-US" smtClean="0"/>
              <a:pPr/>
              <a:t>‹#›</a:t>
            </a:fld>
            <a:endParaRPr lang="en-US" altLang="en-US" dirty="0"/>
          </a:p>
        </p:txBody>
      </p:sp>
    </p:spTree>
    <p:custDataLst>
      <p:tags r:id="rId1"/>
    </p:custDataLst>
    <p:extLst>
      <p:ext uri="{BB962C8B-B14F-4D97-AF65-F5344CB8AC3E}">
        <p14:creationId xmlns:p14="http://schemas.microsoft.com/office/powerpoint/2010/main" val="197054325"/>
      </p:ext>
    </p:extLst>
  </p:cSld>
  <p:clrMapOvr>
    <a:masterClrMapping/>
  </p:clrMapOvr>
  <mc:AlternateContent xmlns:mc="http://schemas.openxmlformats.org/markup-compatibility/2006" xmlns:p14="http://schemas.microsoft.com/office/powerpoint/2010/main">
    <mc:Choice Requires="p14">
      <p:transition spd="slow" p14:dur="1600" advTm="98000"/>
    </mc:Choice>
    <mc:Fallback xmlns="">
      <p:transition spd="slow" advTm="98000"/>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ILS Cart Tem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7637-863A-8102-58DF-8B875550E4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006CF8-34D6-AE46-AE73-0A68CFF1834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a:t>
            </a:fld>
            <a:endParaRPr lang="en-IN" dirty="0"/>
          </a:p>
        </p:txBody>
      </p:sp>
      <p:sp>
        <p:nvSpPr>
          <p:cNvPr id="5" name="Text Placeholder 4">
            <a:extLst>
              <a:ext uri="{FF2B5EF4-FFF2-40B4-BE49-F238E27FC236}">
                <a16:creationId xmlns:a16="http://schemas.microsoft.com/office/drawing/2014/main" id="{FD5F37F7-90D0-097C-321A-BD91FEEF4C51}"/>
              </a:ext>
            </a:extLst>
          </p:cNvPr>
          <p:cNvSpPr>
            <a:spLocks noGrp="1"/>
          </p:cNvSpPr>
          <p:nvPr>
            <p:ph type="body" sz="quarter" idx="11" hasCustomPrompt="1"/>
          </p:nvPr>
        </p:nvSpPr>
        <p:spPr>
          <a:xfrm>
            <a:off x="502920" y="1287167"/>
            <a:ext cx="3984625" cy="3397250"/>
          </a:xfrm>
        </p:spPr>
        <p:txBody>
          <a:bodyPr/>
          <a:lstStyle>
            <a:lvl1pPr>
              <a:defRPr sz="1600" b="0">
                <a:solidFill>
                  <a:srgbClr val="009CDE"/>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A2DFFA8A-0C57-AC0E-F393-85087DB9CB04}"/>
              </a:ext>
            </a:extLst>
          </p:cNvPr>
          <p:cNvGrpSpPr/>
          <p:nvPr userDrawn="1"/>
        </p:nvGrpSpPr>
        <p:grpSpPr>
          <a:xfrm>
            <a:off x="520595" y="203389"/>
            <a:ext cx="2690864" cy="238833"/>
            <a:chOff x="4066256" y="1629208"/>
            <a:chExt cx="3251849" cy="477093"/>
          </a:xfrm>
        </p:grpSpPr>
        <p:sp>
          <p:nvSpPr>
            <p:cNvPr id="7" name="object 15">
              <a:extLst>
                <a:ext uri="{FF2B5EF4-FFF2-40B4-BE49-F238E27FC236}">
                  <a16:creationId xmlns:a16="http://schemas.microsoft.com/office/drawing/2014/main" id="{56B83BD5-6876-0271-7297-F295E90CA428}"/>
                </a:ext>
              </a:extLst>
            </p:cNvPr>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dirty="0"/>
            </a:p>
          </p:txBody>
        </p:sp>
        <p:sp>
          <p:nvSpPr>
            <p:cNvPr id="8" name="object 16">
              <a:extLst>
                <a:ext uri="{FF2B5EF4-FFF2-40B4-BE49-F238E27FC236}">
                  <a16:creationId xmlns:a16="http://schemas.microsoft.com/office/drawing/2014/main" id="{65B92B31-E756-CE69-71F2-E574E551C4B4}"/>
                </a:ext>
              </a:extLst>
            </p:cNvPr>
            <p:cNvSpPr txBox="1"/>
            <p:nvPr/>
          </p:nvSpPr>
          <p:spPr>
            <a:xfrm>
              <a:off x="4198420" y="1655277"/>
              <a:ext cx="781478" cy="445102"/>
            </a:xfrm>
            <a:prstGeom prst="rect">
              <a:avLst/>
            </a:prstGeom>
          </p:spPr>
          <p:txBody>
            <a:bodyPr vert="horz" wrap="square" lIns="0" tIns="12700" rIns="0" bIns="0" rtlCol="0">
              <a:spAutoFit/>
            </a:bodyPr>
            <a:lstStyle/>
            <a:p>
              <a:pPr marL="12700">
                <a:lnSpc>
                  <a:spcPts val="800"/>
                </a:lnSpc>
                <a:spcBef>
                  <a:spcPts val="100"/>
                </a:spcBef>
              </a:pPr>
              <a:r>
                <a:rPr lang="en-US" sz="900" b="1" cap="all" spc="-10" dirty="0">
                  <a:solidFill>
                    <a:schemeClr val="bg1">
                      <a:alpha val="50000"/>
                    </a:schemeClr>
                  </a:solidFill>
                  <a:latin typeface="Calibri"/>
                  <a:cs typeface="Calibri"/>
                </a:rPr>
                <a:t>CARTRIDGE</a:t>
              </a:r>
              <a:br>
                <a:rPr lang="en-US" sz="900" b="1" cap="all" spc="-10" dirty="0">
                  <a:solidFill>
                    <a:schemeClr val="bg1">
                      <a:alpha val="50000"/>
                    </a:schemeClr>
                  </a:solidFill>
                  <a:latin typeface="Calibri"/>
                  <a:cs typeface="Calibri"/>
                </a:rPr>
              </a:br>
              <a:r>
                <a:rPr lang="en-US" sz="900" b="1" cap="all" spc="-10" dirty="0">
                  <a:solidFill>
                    <a:schemeClr val="bg1">
                      <a:alpha val="50000"/>
                    </a:schemeClr>
                  </a:solidFill>
                  <a:latin typeface="Calibri"/>
                  <a:cs typeface="Calibri"/>
                </a:rPr>
                <a:t>OVERVIEW </a:t>
              </a:r>
              <a:endParaRPr sz="900" cap="all" dirty="0">
                <a:solidFill>
                  <a:schemeClr val="bg1">
                    <a:alpha val="50000"/>
                  </a:schemeClr>
                </a:solidFill>
                <a:latin typeface="Calibri"/>
                <a:cs typeface="Calibri"/>
              </a:endParaRPr>
            </a:p>
          </p:txBody>
        </p:sp>
        <p:sp>
          <p:nvSpPr>
            <p:cNvPr id="9" name="object 17">
              <a:extLst>
                <a:ext uri="{FF2B5EF4-FFF2-40B4-BE49-F238E27FC236}">
                  <a16:creationId xmlns:a16="http://schemas.microsoft.com/office/drawing/2014/main" id="{4DC3C56A-6A89-4DFD-4AA9-948C4A9EFD0A}"/>
                </a:ext>
              </a:extLst>
            </p:cNvPr>
            <p:cNvSpPr/>
            <p:nvPr/>
          </p:nvSpPr>
          <p:spPr>
            <a:xfrm>
              <a:off x="5112060" y="1629208"/>
              <a:ext cx="1178561" cy="471171"/>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dirty="0"/>
            </a:p>
          </p:txBody>
        </p:sp>
        <p:sp>
          <p:nvSpPr>
            <p:cNvPr id="10" name="object 19">
              <a:extLst>
                <a:ext uri="{FF2B5EF4-FFF2-40B4-BE49-F238E27FC236}">
                  <a16:creationId xmlns:a16="http://schemas.microsoft.com/office/drawing/2014/main" id="{2F87D1EC-E916-0512-15DB-0A4586C6F6AB}"/>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dirty="0"/>
            </a:p>
          </p:txBody>
        </p:sp>
        <p:sp>
          <p:nvSpPr>
            <p:cNvPr id="11" name="object 18">
              <a:extLst>
                <a:ext uri="{FF2B5EF4-FFF2-40B4-BE49-F238E27FC236}">
                  <a16:creationId xmlns:a16="http://schemas.microsoft.com/office/drawing/2014/main" id="{B32F0449-F803-DABB-746E-C8D471566B50}"/>
                </a:ext>
              </a:extLst>
            </p:cNvPr>
            <p:cNvSpPr txBox="1"/>
            <p:nvPr/>
          </p:nvSpPr>
          <p:spPr>
            <a:xfrm>
              <a:off x="5384874" y="1677842"/>
              <a:ext cx="854934" cy="425889"/>
            </a:xfrm>
            <a:prstGeom prst="rect">
              <a:avLst/>
            </a:prstGeom>
          </p:spPr>
          <p:txBody>
            <a:bodyPr vert="horz" wrap="square" lIns="0" tIns="31750" rIns="0" bIns="0" rtlCol="0">
              <a:spAutoFit/>
            </a:bodyPr>
            <a:lstStyle/>
            <a:p>
              <a:pPr marL="78105" marR="5080" indent="-66040">
                <a:lnSpc>
                  <a:spcPts val="500"/>
                </a:lnSpc>
                <a:spcBef>
                  <a:spcPts val="250"/>
                </a:spcBef>
              </a:pPr>
              <a:r>
                <a:rPr lang="en-US" sz="900" b="1" spc="-10" dirty="0">
                  <a:solidFill>
                    <a:schemeClr val="bg1">
                      <a:alpha val="50000"/>
                    </a:schemeClr>
                  </a:solidFill>
                  <a:latin typeface="Calibri"/>
                  <a:cs typeface="Calibri"/>
                </a:rPr>
                <a:t>RUNNING </a:t>
              </a:r>
            </a:p>
            <a:p>
              <a:pPr marL="78105" marR="5080" indent="-66040">
                <a:lnSpc>
                  <a:spcPts val="500"/>
                </a:lnSpc>
                <a:spcBef>
                  <a:spcPts val="250"/>
                </a:spcBef>
              </a:pPr>
              <a:r>
                <a:rPr lang="en-US" sz="900" b="1" spc="-10" dirty="0">
                  <a:solidFill>
                    <a:schemeClr val="bg1">
                      <a:alpha val="50000"/>
                    </a:schemeClr>
                  </a:solidFill>
                  <a:latin typeface="Calibri"/>
                  <a:cs typeface="Calibri"/>
                </a:rPr>
                <a:t>A TEST</a:t>
              </a:r>
              <a:endParaRPr lang="en-US" sz="900" dirty="0">
                <a:solidFill>
                  <a:schemeClr val="bg1">
                    <a:alpha val="50000"/>
                  </a:schemeClr>
                </a:solidFill>
                <a:latin typeface="Calibri"/>
                <a:cs typeface="Calibri"/>
              </a:endParaRPr>
            </a:p>
          </p:txBody>
        </p:sp>
      </p:grpSp>
      <p:sp>
        <p:nvSpPr>
          <p:cNvPr id="4" name="object 20">
            <a:extLst>
              <a:ext uri="{FF2B5EF4-FFF2-40B4-BE49-F238E27FC236}">
                <a16:creationId xmlns:a16="http://schemas.microsoft.com/office/drawing/2014/main" id="{D42B1802-3425-CE89-57B7-ABD1C04ECE62}"/>
              </a:ext>
            </a:extLst>
          </p:cNvPr>
          <p:cNvSpPr txBox="1"/>
          <p:nvPr userDrawn="1"/>
        </p:nvSpPr>
        <p:spPr>
          <a:xfrm>
            <a:off x="2384202" y="325569"/>
            <a:ext cx="707447" cy="120226"/>
          </a:xfrm>
          <a:prstGeom prst="rect">
            <a:avLst/>
          </a:prstGeom>
        </p:spPr>
        <p:txBody>
          <a:bodyPr vert="horz" wrap="square" lIns="0" tIns="12700" rIns="0" bIns="0" rtlCol="0">
            <a:spAutoFit/>
          </a:bodyPr>
          <a:lstStyle/>
          <a:p>
            <a:pPr marL="12700" algn="ctr">
              <a:lnSpc>
                <a:spcPts val="800"/>
              </a:lnSpc>
              <a:spcBef>
                <a:spcPts val="100"/>
              </a:spcBef>
            </a:pPr>
            <a:r>
              <a:rPr lang="en-US" sz="900" b="1" dirty="0">
                <a:solidFill>
                  <a:schemeClr val="bg1"/>
                </a:solidFill>
                <a:latin typeface="Calibri"/>
                <a:cs typeface="Calibri"/>
              </a:rPr>
              <a:t>ERRORS</a:t>
            </a:r>
            <a:endParaRPr lang="en-US" sz="900" dirty="0">
              <a:solidFill>
                <a:schemeClr val="bg1"/>
              </a:solidFill>
              <a:latin typeface="Calibri"/>
              <a:cs typeface="Calibri"/>
            </a:endParaRPr>
          </a:p>
        </p:txBody>
      </p:sp>
      <p:sp>
        <p:nvSpPr>
          <p:cNvPr id="13" name="object 20">
            <a:extLst>
              <a:ext uri="{FF2B5EF4-FFF2-40B4-BE49-F238E27FC236}">
                <a16:creationId xmlns:a16="http://schemas.microsoft.com/office/drawing/2014/main" id="{28449CE2-9014-7166-A1E3-D3647E844048}"/>
              </a:ext>
            </a:extLst>
          </p:cNvPr>
          <p:cNvSpPr txBox="1"/>
          <p:nvPr userDrawn="1"/>
        </p:nvSpPr>
        <p:spPr>
          <a:xfrm>
            <a:off x="2475450" y="216439"/>
            <a:ext cx="616199" cy="120226"/>
          </a:xfrm>
          <a:prstGeom prst="rect">
            <a:avLst/>
          </a:prstGeom>
        </p:spPr>
        <p:txBody>
          <a:bodyPr vert="horz" wrap="square" lIns="0" tIns="12700" rIns="0" bIns="0" rtlCol="0">
            <a:spAutoFit/>
          </a:bodyPr>
          <a:lstStyle/>
          <a:p>
            <a:pPr marL="12700">
              <a:lnSpc>
                <a:spcPts val="800"/>
              </a:lnSpc>
              <a:spcBef>
                <a:spcPts val="100"/>
              </a:spcBef>
            </a:pPr>
            <a:r>
              <a:rPr lang="en-US" sz="900" b="1" dirty="0">
                <a:solidFill>
                  <a:schemeClr val="bg1"/>
                </a:solidFill>
                <a:latin typeface="Calibri"/>
                <a:cs typeface="Calibri"/>
              </a:rPr>
              <a:t>AVOIDING</a:t>
            </a:r>
            <a:endParaRPr lang="en-US" sz="900" dirty="0">
              <a:solidFill>
                <a:schemeClr val="bg1"/>
              </a:solidFill>
              <a:latin typeface="Calibri"/>
              <a:cs typeface="Calibri"/>
            </a:endParaRPr>
          </a:p>
        </p:txBody>
      </p:sp>
    </p:spTree>
    <p:custDataLst>
      <p:tags r:id="rId1"/>
    </p:custDataLst>
    <p:extLst>
      <p:ext uri="{BB962C8B-B14F-4D97-AF65-F5344CB8AC3E}">
        <p14:creationId xmlns:p14="http://schemas.microsoft.com/office/powerpoint/2010/main" val="1008482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Layout">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20" y="2330054"/>
            <a:ext cx="8138160" cy="1234440"/>
          </a:xfrm>
        </p:spPr>
        <p:txBody>
          <a:bodyPr/>
          <a:lstStyle>
            <a:lvl1pPr algn="l">
              <a:lnSpc>
                <a:spcPct val="90000"/>
              </a:lnSpc>
              <a:defRPr sz="4400" b="0" cap="none" spc="0" baseline="0">
                <a:solidFill>
                  <a:schemeClr val="bg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1749981"/>
            <a:ext cx="8138159" cy="480060"/>
          </a:xfrm>
          <a:prstGeom prst="rect">
            <a:avLst/>
          </a:prstGeom>
        </p:spPr>
        <p:txBody>
          <a:bodyPr rIns="0" bIns="0" anchor="b" anchorCtr="0"/>
          <a:lstStyle>
            <a:lvl1pPr marL="0" indent="0" algn="l">
              <a:lnSpc>
                <a:spcPct val="100000"/>
              </a:lnSpc>
              <a:buNone/>
              <a:defRPr sz="1800" b="1" cap="all" spc="150" baseline="0">
                <a:solidFill>
                  <a:schemeClr val="accent1"/>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descr="A_symbol_wordm_below_w_rgb-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7472" y="137160"/>
            <a:ext cx="1188720" cy="1302056"/>
          </a:xfrm>
          <a:prstGeom prst="rect">
            <a:avLst/>
          </a:prstGeom>
        </p:spPr>
      </p:pic>
      <p:sp>
        <p:nvSpPr>
          <p:cNvPr id="12" name="Text Placeholder 7">
            <a:extLst>
              <a:ext uri="{FF2B5EF4-FFF2-40B4-BE49-F238E27FC236}">
                <a16:creationId xmlns:a16="http://schemas.microsoft.com/office/drawing/2014/main" id="{C4B86A29-886E-42EB-8E62-80044AB822E7}"/>
              </a:ext>
            </a:extLst>
          </p:cNvPr>
          <p:cNvSpPr>
            <a:spLocks noGrp="1"/>
          </p:cNvSpPr>
          <p:nvPr>
            <p:ph type="body" sz="quarter" idx="11" hasCustomPrompt="1"/>
          </p:nvPr>
        </p:nvSpPr>
        <p:spPr>
          <a:xfrm>
            <a:off x="5666159" y="204186"/>
            <a:ext cx="3092450" cy="322263"/>
          </a:xfrm>
          <a:prstGeom prst="rect">
            <a:avLst/>
          </a:prstGeom>
        </p:spPr>
        <p:txBody>
          <a:bodyPr anchor="ctr"/>
          <a:lstStyle>
            <a:lvl1pPr algn="r">
              <a:defRPr sz="1400" b="1" cap="all" spc="150" baseline="0">
                <a:solidFill>
                  <a:schemeClr val="bg1"/>
                </a:solidFill>
                <a:latin typeface="+mn-lt"/>
              </a:defRPr>
            </a:lvl1pPr>
          </a:lstStyle>
          <a:p>
            <a:pPr lvl="0"/>
            <a:r>
              <a:rPr lang="en-US"/>
              <a:t>OPTIONAL DESCRIPTOR</a:t>
            </a:r>
          </a:p>
        </p:txBody>
      </p:sp>
      <p:sp>
        <p:nvSpPr>
          <p:cNvPr id="5" name="TextBox 4">
            <a:extLst>
              <a:ext uri="{FF2B5EF4-FFF2-40B4-BE49-F238E27FC236}">
                <a16:creationId xmlns:a16="http://schemas.microsoft.com/office/drawing/2014/main" id="{5A7A23EB-8E2E-8EDE-697A-3C45096B993D}"/>
              </a:ext>
            </a:extLst>
          </p:cNvPr>
          <p:cNvSpPr txBox="1"/>
          <p:nvPr userDrawn="1"/>
        </p:nvSpPr>
        <p:spPr>
          <a:xfrm>
            <a:off x="408840" y="4687818"/>
            <a:ext cx="7663598"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solidFill>
                <a:latin typeface="Calibri" pitchFamily="34" charset="0"/>
                <a:sym typeface="Calibri" pitchFamily="34" charset="0"/>
              </a:rPr>
              <a:t>For </a:t>
            </a:r>
            <a:r>
              <a:rPr lang="en-US" altLang="en-US" sz="700" i="1" dirty="0">
                <a:solidFill>
                  <a:schemeClr val="bg1"/>
                </a:solidFill>
                <a:latin typeface="Calibri" pitchFamily="34" charset="0"/>
                <a:sym typeface="Calibri" pitchFamily="34" charset="0"/>
              </a:rPr>
              <a:t>in vitro</a:t>
            </a:r>
            <a:r>
              <a:rPr lang="en-US" altLang="en-US" sz="700" dirty="0">
                <a:solidFill>
                  <a:schemeClr val="bg1"/>
                </a:solidFill>
                <a:latin typeface="Calibri" pitchFamily="34" charset="0"/>
                <a:sym typeface="Calibri" pitchFamily="34" charset="0"/>
              </a:rPr>
              <a:t> diagnostic use. For intended use &amp; product details, visit </a:t>
            </a:r>
            <a:r>
              <a:rPr lang="en-US" altLang="en-US" sz="700" dirty="0">
                <a:solidFill>
                  <a:schemeClr val="bg1"/>
                </a:solidFill>
                <a:latin typeface="Calibri" pitchFamily="34" charset="0"/>
                <a:sym typeface="Calibri" pitchFamily="34" charset="0"/>
                <a:hlinkClick r:id="rId4">
                  <a:extLst>
                    <a:ext uri="{A12FA001-AC4F-418D-AE19-62706E023703}">
                      <ahyp:hlinkClr xmlns:ahyp="http://schemas.microsoft.com/office/drawing/2018/hyperlinkcolor" val="tx"/>
                    </a:ext>
                  </a:extLst>
                </a:hlinkClick>
              </a:rPr>
              <a:t>www.globalpointofcare.abbott</a:t>
            </a:r>
            <a:r>
              <a:rPr lang="en-US" altLang="en-US" sz="700" dirty="0">
                <a:solidFill>
                  <a:schemeClr val="bg1"/>
                </a:solidFill>
                <a:latin typeface="Calibri" pitchFamily="34" charset="0"/>
                <a:sym typeface="Calibri" pitchFamily="34" charset="0"/>
              </a:rPr>
              <a:t>. Photos &amp; images displayed are for illustrative purposes only. ©2025 Abbott. All rights reserved.</a:t>
            </a:r>
            <a:r>
              <a:rPr lang="en-US" altLang="en-US" sz="700" i="1" dirty="0">
                <a:solidFill>
                  <a:schemeClr val="bg1"/>
                </a:solidFill>
                <a:latin typeface="Calibri" pitchFamily="34" charset="0"/>
                <a:sym typeface="Calibri" pitchFamily="34" charset="0"/>
              </a:rPr>
              <a:t> </a:t>
            </a:r>
          </a:p>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i="1" dirty="0">
                <a:solidFill>
                  <a:schemeClr val="bg1"/>
                </a:solidFill>
                <a:latin typeface="Calibri" pitchFamily="34" charset="0"/>
                <a:sym typeface="Calibri" pitchFamily="34" charset="0"/>
              </a:rPr>
              <a:t>i-STAT </a:t>
            </a:r>
            <a:r>
              <a:rPr lang="en-US" altLang="en-US" sz="700" i="0" dirty="0">
                <a:solidFill>
                  <a:schemeClr val="bg1"/>
                </a:solidFill>
                <a:latin typeface="Calibri" pitchFamily="34" charset="0"/>
                <a:sym typeface="Calibri" pitchFamily="34" charset="0"/>
              </a:rPr>
              <a:t>is a</a:t>
            </a:r>
            <a:r>
              <a:rPr lang="en-US" altLang="en-US" sz="700" dirty="0">
                <a:solidFill>
                  <a:schemeClr val="bg1"/>
                </a:solidFill>
                <a:latin typeface="Calibri" pitchFamily="34" charset="0"/>
                <a:sym typeface="Calibri" pitchFamily="34" charset="0"/>
              </a:rPr>
              <a:t> trademark of Abbott.</a:t>
            </a:r>
            <a:r>
              <a:rPr lang="en-US" altLang="en-US" sz="700" b="1" dirty="0">
                <a:solidFill>
                  <a:schemeClr val="bg1"/>
                </a:solidFill>
                <a:latin typeface="Calibri" panose="020F0502020204030204" pitchFamily="34" charset="0"/>
                <a:cs typeface="Calibri" panose="020F0502020204030204" pitchFamily="34" charset="0"/>
              </a:rPr>
              <a:t> Not all products are available in all regions. Check with your local representative for availability. </a:t>
            </a:r>
            <a:r>
              <a:rPr lang="en-US" sz="700" dirty="0">
                <a:solidFill>
                  <a:schemeClr val="bg1"/>
                </a:solidFill>
                <a:latin typeface="Calibri" panose="020F0502020204030204" pitchFamily="34" charset="0"/>
                <a:cs typeface="Calibri" panose="020F0502020204030204" pitchFamily="34" charset="0"/>
              </a:rPr>
              <a:t>| </a:t>
            </a:r>
            <a:r>
              <a:rPr lang="en-US" sz="700" kern="1200" dirty="0">
                <a:solidFill>
                  <a:schemeClr val="bg1"/>
                </a:solidFill>
                <a:latin typeface="Calibri" panose="020F0502020204030204" pitchFamily="34" charset="0"/>
                <a:ea typeface="+mn-ea"/>
                <a:cs typeface="Calibri" panose="020F0502020204030204" pitchFamily="34" charset="0"/>
              </a:rPr>
              <a:t>iLS Presentation i-STAT 1 G3+ | APOC-25002248.1</a:t>
            </a:r>
          </a:p>
        </p:txBody>
      </p:sp>
    </p:spTree>
    <p:custDataLst>
      <p:tags r:id="rId1"/>
    </p:custDataLst>
    <p:extLst>
      <p:ext uri="{BB962C8B-B14F-4D97-AF65-F5344CB8AC3E}">
        <p14:creationId xmlns:p14="http://schemas.microsoft.com/office/powerpoint/2010/main" val="2139708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Layout">
    <p:bg bwMode="gray">
      <p:bgPr>
        <a:solidFill>
          <a:srgbClr val="009CD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20" y="1380173"/>
            <a:ext cx="8138160" cy="1234440"/>
          </a:xfrm>
        </p:spPr>
        <p:txBody>
          <a:bodyPr/>
          <a:lstStyle>
            <a:lvl1pPr algn="l">
              <a:lnSpc>
                <a:spcPct val="90000"/>
              </a:lnSpc>
              <a:defRPr sz="4400" b="0" cap="none" spc="0" baseline="0">
                <a:solidFill>
                  <a:schemeClr val="bg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800100"/>
            <a:ext cx="8138159" cy="480060"/>
          </a:xfrm>
          <a:prstGeom prst="rect">
            <a:avLst/>
          </a:prstGeom>
        </p:spPr>
        <p:txBody>
          <a:bodyPr rIns="0" bIns="0" anchor="b" anchorCtr="0"/>
          <a:lstStyle>
            <a:lvl1pPr marL="0" indent="0" algn="l">
              <a:lnSpc>
                <a:spcPct val="100000"/>
              </a:lnSpc>
              <a:buNone/>
              <a:defRPr sz="1800" b="1" cap="all" spc="150" baseline="0">
                <a:solidFill>
                  <a:schemeClr val="accent1"/>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502920" y="2751773"/>
            <a:ext cx="4846320" cy="480060"/>
          </a:xfrm>
          <a:prstGeom prst="rect">
            <a:avLst/>
          </a:prstGeom>
        </p:spPr>
        <p:txBody>
          <a:bodyPr/>
          <a:lstStyle>
            <a:lvl1pPr>
              <a:defRPr sz="1400" b="0" i="0">
                <a:solidFill>
                  <a:schemeClr val="bg1"/>
                </a:solidFill>
                <a:latin typeface="+mj-lt"/>
              </a:defRPr>
            </a:lvl1pPr>
          </a:lstStyle>
          <a:p>
            <a:pPr lvl="0"/>
            <a:r>
              <a:rPr lang="en-US"/>
              <a:t>Day |  Month |  YY</a:t>
            </a:r>
          </a:p>
        </p:txBody>
      </p:sp>
      <p:sp>
        <p:nvSpPr>
          <p:cNvPr id="4" name="TextBox 3">
            <a:extLst>
              <a:ext uri="{FF2B5EF4-FFF2-40B4-BE49-F238E27FC236}">
                <a16:creationId xmlns:a16="http://schemas.microsoft.com/office/drawing/2014/main" id="{3F202D5B-D01A-531E-5703-F4E327E2E798}"/>
              </a:ext>
            </a:extLst>
          </p:cNvPr>
          <p:cNvSpPr txBox="1"/>
          <p:nvPr userDrawn="1"/>
        </p:nvSpPr>
        <p:spPr>
          <a:xfrm>
            <a:off x="408840" y="4687818"/>
            <a:ext cx="7663598"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solidFill>
                <a:latin typeface="Calibri" pitchFamily="34" charset="0"/>
                <a:sym typeface="Calibri" pitchFamily="34" charset="0"/>
              </a:rPr>
              <a:t>For </a:t>
            </a:r>
            <a:r>
              <a:rPr lang="en-US" altLang="en-US" sz="700" i="1" dirty="0">
                <a:solidFill>
                  <a:schemeClr val="bg1"/>
                </a:solidFill>
                <a:latin typeface="Calibri" pitchFamily="34" charset="0"/>
                <a:sym typeface="Calibri" pitchFamily="34" charset="0"/>
              </a:rPr>
              <a:t>in vitro</a:t>
            </a:r>
            <a:r>
              <a:rPr lang="en-US" altLang="en-US" sz="700" dirty="0">
                <a:solidFill>
                  <a:schemeClr val="bg1"/>
                </a:solidFill>
                <a:latin typeface="Calibri" pitchFamily="34" charset="0"/>
                <a:sym typeface="Calibri" pitchFamily="34" charset="0"/>
              </a:rPr>
              <a:t> diagnostic use. For intended use &amp; product details, visit </a:t>
            </a:r>
            <a:r>
              <a:rPr lang="en-US" altLang="en-US" sz="700" dirty="0">
                <a:solidFill>
                  <a:schemeClr val="bg1"/>
                </a:solidFill>
                <a:latin typeface="Calibri" pitchFamily="34" charset="0"/>
                <a:sym typeface="Calibri" pitchFamily="34" charset="0"/>
                <a:hlinkClick r:id="rId3">
                  <a:extLst>
                    <a:ext uri="{A12FA001-AC4F-418D-AE19-62706E023703}">
                      <ahyp:hlinkClr xmlns:ahyp="http://schemas.microsoft.com/office/drawing/2018/hyperlinkcolor" val="tx"/>
                    </a:ext>
                  </a:extLst>
                </a:hlinkClick>
              </a:rPr>
              <a:t>www.globalpointofcare.abbott</a:t>
            </a:r>
            <a:r>
              <a:rPr lang="en-US" altLang="en-US" sz="700" dirty="0">
                <a:solidFill>
                  <a:schemeClr val="bg1"/>
                </a:solidFill>
                <a:latin typeface="Calibri" pitchFamily="34" charset="0"/>
                <a:sym typeface="Calibri" pitchFamily="34" charset="0"/>
              </a:rPr>
              <a:t>. Photos &amp; images displayed are for illustrative purposes only. ©2025 Abbott. All rights reserved.</a:t>
            </a:r>
            <a:r>
              <a:rPr lang="en-US" altLang="en-US" sz="700" i="1" dirty="0">
                <a:solidFill>
                  <a:schemeClr val="bg1"/>
                </a:solidFill>
                <a:latin typeface="Calibri" pitchFamily="34" charset="0"/>
                <a:sym typeface="Calibri" pitchFamily="34" charset="0"/>
              </a:rPr>
              <a:t> </a:t>
            </a:r>
          </a:p>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i="1" dirty="0">
                <a:solidFill>
                  <a:schemeClr val="bg1"/>
                </a:solidFill>
                <a:latin typeface="Calibri" pitchFamily="34" charset="0"/>
                <a:sym typeface="Calibri" pitchFamily="34" charset="0"/>
              </a:rPr>
              <a:t>i-STAT </a:t>
            </a:r>
            <a:r>
              <a:rPr lang="en-US" altLang="en-US" sz="700" i="0" dirty="0">
                <a:solidFill>
                  <a:schemeClr val="bg1"/>
                </a:solidFill>
                <a:latin typeface="Calibri" pitchFamily="34" charset="0"/>
                <a:sym typeface="Calibri" pitchFamily="34" charset="0"/>
              </a:rPr>
              <a:t>is a</a:t>
            </a:r>
            <a:r>
              <a:rPr lang="en-US" altLang="en-US" sz="700" dirty="0">
                <a:solidFill>
                  <a:schemeClr val="bg1"/>
                </a:solidFill>
                <a:latin typeface="Calibri" pitchFamily="34" charset="0"/>
                <a:sym typeface="Calibri" pitchFamily="34" charset="0"/>
              </a:rPr>
              <a:t> trademark of Abbott.</a:t>
            </a:r>
            <a:r>
              <a:rPr lang="en-US" altLang="en-US" sz="700" b="1" dirty="0">
                <a:solidFill>
                  <a:schemeClr val="bg1"/>
                </a:solidFill>
                <a:latin typeface="Calibri" panose="020F0502020204030204" pitchFamily="34" charset="0"/>
                <a:cs typeface="Calibri" panose="020F0502020204030204" pitchFamily="34" charset="0"/>
              </a:rPr>
              <a:t> Not all products are available in all regions. Check with your local representative for availability. </a:t>
            </a:r>
            <a:r>
              <a:rPr lang="en-US" sz="700" dirty="0">
                <a:solidFill>
                  <a:schemeClr val="bg1"/>
                </a:solidFill>
                <a:latin typeface="Calibri" panose="020F0502020204030204" pitchFamily="34" charset="0"/>
                <a:cs typeface="Calibri" panose="020F0502020204030204" pitchFamily="34" charset="0"/>
              </a:rPr>
              <a:t>| </a:t>
            </a:r>
            <a:r>
              <a:rPr lang="en-US" sz="700" kern="1200" dirty="0">
                <a:solidFill>
                  <a:schemeClr val="bg1"/>
                </a:solidFill>
                <a:latin typeface="Calibri" panose="020F0502020204030204" pitchFamily="34" charset="0"/>
                <a:ea typeface="+mn-ea"/>
                <a:cs typeface="Calibri" panose="020F0502020204030204" pitchFamily="34" charset="0"/>
              </a:rPr>
              <a:t>iLS Presentation i-STAT 1 G3+ | APOC-25002248.1</a:t>
            </a:r>
          </a:p>
        </p:txBody>
      </p:sp>
    </p:spTree>
    <p:custDataLst>
      <p:tags r:id="rId1"/>
    </p:custDataLst>
    <p:extLst>
      <p:ext uri="{BB962C8B-B14F-4D97-AF65-F5344CB8AC3E}">
        <p14:creationId xmlns:p14="http://schemas.microsoft.com/office/powerpoint/2010/main" val="159783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Alternate Layout">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19" y="2330054"/>
            <a:ext cx="8138161" cy="1234440"/>
          </a:xfrm>
        </p:spPr>
        <p:txBody>
          <a:bodyPr/>
          <a:lstStyle>
            <a:lvl1pPr algn="l">
              <a:lnSpc>
                <a:spcPct val="90000"/>
              </a:lnSpc>
              <a:defRPr sz="4400" b="0" cap="none" spc="0" baseline="0">
                <a:solidFill>
                  <a:schemeClr val="tx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1749981"/>
            <a:ext cx="8138161" cy="480060"/>
          </a:xfrm>
          <a:prstGeom prst="rect">
            <a:avLst/>
          </a:prstGeom>
        </p:spPr>
        <p:txBody>
          <a:bodyPr rIns="0" bIns="0" anchor="b" anchorCtr="0"/>
          <a:lstStyle>
            <a:lvl1pPr marL="0" indent="0" algn="l">
              <a:lnSpc>
                <a:spcPct val="100000"/>
              </a:lnSpc>
              <a:buNone/>
              <a:defRPr sz="1800" b="1" cap="all" spc="150" baseline="0">
                <a:solidFill>
                  <a:schemeClr val="accent3"/>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502920" y="3701654"/>
            <a:ext cx="4846320" cy="480060"/>
          </a:xfrm>
          <a:prstGeom prst="rect">
            <a:avLst/>
          </a:prstGeom>
        </p:spPr>
        <p:txBody>
          <a:bodyPr/>
          <a:lstStyle>
            <a:lvl1pPr>
              <a:defRPr sz="1400" b="0" i="0">
                <a:solidFill>
                  <a:schemeClr val="tx1"/>
                </a:solidFill>
                <a:latin typeface="+mj-lt"/>
              </a:defRPr>
            </a:lvl1pPr>
          </a:lstStyle>
          <a:p>
            <a:pPr lvl="0"/>
            <a:r>
              <a:rPr lang="en-US"/>
              <a:t>Day |  Month |  YY</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650" y="65675"/>
            <a:ext cx="1335866" cy="1452398"/>
          </a:xfrm>
          <a:prstGeom prst="rect">
            <a:avLst/>
          </a:prstGeom>
        </p:spPr>
      </p:pic>
    </p:spTree>
    <p:custDataLst>
      <p:tags r:id="rId1"/>
    </p:custDataLst>
    <p:extLst>
      <p:ext uri="{BB962C8B-B14F-4D97-AF65-F5344CB8AC3E}">
        <p14:creationId xmlns:p14="http://schemas.microsoft.com/office/powerpoint/2010/main" val="615865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Alternate Layout">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502919" y="1380173"/>
            <a:ext cx="8138161" cy="1234440"/>
          </a:xfrm>
        </p:spPr>
        <p:txBody>
          <a:bodyPr/>
          <a:lstStyle>
            <a:lvl1pPr algn="l">
              <a:lnSpc>
                <a:spcPct val="90000"/>
              </a:lnSpc>
              <a:defRPr sz="4400" b="0" cap="none" spc="0" baseline="0">
                <a:solidFill>
                  <a:schemeClr val="tx1"/>
                </a:solidFill>
                <a:latin typeface="+mj-lt"/>
              </a:defRPr>
            </a:lvl1pPr>
          </a:lstStyle>
          <a:p>
            <a:r>
              <a:rPr lang="en-US"/>
              <a:t>Click to edit master title style</a:t>
            </a:r>
          </a:p>
        </p:txBody>
      </p:sp>
      <p:sp>
        <p:nvSpPr>
          <p:cNvPr id="3" name="Subtitle 2"/>
          <p:cNvSpPr>
            <a:spLocks noGrp="1"/>
          </p:cNvSpPr>
          <p:nvPr>
            <p:ph type="subTitle" idx="1" hasCustomPrompt="1"/>
          </p:nvPr>
        </p:nvSpPr>
        <p:spPr bwMode="gray">
          <a:xfrm>
            <a:off x="502919" y="800100"/>
            <a:ext cx="8138161" cy="480060"/>
          </a:xfrm>
          <a:prstGeom prst="rect">
            <a:avLst/>
          </a:prstGeom>
        </p:spPr>
        <p:txBody>
          <a:bodyPr rIns="0" bIns="0" anchor="b" anchorCtr="0"/>
          <a:lstStyle>
            <a:lvl1pPr marL="0" indent="0" algn="l">
              <a:lnSpc>
                <a:spcPct val="100000"/>
              </a:lnSpc>
              <a:buNone/>
              <a:defRPr sz="1800" b="1" cap="all" spc="150" baseline="0">
                <a:solidFill>
                  <a:schemeClr val="accent3"/>
                </a:solidFill>
                <a:latin typeface="+mn-lt"/>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502920" y="2751773"/>
            <a:ext cx="4846320" cy="480060"/>
          </a:xfrm>
          <a:prstGeom prst="rect">
            <a:avLst/>
          </a:prstGeom>
        </p:spPr>
        <p:txBody>
          <a:bodyPr/>
          <a:lstStyle>
            <a:lvl1pPr>
              <a:defRPr sz="1400" b="0" i="0">
                <a:solidFill>
                  <a:schemeClr val="tx1"/>
                </a:solidFill>
                <a:latin typeface="+mj-lt"/>
              </a:defRPr>
            </a:lvl1pPr>
          </a:lstStyle>
          <a:p>
            <a:pPr lvl="0"/>
            <a:r>
              <a:rPr lang="en-US"/>
              <a:t>Day |  Month |  YY</a:t>
            </a:r>
          </a:p>
        </p:txBody>
      </p:sp>
      <p:pic>
        <p:nvPicPr>
          <p:cNvPr id="15" name="Picture 14">
            <a:extLst>
              <a:ext uri="{FF2B5EF4-FFF2-40B4-BE49-F238E27FC236}">
                <a16:creationId xmlns:a16="http://schemas.microsoft.com/office/drawing/2014/main" id="{B393F5A5-751C-47D5-AD67-F5C13DA7DE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46145" y="3651299"/>
            <a:ext cx="1335866" cy="1452398"/>
          </a:xfrm>
          <a:prstGeom prst="rect">
            <a:avLst/>
          </a:prstGeom>
        </p:spPr>
      </p:pic>
    </p:spTree>
    <p:custDataLst>
      <p:tags r:id="rId1"/>
    </p:custDataLst>
    <p:extLst>
      <p:ext uri="{BB962C8B-B14F-4D97-AF65-F5344CB8AC3E}">
        <p14:creationId xmlns:p14="http://schemas.microsoft.com/office/powerpoint/2010/main" val="3916807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16D6E74-3911-4251-9210-E9AF0CB4653E}"/>
              </a:ext>
            </a:extLst>
          </p:cNvPr>
          <p:cNvSpPr>
            <a:spLocks noGrp="1"/>
          </p:cNvSpPr>
          <p:nvPr>
            <p:ph type="body" sz="quarter" idx="10" hasCustomPrompt="1"/>
          </p:nvPr>
        </p:nvSpPr>
        <p:spPr>
          <a:xfrm>
            <a:off x="502921" y="266700"/>
            <a:ext cx="5241925" cy="261610"/>
          </a:xfrm>
          <a:prstGeom prst="rect">
            <a:avLst/>
          </a:prstGeom>
        </p:spPr>
        <p:txBody>
          <a:bodyPr>
            <a:noAutofit/>
          </a:bodyPr>
          <a:lstStyle>
            <a:lvl1pPr>
              <a:defRPr sz="1400" b="0" cap="all" spc="150" baseline="0">
                <a:solidFill>
                  <a:schemeClr val="accent1"/>
                </a:solidFill>
                <a:latin typeface="+mn-lt"/>
              </a:defRPr>
            </a:lvl1pPr>
            <a:lvl2pPr marL="0" indent="0">
              <a:buNone/>
              <a:defRPr/>
            </a:lvl2pPr>
          </a:lstStyle>
          <a:p>
            <a:pPr lvl="0"/>
            <a:r>
              <a:rPr lang="en-US"/>
              <a:t>Eyebrow identification, CALIBRI, 14PT REGULAR</a:t>
            </a:r>
          </a:p>
        </p:txBody>
      </p:sp>
      <p:sp>
        <p:nvSpPr>
          <p:cNvPr id="15" name="Content Placeholder 9">
            <a:extLst>
              <a:ext uri="{FF2B5EF4-FFF2-40B4-BE49-F238E27FC236}">
                <a16:creationId xmlns:a16="http://schemas.microsoft.com/office/drawing/2014/main" id="{DCEC16E3-E9C3-470B-B2C9-CBD23EA9860F}"/>
              </a:ext>
            </a:extLst>
          </p:cNvPr>
          <p:cNvSpPr>
            <a:spLocks noGrp="1"/>
          </p:cNvSpPr>
          <p:nvPr>
            <p:ph sz="quarter" idx="14"/>
          </p:nvPr>
        </p:nvSpPr>
        <p:spPr>
          <a:xfrm>
            <a:off x="502920" y="1487804"/>
            <a:ext cx="8145780" cy="3174922"/>
          </a:xfrm>
        </p:spPr>
        <p:txBody>
          <a:bodyPr/>
          <a:lstStyle>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Text Placeholder 4">
            <a:extLst>
              <a:ext uri="{FF2B5EF4-FFF2-40B4-BE49-F238E27FC236}">
                <a16:creationId xmlns:a16="http://schemas.microsoft.com/office/drawing/2014/main" id="{5D5EEAD8-45FF-4137-A993-0E3B0A63B7A6}"/>
              </a:ext>
            </a:extLst>
          </p:cNvPr>
          <p:cNvSpPr>
            <a:spLocks noGrp="1"/>
          </p:cNvSpPr>
          <p:nvPr>
            <p:ph type="body" sz="quarter" idx="15" hasCustomPrompt="1"/>
          </p:nvPr>
        </p:nvSpPr>
        <p:spPr>
          <a:xfrm>
            <a:off x="503238" y="1097279"/>
            <a:ext cx="8145462" cy="390525"/>
          </a:xfrm>
          <a:prstGeom prst="rect">
            <a:avLst/>
          </a:prstGeom>
        </p:spPr>
        <p:txBody>
          <a:bodyPr>
            <a:noAutofit/>
          </a:bodyPr>
          <a:lstStyle>
            <a:lvl1pPr>
              <a:defRPr sz="1800" b="1" cap="all" baseline="0">
                <a:solidFill>
                  <a:schemeClr val="accent3"/>
                </a:solidFill>
                <a:latin typeface="+mn-lt"/>
              </a:defRPr>
            </a:lvl1pPr>
          </a:lstStyle>
          <a:p>
            <a:pPr lvl="0"/>
            <a:r>
              <a:rPr lang="en-US"/>
              <a:t>SUBTITLE CALIBRI 18PT BOLD, ABBOTT PRIMARY BLUE </a:t>
            </a:r>
          </a:p>
        </p:txBody>
      </p:sp>
      <p:sp>
        <p:nvSpPr>
          <p:cNvPr id="5" name="Slide Number Placeholder 4">
            <a:extLst>
              <a:ext uri="{FF2B5EF4-FFF2-40B4-BE49-F238E27FC236}">
                <a16:creationId xmlns:a16="http://schemas.microsoft.com/office/drawing/2014/main" id="{39025CAD-0E7F-412A-A2E4-ACA5E42AF8D7}"/>
              </a:ext>
            </a:extLst>
          </p:cNvPr>
          <p:cNvSpPr>
            <a:spLocks noGrp="1"/>
          </p:cNvSpPr>
          <p:nvPr>
            <p:ph type="sldNum" sz="quarter" idx="18"/>
          </p:nvPr>
        </p:nvSpPr>
        <p:spPr/>
        <p:txBody>
          <a:bodyPr/>
          <a:lstStyle/>
          <a:p>
            <a:pPr>
              <a:defRPr/>
            </a:pPr>
            <a:r>
              <a:rPr lang="en-IN" dirty="0"/>
              <a:t>|    </a:t>
            </a:r>
            <a:fld id="{7B2119CD-3B2D-4CEB-B404-D2E3F8CD6D69}" type="slidenum">
              <a:rPr lang="en-IN" smtClean="0"/>
              <a:pPr>
                <a:defRPr/>
              </a:pPr>
              <a:t>‹#›</a:t>
            </a:fld>
            <a:endParaRPr lang="en-IN" dirty="0"/>
          </a:p>
        </p:txBody>
      </p:sp>
      <p:sp>
        <p:nvSpPr>
          <p:cNvPr id="7" name="Title 6">
            <a:extLst>
              <a:ext uri="{FF2B5EF4-FFF2-40B4-BE49-F238E27FC236}">
                <a16:creationId xmlns:a16="http://schemas.microsoft.com/office/drawing/2014/main" id="{1B071053-E294-48B6-82D4-81528F06E152}"/>
              </a:ext>
            </a:extLst>
          </p:cNvPr>
          <p:cNvSpPr>
            <a:spLocks noGrp="1"/>
          </p:cNvSpPr>
          <p:nvPr>
            <p:ph type="title"/>
          </p:nvPr>
        </p:nvSpPr>
        <p:spPr/>
        <p:txBody>
          <a:body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2655607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hyperlink" Target="http://www.globalpointofcare.abbott/" TargetMode="Externa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heme" Target="../theme/theme2.xml"/><Relationship Id="rId1" Type="http://schemas.openxmlformats.org/officeDocument/2006/relationships/slideLayout" Target="../slideLayouts/slideLayout33.xml"/><Relationship Id="rId4" Type="http://schemas.openxmlformats.org/officeDocument/2006/relationships/hyperlink" Target="http://www.globalpointofcare.abbott/"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69594"/>
            <a:ext cx="8138160" cy="390526"/>
          </a:xfrm>
          <a:prstGeom prst="rect">
            <a:avLst/>
          </a:prstGeom>
        </p:spPr>
        <p:txBody>
          <a:bodyPr vert="horz" lIns="0" tIns="0" rIns="91440" bIns="4572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80D42C3B-6191-4FCC-892C-38AF4234E0C2}"/>
              </a:ext>
            </a:extLst>
          </p:cNvPr>
          <p:cNvSpPr>
            <a:spLocks noGrp="1"/>
          </p:cNvSpPr>
          <p:nvPr>
            <p:ph type="body" idx="1"/>
          </p:nvPr>
        </p:nvSpPr>
        <p:spPr>
          <a:xfrm>
            <a:off x="495300" y="1111624"/>
            <a:ext cx="8145780" cy="3520701"/>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IN"/>
          </a:p>
        </p:txBody>
      </p:sp>
      <p:sp>
        <p:nvSpPr>
          <p:cNvPr id="11" name="Slide Number Placeholder 17">
            <a:extLst>
              <a:ext uri="{FF2B5EF4-FFF2-40B4-BE49-F238E27FC236}">
                <a16:creationId xmlns:a16="http://schemas.microsoft.com/office/drawing/2014/main" id="{B0C0A961-4760-478B-92D9-DFE0D6E8305B}"/>
              </a:ext>
            </a:extLst>
          </p:cNvPr>
          <p:cNvSpPr>
            <a:spLocks noGrp="1"/>
          </p:cNvSpPr>
          <p:nvPr>
            <p:ph type="sldNum" sz="quarter" idx="4"/>
          </p:nvPr>
        </p:nvSpPr>
        <p:spPr>
          <a:xfrm>
            <a:off x="8167058" y="4758249"/>
            <a:ext cx="568102" cy="274637"/>
          </a:xfrm>
          <a:prstGeom prst="rect">
            <a:avLst/>
          </a:prstGeom>
        </p:spPr>
        <p:txBody>
          <a:bodyPr vert="horz" lIns="0" tIns="45720" rIns="91440" bIns="45720" rtlCol="0" anchor="ctr"/>
          <a:lstStyle>
            <a:lvl1pPr algn="r">
              <a:defRPr sz="1000">
                <a:solidFill>
                  <a:schemeClr val="tx1"/>
                </a:solidFill>
                <a:latin typeface="+mn-lt"/>
              </a:defRPr>
            </a:lvl1pPr>
          </a:lstStyle>
          <a:p>
            <a:pPr>
              <a:defRPr/>
            </a:pPr>
            <a:r>
              <a:rPr lang="en-IN" dirty="0"/>
              <a:t>|    </a:t>
            </a:r>
            <a:fld id="{7B2119CD-3B2D-4CEB-B404-D2E3F8CD6D69}" type="slidenum">
              <a:rPr lang="en-IN" smtClean="0"/>
              <a:pPr>
                <a:defRPr/>
              </a:pPr>
              <a:t>‹#›</a:t>
            </a:fld>
            <a:endParaRPr lang="en-IN" dirty="0"/>
          </a:p>
        </p:txBody>
      </p:sp>
      <p:sp>
        <p:nvSpPr>
          <p:cNvPr id="10" name="TextBox 9">
            <a:extLst>
              <a:ext uri="{FF2B5EF4-FFF2-40B4-BE49-F238E27FC236}">
                <a16:creationId xmlns:a16="http://schemas.microsoft.com/office/drawing/2014/main" id="{E5242050-6C23-4592-808A-FD6A67FA7325}"/>
              </a:ext>
            </a:extLst>
          </p:cNvPr>
          <p:cNvSpPr txBox="1"/>
          <p:nvPr userDrawn="1"/>
        </p:nvSpPr>
        <p:spPr>
          <a:xfrm>
            <a:off x="408840" y="4687818"/>
            <a:ext cx="7663598"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lumMod val="50000"/>
                  </a:schemeClr>
                </a:solidFill>
                <a:latin typeface="Calibri" pitchFamily="34" charset="0"/>
                <a:sym typeface="Calibri" pitchFamily="34" charset="0"/>
              </a:rPr>
              <a:t>For </a:t>
            </a:r>
            <a:r>
              <a:rPr lang="en-US" altLang="en-US" sz="700" i="1" dirty="0">
                <a:solidFill>
                  <a:schemeClr val="bg1">
                    <a:lumMod val="50000"/>
                  </a:schemeClr>
                </a:solidFill>
                <a:latin typeface="Calibri" pitchFamily="34" charset="0"/>
                <a:sym typeface="Calibri" pitchFamily="34" charset="0"/>
              </a:rPr>
              <a:t>in vitro</a:t>
            </a:r>
            <a:r>
              <a:rPr lang="en-US" altLang="en-US" sz="700" dirty="0">
                <a:solidFill>
                  <a:schemeClr val="bg1">
                    <a:lumMod val="50000"/>
                  </a:schemeClr>
                </a:solidFill>
                <a:latin typeface="Calibri" pitchFamily="34" charset="0"/>
                <a:sym typeface="Calibri" pitchFamily="34" charset="0"/>
              </a:rPr>
              <a:t> diagnostic use. For intended use &amp; product details, visit </a:t>
            </a:r>
            <a:r>
              <a:rPr lang="en-US" altLang="en-US" sz="700" dirty="0">
                <a:solidFill>
                  <a:schemeClr val="bg1">
                    <a:lumMod val="50000"/>
                  </a:schemeClr>
                </a:solidFill>
                <a:latin typeface="Calibri" pitchFamily="34" charset="0"/>
                <a:sym typeface="Calibri" pitchFamily="34" charset="0"/>
                <a:hlinkClick r:id="rId35">
                  <a:extLst>
                    <a:ext uri="{A12FA001-AC4F-418D-AE19-62706E023703}">
                      <ahyp:hlinkClr xmlns:ahyp="http://schemas.microsoft.com/office/drawing/2018/hyperlinkcolor" val="tx"/>
                    </a:ext>
                  </a:extLst>
                </a:hlinkClick>
              </a:rPr>
              <a:t>www.globalpointofcare.abbott</a:t>
            </a:r>
            <a:r>
              <a:rPr lang="en-US" altLang="en-US" sz="700" dirty="0">
                <a:solidFill>
                  <a:schemeClr val="bg1">
                    <a:lumMod val="50000"/>
                  </a:schemeClr>
                </a:solidFill>
                <a:latin typeface="Calibri" pitchFamily="34" charset="0"/>
                <a:sym typeface="Calibri" pitchFamily="34" charset="0"/>
              </a:rPr>
              <a:t>. Photos &amp; images displayed are for illustrative purposes only. ©2025 Abbott. All rights reserved.</a:t>
            </a:r>
            <a:r>
              <a:rPr lang="en-US" altLang="en-US" sz="700" i="1" dirty="0">
                <a:solidFill>
                  <a:schemeClr val="bg1">
                    <a:lumMod val="50000"/>
                  </a:schemeClr>
                </a:solidFill>
                <a:latin typeface="Calibri" pitchFamily="34" charset="0"/>
                <a:sym typeface="Calibri" pitchFamily="34" charset="0"/>
              </a:rPr>
              <a:t> </a:t>
            </a:r>
          </a:p>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i="1" dirty="0">
                <a:solidFill>
                  <a:schemeClr val="bg1">
                    <a:lumMod val="50000"/>
                  </a:schemeClr>
                </a:solidFill>
                <a:latin typeface="Calibri" pitchFamily="34" charset="0"/>
                <a:sym typeface="Calibri" pitchFamily="34" charset="0"/>
              </a:rPr>
              <a:t>i-STAT </a:t>
            </a:r>
            <a:r>
              <a:rPr lang="en-US" altLang="en-US" sz="700" i="0" dirty="0">
                <a:solidFill>
                  <a:schemeClr val="bg1">
                    <a:lumMod val="50000"/>
                  </a:schemeClr>
                </a:solidFill>
                <a:latin typeface="Calibri" pitchFamily="34" charset="0"/>
                <a:sym typeface="Calibri" pitchFamily="34" charset="0"/>
              </a:rPr>
              <a:t>is a</a:t>
            </a:r>
            <a:r>
              <a:rPr lang="en-US" altLang="en-US" sz="700" dirty="0">
                <a:solidFill>
                  <a:schemeClr val="bg1">
                    <a:lumMod val="50000"/>
                  </a:schemeClr>
                </a:solidFill>
                <a:latin typeface="Calibri" pitchFamily="34" charset="0"/>
                <a:sym typeface="Calibri" pitchFamily="34" charset="0"/>
              </a:rPr>
              <a:t> trademark of Abbott.</a:t>
            </a:r>
            <a:r>
              <a:rPr lang="en-US" altLang="en-US" sz="700" b="1" dirty="0">
                <a:solidFill>
                  <a:schemeClr val="bg1">
                    <a:lumMod val="50000"/>
                  </a:schemeClr>
                </a:solidFill>
                <a:latin typeface="Calibri" panose="020F0502020204030204" pitchFamily="34" charset="0"/>
                <a:cs typeface="Calibri" panose="020F0502020204030204" pitchFamily="34" charset="0"/>
              </a:rPr>
              <a:t> Not all products are available in all regions. Check with your local representative for availability</a:t>
            </a:r>
            <a:r>
              <a:rPr lang="en-US" altLang="en-US" sz="700" b="0" dirty="0">
                <a:solidFill>
                  <a:schemeClr val="bg1">
                    <a:lumMod val="50000"/>
                  </a:schemeClr>
                </a:solidFill>
                <a:latin typeface="Calibri" panose="020F0502020204030204" pitchFamily="34" charset="0"/>
                <a:cs typeface="Calibri" panose="020F0502020204030204" pitchFamily="34" charset="0"/>
              </a:rPr>
              <a:t>. </a:t>
            </a:r>
            <a:r>
              <a:rPr lang="en-US" sz="700" dirty="0">
                <a:solidFill>
                  <a:schemeClr val="bg1">
                    <a:lumMod val="50000"/>
                  </a:schemeClr>
                </a:solidFill>
                <a:latin typeface="Calibri" panose="020F0502020204030204" pitchFamily="34" charset="0"/>
                <a:cs typeface="Calibri" panose="020F0502020204030204" pitchFamily="34" charset="0"/>
              </a:rPr>
              <a:t>| iLS Presentation i-STAT 1 G3+ | </a:t>
            </a:r>
            <a:r>
              <a:rPr lang="en-US" sz="700" kern="1200" dirty="0">
                <a:solidFill>
                  <a:schemeClr val="bg1">
                    <a:lumMod val="50000"/>
                  </a:schemeClr>
                </a:solidFill>
                <a:latin typeface="Calibri" panose="020F0502020204030204" pitchFamily="34" charset="0"/>
                <a:ea typeface="+mn-ea"/>
                <a:cs typeface="Calibri" panose="020F0502020204030204" pitchFamily="34" charset="0"/>
              </a:rPr>
              <a:t>APOC-25002248.1</a:t>
            </a:r>
          </a:p>
        </p:txBody>
      </p:sp>
    </p:spTree>
    <p:custDataLst>
      <p:tags r:id="rId34"/>
    </p:custDataLst>
    <p:extLst>
      <p:ext uri="{BB962C8B-B14F-4D97-AF65-F5344CB8AC3E}">
        <p14:creationId xmlns:p14="http://schemas.microsoft.com/office/powerpoint/2010/main" val="303869555"/>
      </p:ext>
    </p:extLst>
  </p:cSld>
  <p:clrMap bg1="lt1" tx1="dk1" bg2="lt2" tx2="dk2" accent1="accent1" accent2="accent2" accent3="accent3" accent4="accent4" accent5="accent5" accent6="accent6" hlink="hlink" folHlink="folHlink"/>
  <p:sldLayoutIdLst>
    <p:sldLayoutId id="2147483921" r:id="rId1"/>
    <p:sldLayoutId id="2147483918" r:id="rId2"/>
    <p:sldLayoutId id="2147483919" r:id="rId3"/>
    <p:sldLayoutId id="2147483920" r:id="rId4"/>
    <p:sldLayoutId id="2147483661" r:id="rId5"/>
    <p:sldLayoutId id="2147483810" r:id="rId6"/>
    <p:sldLayoutId id="2147483703" r:id="rId7"/>
    <p:sldLayoutId id="2147483811" r:id="rId8"/>
    <p:sldLayoutId id="2147483748" r:id="rId9"/>
    <p:sldLayoutId id="2147483749" r:id="rId10"/>
    <p:sldLayoutId id="2147483752" r:id="rId11"/>
    <p:sldLayoutId id="2147483753" r:id="rId12"/>
    <p:sldLayoutId id="2147483754" r:id="rId13"/>
    <p:sldLayoutId id="2147483755" r:id="rId14"/>
    <p:sldLayoutId id="2147483804" r:id="rId15"/>
    <p:sldLayoutId id="2147483805" r:id="rId16"/>
    <p:sldLayoutId id="2147483758" r:id="rId17"/>
    <p:sldLayoutId id="2147483798" r:id="rId18"/>
    <p:sldLayoutId id="2147483750" r:id="rId19"/>
    <p:sldLayoutId id="2147483751" r:id="rId20"/>
    <p:sldLayoutId id="2147483756" r:id="rId21"/>
    <p:sldLayoutId id="2147483669" r:id="rId22"/>
    <p:sldLayoutId id="2147483672" r:id="rId23"/>
    <p:sldLayoutId id="2147483675" r:id="rId24"/>
    <p:sldLayoutId id="2147483676" r:id="rId25"/>
    <p:sldLayoutId id="2147483799" r:id="rId26"/>
    <p:sldLayoutId id="2147483678" r:id="rId27"/>
    <p:sldLayoutId id="2147483680" r:id="rId28"/>
    <p:sldLayoutId id="2147483705" r:id="rId29"/>
    <p:sldLayoutId id="2147483800" r:id="rId30"/>
    <p:sldLayoutId id="2147483801" r:id="rId31"/>
    <p:sldLayoutId id="2147483917" r:id="rId32"/>
  </p:sldLayoutIdLst>
  <p:hf hdr="0"/>
  <p:txStyles>
    <p:title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b="1"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pos="5448" userDrawn="1">
          <p15:clr>
            <a:srgbClr val="F26B43"/>
          </p15:clr>
        </p15:guide>
        <p15:guide id="3" orient="horz" pos="168" userDrawn="1">
          <p15:clr>
            <a:srgbClr val="F26B43"/>
          </p15:clr>
        </p15:guide>
        <p15:guide id="4" orient="horz" pos="30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23240"/>
            <a:ext cx="8138160" cy="366529"/>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502920" y="1097280"/>
            <a:ext cx="8138160" cy="3566160"/>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5" name="Content Placeholder 2">
            <a:extLst>
              <a:ext uri="{FF2B5EF4-FFF2-40B4-BE49-F238E27FC236}">
                <a16:creationId xmlns:a16="http://schemas.microsoft.com/office/drawing/2014/main" id="{5DE86C8D-6EF0-DF4C-AC6E-231FCE8968BE}"/>
              </a:ext>
            </a:extLst>
          </p:cNvPr>
          <p:cNvSpPr txBox="1">
            <a:spLocks/>
          </p:cNvSpPr>
          <p:nvPr/>
        </p:nvSpPr>
        <p:spPr bwMode="gray">
          <a:xfrm>
            <a:off x="502922" y="4675984"/>
            <a:ext cx="3131627"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178" rtl="0" eaLnBrk="1" fontAlgn="auto" latinLnBrk="0" hangingPunct="1">
              <a:lnSpc>
                <a:spcPct val="100000"/>
              </a:lnSpc>
              <a:spcBef>
                <a:spcPct val="20000"/>
              </a:spcBef>
              <a:spcAft>
                <a:spcPts val="0"/>
              </a:spcAft>
              <a:buClrTx/>
              <a:buSzTx/>
              <a:buFont typeface="Arial"/>
              <a:buNone/>
              <a:tabLst>
                <a:tab pos="1198503" algn="ctr"/>
                <a:tab pos="8229189" algn="r"/>
              </a:tabLst>
              <a:defRPr/>
            </a:pPr>
            <a:endParaRPr lang="en-US" sz="1000" dirty="0">
              <a:solidFill>
                <a:schemeClr val="tx1"/>
              </a:solidFill>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a16="http://schemas.microsoft.com/office/drawing/2014/main" id="{CB726491-C1D9-E845-AF10-E7A934AAC4ED}"/>
              </a:ext>
            </a:extLst>
          </p:cNvPr>
          <p:cNvSpPr>
            <a:spLocks noGrp="1"/>
          </p:cNvSpPr>
          <p:nvPr>
            <p:ph type="sldNum" sz="quarter" idx="4"/>
          </p:nvPr>
        </p:nvSpPr>
        <p:spPr>
          <a:xfrm>
            <a:off x="8606290" y="4767264"/>
            <a:ext cx="292608" cy="273844"/>
          </a:xfrm>
          <a:prstGeom prst="rect">
            <a:avLst/>
          </a:prstGeom>
        </p:spPr>
        <p:txBody>
          <a:bodyPr vert="horz" lIns="0" tIns="45720" rIns="0" bIns="45720" rtlCol="0" anchor="b" anchorCtr="0"/>
          <a:lstStyle>
            <a:lvl1pPr algn="ctr">
              <a:defRPr sz="1000" b="1">
                <a:solidFill>
                  <a:schemeClr val="tx1"/>
                </a:solidFill>
                <a:latin typeface="Calibri" panose="020F0502020204030204" pitchFamily="34" charset="0"/>
                <a:cs typeface="Calibri" panose="020F0502020204030204" pitchFamily="34" charset="0"/>
              </a:defRPr>
            </a:lvl1pPr>
          </a:lstStyle>
          <a:p>
            <a:fld id="{92DA0A3E-BCC5-471F-AF04-A7BFBC05C0F5}" type="slidenum">
              <a:rPr lang="en-US" altLang="en-US" smtClean="0"/>
              <a:pPr/>
              <a:t>‹#›</a:t>
            </a:fld>
            <a:endParaRPr lang="en-US" altLang="en-US" dirty="0"/>
          </a:p>
        </p:txBody>
      </p:sp>
      <p:sp>
        <p:nvSpPr>
          <p:cNvPr id="7" name="TextBox 6">
            <a:extLst>
              <a:ext uri="{FF2B5EF4-FFF2-40B4-BE49-F238E27FC236}">
                <a16:creationId xmlns:a16="http://schemas.microsoft.com/office/drawing/2014/main" id="{60D4D95B-B463-E789-2FF2-83B537E189B4}"/>
              </a:ext>
            </a:extLst>
          </p:cNvPr>
          <p:cNvSpPr txBox="1"/>
          <p:nvPr userDrawn="1"/>
        </p:nvSpPr>
        <p:spPr>
          <a:xfrm>
            <a:off x="408840" y="4687818"/>
            <a:ext cx="7663598" cy="30777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dirty="0">
                <a:solidFill>
                  <a:schemeClr val="bg1">
                    <a:lumMod val="50000"/>
                  </a:schemeClr>
                </a:solidFill>
                <a:latin typeface="Calibri" pitchFamily="34" charset="0"/>
                <a:sym typeface="Calibri" pitchFamily="34" charset="0"/>
              </a:rPr>
              <a:t>For </a:t>
            </a:r>
            <a:r>
              <a:rPr lang="en-US" altLang="en-US" sz="700" i="1" dirty="0">
                <a:solidFill>
                  <a:schemeClr val="bg1">
                    <a:lumMod val="50000"/>
                  </a:schemeClr>
                </a:solidFill>
                <a:latin typeface="Calibri" pitchFamily="34" charset="0"/>
                <a:sym typeface="Calibri" pitchFamily="34" charset="0"/>
              </a:rPr>
              <a:t>in vitro</a:t>
            </a:r>
            <a:r>
              <a:rPr lang="en-US" altLang="en-US" sz="700" dirty="0">
                <a:solidFill>
                  <a:schemeClr val="bg1">
                    <a:lumMod val="50000"/>
                  </a:schemeClr>
                </a:solidFill>
                <a:latin typeface="Calibri" pitchFamily="34" charset="0"/>
                <a:sym typeface="Calibri" pitchFamily="34" charset="0"/>
              </a:rPr>
              <a:t> diagnostic use. For intended use &amp; product details, visit </a:t>
            </a:r>
            <a:r>
              <a:rPr lang="en-US" altLang="en-US" sz="700" dirty="0">
                <a:solidFill>
                  <a:schemeClr val="bg1">
                    <a:lumMod val="50000"/>
                  </a:schemeClr>
                </a:solidFill>
                <a:latin typeface="Calibri" pitchFamily="34" charset="0"/>
                <a:sym typeface="Calibri" pitchFamily="34" charset="0"/>
                <a:hlinkClick r:id="rId4">
                  <a:extLst>
                    <a:ext uri="{A12FA001-AC4F-418D-AE19-62706E023703}">
                      <ahyp:hlinkClr xmlns:ahyp="http://schemas.microsoft.com/office/drawing/2018/hyperlinkcolor" val="tx"/>
                    </a:ext>
                  </a:extLst>
                </a:hlinkClick>
              </a:rPr>
              <a:t>www.globalpointofcare.abbott</a:t>
            </a:r>
            <a:r>
              <a:rPr lang="en-US" altLang="en-US" sz="700" dirty="0">
                <a:solidFill>
                  <a:schemeClr val="bg1">
                    <a:lumMod val="50000"/>
                  </a:schemeClr>
                </a:solidFill>
                <a:latin typeface="Calibri" pitchFamily="34" charset="0"/>
                <a:sym typeface="Calibri" pitchFamily="34" charset="0"/>
              </a:rPr>
              <a:t>. Photos &amp; images displayed are for illustrative purposes only. ©2025 Abbott. All rights reserved.</a:t>
            </a:r>
            <a:r>
              <a:rPr lang="en-US" altLang="en-US" sz="700" i="1" dirty="0">
                <a:solidFill>
                  <a:schemeClr val="bg1">
                    <a:lumMod val="50000"/>
                  </a:schemeClr>
                </a:solidFill>
                <a:latin typeface="Calibri" pitchFamily="34" charset="0"/>
                <a:sym typeface="Calibri" pitchFamily="34" charset="0"/>
              </a:rPr>
              <a:t> </a:t>
            </a:r>
          </a:p>
          <a:p>
            <a:pPr marL="0" marR="0" lvl="0" indent="0" algn="l" defTabSz="914377" rtl="0" eaLnBrk="1" fontAlgn="base" latinLnBrk="0" hangingPunct="1">
              <a:lnSpc>
                <a:spcPct val="100000"/>
              </a:lnSpc>
              <a:spcBef>
                <a:spcPct val="0"/>
              </a:spcBef>
              <a:spcAft>
                <a:spcPct val="0"/>
              </a:spcAft>
              <a:buClr>
                <a:srgbClr val="808080"/>
              </a:buClr>
              <a:buSzPct val="25000"/>
              <a:buFontTx/>
              <a:buNone/>
              <a:tabLst/>
              <a:defRPr/>
            </a:pPr>
            <a:r>
              <a:rPr lang="en-US" altLang="en-US" sz="700" i="1" dirty="0">
                <a:solidFill>
                  <a:schemeClr val="bg1">
                    <a:lumMod val="50000"/>
                  </a:schemeClr>
                </a:solidFill>
                <a:latin typeface="Calibri" pitchFamily="34" charset="0"/>
                <a:sym typeface="Calibri" pitchFamily="34" charset="0"/>
              </a:rPr>
              <a:t>i-STAT </a:t>
            </a:r>
            <a:r>
              <a:rPr lang="en-US" altLang="en-US" sz="700" i="0" dirty="0">
                <a:solidFill>
                  <a:schemeClr val="bg1">
                    <a:lumMod val="50000"/>
                  </a:schemeClr>
                </a:solidFill>
                <a:latin typeface="Calibri" pitchFamily="34" charset="0"/>
                <a:sym typeface="Calibri" pitchFamily="34" charset="0"/>
              </a:rPr>
              <a:t>is a</a:t>
            </a:r>
            <a:r>
              <a:rPr lang="en-US" altLang="en-US" sz="700" dirty="0">
                <a:solidFill>
                  <a:schemeClr val="bg1">
                    <a:lumMod val="50000"/>
                  </a:schemeClr>
                </a:solidFill>
                <a:latin typeface="Calibri" pitchFamily="34" charset="0"/>
                <a:sym typeface="Calibri" pitchFamily="34" charset="0"/>
              </a:rPr>
              <a:t> trademark of Abbott.</a:t>
            </a:r>
            <a:r>
              <a:rPr lang="en-US" altLang="en-US" sz="700" b="1" dirty="0">
                <a:solidFill>
                  <a:schemeClr val="bg1">
                    <a:lumMod val="50000"/>
                  </a:schemeClr>
                </a:solidFill>
                <a:latin typeface="Calibri" panose="020F0502020204030204" pitchFamily="34" charset="0"/>
                <a:cs typeface="Calibri" panose="020F0502020204030204" pitchFamily="34" charset="0"/>
              </a:rPr>
              <a:t> Not all products are available in all regions. Check with your local representative for availability</a:t>
            </a:r>
            <a:r>
              <a:rPr lang="en-US" altLang="en-US" sz="700" b="0" dirty="0">
                <a:solidFill>
                  <a:schemeClr val="bg1">
                    <a:lumMod val="50000"/>
                  </a:schemeClr>
                </a:solidFill>
                <a:latin typeface="Calibri" panose="020F0502020204030204" pitchFamily="34" charset="0"/>
                <a:cs typeface="Calibri" panose="020F0502020204030204" pitchFamily="34" charset="0"/>
              </a:rPr>
              <a:t>. </a:t>
            </a:r>
            <a:r>
              <a:rPr lang="en-US" sz="700" dirty="0">
                <a:solidFill>
                  <a:schemeClr val="bg1">
                    <a:lumMod val="50000"/>
                  </a:schemeClr>
                </a:solidFill>
                <a:latin typeface="Calibri" panose="020F0502020204030204" pitchFamily="34" charset="0"/>
                <a:cs typeface="Calibri" panose="020F0502020204030204" pitchFamily="34" charset="0"/>
              </a:rPr>
              <a:t>| iLS Presentation i-STAT 1 G3+ | </a:t>
            </a:r>
            <a:r>
              <a:rPr lang="en-US" sz="700" kern="1200" dirty="0">
                <a:solidFill>
                  <a:schemeClr val="bg1">
                    <a:lumMod val="50000"/>
                  </a:schemeClr>
                </a:solidFill>
                <a:latin typeface="Calibri" panose="020F0502020204030204" pitchFamily="34" charset="0"/>
                <a:ea typeface="+mn-ea"/>
                <a:cs typeface="Calibri" panose="020F0502020204030204" pitchFamily="34" charset="0"/>
              </a:rPr>
              <a:t>APOC-25002248.1</a:t>
            </a:r>
          </a:p>
        </p:txBody>
      </p:sp>
    </p:spTree>
    <p:custDataLst>
      <p:tags r:id="rId3"/>
    </p:custDataLst>
    <p:extLst>
      <p:ext uri="{BB962C8B-B14F-4D97-AF65-F5344CB8AC3E}">
        <p14:creationId xmlns:p14="http://schemas.microsoft.com/office/powerpoint/2010/main" val="3104397603"/>
      </p:ext>
    </p:extLst>
  </p:cSld>
  <p:clrMap bg1="lt1" tx1="dk1" bg2="lt2" tx2="dk2" accent1="accent1" accent2="accent2" accent3="accent3" accent4="accent4" accent5="accent5" accent6="accent6" hlink="hlink" folHlink="folHlink"/>
  <p:sldLayoutIdLst>
    <p:sldLayoutId id="2147483916" r:id="rId1"/>
  </p:sldLayoutIdLst>
  <mc:AlternateContent xmlns:mc="http://schemas.openxmlformats.org/markup-compatibility/2006" xmlns:p14="http://schemas.microsoft.com/office/powerpoint/2010/main">
    <mc:Choice Requires="p14">
      <p:transition spd="slow" p14:dur="1600" advTm="98000"/>
    </mc:Choice>
    <mc:Fallback xmlns="">
      <p:transition spd="slow" advTm="98000"/>
    </mc:Fallback>
  </mc:AlternateContent>
  <p:hf hdr="0" dt="0"/>
  <p:txStyles>
    <p:titleStyle>
      <a:lvl1pPr algn="l" defTabSz="914354" rtl="0" eaLnBrk="1" latinLnBrk="0" hangingPunct="1">
        <a:lnSpc>
          <a:spcPct val="90000"/>
        </a:lnSpc>
        <a:spcBef>
          <a:spcPct val="0"/>
        </a:spcBef>
        <a:buNone/>
        <a:defRPr sz="3467" b="0" kern="1200" cap="none" spc="0" baseline="0">
          <a:solidFill>
            <a:schemeClr val="accent5"/>
          </a:solidFill>
          <a:latin typeface="+mn-lt"/>
          <a:ea typeface="+mj-ea"/>
          <a:cs typeface="+mj-cs"/>
        </a:defRPr>
      </a:lvl1pPr>
    </p:titleStyle>
    <p:bodyStyle>
      <a:lvl1pPr marL="0" indent="0" algn="l" defTabSz="914354" rtl="0" eaLnBrk="1" latinLnBrk="0" hangingPunct="1">
        <a:lnSpc>
          <a:spcPct val="100000"/>
        </a:lnSpc>
        <a:spcBef>
          <a:spcPts val="600"/>
        </a:spcBef>
        <a:buFont typeface="Arial" panose="020B0604020202020204" pitchFamily="34" charset="0"/>
        <a:buNone/>
        <a:defRPr sz="2400" b="1" kern="1200">
          <a:solidFill>
            <a:schemeClr val="accent5"/>
          </a:solidFill>
          <a:latin typeface="Calibri" panose="020F0502020204030204" pitchFamily="34" charset="0"/>
          <a:ea typeface="+mn-ea"/>
          <a:cs typeface="Calibri" panose="020F0502020204030204" pitchFamily="34" charset="0"/>
        </a:defRPr>
      </a:lvl1pPr>
      <a:lvl2pPr marL="169854" indent="-169854" algn="l" defTabSz="914354" rtl="0" eaLnBrk="1" latinLnBrk="0" hangingPunct="1">
        <a:lnSpc>
          <a:spcPct val="100000"/>
        </a:lnSpc>
        <a:spcBef>
          <a:spcPts val="600"/>
        </a:spcBef>
        <a:buFont typeface="Arial" panose="020B0604020202020204" pitchFamily="34" charset="0"/>
        <a:buChar char="•"/>
        <a:defRPr sz="2133" kern="1200" baseline="0">
          <a:solidFill>
            <a:schemeClr val="tx1"/>
          </a:solidFill>
          <a:latin typeface="Calibri" panose="020F0502020204030204" pitchFamily="34" charset="0"/>
          <a:ea typeface="+mn-ea"/>
          <a:cs typeface="+mn-cs"/>
        </a:defRPr>
      </a:lvl2pPr>
      <a:lvl3pPr marL="465643" indent="-237055" algn="l" defTabSz="914354" rtl="0" eaLnBrk="1" latinLnBrk="0" hangingPunct="1">
        <a:lnSpc>
          <a:spcPct val="100000"/>
        </a:lnSpc>
        <a:spcBef>
          <a:spcPts val="600"/>
        </a:spcBef>
        <a:buFont typeface="Arial" panose="020B0604020202020204" pitchFamily="34" charset="0"/>
        <a:buChar char="–"/>
        <a:tabLst/>
        <a:defRPr sz="1867" kern="1200" baseline="0">
          <a:solidFill>
            <a:schemeClr val="tx1"/>
          </a:solidFill>
          <a:latin typeface="Calibri" panose="020F0502020204030204" pitchFamily="34" charset="0"/>
          <a:ea typeface="+mn-ea"/>
          <a:cs typeface="+mn-cs"/>
        </a:defRPr>
      </a:lvl3pPr>
      <a:lvl4pPr marL="627031" indent="-169854" algn="l" defTabSz="914354" rtl="0" eaLnBrk="1" latinLnBrk="0" hangingPunct="1">
        <a:lnSpc>
          <a:spcPct val="100000"/>
        </a:lnSpc>
        <a:spcBef>
          <a:spcPts val="600"/>
        </a:spcBef>
        <a:buFont typeface="Arial" panose="020B0604020202020204" pitchFamily="34" charset="0"/>
        <a:buChar char="•"/>
        <a:defRPr sz="1600" kern="1200" baseline="0">
          <a:solidFill>
            <a:schemeClr val="tx1"/>
          </a:solidFill>
          <a:latin typeface="Calibri" panose="020F0502020204030204" pitchFamily="34" charset="0"/>
          <a:ea typeface="+mn-ea"/>
          <a:cs typeface="+mn-cs"/>
        </a:defRPr>
      </a:lvl4pPr>
      <a:lvl5pPr marL="857208" indent="-171442" algn="l" defTabSz="914354" rtl="0" eaLnBrk="1" latinLnBrk="0" hangingPunct="1">
        <a:lnSpc>
          <a:spcPct val="100000"/>
        </a:lnSpc>
        <a:spcBef>
          <a:spcPts val="600"/>
        </a:spcBef>
        <a:buFont typeface="Arial" panose="020B0604020202020204" pitchFamily="34" charset="0"/>
        <a:buChar char="»"/>
        <a:defRPr sz="1600" kern="1200" baseline="0">
          <a:solidFill>
            <a:schemeClr val="tx1"/>
          </a:solidFill>
          <a:latin typeface="Calibri" panose="020F0502020204030204" pitchFamily="34" charset="0"/>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160" userDrawn="1">
          <p15:clr>
            <a:srgbClr val="F26B43"/>
          </p15:clr>
        </p15:guide>
        <p15:guide id="3" orient="horz" pos="3114" userDrawn="1">
          <p15:clr>
            <a:srgbClr val="F26B43"/>
          </p15:clr>
        </p15:guide>
        <p15:guide id="4" orient="horz" pos="378" userDrawn="1">
          <p15:clr>
            <a:srgbClr val="F26B43"/>
          </p15:clr>
        </p15:guide>
        <p15:guide id="5" pos="228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globalpointofcare.abbott/" TargetMode="External"/><Relationship Id="rId2" Type="http://schemas.openxmlformats.org/officeDocument/2006/relationships/slideLayout" Target="../slideLayouts/slideLayout10.xml"/><Relationship Id="rId1" Type="http://schemas.openxmlformats.org/officeDocument/2006/relationships/tags" Target="../tags/tag3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44.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45.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4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4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4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49.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jpe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50.xml"/><Relationship Id="rId6" Type="http://schemas.openxmlformats.org/officeDocument/2006/relationships/image" Target="../media/image30.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svg"/><Relationship Id="rId4" Type="http://schemas.openxmlformats.org/officeDocument/2006/relationships/image" Target="../media/image42.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3.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51.xml"/><Relationship Id="rId5" Type="http://schemas.openxmlformats.org/officeDocument/2006/relationships/image" Target="../media/image19.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3.jpeg"/><Relationship Id="rId2" Type="http://schemas.openxmlformats.org/officeDocument/2006/relationships/slideLayout" Target="../slideLayouts/slideLayout3.xml"/><Relationship Id="rId1" Type="http://schemas.openxmlformats.org/officeDocument/2006/relationships/tags" Target="../tags/tag54.xml"/><Relationship Id="rId6" Type="http://schemas.microsoft.com/office/2007/relationships/hdphoto" Target="../media/hdphoto1.wdp"/><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tags" Target="../tags/tag55.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svg"/><Relationship Id="rId3" Type="http://schemas.openxmlformats.org/officeDocument/2006/relationships/image" Target="../media/image30.png"/><Relationship Id="rId7" Type="http://schemas.openxmlformats.org/officeDocument/2006/relationships/image" Target="../media/image56.svg"/><Relationship Id="rId12" Type="http://schemas.openxmlformats.org/officeDocument/2006/relationships/image" Target="../media/image47.svg"/><Relationship Id="rId2" Type="http://schemas.openxmlformats.org/officeDocument/2006/relationships/slideLayout" Target="../slideLayouts/slideLayout3.xml"/><Relationship Id="rId1" Type="http://schemas.openxmlformats.org/officeDocument/2006/relationships/tags" Target="../tags/tag56.xml"/><Relationship Id="rId6" Type="http://schemas.openxmlformats.org/officeDocument/2006/relationships/image" Target="../media/image46.png"/><Relationship Id="rId11" Type="http://schemas.openxmlformats.org/officeDocument/2006/relationships/image" Target="../media/image60.png"/><Relationship Id="rId5" Type="http://schemas.openxmlformats.org/officeDocument/2006/relationships/image" Target="../media/image45.svg"/><Relationship Id="rId10"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3.xml"/><Relationship Id="rId1" Type="http://schemas.openxmlformats.org/officeDocument/2006/relationships/tags" Target="../tags/tag5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59.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60.xml"/><Relationship Id="rId5" Type="http://schemas.openxmlformats.org/officeDocument/2006/relationships/image" Target="../media/image66.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2.xml"/><Relationship Id="rId1" Type="http://schemas.openxmlformats.org/officeDocument/2006/relationships/tags" Target="../tags/tag3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6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6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63.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0.png"/><Relationship Id="rId7"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64.xml"/><Relationship Id="rId6" Type="http://schemas.openxmlformats.org/officeDocument/2006/relationships/image" Target="../media/image71.png"/><Relationship Id="rId5" Type="http://schemas.openxmlformats.org/officeDocument/2006/relationships/image" Target="../media/image45.svg"/><Relationship Id="rId10" Type="http://schemas.openxmlformats.org/officeDocument/2006/relationships/image" Target="../media/image72.png"/><Relationship Id="rId4" Type="http://schemas.openxmlformats.org/officeDocument/2006/relationships/image" Target="../media/image44.png"/><Relationship Id="rId9" Type="http://schemas.openxmlformats.org/officeDocument/2006/relationships/image" Target="../media/image70.sv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0.png"/><Relationship Id="rId7" Type="http://schemas.openxmlformats.org/officeDocument/2006/relationships/image" Target="../media/image73.png"/><Relationship Id="rId2" Type="http://schemas.openxmlformats.org/officeDocument/2006/relationships/slideLayout" Target="../slideLayouts/slideLayout4.xml"/><Relationship Id="rId1" Type="http://schemas.openxmlformats.org/officeDocument/2006/relationships/tags" Target="../tags/tag65.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0.sv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7.xml"/><Relationship Id="rId1" Type="http://schemas.openxmlformats.org/officeDocument/2006/relationships/tags" Target="../tags/tag6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sv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995E905-F0CE-47F8-95E1-8211130FA470}"/>
              </a:ext>
            </a:extLst>
          </p:cNvPr>
          <p:cNvSpPr>
            <a:spLocks noGrp="1"/>
          </p:cNvSpPr>
          <p:nvPr>
            <p:ph type="body" sz="quarter" idx="10"/>
          </p:nvPr>
        </p:nvSpPr>
        <p:spPr/>
        <p:txBody>
          <a:bodyPr/>
          <a:lstStyle/>
          <a:p>
            <a:r>
              <a:rPr lang="en-IN" dirty="0"/>
              <a:t>TIPS</a:t>
            </a:r>
          </a:p>
        </p:txBody>
      </p:sp>
      <p:sp>
        <p:nvSpPr>
          <p:cNvPr id="10" name="Content Placeholder 9">
            <a:extLst>
              <a:ext uri="{FF2B5EF4-FFF2-40B4-BE49-F238E27FC236}">
                <a16:creationId xmlns:a16="http://schemas.microsoft.com/office/drawing/2014/main" id="{FC15F51E-740E-88E1-FF6A-EA96C3DCE665}"/>
              </a:ext>
            </a:extLst>
          </p:cNvPr>
          <p:cNvSpPr>
            <a:spLocks noGrp="1"/>
          </p:cNvSpPr>
          <p:nvPr>
            <p:ph sz="quarter" idx="14"/>
          </p:nvPr>
        </p:nvSpPr>
        <p:spPr>
          <a:xfrm>
            <a:off x="502918" y="1405054"/>
            <a:ext cx="8145781" cy="3168852"/>
          </a:xfrm>
        </p:spPr>
        <p:txBody>
          <a:bodyPr vert="horz" lIns="0" tIns="0" rIns="91440" bIns="45720" rtlCol="0" anchor="t">
            <a:noAutofit/>
          </a:bodyPr>
          <a:lstStyle/>
          <a:p>
            <a:r>
              <a:rPr lang="en-US" b="0" dirty="0">
                <a:cs typeface="Calibri"/>
              </a:rPr>
              <a:t>Content provided in this lesson does not replace the i-STAT 1 User Guides, i-STAT 1 System Manual, or the Instructions for Use (IFUs).</a:t>
            </a:r>
          </a:p>
          <a:p>
            <a:pPr marL="285750" indent="-285750">
              <a:buFont typeface="Arial" panose="020B0604020202020204" pitchFamily="34" charset="0"/>
              <a:buChar char="•"/>
            </a:pPr>
            <a:r>
              <a:rPr lang="en-US" b="0" dirty="0">
                <a:cs typeface="Calibri"/>
              </a:rPr>
              <a:t>This power point may be modified to represent products within the </a:t>
            </a:r>
            <a:r>
              <a:rPr lang="en-US" b="0" i="1" dirty="0">
                <a:cs typeface="Calibri"/>
              </a:rPr>
              <a:t>i-STAT 1</a:t>
            </a:r>
            <a:r>
              <a:rPr lang="en-US" b="0" dirty="0">
                <a:cs typeface="Calibri"/>
              </a:rPr>
              <a:t> System currently in use within your facility.</a:t>
            </a:r>
          </a:p>
          <a:p>
            <a:pPr marL="285750" indent="-285750">
              <a:buFont typeface="Arial" panose="020B0604020202020204" pitchFamily="34" charset="0"/>
              <a:buChar char="•"/>
            </a:pPr>
            <a:r>
              <a:rPr lang="en-US" b="0" dirty="0">
                <a:cs typeface="Calibri"/>
              </a:rPr>
              <a:t>Once the resource has been modified, customers will then assume responsibility for the content.*</a:t>
            </a:r>
          </a:p>
          <a:p>
            <a:pPr marL="285750" indent="-285750">
              <a:buFont typeface="Arial" panose="020B0604020202020204" pitchFamily="34" charset="0"/>
              <a:buChar char="•"/>
            </a:pPr>
            <a:r>
              <a:rPr lang="en-US" b="0" dirty="0">
                <a:cs typeface="Calibri"/>
              </a:rPr>
              <a:t>Abbott will continue to provide and support the original resources made available on the </a:t>
            </a:r>
            <a:r>
              <a:rPr lang="en-US" b="0" dirty="0">
                <a:cs typeface="Calibri"/>
                <a:hlinkClick r:id="rId3"/>
              </a:rPr>
              <a:t>www.globalpointofcare.abbott</a:t>
            </a:r>
            <a:r>
              <a:rPr lang="en-US" b="0" dirty="0">
                <a:cs typeface="Calibri"/>
              </a:rPr>
              <a:t> website.*</a:t>
            </a:r>
          </a:p>
          <a:p>
            <a:pPr marL="285750" indent="-285750">
              <a:buFont typeface="Arial" panose="020B0604020202020204" pitchFamily="34" charset="0"/>
              <a:buChar char="•"/>
            </a:pPr>
            <a:r>
              <a:rPr lang="en-US" b="0" dirty="0">
                <a:cs typeface="Calibri"/>
              </a:rPr>
              <a:t>Not all products are available in all regions.</a:t>
            </a:r>
            <a:endParaRPr lang="en-US" sz="1000" b="0" dirty="0"/>
          </a:p>
          <a:p>
            <a:r>
              <a:rPr lang="en-US" b="0" dirty="0"/>
              <a:t>*</a:t>
            </a:r>
            <a:r>
              <a:rPr lang="en-US" sz="1400" b="0" dirty="0"/>
              <a:t>Check the website regularly to ensure that you have the most up-to-date content.</a:t>
            </a:r>
            <a:endParaRPr lang="en-US" b="0" dirty="0"/>
          </a:p>
        </p:txBody>
      </p:sp>
      <p:sp>
        <p:nvSpPr>
          <p:cNvPr id="6" name="Title 5">
            <a:extLst>
              <a:ext uri="{FF2B5EF4-FFF2-40B4-BE49-F238E27FC236}">
                <a16:creationId xmlns:a16="http://schemas.microsoft.com/office/drawing/2014/main" id="{1F0BBA19-7506-4B0F-A451-E9B50ADB3CAD}"/>
              </a:ext>
            </a:extLst>
          </p:cNvPr>
          <p:cNvSpPr>
            <a:spLocks noGrp="1"/>
          </p:cNvSpPr>
          <p:nvPr>
            <p:ph type="title"/>
          </p:nvPr>
        </p:nvSpPr>
        <p:spPr/>
        <p:txBody>
          <a:bodyPr/>
          <a:lstStyle/>
          <a:p>
            <a:r>
              <a:rPr lang="en-IN" dirty="0"/>
              <a:t>Please delete this slide after reading through and before working on your slides</a:t>
            </a:r>
          </a:p>
        </p:txBody>
      </p:sp>
      <p:sp>
        <p:nvSpPr>
          <p:cNvPr id="2" name="Slide Number Placeholder 1">
            <a:extLst>
              <a:ext uri="{FF2B5EF4-FFF2-40B4-BE49-F238E27FC236}">
                <a16:creationId xmlns:a16="http://schemas.microsoft.com/office/drawing/2014/main" id="{168F8B71-3073-CF15-4690-42114D1AC8DF}"/>
              </a:ext>
            </a:extLst>
          </p:cNvPr>
          <p:cNvSpPr>
            <a:spLocks noGrp="1"/>
          </p:cNvSpPr>
          <p:nvPr>
            <p:ph type="sldNum" sz="quarter" idx="17"/>
          </p:nvPr>
        </p:nvSpPr>
        <p:spPr/>
        <p:txBody>
          <a:bodyPr/>
          <a:lstStyle/>
          <a:p>
            <a:pPr>
              <a:defRPr/>
            </a:pPr>
            <a:r>
              <a:rPr lang="en-IN"/>
              <a:t>|    </a:t>
            </a:r>
            <a:fld id="{7B2119CD-3B2D-4CEB-B404-D2E3F8CD6D69}" type="slidenum">
              <a:rPr lang="en-IN" smtClean="0"/>
              <a:pPr>
                <a:defRPr/>
              </a:pPr>
              <a:t>1</a:t>
            </a:fld>
            <a:endParaRPr lang="en-IN" dirty="0"/>
          </a:p>
        </p:txBody>
      </p:sp>
    </p:spTree>
    <p:custDataLst>
      <p:tags r:id="rId1"/>
    </p:custDataLst>
    <p:extLst>
      <p:ext uri="{BB962C8B-B14F-4D97-AF65-F5344CB8AC3E}">
        <p14:creationId xmlns:p14="http://schemas.microsoft.com/office/powerpoint/2010/main" val="335688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919ACB-1DCB-4E22-B339-852E5877F787}"/>
              </a:ext>
            </a:extLst>
          </p:cNvPr>
          <p:cNvSpPr>
            <a:spLocks noGrp="1"/>
          </p:cNvSpPr>
          <p:nvPr>
            <p:ph type="title"/>
          </p:nvPr>
        </p:nvSpPr>
        <p:spPr/>
        <p:txBody>
          <a:bodyPr/>
          <a:lstStyle/>
          <a:p>
            <a:r>
              <a:rPr lang="en-US" dirty="0"/>
              <a:t>Before beginning</a:t>
            </a:r>
            <a:endParaRPr lang="en-US" sz="1800" i="1" dirty="0"/>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10</a:t>
            </a:fld>
            <a:endParaRPr lang="en-IN" dirty="0"/>
          </a:p>
        </p:txBody>
      </p:sp>
      <p:sp>
        <p:nvSpPr>
          <p:cNvPr id="16" name="TextBox 15">
            <a:extLst>
              <a:ext uri="{FF2B5EF4-FFF2-40B4-BE49-F238E27FC236}">
                <a16:creationId xmlns:a16="http://schemas.microsoft.com/office/drawing/2014/main" id="{A810FED7-DB71-48A5-AAF6-1FEAC45175CF}"/>
              </a:ext>
            </a:extLst>
          </p:cNvPr>
          <p:cNvSpPr txBox="1"/>
          <p:nvPr/>
        </p:nvSpPr>
        <p:spPr>
          <a:xfrm>
            <a:off x="1417501" y="1465456"/>
            <a:ext cx="4105475" cy="3108543"/>
          </a:xfrm>
          <a:prstGeom prst="rect">
            <a:avLst/>
          </a:prstGeom>
          <a:noFill/>
        </p:spPr>
        <p:txBody>
          <a:bodyPr wrap="square" rtlCol="0">
            <a:spAutoFit/>
          </a:bodyPr>
          <a:lstStyle/>
          <a:p>
            <a:pPr defTabSz="514350"/>
            <a:r>
              <a:rPr lang="en-US" sz="1400" b="1" dirty="0">
                <a:solidFill>
                  <a:schemeClr val="accent3"/>
                </a:solidFill>
                <a:cs typeface="Calibri" panose="020F0502020204030204" pitchFamily="34" charset="0"/>
              </a:rPr>
              <a:t>QUICK TIPS</a:t>
            </a:r>
            <a:endParaRPr lang="en-US" sz="1400" b="1" dirty="0">
              <a:solidFill>
                <a:srgbClr val="000000"/>
              </a:solidFill>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panose="020F0502020204030204" pitchFamily="34" charset="0"/>
              </a:rPr>
              <a:t>For best results, the cartridge and analyzer should be at room temperature</a:t>
            </a:r>
            <a:br>
              <a:rPr lang="en-US" sz="1400" dirty="0">
                <a:solidFill>
                  <a:srgbClr val="000000"/>
                </a:solidFill>
                <a:cs typeface="Calibri" panose="020F0502020204030204" pitchFamily="34" charset="0"/>
              </a:rPr>
            </a:br>
            <a:endParaRPr lang="en-US" sz="1400" dirty="0">
              <a:solidFill>
                <a:srgbClr val="000000"/>
              </a:solidFill>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panose="020F0502020204030204" pitchFamily="34" charset="0"/>
              </a:rPr>
              <a:t>A cartridge should not be removed from its protective pouch until it is at room temperature (18-30 °C or 64-86 °F)</a:t>
            </a:r>
            <a:br>
              <a:rPr lang="en-US" sz="1400" dirty="0">
                <a:solidFill>
                  <a:srgbClr val="000000"/>
                </a:solidFill>
                <a:cs typeface="Calibri" panose="020F0502020204030204" pitchFamily="34" charset="0"/>
              </a:rPr>
            </a:br>
            <a:endParaRPr lang="en-US" sz="1400" dirty="0">
              <a:solidFill>
                <a:srgbClr val="000000"/>
              </a:solidFill>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panose="020F0502020204030204" pitchFamily="34" charset="0"/>
              </a:rPr>
              <a:t>Since condensation on a cold cartridge may prevent proper contact with the analyzer, allow refrigerated cartridges to equilibrate at room temperature for </a:t>
            </a:r>
            <a:r>
              <a:rPr lang="en-US" sz="1400" dirty="0">
                <a:solidFill>
                  <a:schemeClr val="accent3"/>
                </a:solidFill>
                <a:cs typeface="Calibri" panose="020F0502020204030204" pitchFamily="34" charset="0"/>
              </a:rPr>
              <a:t>5 minutes for a single cartridge </a:t>
            </a:r>
            <a:r>
              <a:rPr lang="en-US" sz="1400" dirty="0">
                <a:solidFill>
                  <a:srgbClr val="000000"/>
                </a:solidFill>
                <a:cs typeface="Calibri" panose="020F0502020204030204" pitchFamily="34" charset="0"/>
              </a:rPr>
              <a:t>and </a:t>
            </a:r>
            <a:r>
              <a:rPr lang="en-US" sz="1400" dirty="0">
                <a:solidFill>
                  <a:schemeClr val="accent3"/>
                </a:solidFill>
                <a:cs typeface="Calibri" panose="020F0502020204030204" pitchFamily="34" charset="0"/>
              </a:rPr>
              <a:t>1 hour for an entire box </a:t>
            </a:r>
            <a:r>
              <a:rPr lang="en-US" sz="1400" dirty="0">
                <a:solidFill>
                  <a:srgbClr val="000000"/>
                </a:solidFill>
                <a:cs typeface="Calibri" panose="020F0502020204030204" pitchFamily="34" charset="0"/>
              </a:rPr>
              <a:t>before use</a:t>
            </a:r>
          </a:p>
          <a:p>
            <a:pPr defTabSz="514350"/>
            <a:endParaRPr lang="en-US" sz="1400" dirty="0">
              <a:solidFill>
                <a:srgbClr val="000000"/>
              </a:solidFill>
              <a:cs typeface="Calibri" panose="020F0502020204030204" pitchFamily="34" charset="0"/>
            </a:endParaRPr>
          </a:p>
        </p:txBody>
      </p:sp>
      <p:pic>
        <p:nvPicPr>
          <p:cNvPr id="23" name="Picture 22" descr="A grey device with a screen&#10;&#10;Description automatically generated">
            <a:extLst>
              <a:ext uri="{FF2B5EF4-FFF2-40B4-BE49-F238E27FC236}">
                <a16:creationId xmlns:a16="http://schemas.microsoft.com/office/drawing/2014/main" id="{0F49488B-0FB2-4103-52B3-5FBA455EB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817" y="795547"/>
            <a:ext cx="1218811" cy="3680931"/>
          </a:xfrm>
          <a:prstGeom prst="rect">
            <a:avLst/>
          </a:prstGeom>
        </p:spPr>
      </p:pic>
      <p:pic>
        <p:nvPicPr>
          <p:cNvPr id="2" name="Picture 1">
            <a:extLst>
              <a:ext uri="{FF2B5EF4-FFF2-40B4-BE49-F238E27FC236}">
                <a16:creationId xmlns:a16="http://schemas.microsoft.com/office/drawing/2014/main" id="{6FC1A008-17CE-7D9C-B473-7DC7D235C2FB}"/>
              </a:ext>
            </a:extLst>
          </p:cNvPr>
          <p:cNvPicPr>
            <a:picLocks noChangeAspect="1"/>
          </p:cNvPicPr>
          <p:nvPr/>
        </p:nvPicPr>
        <p:blipFill>
          <a:blip r:embed="rId4" cstate="print">
            <a:extLst>
              <a:ext uri="{28A0092B-C50C-407E-A947-70E740481C1C}">
                <a14:useLocalDpi xmlns:a14="http://schemas.microsoft.com/office/drawing/2010/main" val="0"/>
              </a:ext>
            </a:extLst>
          </a:blip>
          <a:srcRect l="34885" r="32020"/>
          <a:stretch/>
        </p:blipFill>
        <p:spPr>
          <a:xfrm>
            <a:off x="7423951" y="764857"/>
            <a:ext cx="1179005" cy="3888562"/>
          </a:xfrm>
          <a:prstGeom prst="rect">
            <a:avLst/>
          </a:prstGeom>
        </p:spPr>
      </p:pic>
      <p:pic>
        <p:nvPicPr>
          <p:cNvPr id="17" name="Picture 16">
            <a:extLst>
              <a:ext uri="{FF2B5EF4-FFF2-40B4-BE49-F238E27FC236}">
                <a16:creationId xmlns:a16="http://schemas.microsoft.com/office/drawing/2014/main" id="{986FABBC-EB10-6545-C970-7698AB7117F2}"/>
              </a:ext>
            </a:extLst>
          </p:cNvPr>
          <p:cNvPicPr>
            <a:picLocks noChangeAspect="1"/>
          </p:cNvPicPr>
          <p:nvPr/>
        </p:nvPicPr>
        <p:blipFill>
          <a:blip r:embed="rId5"/>
          <a:srcRect l="7445" t="7970" r="6610" b="4287"/>
          <a:stretch/>
        </p:blipFill>
        <p:spPr>
          <a:xfrm>
            <a:off x="7130616" y="3731949"/>
            <a:ext cx="510421" cy="841957"/>
          </a:xfrm>
          <a:prstGeom prst="rect">
            <a:avLst/>
          </a:prstGeom>
          <a:effectLst/>
        </p:spPr>
      </p:pic>
      <p:pic>
        <p:nvPicPr>
          <p:cNvPr id="3" name="Picture 2" descr="A light bulb with rays of light&#10;&#10;AI-generated content may be incorrect.">
            <a:extLst>
              <a:ext uri="{FF2B5EF4-FFF2-40B4-BE49-F238E27FC236}">
                <a16:creationId xmlns:a16="http://schemas.microsoft.com/office/drawing/2014/main" id="{8DC9A7DB-F0C5-ED28-45D9-0A247F42520F}"/>
              </a:ext>
            </a:extLst>
          </p:cNvPr>
          <p:cNvPicPr>
            <a:picLocks noChangeAspect="1"/>
          </p:cNvPicPr>
          <p:nvPr/>
        </p:nvPicPr>
        <p:blipFill>
          <a:blip r:embed="rId6"/>
          <a:stretch>
            <a:fillRect/>
          </a:stretch>
        </p:blipFill>
        <p:spPr>
          <a:xfrm>
            <a:off x="501794" y="1553874"/>
            <a:ext cx="795338" cy="795338"/>
          </a:xfrm>
          <a:prstGeom prst="rect">
            <a:avLst/>
          </a:prstGeom>
        </p:spPr>
      </p:pic>
    </p:spTree>
    <p:custDataLst>
      <p:tags r:id="rId1"/>
    </p:custDataLst>
    <p:extLst>
      <p:ext uri="{BB962C8B-B14F-4D97-AF65-F5344CB8AC3E}">
        <p14:creationId xmlns:p14="http://schemas.microsoft.com/office/powerpoint/2010/main" val="2879476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919ACB-1DCB-4E22-B339-852E5877F787}"/>
              </a:ext>
            </a:extLst>
          </p:cNvPr>
          <p:cNvSpPr>
            <a:spLocks noGrp="1"/>
          </p:cNvSpPr>
          <p:nvPr>
            <p:ph type="title"/>
          </p:nvPr>
        </p:nvSpPr>
        <p:spPr/>
        <p:txBody>
          <a:bodyPr/>
          <a:lstStyle/>
          <a:p>
            <a:r>
              <a:rPr lang="en-US" dirty="0"/>
              <a:t>Before beginning </a:t>
            </a:r>
            <a:r>
              <a:rPr lang="en-US" sz="1400" dirty="0"/>
              <a:t>– cont’d</a:t>
            </a:r>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11</a:t>
            </a:fld>
            <a:endParaRPr lang="en-IN" dirty="0"/>
          </a:p>
        </p:txBody>
      </p:sp>
      <p:sp>
        <p:nvSpPr>
          <p:cNvPr id="16" name="TextBox 15">
            <a:extLst>
              <a:ext uri="{FF2B5EF4-FFF2-40B4-BE49-F238E27FC236}">
                <a16:creationId xmlns:a16="http://schemas.microsoft.com/office/drawing/2014/main" id="{A810FED7-DB71-48A5-AAF6-1FEAC45175CF}"/>
              </a:ext>
            </a:extLst>
          </p:cNvPr>
          <p:cNvSpPr txBox="1"/>
          <p:nvPr/>
        </p:nvSpPr>
        <p:spPr>
          <a:xfrm>
            <a:off x="1417502" y="1465456"/>
            <a:ext cx="4255164" cy="2246769"/>
          </a:xfrm>
          <a:prstGeom prst="rect">
            <a:avLst/>
          </a:prstGeom>
          <a:noFill/>
        </p:spPr>
        <p:txBody>
          <a:bodyPr wrap="square" rtlCol="0">
            <a:spAutoFit/>
          </a:bodyPr>
          <a:lstStyle/>
          <a:p>
            <a:pPr defTabSz="514350"/>
            <a:r>
              <a:rPr lang="en-US" sz="1400" b="1" dirty="0">
                <a:solidFill>
                  <a:schemeClr val="tx2"/>
                </a:solidFill>
                <a:cs typeface="Calibri" panose="020F0502020204030204" pitchFamily="34" charset="0"/>
              </a:rPr>
              <a:t>PRECAUTIONS</a:t>
            </a:r>
            <a:endParaRPr lang="en-US" sz="1400" b="1" dirty="0">
              <a:solidFill>
                <a:schemeClr val="tx2"/>
              </a:solidFill>
            </a:endParaRPr>
          </a:p>
          <a:p>
            <a:pPr marL="285750" indent="-285750" defTabSz="514350">
              <a:buFont typeface="Arial" panose="020B0604020202020204" pitchFamily="34" charset="0"/>
              <a:buChar char="•"/>
            </a:pPr>
            <a:r>
              <a:rPr lang="en-US" sz="1400" b="1" dirty="0">
                <a:solidFill>
                  <a:srgbClr val="000000"/>
                </a:solidFill>
                <a:cs typeface="Calibri" panose="020F0502020204030204" pitchFamily="34" charset="0"/>
              </a:rPr>
              <a:t>Use a cartridge immediately </a:t>
            </a:r>
            <a:r>
              <a:rPr lang="en-US" sz="1400" dirty="0">
                <a:solidFill>
                  <a:srgbClr val="000000"/>
                </a:solidFill>
                <a:cs typeface="Calibri" panose="020F0502020204030204" pitchFamily="34" charset="0"/>
              </a:rPr>
              <a:t>after removing it from its protective pouch. Prolonged exposure may cause a cartridge to fail a Quality Check</a:t>
            </a:r>
            <a:br>
              <a:rPr lang="en-US" sz="1400" dirty="0">
                <a:solidFill>
                  <a:srgbClr val="000000"/>
                </a:solidFill>
                <a:cs typeface="Calibri" panose="020F0502020204030204" pitchFamily="34" charset="0"/>
              </a:rPr>
            </a:br>
            <a:endParaRPr lang="en-US" sz="1400" dirty="0">
              <a:solidFill>
                <a:srgbClr val="000000"/>
              </a:solidFill>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panose="020F0502020204030204" pitchFamily="34" charset="0"/>
              </a:rPr>
              <a:t>Do not return unopened, previously refrigerated cartridges to the refrigerator</a:t>
            </a:r>
            <a:br>
              <a:rPr lang="en-US" sz="1400" dirty="0">
                <a:solidFill>
                  <a:srgbClr val="000000"/>
                </a:solidFill>
                <a:cs typeface="Calibri" panose="020F0502020204030204" pitchFamily="34" charset="0"/>
              </a:rPr>
            </a:br>
            <a:endParaRPr lang="en-US" sz="1400" dirty="0">
              <a:solidFill>
                <a:srgbClr val="000000"/>
              </a:solidFill>
              <a:cs typeface="Calibri" panose="020F0502020204030204" pitchFamily="34" charset="0"/>
            </a:endParaRPr>
          </a:p>
          <a:p>
            <a:pPr marL="285750" indent="-285750" defTabSz="514350">
              <a:buFont typeface="Arial" panose="020B0604020202020204" pitchFamily="34" charset="0"/>
              <a:buChar char="•"/>
            </a:pPr>
            <a:r>
              <a:rPr lang="en-US" sz="1400" dirty="0">
                <a:solidFill>
                  <a:srgbClr val="000000"/>
                </a:solidFill>
                <a:cs typeface="Calibri" panose="020F0502020204030204" pitchFamily="34" charset="0"/>
              </a:rPr>
              <a:t>Cartridges may be stored at room temperature for the time frame indicated on the cartridge box</a:t>
            </a:r>
            <a:endParaRPr lang="en-US" sz="1400" dirty="0"/>
          </a:p>
        </p:txBody>
      </p:sp>
      <p:pic>
        <p:nvPicPr>
          <p:cNvPr id="2" name="Picture 1" descr="A grey device with a screen&#10;&#10;Description automatically generated">
            <a:extLst>
              <a:ext uri="{FF2B5EF4-FFF2-40B4-BE49-F238E27FC236}">
                <a16:creationId xmlns:a16="http://schemas.microsoft.com/office/drawing/2014/main" id="{514AB4EB-5C61-6B99-FA39-0F16AC2F7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817" y="795547"/>
            <a:ext cx="1218811" cy="3680931"/>
          </a:xfrm>
          <a:prstGeom prst="rect">
            <a:avLst/>
          </a:prstGeom>
        </p:spPr>
      </p:pic>
      <p:pic>
        <p:nvPicPr>
          <p:cNvPr id="7" name="Picture 6">
            <a:extLst>
              <a:ext uri="{FF2B5EF4-FFF2-40B4-BE49-F238E27FC236}">
                <a16:creationId xmlns:a16="http://schemas.microsoft.com/office/drawing/2014/main" id="{4D1AEB7C-EADD-A25A-3320-5ED3D7E5A45A}"/>
              </a:ext>
            </a:extLst>
          </p:cNvPr>
          <p:cNvPicPr>
            <a:picLocks noChangeAspect="1"/>
          </p:cNvPicPr>
          <p:nvPr/>
        </p:nvPicPr>
        <p:blipFill>
          <a:blip r:embed="rId4" cstate="print">
            <a:extLst>
              <a:ext uri="{28A0092B-C50C-407E-A947-70E740481C1C}">
                <a14:useLocalDpi xmlns:a14="http://schemas.microsoft.com/office/drawing/2010/main" val="0"/>
              </a:ext>
            </a:extLst>
          </a:blip>
          <a:srcRect l="34885" r="32020"/>
          <a:stretch/>
        </p:blipFill>
        <p:spPr>
          <a:xfrm>
            <a:off x="7423951" y="764857"/>
            <a:ext cx="1179005" cy="3888562"/>
          </a:xfrm>
          <a:prstGeom prst="rect">
            <a:avLst/>
          </a:prstGeom>
        </p:spPr>
      </p:pic>
      <p:pic>
        <p:nvPicPr>
          <p:cNvPr id="8" name="Picture 7">
            <a:extLst>
              <a:ext uri="{FF2B5EF4-FFF2-40B4-BE49-F238E27FC236}">
                <a16:creationId xmlns:a16="http://schemas.microsoft.com/office/drawing/2014/main" id="{844DAB5C-C644-D08C-36AF-EE8EA43E742B}"/>
              </a:ext>
            </a:extLst>
          </p:cNvPr>
          <p:cNvPicPr>
            <a:picLocks noChangeAspect="1"/>
          </p:cNvPicPr>
          <p:nvPr/>
        </p:nvPicPr>
        <p:blipFill>
          <a:blip r:embed="rId5"/>
          <a:srcRect l="7445" t="7970" r="6610" b="4287"/>
          <a:stretch/>
        </p:blipFill>
        <p:spPr>
          <a:xfrm>
            <a:off x="7130616" y="3731949"/>
            <a:ext cx="510421" cy="841957"/>
          </a:xfrm>
          <a:prstGeom prst="rect">
            <a:avLst/>
          </a:prstGeom>
          <a:effectLst/>
        </p:spPr>
      </p:pic>
      <p:pic>
        <p:nvPicPr>
          <p:cNvPr id="11" name="Picture 10" descr="A blue exclamation mark in a triangle&#10;&#10;AI-generated content may be incorrect.">
            <a:extLst>
              <a:ext uri="{FF2B5EF4-FFF2-40B4-BE49-F238E27FC236}">
                <a16:creationId xmlns:a16="http://schemas.microsoft.com/office/drawing/2014/main" id="{639FD65B-73E7-27FF-28BA-635FD4CEA5EB}"/>
              </a:ext>
            </a:extLst>
          </p:cNvPr>
          <p:cNvPicPr>
            <a:picLocks noChangeAspect="1"/>
          </p:cNvPicPr>
          <p:nvPr/>
        </p:nvPicPr>
        <p:blipFill>
          <a:blip r:embed="rId6"/>
          <a:stretch>
            <a:fillRect/>
          </a:stretch>
        </p:blipFill>
        <p:spPr>
          <a:xfrm>
            <a:off x="501794" y="1462953"/>
            <a:ext cx="691429" cy="691429"/>
          </a:xfrm>
          <a:prstGeom prst="rect">
            <a:avLst/>
          </a:prstGeom>
        </p:spPr>
      </p:pic>
    </p:spTree>
    <p:custDataLst>
      <p:tags r:id="rId1"/>
    </p:custDataLst>
    <p:extLst>
      <p:ext uri="{BB962C8B-B14F-4D97-AF65-F5344CB8AC3E}">
        <p14:creationId xmlns:p14="http://schemas.microsoft.com/office/powerpoint/2010/main" val="1064287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8EF73-D0C9-65B1-BFD7-1C195E3DF4A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14951BD-F743-1D30-D3D7-9C8678FBB7AD}"/>
              </a:ext>
            </a:extLst>
          </p:cNvPr>
          <p:cNvSpPr>
            <a:spLocks noGrp="1"/>
          </p:cNvSpPr>
          <p:nvPr>
            <p:ph type="title"/>
          </p:nvPr>
        </p:nvSpPr>
        <p:spPr/>
        <p:txBody>
          <a:bodyPr/>
          <a:lstStyle/>
          <a:p>
            <a:r>
              <a:rPr lang="en-US" dirty="0"/>
              <a:t>Testing process overview</a:t>
            </a:r>
          </a:p>
        </p:txBody>
      </p:sp>
      <p:sp>
        <p:nvSpPr>
          <p:cNvPr id="6" name="Slide Number Placeholder 20">
            <a:extLst>
              <a:ext uri="{FF2B5EF4-FFF2-40B4-BE49-F238E27FC236}">
                <a16:creationId xmlns:a16="http://schemas.microsoft.com/office/drawing/2014/main" id="{F828CA88-791A-A8B2-36DF-867A4513247F}"/>
              </a:ext>
            </a:extLst>
          </p:cNvPr>
          <p:cNvSpPr txBox="1">
            <a:spLocks/>
          </p:cNvSpPr>
          <p:nvPr/>
        </p:nvSpPr>
        <p:spPr>
          <a:xfrm>
            <a:off x="8167057" y="4767263"/>
            <a:ext cx="724993" cy="2746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050" dirty="0"/>
              <a:t>|    </a:t>
            </a:r>
            <a:fld id="{7B2119CD-3B2D-4CEB-B404-D2E3F8CD6D69}" type="slidenum">
              <a:rPr lang="en-IN" sz="1050" smtClean="0"/>
              <a:pPr/>
              <a:t>12</a:t>
            </a:fld>
            <a:endParaRPr lang="en-IN" sz="1050" dirty="0"/>
          </a:p>
        </p:txBody>
      </p:sp>
      <p:cxnSp>
        <p:nvCxnSpPr>
          <p:cNvPr id="4" name="Straight Connector 3">
            <a:extLst>
              <a:ext uri="{FF2B5EF4-FFF2-40B4-BE49-F238E27FC236}">
                <a16:creationId xmlns:a16="http://schemas.microsoft.com/office/drawing/2014/main" id="{EE5488A4-8E60-408C-3505-534F17C890EB}"/>
              </a:ext>
            </a:extLst>
          </p:cNvPr>
          <p:cNvCxnSpPr>
            <a:cxnSpLocks/>
          </p:cNvCxnSpPr>
          <p:nvPr/>
        </p:nvCxnSpPr>
        <p:spPr>
          <a:xfrm flipV="1">
            <a:off x="999293" y="4403630"/>
            <a:ext cx="6709292" cy="71435"/>
          </a:xfrm>
          <a:prstGeom prst="line">
            <a:avLst/>
          </a:prstGeom>
          <a:ln>
            <a:solidFill>
              <a:schemeClr val="accent3"/>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5" name="Straight Connector 4">
            <a:extLst>
              <a:ext uri="{FF2B5EF4-FFF2-40B4-BE49-F238E27FC236}">
                <a16:creationId xmlns:a16="http://schemas.microsoft.com/office/drawing/2014/main" id="{753D295E-EA29-0015-2457-10BC4B88A450}"/>
              </a:ext>
            </a:extLst>
          </p:cNvPr>
          <p:cNvCxnSpPr>
            <a:cxnSpLocks/>
            <a:stCxn id="63" idx="2"/>
          </p:cNvCxnSpPr>
          <p:nvPr/>
        </p:nvCxnSpPr>
        <p:spPr>
          <a:xfrm>
            <a:off x="897664" y="2607201"/>
            <a:ext cx="6684291" cy="23572"/>
          </a:xfrm>
          <a:prstGeom prst="line">
            <a:avLst/>
          </a:prstGeom>
          <a:ln>
            <a:solidFill>
              <a:schemeClr val="accent3"/>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sp>
        <p:nvSpPr>
          <p:cNvPr id="9" name="Text Box 19">
            <a:extLst>
              <a:ext uri="{FF2B5EF4-FFF2-40B4-BE49-F238E27FC236}">
                <a16:creationId xmlns:a16="http://schemas.microsoft.com/office/drawing/2014/main" id="{5C67B551-72D6-C6DE-FDFC-C63BAD56EE86}"/>
              </a:ext>
            </a:extLst>
          </p:cNvPr>
          <p:cNvSpPr txBox="1">
            <a:spLocks noChangeArrowheads="1"/>
          </p:cNvSpPr>
          <p:nvPr/>
        </p:nvSpPr>
        <p:spPr bwMode="auto">
          <a:xfrm>
            <a:off x="3954726" y="2452056"/>
            <a:ext cx="933276"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COLLECT SAMPLE</a:t>
            </a:r>
          </a:p>
        </p:txBody>
      </p:sp>
      <p:sp>
        <p:nvSpPr>
          <p:cNvPr id="10" name="Text Box 19">
            <a:extLst>
              <a:ext uri="{FF2B5EF4-FFF2-40B4-BE49-F238E27FC236}">
                <a16:creationId xmlns:a16="http://schemas.microsoft.com/office/drawing/2014/main" id="{551790E0-5CA8-28DC-0F12-40EC12994E4B}"/>
              </a:ext>
            </a:extLst>
          </p:cNvPr>
          <p:cNvSpPr txBox="1">
            <a:spLocks noChangeArrowheads="1"/>
          </p:cNvSpPr>
          <p:nvPr/>
        </p:nvSpPr>
        <p:spPr bwMode="auto">
          <a:xfrm>
            <a:off x="6385393" y="2466377"/>
            <a:ext cx="808367"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MIX SAMPLE</a:t>
            </a:r>
          </a:p>
        </p:txBody>
      </p:sp>
      <p:sp>
        <p:nvSpPr>
          <p:cNvPr id="13" name="Text Box 19">
            <a:extLst>
              <a:ext uri="{FF2B5EF4-FFF2-40B4-BE49-F238E27FC236}">
                <a16:creationId xmlns:a16="http://schemas.microsoft.com/office/drawing/2014/main" id="{224FE510-DCF8-A2D0-6732-0DEB2299304A}"/>
              </a:ext>
            </a:extLst>
          </p:cNvPr>
          <p:cNvSpPr txBox="1">
            <a:spLocks noChangeArrowheads="1"/>
          </p:cNvSpPr>
          <p:nvPr/>
        </p:nvSpPr>
        <p:spPr bwMode="auto">
          <a:xfrm>
            <a:off x="1441821" y="4281012"/>
            <a:ext cx="1151177"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DISCARD FIRST DROPS</a:t>
            </a:r>
          </a:p>
        </p:txBody>
      </p:sp>
      <p:sp>
        <p:nvSpPr>
          <p:cNvPr id="14" name="Text Box 19">
            <a:extLst>
              <a:ext uri="{FF2B5EF4-FFF2-40B4-BE49-F238E27FC236}">
                <a16:creationId xmlns:a16="http://schemas.microsoft.com/office/drawing/2014/main" id="{94FBBE17-9D8B-E1DF-6193-17925990D5BC}"/>
              </a:ext>
            </a:extLst>
          </p:cNvPr>
          <p:cNvSpPr txBox="1">
            <a:spLocks noChangeArrowheads="1"/>
          </p:cNvSpPr>
          <p:nvPr/>
        </p:nvSpPr>
        <p:spPr bwMode="auto">
          <a:xfrm>
            <a:off x="3815868" y="4284475"/>
            <a:ext cx="1277349"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FILL &amp; CLOSE CARTRIDGE</a:t>
            </a:r>
          </a:p>
        </p:txBody>
      </p:sp>
      <p:sp>
        <p:nvSpPr>
          <p:cNvPr id="15" name="Text Box 19">
            <a:extLst>
              <a:ext uri="{FF2B5EF4-FFF2-40B4-BE49-F238E27FC236}">
                <a16:creationId xmlns:a16="http://schemas.microsoft.com/office/drawing/2014/main" id="{03A632B1-CEFA-D949-7148-4A0E85EF5B73}"/>
              </a:ext>
            </a:extLst>
          </p:cNvPr>
          <p:cNvSpPr txBox="1">
            <a:spLocks noChangeArrowheads="1"/>
          </p:cNvSpPr>
          <p:nvPr/>
        </p:nvSpPr>
        <p:spPr bwMode="auto">
          <a:xfrm>
            <a:off x="6400498" y="4277549"/>
            <a:ext cx="1020793"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INSERT CARTRIDGE</a:t>
            </a:r>
          </a:p>
        </p:txBody>
      </p:sp>
      <p:sp>
        <p:nvSpPr>
          <p:cNvPr id="16" name="Text Box 19">
            <a:extLst>
              <a:ext uri="{FF2B5EF4-FFF2-40B4-BE49-F238E27FC236}">
                <a16:creationId xmlns:a16="http://schemas.microsoft.com/office/drawing/2014/main" id="{8FBF4283-EDAB-83CF-C405-2ED79201C0AB}"/>
              </a:ext>
            </a:extLst>
          </p:cNvPr>
          <p:cNvSpPr txBox="1">
            <a:spLocks noChangeArrowheads="1"/>
          </p:cNvSpPr>
          <p:nvPr/>
        </p:nvSpPr>
        <p:spPr bwMode="auto">
          <a:xfrm>
            <a:off x="1434411" y="2443724"/>
            <a:ext cx="1086925" cy="323165"/>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900" b="1" dirty="0">
                <a:solidFill>
                  <a:schemeClr val="accent1"/>
                </a:solidFill>
              </a:rPr>
              <a:t>PREPARE ANALYZER</a:t>
            </a:r>
          </a:p>
        </p:txBody>
      </p:sp>
      <p:sp>
        <p:nvSpPr>
          <p:cNvPr id="17" name="Rectangle 16">
            <a:extLst>
              <a:ext uri="{FF2B5EF4-FFF2-40B4-BE49-F238E27FC236}">
                <a16:creationId xmlns:a16="http://schemas.microsoft.com/office/drawing/2014/main" id="{EF7E38A3-B97A-A620-7136-5A9E25237741}"/>
              </a:ext>
            </a:extLst>
          </p:cNvPr>
          <p:cNvSpPr/>
          <p:nvPr/>
        </p:nvSpPr>
        <p:spPr>
          <a:xfrm>
            <a:off x="4878885" y="3195436"/>
            <a:ext cx="260350" cy="219079"/>
          </a:xfrm>
          <a:prstGeom prst="rect">
            <a:avLst/>
          </a:prstGeom>
          <a:solidFill>
            <a:srgbClr val="F4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A078AF8F-F256-F897-1094-6BE959D05A71}"/>
              </a:ext>
            </a:extLst>
          </p:cNvPr>
          <p:cNvPicPr>
            <a:picLocks noChangeAspect="1"/>
          </p:cNvPicPr>
          <p:nvPr/>
        </p:nvPicPr>
        <p:blipFill>
          <a:blip r:embed="rId3">
            <a:extLst>
              <a:ext uri="{28A0092B-C50C-407E-A947-70E740481C1C}">
                <a14:useLocalDpi xmlns:a14="http://schemas.microsoft.com/office/drawing/2010/main" val="0"/>
              </a:ext>
            </a:extLst>
          </a:blip>
          <a:srcRect l="7553" r="17812"/>
          <a:stretch/>
        </p:blipFill>
        <p:spPr>
          <a:xfrm>
            <a:off x="6161862" y="2872507"/>
            <a:ext cx="1262492" cy="1353087"/>
          </a:xfrm>
          <a:prstGeom prst="rect">
            <a:avLst/>
          </a:prstGeom>
          <a:ln>
            <a:solidFill>
              <a:schemeClr val="bg2">
                <a:lumMod val="75000"/>
              </a:schemeClr>
            </a:solidFill>
          </a:ln>
        </p:spPr>
      </p:pic>
      <p:pic>
        <p:nvPicPr>
          <p:cNvPr id="20" name="Picture 19" descr="A person holding a device&#10;&#10;AI-generated content may be incorrect.">
            <a:extLst>
              <a:ext uri="{FF2B5EF4-FFF2-40B4-BE49-F238E27FC236}">
                <a16:creationId xmlns:a16="http://schemas.microsoft.com/office/drawing/2014/main" id="{499825DB-53A8-A52E-23BE-A9548087B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8984" y="2874507"/>
            <a:ext cx="1369467" cy="1376426"/>
          </a:xfrm>
          <a:prstGeom prst="rect">
            <a:avLst/>
          </a:prstGeom>
          <a:ln>
            <a:solidFill>
              <a:schemeClr val="bg2">
                <a:lumMod val="75000"/>
              </a:schemeClr>
            </a:solidFill>
          </a:ln>
        </p:spPr>
      </p:pic>
      <p:sp>
        <p:nvSpPr>
          <p:cNvPr id="56" name="Rectangle 55">
            <a:extLst>
              <a:ext uri="{FF2B5EF4-FFF2-40B4-BE49-F238E27FC236}">
                <a16:creationId xmlns:a16="http://schemas.microsoft.com/office/drawing/2014/main" id="{1825F55B-5942-7D41-8D72-1E35C7014691}"/>
              </a:ext>
            </a:extLst>
          </p:cNvPr>
          <p:cNvSpPr/>
          <p:nvPr/>
        </p:nvSpPr>
        <p:spPr>
          <a:xfrm>
            <a:off x="1309255" y="1088447"/>
            <a:ext cx="1420956" cy="1297564"/>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88032080-1AFD-8934-5831-1FFDA8A24529}"/>
              </a:ext>
            </a:extLst>
          </p:cNvPr>
          <p:cNvGrpSpPr/>
          <p:nvPr/>
        </p:nvGrpSpPr>
        <p:grpSpPr>
          <a:xfrm>
            <a:off x="896977" y="2417827"/>
            <a:ext cx="407114" cy="365760"/>
            <a:chOff x="968415" y="2417827"/>
            <a:chExt cx="407114" cy="365760"/>
          </a:xfrm>
        </p:grpSpPr>
        <p:sp>
          <p:nvSpPr>
            <p:cNvPr id="63" name="Oval 62">
              <a:extLst>
                <a:ext uri="{FF2B5EF4-FFF2-40B4-BE49-F238E27FC236}">
                  <a16:creationId xmlns:a16="http://schemas.microsoft.com/office/drawing/2014/main" id="{FAFC71D7-B100-B811-B8EF-A833ADD0289E}"/>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solidFill>
                  <a:schemeClr val="bg1"/>
                </a:solidFill>
                <a:ea typeface="Calibri"/>
                <a:cs typeface="Calibri"/>
              </a:endParaRPr>
            </a:p>
          </p:txBody>
        </p:sp>
        <p:sp>
          <p:nvSpPr>
            <p:cNvPr id="64" name="TextBox 63">
              <a:extLst>
                <a:ext uri="{FF2B5EF4-FFF2-40B4-BE49-F238E27FC236}">
                  <a16:creationId xmlns:a16="http://schemas.microsoft.com/office/drawing/2014/main" id="{3820A5F7-18CA-0587-9D1C-5D3455279FC6}"/>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1</a:t>
              </a:r>
              <a:endParaRPr lang="en-US" dirty="0">
                <a:solidFill>
                  <a:schemeClr val="bg1"/>
                </a:solidFill>
                <a:ea typeface="+mn-lt"/>
                <a:cs typeface="+mn-lt"/>
              </a:endParaRPr>
            </a:p>
          </p:txBody>
        </p:sp>
      </p:grpSp>
      <p:grpSp>
        <p:nvGrpSpPr>
          <p:cNvPr id="65" name="Group 64">
            <a:extLst>
              <a:ext uri="{FF2B5EF4-FFF2-40B4-BE49-F238E27FC236}">
                <a16:creationId xmlns:a16="http://schemas.microsoft.com/office/drawing/2014/main" id="{B3D0ABB0-00AE-3A56-653C-8A38510C1DD6}"/>
              </a:ext>
            </a:extLst>
          </p:cNvPr>
          <p:cNvGrpSpPr/>
          <p:nvPr/>
        </p:nvGrpSpPr>
        <p:grpSpPr>
          <a:xfrm>
            <a:off x="3299874" y="2404837"/>
            <a:ext cx="407114" cy="365760"/>
            <a:chOff x="968415" y="2417827"/>
            <a:chExt cx="407114" cy="365760"/>
          </a:xfrm>
        </p:grpSpPr>
        <p:sp>
          <p:nvSpPr>
            <p:cNvPr id="68" name="Oval 67">
              <a:extLst>
                <a:ext uri="{FF2B5EF4-FFF2-40B4-BE49-F238E27FC236}">
                  <a16:creationId xmlns:a16="http://schemas.microsoft.com/office/drawing/2014/main" id="{2EB4CE74-6E94-CD1D-0BB9-5E1E3DBFF03A}"/>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solidFill>
                  <a:schemeClr val="bg1"/>
                </a:solidFill>
                <a:ea typeface="Calibri"/>
                <a:cs typeface="Calibri"/>
              </a:endParaRPr>
            </a:p>
          </p:txBody>
        </p:sp>
        <p:sp>
          <p:nvSpPr>
            <p:cNvPr id="69" name="TextBox 68">
              <a:extLst>
                <a:ext uri="{FF2B5EF4-FFF2-40B4-BE49-F238E27FC236}">
                  <a16:creationId xmlns:a16="http://schemas.microsoft.com/office/drawing/2014/main" id="{F25198CA-4A8E-2B5B-18D1-BCF165728199}"/>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2</a:t>
              </a:r>
              <a:endParaRPr lang="en-US" dirty="0">
                <a:solidFill>
                  <a:schemeClr val="bg1"/>
                </a:solidFill>
                <a:ea typeface="+mn-lt"/>
                <a:cs typeface="+mn-lt"/>
              </a:endParaRPr>
            </a:p>
          </p:txBody>
        </p:sp>
      </p:grpSp>
      <p:grpSp>
        <p:nvGrpSpPr>
          <p:cNvPr id="70" name="Group 69">
            <a:extLst>
              <a:ext uri="{FF2B5EF4-FFF2-40B4-BE49-F238E27FC236}">
                <a16:creationId xmlns:a16="http://schemas.microsoft.com/office/drawing/2014/main" id="{639F982A-1841-B3A1-34D8-79A4E3F7FC9C}"/>
              </a:ext>
            </a:extLst>
          </p:cNvPr>
          <p:cNvGrpSpPr/>
          <p:nvPr/>
        </p:nvGrpSpPr>
        <p:grpSpPr>
          <a:xfrm>
            <a:off x="5754726" y="2476275"/>
            <a:ext cx="407114" cy="365760"/>
            <a:chOff x="968415" y="2417827"/>
            <a:chExt cx="407114" cy="365760"/>
          </a:xfrm>
        </p:grpSpPr>
        <p:sp>
          <p:nvSpPr>
            <p:cNvPr id="74" name="Oval 73">
              <a:extLst>
                <a:ext uri="{FF2B5EF4-FFF2-40B4-BE49-F238E27FC236}">
                  <a16:creationId xmlns:a16="http://schemas.microsoft.com/office/drawing/2014/main" id="{B5697A63-AA1D-B17F-6BB9-195DA45DA629}"/>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solidFill>
                  <a:schemeClr val="bg1"/>
                </a:solidFill>
                <a:ea typeface="Calibri"/>
                <a:cs typeface="Calibri"/>
              </a:endParaRPr>
            </a:p>
          </p:txBody>
        </p:sp>
        <p:sp>
          <p:nvSpPr>
            <p:cNvPr id="76" name="TextBox 75">
              <a:extLst>
                <a:ext uri="{FF2B5EF4-FFF2-40B4-BE49-F238E27FC236}">
                  <a16:creationId xmlns:a16="http://schemas.microsoft.com/office/drawing/2014/main" id="{9D0C3A52-AE5B-A3F5-B8E7-07EEA0C0C3CC}"/>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3</a:t>
              </a:r>
              <a:endParaRPr lang="en-US" dirty="0"/>
            </a:p>
          </p:txBody>
        </p:sp>
      </p:grpSp>
      <p:grpSp>
        <p:nvGrpSpPr>
          <p:cNvPr id="77" name="Group 76">
            <a:extLst>
              <a:ext uri="{FF2B5EF4-FFF2-40B4-BE49-F238E27FC236}">
                <a16:creationId xmlns:a16="http://schemas.microsoft.com/office/drawing/2014/main" id="{782553E7-F609-4947-A6C8-F216B475DEF7}"/>
              </a:ext>
            </a:extLst>
          </p:cNvPr>
          <p:cNvGrpSpPr/>
          <p:nvPr/>
        </p:nvGrpSpPr>
        <p:grpSpPr>
          <a:xfrm>
            <a:off x="793067" y="4249224"/>
            <a:ext cx="407114" cy="365760"/>
            <a:chOff x="968415" y="2417827"/>
            <a:chExt cx="407114" cy="365760"/>
          </a:xfrm>
        </p:grpSpPr>
        <p:sp>
          <p:nvSpPr>
            <p:cNvPr id="78" name="Oval 77">
              <a:extLst>
                <a:ext uri="{FF2B5EF4-FFF2-40B4-BE49-F238E27FC236}">
                  <a16:creationId xmlns:a16="http://schemas.microsoft.com/office/drawing/2014/main" id="{947EBE39-542B-196C-F5DE-F4A877CB16A1}"/>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solidFill>
                  <a:schemeClr val="bg1"/>
                </a:solidFill>
                <a:ea typeface="Calibri"/>
                <a:cs typeface="Calibri"/>
              </a:endParaRPr>
            </a:p>
          </p:txBody>
        </p:sp>
        <p:sp>
          <p:nvSpPr>
            <p:cNvPr id="79" name="TextBox 78">
              <a:extLst>
                <a:ext uri="{FF2B5EF4-FFF2-40B4-BE49-F238E27FC236}">
                  <a16:creationId xmlns:a16="http://schemas.microsoft.com/office/drawing/2014/main" id="{15FAFE63-4E4D-39C8-1167-579D850D42BF}"/>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4</a:t>
              </a:r>
              <a:endParaRPr lang="en-US" dirty="0">
                <a:solidFill>
                  <a:schemeClr val="bg1"/>
                </a:solidFill>
                <a:ea typeface="+mn-lt"/>
                <a:cs typeface="+mn-lt"/>
              </a:endParaRPr>
            </a:p>
          </p:txBody>
        </p:sp>
      </p:grpSp>
      <p:grpSp>
        <p:nvGrpSpPr>
          <p:cNvPr id="80" name="Group 79">
            <a:extLst>
              <a:ext uri="{FF2B5EF4-FFF2-40B4-BE49-F238E27FC236}">
                <a16:creationId xmlns:a16="http://schemas.microsoft.com/office/drawing/2014/main" id="{C8DBF8B7-7449-53EF-B501-B8DE019C5FF5}"/>
              </a:ext>
            </a:extLst>
          </p:cNvPr>
          <p:cNvGrpSpPr/>
          <p:nvPr/>
        </p:nvGrpSpPr>
        <p:grpSpPr>
          <a:xfrm>
            <a:off x="3299874" y="4249223"/>
            <a:ext cx="407114" cy="365760"/>
            <a:chOff x="968415" y="2417827"/>
            <a:chExt cx="407114" cy="365760"/>
          </a:xfrm>
        </p:grpSpPr>
        <p:sp>
          <p:nvSpPr>
            <p:cNvPr id="81" name="Oval 80">
              <a:extLst>
                <a:ext uri="{FF2B5EF4-FFF2-40B4-BE49-F238E27FC236}">
                  <a16:creationId xmlns:a16="http://schemas.microsoft.com/office/drawing/2014/main" id="{00D068AE-A010-0F9E-5EDF-644712695F8B}"/>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solidFill>
                  <a:schemeClr val="bg1"/>
                </a:solidFill>
                <a:ea typeface="Calibri"/>
                <a:cs typeface="Calibri"/>
              </a:endParaRPr>
            </a:p>
          </p:txBody>
        </p:sp>
        <p:sp>
          <p:nvSpPr>
            <p:cNvPr id="82" name="TextBox 81">
              <a:extLst>
                <a:ext uri="{FF2B5EF4-FFF2-40B4-BE49-F238E27FC236}">
                  <a16:creationId xmlns:a16="http://schemas.microsoft.com/office/drawing/2014/main" id="{9CE9632F-8C58-2F87-D503-53EE095DC9AA}"/>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5</a:t>
              </a:r>
              <a:endParaRPr lang="en-US" dirty="0"/>
            </a:p>
          </p:txBody>
        </p:sp>
      </p:grpSp>
      <p:grpSp>
        <p:nvGrpSpPr>
          <p:cNvPr id="83" name="Group 82">
            <a:extLst>
              <a:ext uri="{FF2B5EF4-FFF2-40B4-BE49-F238E27FC236}">
                <a16:creationId xmlns:a16="http://schemas.microsoft.com/office/drawing/2014/main" id="{15F7587C-F9E8-50FD-264B-B94A29ED085A}"/>
              </a:ext>
            </a:extLst>
          </p:cNvPr>
          <p:cNvGrpSpPr/>
          <p:nvPr/>
        </p:nvGrpSpPr>
        <p:grpSpPr>
          <a:xfrm>
            <a:off x="5806681" y="4236235"/>
            <a:ext cx="407114" cy="365760"/>
            <a:chOff x="968415" y="2417827"/>
            <a:chExt cx="407114" cy="365760"/>
          </a:xfrm>
        </p:grpSpPr>
        <p:sp>
          <p:nvSpPr>
            <p:cNvPr id="84" name="Oval 83">
              <a:extLst>
                <a:ext uri="{FF2B5EF4-FFF2-40B4-BE49-F238E27FC236}">
                  <a16:creationId xmlns:a16="http://schemas.microsoft.com/office/drawing/2014/main" id="{8F5EF91E-31B2-0719-6720-4059FAC61F16}"/>
                </a:ext>
              </a:extLst>
            </p:cNvPr>
            <p:cNvSpPr/>
            <p:nvPr/>
          </p:nvSpPr>
          <p:spPr>
            <a:xfrm>
              <a:off x="988584" y="2417827"/>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solidFill>
                  <a:schemeClr val="bg1"/>
                </a:solidFill>
                <a:ea typeface="Calibri"/>
                <a:cs typeface="Calibri"/>
              </a:endParaRPr>
            </a:p>
          </p:txBody>
        </p:sp>
        <p:sp>
          <p:nvSpPr>
            <p:cNvPr id="85" name="TextBox 84">
              <a:extLst>
                <a:ext uri="{FF2B5EF4-FFF2-40B4-BE49-F238E27FC236}">
                  <a16:creationId xmlns:a16="http://schemas.microsoft.com/office/drawing/2014/main" id="{40F830B5-DACC-FA3C-AAD1-9FE4DD9C864A}"/>
                </a:ext>
              </a:extLst>
            </p:cNvPr>
            <p:cNvSpPr txBox="1"/>
            <p:nvPr/>
          </p:nvSpPr>
          <p:spPr>
            <a:xfrm>
              <a:off x="968415" y="2429891"/>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6</a:t>
              </a:r>
              <a:endParaRPr lang="en-US" dirty="0"/>
            </a:p>
          </p:txBody>
        </p:sp>
      </p:grpSp>
      <p:grpSp>
        <p:nvGrpSpPr>
          <p:cNvPr id="87" name="Group 86">
            <a:extLst>
              <a:ext uri="{FF2B5EF4-FFF2-40B4-BE49-F238E27FC236}">
                <a16:creationId xmlns:a16="http://schemas.microsoft.com/office/drawing/2014/main" id="{9A3EE948-26C7-59C0-6DF6-DF5861D00735}"/>
              </a:ext>
            </a:extLst>
          </p:cNvPr>
          <p:cNvGrpSpPr/>
          <p:nvPr/>
        </p:nvGrpSpPr>
        <p:grpSpPr>
          <a:xfrm>
            <a:off x="852047" y="2836342"/>
            <a:ext cx="2210232" cy="2061296"/>
            <a:chOff x="839997" y="2953561"/>
            <a:chExt cx="2047875" cy="1914236"/>
          </a:xfrm>
        </p:grpSpPr>
        <p:pic>
          <p:nvPicPr>
            <p:cNvPr id="88" name="Picture 87" descr="A syringe dropping red drops on a white square&#10;&#10;Description automatically generated">
              <a:extLst>
                <a:ext uri="{FF2B5EF4-FFF2-40B4-BE49-F238E27FC236}">
                  <a16:creationId xmlns:a16="http://schemas.microsoft.com/office/drawing/2014/main" id="{F6A90B98-3500-B2BA-4BC7-EF268C1779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997" y="2953561"/>
              <a:ext cx="2047875" cy="1914236"/>
            </a:xfrm>
            <a:prstGeom prst="rect">
              <a:avLst/>
            </a:prstGeom>
          </p:spPr>
        </p:pic>
        <p:sp>
          <p:nvSpPr>
            <p:cNvPr id="89" name="Rectangle 88">
              <a:extLst>
                <a:ext uri="{FF2B5EF4-FFF2-40B4-BE49-F238E27FC236}">
                  <a16:creationId xmlns:a16="http://schemas.microsoft.com/office/drawing/2014/main" id="{5A174169-D309-D850-2980-ED800EFCFB37}"/>
                </a:ext>
              </a:extLst>
            </p:cNvPr>
            <p:cNvSpPr/>
            <p:nvPr/>
          </p:nvSpPr>
          <p:spPr>
            <a:xfrm>
              <a:off x="1269627" y="3023291"/>
              <a:ext cx="1282083" cy="1240969"/>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4EB21F50-EAF7-BB5F-9905-C3306DF584A8}"/>
              </a:ext>
            </a:extLst>
          </p:cNvPr>
          <p:cNvPicPr>
            <a:picLocks noChangeAspect="1"/>
          </p:cNvPicPr>
          <p:nvPr/>
        </p:nvPicPr>
        <p:blipFill>
          <a:blip r:embed="rId6"/>
          <a:srcRect b="15866"/>
          <a:stretch/>
        </p:blipFill>
        <p:spPr>
          <a:xfrm>
            <a:off x="1757512" y="1143678"/>
            <a:ext cx="500178" cy="1235184"/>
          </a:xfrm>
          <a:prstGeom prst="rect">
            <a:avLst/>
          </a:prstGeom>
        </p:spPr>
      </p:pic>
      <p:pic>
        <p:nvPicPr>
          <p:cNvPr id="2" name="Picture 1">
            <a:extLst>
              <a:ext uri="{FF2B5EF4-FFF2-40B4-BE49-F238E27FC236}">
                <a16:creationId xmlns:a16="http://schemas.microsoft.com/office/drawing/2014/main" id="{DFA909C0-DF3E-9A88-C2F5-0DECEFF3B29C}"/>
              </a:ext>
            </a:extLst>
          </p:cNvPr>
          <p:cNvPicPr>
            <a:picLocks noChangeAspect="1"/>
          </p:cNvPicPr>
          <p:nvPr/>
        </p:nvPicPr>
        <p:blipFill rotWithShape="1">
          <a:blip r:embed="rId7">
            <a:extLst>
              <a:ext uri="{28A0092B-C50C-407E-A947-70E740481C1C}">
                <a14:useLocalDpi xmlns:a14="http://schemas.microsoft.com/office/drawing/2010/main" val="0"/>
              </a:ext>
            </a:extLst>
          </a:blip>
          <a:srcRect l="290" r="4894"/>
          <a:stretch/>
        </p:blipFill>
        <p:spPr>
          <a:xfrm>
            <a:off x="3647123" y="1098109"/>
            <a:ext cx="1425157" cy="1281565"/>
          </a:xfrm>
          <a:prstGeom prst="rect">
            <a:avLst/>
          </a:prstGeom>
          <a:ln>
            <a:solidFill>
              <a:schemeClr val="bg2">
                <a:lumMod val="75000"/>
              </a:schemeClr>
            </a:solidFill>
          </a:ln>
        </p:spPr>
      </p:pic>
      <p:pic>
        <p:nvPicPr>
          <p:cNvPr id="3" name="Picture 2">
            <a:extLst>
              <a:ext uri="{FF2B5EF4-FFF2-40B4-BE49-F238E27FC236}">
                <a16:creationId xmlns:a16="http://schemas.microsoft.com/office/drawing/2014/main" id="{63C7AD9B-11CC-DDAD-8DEA-C119D24D41D0}"/>
              </a:ext>
            </a:extLst>
          </p:cNvPr>
          <p:cNvPicPr>
            <a:picLocks noChangeAspect="1"/>
          </p:cNvPicPr>
          <p:nvPr/>
        </p:nvPicPr>
        <p:blipFill>
          <a:blip r:embed="rId8"/>
          <a:stretch>
            <a:fillRect/>
          </a:stretch>
        </p:blipFill>
        <p:spPr>
          <a:xfrm>
            <a:off x="6106787" y="1039342"/>
            <a:ext cx="1384126" cy="1371600"/>
          </a:xfrm>
          <a:prstGeom prst="rect">
            <a:avLst/>
          </a:prstGeom>
        </p:spPr>
      </p:pic>
      <p:cxnSp>
        <p:nvCxnSpPr>
          <p:cNvPr id="11" name="Straight Connector 10">
            <a:extLst>
              <a:ext uri="{FF2B5EF4-FFF2-40B4-BE49-F238E27FC236}">
                <a16:creationId xmlns:a16="http://schemas.microsoft.com/office/drawing/2014/main" id="{07E56038-F8C4-AF03-73D9-037CFB6189A4}"/>
              </a:ext>
            </a:extLst>
          </p:cNvPr>
          <p:cNvCxnSpPr>
            <a:cxnSpLocks/>
          </p:cNvCxnSpPr>
          <p:nvPr/>
        </p:nvCxnSpPr>
        <p:spPr>
          <a:xfrm flipV="1">
            <a:off x="6213795" y="1098109"/>
            <a:ext cx="1193657" cy="1232152"/>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26187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D0F3B-7B34-651C-F896-D76AD3BAA446}"/>
            </a:ext>
          </a:extLst>
        </p:cNvPr>
        <p:cNvGrpSpPr/>
        <p:nvPr/>
      </p:nvGrpSpPr>
      <p:grpSpPr>
        <a:xfrm>
          <a:off x="0" y="0"/>
          <a:ext cx="0" cy="0"/>
          <a:chOff x="0" y="0"/>
          <a:chExt cx="0" cy="0"/>
        </a:xfrm>
      </p:grpSpPr>
      <p:pic>
        <p:nvPicPr>
          <p:cNvPr id="2" name="Picture 1" descr="A close-up of a phone&#10;&#10;AI-generated content may be incorrect.">
            <a:extLst>
              <a:ext uri="{FF2B5EF4-FFF2-40B4-BE49-F238E27FC236}">
                <a16:creationId xmlns:a16="http://schemas.microsoft.com/office/drawing/2014/main" id="{34C9CBD9-07F7-0DB3-EC06-93CFC5AD2D28}"/>
              </a:ext>
            </a:extLst>
          </p:cNvPr>
          <p:cNvPicPr>
            <a:picLocks noChangeAspect="1"/>
          </p:cNvPicPr>
          <p:nvPr/>
        </p:nvPicPr>
        <p:blipFill>
          <a:blip r:embed="rId3" cstate="print">
            <a:extLst>
              <a:ext uri="{28A0092B-C50C-407E-A947-70E740481C1C}">
                <a14:useLocalDpi xmlns:a14="http://schemas.microsoft.com/office/drawing/2010/main" val="0"/>
              </a:ext>
            </a:extLst>
          </a:blip>
          <a:srcRect l="29531" t="13318" r="26797" b="11074"/>
          <a:stretch/>
        </p:blipFill>
        <p:spPr>
          <a:xfrm>
            <a:off x="6039902" y="247613"/>
            <a:ext cx="1645920" cy="4387708"/>
          </a:xfrm>
          <a:prstGeom prst="rect">
            <a:avLst/>
          </a:prstGeom>
        </p:spPr>
      </p:pic>
      <p:sp>
        <p:nvSpPr>
          <p:cNvPr id="8" name="Title 7">
            <a:extLst>
              <a:ext uri="{FF2B5EF4-FFF2-40B4-BE49-F238E27FC236}">
                <a16:creationId xmlns:a16="http://schemas.microsoft.com/office/drawing/2014/main" id="{6D38EA7A-0F42-8E97-C9A1-6CA6CB82D6B4}"/>
              </a:ext>
            </a:extLst>
          </p:cNvPr>
          <p:cNvSpPr>
            <a:spLocks noGrp="1"/>
          </p:cNvSpPr>
          <p:nvPr>
            <p:ph type="title"/>
          </p:nvPr>
        </p:nvSpPr>
        <p:spPr>
          <a:xfrm>
            <a:off x="502920" y="569594"/>
            <a:ext cx="5138119" cy="390526"/>
          </a:xfrm>
        </p:spPr>
        <p:txBody>
          <a:bodyPr/>
          <a:lstStyle/>
          <a:p>
            <a:r>
              <a:rPr lang="en-US" dirty="0"/>
              <a:t>Prepare the analyzer</a:t>
            </a:r>
            <a:r>
              <a:rPr lang="en-US" sz="2800" i="1" dirty="0"/>
              <a:t> - </a:t>
            </a:r>
            <a:r>
              <a:rPr lang="en-US" sz="2800" dirty="0"/>
              <a:t>i-STAT 1</a:t>
            </a:r>
            <a:endParaRPr lang="en-US" dirty="0"/>
          </a:p>
        </p:txBody>
      </p:sp>
      <p:sp>
        <p:nvSpPr>
          <p:cNvPr id="3" name="Content Placeholder 2">
            <a:extLst>
              <a:ext uri="{FF2B5EF4-FFF2-40B4-BE49-F238E27FC236}">
                <a16:creationId xmlns:a16="http://schemas.microsoft.com/office/drawing/2014/main" id="{B54E22F6-378D-D58C-047A-20E2E49A4C15}"/>
              </a:ext>
            </a:extLst>
          </p:cNvPr>
          <p:cNvSpPr>
            <a:spLocks noGrp="1"/>
          </p:cNvSpPr>
          <p:nvPr>
            <p:ph type="body" sz="quarter" idx="11"/>
          </p:nvPr>
        </p:nvSpPr>
        <p:spPr>
          <a:xfrm>
            <a:off x="502920" y="1110781"/>
            <a:ext cx="3984625" cy="3573636"/>
          </a:xfrm>
        </p:spPr>
        <p:txBody>
          <a:bodyPr vert="horz" lIns="0" tIns="0" rIns="91440" bIns="45720" rtlCol="0" anchor="t">
            <a:noAutofit/>
          </a:bodyPr>
          <a:lstStyle/>
          <a:p>
            <a:r>
              <a:rPr lang="en-US" dirty="0">
                <a:cs typeface="Calibri"/>
              </a:rPr>
              <a:t>POWER UP THE ANALYZER</a:t>
            </a:r>
          </a:p>
          <a:p>
            <a:pPr marL="285750" indent="-285750">
              <a:buFont typeface="Arial" panose="020B0604020202020204" pitchFamily="34" charset="0"/>
              <a:buChar char="•"/>
            </a:pPr>
            <a:r>
              <a:rPr lang="en-US" sz="1400" dirty="0">
                <a:solidFill>
                  <a:schemeClr val="tx1"/>
                </a:solidFill>
                <a:cs typeface="Calibri"/>
              </a:rPr>
              <a:t>Press the power button to turn on the analyzer</a:t>
            </a:r>
            <a:endParaRPr lang="en-US" sz="1400" dirty="0">
              <a:solidFill>
                <a:schemeClr val="tx1"/>
              </a:solidFill>
              <a:ea typeface="Calibri"/>
              <a:cs typeface="Calibri"/>
            </a:endParaRPr>
          </a:p>
          <a:p>
            <a:pPr marL="285750" indent="-285750">
              <a:buFont typeface="Arial" panose="020B0604020202020204" pitchFamily="34" charset="0"/>
              <a:buChar char="•"/>
            </a:pPr>
            <a:r>
              <a:rPr lang="en-US" sz="1400" dirty="0">
                <a:solidFill>
                  <a:schemeClr val="tx1"/>
                </a:solidFill>
                <a:cs typeface="Calibri"/>
              </a:rPr>
              <a:t>From the </a:t>
            </a:r>
            <a:r>
              <a:rPr lang="en-US" sz="1400" dirty="0">
                <a:solidFill>
                  <a:schemeClr val="accent3"/>
                </a:solidFill>
                <a:cs typeface="Calibri"/>
              </a:rPr>
              <a:t>Test Menu </a:t>
            </a:r>
            <a:r>
              <a:rPr lang="en-US" sz="1400" dirty="0">
                <a:solidFill>
                  <a:schemeClr val="tx1"/>
                </a:solidFill>
                <a:cs typeface="Calibri"/>
              </a:rPr>
              <a:t>screen, press </a:t>
            </a:r>
            <a:r>
              <a:rPr lang="en-US" sz="1400" dirty="0">
                <a:cs typeface="Calibri"/>
              </a:rPr>
              <a:t>2</a:t>
            </a:r>
            <a:r>
              <a:rPr lang="en-US" sz="1400" dirty="0">
                <a:solidFill>
                  <a:schemeClr val="tx1"/>
                </a:solidFill>
                <a:cs typeface="Calibri"/>
              </a:rPr>
              <a:t> on the keypad for </a:t>
            </a:r>
            <a:r>
              <a:rPr lang="en-US" sz="1400" dirty="0">
                <a:solidFill>
                  <a:schemeClr val="accent3"/>
                </a:solidFill>
                <a:cs typeface="Calibri"/>
              </a:rPr>
              <a:t>i-STAT Cartridge</a:t>
            </a:r>
            <a:endParaRPr lang="en-US" sz="1400" dirty="0">
              <a:solidFill>
                <a:schemeClr val="accent3"/>
              </a:solidFill>
              <a:ea typeface="Calibri"/>
              <a:cs typeface="Calibri"/>
            </a:endParaRPr>
          </a:p>
          <a:p>
            <a:pPr marL="285750" indent="-285750">
              <a:buFont typeface="Arial" panose="020B0604020202020204" pitchFamily="34" charset="0"/>
              <a:buChar char="•"/>
            </a:pPr>
            <a:r>
              <a:rPr lang="en-US" sz="1400" dirty="0">
                <a:solidFill>
                  <a:schemeClr val="tx1"/>
                </a:solidFill>
                <a:cs typeface="Calibri"/>
              </a:rPr>
              <a:t>Follow the on-screen prompts</a:t>
            </a:r>
            <a:endParaRPr lang="en-US" sz="1400" dirty="0">
              <a:solidFill>
                <a:schemeClr val="tx1"/>
              </a:solidFill>
              <a:ea typeface="Calibri"/>
              <a:cs typeface="Calibri"/>
            </a:endParaRPr>
          </a:p>
          <a:p>
            <a:endParaRPr lang="en-US" dirty="0"/>
          </a:p>
        </p:txBody>
      </p:sp>
      <p:sp>
        <p:nvSpPr>
          <p:cNvPr id="6" name="Slide Number Placeholder 20">
            <a:extLst>
              <a:ext uri="{FF2B5EF4-FFF2-40B4-BE49-F238E27FC236}">
                <a16:creationId xmlns:a16="http://schemas.microsoft.com/office/drawing/2014/main" id="{AC1E103B-8EC9-6C54-40B0-8CEB3AB49440}"/>
              </a:ext>
            </a:extLst>
          </p:cNvPr>
          <p:cNvSpPr txBox="1">
            <a:spLocks/>
          </p:cNvSpPr>
          <p:nvPr/>
        </p:nvSpPr>
        <p:spPr>
          <a:xfrm>
            <a:off x="8167057" y="4767263"/>
            <a:ext cx="724993" cy="2746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050" dirty="0"/>
              <a:t>|    </a:t>
            </a:r>
            <a:fld id="{7B2119CD-3B2D-4CEB-B404-D2E3F8CD6D69}" type="slidenum">
              <a:rPr lang="en-IN" sz="1050" smtClean="0"/>
              <a:pPr/>
              <a:t>13</a:t>
            </a:fld>
            <a:endParaRPr lang="en-IN" sz="1050" dirty="0"/>
          </a:p>
        </p:txBody>
      </p:sp>
      <p:sp>
        <p:nvSpPr>
          <p:cNvPr id="9" name="Slide Number Placeholder 20">
            <a:extLst>
              <a:ext uri="{FF2B5EF4-FFF2-40B4-BE49-F238E27FC236}">
                <a16:creationId xmlns:a16="http://schemas.microsoft.com/office/drawing/2014/main" id="{1AB8AD80-FD26-6917-2A56-830BD3A05226}"/>
              </a:ext>
            </a:extLst>
          </p:cNvPr>
          <p:cNvSpPr txBox="1">
            <a:spLocks/>
          </p:cNvSpPr>
          <p:nvPr/>
        </p:nvSpPr>
        <p:spPr>
          <a:xfrm>
            <a:off x="8167057" y="4767263"/>
            <a:ext cx="724993" cy="2746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050" dirty="0"/>
              <a:t>|    </a:t>
            </a:r>
            <a:fld id="{7B2119CD-3B2D-4CEB-B404-D2E3F8CD6D69}" type="slidenum">
              <a:rPr lang="en-IN" sz="1050" smtClean="0"/>
              <a:pPr/>
              <a:t>13</a:t>
            </a:fld>
            <a:endParaRPr lang="en-IN" sz="1050" dirty="0"/>
          </a:p>
        </p:txBody>
      </p:sp>
      <p:sp>
        <p:nvSpPr>
          <p:cNvPr id="10" name="TextBox 9">
            <a:extLst>
              <a:ext uri="{FF2B5EF4-FFF2-40B4-BE49-F238E27FC236}">
                <a16:creationId xmlns:a16="http://schemas.microsoft.com/office/drawing/2014/main" id="{E96B326E-F587-4A35-9BB3-9EF50463E833}"/>
              </a:ext>
            </a:extLst>
          </p:cNvPr>
          <p:cNvSpPr txBox="1"/>
          <p:nvPr/>
        </p:nvSpPr>
        <p:spPr>
          <a:xfrm>
            <a:off x="4686468" y="1639840"/>
            <a:ext cx="1305624" cy="1169551"/>
          </a:xfrm>
          <a:prstGeom prst="rect">
            <a:avLst/>
          </a:prstGeom>
          <a:solidFill>
            <a:schemeClr val="bg1"/>
          </a:solidFill>
        </p:spPr>
        <p:txBody>
          <a:bodyPr wrap="square" rtlCol="0">
            <a:spAutoFit/>
          </a:bodyPr>
          <a:lstStyle/>
          <a:p>
            <a:r>
              <a:rPr lang="en-US" sz="1400" b="1" dirty="0">
                <a:solidFill>
                  <a:schemeClr val="accent1"/>
                </a:solidFill>
                <a:latin typeface="Calibri" panose="020F0502020204030204" pitchFamily="34" charset="0"/>
              </a:rPr>
              <a:t>PRESS THE POWER BUTTON</a:t>
            </a:r>
            <a:br>
              <a:rPr lang="en-US" sz="1400" b="1" dirty="0">
                <a:solidFill>
                  <a:schemeClr val="accent1"/>
                </a:solidFill>
                <a:latin typeface="Calibri" panose="020F0502020204030204" pitchFamily="34" charset="0"/>
              </a:rPr>
            </a:br>
            <a:r>
              <a:rPr lang="en-US" sz="1400" b="1" dirty="0">
                <a:solidFill>
                  <a:schemeClr val="accent1"/>
                </a:solidFill>
                <a:latin typeface="Calibri" panose="020F0502020204030204" pitchFamily="34" charset="0"/>
              </a:rPr>
              <a:t>TO TURN ON THE </a:t>
            </a:r>
            <a:r>
              <a:rPr lang="en-US" sz="1400" b="1" i="1" dirty="0">
                <a:solidFill>
                  <a:schemeClr val="accent1"/>
                </a:solidFill>
                <a:latin typeface="Calibri" panose="020F0502020204030204" pitchFamily="34" charset="0"/>
              </a:rPr>
              <a:t>i-STAT 1</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A082F776-1B8F-9211-B141-8D54339E163E}"/>
              </a:ext>
            </a:extLst>
          </p:cNvPr>
          <p:cNvPicPr>
            <a:picLocks noChangeAspect="1"/>
          </p:cNvPicPr>
          <p:nvPr/>
        </p:nvPicPr>
        <p:blipFill>
          <a:blip r:embed="rId4" cstate="print">
            <a:extLst>
              <a:ext uri="{28A0092B-C50C-407E-A947-70E740481C1C}">
                <a14:useLocalDpi xmlns:a14="http://schemas.microsoft.com/office/drawing/2010/main" val="0"/>
              </a:ext>
            </a:extLst>
          </a:blip>
          <a:srcRect r="86712"/>
          <a:stretch/>
        </p:blipFill>
        <p:spPr>
          <a:xfrm>
            <a:off x="5423155" y="2085964"/>
            <a:ext cx="217885" cy="248146"/>
          </a:xfrm>
          <a:prstGeom prst="rect">
            <a:avLst/>
          </a:prstGeom>
        </p:spPr>
      </p:pic>
      <p:sp>
        <p:nvSpPr>
          <p:cNvPr id="12" name="TextBox 11">
            <a:extLst>
              <a:ext uri="{FF2B5EF4-FFF2-40B4-BE49-F238E27FC236}">
                <a16:creationId xmlns:a16="http://schemas.microsoft.com/office/drawing/2014/main" id="{17E81421-02C8-B5FC-4E41-BA20DA96373E}"/>
              </a:ext>
            </a:extLst>
          </p:cNvPr>
          <p:cNvSpPr txBox="1"/>
          <p:nvPr/>
        </p:nvSpPr>
        <p:spPr>
          <a:xfrm>
            <a:off x="7733633" y="2612470"/>
            <a:ext cx="1215527" cy="954107"/>
          </a:xfrm>
          <a:prstGeom prst="rect">
            <a:avLst/>
          </a:prstGeom>
          <a:noFill/>
        </p:spPr>
        <p:txBody>
          <a:bodyPr wrap="square" rtlCol="0">
            <a:spAutoFit/>
          </a:bodyPr>
          <a:lstStyle/>
          <a:p>
            <a:r>
              <a:rPr lang="en-US" sz="1400" b="1" dirty="0">
                <a:solidFill>
                  <a:schemeClr val="accent1"/>
                </a:solidFill>
                <a:latin typeface="Calibri" panose="020F0502020204030204" pitchFamily="34" charset="0"/>
              </a:rPr>
              <a:t>PRESS</a:t>
            </a:r>
            <a:br>
              <a:rPr lang="en-US" sz="1400" b="1" dirty="0">
                <a:solidFill>
                  <a:schemeClr val="accent1"/>
                </a:solidFill>
                <a:latin typeface="Calibri" panose="020F0502020204030204" pitchFamily="34" charset="0"/>
              </a:rPr>
            </a:br>
            <a:r>
              <a:rPr lang="en-US" sz="1400" b="1" dirty="0">
                <a:solidFill>
                  <a:schemeClr val="accent1"/>
                </a:solidFill>
                <a:latin typeface="Calibri" panose="020F0502020204030204" pitchFamily="34" charset="0"/>
              </a:rPr>
              <a:t>TO PERFORM A PATIENT TEST</a:t>
            </a: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4433BECB-2673-6B55-2F38-62AA930832E5}"/>
              </a:ext>
            </a:extLst>
          </p:cNvPr>
          <p:cNvPicPr>
            <a:picLocks noChangeAspect="1"/>
          </p:cNvPicPr>
          <p:nvPr/>
        </p:nvPicPr>
        <p:blipFill>
          <a:blip r:embed="rId5" cstate="print">
            <a:extLst>
              <a:ext uri="{28A0092B-C50C-407E-A947-70E740481C1C}">
                <a14:useLocalDpi xmlns:a14="http://schemas.microsoft.com/office/drawing/2010/main" val="0"/>
              </a:ext>
            </a:extLst>
          </a:blip>
          <a:srcRect l="86041"/>
          <a:stretch/>
        </p:blipFill>
        <p:spPr>
          <a:xfrm>
            <a:off x="8303604" y="2653085"/>
            <a:ext cx="253021" cy="241689"/>
          </a:xfrm>
          <a:prstGeom prst="rect">
            <a:avLst/>
          </a:prstGeom>
        </p:spPr>
      </p:pic>
      <p:cxnSp>
        <p:nvCxnSpPr>
          <p:cNvPr id="14" name="Straight Connector 13">
            <a:extLst>
              <a:ext uri="{FF2B5EF4-FFF2-40B4-BE49-F238E27FC236}">
                <a16:creationId xmlns:a16="http://schemas.microsoft.com/office/drawing/2014/main" id="{9DCC9812-B220-E15F-B626-AC1A6272131A}"/>
              </a:ext>
            </a:extLst>
          </p:cNvPr>
          <p:cNvCxnSpPr>
            <a:cxnSpLocks/>
          </p:cNvCxnSpPr>
          <p:nvPr/>
        </p:nvCxnSpPr>
        <p:spPr>
          <a:xfrm>
            <a:off x="7009525" y="3357473"/>
            <a:ext cx="724108" cy="0"/>
          </a:xfrm>
          <a:prstGeom prst="line">
            <a:avLst/>
          </a:prstGeom>
          <a:ln w="22225">
            <a:solidFill>
              <a:schemeClr val="accent4"/>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5" name="Connector: Elbow 14">
            <a:extLst>
              <a:ext uri="{FF2B5EF4-FFF2-40B4-BE49-F238E27FC236}">
                <a16:creationId xmlns:a16="http://schemas.microsoft.com/office/drawing/2014/main" id="{708B861A-F8FF-916E-21B0-96DC80B877B4}"/>
              </a:ext>
            </a:extLst>
          </p:cNvPr>
          <p:cNvCxnSpPr>
            <a:cxnSpLocks/>
            <a:stCxn id="10" idx="2"/>
          </p:cNvCxnSpPr>
          <p:nvPr/>
        </p:nvCxnSpPr>
        <p:spPr>
          <a:xfrm rot="16200000" flipH="1">
            <a:off x="5481762" y="2666909"/>
            <a:ext cx="1459758" cy="1744722"/>
          </a:xfrm>
          <a:prstGeom prst="bentConnector2">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800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D0F3B-7B34-651C-F896-D76AD3BAA44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D38EA7A-0F42-8E97-C9A1-6CA6CB82D6B4}"/>
              </a:ext>
            </a:extLst>
          </p:cNvPr>
          <p:cNvSpPr>
            <a:spLocks noGrp="1"/>
          </p:cNvSpPr>
          <p:nvPr>
            <p:ph type="title"/>
          </p:nvPr>
        </p:nvSpPr>
        <p:spPr>
          <a:xfrm>
            <a:off x="502920" y="569594"/>
            <a:ext cx="4971205" cy="390526"/>
          </a:xfrm>
        </p:spPr>
        <p:txBody>
          <a:bodyPr/>
          <a:lstStyle/>
          <a:p>
            <a:r>
              <a:rPr lang="en-US" dirty="0"/>
              <a:t>Prepare the analyzer</a:t>
            </a:r>
            <a:r>
              <a:rPr lang="en-US" sz="2800" i="1" dirty="0"/>
              <a:t> – </a:t>
            </a:r>
            <a:r>
              <a:rPr lang="en-US" sz="2800" dirty="0"/>
              <a:t>i-STAT 1 Wireless</a:t>
            </a:r>
            <a:endParaRPr lang="en-US" dirty="0"/>
          </a:p>
        </p:txBody>
      </p:sp>
      <p:sp>
        <p:nvSpPr>
          <p:cNvPr id="3" name="Content Placeholder 2">
            <a:extLst>
              <a:ext uri="{FF2B5EF4-FFF2-40B4-BE49-F238E27FC236}">
                <a16:creationId xmlns:a16="http://schemas.microsoft.com/office/drawing/2014/main" id="{B54E22F6-378D-D58C-047A-20E2E49A4C15}"/>
              </a:ext>
            </a:extLst>
          </p:cNvPr>
          <p:cNvSpPr>
            <a:spLocks noGrp="1"/>
          </p:cNvSpPr>
          <p:nvPr>
            <p:ph type="body" sz="quarter" idx="11"/>
          </p:nvPr>
        </p:nvSpPr>
        <p:spPr>
          <a:xfrm>
            <a:off x="502920" y="1687651"/>
            <a:ext cx="3984625" cy="2996766"/>
          </a:xfrm>
        </p:spPr>
        <p:txBody>
          <a:bodyPr vert="horz" lIns="0" tIns="0" rIns="91440" bIns="45720" rtlCol="0" anchor="t">
            <a:noAutofit/>
          </a:bodyPr>
          <a:lstStyle/>
          <a:p>
            <a:r>
              <a:rPr lang="en-US" dirty="0">
                <a:cs typeface="Calibri"/>
              </a:rPr>
              <a:t>POWER UP THE ANALYZER</a:t>
            </a:r>
          </a:p>
          <a:p>
            <a:pPr marL="285750" indent="-285750">
              <a:buFont typeface="Arial" panose="020B0604020202020204" pitchFamily="34" charset="0"/>
              <a:buChar char="•"/>
            </a:pPr>
            <a:r>
              <a:rPr lang="en-US" sz="1400" dirty="0">
                <a:solidFill>
                  <a:schemeClr val="tx1"/>
                </a:solidFill>
                <a:cs typeface="Calibri"/>
              </a:rPr>
              <a:t>Press the power button to turn on the analyzer</a:t>
            </a:r>
            <a:endParaRPr lang="en-US" sz="1400" dirty="0">
              <a:solidFill>
                <a:schemeClr val="tx1"/>
              </a:solidFill>
              <a:ea typeface="Calibri"/>
              <a:cs typeface="Calibri"/>
            </a:endParaRPr>
          </a:p>
          <a:p>
            <a:pPr marL="285750" indent="-285750">
              <a:buFont typeface="Arial" panose="020B0604020202020204" pitchFamily="34" charset="0"/>
              <a:buChar char="•"/>
            </a:pPr>
            <a:r>
              <a:rPr lang="en-US" sz="1400" dirty="0">
                <a:solidFill>
                  <a:schemeClr val="tx1"/>
                </a:solidFill>
                <a:cs typeface="Calibri"/>
              </a:rPr>
              <a:t>From the </a:t>
            </a:r>
            <a:r>
              <a:rPr lang="en-US" sz="1400" dirty="0">
                <a:solidFill>
                  <a:schemeClr val="accent3"/>
                </a:solidFill>
                <a:cs typeface="Calibri"/>
              </a:rPr>
              <a:t>Test Menu </a:t>
            </a:r>
            <a:r>
              <a:rPr lang="en-US" sz="1400" dirty="0">
                <a:solidFill>
                  <a:schemeClr val="tx1"/>
                </a:solidFill>
                <a:cs typeface="Calibri"/>
              </a:rPr>
              <a:t>screen, press </a:t>
            </a:r>
            <a:r>
              <a:rPr lang="en-US" sz="1400" dirty="0">
                <a:cs typeface="Calibri"/>
              </a:rPr>
              <a:t>2</a:t>
            </a:r>
            <a:r>
              <a:rPr lang="en-US" sz="1400" dirty="0">
                <a:solidFill>
                  <a:schemeClr val="tx1"/>
                </a:solidFill>
                <a:cs typeface="Calibri"/>
              </a:rPr>
              <a:t> on the keypad for </a:t>
            </a:r>
            <a:r>
              <a:rPr lang="en-US" sz="1400" dirty="0">
                <a:solidFill>
                  <a:schemeClr val="accent3"/>
                </a:solidFill>
                <a:cs typeface="Calibri"/>
              </a:rPr>
              <a:t>i-STAT Cartridge</a:t>
            </a:r>
            <a:endParaRPr lang="en-US" sz="1400" dirty="0">
              <a:solidFill>
                <a:schemeClr val="accent3"/>
              </a:solidFill>
              <a:ea typeface="Calibri"/>
              <a:cs typeface="Calibri"/>
            </a:endParaRPr>
          </a:p>
          <a:p>
            <a:pPr marL="285750" indent="-285750">
              <a:buFont typeface="Arial" panose="020B0604020202020204" pitchFamily="34" charset="0"/>
              <a:buChar char="•"/>
            </a:pPr>
            <a:r>
              <a:rPr lang="en-US" sz="1400" dirty="0">
                <a:solidFill>
                  <a:schemeClr val="tx1"/>
                </a:solidFill>
                <a:cs typeface="Calibri"/>
              </a:rPr>
              <a:t>Follow the on-screen prompts</a:t>
            </a:r>
            <a:endParaRPr lang="en-US" sz="1400" dirty="0">
              <a:solidFill>
                <a:schemeClr val="tx1"/>
              </a:solidFill>
              <a:ea typeface="Calibri"/>
              <a:cs typeface="Calibri"/>
            </a:endParaRPr>
          </a:p>
          <a:p>
            <a:endParaRPr lang="en-US" dirty="0"/>
          </a:p>
        </p:txBody>
      </p:sp>
      <p:sp>
        <p:nvSpPr>
          <p:cNvPr id="6" name="Slide Number Placeholder 20">
            <a:extLst>
              <a:ext uri="{FF2B5EF4-FFF2-40B4-BE49-F238E27FC236}">
                <a16:creationId xmlns:a16="http://schemas.microsoft.com/office/drawing/2014/main" id="{AC1E103B-8EC9-6C54-40B0-8CEB3AB49440}"/>
              </a:ext>
            </a:extLst>
          </p:cNvPr>
          <p:cNvSpPr txBox="1">
            <a:spLocks/>
          </p:cNvSpPr>
          <p:nvPr/>
        </p:nvSpPr>
        <p:spPr>
          <a:xfrm>
            <a:off x="8167057" y="4767263"/>
            <a:ext cx="724993" cy="2746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050" dirty="0"/>
              <a:t>|    </a:t>
            </a:r>
            <a:fld id="{7B2119CD-3B2D-4CEB-B404-D2E3F8CD6D69}" type="slidenum">
              <a:rPr lang="en-IN" sz="1050" smtClean="0"/>
              <a:pPr/>
              <a:t>14</a:t>
            </a:fld>
            <a:endParaRPr lang="en-IN" sz="1050" dirty="0"/>
          </a:p>
        </p:txBody>
      </p:sp>
      <p:pic>
        <p:nvPicPr>
          <p:cNvPr id="5" name="Picture 4">
            <a:extLst>
              <a:ext uri="{FF2B5EF4-FFF2-40B4-BE49-F238E27FC236}">
                <a16:creationId xmlns:a16="http://schemas.microsoft.com/office/drawing/2014/main" id="{AB54B430-3A0C-E983-4D39-0EC9DA1A0D09}"/>
              </a:ext>
            </a:extLst>
          </p:cNvPr>
          <p:cNvPicPr>
            <a:picLocks noChangeAspect="1"/>
          </p:cNvPicPr>
          <p:nvPr/>
        </p:nvPicPr>
        <p:blipFill>
          <a:blip r:embed="rId3"/>
          <a:stretch>
            <a:fillRect/>
          </a:stretch>
        </p:blipFill>
        <p:spPr>
          <a:xfrm>
            <a:off x="6091699" y="251031"/>
            <a:ext cx="1608511" cy="4322875"/>
          </a:xfrm>
          <a:prstGeom prst="rect">
            <a:avLst/>
          </a:prstGeom>
        </p:spPr>
      </p:pic>
      <p:sp>
        <p:nvSpPr>
          <p:cNvPr id="9" name="Slide Number Placeholder 20">
            <a:extLst>
              <a:ext uri="{FF2B5EF4-FFF2-40B4-BE49-F238E27FC236}">
                <a16:creationId xmlns:a16="http://schemas.microsoft.com/office/drawing/2014/main" id="{1AB8AD80-FD26-6917-2A56-830BD3A05226}"/>
              </a:ext>
            </a:extLst>
          </p:cNvPr>
          <p:cNvSpPr txBox="1">
            <a:spLocks/>
          </p:cNvSpPr>
          <p:nvPr/>
        </p:nvSpPr>
        <p:spPr>
          <a:xfrm>
            <a:off x="8167057" y="4767263"/>
            <a:ext cx="724993" cy="2746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1050" dirty="0"/>
              <a:t>|    </a:t>
            </a:r>
            <a:fld id="{7B2119CD-3B2D-4CEB-B404-D2E3F8CD6D69}" type="slidenum">
              <a:rPr lang="en-IN" sz="1050" smtClean="0"/>
              <a:pPr/>
              <a:t>14</a:t>
            </a:fld>
            <a:endParaRPr lang="en-IN" sz="1050" dirty="0"/>
          </a:p>
        </p:txBody>
      </p:sp>
      <p:sp>
        <p:nvSpPr>
          <p:cNvPr id="10" name="TextBox 9">
            <a:extLst>
              <a:ext uri="{FF2B5EF4-FFF2-40B4-BE49-F238E27FC236}">
                <a16:creationId xmlns:a16="http://schemas.microsoft.com/office/drawing/2014/main" id="{E96B326E-F587-4A35-9BB3-9EF50463E833}"/>
              </a:ext>
            </a:extLst>
          </p:cNvPr>
          <p:cNvSpPr txBox="1"/>
          <p:nvPr/>
        </p:nvSpPr>
        <p:spPr>
          <a:xfrm>
            <a:off x="4686468" y="1639840"/>
            <a:ext cx="1305624" cy="1169551"/>
          </a:xfrm>
          <a:prstGeom prst="rect">
            <a:avLst/>
          </a:prstGeom>
          <a:solidFill>
            <a:schemeClr val="bg1"/>
          </a:solidFill>
        </p:spPr>
        <p:txBody>
          <a:bodyPr wrap="square" rtlCol="0">
            <a:spAutoFit/>
          </a:bodyPr>
          <a:lstStyle/>
          <a:p>
            <a:r>
              <a:rPr lang="en-US" sz="1400" b="1" dirty="0">
                <a:solidFill>
                  <a:schemeClr val="accent1"/>
                </a:solidFill>
                <a:latin typeface="Calibri" panose="020F0502020204030204" pitchFamily="34" charset="0"/>
              </a:rPr>
              <a:t>PRESS THE POWER BUTTON</a:t>
            </a:r>
            <a:br>
              <a:rPr lang="en-US" sz="1400" b="1" dirty="0">
                <a:solidFill>
                  <a:schemeClr val="accent1"/>
                </a:solidFill>
                <a:latin typeface="Calibri" panose="020F0502020204030204" pitchFamily="34" charset="0"/>
              </a:rPr>
            </a:br>
            <a:r>
              <a:rPr lang="en-US" sz="1400" b="1" dirty="0">
                <a:solidFill>
                  <a:schemeClr val="accent1"/>
                </a:solidFill>
                <a:latin typeface="Calibri" panose="020F0502020204030204" pitchFamily="34" charset="0"/>
              </a:rPr>
              <a:t>TO TURN ON THE </a:t>
            </a:r>
            <a:r>
              <a:rPr lang="en-US" sz="1400" b="1" i="1" dirty="0">
                <a:solidFill>
                  <a:schemeClr val="accent1"/>
                </a:solidFill>
                <a:latin typeface="Calibri" panose="020F0502020204030204" pitchFamily="34" charset="0"/>
              </a:rPr>
              <a:t>i-STAT 1</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A082F776-1B8F-9211-B141-8D54339E163E}"/>
              </a:ext>
            </a:extLst>
          </p:cNvPr>
          <p:cNvPicPr>
            <a:picLocks noChangeAspect="1"/>
          </p:cNvPicPr>
          <p:nvPr/>
        </p:nvPicPr>
        <p:blipFill>
          <a:blip r:embed="rId4" cstate="print">
            <a:extLst>
              <a:ext uri="{28A0092B-C50C-407E-A947-70E740481C1C}">
                <a14:useLocalDpi xmlns:a14="http://schemas.microsoft.com/office/drawing/2010/main" val="0"/>
              </a:ext>
            </a:extLst>
          </a:blip>
          <a:srcRect r="86712"/>
          <a:stretch/>
        </p:blipFill>
        <p:spPr>
          <a:xfrm>
            <a:off x="5423155" y="2085964"/>
            <a:ext cx="217885" cy="248146"/>
          </a:xfrm>
          <a:prstGeom prst="rect">
            <a:avLst/>
          </a:prstGeom>
        </p:spPr>
      </p:pic>
      <p:sp>
        <p:nvSpPr>
          <p:cNvPr id="12" name="TextBox 11">
            <a:extLst>
              <a:ext uri="{FF2B5EF4-FFF2-40B4-BE49-F238E27FC236}">
                <a16:creationId xmlns:a16="http://schemas.microsoft.com/office/drawing/2014/main" id="{17E81421-02C8-B5FC-4E41-BA20DA96373E}"/>
              </a:ext>
            </a:extLst>
          </p:cNvPr>
          <p:cNvSpPr txBox="1"/>
          <p:nvPr/>
        </p:nvSpPr>
        <p:spPr>
          <a:xfrm>
            <a:off x="7733633" y="2612470"/>
            <a:ext cx="1215527" cy="954107"/>
          </a:xfrm>
          <a:prstGeom prst="rect">
            <a:avLst/>
          </a:prstGeom>
          <a:noFill/>
        </p:spPr>
        <p:txBody>
          <a:bodyPr wrap="square" rtlCol="0">
            <a:spAutoFit/>
          </a:bodyPr>
          <a:lstStyle/>
          <a:p>
            <a:r>
              <a:rPr lang="en-US" sz="1400" b="1" dirty="0">
                <a:solidFill>
                  <a:schemeClr val="accent1"/>
                </a:solidFill>
                <a:latin typeface="Calibri" panose="020F0502020204030204" pitchFamily="34" charset="0"/>
              </a:rPr>
              <a:t>PRESS</a:t>
            </a:r>
            <a:br>
              <a:rPr lang="en-US" sz="1400" b="1" dirty="0">
                <a:solidFill>
                  <a:schemeClr val="accent1"/>
                </a:solidFill>
                <a:latin typeface="Calibri" panose="020F0502020204030204" pitchFamily="34" charset="0"/>
              </a:rPr>
            </a:br>
            <a:r>
              <a:rPr lang="en-US" sz="1400" b="1" dirty="0">
                <a:solidFill>
                  <a:schemeClr val="accent1"/>
                </a:solidFill>
                <a:latin typeface="Calibri" panose="020F0502020204030204" pitchFamily="34" charset="0"/>
              </a:rPr>
              <a:t>TO PERFORM A PATIENT TEST</a:t>
            </a: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4433BECB-2673-6B55-2F38-62AA930832E5}"/>
              </a:ext>
            </a:extLst>
          </p:cNvPr>
          <p:cNvPicPr>
            <a:picLocks noChangeAspect="1"/>
          </p:cNvPicPr>
          <p:nvPr/>
        </p:nvPicPr>
        <p:blipFill>
          <a:blip r:embed="rId5" cstate="print">
            <a:extLst>
              <a:ext uri="{28A0092B-C50C-407E-A947-70E740481C1C}">
                <a14:useLocalDpi xmlns:a14="http://schemas.microsoft.com/office/drawing/2010/main" val="0"/>
              </a:ext>
            </a:extLst>
          </a:blip>
          <a:srcRect l="86041"/>
          <a:stretch/>
        </p:blipFill>
        <p:spPr>
          <a:xfrm>
            <a:off x="8303604" y="2653085"/>
            <a:ext cx="253021" cy="241689"/>
          </a:xfrm>
          <a:prstGeom prst="rect">
            <a:avLst/>
          </a:prstGeom>
        </p:spPr>
      </p:pic>
      <p:cxnSp>
        <p:nvCxnSpPr>
          <p:cNvPr id="14" name="Straight Connector 13">
            <a:extLst>
              <a:ext uri="{FF2B5EF4-FFF2-40B4-BE49-F238E27FC236}">
                <a16:creationId xmlns:a16="http://schemas.microsoft.com/office/drawing/2014/main" id="{9DCC9812-B220-E15F-B626-AC1A6272131A}"/>
              </a:ext>
            </a:extLst>
          </p:cNvPr>
          <p:cNvCxnSpPr>
            <a:cxnSpLocks/>
          </p:cNvCxnSpPr>
          <p:nvPr/>
        </p:nvCxnSpPr>
        <p:spPr>
          <a:xfrm>
            <a:off x="7009525" y="3357473"/>
            <a:ext cx="724108" cy="0"/>
          </a:xfrm>
          <a:prstGeom prst="line">
            <a:avLst/>
          </a:prstGeom>
          <a:ln w="22225">
            <a:solidFill>
              <a:schemeClr val="accent4"/>
            </a:solidFill>
            <a:headEnd type="none" w="med" len="med"/>
            <a:tailEnd type="none" w="med" len="med"/>
          </a:ln>
          <a:effectLst/>
        </p:spPr>
        <p:style>
          <a:lnRef idx="2">
            <a:schemeClr val="accent5"/>
          </a:lnRef>
          <a:fillRef idx="0">
            <a:schemeClr val="accent5"/>
          </a:fillRef>
          <a:effectRef idx="1">
            <a:schemeClr val="accent5"/>
          </a:effectRef>
          <a:fontRef idx="minor">
            <a:schemeClr val="tx1"/>
          </a:fontRef>
        </p:style>
      </p:cxnSp>
      <p:cxnSp>
        <p:nvCxnSpPr>
          <p:cNvPr id="15" name="Connector: Elbow 14">
            <a:extLst>
              <a:ext uri="{FF2B5EF4-FFF2-40B4-BE49-F238E27FC236}">
                <a16:creationId xmlns:a16="http://schemas.microsoft.com/office/drawing/2014/main" id="{708B861A-F8FF-916E-21B0-96DC80B877B4}"/>
              </a:ext>
            </a:extLst>
          </p:cNvPr>
          <p:cNvCxnSpPr>
            <a:cxnSpLocks/>
            <a:stCxn id="10" idx="2"/>
          </p:cNvCxnSpPr>
          <p:nvPr/>
        </p:nvCxnSpPr>
        <p:spPr>
          <a:xfrm rot="16200000" flipH="1">
            <a:off x="5481762" y="2666909"/>
            <a:ext cx="1459758" cy="1744722"/>
          </a:xfrm>
          <a:prstGeom prst="bentConnector2">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01521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37FFC-A96F-F723-44EE-332EC09E554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13D0E7B-F6B8-D6DE-D2A2-D0FD80C3E30B}"/>
              </a:ext>
            </a:extLst>
          </p:cNvPr>
          <p:cNvSpPr>
            <a:spLocks noGrp="1"/>
          </p:cNvSpPr>
          <p:nvPr>
            <p:ph type="title"/>
          </p:nvPr>
        </p:nvSpPr>
        <p:spPr/>
        <p:txBody>
          <a:bodyPr/>
          <a:lstStyle/>
          <a:p>
            <a:r>
              <a:rPr lang="en-US" dirty="0"/>
              <a:t>Prepare the analyzer </a:t>
            </a:r>
            <a:r>
              <a:rPr lang="en-US" sz="1400" dirty="0"/>
              <a:t>– cont’d</a:t>
            </a:r>
          </a:p>
        </p:txBody>
      </p:sp>
      <p:sp>
        <p:nvSpPr>
          <p:cNvPr id="5" name="Slide Number Placeholder 4">
            <a:extLst>
              <a:ext uri="{FF2B5EF4-FFF2-40B4-BE49-F238E27FC236}">
                <a16:creationId xmlns:a16="http://schemas.microsoft.com/office/drawing/2014/main" id="{52DFF980-FD1E-A41B-4C09-67579CB9DD5D}"/>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15</a:t>
            </a:fld>
            <a:endParaRPr lang="en-IN" dirty="0"/>
          </a:p>
        </p:txBody>
      </p:sp>
      <p:sp>
        <p:nvSpPr>
          <p:cNvPr id="3" name="Content Placeholder 2">
            <a:extLst>
              <a:ext uri="{FF2B5EF4-FFF2-40B4-BE49-F238E27FC236}">
                <a16:creationId xmlns:a16="http://schemas.microsoft.com/office/drawing/2014/main" id="{F54642B5-F2E1-2E93-9C9A-27E374C33AC3}"/>
              </a:ext>
            </a:extLst>
          </p:cNvPr>
          <p:cNvSpPr>
            <a:spLocks noGrp="1"/>
          </p:cNvSpPr>
          <p:nvPr>
            <p:ph type="body" sz="quarter" idx="11"/>
          </p:nvPr>
        </p:nvSpPr>
        <p:spPr>
          <a:xfrm>
            <a:off x="587375" y="1228725"/>
            <a:ext cx="4483689" cy="3397250"/>
          </a:xfrm>
        </p:spPr>
        <p:txBody>
          <a:bodyPr/>
          <a:lstStyle/>
          <a:p>
            <a:pPr defTabSz="385763">
              <a:spcBef>
                <a:spcPts val="254"/>
              </a:spcBef>
            </a:pPr>
            <a:r>
              <a:rPr lang="en-US" dirty="0">
                <a:latin typeface="+mn-lt"/>
              </a:rPr>
              <a:t>BARCODE SCAN: OPERATOR ID, THEN PATIENT ID</a:t>
            </a:r>
            <a:endParaRPr lang="en-US" dirty="0">
              <a:solidFill>
                <a:schemeClr val="accent3"/>
              </a:solidFill>
              <a:latin typeface="+mn-lt"/>
            </a:endParaRPr>
          </a:p>
          <a:p>
            <a:pPr marL="285750" indent="-285750" defTabSz="385763">
              <a:spcBef>
                <a:spcPts val="254"/>
              </a:spcBef>
              <a:buFont typeface="Arial" panose="020B0604020202020204" pitchFamily="34" charset="0"/>
              <a:buChar char="•"/>
            </a:pPr>
            <a:r>
              <a:rPr lang="en-US" sz="1400" b="0" dirty="0">
                <a:solidFill>
                  <a:schemeClr val="tx1"/>
                </a:solidFill>
              </a:rPr>
              <a:t>Hold the analyzer 3 to 9 inches away from the barcode</a:t>
            </a:r>
          </a:p>
          <a:p>
            <a:pPr marL="285750" indent="-285750" defTabSz="385763">
              <a:spcBef>
                <a:spcPts val="254"/>
              </a:spcBef>
              <a:buFont typeface="Arial" panose="020B0604020202020204" pitchFamily="34" charset="0"/>
              <a:buChar char="•"/>
            </a:pPr>
            <a:r>
              <a:rPr lang="en-US" sz="1400" b="0" dirty="0">
                <a:solidFill>
                  <a:schemeClr val="tx1"/>
                </a:solidFill>
              </a:rPr>
              <a:t>Press and hold down the </a:t>
            </a:r>
            <a:r>
              <a:rPr lang="en-US" sz="1400" b="0" dirty="0"/>
              <a:t>SCAN</a:t>
            </a:r>
            <a:r>
              <a:rPr lang="en-US" sz="1400" b="0" dirty="0">
                <a:solidFill>
                  <a:schemeClr val="tx1"/>
                </a:solidFill>
              </a:rPr>
              <a:t> key</a:t>
            </a:r>
          </a:p>
          <a:p>
            <a:pPr marL="285750" indent="-285750" defTabSz="385763">
              <a:spcBef>
                <a:spcPts val="254"/>
              </a:spcBef>
              <a:buFont typeface="Arial" panose="020B0604020202020204" pitchFamily="34" charset="0"/>
              <a:buChar char="•"/>
            </a:pPr>
            <a:r>
              <a:rPr lang="en-US" sz="1400" b="0" dirty="0">
                <a:solidFill>
                  <a:schemeClr val="tx1"/>
                </a:solidFill>
              </a:rPr>
              <a:t>Laser beam must cover the entire length of the barcode</a:t>
            </a:r>
          </a:p>
          <a:p>
            <a:pPr marL="285750" indent="-285750" defTabSz="385763">
              <a:spcBef>
                <a:spcPts val="254"/>
              </a:spcBef>
              <a:buFont typeface="Arial" panose="020B0604020202020204" pitchFamily="34" charset="0"/>
              <a:buChar char="•"/>
            </a:pPr>
            <a:r>
              <a:rPr lang="en-US" sz="1400" b="0" dirty="0">
                <a:solidFill>
                  <a:schemeClr val="tx1"/>
                </a:solidFill>
              </a:rPr>
              <a:t>Wait for the beep or for laser beam to disappear</a:t>
            </a:r>
          </a:p>
          <a:p>
            <a:pPr marL="285750" indent="-285750" defTabSz="385763">
              <a:spcBef>
                <a:spcPts val="254"/>
              </a:spcBef>
              <a:buFont typeface="Arial" panose="020B0604020202020204" pitchFamily="34" charset="0"/>
              <a:buChar char="•"/>
            </a:pPr>
            <a:r>
              <a:rPr lang="en-US" sz="1400" b="0" dirty="0">
                <a:solidFill>
                  <a:schemeClr val="tx1"/>
                </a:solidFill>
              </a:rPr>
              <a:t>Release the </a:t>
            </a:r>
            <a:r>
              <a:rPr lang="en-US" sz="1400" b="0" dirty="0"/>
              <a:t>SCAN</a:t>
            </a:r>
            <a:r>
              <a:rPr lang="en-US" sz="1400" b="0" dirty="0">
                <a:solidFill>
                  <a:schemeClr val="tx1"/>
                </a:solidFill>
              </a:rPr>
              <a:t> key</a:t>
            </a:r>
          </a:p>
          <a:p>
            <a:pPr marL="285750" indent="-285750" defTabSz="385763">
              <a:spcBef>
                <a:spcPts val="254"/>
              </a:spcBef>
              <a:buFont typeface="Arial" panose="020B0604020202020204" pitchFamily="34" charset="0"/>
              <a:buChar char="•"/>
            </a:pPr>
            <a:r>
              <a:rPr lang="en-US" sz="1400" b="0" dirty="0">
                <a:solidFill>
                  <a:schemeClr val="tx1"/>
                </a:solidFill>
              </a:rPr>
              <a:t>Repeat if prompted</a:t>
            </a:r>
          </a:p>
          <a:p>
            <a:endParaRPr lang="en-US" dirty="0"/>
          </a:p>
        </p:txBody>
      </p:sp>
      <p:sp>
        <p:nvSpPr>
          <p:cNvPr id="20" name="Rectangle 19">
            <a:extLst>
              <a:ext uri="{FF2B5EF4-FFF2-40B4-BE49-F238E27FC236}">
                <a16:creationId xmlns:a16="http://schemas.microsoft.com/office/drawing/2014/main" id="{7F4421D3-1A73-0345-5167-95CB66B2B868}"/>
              </a:ext>
            </a:extLst>
          </p:cNvPr>
          <p:cNvSpPr/>
          <p:nvPr/>
        </p:nvSpPr>
        <p:spPr>
          <a:xfrm>
            <a:off x="7147609" y="2314064"/>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endParaRPr lang="en-US" dirty="0"/>
          </a:p>
        </p:txBody>
      </p:sp>
      <p:sp>
        <p:nvSpPr>
          <p:cNvPr id="19" name="Rectangle 18">
            <a:extLst>
              <a:ext uri="{FF2B5EF4-FFF2-40B4-BE49-F238E27FC236}">
                <a16:creationId xmlns:a16="http://schemas.microsoft.com/office/drawing/2014/main" id="{BAE4E5E0-AA7D-1C35-735E-27DCDFDF8BE4}"/>
              </a:ext>
            </a:extLst>
          </p:cNvPr>
          <p:cNvSpPr/>
          <p:nvPr/>
        </p:nvSpPr>
        <p:spPr>
          <a:xfrm>
            <a:off x="7147609" y="1141339"/>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4A8CA9D-6137-BA71-B3FB-3C94DF1940D2}"/>
              </a:ext>
            </a:extLst>
          </p:cNvPr>
          <p:cNvSpPr txBox="1"/>
          <p:nvPr/>
        </p:nvSpPr>
        <p:spPr>
          <a:xfrm>
            <a:off x="7251394" y="2680191"/>
            <a:ext cx="1199037" cy="461665"/>
          </a:xfrm>
          <a:prstGeom prst="rect">
            <a:avLst/>
          </a:prstGeom>
          <a:noFill/>
        </p:spPr>
        <p:txBody>
          <a:bodyPr wrap="square" rtlCol="0">
            <a:spAutoFit/>
          </a:bodyPr>
          <a:lstStyle/>
          <a:p>
            <a:r>
              <a:rPr lang="en-US" sz="1200" b="1" dirty="0">
                <a:solidFill>
                  <a:schemeClr val="bg1"/>
                </a:solidFill>
                <a:latin typeface="Calibri" panose="020F0502020204030204" pitchFamily="34" charset="0"/>
              </a:rPr>
              <a:t>OR ENTER THE PATIENT ID</a:t>
            </a:r>
          </a:p>
        </p:txBody>
      </p:sp>
      <p:pic>
        <p:nvPicPr>
          <p:cNvPr id="4" name="Picture 19">
            <a:extLst>
              <a:ext uri="{FF2B5EF4-FFF2-40B4-BE49-F238E27FC236}">
                <a16:creationId xmlns:a16="http://schemas.microsoft.com/office/drawing/2014/main" id="{B9B670CF-9B84-E93B-3547-57F70F4A93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5999" b="39065"/>
          <a:stretch/>
        </p:blipFill>
        <p:spPr bwMode="auto">
          <a:xfrm>
            <a:off x="5175320" y="1125353"/>
            <a:ext cx="1935712" cy="2213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A person holding a identification card&#10;&#10;Description automatically generated">
            <a:extLst>
              <a:ext uri="{FF2B5EF4-FFF2-40B4-BE49-F238E27FC236}">
                <a16:creationId xmlns:a16="http://schemas.microsoft.com/office/drawing/2014/main" id="{731B4037-D667-8044-E372-432157D6C00F}"/>
              </a:ext>
            </a:extLst>
          </p:cNvPr>
          <p:cNvPicPr>
            <a:picLocks noChangeAspect="1"/>
          </p:cNvPicPr>
          <p:nvPr/>
        </p:nvPicPr>
        <p:blipFill>
          <a:blip r:embed="rId4">
            <a:extLst>
              <a:ext uri="{28A0092B-C50C-407E-A947-70E740481C1C}">
                <a14:useLocalDpi xmlns:a14="http://schemas.microsoft.com/office/drawing/2010/main" val="0"/>
              </a:ext>
            </a:extLst>
          </a:blip>
          <a:srcRect l="15994" t="18988" r="26207" b="42478"/>
          <a:stretch/>
        </p:blipFill>
        <p:spPr>
          <a:xfrm>
            <a:off x="5335961" y="1141339"/>
            <a:ext cx="1776119" cy="1024983"/>
          </a:xfrm>
          <a:prstGeom prst="rect">
            <a:avLst/>
          </a:prstGeom>
        </p:spPr>
      </p:pic>
      <p:sp>
        <p:nvSpPr>
          <p:cNvPr id="7" name="TextBox 6">
            <a:extLst>
              <a:ext uri="{FF2B5EF4-FFF2-40B4-BE49-F238E27FC236}">
                <a16:creationId xmlns:a16="http://schemas.microsoft.com/office/drawing/2014/main" id="{8BD4DB7A-BACF-3620-8842-5E93FC06C674}"/>
              </a:ext>
            </a:extLst>
          </p:cNvPr>
          <p:cNvSpPr txBox="1"/>
          <p:nvPr/>
        </p:nvSpPr>
        <p:spPr>
          <a:xfrm>
            <a:off x="7308249" y="1505546"/>
            <a:ext cx="1199037" cy="461665"/>
          </a:xfrm>
          <a:prstGeom prst="rect">
            <a:avLst/>
          </a:prstGeom>
          <a:noFill/>
        </p:spPr>
        <p:txBody>
          <a:bodyPr wrap="square" rtlCol="0">
            <a:spAutoFit/>
          </a:bodyPr>
          <a:lstStyle/>
          <a:p>
            <a:r>
              <a:rPr lang="en-US" sz="1200" b="1" dirty="0">
                <a:solidFill>
                  <a:schemeClr val="bg1"/>
                </a:solidFill>
                <a:latin typeface="Calibri" panose="020F0502020204030204" pitchFamily="34" charset="0"/>
              </a:rPr>
              <a:t>or enter your Operator ID</a:t>
            </a:r>
          </a:p>
        </p:txBody>
      </p:sp>
      <p:pic>
        <p:nvPicPr>
          <p:cNvPr id="27" name="Picture 26">
            <a:extLst>
              <a:ext uri="{FF2B5EF4-FFF2-40B4-BE49-F238E27FC236}">
                <a16:creationId xmlns:a16="http://schemas.microsoft.com/office/drawing/2014/main" id="{540E5873-3415-350C-185B-1A93C3C4F006}"/>
              </a:ext>
            </a:extLst>
          </p:cNvPr>
          <p:cNvPicPr>
            <a:picLocks noChangeAspect="1"/>
          </p:cNvPicPr>
          <p:nvPr/>
        </p:nvPicPr>
        <p:blipFill>
          <a:blip r:embed="rId5"/>
          <a:stretch>
            <a:fillRect/>
          </a:stretch>
        </p:blipFill>
        <p:spPr>
          <a:xfrm>
            <a:off x="7355386" y="1327471"/>
            <a:ext cx="552381" cy="219048"/>
          </a:xfrm>
          <a:prstGeom prst="rect">
            <a:avLst/>
          </a:prstGeom>
        </p:spPr>
      </p:pic>
      <p:pic>
        <p:nvPicPr>
          <p:cNvPr id="28" name="Picture 27">
            <a:extLst>
              <a:ext uri="{FF2B5EF4-FFF2-40B4-BE49-F238E27FC236}">
                <a16:creationId xmlns:a16="http://schemas.microsoft.com/office/drawing/2014/main" id="{7A03847C-005F-780F-63F8-2F1CA4120093}"/>
              </a:ext>
            </a:extLst>
          </p:cNvPr>
          <p:cNvPicPr>
            <a:picLocks noChangeAspect="1"/>
          </p:cNvPicPr>
          <p:nvPr/>
        </p:nvPicPr>
        <p:blipFill>
          <a:blip r:embed="rId5"/>
          <a:stretch>
            <a:fillRect/>
          </a:stretch>
        </p:blipFill>
        <p:spPr>
          <a:xfrm>
            <a:off x="7308249" y="2497734"/>
            <a:ext cx="552381" cy="219048"/>
          </a:xfrm>
          <a:prstGeom prst="rect">
            <a:avLst/>
          </a:prstGeom>
        </p:spPr>
      </p:pic>
      <p:grpSp>
        <p:nvGrpSpPr>
          <p:cNvPr id="13" name="Group 12">
            <a:extLst>
              <a:ext uri="{FF2B5EF4-FFF2-40B4-BE49-F238E27FC236}">
                <a16:creationId xmlns:a16="http://schemas.microsoft.com/office/drawing/2014/main" id="{5824BC2F-9715-05B2-66B9-FFF7DBD07EFD}"/>
              </a:ext>
            </a:extLst>
          </p:cNvPr>
          <p:cNvGrpSpPr/>
          <p:nvPr/>
        </p:nvGrpSpPr>
        <p:grpSpPr>
          <a:xfrm>
            <a:off x="7149579" y="1141339"/>
            <a:ext cx="1577961" cy="1024983"/>
            <a:chOff x="7147608" y="3469173"/>
            <a:chExt cx="1577961" cy="1024983"/>
          </a:xfrm>
        </p:grpSpPr>
        <p:sp>
          <p:nvSpPr>
            <p:cNvPr id="15" name="Rectangle 14">
              <a:extLst>
                <a:ext uri="{FF2B5EF4-FFF2-40B4-BE49-F238E27FC236}">
                  <a16:creationId xmlns:a16="http://schemas.microsoft.com/office/drawing/2014/main" id="{55AD6C80-930E-C313-73C8-D76B201453E7}"/>
                </a:ext>
              </a:extLst>
            </p:cNvPr>
            <p:cNvSpPr/>
            <p:nvPr/>
          </p:nvSpPr>
          <p:spPr>
            <a:xfrm>
              <a:off x="7147608" y="3469173"/>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AD8C789-4122-F472-AABD-4A620804278E}"/>
                </a:ext>
              </a:extLst>
            </p:cNvPr>
            <p:cNvSpPr txBox="1"/>
            <p:nvPr/>
          </p:nvSpPr>
          <p:spPr>
            <a:xfrm>
              <a:off x="7264414" y="3735453"/>
              <a:ext cx="1330797" cy="461665"/>
            </a:xfrm>
            <a:prstGeom prst="rect">
              <a:avLst/>
            </a:prstGeom>
            <a:noFill/>
          </p:spPr>
          <p:txBody>
            <a:bodyPr wrap="square" rtlCol="0">
              <a:spAutoFit/>
            </a:bodyPr>
            <a:lstStyle/>
            <a:p>
              <a:r>
                <a:rPr lang="en-US" sz="1200" b="1" dirty="0">
                  <a:solidFill>
                    <a:schemeClr val="bg1"/>
                  </a:solidFill>
                  <a:latin typeface="Calibri" panose="020F0502020204030204" pitchFamily="34" charset="0"/>
                </a:rPr>
                <a:t>OR ENTER THE OPERATOR ID</a:t>
              </a:r>
            </a:p>
          </p:txBody>
        </p:sp>
        <p:pic>
          <p:nvPicPr>
            <p:cNvPr id="17" name="Picture 16">
              <a:extLst>
                <a:ext uri="{FF2B5EF4-FFF2-40B4-BE49-F238E27FC236}">
                  <a16:creationId xmlns:a16="http://schemas.microsoft.com/office/drawing/2014/main" id="{7F647312-CB76-E9F0-98C9-1F0B52D5DE08}"/>
                </a:ext>
              </a:extLst>
            </p:cNvPr>
            <p:cNvPicPr>
              <a:picLocks noChangeAspect="1"/>
            </p:cNvPicPr>
            <p:nvPr/>
          </p:nvPicPr>
          <p:blipFill>
            <a:blip r:embed="rId5"/>
            <a:stretch>
              <a:fillRect/>
            </a:stretch>
          </p:blipFill>
          <p:spPr>
            <a:xfrm>
              <a:off x="7296642" y="3525900"/>
              <a:ext cx="552381" cy="219048"/>
            </a:xfrm>
            <a:prstGeom prst="rect">
              <a:avLst/>
            </a:prstGeom>
          </p:spPr>
        </p:pic>
      </p:grpSp>
      <p:sp>
        <p:nvSpPr>
          <p:cNvPr id="18" name="TextBox 17">
            <a:extLst>
              <a:ext uri="{FF2B5EF4-FFF2-40B4-BE49-F238E27FC236}">
                <a16:creationId xmlns:a16="http://schemas.microsoft.com/office/drawing/2014/main" id="{063B1D24-378B-98A2-3F57-7114A4C1CDA5}"/>
              </a:ext>
            </a:extLst>
          </p:cNvPr>
          <p:cNvSpPr txBox="1"/>
          <p:nvPr/>
        </p:nvSpPr>
        <p:spPr>
          <a:xfrm>
            <a:off x="740638" y="3339037"/>
            <a:ext cx="4278302" cy="1520929"/>
          </a:xfrm>
          <a:prstGeom prst="rect">
            <a:avLst/>
          </a:prstGeom>
          <a:noFill/>
        </p:spPr>
        <p:txBody>
          <a:bodyPr wrap="square" rtlCol="0">
            <a:spAutoFit/>
          </a:bodyPr>
          <a:lstStyle/>
          <a:p>
            <a:pPr defTabSz="514350"/>
            <a:r>
              <a:rPr lang="en-US" sz="1400" b="1" dirty="0">
                <a:solidFill>
                  <a:schemeClr val="tx2"/>
                </a:solidFill>
                <a:cs typeface="Calibri" panose="020F0502020204030204" pitchFamily="34" charset="0"/>
              </a:rPr>
              <a:t>IMPORTANT</a:t>
            </a:r>
            <a:endParaRPr lang="en-US" sz="1400" dirty="0">
              <a:solidFill>
                <a:schemeClr val="tx2"/>
              </a:solidFill>
            </a:endParaRPr>
          </a:p>
          <a:p>
            <a:pPr marL="128588" indent="-128588">
              <a:spcAft>
                <a:spcPts val="450"/>
              </a:spcAft>
              <a:buFont typeface="Arial" panose="020B0604020202020204" pitchFamily="34" charset="0"/>
              <a:buChar char="•"/>
            </a:pPr>
            <a:r>
              <a:rPr lang="en-US" sz="1000" b="1" dirty="0">
                <a:cs typeface="Calibri" panose="020F0502020204030204" pitchFamily="34" charset="0"/>
              </a:rPr>
              <a:t>DO NOT stare into the laser aperture or the laser beam or point the laser beam at others.</a:t>
            </a:r>
          </a:p>
          <a:p>
            <a:pPr marL="128588" indent="-128588">
              <a:spcAft>
                <a:spcPts val="450"/>
              </a:spcAft>
              <a:buFont typeface="Arial" panose="020B0604020202020204" pitchFamily="34" charset="0"/>
              <a:buChar char="•"/>
            </a:pPr>
            <a:r>
              <a:rPr lang="en-US" sz="1000" b="1" dirty="0">
                <a:cs typeface="Calibri" panose="020F0502020204030204" pitchFamily="34" charset="0"/>
              </a:rPr>
              <a:t>Class 2 laser scanners use a low power, visible light diode. As with any bright light source, such as the sun, the user should avoid staring directly into the laser beam. Momentary exposure to a Class 2 laser is not known to be harmful.</a:t>
            </a:r>
          </a:p>
          <a:p>
            <a:pPr algn="l"/>
            <a:endParaRPr lang="en-US" sz="1050" dirty="0"/>
          </a:p>
        </p:txBody>
      </p:sp>
      <p:cxnSp>
        <p:nvCxnSpPr>
          <p:cNvPr id="23" name="Straight Connector 22">
            <a:extLst>
              <a:ext uri="{FF2B5EF4-FFF2-40B4-BE49-F238E27FC236}">
                <a16:creationId xmlns:a16="http://schemas.microsoft.com/office/drawing/2014/main" id="{503ACFBC-58D5-A3D3-656E-57A086A00C0A}"/>
              </a:ext>
            </a:extLst>
          </p:cNvPr>
          <p:cNvCxnSpPr/>
          <p:nvPr/>
        </p:nvCxnSpPr>
        <p:spPr>
          <a:xfrm>
            <a:off x="408840" y="3210413"/>
            <a:ext cx="4610100"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25" name="Picture 24" descr="Icon&#10;&#10;Description automatically generated">
            <a:extLst>
              <a:ext uri="{FF2B5EF4-FFF2-40B4-BE49-F238E27FC236}">
                <a16:creationId xmlns:a16="http://schemas.microsoft.com/office/drawing/2014/main" id="{BBBABA14-6018-08A7-70F7-E7F72968FA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146" y="3384000"/>
            <a:ext cx="342207" cy="342207"/>
          </a:xfrm>
          <a:prstGeom prst="rect">
            <a:avLst/>
          </a:prstGeom>
        </p:spPr>
      </p:pic>
    </p:spTree>
    <p:custDataLst>
      <p:tags r:id="rId1"/>
    </p:custDataLst>
    <p:extLst>
      <p:ext uri="{BB962C8B-B14F-4D97-AF65-F5344CB8AC3E}">
        <p14:creationId xmlns:p14="http://schemas.microsoft.com/office/powerpoint/2010/main" val="2771426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AD2C-9D2A-3C8F-B71B-577E272EB3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51B7663-DF63-7CC3-2905-EC42FFBCBF8C}"/>
              </a:ext>
            </a:extLst>
          </p:cNvPr>
          <p:cNvSpPr>
            <a:spLocks noGrp="1"/>
          </p:cNvSpPr>
          <p:nvPr>
            <p:ph type="title"/>
          </p:nvPr>
        </p:nvSpPr>
        <p:spPr/>
        <p:txBody>
          <a:bodyPr/>
          <a:lstStyle/>
          <a:p>
            <a:r>
              <a:rPr lang="en-US" dirty="0"/>
              <a:t>Prepare the analyzer – i-STAT </a:t>
            </a:r>
            <a:r>
              <a:rPr lang="en-US" sz="2400" dirty="0"/>
              <a:t>1</a:t>
            </a:r>
            <a:endParaRPr lang="en-US" sz="2400" i="1" dirty="0"/>
          </a:p>
        </p:txBody>
      </p:sp>
      <p:sp>
        <p:nvSpPr>
          <p:cNvPr id="5" name="Slide Number Placeholder 4">
            <a:extLst>
              <a:ext uri="{FF2B5EF4-FFF2-40B4-BE49-F238E27FC236}">
                <a16:creationId xmlns:a16="http://schemas.microsoft.com/office/drawing/2014/main" id="{A831F347-06DA-7C33-6203-7DB67C321D70}"/>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16</a:t>
            </a:fld>
            <a:endParaRPr lang="en-IN" dirty="0"/>
          </a:p>
        </p:txBody>
      </p:sp>
      <p:sp>
        <p:nvSpPr>
          <p:cNvPr id="2" name="Slide Number Placeholder 4">
            <a:extLst>
              <a:ext uri="{FF2B5EF4-FFF2-40B4-BE49-F238E27FC236}">
                <a16:creationId xmlns:a16="http://schemas.microsoft.com/office/drawing/2014/main" id="{5FA5ED3F-CB25-15E8-13E6-2C6D3AF99DBA}"/>
              </a:ext>
            </a:extLst>
          </p:cNvPr>
          <p:cNvSpPr txBox="1">
            <a:spLocks/>
          </p:cNvSpPr>
          <p:nvPr/>
        </p:nvSpPr>
        <p:spPr>
          <a:xfrm>
            <a:off x="8167058" y="4758249"/>
            <a:ext cx="568102" cy="274637"/>
          </a:xfrm>
          <a:prstGeom prst="rect">
            <a:avLst/>
          </a:prstGeom>
        </p:spPr>
        <p:txBody>
          <a:bodyPr vert="horz" lIns="0" tIns="45720" rIns="91440" bIns="45720" rtlCol="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IN" dirty="0"/>
              <a:t>|    </a:t>
            </a:r>
            <a:fld id="{7B2119CD-3B2D-4CEB-B404-D2E3F8CD6D69}" type="slidenum">
              <a:rPr lang="en-IN" smtClean="0"/>
              <a:pPr>
                <a:defRPr/>
              </a:pPr>
              <a:t>16</a:t>
            </a:fld>
            <a:endParaRPr lang="en-IN" dirty="0"/>
          </a:p>
        </p:txBody>
      </p:sp>
      <p:grpSp>
        <p:nvGrpSpPr>
          <p:cNvPr id="30" name="Group 29">
            <a:extLst>
              <a:ext uri="{FF2B5EF4-FFF2-40B4-BE49-F238E27FC236}">
                <a16:creationId xmlns:a16="http://schemas.microsoft.com/office/drawing/2014/main" id="{98FEB95A-D4D8-91F7-62F2-CF3278B392D3}"/>
              </a:ext>
            </a:extLst>
          </p:cNvPr>
          <p:cNvGrpSpPr/>
          <p:nvPr/>
        </p:nvGrpSpPr>
        <p:grpSpPr>
          <a:xfrm>
            <a:off x="3894996" y="1246106"/>
            <a:ext cx="4692616" cy="2777399"/>
            <a:chOff x="3200359" y="1419283"/>
            <a:chExt cx="5701796" cy="3374700"/>
          </a:xfrm>
        </p:grpSpPr>
        <p:pic>
          <p:nvPicPr>
            <p:cNvPr id="32" name="Picture 31">
              <a:extLst>
                <a:ext uri="{FF2B5EF4-FFF2-40B4-BE49-F238E27FC236}">
                  <a16:creationId xmlns:a16="http://schemas.microsoft.com/office/drawing/2014/main" id="{0A6C76A8-7059-6D5B-CD2A-8A3DA7F0A87D}"/>
                </a:ext>
              </a:extLst>
            </p:cNvPr>
            <p:cNvPicPr>
              <a:picLocks noChangeAspect="1"/>
            </p:cNvPicPr>
            <p:nvPr/>
          </p:nvPicPr>
          <p:blipFill>
            <a:blip r:embed="rId3"/>
            <a:stretch>
              <a:fillRect/>
            </a:stretch>
          </p:blipFill>
          <p:spPr>
            <a:xfrm>
              <a:off x="7903795" y="1419283"/>
              <a:ext cx="998360" cy="2962884"/>
            </a:xfrm>
            <a:prstGeom prst="rect">
              <a:avLst/>
            </a:prstGeom>
          </p:spPr>
        </p:pic>
        <p:pic>
          <p:nvPicPr>
            <p:cNvPr id="33" name="Picture 32" descr="A grey scanner with a screen&#10;&#10;AI-generated content may be incorrect.">
              <a:extLst>
                <a:ext uri="{FF2B5EF4-FFF2-40B4-BE49-F238E27FC236}">
                  <a16:creationId xmlns:a16="http://schemas.microsoft.com/office/drawing/2014/main" id="{5511051C-774B-C15F-C8B4-D6CC2C798C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9038" y="1419283"/>
              <a:ext cx="998561" cy="2962885"/>
            </a:xfrm>
            <a:prstGeom prst="rect">
              <a:avLst/>
            </a:prstGeom>
          </p:spPr>
        </p:pic>
        <p:pic>
          <p:nvPicPr>
            <p:cNvPr id="34" name="Picture 33" descr="A close-up of a medical scanner&#10;&#10;AI-generated content may be incorrect.">
              <a:extLst>
                <a:ext uri="{FF2B5EF4-FFF2-40B4-BE49-F238E27FC236}">
                  <a16:creationId xmlns:a16="http://schemas.microsoft.com/office/drawing/2014/main" id="{2FFB24CE-BEFB-BCC6-6D7B-70BD47BA60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3148" y="1419283"/>
              <a:ext cx="1782360" cy="2962885"/>
            </a:xfrm>
            <a:prstGeom prst="rect">
              <a:avLst/>
            </a:prstGeom>
          </p:spPr>
        </p:pic>
        <p:pic>
          <p:nvPicPr>
            <p:cNvPr id="35" name="Picture 34" descr="A close-up of a scan screen&#10;&#10;AI-generated content may be incorrect.">
              <a:extLst>
                <a:ext uri="{FF2B5EF4-FFF2-40B4-BE49-F238E27FC236}">
                  <a16:creationId xmlns:a16="http://schemas.microsoft.com/office/drawing/2014/main" id="{C796CB65-4806-C124-D561-1312EAB087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359" y="1419283"/>
              <a:ext cx="1763130" cy="2948749"/>
            </a:xfrm>
            <a:prstGeom prst="rect">
              <a:avLst/>
            </a:prstGeom>
          </p:spPr>
        </p:pic>
        <p:sp>
          <p:nvSpPr>
            <p:cNvPr id="36" name="Rectangle 35">
              <a:extLst>
                <a:ext uri="{FF2B5EF4-FFF2-40B4-BE49-F238E27FC236}">
                  <a16:creationId xmlns:a16="http://schemas.microsoft.com/office/drawing/2014/main" id="{4A3DFB91-A1C4-5CFB-6890-ED836DA7C407}"/>
                </a:ext>
              </a:extLst>
            </p:cNvPr>
            <p:cNvSpPr/>
            <p:nvPr/>
          </p:nvSpPr>
          <p:spPr>
            <a:xfrm>
              <a:off x="5179423" y="3334467"/>
              <a:ext cx="657789" cy="978664"/>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6AFC386C-DE1D-3EA8-1C46-B5BC2226166E}"/>
                </a:ext>
              </a:extLst>
            </p:cNvPr>
            <p:cNvSpPr/>
            <p:nvPr/>
          </p:nvSpPr>
          <p:spPr>
            <a:xfrm>
              <a:off x="8086987" y="3334467"/>
              <a:ext cx="648173" cy="978663"/>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Box 19">
              <a:extLst>
                <a:ext uri="{FF2B5EF4-FFF2-40B4-BE49-F238E27FC236}">
                  <a16:creationId xmlns:a16="http://schemas.microsoft.com/office/drawing/2014/main" id="{6825EDA9-3771-0F9A-09EC-B597D3A69E72}"/>
                </a:ext>
              </a:extLst>
            </p:cNvPr>
            <p:cNvSpPr txBox="1">
              <a:spLocks noChangeArrowheads="1"/>
            </p:cNvSpPr>
            <p:nvPr/>
          </p:nvSpPr>
          <p:spPr bwMode="auto">
            <a:xfrm>
              <a:off x="6053146" y="4420016"/>
              <a:ext cx="1230941" cy="373967"/>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PATIENT ID</a:t>
              </a:r>
              <a:endParaRPr lang="en-US" altLang="en-US" sz="1400" b="1" cap="all" dirty="0">
                <a:solidFill>
                  <a:schemeClr val="accent1"/>
                </a:solidFill>
              </a:endParaRPr>
            </a:p>
          </p:txBody>
        </p:sp>
        <p:sp>
          <p:nvSpPr>
            <p:cNvPr id="39" name="Text Box 19">
              <a:extLst>
                <a:ext uri="{FF2B5EF4-FFF2-40B4-BE49-F238E27FC236}">
                  <a16:creationId xmlns:a16="http://schemas.microsoft.com/office/drawing/2014/main" id="{98310DC4-0FED-155E-0DF5-E3A2D7F9F551}"/>
                </a:ext>
              </a:extLst>
            </p:cNvPr>
            <p:cNvSpPr txBox="1">
              <a:spLocks noChangeArrowheads="1"/>
            </p:cNvSpPr>
            <p:nvPr/>
          </p:nvSpPr>
          <p:spPr bwMode="auto">
            <a:xfrm>
              <a:off x="3220709" y="4382167"/>
              <a:ext cx="1468143" cy="352666"/>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OPERATOR ID</a:t>
              </a:r>
              <a:endParaRPr lang="en-US" altLang="en-US" sz="1400" b="1" cap="all" dirty="0">
                <a:solidFill>
                  <a:schemeClr val="accent1"/>
                </a:solidFill>
              </a:endParaRPr>
            </a:p>
          </p:txBody>
        </p:sp>
      </p:grpSp>
      <p:sp>
        <p:nvSpPr>
          <p:cNvPr id="7" name="Content Placeholder 2">
            <a:extLst>
              <a:ext uri="{FF2B5EF4-FFF2-40B4-BE49-F238E27FC236}">
                <a16:creationId xmlns:a16="http://schemas.microsoft.com/office/drawing/2014/main" id="{D8227D5D-F54C-793F-664A-10B206BC7AEB}"/>
              </a:ext>
            </a:extLst>
          </p:cNvPr>
          <p:cNvSpPr txBox="1">
            <a:spLocks/>
          </p:cNvSpPr>
          <p:nvPr/>
        </p:nvSpPr>
        <p:spPr>
          <a:xfrm>
            <a:off x="502920" y="1287167"/>
            <a:ext cx="2960197" cy="3397250"/>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385763">
              <a:spcBef>
                <a:spcPts val="254"/>
              </a:spcBef>
            </a:pPr>
            <a:r>
              <a:rPr lang="en-US" dirty="0"/>
              <a:t>MANUAL ENTRY: OPERATOR ID, THEN PATIENT ID</a:t>
            </a:r>
            <a:endParaRPr lang="en-US" dirty="0">
              <a:solidFill>
                <a:schemeClr val="accent3"/>
              </a:solidFill>
            </a:endParaRPr>
          </a:p>
          <a:p>
            <a:pPr marL="285750" indent="-285750" defTabSz="385763" fontAlgn="base">
              <a:spcBef>
                <a:spcPts val="254"/>
              </a:spcBef>
              <a:buFont typeface="Arial" panose="020B0604020202020204" pitchFamily="34" charset="0"/>
              <a:buChar char="•"/>
            </a:pPr>
            <a:r>
              <a:rPr lang="en-US" sz="1400" dirty="0">
                <a:solidFill>
                  <a:schemeClr val="tx1"/>
                </a:solidFill>
              </a:rPr>
              <a:t>Use number and/or ABC keys </a:t>
            </a:r>
            <a:br>
              <a:rPr lang="en-US" sz="1400" dirty="0">
                <a:solidFill>
                  <a:schemeClr val="tx1"/>
                </a:solidFill>
              </a:rPr>
            </a:br>
            <a:r>
              <a:rPr lang="en-US" sz="1400" dirty="0">
                <a:solidFill>
                  <a:schemeClr val="tx1"/>
                </a:solidFill>
              </a:rPr>
              <a:t>on the keypad​</a:t>
            </a:r>
          </a:p>
          <a:p>
            <a:pPr marL="455613" lvl="1" indent="-285750" defTabSz="385763" fontAlgn="base">
              <a:spcBef>
                <a:spcPts val="254"/>
              </a:spcBef>
            </a:pPr>
            <a:r>
              <a:rPr lang="en-US" sz="1200" dirty="0"/>
              <a:t>Up to 15 alphanumeric characters </a:t>
            </a:r>
            <a:br>
              <a:rPr lang="en-US" sz="1200" dirty="0"/>
            </a:br>
            <a:r>
              <a:rPr lang="en-US" sz="1200" dirty="0"/>
              <a:t>may be entered</a:t>
            </a:r>
          </a:p>
          <a:p>
            <a:pPr marL="285750" indent="-285750" defTabSz="385763">
              <a:spcBef>
                <a:spcPts val="254"/>
              </a:spcBef>
              <a:buFont typeface="Arial" panose="020B0604020202020204" pitchFamily="34" charset="0"/>
              <a:buChar char="•"/>
            </a:pPr>
            <a:r>
              <a:rPr lang="en-US" sz="1400" dirty="0">
                <a:solidFill>
                  <a:schemeClr val="tx1"/>
                </a:solidFill>
              </a:rPr>
              <a:t>Press</a:t>
            </a:r>
            <a:r>
              <a:rPr lang="en-US" sz="1400" dirty="0"/>
              <a:t> ENT </a:t>
            </a:r>
            <a:r>
              <a:rPr lang="en-US" sz="1400" dirty="0">
                <a:solidFill>
                  <a:schemeClr val="tx1"/>
                </a:solidFill>
              </a:rPr>
              <a:t>key</a:t>
            </a:r>
          </a:p>
          <a:p>
            <a:pPr marL="285750" indent="-285750" defTabSz="385763">
              <a:spcBef>
                <a:spcPts val="254"/>
              </a:spcBef>
              <a:buFont typeface="Arial" panose="020B0604020202020204" pitchFamily="34" charset="0"/>
              <a:buChar char="•"/>
            </a:pPr>
            <a:r>
              <a:rPr lang="en-US" sz="1400" dirty="0">
                <a:solidFill>
                  <a:schemeClr val="tx1"/>
                </a:solidFill>
              </a:rPr>
              <a:t>Repeat if prompted</a:t>
            </a:r>
          </a:p>
          <a:p>
            <a:endParaRPr lang="en-US" dirty="0"/>
          </a:p>
        </p:txBody>
      </p:sp>
    </p:spTree>
    <p:custDataLst>
      <p:tags r:id="rId1"/>
    </p:custDataLst>
    <p:extLst>
      <p:ext uri="{BB962C8B-B14F-4D97-AF65-F5344CB8AC3E}">
        <p14:creationId xmlns:p14="http://schemas.microsoft.com/office/powerpoint/2010/main" val="4202692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E42E98-F3C5-8A89-562D-1216ADA14D16}"/>
              </a:ext>
            </a:extLst>
          </p:cNvPr>
          <p:cNvSpPr>
            <a:spLocks noGrp="1"/>
          </p:cNvSpPr>
          <p:nvPr>
            <p:ph type="title"/>
          </p:nvPr>
        </p:nvSpPr>
        <p:spPr/>
        <p:txBody>
          <a:bodyPr/>
          <a:lstStyle/>
          <a:p>
            <a:r>
              <a:rPr lang="en-US" dirty="0"/>
              <a:t>Prepare the analyzer </a:t>
            </a:r>
            <a:r>
              <a:rPr lang="en-US" sz="2400" i="1" dirty="0"/>
              <a:t>– </a:t>
            </a:r>
            <a:r>
              <a:rPr lang="en-US" sz="2400" dirty="0"/>
              <a:t>i-STAT 1 Wireless</a:t>
            </a:r>
          </a:p>
        </p:txBody>
      </p:sp>
      <p:sp>
        <p:nvSpPr>
          <p:cNvPr id="18" name="Slide Number Placeholder 4">
            <a:extLst>
              <a:ext uri="{FF2B5EF4-FFF2-40B4-BE49-F238E27FC236}">
                <a16:creationId xmlns:a16="http://schemas.microsoft.com/office/drawing/2014/main" id="{016939E8-B52A-3C85-C33D-8A311DF76EDE}"/>
              </a:ext>
            </a:extLst>
          </p:cNvPr>
          <p:cNvSpPr>
            <a:spLocks noGrp="1"/>
          </p:cNvSpPr>
          <p:nvPr>
            <p:ph type="sldNum" sz="quarter" idx="10"/>
          </p:nvPr>
        </p:nvSpPr>
        <p:spPr>
          <a:xfrm>
            <a:off x="8167058" y="4758249"/>
            <a:ext cx="568102" cy="274637"/>
          </a:xfrm>
        </p:spPr>
        <p:txBody>
          <a:bodyPr/>
          <a:lstStyle/>
          <a:p>
            <a:pPr>
              <a:defRPr/>
            </a:pPr>
            <a:r>
              <a:rPr lang="en-IN" dirty="0"/>
              <a:t>|    </a:t>
            </a:r>
            <a:fld id="{7B2119CD-3B2D-4CEB-B404-D2E3F8CD6D69}" type="slidenum">
              <a:rPr lang="en-IN" smtClean="0"/>
              <a:pPr>
                <a:defRPr/>
              </a:pPr>
              <a:t>17</a:t>
            </a:fld>
            <a:endParaRPr lang="en-IN" dirty="0"/>
          </a:p>
        </p:txBody>
      </p:sp>
      <p:grpSp>
        <p:nvGrpSpPr>
          <p:cNvPr id="3" name="Group 2">
            <a:extLst>
              <a:ext uri="{FF2B5EF4-FFF2-40B4-BE49-F238E27FC236}">
                <a16:creationId xmlns:a16="http://schemas.microsoft.com/office/drawing/2014/main" id="{1E5A164E-EC59-508B-815E-A78A3470FF9C}"/>
              </a:ext>
            </a:extLst>
          </p:cNvPr>
          <p:cNvGrpSpPr/>
          <p:nvPr/>
        </p:nvGrpSpPr>
        <p:grpSpPr>
          <a:xfrm>
            <a:off x="3767438" y="1246106"/>
            <a:ext cx="4967722" cy="2901966"/>
            <a:chOff x="3759199" y="1580744"/>
            <a:chExt cx="5275712" cy="3081883"/>
          </a:xfrm>
        </p:grpSpPr>
        <p:grpSp>
          <p:nvGrpSpPr>
            <p:cNvPr id="9" name="Group 8">
              <a:extLst>
                <a:ext uri="{FF2B5EF4-FFF2-40B4-BE49-F238E27FC236}">
                  <a16:creationId xmlns:a16="http://schemas.microsoft.com/office/drawing/2014/main" id="{7989BFE6-15D9-83AC-2ACE-4450608D8601}"/>
                </a:ext>
              </a:extLst>
            </p:cNvPr>
            <p:cNvGrpSpPr/>
            <p:nvPr/>
          </p:nvGrpSpPr>
          <p:grpSpPr>
            <a:xfrm>
              <a:off x="3759199" y="1768906"/>
              <a:ext cx="4802778" cy="2893721"/>
              <a:chOff x="3696271" y="1242088"/>
              <a:chExt cx="4802778" cy="2893721"/>
            </a:xfrm>
          </p:grpSpPr>
          <p:sp>
            <p:nvSpPr>
              <p:cNvPr id="50" name="Text Box 19">
                <a:extLst>
                  <a:ext uri="{FF2B5EF4-FFF2-40B4-BE49-F238E27FC236}">
                    <a16:creationId xmlns:a16="http://schemas.microsoft.com/office/drawing/2014/main" id="{CF57C836-0983-E90F-2D19-E1C53894A490}"/>
                  </a:ext>
                </a:extLst>
              </p:cNvPr>
              <p:cNvSpPr txBox="1">
                <a:spLocks noChangeArrowheads="1"/>
              </p:cNvSpPr>
              <p:nvPr/>
            </p:nvSpPr>
            <p:spPr bwMode="auto">
              <a:xfrm>
                <a:off x="3696271" y="3808950"/>
                <a:ext cx="1339988" cy="326859"/>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OPERATOR ID</a:t>
                </a:r>
                <a:endParaRPr lang="en-US" altLang="en-US" sz="1400" b="1" cap="all" dirty="0">
                  <a:solidFill>
                    <a:schemeClr val="accent1"/>
                  </a:solidFill>
                </a:endParaRPr>
              </a:p>
            </p:txBody>
          </p:sp>
          <p:sp>
            <p:nvSpPr>
              <p:cNvPr id="51" name="Text Box 19">
                <a:extLst>
                  <a:ext uri="{FF2B5EF4-FFF2-40B4-BE49-F238E27FC236}">
                    <a16:creationId xmlns:a16="http://schemas.microsoft.com/office/drawing/2014/main" id="{9F8032FC-060C-8BEF-65E2-217AB39850AE}"/>
                  </a:ext>
                </a:extLst>
              </p:cNvPr>
              <p:cNvSpPr txBox="1">
                <a:spLocks noChangeArrowheads="1"/>
              </p:cNvSpPr>
              <p:nvPr/>
            </p:nvSpPr>
            <p:spPr bwMode="auto">
              <a:xfrm>
                <a:off x="6327958" y="3803599"/>
                <a:ext cx="1189049" cy="307777"/>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PATIENT ID</a:t>
                </a:r>
                <a:endParaRPr lang="en-US" altLang="en-US" sz="1400" b="1" cap="all" dirty="0">
                  <a:solidFill>
                    <a:schemeClr val="accent1"/>
                  </a:solidFill>
                </a:endParaRPr>
              </a:p>
            </p:txBody>
          </p:sp>
          <p:sp>
            <p:nvSpPr>
              <p:cNvPr id="52" name="Oval 51">
                <a:extLst>
                  <a:ext uri="{FF2B5EF4-FFF2-40B4-BE49-F238E27FC236}">
                    <a16:creationId xmlns:a16="http://schemas.microsoft.com/office/drawing/2014/main" id="{2D747F85-E65F-0561-2725-C46D362F0D7E}"/>
                  </a:ext>
                </a:extLst>
              </p:cNvPr>
              <p:cNvSpPr/>
              <p:nvPr/>
            </p:nvSpPr>
            <p:spPr>
              <a:xfrm>
                <a:off x="4624304" y="1265929"/>
                <a:ext cx="2328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3AEF374D-1C5F-E941-A592-0DC8D305CCFA}"/>
                  </a:ext>
                </a:extLst>
              </p:cNvPr>
              <p:cNvSpPr/>
              <p:nvPr/>
            </p:nvSpPr>
            <p:spPr>
              <a:xfrm>
                <a:off x="7197379" y="1242088"/>
                <a:ext cx="2328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EDF366CD-C7C1-5E71-F941-49A7EDDAE005}"/>
                  </a:ext>
                </a:extLst>
              </p:cNvPr>
              <p:cNvSpPr/>
              <p:nvPr/>
            </p:nvSpPr>
            <p:spPr>
              <a:xfrm>
                <a:off x="8380971" y="1308833"/>
                <a:ext cx="118078" cy="62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896A0854-3E0F-8E9D-BDE4-803F194D515F}"/>
                  </a:ext>
                </a:extLst>
              </p:cNvPr>
              <p:cNvSpPr/>
              <p:nvPr/>
            </p:nvSpPr>
            <p:spPr>
              <a:xfrm>
                <a:off x="5854375" y="1300280"/>
                <a:ext cx="118078" cy="623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FE7F5433-9920-6B69-9BCD-353D864142E0}"/>
                  </a:ext>
                </a:extLst>
              </p:cNvPr>
              <p:cNvSpPr/>
              <p:nvPr/>
            </p:nvSpPr>
            <p:spPr>
              <a:xfrm>
                <a:off x="4509072" y="1346699"/>
                <a:ext cx="232833" cy="14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355A8696-691C-E8FC-9492-1E0A7105D39D}"/>
                </a:ext>
              </a:extLst>
            </p:cNvPr>
            <p:cNvGrpSpPr/>
            <p:nvPr/>
          </p:nvGrpSpPr>
          <p:grpSpPr>
            <a:xfrm>
              <a:off x="3759200" y="1580744"/>
              <a:ext cx="5275711" cy="2700912"/>
              <a:chOff x="3158082" y="1273000"/>
              <a:chExt cx="5876829" cy="3008656"/>
            </a:xfrm>
          </p:grpSpPr>
          <p:pic>
            <p:nvPicPr>
              <p:cNvPr id="44" name="Picture 43" descr="A blue and white cell phone&#10;&#10;AI-generated content may be incorrect.">
                <a:extLst>
                  <a:ext uri="{FF2B5EF4-FFF2-40B4-BE49-F238E27FC236}">
                    <a16:creationId xmlns:a16="http://schemas.microsoft.com/office/drawing/2014/main" id="{B5647A63-A4A0-D68F-813E-9CF86D7C4AF3}"/>
                  </a:ext>
                </a:extLst>
              </p:cNvPr>
              <p:cNvPicPr>
                <a:picLocks noChangeAspect="1"/>
              </p:cNvPicPr>
              <p:nvPr/>
            </p:nvPicPr>
            <p:blipFill>
              <a:blip r:embed="rId3" cstate="print">
                <a:extLst>
                  <a:ext uri="{28A0092B-C50C-407E-A947-70E740481C1C}">
                    <a14:useLocalDpi xmlns:a14="http://schemas.microsoft.com/office/drawing/2010/main" val="0"/>
                  </a:ext>
                </a:extLst>
              </a:blip>
              <a:srcRect l="4447" t="13609" r="4963" b="11931"/>
              <a:stretch/>
            </p:blipFill>
            <p:spPr>
              <a:xfrm>
                <a:off x="4984332" y="1273000"/>
                <a:ext cx="1025392" cy="3008656"/>
              </a:xfrm>
              <a:prstGeom prst="rect">
                <a:avLst/>
              </a:prstGeom>
            </p:spPr>
          </p:pic>
          <p:pic>
            <p:nvPicPr>
              <p:cNvPr id="45" name="Picture 44">
                <a:extLst>
                  <a:ext uri="{FF2B5EF4-FFF2-40B4-BE49-F238E27FC236}">
                    <a16:creationId xmlns:a16="http://schemas.microsoft.com/office/drawing/2014/main" id="{7A8F0BF5-BE65-0513-143A-61F64F0062F2}"/>
                  </a:ext>
                </a:extLst>
              </p:cNvPr>
              <p:cNvPicPr>
                <a:picLocks noChangeAspect="1"/>
              </p:cNvPicPr>
              <p:nvPr/>
            </p:nvPicPr>
            <p:blipFill>
              <a:blip r:embed="rId4"/>
              <a:stretch>
                <a:fillRect/>
              </a:stretch>
            </p:blipFill>
            <p:spPr>
              <a:xfrm>
                <a:off x="3158082" y="1284881"/>
                <a:ext cx="1774984" cy="2981248"/>
              </a:xfrm>
              <a:prstGeom prst="rect">
                <a:avLst/>
              </a:prstGeom>
            </p:spPr>
          </p:pic>
          <p:pic>
            <p:nvPicPr>
              <p:cNvPr id="46" name="Picture 45" descr="A blue and white handheld device&#10;&#10;AI-generated content may be incorrect.">
                <a:extLst>
                  <a:ext uri="{FF2B5EF4-FFF2-40B4-BE49-F238E27FC236}">
                    <a16:creationId xmlns:a16="http://schemas.microsoft.com/office/drawing/2014/main" id="{538D5301-37DD-181E-C51A-97262C1920DE}"/>
                  </a:ext>
                </a:extLst>
              </p:cNvPr>
              <p:cNvPicPr>
                <a:picLocks noChangeAspect="1"/>
              </p:cNvPicPr>
              <p:nvPr/>
            </p:nvPicPr>
            <p:blipFill>
              <a:blip r:embed="rId5" cstate="print">
                <a:extLst>
                  <a:ext uri="{28A0092B-C50C-407E-A947-70E740481C1C}">
                    <a14:useLocalDpi xmlns:a14="http://schemas.microsoft.com/office/drawing/2010/main" val="0"/>
                  </a:ext>
                </a:extLst>
              </a:blip>
              <a:srcRect b="2464"/>
              <a:stretch/>
            </p:blipFill>
            <p:spPr>
              <a:xfrm>
                <a:off x="8044111" y="1300408"/>
                <a:ext cx="990800" cy="2981248"/>
              </a:xfrm>
              <a:prstGeom prst="rect">
                <a:avLst/>
              </a:prstGeom>
            </p:spPr>
          </p:pic>
          <p:sp>
            <p:nvSpPr>
              <p:cNvPr id="47" name="Rectangle 46">
                <a:extLst>
                  <a:ext uri="{FF2B5EF4-FFF2-40B4-BE49-F238E27FC236}">
                    <a16:creationId xmlns:a16="http://schemas.microsoft.com/office/drawing/2014/main" id="{D636897B-C275-F6BF-4052-6BC67EBC45F9}"/>
                  </a:ext>
                </a:extLst>
              </p:cNvPr>
              <p:cNvSpPr/>
              <p:nvPr/>
            </p:nvSpPr>
            <p:spPr>
              <a:xfrm>
                <a:off x="5206198" y="3208800"/>
                <a:ext cx="585669" cy="968918"/>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F635FF06-87E6-6160-B839-BA13387C32E2}"/>
                  </a:ext>
                </a:extLst>
              </p:cNvPr>
              <p:cNvSpPr/>
              <p:nvPr/>
            </p:nvSpPr>
            <p:spPr>
              <a:xfrm>
                <a:off x="8275673" y="3245492"/>
                <a:ext cx="581243" cy="932225"/>
              </a:xfrm>
              <a:prstGeom prst="rect">
                <a:avLst/>
              </a:prstGeom>
              <a:solidFill>
                <a:srgbClr val="FFC000">
                  <a:alpha val="18824"/>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a:extLst>
                  <a:ext uri="{FF2B5EF4-FFF2-40B4-BE49-F238E27FC236}">
                    <a16:creationId xmlns:a16="http://schemas.microsoft.com/office/drawing/2014/main" id="{212DE7CB-23EB-74D9-0AA2-F7964A80EC83}"/>
                  </a:ext>
                </a:extLst>
              </p:cNvPr>
              <p:cNvPicPr>
                <a:picLocks noChangeAspect="1"/>
              </p:cNvPicPr>
              <p:nvPr/>
            </p:nvPicPr>
            <p:blipFill>
              <a:blip r:embed="rId6"/>
              <a:stretch>
                <a:fillRect/>
              </a:stretch>
            </p:blipFill>
            <p:spPr>
              <a:xfrm>
                <a:off x="6213936" y="1300408"/>
                <a:ext cx="1744468" cy="2981248"/>
              </a:xfrm>
              <a:prstGeom prst="rect">
                <a:avLst/>
              </a:prstGeom>
            </p:spPr>
          </p:pic>
        </p:grpSp>
      </p:grpSp>
      <p:sp>
        <p:nvSpPr>
          <p:cNvPr id="6" name="Content Placeholder 2">
            <a:extLst>
              <a:ext uri="{FF2B5EF4-FFF2-40B4-BE49-F238E27FC236}">
                <a16:creationId xmlns:a16="http://schemas.microsoft.com/office/drawing/2014/main" id="{81F55146-9E85-02F0-405B-732214388F72}"/>
              </a:ext>
            </a:extLst>
          </p:cNvPr>
          <p:cNvSpPr txBox="1">
            <a:spLocks/>
          </p:cNvSpPr>
          <p:nvPr/>
        </p:nvSpPr>
        <p:spPr>
          <a:xfrm>
            <a:off x="502920" y="1287167"/>
            <a:ext cx="2960197" cy="3397250"/>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385763">
              <a:spcBef>
                <a:spcPts val="254"/>
              </a:spcBef>
            </a:pPr>
            <a:r>
              <a:rPr lang="en-US" dirty="0"/>
              <a:t>MANUAL ENTRY: OPERATOR ID, THEN PATIENT ID</a:t>
            </a:r>
            <a:endParaRPr lang="en-US" dirty="0">
              <a:solidFill>
                <a:schemeClr val="accent3"/>
              </a:solidFill>
            </a:endParaRPr>
          </a:p>
          <a:p>
            <a:pPr marL="285750" indent="-285750" defTabSz="385763" fontAlgn="base">
              <a:spcBef>
                <a:spcPts val="254"/>
              </a:spcBef>
              <a:buFont typeface="Arial" panose="020B0604020202020204" pitchFamily="34" charset="0"/>
              <a:buChar char="•"/>
            </a:pPr>
            <a:r>
              <a:rPr lang="en-US" sz="1400" dirty="0">
                <a:solidFill>
                  <a:schemeClr val="tx1"/>
                </a:solidFill>
              </a:rPr>
              <a:t>Use number and/or ABC keys </a:t>
            </a:r>
            <a:br>
              <a:rPr lang="en-US" sz="1400" dirty="0">
                <a:solidFill>
                  <a:schemeClr val="tx1"/>
                </a:solidFill>
              </a:rPr>
            </a:br>
            <a:r>
              <a:rPr lang="en-US" sz="1400" dirty="0">
                <a:solidFill>
                  <a:schemeClr val="tx1"/>
                </a:solidFill>
              </a:rPr>
              <a:t>on the keypad​</a:t>
            </a:r>
          </a:p>
          <a:p>
            <a:pPr marL="455613" lvl="1" indent="-285750" defTabSz="385763" fontAlgn="base">
              <a:spcBef>
                <a:spcPts val="254"/>
              </a:spcBef>
            </a:pPr>
            <a:r>
              <a:rPr lang="en-US" sz="1200" dirty="0"/>
              <a:t>Up to 15 alphanumeric characters </a:t>
            </a:r>
            <a:br>
              <a:rPr lang="en-US" sz="1200" dirty="0"/>
            </a:br>
            <a:r>
              <a:rPr lang="en-US" sz="1200" dirty="0"/>
              <a:t>may be entered</a:t>
            </a:r>
          </a:p>
          <a:p>
            <a:pPr marL="285750" indent="-285750" defTabSz="385763">
              <a:spcBef>
                <a:spcPts val="254"/>
              </a:spcBef>
              <a:buFont typeface="Arial" panose="020B0604020202020204" pitchFamily="34" charset="0"/>
              <a:buChar char="•"/>
            </a:pPr>
            <a:r>
              <a:rPr lang="en-US" sz="1400" dirty="0">
                <a:solidFill>
                  <a:schemeClr val="tx1"/>
                </a:solidFill>
              </a:rPr>
              <a:t>Press</a:t>
            </a:r>
            <a:r>
              <a:rPr lang="en-US" sz="1400" dirty="0"/>
              <a:t> ENT </a:t>
            </a:r>
            <a:r>
              <a:rPr lang="en-US" sz="1400" dirty="0">
                <a:solidFill>
                  <a:schemeClr val="tx1"/>
                </a:solidFill>
              </a:rPr>
              <a:t>key</a:t>
            </a:r>
          </a:p>
          <a:p>
            <a:pPr marL="285750" indent="-285750" defTabSz="385763">
              <a:spcBef>
                <a:spcPts val="254"/>
              </a:spcBef>
              <a:buFont typeface="Arial" panose="020B0604020202020204" pitchFamily="34" charset="0"/>
              <a:buChar char="•"/>
            </a:pPr>
            <a:r>
              <a:rPr lang="en-US" sz="1400" dirty="0">
                <a:solidFill>
                  <a:schemeClr val="tx1"/>
                </a:solidFill>
              </a:rPr>
              <a:t>Repeat if prompted</a:t>
            </a:r>
          </a:p>
          <a:p>
            <a:endParaRPr lang="en-US" dirty="0"/>
          </a:p>
        </p:txBody>
      </p:sp>
    </p:spTree>
    <p:custDataLst>
      <p:tags r:id="rId1"/>
    </p:custDataLst>
    <p:extLst>
      <p:ext uri="{BB962C8B-B14F-4D97-AF65-F5344CB8AC3E}">
        <p14:creationId xmlns:p14="http://schemas.microsoft.com/office/powerpoint/2010/main" val="1493607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A542B-D9B7-4E19-3806-1BD4D62455C2}"/>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A60DAC7D-BC2F-1CC2-5DDF-FA6C841D1F24}"/>
              </a:ext>
            </a:extLst>
          </p:cNvPr>
          <p:cNvSpPr>
            <a:spLocks noGrp="1"/>
          </p:cNvSpPr>
          <p:nvPr>
            <p:ph type="title"/>
          </p:nvPr>
        </p:nvSpPr>
        <p:spPr/>
        <p:txBody>
          <a:bodyPr/>
          <a:lstStyle/>
          <a:p>
            <a:r>
              <a:rPr lang="en-US" dirty="0"/>
              <a:t>Prepare the analyzer </a:t>
            </a:r>
            <a:r>
              <a:rPr lang="en-US" sz="1400" dirty="0"/>
              <a:t>– cont’d</a:t>
            </a:r>
          </a:p>
        </p:txBody>
      </p:sp>
      <p:sp>
        <p:nvSpPr>
          <p:cNvPr id="5" name="Slide Number Placeholder 4">
            <a:extLst>
              <a:ext uri="{FF2B5EF4-FFF2-40B4-BE49-F238E27FC236}">
                <a16:creationId xmlns:a16="http://schemas.microsoft.com/office/drawing/2014/main" id="{855FCC8B-3905-C7D4-C24F-D6E608985B31}"/>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18</a:t>
            </a:fld>
            <a:endParaRPr lang="en-IN" dirty="0"/>
          </a:p>
        </p:txBody>
      </p:sp>
      <p:sp>
        <p:nvSpPr>
          <p:cNvPr id="25" name="Content Placeholder 2">
            <a:extLst>
              <a:ext uri="{FF2B5EF4-FFF2-40B4-BE49-F238E27FC236}">
                <a16:creationId xmlns:a16="http://schemas.microsoft.com/office/drawing/2014/main" id="{D756DC52-AA7B-405A-CDB4-6FD161A7CB9B}"/>
              </a:ext>
            </a:extLst>
          </p:cNvPr>
          <p:cNvSpPr>
            <a:spLocks noGrp="1"/>
          </p:cNvSpPr>
          <p:nvPr>
            <p:ph type="body" sz="quarter" idx="11"/>
          </p:nvPr>
        </p:nvSpPr>
        <p:spPr>
          <a:xfrm>
            <a:off x="502919" y="1287167"/>
            <a:ext cx="4684367" cy="3397250"/>
          </a:xfrm>
        </p:spPr>
        <p:txBody>
          <a:bodyPr vert="horz" lIns="0" tIns="0" rIns="91440" bIns="45720" rtlCol="0" anchor="t">
            <a:noAutofit/>
          </a:bodyPr>
          <a:lstStyle/>
          <a:p>
            <a:pPr defTabSz="385763">
              <a:spcBef>
                <a:spcPts val="254"/>
              </a:spcBef>
            </a:pPr>
            <a:r>
              <a:rPr lang="en-US" dirty="0">
                <a:latin typeface="+mn-lt"/>
              </a:rPr>
              <a:t>SCAN CARTRIDGE (POUCH) BARCODE</a:t>
            </a:r>
          </a:p>
          <a:p>
            <a:pPr defTabSz="385763">
              <a:spcBef>
                <a:spcPts val="254"/>
              </a:spcBef>
            </a:pPr>
            <a:r>
              <a:rPr lang="en-US" sz="1400" b="0" dirty="0">
                <a:solidFill>
                  <a:schemeClr val="tx1"/>
                </a:solidFill>
              </a:rPr>
              <a:t>Once the cartridge barcode is scanned, </a:t>
            </a:r>
            <a:r>
              <a:rPr lang="en-US" sz="1400" b="1" dirty="0">
                <a:solidFill>
                  <a:schemeClr val="tx1"/>
                </a:solidFill>
              </a:rPr>
              <a:t>you have 15 minutes </a:t>
            </a:r>
            <a:r>
              <a:rPr lang="en-US" sz="1400" b="0" dirty="0">
                <a:solidFill>
                  <a:schemeClr val="tx1"/>
                </a:solidFill>
              </a:rPr>
              <a:t>to insert a filled &amp; sealed cartridge</a:t>
            </a:r>
          </a:p>
          <a:p>
            <a:pPr marL="285750" indent="-285750" defTabSz="385763">
              <a:spcBef>
                <a:spcPts val="254"/>
              </a:spcBef>
              <a:buFont typeface="Arial" panose="020B0604020202020204" pitchFamily="34" charset="0"/>
              <a:buChar char="•"/>
            </a:pPr>
            <a:r>
              <a:rPr lang="en-US" sz="1400" b="1" dirty="0">
                <a:solidFill>
                  <a:schemeClr val="tx1"/>
                </a:solidFill>
                <a:cs typeface="Calibri"/>
              </a:rPr>
              <a:t>After 15 minutes of inactivity, the analyzer will turn off </a:t>
            </a:r>
            <a:r>
              <a:rPr lang="en-US" sz="1400" b="0" dirty="0">
                <a:solidFill>
                  <a:schemeClr val="tx1"/>
                </a:solidFill>
                <a:cs typeface="Calibri"/>
              </a:rPr>
              <a:t>and will require re-entry of previous information to perform a test</a:t>
            </a:r>
            <a:endParaRPr lang="en-US" sz="1400" b="0" dirty="0">
              <a:solidFill>
                <a:schemeClr val="tx1"/>
              </a:solidFill>
              <a:ea typeface="Calibri"/>
              <a:cs typeface="Calibri"/>
            </a:endParaRPr>
          </a:p>
          <a:p>
            <a:pPr marL="285750" indent="-285750" defTabSz="385763">
              <a:spcBef>
                <a:spcPts val="254"/>
              </a:spcBef>
              <a:buFont typeface="Arial" panose="020B0604020202020204" pitchFamily="34" charset="0"/>
              <a:buChar char="•"/>
            </a:pPr>
            <a:r>
              <a:rPr lang="en-US" sz="1400" b="0" dirty="0">
                <a:solidFill>
                  <a:schemeClr val="tx1"/>
                </a:solidFill>
              </a:rPr>
              <a:t>Follow the on-screen prompts to prepare the cartridge and perform testing</a:t>
            </a:r>
          </a:p>
        </p:txBody>
      </p:sp>
      <p:sp>
        <p:nvSpPr>
          <p:cNvPr id="26" name="TextBox 25">
            <a:extLst>
              <a:ext uri="{FF2B5EF4-FFF2-40B4-BE49-F238E27FC236}">
                <a16:creationId xmlns:a16="http://schemas.microsoft.com/office/drawing/2014/main" id="{E7764969-D7C9-26E0-8E88-FF9FBBC6F741}"/>
              </a:ext>
            </a:extLst>
          </p:cNvPr>
          <p:cNvSpPr txBox="1"/>
          <p:nvPr/>
        </p:nvSpPr>
        <p:spPr>
          <a:xfrm>
            <a:off x="792461" y="3572533"/>
            <a:ext cx="3867820" cy="987450"/>
          </a:xfrm>
          <a:prstGeom prst="rect">
            <a:avLst/>
          </a:prstGeom>
          <a:noFill/>
        </p:spPr>
        <p:txBody>
          <a:bodyPr wrap="square" lIns="91440" tIns="45720" rIns="91440" bIns="45720" rtlCol="0" anchor="t">
            <a:spAutoFit/>
          </a:bodyPr>
          <a:lstStyle/>
          <a:p>
            <a:pPr defTabSz="514350"/>
            <a:r>
              <a:rPr lang="en-US" sz="1400" b="1" dirty="0">
                <a:solidFill>
                  <a:srgbClr val="FF0000"/>
                </a:solidFill>
                <a:cs typeface="Calibri"/>
              </a:rPr>
              <a:t>PRECAUTIONS</a:t>
            </a:r>
            <a:endParaRPr lang="en-US" sz="1400" dirty="0">
              <a:solidFill>
                <a:srgbClr val="FF0000"/>
              </a:solidFill>
              <a:cs typeface="Calibri"/>
            </a:endParaRPr>
          </a:p>
          <a:p>
            <a:pPr marL="128270" indent="-128270">
              <a:spcAft>
                <a:spcPts val="450"/>
              </a:spcAft>
              <a:buFont typeface="Arial" panose="020B0604020202020204" pitchFamily="34" charset="0"/>
              <a:buChar char="•"/>
            </a:pPr>
            <a:r>
              <a:rPr lang="en-US" sz="1000" b="1" dirty="0">
                <a:cs typeface="Calibri"/>
              </a:rPr>
              <a:t>If an </a:t>
            </a:r>
            <a:r>
              <a:rPr lang="en-US" sz="1000" b="1" dirty="0">
                <a:solidFill>
                  <a:schemeClr val="accent3"/>
                </a:solidFill>
                <a:cs typeface="Calibri"/>
              </a:rPr>
              <a:t>Invalid Cartridge Type </a:t>
            </a:r>
            <a:r>
              <a:rPr lang="en-US" sz="1000" b="1" dirty="0">
                <a:cs typeface="Calibri"/>
              </a:rPr>
              <a:t>message is displayed, contact the System Administrator.</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Scanning is required. You must scan the barcode. This information cannot be entered manually.</a:t>
            </a:r>
            <a:endParaRPr lang="en-US" sz="1000" b="1" dirty="0">
              <a:ea typeface="Calibri"/>
              <a:cs typeface="Calibri"/>
            </a:endParaRPr>
          </a:p>
        </p:txBody>
      </p:sp>
      <p:cxnSp>
        <p:nvCxnSpPr>
          <p:cNvPr id="36" name="Straight Connector 35">
            <a:extLst>
              <a:ext uri="{FF2B5EF4-FFF2-40B4-BE49-F238E27FC236}">
                <a16:creationId xmlns:a16="http://schemas.microsoft.com/office/drawing/2014/main" id="{309AB812-63C0-F6EC-5D78-D1F8E88A4364}"/>
              </a:ext>
            </a:extLst>
          </p:cNvPr>
          <p:cNvCxnSpPr>
            <a:cxnSpLocks/>
          </p:cNvCxnSpPr>
          <p:nvPr/>
        </p:nvCxnSpPr>
        <p:spPr>
          <a:xfrm>
            <a:off x="442850" y="3388766"/>
            <a:ext cx="4390407"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2" name="Picture 1" descr="Icon&#10;&#10;Description automatically generated">
            <a:extLst>
              <a:ext uri="{FF2B5EF4-FFF2-40B4-BE49-F238E27FC236}">
                <a16:creationId xmlns:a16="http://schemas.microsoft.com/office/drawing/2014/main" id="{0E50B37F-1552-9775-F30E-7252B42D71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697" y="3652495"/>
            <a:ext cx="342207" cy="342207"/>
          </a:xfrm>
          <a:prstGeom prst="rect">
            <a:avLst/>
          </a:prstGeom>
        </p:spPr>
      </p:pic>
      <p:pic>
        <p:nvPicPr>
          <p:cNvPr id="3" name="Picture 2" descr="A white circle with a number and arrow&#10;&#10;Description automatically generated">
            <a:extLst>
              <a:ext uri="{FF2B5EF4-FFF2-40B4-BE49-F238E27FC236}">
                <a16:creationId xmlns:a16="http://schemas.microsoft.com/office/drawing/2014/main" id="{2772FAB7-DC7D-D72A-5AD0-3B0CC609FD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048" y="2626371"/>
            <a:ext cx="696788" cy="696788"/>
          </a:xfrm>
          <a:prstGeom prst="rect">
            <a:avLst/>
          </a:prstGeom>
        </p:spPr>
      </p:pic>
      <p:grpSp>
        <p:nvGrpSpPr>
          <p:cNvPr id="32" name="Group 31">
            <a:extLst>
              <a:ext uri="{FF2B5EF4-FFF2-40B4-BE49-F238E27FC236}">
                <a16:creationId xmlns:a16="http://schemas.microsoft.com/office/drawing/2014/main" id="{767521D3-A00F-1BC0-951F-B30715AF625F}"/>
              </a:ext>
            </a:extLst>
          </p:cNvPr>
          <p:cNvGrpSpPr/>
          <p:nvPr/>
        </p:nvGrpSpPr>
        <p:grpSpPr>
          <a:xfrm>
            <a:off x="5187286" y="1342585"/>
            <a:ext cx="3576988" cy="2150172"/>
            <a:chOff x="5150552" y="1138298"/>
            <a:chExt cx="3576988" cy="2150172"/>
          </a:xfrm>
        </p:grpSpPr>
        <p:sp>
          <p:nvSpPr>
            <p:cNvPr id="6" name="TextBox 5">
              <a:extLst>
                <a:ext uri="{FF2B5EF4-FFF2-40B4-BE49-F238E27FC236}">
                  <a16:creationId xmlns:a16="http://schemas.microsoft.com/office/drawing/2014/main" id="{0F88A150-A0A3-20A0-A809-495208C92295}"/>
                </a:ext>
              </a:extLst>
            </p:cNvPr>
            <p:cNvSpPr txBox="1"/>
            <p:nvPr/>
          </p:nvSpPr>
          <p:spPr>
            <a:xfrm>
              <a:off x="7308249" y="1505546"/>
              <a:ext cx="1199037" cy="461665"/>
            </a:xfrm>
            <a:prstGeom prst="rect">
              <a:avLst/>
            </a:prstGeom>
            <a:noFill/>
          </p:spPr>
          <p:txBody>
            <a:bodyPr wrap="square" rtlCol="0">
              <a:spAutoFit/>
            </a:bodyPr>
            <a:lstStyle/>
            <a:p>
              <a:r>
                <a:rPr lang="en-US" sz="1200" b="1" dirty="0">
                  <a:solidFill>
                    <a:schemeClr val="bg1"/>
                  </a:solidFill>
                  <a:latin typeface="Calibri" panose="020F0502020204030204" pitchFamily="34" charset="0"/>
                </a:rPr>
                <a:t>or enter your Operator ID</a:t>
              </a:r>
            </a:p>
          </p:txBody>
        </p:sp>
        <p:sp>
          <p:nvSpPr>
            <p:cNvPr id="8" name="Rectangle 7">
              <a:extLst>
                <a:ext uri="{FF2B5EF4-FFF2-40B4-BE49-F238E27FC236}">
                  <a16:creationId xmlns:a16="http://schemas.microsoft.com/office/drawing/2014/main" id="{88DD4A4F-ABAE-4917-1E27-442E74935C52}"/>
                </a:ext>
              </a:extLst>
            </p:cNvPr>
            <p:cNvSpPr/>
            <p:nvPr/>
          </p:nvSpPr>
          <p:spPr>
            <a:xfrm>
              <a:off x="5277183" y="2222395"/>
              <a:ext cx="1577961" cy="106607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endParaRPr lang="en-US" dirty="0"/>
            </a:p>
          </p:txBody>
        </p:sp>
        <p:sp>
          <p:nvSpPr>
            <p:cNvPr id="9" name="Rectangle 8">
              <a:extLst>
                <a:ext uri="{FF2B5EF4-FFF2-40B4-BE49-F238E27FC236}">
                  <a16:creationId xmlns:a16="http://schemas.microsoft.com/office/drawing/2014/main" id="{7C72D0EF-5D65-CDF2-DBA4-1EAB54CA0D78}"/>
                </a:ext>
              </a:extLst>
            </p:cNvPr>
            <p:cNvSpPr/>
            <p:nvPr/>
          </p:nvSpPr>
          <p:spPr>
            <a:xfrm>
              <a:off x="7147609" y="1141339"/>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19">
              <a:extLst>
                <a:ext uri="{FF2B5EF4-FFF2-40B4-BE49-F238E27FC236}">
                  <a16:creationId xmlns:a16="http://schemas.microsoft.com/office/drawing/2014/main" id="{FAC83AE7-BE60-C764-9AE5-4B1AAFE93A2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517" r="25999"/>
            <a:stretch/>
          </p:blipFill>
          <p:spPr bwMode="auto">
            <a:xfrm>
              <a:off x="5150552" y="1138298"/>
              <a:ext cx="1950965" cy="1273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a:extLst>
                <a:ext uri="{FF2B5EF4-FFF2-40B4-BE49-F238E27FC236}">
                  <a16:creationId xmlns:a16="http://schemas.microsoft.com/office/drawing/2014/main" id="{D8D16979-5D06-07EF-8A4F-B652B3FF99BA}"/>
                </a:ext>
              </a:extLst>
            </p:cNvPr>
            <p:cNvSpPr txBox="1"/>
            <p:nvPr/>
          </p:nvSpPr>
          <p:spPr>
            <a:xfrm>
              <a:off x="7308249" y="1505546"/>
              <a:ext cx="1199037" cy="461665"/>
            </a:xfrm>
            <a:prstGeom prst="rect">
              <a:avLst/>
            </a:prstGeom>
            <a:noFill/>
          </p:spPr>
          <p:txBody>
            <a:bodyPr wrap="square" rtlCol="0">
              <a:spAutoFit/>
            </a:bodyPr>
            <a:lstStyle/>
            <a:p>
              <a:r>
                <a:rPr lang="en-US" sz="1200" b="1" dirty="0">
                  <a:solidFill>
                    <a:schemeClr val="bg1"/>
                  </a:solidFill>
                  <a:latin typeface="Calibri" panose="020F0502020204030204" pitchFamily="34" charset="0"/>
                </a:rPr>
                <a:t>or enter your Operator ID</a:t>
              </a:r>
            </a:p>
          </p:txBody>
        </p:sp>
        <p:pic>
          <p:nvPicPr>
            <p:cNvPr id="21" name="Picture 20">
              <a:extLst>
                <a:ext uri="{FF2B5EF4-FFF2-40B4-BE49-F238E27FC236}">
                  <a16:creationId xmlns:a16="http://schemas.microsoft.com/office/drawing/2014/main" id="{914AEA6A-D0AE-635B-B644-7AC4E57E7826}"/>
                </a:ext>
              </a:extLst>
            </p:cNvPr>
            <p:cNvPicPr>
              <a:picLocks noChangeAspect="1"/>
            </p:cNvPicPr>
            <p:nvPr/>
          </p:nvPicPr>
          <p:blipFill>
            <a:blip r:embed="rId6"/>
            <a:stretch>
              <a:fillRect/>
            </a:stretch>
          </p:blipFill>
          <p:spPr>
            <a:xfrm>
              <a:off x="7355386" y="1327471"/>
              <a:ext cx="552381" cy="219048"/>
            </a:xfrm>
            <a:prstGeom prst="rect">
              <a:avLst/>
            </a:prstGeom>
          </p:spPr>
        </p:pic>
        <p:grpSp>
          <p:nvGrpSpPr>
            <p:cNvPr id="23" name="Group 22">
              <a:extLst>
                <a:ext uri="{FF2B5EF4-FFF2-40B4-BE49-F238E27FC236}">
                  <a16:creationId xmlns:a16="http://schemas.microsoft.com/office/drawing/2014/main" id="{1EF75012-E38E-E722-8278-52581944CF6E}"/>
                </a:ext>
              </a:extLst>
            </p:cNvPr>
            <p:cNvGrpSpPr/>
            <p:nvPr/>
          </p:nvGrpSpPr>
          <p:grpSpPr>
            <a:xfrm>
              <a:off x="7149579" y="1141339"/>
              <a:ext cx="1577961" cy="1024983"/>
              <a:chOff x="7147608" y="3469173"/>
              <a:chExt cx="1577961" cy="1024983"/>
            </a:xfrm>
          </p:grpSpPr>
          <p:sp>
            <p:nvSpPr>
              <p:cNvPr id="24" name="Rectangle 23">
                <a:extLst>
                  <a:ext uri="{FF2B5EF4-FFF2-40B4-BE49-F238E27FC236}">
                    <a16:creationId xmlns:a16="http://schemas.microsoft.com/office/drawing/2014/main" id="{727179D7-AECE-1859-BDCA-1A86E24131D3}"/>
                  </a:ext>
                </a:extLst>
              </p:cNvPr>
              <p:cNvSpPr/>
              <p:nvPr/>
            </p:nvSpPr>
            <p:spPr>
              <a:xfrm>
                <a:off x="7147608" y="3469173"/>
                <a:ext cx="1577961" cy="102498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53A19C3-A1C1-7765-BC99-69292245008B}"/>
                  </a:ext>
                </a:extLst>
              </p:cNvPr>
              <p:cNvSpPr txBox="1"/>
              <p:nvPr/>
            </p:nvSpPr>
            <p:spPr>
              <a:xfrm>
                <a:off x="7264414" y="3735453"/>
                <a:ext cx="1330797" cy="646331"/>
              </a:xfrm>
              <a:prstGeom prst="rect">
                <a:avLst/>
              </a:prstGeom>
              <a:noFill/>
            </p:spPr>
            <p:txBody>
              <a:bodyPr wrap="square" rtlCol="0">
                <a:spAutoFit/>
              </a:bodyPr>
              <a:lstStyle/>
              <a:p>
                <a:r>
                  <a:rPr lang="en-US" sz="1200" b="1" dirty="0">
                    <a:solidFill>
                      <a:schemeClr val="bg1"/>
                    </a:solidFill>
                    <a:latin typeface="Calibri" panose="020F0502020204030204" pitchFamily="34" charset="0"/>
                  </a:rPr>
                  <a:t>THE BARCODE ON THE CARTRIDGE POUCH</a:t>
                </a:r>
              </a:p>
            </p:txBody>
          </p:sp>
          <p:pic>
            <p:nvPicPr>
              <p:cNvPr id="29" name="Picture 28">
                <a:extLst>
                  <a:ext uri="{FF2B5EF4-FFF2-40B4-BE49-F238E27FC236}">
                    <a16:creationId xmlns:a16="http://schemas.microsoft.com/office/drawing/2014/main" id="{D1AF5128-D4A7-03B6-9EC5-6408780A56B4}"/>
                  </a:ext>
                </a:extLst>
              </p:cNvPr>
              <p:cNvPicPr>
                <a:picLocks noChangeAspect="1"/>
              </p:cNvPicPr>
              <p:nvPr/>
            </p:nvPicPr>
            <p:blipFill>
              <a:blip r:embed="rId6"/>
              <a:stretch>
                <a:fillRect/>
              </a:stretch>
            </p:blipFill>
            <p:spPr>
              <a:xfrm>
                <a:off x="7296642" y="3525900"/>
                <a:ext cx="552381" cy="219048"/>
              </a:xfrm>
              <a:prstGeom prst="rect">
                <a:avLst/>
              </a:prstGeom>
            </p:spPr>
          </p:pic>
        </p:grpSp>
        <p:pic>
          <p:nvPicPr>
            <p:cNvPr id="30" name="Picture 29">
              <a:extLst>
                <a:ext uri="{FF2B5EF4-FFF2-40B4-BE49-F238E27FC236}">
                  <a16:creationId xmlns:a16="http://schemas.microsoft.com/office/drawing/2014/main" id="{0849EBCD-E5B6-B68A-E823-5DA13CC31D97}"/>
                </a:ext>
              </a:extLst>
            </p:cNvPr>
            <p:cNvPicPr>
              <a:picLocks noChangeAspect="1"/>
            </p:cNvPicPr>
            <p:nvPr/>
          </p:nvPicPr>
          <p:blipFill>
            <a:blip r:embed="rId7"/>
            <a:srcRect l="-2140" t="19833" r="2140" b="10503"/>
            <a:stretch/>
          </p:blipFill>
          <p:spPr>
            <a:xfrm>
              <a:off x="6855144" y="2222395"/>
              <a:ext cx="1870426" cy="1066075"/>
            </a:xfrm>
            <a:prstGeom prst="rect">
              <a:avLst/>
            </a:prstGeom>
          </p:spPr>
        </p:pic>
        <p:pic>
          <p:nvPicPr>
            <p:cNvPr id="31" name="Picture 30" descr="A white circle with a number and arrow&#10;&#10;Description automatically generated">
              <a:extLst>
                <a:ext uri="{FF2B5EF4-FFF2-40B4-BE49-F238E27FC236}">
                  <a16:creationId xmlns:a16="http://schemas.microsoft.com/office/drawing/2014/main" id="{93283590-82CF-1614-85A1-C4E8A2509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7452" y="2407038"/>
              <a:ext cx="696788" cy="696788"/>
            </a:xfrm>
            <a:prstGeom prst="rect">
              <a:avLst/>
            </a:prstGeom>
          </p:spPr>
        </p:pic>
      </p:grpSp>
      <p:sp>
        <p:nvSpPr>
          <p:cNvPr id="4" name="Rectangle 3">
            <a:extLst>
              <a:ext uri="{FF2B5EF4-FFF2-40B4-BE49-F238E27FC236}">
                <a16:creationId xmlns:a16="http://schemas.microsoft.com/office/drawing/2014/main" id="{57A17D52-B365-2AB3-79E5-9082AE10134A}"/>
              </a:ext>
            </a:extLst>
          </p:cNvPr>
          <p:cNvSpPr/>
          <p:nvPr/>
        </p:nvSpPr>
        <p:spPr>
          <a:xfrm>
            <a:off x="6252613" y="2858237"/>
            <a:ext cx="357906" cy="23305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b="1" dirty="0"/>
              <a:t>m</a:t>
            </a:r>
          </a:p>
        </p:txBody>
      </p:sp>
    </p:spTree>
    <p:custDataLst>
      <p:tags r:id="rId1"/>
    </p:custDataLst>
    <p:extLst>
      <p:ext uri="{BB962C8B-B14F-4D97-AF65-F5344CB8AC3E}">
        <p14:creationId xmlns:p14="http://schemas.microsoft.com/office/powerpoint/2010/main" val="4136849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up of a packet&#10;&#10;AI-generated content may be incorrect.">
            <a:extLst>
              <a:ext uri="{FF2B5EF4-FFF2-40B4-BE49-F238E27FC236}">
                <a16:creationId xmlns:a16="http://schemas.microsoft.com/office/drawing/2014/main" id="{84E46466-5F7C-6D64-0DB6-C7AFFA00CE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5555" y="2898687"/>
            <a:ext cx="2611531" cy="1853758"/>
          </a:xfrm>
          <a:prstGeom prst="rect">
            <a:avLst/>
          </a:prstGeom>
          <a:ln>
            <a:noFill/>
          </a:ln>
        </p:spPr>
      </p:pic>
      <p:pic>
        <p:nvPicPr>
          <p:cNvPr id="21" name="Picture 20" descr="A white and green package with a bar code&#10;&#10;AI-generated content may be incorrect.">
            <a:extLst>
              <a:ext uri="{FF2B5EF4-FFF2-40B4-BE49-F238E27FC236}">
                <a16:creationId xmlns:a16="http://schemas.microsoft.com/office/drawing/2014/main" id="{C3EEF807-4FCF-78A8-70E2-905F03DF7BAF}"/>
              </a:ext>
            </a:extLst>
          </p:cNvPr>
          <p:cNvPicPr>
            <a:picLocks noChangeAspect="1"/>
          </p:cNvPicPr>
          <p:nvPr/>
        </p:nvPicPr>
        <p:blipFill>
          <a:blip r:embed="rId4" cstate="print">
            <a:extLst>
              <a:ext uri="{28A0092B-C50C-407E-A947-70E740481C1C}">
                <a14:useLocalDpi xmlns:a14="http://schemas.microsoft.com/office/drawing/2010/main" val="0"/>
              </a:ext>
            </a:extLst>
          </a:blip>
          <a:srcRect l="3457" t="8921" r="4900" b="7281"/>
          <a:stretch/>
        </p:blipFill>
        <p:spPr>
          <a:xfrm>
            <a:off x="5637266" y="887478"/>
            <a:ext cx="2527618" cy="1844918"/>
          </a:xfrm>
          <a:prstGeom prst="rect">
            <a:avLst/>
          </a:prstGeom>
          <a:ln>
            <a:noFill/>
          </a:ln>
        </p:spPr>
      </p:pic>
      <p:sp>
        <p:nvSpPr>
          <p:cNvPr id="8" name="Line 16">
            <a:extLst>
              <a:ext uri="{FF2B5EF4-FFF2-40B4-BE49-F238E27FC236}">
                <a16:creationId xmlns:a16="http://schemas.microsoft.com/office/drawing/2014/main" id="{7666EA8C-A51B-D217-1C42-D4BB66B35418}"/>
              </a:ext>
            </a:extLst>
          </p:cNvPr>
          <p:cNvSpPr>
            <a:spLocks noChangeShapeType="1"/>
          </p:cNvSpPr>
          <p:nvPr/>
        </p:nvSpPr>
        <p:spPr bwMode="auto">
          <a:xfrm flipH="1">
            <a:off x="1699754" y="2605508"/>
            <a:ext cx="98343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
        <p:nvSpPr>
          <p:cNvPr id="9" name="TextBox 8">
            <a:extLst>
              <a:ext uri="{FF2B5EF4-FFF2-40B4-BE49-F238E27FC236}">
                <a16:creationId xmlns:a16="http://schemas.microsoft.com/office/drawing/2014/main" id="{E3007D90-D43E-7B2F-2925-AFF535DB122B}"/>
              </a:ext>
            </a:extLst>
          </p:cNvPr>
          <p:cNvSpPr txBox="1"/>
          <p:nvPr/>
        </p:nvSpPr>
        <p:spPr>
          <a:xfrm>
            <a:off x="2724150" y="2443692"/>
            <a:ext cx="2265172"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b="1" dirty="0">
                <a:solidFill>
                  <a:schemeClr val="accent3"/>
                </a:solidFill>
                <a:latin typeface="Calibri"/>
              </a:rPr>
              <a:t>SCAN THE LINEAR BARCODE</a:t>
            </a:r>
            <a:r>
              <a:rPr lang="en-US" sz="1400" dirty="0">
                <a:solidFill>
                  <a:schemeClr val="accent3"/>
                </a:solidFill>
                <a:latin typeface="Calibri"/>
                <a:ea typeface="Calibri"/>
                <a:cs typeface="Calibri"/>
              </a:rPr>
              <a:t>​</a:t>
            </a:r>
            <a:endParaRPr lang="en-US" dirty="0">
              <a:solidFill>
                <a:schemeClr val="accent3"/>
              </a:solidFill>
              <a:ea typeface="Calibri"/>
              <a:cs typeface="Calibri"/>
            </a:endParaRPr>
          </a:p>
        </p:txBody>
      </p:sp>
      <p:sp>
        <p:nvSpPr>
          <p:cNvPr id="10" name="TextBox 9">
            <a:extLst>
              <a:ext uri="{FF2B5EF4-FFF2-40B4-BE49-F238E27FC236}">
                <a16:creationId xmlns:a16="http://schemas.microsoft.com/office/drawing/2014/main" id="{105E98B9-C468-B4C6-E812-A5A64EEF9BC1}"/>
              </a:ext>
            </a:extLst>
          </p:cNvPr>
          <p:cNvSpPr txBox="1"/>
          <p:nvPr/>
        </p:nvSpPr>
        <p:spPr>
          <a:xfrm>
            <a:off x="2787650" y="2824692"/>
            <a:ext cx="2572756" cy="30777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b="1" u="sng" dirty="0">
                <a:solidFill>
                  <a:schemeClr val="tx2"/>
                </a:solidFill>
                <a:latin typeface="Calibri"/>
              </a:rPr>
              <a:t>DO NOT</a:t>
            </a:r>
            <a:r>
              <a:rPr lang="en-US" sz="1400" b="1" dirty="0">
                <a:solidFill>
                  <a:schemeClr val="tx2"/>
                </a:solidFill>
                <a:latin typeface="Calibri"/>
              </a:rPr>
              <a:t> SCAN THE 2D BARCODE</a:t>
            </a:r>
            <a:r>
              <a:rPr lang="en-US" sz="1400" dirty="0">
                <a:solidFill>
                  <a:schemeClr val="tx2"/>
                </a:solidFill>
                <a:latin typeface="Calibri"/>
                <a:ea typeface="Calibri"/>
                <a:cs typeface="Calibri"/>
              </a:rPr>
              <a:t>​</a:t>
            </a:r>
            <a:endParaRPr lang="en-US" dirty="0">
              <a:solidFill>
                <a:schemeClr val="tx2"/>
              </a:solidFill>
              <a:ea typeface="Calibri"/>
              <a:cs typeface="Calibri"/>
            </a:endParaRPr>
          </a:p>
        </p:txBody>
      </p:sp>
      <p:sp>
        <p:nvSpPr>
          <p:cNvPr id="12" name="Line 16">
            <a:extLst>
              <a:ext uri="{FF2B5EF4-FFF2-40B4-BE49-F238E27FC236}">
                <a16:creationId xmlns:a16="http://schemas.microsoft.com/office/drawing/2014/main" id="{C0808369-30ED-D63B-4C9E-9C42D5E2433E}"/>
              </a:ext>
            </a:extLst>
          </p:cNvPr>
          <p:cNvSpPr>
            <a:spLocks noChangeShapeType="1"/>
          </p:cNvSpPr>
          <p:nvPr/>
        </p:nvSpPr>
        <p:spPr bwMode="auto">
          <a:xfrm flipH="1">
            <a:off x="2334752" y="2965340"/>
            <a:ext cx="385473"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
        <p:nvSpPr>
          <p:cNvPr id="6" name="Title 5">
            <a:extLst>
              <a:ext uri="{FF2B5EF4-FFF2-40B4-BE49-F238E27FC236}">
                <a16:creationId xmlns:a16="http://schemas.microsoft.com/office/drawing/2014/main" id="{FD919ACB-1DCB-4E22-B339-852E5877F787}"/>
              </a:ext>
            </a:extLst>
          </p:cNvPr>
          <p:cNvSpPr>
            <a:spLocks noGrp="1"/>
          </p:cNvSpPr>
          <p:nvPr>
            <p:ph type="title"/>
          </p:nvPr>
        </p:nvSpPr>
        <p:spPr/>
        <p:txBody>
          <a:bodyPr/>
          <a:lstStyle/>
          <a:p>
            <a:r>
              <a:rPr lang="en-US" dirty="0"/>
              <a:t>Prepare the analyzer </a:t>
            </a:r>
            <a:r>
              <a:rPr lang="en-US" sz="1400" dirty="0"/>
              <a:t>– cont’d</a:t>
            </a:r>
          </a:p>
        </p:txBody>
      </p:sp>
      <p:sp>
        <p:nvSpPr>
          <p:cNvPr id="5" name="Slide Number Placeholder 4">
            <a:extLst>
              <a:ext uri="{FF2B5EF4-FFF2-40B4-BE49-F238E27FC236}">
                <a16:creationId xmlns:a16="http://schemas.microsoft.com/office/drawing/2014/main" id="{A5260B99-333C-446E-8D54-221A8BBF3CA0}"/>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19</a:t>
            </a:fld>
            <a:endParaRPr lang="en-IN" dirty="0"/>
          </a:p>
        </p:txBody>
      </p:sp>
      <p:sp>
        <p:nvSpPr>
          <p:cNvPr id="3" name="Content Placeholder 2">
            <a:extLst>
              <a:ext uri="{FF2B5EF4-FFF2-40B4-BE49-F238E27FC236}">
                <a16:creationId xmlns:a16="http://schemas.microsoft.com/office/drawing/2014/main" id="{90B7FAF3-5D0C-43C9-AF53-C43F8E738F4B}"/>
              </a:ext>
            </a:extLst>
          </p:cNvPr>
          <p:cNvSpPr>
            <a:spLocks noGrp="1"/>
          </p:cNvSpPr>
          <p:nvPr>
            <p:ph type="body" sz="quarter" idx="11"/>
          </p:nvPr>
        </p:nvSpPr>
        <p:spPr>
          <a:xfrm>
            <a:off x="587375" y="1228725"/>
            <a:ext cx="5130735" cy="3397250"/>
          </a:xfrm>
        </p:spPr>
        <p:txBody>
          <a:bodyPr vert="horz" lIns="0" tIns="0" rIns="91440" bIns="45720" rtlCol="0" anchor="t">
            <a:noAutofit/>
          </a:bodyPr>
          <a:lstStyle/>
          <a:p>
            <a:pPr defTabSz="385763">
              <a:spcBef>
                <a:spcPts val="254"/>
              </a:spcBef>
            </a:pPr>
            <a:r>
              <a:rPr lang="en-US" dirty="0">
                <a:latin typeface="+mn-lt"/>
                <a:cs typeface="Calibri"/>
              </a:rPr>
              <a:t>SCAN (CARTRIDGE POUCH) BARCODE</a:t>
            </a:r>
          </a:p>
          <a:p>
            <a:pPr marL="285750" indent="-285750" defTabSz="385763">
              <a:spcBef>
                <a:spcPts val="254"/>
              </a:spcBef>
              <a:buFont typeface="Arial,Sans-Serif" panose="020B0604020202020204" pitchFamily="34" charset="0"/>
              <a:buChar char="•"/>
            </a:pPr>
            <a:r>
              <a:rPr lang="en-US" sz="1400" b="0" dirty="0">
                <a:solidFill>
                  <a:schemeClr val="tx1"/>
                </a:solidFill>
                <a:cs typeface="Calibri"/>
              </a:rPr>
              <a:t>Scan the barcode on the cartridge pouch</a:t>
            </a:r>
            <a:endParaRPr lang="en-US" sz="1400" dirty="0">
              <a:solidFill>
                <a:schemeClr val="tx1"/>
              </a:solidFill>
              <a:cs typeface="Calibri"/>
            </a:endParaRPr>
          </a:p>
          <a:p>
            <a:pPr marL="285750" indent="-285750" defTabSz="385763">
              <a:spcBef>
                <a:spcPts val="254"/>
              </a:spcBef>
              <a:buFont typeface="Arial,Sans-Serif" panose="020B0604020202020204" pitchFamily="34" charset="0"/>
              <a:buChar char="•"/>
            </a:pPr>
            <a:r>
              <a:rPr lang="en-US" sz="1400" dirty="0">
                <a:solidFill>
                  <a:schemeClr val="tx1"/>
                </a:solidFill>
                <a:cs typeface="Calibri"/>
              </a:rPr>
              <a:t>The lot information displays on the analyzer screen momentarily </a:t>
            </a:r>
            <a:endParaRPr lang="en-US" sz="1400" dirty="0">
              <a:solidFill>
                <a:schemeClr val="tx1"/>
              </a:solidFill>
              <a:ea typeface="Calibri"/>
              <a:cs typeface="Calibri"/>
            </a:endParaRPr>
          </a:p>
          <a:p>
            <a:pPr marL="285750" indent="-285750" defTabSz="385763">
              <a:spcBef>
                <a:spcPts val="254"/>
              </a:spcBef>
              <a:buFont typeface="Arial,Sans-Serif" panose="020B0604020202020204" pitchFamily="34" charset="0"/>
              <a:buChar char="•"/>
            </a:pPr>
            <a:r>
              <a:rPr lang="en-US" sz="1400" dirty="0">
                <a:solidFill>
                  <a:schemeClr val="tx1"/>
                </a:solidFill>
                <a:cs typeface="Calibri"/>
              </a:rPr>
              <a:t>The analyzer is now ready, next prepare the sample</a:t>
            </a:r>
            <a:endParaRPr lang="en-US" dirty="0">
              <a:solidFill>
                <a:schemeClr val="tx1"/>
              </a:solidFill>
            </a:endParaRPr>
          </a:p>
        </p:txBody>
      </p:sp>
      <p:sp>
        <p:nvSpPr>
          <p:cNvPr id="4" name="TextBox 3">
            <a:extLst>
              <a:ext uri="{FF2B5EF4-FFF2-40B4-BE49-F238E27FC236}">
                <a16:creationId xmlns:a16="http://schemas.microsoft.com/office/drawing/2014/main" id="{66F9EDC2-C3ED-B2B6-1A9B-F80323A637C0}"/>
              </a:ext>
            </a:extLst>
          </p:cNvPr>
          <p:cNvSpPr txBox="1"/>
          <p:nvPr/>
        </p:nvSpPr>
        <p:spPr>
          <a:xfrm>
            <a:off x="6921283" y="890774"/>
            <a:ext cx="649389" cy="307777"/>
          </a:xfrm>
          <a:prstGeom prst="rect">
            <a:avLst/>
          </a:prstGeom>
          <a:noFill/>
        </p:spPr>
        <p:txBody>
          <a:bodyPr wrap="square" rtlCol="0">
            <a:spAutoFit/>
          </a:bodyPr>
          <a:lstStyle/>
          <a:p>
            <a:pPr algn="ctr"/>
            <a:endParaRPr lang="en-US" sz="1400" b="1" dirty="0">
              <a:solidFill>
                <a:srgbClr val="009CDE"/>
              </a:solidFill>
              <a:latin typeface="Calibri" panose="020F0502020204030204" pitchFamily="34" charset="0"/>
            </a:endParaRPr>
          </a:p>
        </p:txBody>
      </p:sp>
      <p:pic>
        <p:nvPicPr>
          <p:cNvPr id="32" name="Picture 31">
            <a:extLst>
              <a:ext uri="{FF2B5EF4-FFF2-40B4-BE49-F238E27FC236}">
                <a16:creationId xmlns:a16="http://schemas.microsoft.com/office/drawing/2014/main" id="{1795B660-982D-6D41-362F-519B013F81AF}"/>
              </a:ext>
            </a:extLst>
          </p:cNvPr>
          <p:cNvPicPr>
            <a:picLocks noChangeAspect="1"/>
          </p:cNvPicPr>
          <p:nvPr/>
        </p:nvPicPr>
        <p:blipFill>
          <a:blip r:embed="rId5"/>
          <a:srcRect r="3950"/>
          <a:stretch/>
        </p:blipFill>
        <p:spPr>
          <a:xfrm>
            <a:off x="1070047" y="2436596"/>
            <a:ext cx="1475668" cy="317019"/>
          </a:xfrm>
          <a:prstGeom prst="rect">
            <a:avLst/>
          </a:prstGeom>
        </p:spPr>
      </p:pic>
      <p:cxnSp>
        <p:nvCxnSpPr>
          <p:cNvPr id="11" name="Straight Connector 10">
            <a:extLst>
              <a:ext uri="{FF2B5EF4-FFF2-40B4-BE49-F238E27FC236}">
                <a16:creationId xmlns:a16="http://schemas.microsoft.com/office/drawing/2014/main" id="{13A49572-1CF7-2D90-1668-B7A8B6F0183B}"/>
              </a:ext>
            </a:extLst>
          </p:cNvPr>
          <p:cNvCxnSpPr/>
          <p:nvPr/>
        </p:nvCxnSpPr>
        <p:spPr>
          <a:xfrm>
            <a:off x="480802" y="3379764"/>
            <a:ext cx="4610100" cy="0"/>
          </a:xfrm>
          <a:prstGeom prst="line">
            <a:avLst/>
          </a:prstGeom>
          <a:ln w="15875"/>
        </p:spPr>
        <p:style>
          <a:lnRef idx="1">
            <a:schemeClr val="accent3"/>
          </a:lnRef>
          <a:fillRef idx="0">
            <a:schemeClr val="accent3"/>
          </a:fillRef>
          <a:effectRef idx="0">
            <a:schemeClr val="accent3"/>
          </a:effectRef>
          <a:fontRef idx="minor">
            <a:schemeClr val="tx1"/>
          </a:fontRef>
        </p:style>
      </p:cxnSp>
      <p:sp>
        <p:nvSpPr>
          <p:cNvPr id="13" name="TextBox 12">
            <a:extLst>
              <a:ext uri="{FF2B5EF4-FFF2-40B4-BE49-F238E27FC236}">
                <a16:creationId xmlns:a16="http://schemas.microsoft.com/office/drawing/2014/main" id="{8C77CC04-E609-A7D0-CC8F-FB8720387DE4}"/>
              </a:ext>
            </a:extLst>
          </p:cNvPr>
          <p:cNvSpPr txBox="1"/>
          <p:nvPr/>
        </p:nvSpPr>
        <p:spPr>
          <a:xfrm>
            <a:off x="786315" y="3500634"/>
            <a:ext cx="3867820" cy="987450"/>
          </a:xfrm>
          <a:prstGeom prst="rect">
            <a:avLst/>
          </a:prstGeom>
          <a:noFill/>
        </p:spPr>
        <p:txBody>
          <a:bodyPr wrap="square" lIns="91440" tIns="45720" rIns="91440" bIns="45720" rtlCol="0" anchor="t">
            <a:spAutoFit/>
          </a:bodyPr>
          <a:lstStyle/>
          <a:p>
            <a:pPr defTabSz="514350"/>
            <a:r>
              <a:rPr lang="en-US" sz="1400" b="1" dirty="0">
                <a:solidFill>
                  <a:schemeClr val="tx2"/>
                </a:solidFill>
                <a:cs typeface="Calibri"/>
              </a:rPr>
              <a:t>PRECAUTIONS</a:t>
            </a:r>
            <a:endParaRPr lang="en-US" sz="1400" dirty="0">
              <a:solidFill>
                <a:schemeClr val="tx2"/>
              </a:solidFill>
              <a:cs typeface="Calibri"/>
            </a:endParaRPr>
          </a:p>
          <a:p>
            <a:pPr marL="128270" indent="-128270">
              <a:spcAft>
                <a:spcPts val="450"/>
              </a:spcAft>
              <a:buFont typeface="Arial" panose="020B0604020202020204" pitchFamily="34" charset="0"/>
              <a:buChar char="•"/>
            </a:pPr>
            <a:r>
              <a:rPr lang="en-US" sz="1000" b="1" dirty="0">
                <a:cs typeface="Calibri"/>
              </a:rPr>
              <a:t>If an </a:t>
            </a:r>
            <a:r>
              <a:rPr lang="en-US" sz="1000" b="1" dirty="0">
                <a:solidFill>
                  <a:schemeClr val="accent3"/>
                </a:solidFill>
                <a:cs typeface="Calibri"/>
              </a:rPr>
              <a:t>Invalid Cartridge Type </a:t>
            </a:r>
            <a:r>
              <a:rPr lang="en-US" sz="1000" b="1" dirty="0">
                <a:cs typeface="Calibri"/>
              </a:rPr>
              <a:t>message is displayed, contact the System Administrator.</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Scanning is required. You must scan the barcode. This information cannot be entered manually.</a:t>
            </a:r>
            <a:endParaRPr lang="en-US" sz="1000" b="1" dirty="0">
              <a:ea typeface="Calibri"/>
              <a:cs typeface="Calibri"/>
            </a:endParaRPr>
          </a:p>
        </p:txBody>
      </p:sp>
      <p:pic>
        <p:nvPicPr>
          <p:cNvPr id="15" name="Picture 14" descr="Icon&#10;&#10;Description automatically generated">
            <a:extLst>
              <a:ext uri="{FF2B5EF4-FFF2-40B4-BE49-F238E27FC236}">
                <a16:creationId xmlns:a16="http://schemas.microsoft.com/office/drawing/2014/main" id="{E0EF7B86-278E-A674-6D53-B1EEC0C3A4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551" y="3580596"/>
            <a:ext cx="342207" cy="342207"/>
          </a:xfrm>
          <a:prstGeom prst="rect">
            <a:avLst/>
          </a:prstGeom>
        </p:spPr>
      </p:pic>
      <p:grpSp>
        <p:nvGrpSpPr>
          <p:cNvPr id="16" name="Group 15">
            <a:extLst>
              <a:ext uri="{FF2B5EF4-FFF2-40B4-BE49-F238E27FC236}">
                <a16:creationId xmlns:a16="http://schemas.microsoft.com/office/drawing/2014/main" id="{5CD64B37-6956-81D6-FD79-B589097F73A3}"/>
              </a:ext>
            </a:extLst>
          </p:cNvPr>
          <p:cNvGrpSpPr/>
          <p:nvPr/>
        </p:nvGrpSpPr>
        <p:grpSpPr>
          <a:xfrm>
            <a:off x="5380422" y="695100"/>
            <a:ext cx="2786634" cy="2239003"/>
            <a:chOff x="5682484" y="496022"/>
            <a:chExt cx="3033214" cy="2437125"/>
          </a:xfrm>
        </p:grpSpPr>
        <p:sp>
          <p:nvSpPr>
            <p:cNvPr id="34" name="Text Box 19">
              <a:extLst>
                <a:ext uri="{FF2B5EF4-FFF2-40B4-BE49-F238E27FC236}">
                  <a16:creationId xmlns:a16="http://schemas.microsoft.com/office/drawing/2014/main" id="{91179753-C29B-734B-BF5D-7E7D33900D4D}"/>
                </a:ext>
              </a:extLst>
            </p:cNvPr>
            <p:cNvSpPr txBox="1">
              <a:spLocks noChangeArrowheads="1"/>
            </p:cNvSpPr>
            <p:nvPr/>
          </p:nvSpPr>
          <p:spPr bwMode="auto">
            <a:xfrm>
              <a:off x="5718110" y="539138"/>
              <a:ext cx="1189049" cy="307777"/>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FRONT</a:t>
              </a:r>
              <a:endParaRPr lang="en-US" altLang="en-US" sz="1400" b="1" cap="all" dirty="0">
                <a:solidFill>
                  <a:schemeClr val="accent1"/>
                </a:solidFill>
              </a:endParaRPr>
            </a:p>
          </p:txBody>
        </p:sp>
        <p:sp>
          <p:nvSpPr>
            <p:cNvPr id="18" name="Text Box 19">
              <a:extLst>
                <a:ext uri="{FF2B5EF4-FFF2-40B4-BE49-F238E27FC236}">
                  <a16:creationId xmlns:a16="http://schemas.microsoft.com/office/drawing/2014/main" id="{7384BBC7-B116-9440-3F73-B74332D62213}"/>
                </a:ext>
              </a:extLst>
            </p:cNvPr>
            <p:cNvSpPr txBox="1">
              <a:spLocks noChangeArrowheads="1"/>
            </p:cNvSpPr>
            <p:nvPr/>
          </p:nvSpPr>
          <p:spPr bwMode="auto">
            <a:xfrm>
              <a:off x="5682484" y="2625370"/>
              <a:ext cx="1189049" cy="307777"/>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BACK</a:t>
              </a:r>
              <a:endParaRPr lang="en-US" altLang="en-US" sz="1400" b="1" cap="all" dirty="0">
                <a:solidFill>
                  <a:schemeClr val="accent1"/>
                </a:solidFill>
              </a:endParaRPr>
            </a:p>
          </p:txBody>
        </p:sp>
        <p:sp>
          <p:nvSpPr>
            <p:cNvPr id="37" name="Rectangle 36">
              <a:extLst>
                <a:ext uri="{FF2B5EF4-FFF2-40B4-BE49-F238E27FC236}">
                  <a16:creationId xmlns:a16="http://schemas.microsoft.com/office/drawing/2014/main" id="{D1DB8E66-5CAA-897D-173E-D07B8FB7D7A3}"/>
                </a:ext>
              </a:extLst>
            </p:cNvPr>
            <p:cNvSpPr/>
            <p:nvPr/>
          </p:nvSpPr>
          <p:spPr>
            <a:xfrm>
              <a:off x="8119472" y="831939"/>
              <a:ext cx="406648" cy="1747703"/>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pic>
          <p:nvPicPr>
            <p:cNvPr id="17" name="Graphic 16" descr="Checkmark with solid fill">
              <a:extLst>
                <a:ext uri="{FF2B5EF4-FFF2-40B4-BE49-F238E27FC236}">
                  <a16:creationId xmlns:a16="http://schemas.microsoft.com/office/drawing/2014/main" id="{9666AC87-AEBF-81D4-439D-6F5B2B89EB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67058" y="496022"/>
              <a:ext cx="548640" cy="548640"/>
            </a:xfrm>
            <a:prstGeom prst="rect">
              <a:avLst/>
            </a:prstGeom>
          </p:spPr>
        </p:pic>
        <p:pic>
          <p:nvPicPr>
            <p:cNvPr id="2" name="Graphic 1" descr="Close with solid fill">
              <a:extLst>
                <a:ext uri="{FF2B5EF4-FFF2-40B4-BE49-F238E27FC236}">
                  <a16:creationId xmlns:a16="http://schemas.microsoft.com/office/drawing/2014/main" id="{2BFD1C7C-FADF-094B-5771-BFC2B4E240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14897" y="925803"/>
              <a:ext cx="548640" cy="548640"/>
            </a:xfrm>
            <a:prstGeom prst="rect">
              <a:avLst/>
            </a:prstGeom>
          </p:spPr>
        </p:pic>
      </p:grpSp>
      <p:pic>
        <p:nvPicPr>
          <p:cNvPr id="7" name="Picture 6" descr="A close up of a label&#10;&#10;AI-generated content may be incorrect.">
            <a:extLst>
              <a:ext uri="{FF2B5EF4-FFF2-40B4-BE49-F238E27FC236}">
                <a16:creationId xmlns:a16="http://schemas.microsoft.com/office/drawing/2014/main" id="{2E21BF14-267F-B5BB-849D-9E8A9F73E7F1}"/>
              </a:ext>
            </a:extLst>
          </p:cNvPr>
          <p:cNvPicPr>
            <a:picLocks noChangeAspect="1"/>
          </p:cNvPicPr>
          <p:nvPr/>
        </p:nvPicPr>
        <p:blipFill>
          <a:blip r:embed="rId11" cstate="print">
            <a:extLst>
              <a:ext uri="{28A0092B-C50C-407E-A947-70E740481C1C}">
                <a14:useLocalDpi xmlns:a14="http://schemas.microsoft.com/office/drawing/2010/main" val="0"/>
              </a:ext>
            </a:extLst>
          </a:blip>
          <a:srcRect l="41303" t="27353" r="53884" b="19228"/>
          <a:stretch/>
        </p:blipFill>
        <p:spPr>
          <a:xfrm rot="16200000">
            <a:off x="1647622" y="1830518"/>
            <a:ext cx="296126" cy="1500064"/>
          </a:xfrm>
          <a:prstGeom prst="rect">
            <a:avLst/>
          </a:prstGeom>
        </p:spPr>
      </p:pic>
      <p:pic>
        <p:nvPicPr>
          <p:cNvPr id="14" name="Picture 13" descr="A close-up of a label&#10;&#10;AI-generated content may be incorrect.">
            <a:extLst>
              <a:ext uri="{FF2B5EF4-FFF2-40B4-BE49-F238E27FC236}">
                <a16:creationId xmlns:a16="http://schemas.microsoft.com/office/drawing/2014/main" id="{1BFBFC3E-EB71-537C-DDAF-778156C9A1A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4316" t="23955" r="69921" b="62563"/>
          <a:stretch/>
        </p:blipFill>
        <p:spPr>
          <a:xfrm>
            <a:off x="2178056" y="2779259"/>
            <a:ext cx="434515" cy="477731"/>
          </a:xfrm>
          <a:prstGeom prst="rect">
            <a:avLst/>
          </a:prstGeom>
        </p:spPr>
      </p:pic>
    </p:spTree>
    <p:custDataLst>
      <p:tags r:id="rId1"/>
    </p:custDataLst>
    <p:extLst>
      <p:ext uri="{BB962C8B-B14F-4D97-AF65-F5344CB8AC3E}">
        <p14:creationId xmlns:p14="http://schemas.microsoft.com/office/powerpoint/2010/main" val="578090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C12CB-31F1-423B-A7AC-7D9144ABFE96}"/>
              </a:ext>
            </a:extLst>
          </p:cNvPr>
          <p:cNvSpPr>
            <a:spLocks noGrp="1"/>
          </p:cNvSpPr>
          <p:nvPr>
            <p:ph type="ctrTitle"/>
          </p:nvPr>
        </p:nvSpPr>
        <p:spPr>
          <a:xfrm>
            <a:off x="502919" y="2529414"/>
            <a:ext cx="7775918" cy="1234440"/>
          </a:xfrm>
        </p:spPr>
        <p:txBody>
          <a:bodyPr/>
          <a:lstStyle/>
          <a:p>
            <a:pPr>
              <a:spcAft>
                <a:spcPts val="1200"/>
              </a:spcAft>
            </a:pPr>
            <a:r>
              <a:rPr lang="en-US" sz="3600" dirty="0"/>
              <a:t>i-STAT G3+ Cartridge</a:t>
            </a:r>
            <a:br>
              <a:rPr lang="en-US" sz="3600" dirty="0"/>
            </a:br>
            <a:endParaRPr lang="en-IN" sz="4000" dirty="0"/>
          </a:p>
        </p:txBody>
      </p:sp>
      <p:sp>
        <p:nvSpPr>
          <p:cNvPr id="3" name="Subtitle 2">
            <a:extLst>
              <a:ext uri="{FF2B5EF4-FFF2-40B4-BE49-F238E27FC236}">
                <a16:creationId xmlns:a16="http://schemas.microsoft.com/office/drawing/2014/main" id="{9D016B34-11B8-4B22-A017-D105A1BA7DC0}"/>
              </a:ext>
            </a:extLst>
          </p:cNvPr>
          <p:cNvSpPr>
            <a:spLocks noGrp="1"/>
          </p:cNvSpPr>
          <p:nvPr>
            <p:ph type="subTitle" idx="1"/>
          </p:nvPr>
        </p:nvSpPr>
        <p:spPr>
          <a:xfrm>
            <a:off x="502919" y="1949341"/>
            <a:ext cx="8138159" cy="480060"/>
          </a:xfrm>
        </p:spPr>
        <p:txBody>
          <a:bodyPr/>
          <a:lstStyle/>
          <a:p>
            <a:r>
              <a:rPr lang="en-US" cap="none" dirty="0">
                <a:cs typeface="Calibri"/>
              </a:rPr>
              <a:t>PERFORMING A PATIENT TEST | i-STAT 1 SYSTEM</a:t>
            </a:r>
            <a:endParaRPr lang="en-US" cap="none" dirty="0"/>
          </a:p>
        </p:txBody>
      </p:sp>
    </p:spTree>
    <p:custDataLst>
      <p:tags r:id="rId1"/>
    </p:custDataLst>
    <p:extLst>
      <p:ext uri="{BB962C8B-B14F-4D97-AF65-F5344CB8AC3E}">
        <p14:creationId xmlns:p14="http://schemas.microsoft.com/office/powerpoint/2010/main" val="2924989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D72F6-C596-2880-5BEC-C151173A941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845E35A-4D49-C658-2CEB-83BD30A574F5}"/>
              </a:ext>
            </a:extLst>
          </p:cNvPr>
          <p:cNvSpPr>
            <a:spLocks noGrp="1"/>
          </p:cNvSpPr>
          <p:nvPr>
            <p:ph type="title"/>
          </p:nvPr>
        </p:nvSpPr>
        <p:spPr/>
        <p:txBody>
          <a:bodyPr/>
          <a:lstStyle/>
          <a:p>
            <a:r>
              <a:rPr lang="en-US" dirty="0"/>
              <a:t>Prepare for sample collection</a:t>
            </a:r>
            <a:endParaRPr lang="en-US" b="1" i="1" dirty="0"/>
          </a:p>
        </p:txBody>
      </p:sp>
      <p:sp>
        <p:nvSpPr>
          <p:cNvPr id="5" name="Slide Number Placeholder 4">
            <a:extLst>
              <a:ext uri="{FF2B5EF4-FFF2-40B4-BE49-F238E27FC236}">
                <a16:creationId xmlns:a16="http://schemas.microsoft.com/office/drawing/2014/main" id="{512A1CB3-1A36-7EFB-C50F-F5773B3D6BB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20</a:t>
            </a:fld>
            <a:endParaRPr lang="en-IN" dirty="0"/>
          </a:p>
        </p:txBody>
      </p:sp>
      <p:sp>
        <p:nvSpPr>
          <p:cNvPr id="23" name="TextBox 22">
            <a:extLst>
              <a:ext uri="{FF2B5EF4-FFF2-40B4-BE49-F238E27FC236}">
                <a16:creationId xmlns:a16="http://schemas.microsoft.com/office/drawing/2014/main" id="{4AE6200B-2D42-9862-E76C-9F9787B535AD}"/>
              </a:ext>
            </a:extLst>
          </p:cNvPr>
          <p:cNvSpPr txBox="1"/>
          <p:nvPr/>
        </p:nvSpPr>
        <p:spPr>
          <a:xfrm>
            <a:off x="1332832" y="1423121"/>
            <a:ext cx="4424788" cy="954107"/>
          </a:xfrm>
          <a:prstGeom prst="rect">
            <a:avLst/>
          </a:prstGeom>
          <a:noFill/>
        </p:spPr>
        <p:txBody>
          <a:bodyPr wrap="square" lIns="0" rtlCol="0">
            <a:spAutoFit/>
          </a:bodyPr>
          <a:lstStyle/>
          <a:p>
            <a:pPr defTabSz="514350"/>
            <a:r>
              <a:rPr lang="en-US" sz="1400" b="1" dirty="0">
                <a:solidFill>
                  <a:schemeClr val="accent3"/>
                </a:solidFill>
                <a:cs typeface="Calibri" panose="020F0502020204030204" pitchFamily="34" charset="0"/>
              </a:rPr>
              <a:t>QUICK TIPS</a:t>
            </a:r>
          </a:p>
          <a:p>
            <a:pPr marL="285750" indent="-285750" defTabSz="514350">
              <a:buFont typeface="Arial" panose="020B0604020202020204" pitchFamily="34" charset="0"/>
              <a:buChar char="•"/>
            </a:pPr>
            <a:r>
              <a:rPr lang="en-US" sz="1400" dirty="0">
                <a:cs typeface="Calibri" panose="020F0502020204030204" pitchFamily="34" charset="0"/>
              </a:rPr>
              <a:t>The </a:t>
            </a:r>
            <a:r>
              <a:rPr lang="en-US" sz="1400" i="1" dirty="0">
                <a:cs typeface="Calibri" panose="020F0502020204030204" pitchFamily="34" charset="0"/>
              </a:rPr>
              <a:t>i-STAT G3+ </a:t>
            </a:r>
            <a:r>
              <a:rPr lang="en-US" sz="1400" dirty="0">
                <a:cs typeface="Calibri" panose="020F0502020204030204" pitchFamily="34" charset="0"/>
              </a:rPr>
              <a:t>cartridge requires </a:t>
            </a:r>
            <a:br>
              <a:rPr lang="en-US" sz="1400" dirty="0">
                <a:cs typeface="Calibri" panose="020F0502020204030204" pitchFamily="34" charset="0"/>
              </a:rPr>
            </a:br>
            <a:r>
              <a:rPr lang="en-US" sz="1400" dirty="0">
                <a:cs typeface="Calibri" panose="020F0502020204030204" pitchFamily="34" charset="0"/>
              </a:rPr>
              <a:t>fresh arterial, venous, or capillary whole blood (approximately 95μL)</a:t>
            </a:r>
          </a:p>
        </p:txBody>
      </p:sp>
      <p:sp>
        <p:nvSpPr>
          <p:cNvPr id="25" name="TextBox 24">
            <a:extLst>
              <a:ext uri="{FF2B5EF4-FFF2-40B4-BE49-F238E27FC236}">
                <a16:creationId xmlns:a16="http://schemas.microsoft.com/office/drawing/2014/main" id="{58C85F69-9E36-65D2-9B2E-1DCED0F953FB}"/>
              </a:ext>
            </a:extLst>
          </p:cNvPr>
          <p:cNvSpPr txBox="1"/>
          <p:nvPr/>
        </p:nvSpPr>
        <p:spPr>
          <a:xfrm>
            <a:off x="1332832" y="2340012"/>
            <a:ext cx="3177175" cy="2108269"/>
          </a:xfrm>
          <a:prstGeom prst="rect">
            <a:avLst/>
          </a:prstGeom>
          <a:noFill/>
        </p:spPr>
        <p:txBody>
          <a:bodyPr wrap="square" lIns="0" numCol="1" spcCol="182880" rtlCol="0">
            <a:spAutoFit/>
          </a:bodyPr>
          <a:lstStyle/>
          <a:p>
            <a:pPr defTabSz="514350"/>
            <a:r>
              <a:rPr lang="en-US" sz="1400" b="1" dirty="0">
                <a:solidFill>
                  <a:schemeClr val="accent3"/>
                </a:solidFill>
                <a:cs typeface="Calibri" panose="020F0502020204030204" pitchFamily="34" charset="0"/>
              </a:rPr>
              <a:t>DO</a:t>
            </a:r>
          </a:p>
          <a:p>
            <a:pPr marL="285750" indent="-285750" defTabSz="514350">
              <a:buFont typeface="Arial" panose="020B0604020202020204" pitchFamily="34" charset="0"/>
              <a:buChar char="•"/>
            </a:pPr>
            <a:r>
              <a:rPr lang="en-US" sz="1300" b="1" dirty="0">
                <a:cs typeface="Calibri" panose="020F0502020204030204" pitchFamily="34" charset="0"/>
              </a:rPr>
              <a:t>DO</a:t>
            </a:r>
            <a:r>
              <a:rPr lang="en-US" sz="1300" dirty="0">
                <a:cs typeface="Calibri" panose="020F0502020204030204" pitchFamily="34" charset="0"/>
              </a:rPr>
              <a:t> use a collection technique resulting in good blood flow </a:t>
            </a:r>
          </a:p>
          <a:p>
            <a:pPr marL="285750" indent="-285750" defTabSz="514350">
              <a:buFont typeface="Arial" panose="020B0604020202020204" pitchFamily="34" charset="0"/>
              <a:buChar char="•"/>
            </a:pPr>
            <a:r>
              <a:rPr lang="en-US" sz="1300" b="1" dirty="0">
                <a:cs typeface="Calibri" panose="020F0502020204030204" pitchFamily="34" charset="0"/>
              </a:rPr>
              <a:t>DO</a:t>
            </a:r>
            <a:r>
              <a:rPr lang="en-US" sz="1300" dirty="0">
                <a:cs typeface="Calibri" panose="020F0502020204030204" pitchFamily="34" charset="0"/>
              </a:rPr>
              <a:t> collect a venous specimen ensuring proper order of draw &amp; fill a lithium heparin or nonanticoagulated blood collection tube to capacity</a:t>
            </a:r>
          </a:p>
          <a:p>
            <a:pPr marL="285750" indent="-285750" defTabSz="514350">
              <a:buFont typeface="Arial" panose="020B0604020202020204" pitchFamily="34" charset="0"/>
              <a:buChar char="•"/>
            </a:pPr>
            <a:r>
              <a:rPr lang="en-US" sz="1300" b="1" kern="0" dirty="0">
                <a:effectLst/>
                <a:ea typeface="Cambria" panose="02040503050406030204" pitchFamily="18" charset="0"/>
                <a:cs typeface="Cambria" panose="02040503050406030204" pitchFamily="18" charset="0"/>
              </a:rPr>
              <a:t>DO </a:t>
            </a:r>
            <a:r>
              <a:rPr lang="en-US" sz="1300" kern="0" dirty="0">
                <a:effectLst/>
                <a:ea typeface="Cambria" panose="02040503050406030204" pitchFamily="18" charset="0"/>
                <a:cs typeface="Cambria" panose="02040503050406030204" pitchFamily="18" charset="0"/>
              </a:rPr>
              <a:t>fill</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the</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cartridge</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to</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the</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fill’</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line</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immediately. Delay</a:t>
            </a:r>
            <a:r>
              <a:rPr lang="en-US" sz="1300" kern="0" spc="-90" dirty="0">
                <a:effectLst/>
                <a:ea typeface="Cambria" panose="02040503050406030204" pitchFamily="18" charset="0"/>
                <a:cs typeface="Cambria" panose="02040503050406030204" pitchFamily="18" charset="0"/>
              </a:rPr>
              <a:t> in </a:t>
            </a:r>
            <a:r>
              <a:rPr lang="en-US" sz="1300" kern="0" dirty="0">
                <a:effectLst/>
                <a:ea typeface="Cambria" panose="02040503050406030204" pitchFamily="18" charset="0"/>
                <a:cs typeface="Cambria" panose="02040503050406030204" pitchFamily="18" charset="0"/>
              </a:rPr>
              <a:t>filling</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may</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produce erroneous</a:t>
            </a:r>
            <a:r>
              <a:rPr lang="en-US" sz="1300" kern="0" spc="-90" dirty="0">
                <a:effectLst/>
                <a:ea typeface="Cambria" panose="02040503050406030204" pitchFamily="18" charset="0"/>
                <a:cs typeface="Cambria" panose="02040503050406030204" pitchFamily="18" charset="0"/>
              </a:rPr>
              <a:t> </a:t>
            </a:r>
            <a:r>
              <a:rPr lang="en-US" sz="1300" kern="0" dirty="0">
                <a:effectLst/>
                <a:ea typeface="Cambria" panose="02040503050406030204" pitchFamily="18" charset="0"/>
                <a:cs typeface="Cambria" panose="02040503050406030204" pitchFamily="18" charset="0"/>
              </a:rPr>
              <a:t>results</a:t>
            </a:r>
            <a:endParaRPr lang="en-US" sz="1300" dirty="0">
              <a:cs typeface="Calibri" panose="020F0502020204030204" pitchFamily="34" charset="0"/>
            </a:endParaRPr>
          </a:p>
        </p:txBody>
      </p:sp>
      <p:sp>
        <p:nvSpPr>
          <p:cNvPr id="26" name="TextBox 25">
            <a:extLst>
              <a:ext uri="{FF2B5EF4-FFF2-40B4-BE49-F238E27FC236}">
                <a16:creationId xmlns:a16="http://schemas.microsoft.com/office/drawing/2014/main" id="{B7CA655B-521C-DBEC-51A9-60E374E7BB68}"/>
              </a:ext>
            </a:extLst>
          </p:cNvPr>
          <p:cNvSpPr txBox="1"/>
          <p:nvPr/>
        </p:nvSpPr>
        <p:spPr>
          <a:xfrm>
            <a:off x="5339839" y="2455441"/>
            <a:ext cx="2566211" cy="1508105"/>
          </a:xfrm>
          <a:prstGeom prst="rect">
            <a:avLst/>
          </a:prstGeom>
          <a:noFill/>
        </p:spPr>
        <p:txBody>
          <a:bodyPr wrap="square" lIns="0" numCol="1" spcCol="182880" rtlCol="0">
            <a:spAutoFit/>
          </a:bodyPr>
          <a:lstStyle/>
          <a:p>
            <a:pPr defTabSz="514350"/>
            <a:r>
              <a:rPr lang="en-US" sz="1400" b="1" dirty="0">
                <a:solidFill>
                  <a:schemeClr val="accent3"/>
                </a:solidFill>
                <a:cs typeface="Calibri" panose="020F0502020204030204" pitchFamily="34" charset="0"/>
              </a:rPr>
              <a:t>DO NOT</a:t>
            </a:r>
          </a:p>
          <a:p>
            <a:pPr marL="285750" indent="-285750" defTabSz="514350">
              <a:buFont typeface="Arial" panose="020B0604020202020204" pitchFamily="34" charset="0"/>
              <a:buChar char="•"/>
            </a:pPr>
            <a:r>
              <a:rPr lang="en-US" sz="1300" b="1" dirty="0">
                <a:cs typeface="Calibri" panose="020F0502020204030204" pitchFamily="34" charset="0"/>
              </a:rPr>
              <a:t>DO NOT </a:t>
            </a:r>
            <a:r>
              <a:rPr lang="en-US" sz="1300" dirty="0">
                <a:cs typeface="Calibri" panose="020F0502020204030204" pitchFamily="34" charset="0"/>
              </a:rPr>
              <a:t>collect a sample from an arm with an IV </a:t>
            </a:r>
          </a:p>
          <a:p>
            <a:pPr marL="285750" indent="-285750" defTabSz="514350">
              <a:buFont typeface="Arial" panose="020B0604020202020204" pitchFamily="34" charset="0"/>
              <a:buChar char="•"/>
            </a:pPr>
            <a:r>
              <a:rPr lang="en-US" sz="1300" b="1" kern="0" dirty="0">
                <a:effectLst/>
                <a:ea typeface="Cambria" panose="02040503050406030204" pitchFamily="18" charset="0"/>
                <a:cs typeface="Cambria" panose="02040503050406030204" pitchFamily="18" charset="0"/>
              </a:rPr>
              <a:t>DO NOT </a:t>
            </a:r>
            <a:r>
              <a:rPr lang="en-US" sz="1300" kern="0" dirty="0">
                <a:effectLst/>
                <a:ea typeface="Cambria" panose="02040503050406030204" pitchFamily="18" charset="0"/>
                <a:cs typeface="Cambria" panose="02040503050406030204" pitchFamily="18" charset="0"/>
              </a:rPr>
              <a:t>underfill a blood collection tube</a:t>
            </a:r>
          </a:p>
          <a:p>
            <a:pPr marL="285750" indent="-285750" defTabSz="514350">
              <a:buFont typeface="Arial" panose="020B0604020202020204" pitchFamily="34" charset="0"/>
              <a:buChar char="•"/>
            </a:pPr>
            <a:r>
              <a:rPr lang="en-US" sz="1300" b="1" kern="0" dirty="0">
                <a:effectLst/>
                <a:ea typeface="Cambria" panose="02040503050406030204" pitchFamily="18" charset="0"/>
                <a:cs typeface="Cambria" panose="02040503050406030204" pitchFamily="18" charset="0"/>
              </a:rPr>
              <a:t>DO NOT </a:t>
            </a:r>
            <a:r>
              <a:rPr lang="en-US" sz="1300" kern="0" dirty="0">
                <a:effectLst/>
                <a:ea typeface="Cambria" panose="02040503050406030204" pitchFamily="18" charset="0"/>
                <a:cs typeface="Cambria" panose="02040503050406030204" pitchFamily="18" charset="0"/>
              </a:rPr>
              <a:t>incorrectly handle or incorrectly fill the cartridge</a:t>
            </a:r>
            <a:endParaRPr lang="en-US" sz="1300" dirty="0">
              <a:cs typeface="Calibri" panose="020F0502020204030204" pitchFamily="34" charset="0"/>
            </a:endParaRPr>
          </a:p>
        </p:txBody>
      </p:sp>
      <p:pic>
        <p:nvPicPr>
          <p:cNvPr id="2" name="Picture 1">
            <a:extLst>
              <a:ext uri="{FF2B5EF4-FFF2-40B4-BE49-F238E27FC236}">
                <a16:creationId xmlns:a16="http://schemas.microsoft.com/office/drawing/2014/main" id="{C7999F45-C0A5-C749-C1EC-E9F2EC0777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39839" y="945737"/>
            <a:ext cx="1378075" cy="1217182"/>
          </a:xfrm>
          <a:prstGeom prst="rect">
            <a:avLst/>
          </a:prstGeom>
          <a:ln>
            <a:solidFill>
              <a:schemeClr val="bg2">
                <a:lumMod val="75000"/>
              </a:schemeClr>
            </a:solidFill>
          </a:ln>
        </p:spPr>
      </p:pic>
      <p:pic>
        <p:nvPicPr>
          <p:cNvPr id="3" name="Picture 2" descr="A light bulb with rays of light&#10;&#10;AI-generated content may be incorrect.">
            <a:extLst>
              <a:ext uri="{FF2B5EF4-FFF2-40B4-BE49-F238E27FC236}">
                <a16:creationId xmlns:a16="http://schemas.microsoft.com/office/drawing/2014/main" id="{E86A7130-7E14-BA1A-AAD3-3B4BD98E8A90}"/>
              </a:ext>
            </a:extLst>
          </p:cNvPr>
          <p:cNvPicPr>
            <a:picLocks noChangeAspect="1"/>
          </p:cNvPicPr>
          <p:nvPr/>
        </p:nvPicPr>
        <p:blipFill>
          <a:blip r:embed="rId4"/>
          <a:stretch>
            <a:fillRect/>
          </a:stretch>
        </p:blipFill>
        <p:spPr>
          <a:xfrm>
            <a:off x="500592" y="1421341"/>
            <a:ext cx="522817" cy="522817"/>
          </a:xfrm>
          <a:prstGeom prst="rect">
            <a:avLst/>
          </a:prstGeom>
        </p:spPr>
      </p:pic>
      <p:pic>
        <p:nvPicPr>
          <p:cNvPr id="4" name="Picture 3" descr="A syringe dropping red drops on a white square&#10;&#10;Description automatically generated">
            <a:extLst>
              <a:ext uri="{FF2B5EF4-FFF2-40B4-BE49-F238E27FC236}">
                <a16:creationId xmlns:a16="http://schemas.microsoft.com/office/drawing/2014/main" id="{DA78FC32-C394-DBB6-68CB-1DD4D6EED4F3}"/>
              </a:ext>
            </a:extLst>
          </p:cNvPr>
          <p:cNvPicPr>
            <a:picLocks noChangeAspect="1"/>
          </p:cNvPicPr>
          <p:nvPr/>
        </p:nvPicPr>
        <p:blipFill>
          <a:blip r:embed="rId5">
            <a:extLst>
              <a:ext uri="{28A0092B-C50C-407E-A947-70E740481C1C}">
                <a14:useLocalDpi xmlns:a14="http://schemas.microsoft.com/office/drawing/2010/main" val="0"/>
              </a:ext>
            </a:extLst>
          </a:blip>
          <a:srcRect l="17411" t="3697" r="15169" b="28662"/>
          <a:stretch/>
        </p:blipFill>
        <p:spPr>
          <a:xfrm>
            <a:off x="6999318" y="960120"/>
            <a:ext cx="1285494" cy="1202799"/>
          </a:xfrm>
          <a:prstGeom prst="rect">
            <a:avLst/>
          </a:prstGeom>
          <a:ln>
            <a:solidFill>
              <a:schemeClr val="bg2">
                <a:lumMod val="75000"/>
              </a:schemeClr>
            </a:solidFill>
          </a:ln>
        </p:spPr>
      </p:pic>
    </p:spTree>
    <p:custDataLst>
      <p:tags r:id="rId1"/>
    </p:custDataLst>
    <p:extLst>
      <p:ext uri="{BB962C8B-B14F-4D97-AF65-F5344CB8AC3E}">
        <p14:creationId xmlns:p14="http://schemas.microsoft.com/office/powerpoint/2010/main" val="3779793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11AD8-13CA-5AB8-B348-B8362D509C6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0424C39-7931-6310-6C60-D39A9BF84FED}"/>
              </a:ext>
            </a:extLst>
          </p:cNvPr>
          <p:cNvSpPr>
            <a:spLocks noGrp="1"/>
          </p:cNvSpPr>
          <p:nvPr>
            <p:ph type="title"/>
          </p:nvPr>
        </p:nvSpPr>
        <p:spPr/>
        <p:txBody>
          <a:bodyPr/>
          <a:lstStyle/>
          <a:p>
            <a:r>
              <a:rPr lang="en-US" dirty="0"/>
              <a:t>Prepare for sample collection </a:t>
            </a:r>
            <a:r>
              <a:rPr lang="en-US" sz="1400" dirty="0"/>
              <a:t>- cont’d</a:t>
            </a:r>
          </a:p>
        </p:txBody>
      </p:sp>
      <p:sp>
        <p:nvSpPr>
          <p:cNvPr id="7" name="Slide Number Placeholder 6">
            <a:extLst>
              <a:ext uri="{FF2B5EF4-FFF2-40B4-BE49-F238E27FC236}">
                <a16:creationId xmlns:a16="http://schemas.microsoft.com/office/drawing/2014/main" id="{65E5EC43-99C2-5BC4-8CDB-019D55D4E9DD}"/>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21</a:t>
            </a:fld>
            <a:endParaRPr lang="en-IN" dirty="0"/>
          </a:p>
        </p:txBody>
      </p:sp>
      <p:sp>
        <p:nvSpPr>
          <p:cNvPr id="3" name="Content Placeholder 2">
            <a:extLst>
              <a:ext uri="{FF2B5EF4-FFF2-40B4-BE49-F238E27FC236}">
                <a16:creationId xmlns:a16="http://schemas.microsoft.com/office/drawing/2014/main" id="{E5AB9FCE-5C03-F439-8D1E-8F3FACDB4C12}"/>
              </a:ext>
            </a:extLst>
          </p:cNvPr>
          <p:cNvSpPr>
            <a:spLocks noGrp="1"/>
          </p:cNvSpPr>
          <p:nvPr>
            <p:ph type="body" sz="quarter" idx="11"/>
          </p:nvPr>
        </p:nvSpPr>
        <p:spPr>
          <a:xfrm>
            <a:off x="502920" y="1058564"/>
            <a:ext cx="3984625" cy="3397250"/>
          </a:xfrm>
        </p:spPr>
        <p:txBody>
          <a:bodyPr/>
          <a:lstStyle/>
          <a:p>
            <a:pPr defTabSz="385763">
              <a:spcBef>
                <a:spcPts val="254"/>
              </a:spcBef>
            </a:pPr>
            <a:r>
              <a:rPr lang="en-US" dirty="0">
                <a:latin typeface="+mn-lt"/>
              </a:rPr>
              <a:t>BLOOD COLLECTION OPTIONS</a:t>
            </a:r>
            <a:endParaRPr lang="en-US" b="1" dirty="0">
              <a:latin typeface="+mn-lt"/>
            </a:endParaRPr>
          </a:p>
        </p:txBody>
      </p:sp>
      <p:graphicFrame>
        <p:nvGraphicFramePr>
          <p:cNvPr id="4" name="Table 3">
            <a:extLst>
              <a:ext uri="{FF2B5EF4-FFF2-40B4-BE49-F238E27FC236}">
                <a16:creationId xmlns:a16="http://schemas.microsoft.com/office/drawing/2014/main" id="{A467FE60-EFAC-8533-C0AA-7119CB713ED7}"/>
              </a:ext>
            </a:extLst>
          </p:cNvPr>
          <p:cNvGraphicFramePr>
            <a:graphicFrameLocks noGrp="1"/>
          </p:cNvGraphicFramePr>
          <p:nvPr>
            <p:extLst>
              <p:ext uri="{D42A27DB-BD31-4B8C-83A1-F6EECF244321}">
                <p14:modId xmlns:p14="http://schemas.microsoft.com/office/powerpoint/2010/main" val="1464222341"/>
              </p:ext>
            </p:extLst>
          </p:nvPr>
        </p:nvGraphicFramePr>
        <p:xfrm>
          <a:off x="502920" y="1326993"/>
          <a:ext cx="7752605" cy="2965807"/>
        </p:xfrm>
        <a:graphic>
          <a:graphicData uri="http://schemas.openxmlformats.org/drawingml/2006/table">
            <a:tbl>
              <a:tblPr firstRow="1" bandRow="1">
                <a:tableStyleId>{F5AB1C69-6EDB-4FF4-983F-18BD219EF322}</a:tableStyleId>
              </a:tblPr>
              <a:tblGrid>
                <a:gridCol w="827134">
                  <a:extLst>
                    <a:ext uri="{9D8B030D-6E8A-4147-A177-3AD203B41FA5}">
                      <a16:colId xmlns:a16="http://schemas.microsoft.com/office/drawing/2014/main" val="1511315947"/>
                    </a:ext>
                  </a:extLst>
                </a:gridCol>
                <a:gridCol w="1533158">
                  <a:extLst>
                    <a:ext uri="{9D8B030D-6E8A-4147-A177-3AD203B41FA5}">
                      <a16:colId xmlns:a16="http://schemas.microsoft.com/office/drawing/2014/main" val="831188905"/>
                    </a:ext>
                  </a:extLst>
                </a:gridCol>
                <a:gridCol w="906484">
                  <a:extLst>
                    <a:ext uri="{9D8B030D-6E8A-4147-A177-3AD203B41FA5}">
                      <a16:colId xmlns:a16="http://schemas.microsoft.com/office/drawing/2014/main" val="1385680878"/>
                    </a:ext>
                  </a:extLst>
                </a:gridCol>
                <a:gridCol w="25400">
                  <a:extLst>
                    <a:ext uri="{9D8B030D-6E8A-4147-A177-3AD203B41FA5}">
                      <a16:colId xmlns:a16="http://schemas.microsoft.com/office/drawing/2014/main" val="3596260962"/>
                    </a:ext>
                  </a:extLst>
                </a:gridCol>
                <a:gridCol w="1528464">
                  <a:extLst>
                    <a:ext uri="{9D8B030D-6E8A-4147-A177-3AD203B41FA5}">
                      <a16:colId xmlns:a16="http://schemas.microsoft.com/office/drawing/2014/main" val="994412309"/>
                    </a:ext>
                  </a:extLst>
                </a:gridCol>
                <a:gridCol w="824771">
                  <a:extLst>
                    <a:ext uri="{9D8B030D-6E8A-4147-A177-3AD203B41FA5}">
                      <a16:colId xmlns:a16="http://schemas.microsoft.com/office/drawing/2014/main" val="3634012987"/>
                    </a:ext>
                  </a:extLst>
                </a:gridCol>
                <a:gridCol w="1230937">
                  <a:extLst>
                    <a:ext uri="{9D8B030D-6E8A-4147-A177-3AD203B41FA5}">
                      <a16:colId xmlns:a16="http://schemas.microsoft.com/office/drawing/2014/main" val="1128459540"/>
                    </a:ext>
                  </a:extLst>
                </a:gridCol>
                <a:gridCol w="876257">
                  <a:extLst>
                    <a:ext uri="{9D8B030D-6E8A-4147-A177-3AD203B41FA5}">
                      <a16:colId xmlns:a16="http://schemas.microsoft.com/office/drawing/2014/main" val="1222109410"/>
                    </a:ext>
                  </a:extLst>
                </a:gridCol>
              </a:tblGrid>
              <a:tr h="478468">
                <a:tc>
                  <a:txBody>
                    <a:bodyPr/>
                    <a:lstStyle/>
                    <a:p>
                      <a:pPr algn="l" rtl="0" fontAlgn="base">
                        <a:lnSpc>
                          <a:spcPts val="1295"/>
                        </a:lnSpc>
                      </a:pPr>
                      <a:r>
                        <a:rPr lang="en-US" sz="900" b="1" i="0" dirty="0">
                          <a:solidFill>
                            <a:schemeClr val="bg1"/>
                          </a:solidFill>
                          <a:effectLst/>
                        </a:rPr>
                        <a:t>ANALYTE</a:t>
                      </a:r>
                    </a:p>
                  </a:txBody>
                  <a:tcPr anchor="ctr">
                    <a:solidFill>
                      <a:schemeClr val="accent1"/>
                    </a:solidFill>
                  </a:tcPr>
                </a:tc>
                <a:tc>
                  <a:txBody>
                    <a:bodyPr/>
                    <a:lstStyle/>
                    <a:p>
                      <a:pPr algn="l" rtl="0" fontAlgn="base">
                        <a:lnSpc>
                          <a:spcPts val="1295"/>
                        </a:lnSpc>
                      </a:pPr>
                      <a:r>
                        <a:rPr lang="en-US" sz="900" b="1" i="0" dirty="0">
                          <a:solidFill>
                            <a:schemeClr val="bg1"/>
                          </a:solidFill>
                          <a:effectLst/>
                          <a:latin typeface="Calibri"/>
                        </a:rPr>
                        <a:t>SYRINGES *</a:t>
                      </a:r>
                    </a:p>
                  </a:txBody>
                  <a:tcPr anchor="ctr">
                    <a:solidFill>
                      <a:schemeClr val="accent3"/>
                    </a:solidFill>
                  </a:tcPr>
                </a:tc>
                <a:tc>
                  <a:txBody>
                    <a:bodyPr/>
                    <a:lstStyle/>
                    <a:p>
                      <a:pPr algn="l" rtl="0" fontAlgn="base">
                        <a:lnSpc>
                          <a:spcPts val="1295"/>
                        </a:lnSpc>
                      </a:pPr>
                      <a:r>
                        <a:rPr lang="en-US" sz="900" b="1" i="0" dirty="0">
                          <a:solidFill>
                            <a:schemeClr val="bg1"/>
                          </a:solidFill>
                          <a:effectLst/>
                          <a:latin typeface="Calibri"/>
                        </a:rPr>
                        <a:t>TEST TIMING </a:t>
                      </a:r>
                    </a:p>
                  </a:txBody>
                  <a:tcPr anchor="ctr">
                    <a:solidFill>
                      <a:schemeClr val="accent3"/>
                    </a:solidFill>
                  </a:tcPr>
                </a:tc>
                <a:tc>
                  <a:txBody>
                    <a:bodyPr/>
                    <a:lstStyle/>
                    <a:p>
                      <a:pPr algn="l" rtl="0" fontAlgn="base">
                        <a:lnSpc>
                          <a:spcPts val="1295"/>
                        </a:lnSpc>
                      </a:pPr>
                      <a:endParaRPr lang="en-US" sz="700" b="1" i="0" dirty="0">
                        <a:solidFill>
                          <a:schemeClr val="tx1"/>
                        </a:solidFill>
                        <a:effectLst/>
                      </a:endParaRPr>
                    </a:p>
                  </a:txBody>
                  <a:tcPr marL="0" marR="0" marT="0" anchor="ctr">
                    <a:solidFill>
                      <a:schemeClr val="bg1"/>
                    </a:solidFill>
                  </a:tcPr>
                </a:tc>
                <a:tc>
                  <a:txBody>
                    <a:bodyPr/>
                    <a:lstStyle/>
                    <a:p>
                      <a:pPr algn="l" rtl="0" fontAlgn="base">
                        <a:lnSpc>
                          <a:spcPts val="1295"/>
                        </a:lnSpc>
                      </a:pPr>
                      <a:r>
                        <a:rPr lang="en-US" sz="900" b="1" i="0" dirty="0">
                          <a:solidFill>
                            <a:schemeClr val="tx1"/>
                          </a:solidFill>
                          <a:effectLst/>
                          <a:latin typeface="Calibri"/>
                        </a:rPr>
                        <a:t>EVACUATED TUBES </a:t>
                      </a:r>
                    </a:p>
                  </a:txBody>
                  <a:tcPr anchor="ctr">
                    <a:solidFill>
                      <a:schemeClr val="accent3">
                        <a:lumMod val="20000"/>
                        <a:lumOff val="80000"/>
                      </a:schemeClr>
                    </a:solidFill>
                  </a:tcPr>
                </a:tc>
                <a:tc>
                  <a:txBody>
                    <a:bodyPr/>
                    <a:lstStyle/>
                    <a:p>
                      <a:pPr algn="l" rtl="0" fontAlgn="base">
                        <a:lnSpc>
                          <a:spcPts val="1295"/>
                        </a:lnSpc>
                      </a:pPr>
                      <a:r>
                        <a:rPr lang="en-US" sz="900" b="1" i="0" dirty="0">
                          <a:solidFill>
                            <a:schemeClr val="tx1"/>
                          </a:solidFill>
                          <a:effectLst/>
                          <a:latin typeface="Calibri"/>
                        </a:rPr>
                        <a:t>TEST TIMING </a:t>
                      </a:r>
                    </a:p>
                  </a:txBody>
                  <a:tcPr anchor="ctr">
                    <a:solidFill>
                      <a:schemeClr val="accent3">
                        <a:lumMod val="20000"/>
                        <a:lumOff val="80000"/>
                      </a:schemeClr>
                    </a:solidFill>
                  </a:tcPr>
                </a:tc>
                <a:tc>
                  <a:txBody>
                    <a:bodyPr/>
                    <a:lstStyle/>
                    <a:p>
                      <a:pPr algn="l" rtl="0" fontAlgn="base">
                        <a:lnSpc>
                          <a:spcPts val="1295"/>
                        </a:lnSpc>
                      </a:pPr>
                      <a:r>
                        <a:rPr lang="en-US" sz="900" b="1" i="0" dirty="0">
                          <a:solidFill>
                            <a:schemeClr val="tx1"/>
                          </a:solidFill>
                          <a:effectLst/>
                        </a:rPr>
                        <a:t>CAPILLARY</a:t>
                      </a:r>
                    </a:p>
                  </a:txBody>
                  <a:tcPr anchor="ctr">
                    <a:solidFill>
                      <a:schemeClr val="accent2">
                        <a:lumMod val="40000"/>
                        <a:lumOff val="60000"/>
                      </a:schemeClr>
                    </a:solidFill>
                  </a:tcPr>
                </a:tc>
                <a:tc>
                  <a:txBody>
                    <a:bodyPr/>
                    <a:lstStyle/>
                    <a:p>
                      <a:pPr algn="l" rtl="0" fontAlgn="base">
                        <a:lnSpc>
                          <a:spcPts val="1295"/>
                        </a:lnSpc>
                      </a:pPr>
                      <a:r>
                        <a:rPr lang="en-US" sz="900" b="1" i="0" dirty="0">
                          <a:solidFill>
                            <a:schemeClr val="tx1"/>
                          </a:solidFill>
                          <a:effectLst/>
                        </a:rPr>
                        <a:t>TEST TIMING</a:t>
                      </a:r>
                    </a:p>
                  </a:txBody>
                  <a:tcPr anchor="ctr">
                    <a:solidFill>
                      <a:schemeClr val="accent2">
                        <a:lumMod val="40000"/>
                        <a:lumOff val="60000"/>
                      </a:schemeClr>
                    </a:solidFill>
                  </a:tcPr>
                </a:tc>
                <a:extLst>
                  <a:ext uri="{0D108BD9-81ED-4DB2-BD59-A6C34878D82A}">
                    <a16:rowId xmlns:a16="http://schemas.microsoft.com/office/drawing/2014/main" val="1742270634"/>
                  </a:ext>
                </a:extLst>
              </a:tr>
              <a:tr h="886275">
                <a:tc rowSpan="2">
                  <a:txBody>
                    <a:bodyPr/>
                    <a:lstStyle/>
                    <a:p>
                      <a:pPr algn="l" rtl="0" fontAlgn="base">
                        <a:lnSpc>
                          <a:spcPct val="100000"/>
                        </a:lnSpc>
                      </a:pPr>
                      <a:r>
                        <a:rPr lang="en-US" sz="900" b="1" i="0" dirty="0">
                          <a:solidFill>
                            <a:schemeClr val="bg1"/>
                          </a:solidFill>
                          <a:effectLst/>
                          <a:latin typeface="+mn-lt"/>
                        </a:rPr>
                        <a:t>pH, PCO</a:t>
                      </a:r>
                      <a:r>
                        <a:rPr lang="en-US" sz="900" b="1" i="0" baseline="-25000" dirty="0">
                          <a:solidFill>
                            <a:schemeClr val="bg1"/>
                          </a:solidFill>
                          <a:effectLst/>
                          <a:latin typeface="+mn-lt"/>
                        </a:rPr>
                        <a:t>2</a:t>
                      </a:r>
                      <a:r>
                        <a:rPr lang="en-US" sz="900" b="1" i="0" dirty="0">
                          <a:solidFill>
                            <a:schemeClr val="bg1"/>
                          </a:solidFill>
                          <a:effectLst/>
                          <a:latin typeface="+mn-lt"/>
                        </a:rPr>
                        <a:t>, PO</a:t>
                      </a:r>
                      <a:r>
                        <a:rPr lang="en-US" sz="900" b="1" i="0" baseline="-25000" dirty="0">
                          <a:solidFill>
                            <a:schemeClr val="bg1"/>
                          </a:solidFill>
                          <a:effectLst/>
                          <a:latin typeface="+mn-lt"/>
                        </a:rPr>
                        <a:t>2</a:t>
                      </a:r>
                    </a:p>
                  </a:txBody>
                  <a:tcPr>
                    <a:solidFill>
                      <a:schemeClr val="accent1"/>
                    </a:solidFill>
                  </a:tcPr>
                </a:tc>
                <a:tc>
                  <a:txBody>
                    <a:bodyPr/>
                    <a:lstStyle/>
                    <a:p>
                      <a:pPr algn="l" rtl="0" fontAlgn="base">
                        <a:lnSpc>
                          <a:spcPct val="100000"/>
                        </a:lnSpc>
                      </a:pPr>
                      <a:r>
                        <a:rPr lang="en-US" sz="900" b="0" i="0" dirty="0">
                          <a:solidFill>
                            <a:schemeClr val="bg1"/>
                          </a:solidFill>
                          <a:effectLst/>
                          <a:latin typeface="+mn-lt"/>
                        </a:rPr>
                        <a:t>Without anticoagulant</a:t>
                      </a:r>
                    </a:p>
                    <a:p>
                      <a:pPr algn="l" rtl="0" fontAlgn="base">
                        <a:lnSpc>
                          <a:spcPct val="100000"/>
                        </a:lnSpc>
                      </a:pPr>
                      <a:endParaRPr lang="en-US" sz="900" b="0" i="0" dirty="0">
                        <a:solidFill>
                          <a:schemeClr val="bg1"/>
                        </a:solidFill>
                        <a:effectLst/>
                        <a:latin typeface="+mn-lt"/>
                      </a:endParaRPr>
                    </a:p>
                  </a:txBody>
                  <a:tcPr>
                    <a:solidFill>
                      <a:schemeClr val="accent3"/>
                    </a:solidFill>
                  </a:tcPr>
                </a:tc>
                <a:tc>
                  <a:txBody>
                    <a:bodyPr/>
                    <a:lstStyle/>
                    <a:p>
                      <a:pPr algn="l" rtl="0" fontAlgn="base">
                        <a:lnSpc>
                          <a:spcPct val="100000"/>
                        </a:lnSpc>
                      </a:pPr>
                      <a:r>
                        <a:rPr lang="en-US" sz="900" b="0" i="0" dirty="0">
                          <a:solidFill>
                            <a:schemeClr val="bg1"/>
                          </a:solidFill>
                          <a:effectLst/>
                          <a:latin typeface="+mn-lt"/>
                        </a:rPr>
                        <a:t>3 minutes </a:t>
                      </a:r>
                    </a:p>
                  </a:txBody>
                  <a:tcPr>
                    <a:solidFill>
                      <a:schemeClr val="accent3"/>
                    </a:solidFill>
                  </a:tcPr>
                </a:tc>
                <a:tc>
                  <a:txBody>
                    <a:bodyPr/>
                    <a:lstStyle/>
                    <a:p>
                      <a:pPr algn="l" rtl="0" fontAlgn="base">
                        <a:lnSpc>
                          <a:spcPct val="100000"/>
                        </a:lnSpc>
                      </a:pPr>
                      <a:endParaRPr lang="en-US" sz="700" b="0" i="0" dirty="0">
                        <a:solidFill>
                          <a:schemeClr val="bg1"/>
                        </a:solidFill>
                        <a:effectLst/>
                        <a:latin typeface="+mn-lt"/>
                      </a:endParaRPr>
                    </a:p>
                  </a:txBody>
                  <a:tcPr marL="0" marR="0" marT="0">
                    <a:solidFill>
                      <a:schemeClr val="bg1"/>
                    </a:solidFill>
                  </a:tcPr>
                </a:tc>
                <a:tc>
                  <a:txBody>
                    <a:bodyPr/>
                    <a:lstStyle/>
                    <a:p>
                      <a:pPr algn="l" rtl="0" fontAlgn="base">
                        <a:lnSpc>
                          <a:spcPct val="100000"/>
                        </a:lnSpc>
                      </a:pPr>
                      <a:r>
                        <a:rPr lang="en-US" sz="900" b="0" i="0" dirty="0">
                          <a:solidFill>
                            <a:schemeClr val="tx1"/>
                          </a:solidFill>
                          <a:effectLst/>
                          <a:latin typeface="+mn-lt"/>
                        </a:rPr>
                        <a:t>Without anticoagulant</a:t>
                      </a:r>
                    </a:p>
                  </a:txBody>
                  <a:tcPr>
                    <a:solidFill>
                      <a:schemeClr val="accent3">
                        <a:lumMod val="20000"/>
                        <a:lumOff val="80000"/>
                      </a:schemeClr>
                    </a:solidFill>
                  </a:tcPr>
                </a:tc>
                <a:tc>
                  <a:txBody>
                    <a:bodyPr/>
                    <a:lstStyle/>
                    <a:p>
                      <a:pPr algn="l" rtl="0" fontAlgn="base">
                        <a:lnSpc>
                          <a:spcPct val="100000"/>
                        </a:lnSpc>
                      </a:pPr>
                      <a:r>
                        <a:rPr lang="en-US" sz="900" b="0" i="0" dirty="0">
                          <a:solidFill>
                            <a:schemeClr val="tx1"/>
                          </a:solidFill>
                          <a:effectLst/>
                          <a:latin typeface="+mn-lt"/>
                        </a:rPr>
                        <a:t>3 minutes </a:t>
                      </a:r>
                    </a:p>
                  </a:txBody>
                  <a:tcPr>
                    <a:solidFill>
                      <a:schemeClr val="accent3">
                        <a:lumMod val="20000"/>
                        <a:lumOff val="80000"/>
                      </a:schemeClr>
                    </a:solidFill>
                  </a:tcPr>
                </a:tc>
                <a:tc>
                  <a:txBody>
                    <a:bodyPr/>
                    <a:lstStyle/>
                    <a:p>
                      <a:pPr algn="l" rtl="0" fontAlgn="base">
                        <a:lnSpc>
                          <a:spcPct val="100000"/>
                        </a:lnSpc>
                      </a:pPr>
                      <a:r>
                        <a:rPr lang="en-US" sz="900" b="0" i="0" dirty="0">
                          <a:solidFill>
                            <a:schemeClr val="tx1"/>
                          </a:solidFill>
                          <a:effectLst/>
                          <a:latin typeface="+mn-lt"/>
                        </a:rPr>
                        <a:t>With balanced heparin anticoagulant or lithium heparin (tubes must be</a:t>
                      </a:r>
                    </a:p>
                    <a:p>
                      <a:pPr algn="l" rtl="0" fontAlgn="base">
                        <a:lnSpc>
                          <a:spcPct val="100000"/>
                        </a:lnSpc>
                      </a:pPr>
                      <a:r>
                        <a:rPr lang="en-US" sz="900" b="0" i="0" dirty="0">
                          <a:solidFill>
                            <a:schemeClr val="tx1"/>
                          </a:solidFill>
                          <a:effectLst/>
                          <a:latin typeface="+mn-lt"/>
                        </a:rPr>
                        <a:t>filled to labeled capacity)**</a:t>
                      </a:r>
                    </a:p>
                  </a:txBody>
                  <a:tcPr>
                    <a:solidFill>
                      <a:schemeClr val="accent2">
                        <a:lumMod val="40000"/>
                        <a:lumOff val="60000"/>
                      </a:schemeClr>
                    </a:solidFill>
                  </a:tcPr>
                </a:tc>
                <a:tc>
                  <a:txBody>
                    <a:bodyPr/>
                    <a:lstStyle/>
                    <a:p>
                      <a:pPr algn="l" rtl="0" fontAlgn="base">
                        <a:lnSpc>
                          <a:spcPct val="100000"/>
                        </a:lnSpc>
                      </a:pPr>
                      <a:r>
                        <a:rPr lang="en-US" sz="900" b="0" i="0" dirty="0">
                          <a:solidFill>
                            <a:schemeClr val="tx1"/>
                          </a:solidFill>
                          <a:effectLst/>
                          <a:latin typeface="+mn-lt"/>
                        </a:rPr>
                        <a:t>3 minutes</a:t>
                      </a:r>
                    </a:p>
                  </a:txBody>
                  <a:tcPr>
                    <a:solidFill>
                      <a:schemeClr val="accent2">
                        <a:lumMod val="40000"/>
                        <a:lumOff val="60000"/>
                      </a:schemeClr>
                    </a:solidFill>
                  </a:tcPr>
                </a:tc>
                <a:extLst>
                  <a:ext uri="{0D108BD9-81ED-4DB2-BD59-A6C34878D82A}">
                    <a16:rowId xmlns:a16="http://schemas.microsoft.com/office/drawing/2014/main" val="1954595383"/>
                  </a:ext>
                </a:extLst>
              </a:tr>
              <a:tr h="1572939">
                <a:tc vMerge="1">
                  <a:txBody>
                    <a:bodyPr/>
                    <a:lstStyle/>
                    <a:p>
                      <a:pPr marL="171450" indent="-171450" algn="l" rtl="0" fontAlgn="base">
                        <a:lnSpc>
                          <a:spcPct val="100000"/>
                        </a:lnSpc>
                        <a:buFont typeface="Arial" panose="020B0604020202020204" pitchFamily="34" charset="0"/>
                        <a:buChar char="•"/>
                      </a:pPr>
                      <a:endParaRPr lang="en-US" sz="900" b="0" i="0">
                        <a:solidFill>
                          <a:schemeClr val="bg1"/>
                        </a:solidFill>
                        <a:effectLst/>
                        <a:latin typeface="+mn-lt"/>
                      </a:endParaRPr>
                    </a:p>
                  </a:txBody>
                  <a:tcPr>
                    <a:solidFill>
                      <a:schemeClr val="accent3"/>
                    </a:solidFill>
                  </a:tcPr>
                </a:tc>
                <a:tc>
                  <a:txBody>
                    <a:bodyPr/>
                    <a:lstStyle/>
                    <a:p>
                      <a:pPr algn="l" rtl="0" fontAlgn="base">
                        <a:lnSpc>
                          <a:spcPct val="100000"/>
                        </a:lnSpc>
                      </a:pPr>
                      <a:r>
                        <a:rPr lang="en-US" sz="900" b="0" i="0" dirty="0">
                          <a:solidFill>
                            <a:schemeClr val="bg1"/>
                          </a:solidFill>
                          <a:effectLst/>
                          <a:latin typeface="+mn-lt"/>
                        </a:rPr>
                        <a:t>With balanced</a:t>
                      </a:r>
                    </a:p>
                    <a:p>
                      <a:pPr algn="l" rtl="0" fontAlgn="base">
                        <a:lnSpc>
                          <a:spcPct val="100000"/>
                        </a:lnSpc>
                      </a:pPr>
                      <a:r>
                        <a:rPr lang="en-US" sz="900" b="0" i="0" dirty="0">
                          <a:solidFill>
                            <a:schemeClr val="bg1"/>
                          </a:solidFill>
                          <a:effectLst/>
                          <a:latin typeface="+mn-lt"/>
                        </a:rPr>
                        <a:t>heparin anticoagulant</a:t>
                      </a:r>
                    </a:p>
                    <a:p>
                      <a:pPr algn="l" rtl="0" fontAlgn="base">
                        <a:lnSpc>
                          <a:spcPct val="100000"/>
                        </a:lnSpc>
                      </a:pPr>
                      <a:r>
                        <a:rPr lang="en-US" sz="900" b="0" i="0" dirty="0">
                          <a:solidFill>
                            <a:schemeClr val="bg1"/>
                          </a:solidFill>
                          <a:effectLst/>
                          <a:latin typeface="+mn-lt"/>
                        </a:rPr>
                        <a:t>or lithium heparin anticoagulant (syringe  must be filled to labeled  capacity)**</a:t>
                      </a:r>
                    </a:p>
                    <a:p>
                      <a:pPr marL="171450" indent="-171450" algn="l" rtl="0" fontAlgn="base">
                        <a:lnSpc>
                          <a:spcPct val="100000"/>
                        </a:lnSpc>
                        <a:buFont typeface="Arial" panose="020B0604020202020204" pitchFamily="34" charset="0"/>
                        <a:buChar char="•"/>
                      </a:pPr>
                      <a:r>
                        <a:rPr lang="en-US" sz="900" b="0" i="0" dirty="0">
                          <a:solidFill>
                            <a:schemeClr val="bg1"/>
                          </a:solidFill>
                          <a:effectLst/>
                          <a:latin typeface="+mn-lt"/>
                        </a:rPr>
                        <a:t>Maintain anaerobic conditions.</a:t>
                      </a:r>
                    </a:p>
                    <a:p>
                      <a:pPr marL="171450" indent="-171450" algn="l" rtl="0" fontAlgn="base">
                        <a:lnSpc>
                          <a:spcPct val="100000"/>
                        </a:lnSpc>
                        <a:buFont typeface="Arial" panose="020B0604020202020204" pitchFamily="34" charset="0"/>
                        <a:buChar char="•"/>
                      </a:pPr>
                      <a:r>
                        <a:rPr lang="en-US" sz="900" b="0" i="0" dirty="0">
                          <a:solidFill>
                            <a:schemeClr val="bg1"/>
                          </a:solidFill>
                          <a:effectLst/>
                          <a:latin typeface="+mn-lt"/>
                        </a:rPr>
                        <a:t>Remix thoroughly before filling cartridge</a:t>
                      </a:r>
                    </a:p>
                  </a:txBody>
                  <a:tcPr>
                    <a:solidFill>
                      <a:schemeClr val="accent3"/>
                    </a:solidFill>
                  </a:tcPr>
                </a:tc>
                <a:tc>
                  <a:txBody>
                    <a:bodyPr/>
                    <a:lstStyle/>
                    <a:p>
                      <a:pPr algn="l" rtl="0" fontAlgn="base">
                        <a:lnSpc>
                          <a:spcPct val="100000"/>
                        </a:lnSpc>
                      </a:pPr>
                      <a:r>
                        <a:rPr lang="en-US" sz="900" b="0" i="0" dirty="0">
                          <a:solidFill>
                            <a:schemeClr val="bg1"/>
                          </a:solidFill>
                          <a:effectLst/>
                          <a:latin typeface="+mn-lt"/>
                        </a:rPr>
                        <a:t>10 minutes </a:t>
                      </a:r>
                    </a:p>
                  </a:txBody>
                  <a:tcPr>
                    <a:solidFill>
                      <a:schemeClr val="accent3"/>
                    </a:solidFill>
                  </a:tcPr>
                </a:tc>
                <a:tc>
                  <a:txBody>
                    <a:bodyPr/>
                    <a:lstStyle/>
                    <a:p>
                      <a:pPr algn="l" rtl="0" fontAlgn="base">
                        <a:lnSpc>
                          <a:spcPct val="100000"/>
                        </a:lnSpc>
                      </a:pPr>
                      <a:endParaRPr lang="en-US" sz="700" b="0" i="0" dirty="0">
                        <a:solidFill>
                          <a:schemeClr val="bg1"/>
                        </a:solidFill>
                        <a:effectLst/>
                        <a:latin typeface="+mn-lt"/>
                      </a:endParaRPr>
                    </a:p>
                  </a:txBody>
                  <a:tcPr marL="0" marR="0" marT="0">
                    <a:solidFill>
                      <a:schemeClr val="bg1"/>
                    </a:solidFill>
                  </a:tcPr>
                </a:tc>
                <a:tc>
                  <a:txBody>
                    <a:bodyPr/>
                    <a:lstStyle/>
                    <a:p>
                      <a:pPr algn="l" rtl="0" fontAlgn="base">
                        <a:lnSpc>
                          <a:spcPct val="100000"/>
                        </a:lnSpc>
                      </a:pPr>
                      <a:r>
                        <a:rPr lang="en-US" sz="900" b="0" i="0" dirty="0">
                          <a:solidFill>
                            <a:schemeClr val="tx1"/>
                          </a:solidFill>
                          <a:effectLst/>
                          <a:latin typeface="+mn-lt"/>
                        </a:rPr>
                        <a:t>With lithium heparin  anticoagulant (tubes must  be filled to labeled capacity)**</a:t>
                      </a:r>
                    </a:p>
                    <a:p>
                      <a:pPr marL="171450" indent="-171450" algn="l" rtl="0" fontAlgn="base">
                        <a:lnSpc>
                          <a:spcPct val="100000"/>
                        </a:lnSpc>
                        <a:buFont typeface="Arial" panose="020B0604020202020204" pitchFamily="34" charset="0"/>
                        <a:buChar char="•"/>
                      </a:pPr>
                      <a:r>
                        <a:rPr lang="en-US" sz="900" b="0" i="0" dirty="0">
                          <a:solidFill>
                            <a:schemeClr val="tx1"/>
                          </a:solidFill>
                          <a:effectLst/>
                          <a:latin typeface="+mn-lt"/>
                        </a:rPr>
                        <a:t>Maintain anaerobic conditions.</a:t>
                      </a:r>
                    </a:p>
                    <a:p>
                      <a:pPr marL="171450" indent="-171450" algn="l" rtl="0" fontAlgn="base">
                        <a:lnSpc>
                          <a:spcPct val="100000"/>
                        </a:lnSpc>
                        <a:buFont typeface="Arial" panose="020B0604020202020204" pitchFamily="34" charset="0"/>
                        <a:buChar char="•"/>
                      </a:pPr>
                      <a:r>
                        <a:rPr lang="en-US" sz="900" b="0" i="0" dirty="0">
                          <a:solidFill>
                            <a:schemeClr val="tx1"/>
                          </a:solidFill>
                          <a:effectLst/>
                          <a:latin typeface="+mn-lt"/>
                        </a:rPr>
                        <a:t>Remix thoroughly before filling cartridge</a:t>
                      </a:r>
                    </a:p>
                  </a:txBody>
                  <a:tcPr>
                    <a:solidFill>
                      <a:schemeClr val="accent3">
                        <a:lumMod val="20000"/>
                        <a:lumOff val="80000"/>
                      </a:schemeClr>
                    </a:solidFill>
                  </a:tcPr>
                </a:tc>
                <a:tc>
                  <a:txBody>
                    <a:bodyPr/>
                    <a:lstStyle/>
                    <a:p>
                      <a:pPr algn="l" rtl="0" fontAlgn="base">
                        <a:lnSpc>
                          <a:spcPct val="100000"/>
                        </a:lnSpc>
                      </a:pPr>
                      <a:r>
                        <a:rPr lang="en-US" sz="900" b="0" i="0" dirty="0">
                          <a:solidFill>
                            <a:schemeClr val="tx1"/>
                          </a:solidFill>
                          <a:effectLst/>
                          <a:latin typeface="+mn-lt"/>
                        </a:rPr>
                        <a:t>10 minutes</a:t>
                      </a:r>
                    </a:p>
                  </a:txBody>
                  <a:tcPr>
                    <a:solidFill>
                      <a:schemeClr val="accent3">
                        <a:lumMod val="20000"/>
                        <a:lumOff val="80000"/>
                      </a:schemeClr>
                    </a:solidFill>
                  </a:tcPr>
                </a:tc>
                <a:tc>
                  <a:txBody>
                    <a:bodyPr/>
                    <a:lstStyle/>
                    <a:p>
                      <a:pPr algn="l" rtl="0" fontAlgn="base">
                        <a:lnSpc>
                          <a:spcPct val="100000"/>
                        </a:lnSpc>
                      </a:pPr>
                      <a:endParaRPr lang="en-US" sz="900" b="0" i="0" dirty="0">
                        <a:solidFill>
                          <a:schemeClr val="tx1"/>
                        </a:solidFill>
                        <a:effectLst/>
                        <a:latin typeface="+mn-lt"/>
                      </a:endParaRPr>
                    </a:p>
                  </a:txBody>
                  <a:tcPr>
                    <a:solidFill>
                      <a:schemeClr val="accent2">
                        <a:lumMod val="40000"/>
                        <a:lumOff val="60000"/>
                      </a:schemeClr>
                    </a:solidFill>
                  </a:tcPr>
                </a:tc>
                <a:tc>
                  <a:txBody>
                    <a:bodyPr/>
                    <a:lstStyle/>
                    <a:p>
                      <a:pPr algn="l" rtl="0" fontAlgn="base">
                        <a:lnSpc>
                          <a:spcPct val="100000"/>
                        </a:lnSpc>
                      </a:pPr>
                      <a:endParaRPr lang="en-US" sz="900" b="0" i="0" dirty="0">
                        <a:solidFill>
                          <a:schemeClr val="tx1"/>
                        </a:solidFill>
                        <a:effectLst/>
                        <a:latin typeface="+mn-lt"/>
                      </a:endParaRPr>
                    </a:p>
                  </a:txBody>
                  <a:tcPr>
                    <a:solidFill>
                      <a:schemeClr val="accent2">
                        <a:lumMod val="40000"/>
                        <a:lumOff val="60000"/>
                      </a:schemeClr>
                    </a:solidFill>
                  </a:tcPr>
                </a:tc>
                <a:extLst>
                  <a:ext uri="{0D108BD9-81ED-4DB2-BD59-A6C34878D82A}">
                    <a16:rowId xmlns:a16="http://schemas.microsoft.com/office/drawing/2014/main" val="2110279343"/>
                  </a:ext>
                </a:extLst>
              </a:tr>
            </a:tbl>
          </a:graphicData>
        </a:graphic>
      </p:graphicFrame>
      <p:sp>
        <p:nvSpPr>
          <p:cNvPr id="2" name="TextBox 1">
            <a:extLst>
              <a:ext uri="{FF2B5EF4-FFF2-40B4-BE49-F238E27FC236}">
                <a16:creationId xmlns:a16="http://schemas.microsoft.com/office/drawing/2014/main" id="{8E946050-2620-C7A0-7768-DB0CE89BAE7F}"/>
              </a:ext>
            </a:extLst>
          </p:cNvPr>
          <p:cNvSpPr txBox="1"/>
          <p:nvPr/>
        </p:nvSpPr>
        <p:spPr>
          <a:xfrm>
            <a:off x="502919" y="4275670"/>
            <a:ext cx="7752605" cy="477054"/>
          </a:xfrm>
          <a:prstGeom prst="rect">
            <a:avLst/>
          </a:prstGeom>
          <a:noFill/>
        </p:spPr>
        <p:txBody>
          <a:bodyPr wrap="square" rtlCol="0">
            <a:spAutoFit/>
          </a:bodyPr>
          <a:lstStyle/>
          <a:p>
            <a:r>
              <a:rPr lang="en-US" sz="800" dirty="0">
                <a:solidFill>
                  <a:schemeClr val="tx1">
                    <a:lumMod val="50000"/>
                    <a:lumOff val="50000"/>
                  </a:schemeClr>
                </a:solidFill>
                <a:latin typeface="Calibri" panose="020F0502020204030204" pitchFamily="34" charset="0"/>
                <a:cs typeface="Calibri" panose="020F0502020204030204" pitchFamily="34" charset="0"/>
              </a:rPr>
              <a:t>*Do Not Use Heparin lock flush solution syringes</a:t>
            </a:r>
          </a:p>
          <a:p>
            <a:r>
              <a:rPr lang="en-US" sz="800" dirty="0">
                <a:solidFill>
                  <a:schemeClr val="tx1">
                    <a:lumMod val="50000"/>
                    <a:lumOff val="50000"/>
                  </a:schemeClr>
                </a:solidFill>
                <a:latin typeface="Calibri" panose="020F0502020204030204" pitchFamily="34" charset="0"/>
                <a:cs typeface="Calibri" panose="020F0502020204030204" pitchFamily="34" charset="0"/>
              </a:rPr>
              <a:t>**Fill blood collection devices to capacity. Underfilling will cause higher heparin to blood ratios which may affect results.</a:t>
            </a:r>
          </a:p>
          <a:p>
            <a:r>
              <a:rPr lang="en-US" sz="800" dirty="0">
                <a:solidFill>
                  <a:schemeClr val="tx1">
                    <a:lumMod val="50000"/>
                    <a:lumOff val="50000"/>
                  </a:schemeClr>
                </a:solidFill>
                <a:latin typeface="Calibri" panose="020F0502020204030204" pitchFamily="34" charset="0"/>
                <a:cs typeface="Calibri" panose="020F0502020204030204" pitchFamily="34" charset="0"/>
              </a:rPr>
              <a:t>Note: Do not use blood collection or transfer devices that would introduce air into the sample when pH, PCO2 or PO2 are being measured.</a:t>
            </a:r>
          </a:p>
        </p:txBody>
      </p:sp>
    </p:spTree>
    <p:custDataLst>
      <p:tags r:id="rId1"/>
    </p:custDataLst>
    <p:extLst>
      <p:ext uri="{BB962C8B-B14F-4D97-AF65-F5344CB8AC3E}">
        <p14:creationId xmlns:p14="http://schemas.microsoft.com/office/powerpoint/2010/main" val="161227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18B4A1-3C98-4400-A0E9-E7749AABF1F3}"/>
              </a:ext>
            </a:extLst>
          </p:cNvPr>
          <p:cNvSpPr>
            <a:spLocks noGrp="1"/>
          </p:cNvSpPr>
          <p:nvPr>
            <p:ph type="title"/>
          </p:nvPr>
        </p:nvSpPr>
        <p:spPr/>
        <p:txBody>
          <a:bodyPr/>
          <a:lstStyle/>
          <a:p>
            <a:r>
              <a:rPr lang="en-US" dirty="0"/>
              <a:t>Running the test</a:t>
            </a:r>
            <a:endParaRPr lang="en-US" sz="2400" i="1" dirty="0"/>
          </a:p>
        </p:txBody>
      </p:sp>
      <p:sp>
        <p:nvSpPr>
          <p:cNvPr id="7" name="Slide Number Placeholder 6">
            <a:extLst>
              <a:ext uri="{FF2B5EF4-FFF2-40B4-BE49-F238E27FC236}">
                <a16:creationId xmlns:a16="http://schemas.microsoft.com/office/drawing/2014/main" id="{4C41A1FC-8DA3-4C7F-BEFE-6AF40C8682C6}"/>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22</a:t>
            </a:fld>
            <a:endParaRPr lang="en-IN" dirty="0"/>
          </a:p>
        </p:txBody>
      </p:sp>
      <p:sp>
        <p:nvSpPr>
          <p:cNvPr id="3" name="Content Placeholder 2">
            <a:extLst>
              <a:ext uri="{FF2B5EF4-FFF2-40B4-BE49-F238E27FC236}">
                <a16:creationId xmlns:a16="http://schemas.microsoft.com/office/drawing/2014/main" id="{8047F29B-963E-4F89-A637-C485A710B023}"/>
              </a:ext>
            </a:extLst>
          </p:cNvPr>
          <p:cNvSpPr>
            <a:spLocks noGrp="1"/>
          </p:cNvSpPr>
          <p:nvPr>
            <p:ph type="body" sz="quarter" idx="11"/>
          </p:nvPr>
        </p:nvSpPr>
        <p:spPr>
          <a:xfrm>
            <a:off x="502920" y="1287167"/>
            <a:ext cx="4838628" cy="3397250"/>
          </a:xfrm>
        </p:spPr>
        <p:txBody>
          <a:bodyPr/>
          <a:lstStyle/>
          <a:p>
            <a:pPr defTabSz="385763">
              <a:spcBef>
                <a:spcPts val="254"/>
              </a:spcBef>
            </a:pPr>
            <a:r>
              <a:rPr lang="en-US" dirty="0">
                <a:latin typeface="+mn-lt"/>
              </a:rPr>
              <a:t>REMOVE THE CARTRIDGE FROM </a:t>
            </a:r>
            <a:br>
              <a:rPr lang="en-US" dirty="0">
                <a:latin typeface="+mn-lt"/>
              </a:rPr>
            </a:br>
            <a:r>
              <a:rPr lang="en-US" dirty="0">
                <a:latin typeface="+mn-lt"/>
              </a:rPr>
              <a:t>THE CARTRIDGE POUCH</a:t>
            </a:r>
          </a:p>
          <a:p>
            <a:pPr marL="285750" indent="-285750" defTabSz="385763">
              <a:spcBef>
                <a:spcPts val="254"/>
              </a:spcBef>
              <a:buFont typeface="Arial" panose="020B0604020202020204" pitchFamily="34" charset="0"/>
              <a:buChar char="•"/>
            </a:pPr>
            <a:r>
              <a:rPr lang="en-US" sz="1400" dirty="0">
                <a:solidFill>
                  <a:schemeClr val="tx1"/>
                </a:solidFill>
              </a:rPr>
              <a:t>Place the cartridge on a clean, flat, level, and </a:t>
            </a:r>
            <a:br>
              <a:rPr lang="en-US" sz="1400" dirty="0">
                <a:solidFill>
                  <a:schemeClr val="tx1"/>
                </a:solidFill>
              </a:rPr>
            </a:br>
            <a:r>
              <a:rPr lang="en-US" sz="1400" dirty="0">
                <a:solidFill>
                  <a:schemeClr val="tx1"/>
                </a:solidFill>
              </a:rPr>
              <a:t>vibration-free surface</a:t>
            </a:r>
          </a:p>
          <a:p>
            <a:pPr marL="285750" indent="-285750" defTabSz="385763">
              <a:spcBef>
                <a:spcPts val="254"/>
              </a:spcBef>
              <a:buFont typeface="Arial" panose="020B0604020202020204" pitchFamily="34" charset="0"/>
              <a:buChar char="•"/>
            </a:pPr>
            <a:r>
              <a:rPr lang="en-US" sz="1400" dirty="0">
                <a:solidFill>
                  <a:schemeClr val="tx1"/>
                </a:solidFill>
              </a:rPr>
              <a:t>Handle the cartridge by the sides</a:t>
            </a:r>
          </a:p>
        </p:txBody>
      </p:sp>
      <p:sp>
        <p:nvSpPr>
          <p:cNvPr id="6" name="TextBox 5">
            <a:extLst>
              <a:ext uri="{FF2B5EF4-FFF2-40B4-BE49-F238E27FC236}">
                <a16:creationId xmlns:a16="http://schemas.microsoft.com/office/drawing/2014/main" id="{55BE2989-F94F-F2F1-6F3E-0216385DA665}"/>
              </a:ext>
            </a:extLst>
          </p:cNvPr>
          <p:cNvSpPr txBox="1"/>
          <p:nvPr/>
        </p:nvSpPr>
        <p:spPr>
          <a:xfrm>
            <a:off x="845127" y="3041679"/>
            <a:ext cx="4233797" cy="1423467"/>
          </a:xfrm>
          <a:prstGeom prst="rect">
            <a:avLst/>
          </a:prstGeom>
          <a:noFill/>
        </p:spPr>
        <p:txBody>
          <a:bodyPr wrap="square" lIns="91440" tIns="45720" rIns="91440" bIns="45720" rtlCol="0" anchor="t">
            <a:spAutoFit/>
          </a:bodyPr>
          <a:lstStyle/>
          <a:p>
            <a:pPr defTabSz="514350"/>
            <a:r>
              <a:rPr lang="en-US" sz="1400" b="1" dirty="0">
                <a:solidFill>
                  <a:schemeClr val="tx2"/>
                </a:solidFill>
                <a:cs typeface="Calibri"/>
              </a:rPr>
              <a:t>PRECAUTIONS</a:t>
            </a:r>
            <a:endParaRPr lang="en-US" sz="1400" dirty="0">
              <a:solidFill>
                <a:schemeClr val="tx2"/>
              </a:solidFill>
              <a:cs typeface="Calibri"/>
            </a:endParaRPr>
          </a:p>
          <a:p>
            <a:pPr marL="128270" indent="-128270">
              <a:spcAft>
                <a:spcPts val="450"/>
              </a:spcAft>
              <a:buFont typeface="Arial" panose="020B0604020202020204" pitchFamily="34" charset="0"/>
              <a:buChar char="•"/>
            </a:pPr>
            <a:r>
              <a:rPr lang="en-US" sz="1000" b="1" dirty="0">
                <a:cs typeface="Calibri"/>
              </a:rPr>
              <a:t>DO NOT touch the sensors on the top of the cartridge.</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apply pressure to the central area of the label because the calibration fluid pack inside could burst prematurely. </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expose cartridges to temperatures above 30°C (86°F).</a:t>
            </a:r>
            <a:endParaRPr lang="en-US" sz="1000" b="1" dirty="0">
              <a:ea typeface="Calibri"/>
              <a:cs typeface="Calibri"/>
            </a:endParaRPr>
          </a:p>
          <a:p>
            <a:pPr marL="128270" indent="-128270">
              <a:spcAft>
                <a:spcPts val="450"/>
              </a:spcAft>
              <a:buFont typeface="Arial" panose="020B0604020202020204" pitchFamily="34" charset="0"/>
              <a:buChar char="•"/>
            </a:pPr>
            <a:r>
              <a:rPr lang="en-US" sz="1000" b="1" dirty="0">
                <a:cs typeface="Calibri"/>
              </a:rPr>
              <a:t>DO NOT place the cartridge and/or analyzer in an </a:t>
            </a:r>
            <a:br>
              <a:rPr lang="en-US" sz="1000" b="1" dirty="0">
                <a:cs typeface="Calibri"/>
              </a:rPr>
            </a:br>
            <a:r>
              <a:rPr lang="en-US" sz="1000" b="1" dirty="0">
                <a:cs typeface="Calibri"/>
              </a:rPr>
              <a:t>oxygen-enriched atmosphere.</a:t>
            </a:r>
            <a:endParaRPr lang="en-US" sz="1000" b="1" dirty="0">
              <a:ea typeface="Calibri"/>
              <a:cs typeface="Calibri"/>
            </a:endParaRPr>
          </a:p>
        </p:txBody>
      </p:sp>
      <p:cxnSp>
        <p:nvCxnSpPr>
          <p:cNvPr id="20" name="Straight Connector 19">
            <a:extLst>
              <a:ext uri="{FF2B5EF4-FFF2-40B4-BE49-F238E27FC236}">
                <a16:creationId xmlns:a16="http://schemas.microsoft.com/office/drawing/2014/main" id="{4C0E3067-B3E2-1E6D-ED85-3FF7F9B81495}"/>
              </a:ext>
            </a:extLst>
          </p:cNvPr>
          <p:cNvCxnSpPr>
            <a:cxnSpLocks/>
          </p:cNvCxnSpPr>
          <p:nvPr/>
        </p:nvCxnSpPr>
        <p:spPr>
          <a:xfrm>
            <a:off x="502920" y="2921612"/>
            <a:ext cx="4126907" cy="0"/>
          </a:xfrm>
          <a:prstGeom prst="line">
            <a:avLst/>
          </a:prstGeom>
          <a:ln w="15875"/>
        </p:spPr>
        <p:style>
          <a:lnRef idx="1">
            <a:schemeClr val="accent3"/>
          </a:lnRef>
          <a:fillRef idx="0">
            <a:schemeClr val="accent3"/>
          </a:fillRef>
          <a:effectRef idx="0">
            <a:schemeClr val="accent3"/>
          </a:effectRef>
          <a:fontRef idx="minor">
            <a:schemeClr val="tx1"/>
          </a:fontRef>
        </p:style>
      </p:cxnSp>
      <p:graphicFrame>
        <p:nvGraphicFramePr>
          <p:cNvPr id="9" name="Content Placeholder 5">
            <a:extLst>
              <a:ext uri="{FF2B5EF4-FFF2-40B4-BE49-F238E27FC236}">
                <a16:creationId xmlns:a16="http://schemas.microsoft.com/office/drawing/2014/main" id="{E8DD5607-0BB9-7B54-F0F4-50D3E2F8AD8B}"/>
              </a:ext>
            </a:extLst>
          </p:cNvPr>
          <p:cNvGraphicFramePr>
            <a:graphicFrameLocks/>
          </p:cNvGraphicFramePr>
          <p:nvPr>
            <p:extLst>
              <p:ext uri="{D42A27DB-BD31-4B8C-83A1-F6EECF244321}">
                <p14:modId xmlns:p14="http://schemas.microsoft.com/office/powerpoint/2010/main" val="4188147726"/>
              </p:ext>
            </p:extLst>
          </p:nvPr>
        </p:nvGraphicFramePr>
        <p:xfrm>
          <a:off x="6218121" y="122353"/>
          <a:ext cx="3063240" cy="892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B438D7F7-F358-9654-5976-6E2BE9FF44FE}"/>
              </a:ext>
            </a:extLst>
          </p:cNvPr>
          <p:cNvGrpSpPr/>
          <p:nvPr/>
        </p:nvGrpSpPr>
        <p:grpSpPr>
          <a:xfrm>
            <a:off x="5436135" y="1105497"/>
            <a:ext cx="3014974" cy="3310121"/>
            <a:chOff x="5436135" y="1105497"/>
            <a:chExt cx="3014974" cy="3310121"/>
          </a:xfrm>
        </p:grpSpPr>
        <p:sp>
          <p:nvSpPr>
            <p:cNvPr id="31" name="Line 16">
              <a:extLst>
                <a:ext uri="{FF2B5EF4-FFF2-40B4-BE49-F238E27FC236}">
                  <a16:creationId xmlns:a16="http://schemas.microsoft.com/office/drawing/2014/main" id="{2D6E83DC-6C83-B7CC-4F15-C47DF792A45A}"/>
                </a:ext>
              </a:extLst>
            </p:cNvPr>
            <p:cNvSpPr>
              <a:spLocks noChangeShapeType="1"/>
            </p:cNvSpPr>
            <p:nvPr/>
          </p:nvSpPr>
          <p:spPr bwMode="auto">
            <a:xfrm flipH="1" flipV="1">
              <a:off x="6338726" y="1350819"/>
              <a:ext cx="273124" cy="0"/>
            </a:xfrm>
            <a:prstGeom prst="line">
              <a:avLst/>
            </a:prstGeom>
            <a:noFill/>
            <a:ln w="22225">
              <a:solidFill>
                <a:srgbClr val="FF0000"/>
              </a:solidFill>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pic>
          <p:nvPicPr>
            <p:cNvPr id="16" name="Picture 15">
              <a:extLst>
                <a:ext uri="{FF2B5EF4-FFF2-40B4-BE49-F238E27FC236}">
                  <a16:creationId xmlns:a16="http://schemas.microsoft.com/office/drawing/2014/main" id="{29BAD8C8-9831-4BAD-E942-B8CF55EE5A4E}"/>
                </a:ext>
              </a:extLst>
            </p:cNvPr>
            <p:cNvPicPr>
              <a:picLocks noChangeAspect="1"/>
            </p:cNvPicPr>
            <p:nvPr/>
          </p:nvPicPr>
          <p:blipFill>
            <a:blip r:embed="rId8"/>
            <a:srcRect l="7445" t="7970" r="6610" b="4287"/>
            <a:stretch/>
          </p:blipFill>
          <p:spPr>
            <a:xfrm>
              <a:off x="5463851" y="3091208"/>
              <a:ext cx="802899" cy="1324410"/>
            </a:xfrm>
            <a:prstGeom prst="rect">
              <a:avLst/>
            </a:prstGeom>
            <a:effectLst/>
          </p:spPr>
        </p:pic>
        <p:pic>
          <p:nvPicPr>
            <p:cNvPr id="14" name="Picture 13">
              <a:extLst>
                <a:ext uri="{FF2B5EF4-FFF2-40B4-BE49-F238E27FC236}">
                  <a16:creationId xmlns:a16="http://schemas.microsoft.com/office/drawing/2014/main" id="{0E3C3EB6-D21F-5831-CBEB-B88FA6B5A3EC}"/>
                </a:ext>
              </a:extLst>
            </p:cNvPr>
            <p:cNvPicPr>
              <a:picLocks noChangeAspect="1"/>
            </p:cNvPicPr>
            <p:nvPr/>
          </p:nvPicPr>
          <p:blipFill>
            <a:blip r:embed="rId8"/>
            <a:srcRect l="7445" t="7970" r="6610" b="4287"/>
            <a:stretch/>
          </p:blipFill>
          <p:spPr>
            <a:xfrm>
              <a:off x="5496236" y="1247340"/>
              <a:ext cx="802899" cy="1324410"/>
            </a:xfrm>
            <a:prstGeom prst="rect">
              <a:avLst/>
            </a:prstGeom>
            <a:effectLst/>
          </p:spPr>
        </p:pic>
        <p:sp>
          <p:nvSpPr>
            <p:cNvPr id="32" name="Line 16">
              <a:extLst>
                <a:ext uri="{FF2B5EF4-FFF2-40B4-BE49-F238E27FC236}">
                  <a16:creationId xmlns:a16="http://schemas.microsoft.com/office/drawing/2014/main" id="{71E91DDA-3550-4245-368F-F52BDB035390}"/>
                </a:ext>
              </a:extLst>
            </p:cNvPr>
            <p:cNvSpPr>
              <a:spLocks noChangeShapeType="1"/>
            </p:cNvSpPr>
            <p:nvPr/>
          </p:nvSpPr>
          <p:spPr bwMode="auto">
            <a:xfrm flipH="1" flipV="1">
              <a:off x="6093957" y="3539592"/>
              <a:ext cx="517894" cy="0"/>
            </a:xfrm>
            <a:prstGeom prst="line">
              <a:avLst/>
            </a:prstGeom>
            <a:noFill/>
            <a:ln w="22225">
              <a:solidFill>
                <a:srgbClr val="FF0000"/>
              </a:solidFill>
              <a:round/>
              <a:headEn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
          <p:nvSpPr>
            <p:cNvPr id="34" name="Rectangle 33">
              <a:extLst>
                <a:ext uri="{FF2B5EF4-FFF2-40B4-BE49-F238E27FC236}">
                  <a16:creationId xmlns:a16="http://schemas.microsoft.com/office/drawing/2014/main" id="{D711E500-7E32-3BD1-7200-8D765192064C}"/>
                </a:ext>
              </a:extLst>
            </p:cNvPr>
            <p:cNvSpPr/>
            <p:nvPr/>
          </p:nvSpPr>
          <p:spPr>
            <a:xfrm>
              <a:off x="5436135" y="1220042"/>
              <a:ext cx="902593" cy="23083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Connector 34">
              <a:extLst>
                <a:ext uri="{FF2B5EF4-FFF2-40B4-BE49-F238E27FC236}">
                  <a16:creationId xmlns:a16="http://schemas.microsoft.com/office/drawing/2014/main" id="{0B30F840-7C15-5F77-3B76-8CE4700A00BC}"/>
                </a:ext>
              </a:extLst>
            </p:cNvPr>
            <p:cNvSpPr/>
            <p:nvPr/>
          </p:nvSpPr>
          <p:spPr>
            <a:xfrm>
              <a:off x="5649106" y="3325771"/>
              <a:ext cx="432391" cy="427642"/>
            </a:xfrm>
            <a:prstGeom prst="flowChartConnector">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17CFDF1-EE4A-2EFF-3F08-6CF0FD9E8FE4}"/>
                </a:ext>
              </a:extLst>
            </p:cNvPr>
            <p:cNvSpPr txBox="1"/>
            <p:nvPr/>
          </p:nvSpPr>
          <p:spPr>
            <a:xfrm>
              <a:off x="6551210" y="1105497"/>
              <a:ext cx="1776231" cy="453907"/>
            </a:xfrm>
            <a:prstGeom prst="rect">
              <a:avLst/>
            </a:prstGeom>
            <a:noFill/>
          </p:spPr>
          <p:txBody>
            <a:bodyPr wrap="square" rtlCol="0">
              <a:spAutoFit/>
            </a:bodyPr>
            <a:lstStyle/>
            <a:p>
              <a:pPr>
                <a:lnSpc>
                  <a:spcPts val="1400"/>
                </a:lnSpc>
              </a:pPr>
              <a:r>
                <a:rPr lang="en-US" sz="1400" b="1" dirty="0">
                  <a:solidFill>
                    <a:schemeClr val="tx2"/>
                  </a:solidFill>
                  <a:latin typeface="Calibri" panose="020F0502020204030204" pitchFamily="34" charset="0"/>
                </a:rPr>
                <a:t>DO NOT </a:t>
              </a:r>
            </a:p>
            <a:p>
              <a:pPr>
                <a:lnSpc>
                  <a:spcPts val="1400"/>
                </a:lnSpc>
              </a:pPr>
              <a:r>
                <a:rPr lang="en-US" sz="1400" b="1" dirty="0">
                  <a:solidFill>
                    <a:schemeClr val="tx2"/>
                  </a:solidFill>
                  <a:latin typeface="Calibri" panose="020F0502020204030204" pitchFamily="34" charset="0"/>
                </a:rPr>
                <a:t>TOUCH THE SENSORS</a:t>
              </a:r>
            </a:p>
          </p:txBody>
        </p:sp>
        <p:sp>
          <p:nvSpPr>
            <p:cNvPr id="18" name="TextBox 17">
              <a:extLst>
                <a:ext uri="{FF2B5EF4-FFF2-40B4-BE49-F238E27FC236}">
                  <a16:creationId xmlns:a16="http://schemas.microsoft.com/office/drawing/2014/main" id="{43556DCB-1775-2F86-8EE9-FA53C0601D67}"/>
                </a:ext>
              </a:extLst>
            </p:cNvPr>
            <p:cNvSpPr txBox="1"/>
            <p:nvPr/>
          </p:nvSpPr>
          <p:spPr>
            <a:xfrm>
              <a:off x="6551210" y="3171992"/>
              <a:ext cx="1899899" cy="633443"/>
            </a:xfrm>
            <a:prstGeom prst="rect">
              <a:avLst/>
            </a:prstGeom>
            <a:noFill/>
          </p:spPr>
          <p:txBody>
            <a:bodyPr wrap="square" rtlCol="0">
              <a:spAutoFit/>
            </a:bodyPr>
            <a:lstStyle/>
            <a:p>
              <a:pPr>
                <a:lnSpc>
                  <a:spcPts val="1400"/>
                </a:lnSpc>
              </a:pPr>
              <a:r>
                <a:rPr lang="en-US" sz="1400" b="1" dirty="0">
                  <a:solidFill>
                    <a:schemeClr val="tx2"/>
                  </a:solidFill>
                  <a:latin typeface="Calibri" panose="020F0502020204030204" pitchFamily="34" charset="0"/>
                </a:rPr>
                <a:t>DO NOT TOUCH THE CENTER OF THE CARTRIDGE</a:t>
              </a:r>
            </a:p>
          </p:txBody>
        </p:sp>
      </p:grpSp>
      <p:pic>
        <p:nvPicPr>
          <p:cNvPr id="4" name="Picture 3" descr="Icon&#10;&#10;Description automatically generated">
            <a:extLst>
              <a:ext uri="{FF2B5EF4-FFF2-40B4-BE49-F238E27FC236}">
                <a16:creationId xmlns:a16="http://schemas.microsoft.com/office/drawing/2014/main" id="{6EB2D075-7773-102C-5A26-3ECC1AE8AA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189" y="3091208"/>
            <a:ext cx="342207" cy="342207"/>
          </a:xfrm>
          <a:prstGeom prst="rect">
            <a:avLst/>
          </a:prstGeom>
        </p:spPr>
      </p:pic>
    </p:spTree>
    <p:custDataLst>
      <p:tags r:id="rId1"/>
    </p:custDataLst>
    <p:extLst>
      <p:ext uri="{BB962C8B-B14F-4D97-AF65-F5344CB8AC3E}">
        <p14:creationId xmlns:p14="http://schemas.microsoft.com/office/powerpoint/2010/main" val="4233797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2BC53-7883-9FD9-7230-7D4BEC9CF78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4F3BA22-0ED1-DFA5-E8F1-93E22068E3C1}"/>
              </a:ext>
            </a:extLst>
          </p:cNvPr>
          <p:cNvSpPr>
            <a:spLocks noGrp="1"/>
          </p:cNvSpPr>
          <p:nvPr>
            <p:ph type="title"/>
          </p:nvPr>
        </p:nvSpPr>
        <p:spPr/>
        <p:txBody>
          <a:bodyPr/>
          <a:lstStyle/>
          <a:p>
            <a:r>
              <a:rPr lang="en-US" dirty="0"/>
              <a:t>Running the test </a:t>
            </a:r>
            <a:r>
              <a:rPr lang="en-US" sz="1400" dirty="0"/>
              <a:t>– cont’d</a:t>
            </a:r>
          </a:p>
        </p:txBody>
      </p:sp>
      <p:sp>
        <p:nvSpPr>
          <p:cNvPr id="7" name="Slide Number Placeholder 6">
            <a:extLst>
              <a:ext uri="{FF2B5EF4-FFF2-40B4-BE49-F238E27FC236}">
                <a16:creationId xmlns:a16="http://schemas.microsoft.com/office/drawing/2014/main" id="{3A221100-3F32-B1F9-CB57-A7FB39A690B7}"/>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23</a:t>
            </a:fld>
            <a:endParaRPr lang="en-IN" dirty="0"/>
          </a:p>
        </p:txBody>
      </p:sp>
      <p:sp>
        <p:nvSpPr>
          <p:cNvPr id="3" name="Content Placeholder 2">
            <a:extLst>
              <a:ext uri="{FF2B5EF4-FFF2-40B4-BE49-F238E27FC236}">
                <a16:creationId xmlns:a16="http://schemas.microsoft.com/office/drawing/2014/main" id="{EB57739A-D598-C887-1DF4-3DD70C90B65D}"/>
              </a:ext>
            </a:extLst>
          </p:cNvPr>
          <p:cNvSpPr>
            <a:spLocks noGrp="1"/>
          </p:cNvSpPr>
          <p:nvPr>
            <p:ph type="body" sz="quarter" idx="11"/>
          </p:nvPr>
        </p:nvSpPr>
        <p:spPr>
          <a:xfrm>
            <a:off x="502920" y="1287167"/>
            <a:ext cx="5322919" cy="3397250"/>
          </a:xfrm>
        </p:spPr>
        <p:txBody>
          <a:bodyPr/>
          <a:lstStyle/>
          <a:p>
            <a:pPr defTabSz="385763">
              <a:spcBef>
                <a:spcPts val="254"/>
              </a:spcBef>
            </a:pPr>
            <a:r>
              <a:rPr lang="en-US" dirty="0">
                <a:latin typeface="+mn-lt"/>
              </a:rPr>
              <a:t>WHOLE BLOOD: COLLECT AND MIX THE SAMPLE</a:t>
            </a:r>
          </a:p>
          <a:p>
            <a:pPr marL="285750" indent="-285750" defTabSz="385763">
              <a:spcBef>
                <a:spcPts val="254"/>
              </a:spcBef>
              <a:buFont typeface="Arial" panose="020B0604020202020204" pitchFamily="34" charset="0"/>
              <a:buChar char="•"/>
            </a:pPr>
            <a:r>
              <a:rPr lang="en-US" sz="1400" dirty="0">
                <a:solidFill>
                  <a:schemeClr val="tx1"/>
                </a:solidFill>
              </a:rPr>
              <a:t>Collect a whole blood sample into a lithium heparin evacuated blood collection tube</a:t>
            </a:r>
          </a:p>
          <a:p>
            <a:pPr marL="285750" marR="3020" indent="-285750" defTabSz="385763">
              <a:spcBef>
                <a:spcPts val="254"/>
              </a:spcBef>
              <a:buFont typeface="Arial" panose="020B0604020202020204" pitchFamily="34" charset="0"/>
              <a:buChar char="•"/>
            </a:pPr>
            <a:r>
              <a:rPr lang="en-US" sz="1400" dirty="0">
                <a:solidFill>
                  <a:schemeClr val="tx1"/>
                </a:solidFill>
              </a:rPr>
              <a:t>Invert the lithium heparin collection tube at least </a:t>
            </a:r>
            <a:r>
              <a:rPr lang="en-US" sz="1400" b="1" dirty="0">
                <a:solidFill>
                  <a:schemeClr val="tx1"/>
                </a:solidFill>
              </a:rPr>
              <a:t>10 times</a:t>
            </a:r>
          </a:p>
          <a:p>
            <a:pPr marL="285750" marR="3020" indent="-285750" defTabSz="385763">
              <a:spcBef>
                <a:spcPts val="254"/>
              </a:spcBef>
              <a:buFont typeface="Arial" panose="020B0604020202020204" pitchFamily="34" charset="0"/>
              <a:buChar char="•"/>
            </a:pPr>
            <a:r>
              <a:rPr lang="en-US" sz="1400" dirty="0">
                <a:solidFill>
                  <a:schemeClr val="tx1"/>
                </a:solidFill>
              </a:rPr>
              <a:t>If sample was collected into a syringe, invert syringe for </a:t>
            </a:r>
            <a:r>
              <a:rPr lang="en-US" sz="1400" b="1" dirty="0">
                <a:solidFill>
                  <a:schemeClr val="tx1"/>
                </a:solidFill>
              </a:rPr>
              <a:t>5 seconds</a:t>
            </a:r>
            <a:r>
              <a:rPr lang="en-US" sz="1400" dirty="0">
                <a:solidFill>
                  <a:schemeClr val="tx1"/>
                </a:solidFill>
              </a:rPr>
              <a:t>, then roll between the palms (hands parallel to the ground) for </a:t>
            </a:r>
            <a:br>
              <a:rPr lang="en-US" sz="1400" dirty="0">
                <a:solidFill>
                  <a:schemeClr val="tx1"/>
                </a:solidFill>
              </a:rPr>
            </a:br>
            <a:r>
              <a:rPr lang="en-US" sz="1400" b="1" dirty="0">
                <a:solidFill>
                  <a:schemeClr val="tx1"/>
                </a:solidFill>
              </a:rPr>
              <a:t>5 seconds</a:t>
            </a:r>
            <a:r>
              <a:rPr lang="en-US" sz="1400" dirty="0">
                <a:solidFill>
                  <a:schemeClr val="tx1"/>
                </a:solidFill>
              </a:rPr>
              <a:t>, flip and roll for an additional 5 seconds</a:t>
            </a:r>
          </a:p>
          <a:p>
            <a:pPr marL="285750" marR="3020" indent="-285750" defTabSz="385763">
              <a:spcBef>
                <a:spcPts val="254"/>
              </a:spcBef>
              <a:buFont typeface="Arial" panose="020B0604020202020204" pitchFamily="34" charset="0"/>
              <a:buChar char="•"/>
            </a:pPr>
            <a:r>
              <a:rPr lang="en-US" sz="1400" b="1" dirty="0">
                <a:solidFill>
                  <a:schemeClr val="tx1"/>
                </a:solidFill>
              </a:rPr>
              <a:t>Expelling 2 drops </a:t>
            </a:r>
            <a:r>
              <a:rPr lang="en-US" sz="1400" dirty="0">
                <a:solidFill>
                  <a:schemeClr val="tx1"/>
                </a:solidFill>
              </a:rPr>
              <a:t>before filling a cartridge is desired</a:t>
            </a:r>
          </a:p>
        </p:txBody>
      </p:sp>
      <p:sp>
        <p:nvSpPr>
          <p:cNvPr id="6" name="TextBox 5">
            <a:extLst>
              <a:ext uri="{FF2B5EF4-FFF2-40B4-BE49-F238E27FC236}">
                <a16:creationId xmlns:a16="http://schemas.microsoft.com/office/drawing/2014/main" id="{668CAB77-EFFA-E1ED-D0A9-50B3B7085222}"/>
              </a:ext>
            </a:extLst>
          </p:cNvPr>
          <p:cNvSpPr txBox="1"/>
          <p:nvPr/>
        </p:nvSpPr>
        <p:spPr>
          <a:xfrm>
            <a:off x="857246" y="3546156"/>
            <a:ext cx="3867820" cy="897682"/>
          </a:xfrm>
          <a:prstGeom prst="rect">
            <a:avLst/>
          </a:prstGeom>
          <a:noFill/>
        </p:spPr>
        <p:txBody>
          <a:bodyPr wrap="square" rtlCol="0">
            <a:spAutoFit/>
          </a:bodyPr>
          <a:lstStyle/>
          <a:p>
            <a:pPr>
              <a:spcAft>
                <a:spcPts val="450"/>
              </a:spcAft>
            </a:pPr>
            <a:r>
              <a:rPr lang="en-US" sz="1400" b="1" dirty="0">
                <a:solidFill>
                  <a:schemeClr val="tx2"/>
                </a:solidFill>
                <a:cs typeface="Calibri" panose="020F0502020204030204" pitchFamily="34" charset="0"/>
              </a:rPr>
              <a:t>PRECAUTIONS</a:t>
            </a:r>
            <a:endParaRPr lang="en-US" sz="1000" dirty="0">
              <a:solidFill>
                <a:schemeClr val="tx2"/>
              </a:solidFill>
            </a:endParaRPr>
          </a:p>
          <a:p>
            <a:pPr marL="128588" indent="-128588">
              <a:spcAft>
                <a:spcPts val="450"/>
              </a:spcAft>
              <a:buFont typeface="Arial" panose="020B0604020202020204" pitchFamily="34" charset="0"/>
              <a:buChar char="•"/>
            </a:pPr>
            <a:r>
              <a:rPr lang="en-US" sz="1000" b="1" dirty="0">
                <a:cs typeface="Calibri" panose="020F0502020204030204" pitchFamily="34" charset="0"/>
              </a:rPr>
              <a:t>Cautions should be used when handling materials that may contain transmissible infectious agents.</a:t>
            </a:r>
          </a:p>
          <a:p>
            <a:pPr marL="128588" indent="-128588">
              <a:spcAft>
                <a:spcPts val="450"/>
              </a:spcAft>
              <a:buFont typeface="Arial" panose="020B0604020202020204" pitchFamily="34" charset="0"/>
              <a:buChar char="•"/>
            </a:pPr>
            <a:r>
              <a:rPr lang="en-US" sz="1000" b="1" dirty="0">
                <a:cs typeface="Calibri" panose="020F0502020204030204" pitchFamily="34" charset="0"/>
              </a:rPr>
              <a:t>Fill evacuated tube per manufacturer’s recommendations.</a:t>
            </a:r>
          </a:p>
        </p:txBody>
      </p:sp>
      <p:cxnSp>
        <p:nvCxnSpPr>
          <p:cNvPr id="13" name="Straight Connector 12">
            <a:extLst>
              <a:ext uri="{FF2B5EF4-FFF2-40B4-BE49-F238E27FC236}">
                <a16:creationId xmlns:a16="http://schemas.microsoft.com/office/drawing/2014/main" id="{E79A5DB6-8C3C-7E18-38EA-6FC4E0385B0A}"/>
              </a:ext>
            </a:extLst>
          </p:cNvPr>
          <p:cNvCxnSpPr>
            <a:cxnSpLocks/>
          </p:cNvCxnSpPr>
          <p:nvPr/>
        </p:nvCxnSpPr>
        <p:spPr>
          <a:xfrm>
            <a:off x="525076" y="3454072"/>
            <a:ext cx="5079949" cy="1359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4" name="Picture 3" descr="Icon&#10;&#10;Description automatically generated">
            <a:extLst>
              <a:ext uri="{FF2B5EF4-FFF2-40B4-BE49-F238E27FC236}">
                <a16:creationId xmlns:a16="http://schemas.microsoft.com/office/drawing/2014/main" id="{E34AB2BA-9F4A-0701-61F7-2DAA6EB7B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482" y="3626118"/>
            <a:ext cx="342207" cy="342207"/>
          </a:xfrm>
          <a:prstGeom prst="rect">
            <a:avLst/>
          </a:prstGeom>
        </p:spPr>
      </p:pic>
      <p:grpSp>
        <p:nvGrpSpPr>
          <p:cNvPr id="10" name="Group 9">
            <a:extLst>
              <a:ext uri="{FF2B5EF4-FFF2-40B4-BE49-F238E27FC236}">
                <a16:creationId xmlns:a16="http://schemas.microsoft.com/office/drawing/2014/main" id="{3EC5B6A2-B07D-8C0C-B09C-5C5FC9691E2E}"/>
              </a:ext>
            </a:extLst>
          </p:cNvPr>
          <p:cNvGrpSpPr/>
          <p:nvPr/>
        </p:nvGrpSpPr>
        <p:grpSpPr>
          <a:xfrm>
            <a:off x="5884394" y="2766888"/>
            <a:ext cx="2107152" cy="1807018"/>
            <a:chOff x="6076084" y="973301"/>
            <a:chExt cx="1763692" cy="1584862"/>
          </a:xfrm>
        </p:grpSpPr>
        <p:grpSp>
          <p:nvGrpSpPr>
            <p:cNvPr id="11" name="Group 10">
              <a:extLst>
                <a:ext uri="{FF2B5EF4-FFF2-40B4-BE49-F238E27FC236}">
                  <a16:creationId xmlns:a16="http://schemas.microsoft.com/office/drawing/2014/main" id="{9707C349-E0AC-C479-4799-3E3804321820}"/>
                </a:ext>
              </a:extLst>
            </p:cNvPr>
            <p:cNvGrpSpPr/>
            <p:nvPr/>
          </p:nvGrpSpPr>
          <p:grpSpPr>
            <a:xfrm>
              <a:off x="6076087" y="973301"/>
              <a:ext cx="1763689" cy="1584862"/>
              <a:chOff x="6051423" y="1105254"/>
              <a:chExt cx="1803633" cy="1599467"/>
            </a:xfrm>
          </p:grpSpPr>
          <p:grpSp>
            <p:nvGrpSpPr>
              <p:cNvPr id="14" name="Group 13">
                <a:extLst>
                  <a:ext uri="{FF2B5EF4-FFF2-40B4-BE49-F238E27FC236}">
                    <a16:creationId xmlns:a16="http://schemas.microsoft.com/office/drawing/2014/main" id="{C09B2779-A758-F080-1887-9D48E2C4DD47}"/>
                  </a:ext>
                </a:extLst>
              </p:cNvPr>
              <p:cNvGrpSpPr/>
              <p:nvPr/>
            </p:nvGrpSpPr>
            <p:grpSpPr>
              <a:xfrm>
                <a:off x="6132473" y="1327102"/>
                <a:ext cx="1614572" cy="1377619"/>
                <a:chOff x="6140861" y="1341011"/>
                <a:chExt cx="1614572" cy="1377619"/>
              </a:xfrm>
            </p:grpSpPr>
            <p:pic>
              <p:nvPicPr>
                <p:cNvPr id="22" name="Picture 21" descr="A gloved hand holding a syringe&#10;&#10;Description automatically generated">
                  <a:extLst>
                    <a:ext uri="{FF2B5EF4-FFF2-40B4-BE49-F238E27FC236}">
                      <a16:creationId xmlns:a16="http://schemas.microsoft.com/office/drawing/2014/main" id="{E4ADDC42-1C10-0A2F-3993-3162D28E13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97972">
                  <a:off x="6688068" y="1774021"/>
                  <a:ext cx="1067365" cy="944609"/>
                </a:xfrm>
                <a:prstGeom prst="rect">
                  <a:avLst/>
                </a:prstGeom>
              </p:spPr>
            </p:pic>
            <p:pic>
              <p:nvPicPr>
                <p:cNvPr id="23" name="Picture 22" descr="A hand in a purple glove holding a test tube with a red liquid&#10;&#10;Description automatically generated">
                  <a:extLst>
                    <a:ext uri="{FF2B5EF4-FFF2-40B4-BE49-F238E27FC236}">
                      <a16:creationId xmlns:a16="http://schemas.microsoft.com/office/drawing/2014/main" id="{844D4A00-8562-D9BB-21A1-8092881E016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3000" contrast="12000"/>
                          </a14:imgEffect>
                        </a14:imgLayer>
                      </a14:imgProps>
                    </a:ext>
                    <a:ext uri="{28A0092B-C50C-407E-A947-70E740481C1C}">
                      <a14:useLocalDpi xmlns:a14="http://schemas.microsoft.com/office/drawing/2010/main" val="0"/>
                    </a:ext>
                  </a:extLst>
                </a:blip>
                <a:stretch>
                  <a:fillRect/>
                </a:stretch>
              </p:blipFill>
              <p:spPr>
                <a:xfrm>
                  <a:off x="6140861" y="1341011"/>
                  <a:ext cx="1087688" cy="946063"/>
                </a:xfrm>
                <a:prstGeom prst="parallelogram">
                  <a:avLst/>
                </a:prstGeom>
              </p:spPr>
            </p:pic>
            <p:cxnSp>
              <p:nvCxnSpPr>
                <p:cNvPr id="24" name="Straight Connector 23">
                  <a:extLst>
                    <a:ext uri="{FF2B5EF4-FFF2-40B4-BE49-F238E27FC236}">
                      <a16:creationId xmlns:a16="http://schemas.microsoft.com/office/drawing/2014/main" id="{29A6ACD6-47CE-840F-2E4B-1BB2F8A17B61}"/>
                    </a:ext>
                  </a:extLst>
                </p:cNvPr>
                <p:cNvCxnSpPr>
                  <a:cxnSpLocks/>
                </p:cNvCxnSpPr>
                <p:nvPr/>
              </p:nvCxnSpPr>
              <p:spPr>
                <a:xfrm flipV="1">
                  <a:off x="6418889" y="1399703"/>
                  <a:ext cx="1005903" cy="1106952"/>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FE59350-1129-EFCD-E90F-59BE146AF7C8}"/>
                  </a:ext>
                </a:extLst>
              </p:cNvPr>
              <p:cNvGrpSpPr/>
              <p:nvPr/>
            </p:nvGrpSpPr>
            <p:grpSpPr>
              <a:xfrm>
                <a:off x="6051423" y="1105254"/>
                <a:ext cx="620322" cy="438153"/>
                <a:chOff x="5973160" y="1062129"/>
                <a:chExt cx="620322" cy="438153"/>
              </a:xfrm>
            </p:grpSpPr>
            <p:sp>
              <p:nvSpPr>
                <p:cNvPr id="19" name="TextBox 18">
                  <a:extLst>
                    <a:ext uri="{FF2B5EF4-FFF2-40B4-BE49-F238E27FC236}">
                      <a16:creationId xmlns:a16="http://schemas.microsoft.com/office/drawing/2014/main" id="{40C456F9-3E85-5651-2CD7-86D425342C7C}"/>
                    </a:ext>
                  </a:extLst>
                </p:cNvPr>
                <p:cNvSpPr txBox="1"/>
                <p:nvPr/>
              </p:nvSpPr>
              <p:spPr>
                <a:xfrm>
                  <a:off x="5973160" y="1062129"/>
                  <a:ext cx="620322" cy="431054"/>
                </a:xfrm>
                <a:prstGeom prst="rect">
                  <a:avLst/>
                </a:prstGeom>
                <a:noFill/>
              </p:spPr>
              <p:txBody>
                <a:bodyPr wrap="none" lIns="91440" tIns="45720" rIns="91440" bIns="45720" rtlCol="0" anchor="t">
                  <a:spAutoFit/>
                </a:bodyPr>
                <a:lstStyle/>
                <a:p>
                  <a:pPr algn="l"/>
                  <a:r>
                    <a:rPr lang="en-US" b="1" dirty="0">
                      <a:solidFill>
                        <a:srgbClr val="C6006F"/>
                      </a:solidFill>
                    </a:rPr>
                    <a:t>10x</a:t>
                  </a:r>
                  <a:endParaRPr lang="en-US" b="1" dirty="0">
                    <a:solidFill>
                      <a:srgbClr val="C6006F"/>
                    </a:solidFill>
                    <a:ea typeface="Calibri"/>
                    <a:cs typeface="Calibri"/>
                  </a:endParaRPr>
                </a:p>
              </p:txBody>
            </p:sp>
            <p:sp>
              <p:nvSpPr>
                <p:cNvPr id="20" name="Arrow: Up 19">
                  <a:extLst>
                    <a:ext uri="{FF2B5EF4-FFF2-40B4-BE49-F238E27FC236}">
                      <a16:creationId xmlns:a16="http://schemas.microsoft.com/office/drawing/2014/main" id="{0F0C0552-57C0-415B-C347-297E4DCD2252}"/>
                    </a:ext>
                  </a:extLst>
                </p:cNvPr>
                <p:cNvSpPr/>
                <p:nvPr/>
              </p:nvSpPr>
              <p:spPr>
                <a:xfrm>
                  <a:off x="6075623" y="1337599"/>
                  <a:ext cx="151319" cy="157338"/>
                </a:xfrm>
                <a:prstGeom prst="upArrow">
                  <a:avLst/>
                </a:prstGeom>
                <a:solidFill>
                  <a:srgbClr val="C60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sp>
              <p:nvSpPr>
                <p:cNvPr id="21" name="Arrow: Up 20">
                  <a:extLst>
                    <a:ext uri="{FF2B5EF4-FFF2-40B4-BE49-F238E27FC236}">
                      <a16:creationId xmlns:a16="http://schemas.microsoft.com/office/drawing/2014/main" id="{7D929883-0004-D2B1-2548-3165E8610233}"/>
                    </a:ext>
                  </a:extLst>
                </p:cNvPr>
                <p:cNvSpPr/>
                <p:nvPr/>
              </p:nvSpPr>
              <p:spPr>
                <a:xfrm rot="10800000">
                  <a:off x="6217364" y="1342944"/>
                  <a:ext cx="151319" cy="157338"/>
                </a:xfrm>
                <a:prstGeom prst="upArrow">
                  <a:avLst/>
                </a:prstGeom>
                <a:solidFill>
                  <a:srgbClr val="C60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60000"/>
                        <a:lumOff val="40000"/>
                      </a:schemeClr>
                    </a:solidFill>
                  </a:endParaRPr>
                </a:p>
              </p:txBody>
            </p:sp>
          </p:grpSp>
          <p:grpSp>
            <p:nvGrpSpPr>
              <p:cNvPr id="16" name="Group 15">
                <a:extLst>
                  <a:ext uri="{FF2B5EF4-FFF2-40B4-BE49-F238E27FC236}">
                    <a16:creationId xmlns:a16="http://schemas.microsoft.com/office/drawing/2014/main" id="{7DC6C3F8-F0A4-CE79-C4F0-5AFC6DD89C31}"/>
                  </a:ext>
                </a:extLst>
              </p:cNvPr>
              <p:cNvGrpSpPr/>
              <p:nvPr/>
            </p:nvGrpSpPr>
            <p:grpSpPr>
              <a:xfrm>
                <a:off x="7373132" y="1627272"/>
                <a:ext cx="481924" cy="431053"/>
                <a:chOff x="7420556" y="1618397"/>
                <a:chExt cx="481924" cy="431053"/>
              </a:xfrm>
            </p:grpSpPr>
            <p:sp>
              <p:nvSpPr>
                <p:cNvPr id="17" name="TextBox 16">
                  <a:extLst>
                    <a:ext uri="{FF2B5EF4-FFF2-40B4-BE49-F238E27FC236}">
                      <a16:creationId xmlns:a16="http://schemas.microsoft.com/office/drawing/2014/main" id="{CFFD963A-1743-53B9-196A-8DA166096288}"/>
                    </a:ext>
                  </a:extLst>
                </p:cNvPr>
                <p:cNvSpPr txBox="1"/>
                <p:nvPr/>
              </p:nvSpPr>
              <p:spPr>
                <a:xfrm>
                  <a:off x="7420556" y="1618397"/>
                  <a:ext cx="481924" cy="431053"/>
                </a:xfrm>
                <a:prstGeom prst="rect">
                  <a:avLst/>
                </a:prstGeom>
                <a:noFill/>
              </p:spPr>
              <p:txBody>
                <a:bodyPr wrap="none" lIns="91440" tIns="45720" rIns="91440" bIns="45720" rtlCol="0" anchor="t">
                  <a:spAutoFit/>
                </a:bodyPr>
                <a:lstStyle/>
                <a:p>
                  <a:pPr algn="l"/>
                  <a:r>
                    <a:rPr lang="en-US" b="1" dirty="0">
                      <a:solidFill>
                        <a:srgbClr val="C6006F"/>
                      </a:solidFill>
                    </a:rPr>
                    <a:t>5x</a:t>
                  </a:r>
                  <a:endParaRPr lang="en-US" b="1" dirty="0">
                    <a:solidFill>
                      <a:srgbClr val="C6006F"/>
                    </a:solidFill>
                    <a:ea typeface="Calibri"/>
                    <a:cs typeface="Calibri"/>
                  </a:endParaRPr>
                </a:p>
              </p:txBody>
            </p:sp>
            <p:sp>
              <p:nvSpPr>
                <p:cNvPr id="18" name="Arrow: Curved Right 17">
                  <a:extLst>
                    <a:ext uri="{FF2B5EF4-FFF2-40B4-BE49-F238E27FC236}">
                      <a16:creationId xmlns:a16="http://schemas.microsoft.com/office/drawing/2014/main" id="{8EDF8607-2316-4D16-D6BB-F1262319C550}"/>
                    </a:ext>
                  </a:extLst>
                </p:cNvPr>
                <p:cNvSpPr/>
                <p:nvPr/>
              </p:nvSpPr>
              <p:spPr>
                <a:xfrm>
                  <a:off x="7515849" y="1900446"/>
                  <a:ext cx="216453" cy="130168"/>
                </a:xfrm>
                <a:prstGeom prst="curvedRightArrow">
                  <a:avLst>
                    <a:gd name="adj1" fmla="val 25000"/>
                    <a:gd name="adj2" fmla="val 50000"/>
                    <a:gd name="adj3" fmla="val 70837"/>
                  </a:avLst>
                </a:prstGeom>
                <a:solidFill>
                  <a:srgbClr val="C60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2" name="Rectangle 11">
              <a:extLst>
                <a:ext uri="{FF2B5EF4-FFF2-40B4-BE49-F238E27FC236}">
                  <a16:creationId xmlns:a16="http://schemas.microsoft.com/office/drawing/2014/main" id="{F4305B9F-49F3-FA49-3A30-F5440C751C42}"/>
                </a:ext>
              </a:extLst>
            </p:cNvPr>
            <p:cNvSpPr/>
            <p:nvPr/>
          </p:nvSpPr>
          <p:spPr>
            <a:xfrm>
              <a:off x="6076084" y="986512"/>
              <a:ext cx="1667741" cy="1518371"/>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syringe and a vial&#10;&#10;AI-generated content may be incorrect.">
            <a:extLst>
              <a:ext uri="{FF2B5EF4-FFF2-40B4-BE49-F238E27FC236}">
                <a16:creationId xmlns:a16="http://schemas.microsoft.com/office/drawing/2014/main" id="{F9FA1B96-3140-86FE-13F3-B268C497F927}"/>
              </a:ext>
            </a:extLst>
          </p:cNvPr>
          <p:cNvPicPr>
            <a:picLocks noChangeAspect="1"/>
          </p:cNvPicPr>
          <p:nvPr/>
        </p:nvPicPr>
        <p:blipFill>
          <a:blip r:embed="rId7" cstate="print">
            <a:extLst>
              <a:ext uri="{28A0092B-C50C-407E-A947-70E740481C1C}">
                <a14:useLocalDpi xmlns:a14="http://schemas.microsoft.com/office/drawing/2010/main" val="0"/>
              </a:ext>
            </a:extLst>
          </a:blip>
          <a:srcRect r="1621"/>
          <a:stretch/>
        </p:blipFill>
        <p:spPr>
          <a:xfrm>
            <a:off x="5928742" y="629423"/>
            <a:ext cx="1992516" cy="1925455"/>
          </a:xfrm>
          <a:prstGeom prst="rect">
            <a:avLst/>
          </a:prstGeom>
          <a:ln>
            <a:solidFill>
              <a:schemeClr val="bg2">
                <a:lumMod val="75000"/>
              </a:schemeClr>
            </a:solidFill>
          </a:ln>
        </p:spPr>
      </p:pic>
    </p:spTree>
    <p:custDataLst>
      <p:tags r:id="rId1"/>
    </p:custDataLst>
    <p:extLst>
      <p:ext uri="{BB962C8B-B14F-4D97-AF65-F5344CB8AC3E}">
        <p14:creationId xmlns:p14="http://schemas.microsoft.com/office/powerpoint/2010/main" val="4154609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B3A2D-213B-C657-A60B-6F838B4A23B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4460257-575E-3A05-853B-6EAF9177998F}"/>
              </a:ext>
            </a:extLst>
          </p:cNvPr>
          <p:cNvSpPr>
            <a:spLocks noGrp="1"/>
          </p:cNvSpPr>
          <p:nvPr>
            <p:ph type="title"/>
          </p:nvPr>
        </p:nvSpPr>
        <p:spPr/>
        <p:txBody>
          <a:bodyPr/>
          <a:lstStyle/>
          <a:p>
            <a:r>
              <a:rPr lang="en-US" dirty="0"/>
              <a:t>Running the test </a:t>
            </a:r>
            <a:r>
              <a:rPr lang="en-US" sz="1400" dirty="0"/>
              <a:t>– cont’d</a:t>
            </a:r>
          </a:p>
        </p:txBody>
      </p:sp>
      <p:sp>
        <p:nvSpPr>
          <p:cNvPr id="7" name="Slide Number Placeholder 6">
            <a:extLst>
              <a:ext uri="{FF2B5EF4-FFF2-40B4-BE49-F238E27FC236}">
                <a16:creationId xmlns:a16="http://schemas.microsoft.com/office/drawing/2014/main" id="{CC587D8D-8F28-E19B-5963-4ABB77F81BB8}"/>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24</a:t>
            </a:fld>
            <a:endParaRPr lang="en-IN" dirty="0"/>
          </a:p>
        </p:txBody>
      </p:sp>
      <p:sp>
        <p:nvSpPr>
          <p:cNvPr id="3" name="Content Placeholder 2">
            <a:extLst>
              <a:ext uri="{FF2B5EF4-FFF2-40B4-BE49-F238E27FC236}">
                <a16:creationId xmlns:a16="http://schemas.microsoft.com/office/drawing/2014/main" id="{B026C859-91A8-80F2-1389-B4B81C8AE24E}"/>
              </a:ext>
            </a:extLst>
          </p:cNvPr>
          <p:cNvSpPr>
            <a:spLocks noGrp="1"/>
          </p:cNvSpPr>
          <p:nvPr>
            <p:ph type="body" sz="quarter" idx="11"/>
          </p:nvPr>
        </p:nvSpPr>
        <p:spPr>
          <a:xfrm>
            <a:off x="502920" y="1439567"/>
            <a:ext cx="3984625" cy="3397250"/>
          </a:xfrm>
        </p:spPr>
        <p:txBody>
          <a:bodyPr/>
          <a:lstStyle/>
          <a:p>
            <a:pPr defTabSz="385763">
              <a:spcBef>
                <a:spcPts val="254"/>
              </a:spcBef>
            </a:pPr>
            <a:r>
              <a:rPr lang="en-US" dirty="0">
                <a:latin typeface="+mn-lt"/>
              </a:rPr>
              <a:t>WHOLE BLOOD: FILL THE </a:t>
            </a:r>
            <a:r>
              <a:rPr lang="en-US" i="1" dirty="0">
                <a:latin typeface="+mn-lt"/>
              </a:rPr>
              <a:t>i-STAT CARTRIDGE</a:t>
            </a:r>
          </a:p>
          <a:p>
            <a:pPr marL="285750" indent="-285750" defTabSz="385763">
              <a:spcBef>
                <a:spcPts val="254"/>
              </a:spcBef>
              <a:buFont typeface="Arial" panose="020B0604020202020204" pitchFamily="34" charset="0"/>
              <a:buChar char="•"/>
            </a:pPr>
            <a:r>
              <a:rPr lang="en-US" sz="1400" b="1" dirty="0">
                <a:solidFill>
                  <a:schemeClr val="tx1"/>
                </a:solidFill>
              </a:rPr>
              <a:t>Fill the cartridge immediately </a:t>
            </a:r>
            <a:r>
              <a:rPr lang="en-US" sz="1400" b="0" dirty="0">
                <a:solidFill>
                  <a:schemeClr val="tx1"/>
                </a:solidFill>
              </a:rPr>
              <a:t>after mixing</a:t>
            </a:r>
            <a:br>
              <a:rPr lang="en-US" sz="1400" b="0" dirty="0">
                <a:solidFill>
                  <a:schemeClr val="tx1"/>
                </a:solidFill>
              </a:rPr>
            </a:br>
            <a:endParaRPr lang="en-US" sz="800" b="0" dirty="0">
              <a:solidFill>
                <a:schemeClr val="tx1"/>
              </a:solidFill>
            </a:endParaRPr>
          </a:p>
          <a:p>
            <a:pPr marL="285750" indent="-285750" defTabSz="385763">
              <a:spcBef>
                <a:spcPts val="254"/>
              </a:spcBef>
              <a:buFont typeface="Arial" panose="020B0604020202020204" pitchFamily="34" charset="0"/>
              <a:buChar char="•"/>
            </a:pPr>
            <a:r>
              <a:rPr lang="en-US" sz="1400" b="0" dirty="0">
                <a:solidFill>
                  <a:schemeClr val="tx1"/>
                </a:solidFill>
              </a:rPr>
              <a:t>Direct the hub of syringe or tip of the transfer device (capillary tube, pipette, or dispensing tip) into the sample well of the cartridge</a:t>
            </a:r>
            <a:br>
              <a:rPr lang="en-US" sz="1400" b="0" dirty="0">
                <a:solidFill>
                  <a:schemeClr val="tx1"/>
                </a:solidFill>
              </a:rPr>
            </a:br>
            <a:endParaRPr lang="en-US" sz="800" b="0" dirty="0">
              <a:solidFill>
                <a:schemeClr val="tx1"/>
              </a:solidFill>
            </a:endParaRPr>
          </a:p>
          <a:p>
            <a:pPr marL="285750" indent="-285750" defTabSz="385763">
              <a:spcBef>
                <a:spcPts val="254"/>
              </a:spcBef>
              <a:buFont typeface="Arial" panose="020B0604020202020204" pitchFamily="34" charset="0"/>
              <a:buChar char="•"/>
            </a:pPr>
            <a:r>
              <a:rPr lang="en-US" sz="1400" b="0" dirty="0">
                <a:solidFill>
                  <a:schemeClr val="tx1"/>
                </a:solidFill>
              </a:rPr>
              <a:t>Slowly dispense sample into the sample well until the sample reaches the fill mark indicated on the cartridge. Cartridge is properly filled when the sample reaches the ‘fill to’ mark and a small amount of sample is in the sample well. </a:t>
            </a:r>
          </a:p>
          <a:p>
            <a:pPr marL="285750" indent="-285750" defTabSz="385763">
              <a:spcBef>
                <a:spcPts val="254"/>
              </a:spcBef>
              <a:buFont typeface="Arial" panose="020B0604020202020204" pitchFamily="34" charset="0"/>
              <a:buChar char="•"/>
            </a:pPr>
            <a:endParaRPr lang="en-US" sz="1400" dirty="0"/>
          </a:p>
        </p:txBody>
      </p:sp>
      <p:sp>
        <p:nvSpPr>
          <p:cNvPr id="14" name="Content Placeholder 2">
            <a:extLst>
              <a:ext uri="{FF2B5EF4-FFF2-40B4-BE49-F238E27FC236}">
                <a16:creationId xmlns:a16="http://schemas.microsoft.com/office/drawing/2014/main" id="{8D13C2C4-4134-98C4-24A1-1E72BD31CC4D}"/>
              </a:ext>
            </a:extLst>
          </p:cNvPr>
          <p:cNvSpPr txBox="1">
            <a:spLocks/>
          </p:cNvSpPr>
          <p:nvPr/>
        </p:nvSpPr>
        <p:spPr>
          <a:xfrm>
            <a:off x="484606" y="3452336"/>
            <a:ext cx="4141822" cy="1054999"/>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385763">
              <a:spcBef>
                <a:spcPts val="254"/>
              </a:spcBef>
            </a:pPr>
            <a:endParaRPr lang="en-US" sz="1400" dirty="0"/>
          </a:p>
        </p:txBody>
      </p:sp>
      <p:sp>
        <p:nvSpPr>
          <p:cNvPr id="15" name="Text Box 19">
            <a:extLst>
              <a:ext uri="{FF2B5EF4-FFF2-40B4-BE49-F238E27FC236}">
                <a16:creationId xmlns:a16="http://schemas.microsoft.com/office/drawing/2014/main" id="{61BCC97E-7C8D-C0F1-3E05-9B8B615EB3F6}"/>
              </a:ext>
            </a:extLst>
          </p:cNvPr>
          <p:cNvSpPr txBox="1">
            <a:spLocks noChangeArrowheads="1"/>
          </p:cNvSpPr>
          <p:nvPr/>
        </p:nvSpPr>
        <p:spPr bwMode="auto">
          <a:xfrm>
            <a:off x="4931816" y="3504582"/>
            <a:ext cx="2953400" cy="523220"/>
          </a:xfrm>
          <a:prstGeom prst="rect">
            <a:avLst/>
          </a:prstGeom>
          <a:noFill/>
          <a:ln>
            <a:noFill/>
          </a:ln>
          <a:effec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CORRECTLY FILLED </a:t>
            </a:r>
            <a:br>
              <a:rPr lang="en-US" altLang="en-US" sz="1400" b="1" dirty="0">
                <a:solidFill>
                  <a:schemeClr val="accent1"/>
                </a:solidFill>
              </a:rPr>
            </a:br>
            <a:r>
              <a:rPr lang="en-US" altLang="en-US" sz="1400" b="1" dirty="0">
                <a:solidFill>
                  <a:schemeClr val="accent1"/>
                </a:solidFill>
              </a:rPr>
              <a:t>TO FILL LINE</a:t>
            </a:r>
          </a:p>
        </p:txBody>
      </p:sp>
      <p:pic>
        <p:nvPicPr>
          <p:cNvPr id="6" name="Picture 5" descr="A white plastic object with a blue text&#10;&#10;AI-generated content may be incorrect.">
            <a:extLst>
              <a:ext uri="{FF2B5EF4-FFF2-40B4-BE49-F238E27FC236}">
                <a16:creationId xmlns:a16="http://schemas.microsoft.com/office/drawing/2014/main" id="{83190801-514E-652F-5245-CD4AA24F12CA}"/>
              </a:ext>
            </a:extLst>
          </p:cNvPr>
          <p:cNvPicPr>
            <a:picLocks noChangeAspect="1"/>
          </p:cNvPicPr>
          <p:nvPr/>
        </p:nvPicPr>
        <p:blipFill>
          <a:blip r:embed="rId3" cstate="print">
            <a:extLst>
              <a:ext uri="{28A0092B-C50C-407E-A947-70E740481C1C}">
                <a14:useLocalDpi xmlns:a14="http://schemas.microsoft.com/office/drawing/2010/main" val="0"/>
              </a:ext>
            </a:extLst>
          </a:blip>
          <a:srcRect l="13013" t="11880" r="4696" b="10473"/>
          <a:stretch/>
        </p:blipFill>
        <p:spPr>
          <a:xfrm>
            <a:off x="4940216" y="1481607"/>
            <a:ext cx="1465303" cy="2022975"/>
          </a:xfrm>
          <a:prstGeom prst="rect">
            <a:avLst/>
          </a:prstGeom>
        </p:spPr>
      </p:pic>
      <p:sp>
        <p:nvSpPr>
          <p:cNvPr id="9" name="Oval 8">
            <a:extLst>
              <a:ext uri="{FF2B5EF4-FFF2-40B4-BE49-F238E27FC236}">
                <a16:creationId xmlns:a16="http://schemas.microsoft.com/office/drawing/2014/main" id="{C4910FB6-8B3C-0F13-658E-BA3D07542C8B}"/>
              </a:ext>
            </a:extLst>
          </p:cNvPr>
          <p:cNvSpPr/>
          <p:nvPr/>
        </p:nvSpPr>
        <p:spPr>
          <a:xfrm>
            <a:off x="6911934" y="1735357"/>
            <a:ext cx="1946564" cy="1935433"/>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rgbClr val="009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ine 16">
            <a:extLst>
              <a:ext uri="{FF2B5EF4-FFF2-40B4-BE49-F238E27FC236}">
                <a16:creationId xmlns:a16="http://schemas.microsoft.com/office/drawing/2014/main" id="{A397B1EB-CA1A-CC86-E36C-E40A75A7BEB8}"/>
              </a:ext>
            </a:extLst>
          </p:cNvPr>
          <p:cNvSpPr>
            <a:spLocks noChangeShapeType="1"/>
          </p:cNvSpPr>
          <p:nvPr/>
        </p:nvSpPr>
        <p:spPr bwMode="auto">
          <a:xfrm flipH="1">
            <a:off x="6095999" y="1922311"/>
            <a:ext cx="1264885" cy="807034"/>
          </a:xfrm>
          <a:prstGeom prst="line">
            <a:avLst/>
          </a:prstGeom>
          <a:noFill/>
          <a:ln w="22225">
            <a:solidFill>
              <a:srgbClr val="009CDE"/>
            </a:solidFill>
            <a:round/>
            <a:headEnd/>
            <a:tailEnd type="ova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
        <p:nvSpPr>
          <p:cNvPr id="11" name="Line 16">
            <a:extLst>
              <a:ext uri="{FF2B5EF4-FFF2-40B4-BE49-F238E27FC236}">
                <a16:creationId xmlns:a16="http://schemas.microsoft.com/office/drawing/2014/main" id="{F530238B-2715-282F-9FA2-01A5583A1078}"/>
              </a:ext>
            </a:extLst>
          </p:cNvPr>
          <p:cNvSpPr>
            <a:spLocks noChangeShapeType="1"/>
          </p:cNvSpPr>
          <p:nvPr/>
        </p:nvSpPr>
        <p:spPr bwMode="auto">
          <a:xfrm flipH="1" flipV="1">
            <a:off x="6029098" y="2950069"/>
            <a:ext cx="1264886" cy="523219"/>
          </a:xfrm>
          <a:prstGeom prst="line">
            <a:avLst/>
          </a:prstGeom>
          <a:noFill/>
          <a:ln w="22225">
            <a:solidFill>
              <a:srgbClr val="009CDE"/>
            </a:solidFill>
            <a:round/>
            <a:headEnd/>
            <a:tailEnd type="ova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dirty="0"/>
          </a:p>
        </p:txBody>
      </p:sp>
    </p:spTree>
    <p:custDataLst>
      <p:tags r:id="rId1"/>
    </p:custDataLst>
    <p:extLst>
      <p:ext uri="{BB962C8B-B14F-4D97-AF65-F5344CB8AC3E}">
        <p14:creationId xmlns:p14="http://schemas.microsoft.com/office/powerpoint/2010/main" val="4212261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18B4A1-3C98-4400-A0E9-E7749AABF1F3}"/>
              </a:ext>
            </a:extLst>
          </p:cNvPr>
          <p:cNvSpPr>
            <a:spLocks noGrp="1"/>
          </p:cNvSpPr>
          <p:nvPr>
            <p:ph type="title"/>
          </p:nvPr>
        </p:nvSpPr>
        <p:spPr>
          <a:xfrm>
            <a:off x="502920" y="569594"/>
            <a:ext cx="4214223" cy="390526"/>
          </a:xfrm>
        </p:spPr>
        <p:txBody>
          <a:bodyPr/>
          <a:lstStyle/>
          <a:p>
            <a:r>
              <a:rPr lang="en-US" dirty="0"/>
              <a:t>Running the test </a:t>
            </a:r>
            <a:r>
              <a:rPr lang="en-US" sz="1400" dirty="0"/>
              <a:t>– cont’d</a:t>
            </a:r>
          </a:p>
        </p:txBody>
      </p:sp>
      <p:sp>
        <p:nvSpPr>
          <p:cNvPr id="7" name="Slide Number Placeholder 6">
            <a:extLst>
              <a:ext uri="{FF2B5EF4-FFF2-40B4-BE49-F238E27FC236}">
                <a16:creationId xmlns:a16="http://schemas.microsoft.com/office/drawing/2014/main" id="{4C41A1FC-8DA3-4C7F-BEFE-6AF40C8682C6}"/>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25</a:t>
            </a:fld>
            <a:endParaRPr lang="en-IN" dirty="0"/>
          </a:p>
        </p:txBody>
      </p:sp>
      <p:sp>
        <p:nvSpPr>
          <p:cNvPr id="3" name="Content Placeholder 2">
            <a:extLst>
              <a:ext uri="{FF2B5EF4-FFF2-40B4-BE49-F238E27FC236}">
                <a16:creationId xmlns:a16="http://schemas.microsoft.com/office/drawing/2014/main" id="{8047F29B-963E-4F89-A637-C485A710B023}"/>
              </a:ext>
            </a:extLst>
          </p:cNvPr>
          <p:cNvSpPr>
            <a:spLocks noGrp="1"/>
          </p:cNvSpPr>
          <p:nvPr>
            <p:ph type="body" sz="quarter" idx="11"/>
          </p:nvPr>
        </p:nvSpPr>
        <p:spPr/>
        <p:txBody>
          <a:bodyPr/>
          <a:lstStyle/>
          <a:p>
            <a:pPr defTabSz="385763">
              <a:spcBef>
                <a:spcPts val="254"/>
              </a:spcBef>
            </a:pPr>
            <a:r>
              <a:rPr lang="en-US" dirty="0">
                <a:latin typeface="+mn-lt"/>
              </a:rPr>
              <a:t>CLOSE AND SEAL THE </a:t>
            </a:r>
            <a:r>
              <a:rPr lang="en-US" i="1" dirty="0">
                <a:latin typeface="+mn-lt"/>
              </a:rPr>
              <a:t>i-STAT CARTRIDGE</a:t>
            </a:r>
          </a:p>
          <a:p>
            <a:pPr defTabSz="385763">
              <a:spcBef>
                <a:spcPts val="254"/>
              </a:spcBef>
            </a:pPr>
            <a:r>
              <a:rPr lang="en-US" sz="1400" b="0" dirty="0">
                <a:solidFill>
                  <a:schemeClr val="tx1"/>
                </a:solidFill>
              </a:rPr>
              <a:t>Fold the snap closure over the sample well to close and seal the cartridge</a:t>
            </a:r>
            <a:endParaRPr lang="en-US" sz="1000" dirty="0"/>
          </a:p>
          <a:p>
            <a:pPr marL="214313" indent="-214313" defTabSz="385763">
              <a:spcBef>
                <a:spcPts val="254"/>
              </a:spcBef>
              <a:buFont typeface="Arial" panose="020B0604020202020204" pitchFamily="34" charset="0"/>
              <a:buChar char="•"/>
            </a:pPr>
            <a:endParaRPr lang="en-US" sz="1400" dirty="0"/>
          </a:p>
          <a:p>
            <a:pPr marL="214313" indent="-214313" defTabSz="385763">
              <a:spcBef>
                <a:spcPts val="254"/>
              </a:spcBef>
              <a:buFont typeface="Arial" panose="020B0604020202020204" pitchFamily="34" charset="0"/>
              <a:buChar char="•"/>
            </a:pPr>
            <a:endParaRPr lang="en-US" sz="1400" dirty="0"/>
          </a:p>
        </p:txBody>
      </p:sp>
      <p:sp>
        <p:nvSpPr>
          <p:cNvPr id="34" name="TextBox 33">
            <a:extLst>
              <a:ext uri="{FF2B5EF4-FFF2-40B4-BE49-F238E27FC236}">
                <a16:creationId xmlns:a16="http://schemas.microsoft.com/office/drawing/2014/main" id="{19B1CD5D-F118-6A71-41AA-ED7504955ACE}"/>
              </a:ext>
            </a:extLst>
          </p:cNvPr>
          <p:cNvSpPr txBox="1"/>
          <p:nvPr/>
        </p:nvSpPr>
        <p:spPr>
          <a:xfrm>
            <a:off x="788637" y="3580278"/>
            <a:ext cx="3867820" cy="615553"/>
          </a:xfrm>
          <a:prstGeom prst="rect">
            <a:avLst/>
          </a:prstGeom>
          <a:noFill/>
        </p:spPr>
        <p:txBody>
          <a:bodyPr wrap="square" rtlCol="0">
            <a:spAutoFit/>
          </a:bodyPr>
          <a:lstStyle/>
          <a:p>
            <a:pPr defTabSz="514350"/>
            <a:r>
              <a:rPr lang="en-US" sz="1400" b="1" dirty="0">
                <a:solidFill>
                  <a:schemeClr val="tx2"/>
                </a:solidFill>
                <a:cs typeface="Calibri" panose="020F0502020204030204" pitchFamily="34" charset="0"/>
              </a:rPr>
              <a:t>PRECAUTIONS</a:t>
            </a:r>
            <a:endParaRPr lang="en-US" sz="1400" dirty="0">
              <a:solidFill>
                <a:schemeClr val="tx2"/>
              </a:solidFill>
            </a:endParaRPr>
          </a:p>
          <a:p>
            <a:pPr>
              <a:spcAft>
                <a:spcPts val="450"/>
              </a:spcAft>
            </a:pPr>
            <a:r>
              <a:rPr lang="en-US" sz="1000" b="1" dirty="0">
                <a:cs typeface="Calibri" panose="020F0502020204030204" pitchFamily="34" charset="0"/>
              </a:rPr>
              <a:t>Incorrect handling and filling of the </a:t>
            </a:r>
            <a:r>
              <a:rPr lang="en-US" sz="1000" b="1" i="1" dirty="0">
                <a:cs typeface="Calibri" panose="020F0502020204030204" pitchFamily="34" charset="0"/>
              </a:rPr>
              <a:t>i-STAT </a:t>
            </a:r>
            <a:r>
              <a:rPr lang="en-US" sz="1000" b="1" dirty="0">
                <a:cs typeface="Calibri" panose="020F0502020204030204" pitchFamily="34" charset="0"/>
              </a:rPr>
              <a:t>cartridge will result in a quality check failure.</a:t>
            </a:r>
          </a:p>
        </p:txBody>
      </p:sp>
      <p:cxnSp>
        <p:nvCxnSpPr>
          <p:cNvPr id="9" name="Straight Connector 8">
            <a:extLst>
              <a:ext uri="{FF2B5EF4-FFF2-40B4-BE49-F238E27FC236}">
                <a16:creationId xmlns:a16="http://schemas.microsoft.com/office/drawing/2014/main" id="{A6132CAC-DF4A-2BC7-1662-34587C205CAE}"/>
              </a:ext>
            </a:extLst>
          </p:cNvPr>
          <p:cNvCxnSpPr>
            <a:cxnSpLocks/>
          </p:cNvCxnSpPr>
          <p:nvPr/>
        </p:nvCxnSpPr>
        <p:spPr>
          <a:xfrm>
            <a:off x="449582" y="3392516"/>
            <a:ext cx="4037963"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2" name="Picture 1" descr="Icon&#10;&#10;Description automatically generated">
            <a:extLst>
              <a:ext uri="{FF2B5EF4-FFF2-40B4-BE49-F238E27FC236}">
                <a16:creationId xmlns:a16="http://schemas.microsoft.com/office/drawing/2014/main" id="{89C9E51D-DDAF-1DE6-4938-8CDF96394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873" y="3660240"/>
            <a:ext cx="342207" cy="342207"/>
          </a:xfrm>
          <a:prstGeom prst="rect">
            <a:avLst/>
          </a:prstGeom>
        </p:spPr>
      </p:pic>
      <p:grpSp>
        <p:nvGrpSpPr>
          <p:cNvPr id="15" name="Group 14">
            <a:extLst>
              <a:ext uri="{FF2B5EF4-FFF2-40B4-BE49-F238E27FC236}">
                <a16:creationId xmlns:a16="http://schemas.microsoft.com/office/drawing/2014/main" id="{770613AF-5EAA-8229-ED03-5C5F3C76182A}"/>
              </a:ext>
            </a:extLst>
          </p:cNvPr>
          <p:cNvGrpSpPr/>
          <p:nvPr/>
        </p:nvGrpSpPr>
        <p:grpSpPr>
          <a:xfrm>
            <a:off x="1423081" y="2043904"/>
            <a:ext cx="2750639" cy="1057989"/>
            <a:chOff x="2497501" y="1982944"/>
            <a:chExt cx="2750639" cy="1057989"/>
          </a:xfrm>
        </p:grpSpPr>
        <p:sp>
          <p:nvSpPr>
            <p:cNvPr id="20" name="Content Placeholder 2">
              <a:extLst>
                <a:ext uri="{FF2B5EF4-FFF2-40B4-BE49-F238E27FC236}">
                  <a16:creationId xmlns:a16="http://schemas.microsoft.com/office/drawing/2014/main" id="{C6416950-45B1-6DA9-7ECD-53C194B37FCF}"/>
                </a:ext>
              </a:extLst>
            </p:cNvPr>
            <p:cNvSpPr txBox="1">
              <a:spLocks/>
            </p:cNvSpPr>
            <p:nvPr/>
          </p:nvSpPr>
          <p:spPr>
            <a:xfrm>
              <a:off x="2621541" y="1982944"/>
              <a:ext cx="2626599" cy="1039299"/>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lvl="2" indent="0" defTabSz="385763">
                <a:lnSpc>
                  <a:spcPct val="150000"/>
                </a:lnSpc>
                <a:spcBef>
                  <a:spcPts val="254"/>
                </a:spcBef>
                <a:buSzPct val="300000"/>
                <a:buNone/>
              </a:pPr>
              <a:r>
                <a:rPr lang="en-US" b="1" dirty="0">
                  <a:solidFill>
                    <a:schemeClr val="accent1"/>
                  </a:solidFill>
                  <a:latin typeface="+mn-lt"/>
                </a:rPr>
                <a:t>CORRECTLY FILLED CARTRIDGE</a:t>
              </a:r>
            </a:p>
            <a:p>
              <a:pPr marL="230187" lvl="2" indent="0" defTabSz="385763">
                <a:lnSpc>
                  <a:spcPct val="150000"/>
                </a:lnSpc>
                <a:spcBef>
                  <a:spcPts val="254"/>
                </a:spcBef>
                <a:buSzPct val="300000"/>
                <a:buNone/>
              </a:pPr>
              <a:r>
                <a:rPr lang="en-US" b="1" dirty="0">
                  <a:solidFill>
                    <a:schemeClr val="accent1"/>
                  </a:solidFill>
                  <a:latin typeface="+mn-lt"/>
                </a:rPr>
                <a:t>UNDER-FILLED CARTRIDGE</a:t>
              </a:r>
            </a:p>
            <a:p>
              <a:pPr marL="230187" lvl="2" indent="0" defTabSz="385763">
                <a:lnSpc>
                  <a:spcPct val="150000"/>
                </a:lnSpc>
                <a:spcBef>
                  <a:spcPts val="254"/>
                </a:spcBef>
                <a:buSzPct val="300000"/>
                <a:buNone/>
              </a:pPr>
              <a:r>
                <a:rPr lang="en-US" b="1" dirty="0">
                  <a:solidFill>
                    <a:schemeClr val="accent1"/>
                  </a:solidFill>
                  <a:latin typeface="+mn-lt"/>
                </a:rPr>
                <a:t>OVER-FILLED CARTRIDGE</a:t>
              </a:r>
              <a:endParaRPr lang="en-US" sz="1200" b="1" dirty="0">
                <a:solidFill>
                  <a:schemeClr val="accent1"/>
                </a:solidFill>
                <a:latin typeface="+mn-lt"/>
              </a:endParaRPr>
            </a:p>
          </p:txBody>
        </p:sp>
        <p:grpSp>
          <p:nvGrpSpPr>
            <p:cNvPr id="21" name="Group 20">
              <a:extLst>
                <a:ext uri="{FF2B5EF4-FFF2-40B4-BE49-F238E27FC236}">
                  <a16:creationId xmlns:a16="http://schemas.microsoft.com/office/drawing/2014/main" id="{98E69C48-9162-A8D1-54E1-A1077E8FBCBA}"/>
                </a:ext>
              </a:extLst>
            </p:cNvPr>
            <p:cNvGrpSpPr/>
            <p:nvPr/>
          </p:nvGrpSpPr>
          <p:grpSpPr>
            <a:xfrm>
              <a:off x="2497501" y="1983012"/>
              <a:ext cx="360231" cy="1057921"/>
              <a:chOff x="2497501" y="1983012"/>
              <a:chExt cx="360231" cy="1057921"/>
            </a:xfrm>
          </p:grpSpPr>
          <p:pic>
            <p:nvPicPr>
              <p:cNvPr id="22" name="Graphic 21" descr="Checkmark with solid fill">
                <a:extLst>
                  <a:ext uri="{FF2B5EF4-FFF2-40B4-BE49-F238E27FC236}">
                    <a16:creationId xmlns:a16="http://schemas.microsoft.com/office/drawing/2014/main" id="{8A1ACD67-EB5D-1A29-816E-8633311F64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97501" y="1983012"/>
                <a:ext cx="329750" cy="325170"/>
              </a:xfrm>
              <a:prstGeom prst="rect">
                <a:avLst/>
              </a:prstGeom>
            </p:spPr>
          </p:pic>
          <p:pic>
            <p:nvPicPr>
              <p:cNvPr id="24" name="Graphic 23" descr="Close with solid fill">
                <a:extLst>
                  <a:ext uri="{FF2B5EF4-FFF2-40B4-BE49-F238E27FC236}">
                    <a16:creationId xmlns:a16="http://schemas.microsoft.com/office/drawing/2014/main" id="{603A6766-60CE-165C-48ED-8D3AB2E01E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22540" y="2307714"/>
                <a:ext cx="335192" cy="367459"/>
              </a:xfrm>
              <a:prstGeom prst="rect">
                <a:avLst/>
              </a:prstGeom>
            </p:spPr>
          </p:pic>
          <p:pic>
            <p:nvPicPr>
              <p:cNvPr id="25" name="Graphic 24" descr="Close with solid fill">
                <a:extLst>
                  <a:ext uri="{FF2B5EF4-FFF2-40B4-BE49-F238E27FC236}">
                    <a16:creationId xmlns:a16="http://schemas.microsoft.com/office/drawing/2014/main" id="{57C43B73-7206-37F1-EF31-887126F96C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22539" y="2673474"/>
                <a:ext cx="335192" cy="367459"/>
              </a:xfrm>
              <a:prstGeom prst="rect">
                <a:avLst/>
              </a:prstGeom>
            </p:spPr>
          </p:pic>
        </p:grpSp>
      </p:grpSp>
      <p:grpSp>
        <p:nvGrpSpPr>
          <p:cNvPr id="11" name="Group 10">
            <a:extLst>
              <a:ext uri="{FF2B5EF4-FFF2-40B4-BE49-F238E27FC236}">
                <a16:creationId xmlns:a16="http://schemas.microsoft.com/office/drawing/2014/main" id="{3B6993DD-99C9-6808-D7BC-14C4838603DF}"/>
              </a:ext>
            </a:extLst>
          </p:cNvPr>
          <p:cNvGrpSpPr/>
          <p:nvPr/>
        </p:nvGrpSpPr>
        <p:grpSpPr>
          <a:xfrm>
            <a:off x="4618989" y="1095621"/>
            <a:ext cx="3916594" cy="3155705"/>
            <a:chOff x="4698968" y="1097849"/>
            <a:chExt cx="3916594" cy="3155705"/>
          </a:xfrm>
        </p:grpSpPr>
        <p:pic>
          <p:nvPicPr>
            <p:cNvPr id="12" name="Picture 11" descr="A white device with blue text&#10;&#10;Description automatically generated">
              <a:extLst>
                <a:ext uri="{FF2B5EF4-FFF2-40B4-BE49-F238E27FC236}">
                  <a16:creationId xmlns:a16="http://schemas.microsoft.com/office/drawing/2014/main" id="{674940DF-7F76-8E69-7F7F-FA60BB6909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8968" y="1222542"/>
              <a:ext cx="1405322" cy="2056208"/>
            </a:xfrm>
            <a:prstGeom prst="rect">
              <a:avLst/>
            </a:prstGeom>
          </p:spPr>
        </p:pic>
        <p:pic>
          <p:nvPicPr>
            <p:cNvPr id="13" name="Picture 12" descr="A close-up of a device&#10;&#10;AI-generated content may be incorrect.">
              <a:extLst>
                <a:ext uri="{FF2B5EF4-FFF2-40B4-BE49-F238E27FC236}">
                  <a16:creationId xmlns:a16="http://schemas.microsoft.com/office/drawing/2014/main" id="{C490F25A-F232-5A7B-28E5-AAF5D627E902}"/>
                </a:ext>
              </a:extLst>
            </p:cNvPr>
            <p:cNvPicPr>
              <a:picLocks/>
            </p:cNvPicPr>
            <p:nvPr/>
          </p:nvPicPr>
          <p:blipFill>
            <a:blip r:embed="rId9" cstate="print">
              <a:extLst>
                <a:ext uri="{28A0092B-C50C-407E-A947-70E740481C1C}">
                  <a14:useLocalDpi xmlns:a14="http://schemas.microsoft.com/office/drawing/2010/main" val="0"/>
                </a:ext>
              </a:extLst>
            </a:blip>
            <a:srcRect l="48048" t="45139" r="7915" b="25773"/>
            <a:stretch/>
          </p:blipFill>
          <p:spPr>
            <a:xfrm>
              <a:off x="5740882" y="2945962"/>
              <a:ext cx="1307592" cy="1307592"/>
            </a:xfrm>
            <a:prstGeom prst="flowChartConnector">
              <a:avLst/>
            </a:prstGeom>
            <a:solidFill>
              <a:schemeClr val="accent2">
                <a:lumMod val="20000"/>
                <a:lumOff val="80000"/>
              </a:schemeClr>
            </a:solidFill>
            <a:ln w="19050">
              <a:solidFill>
                <a:schemeClr val="accent3"/>
              </a:solidFill>
            </a:ln>
          </p:spPr>
        </p:pic>
        <p:pic>
          <p:nvPicPr>
            <p:cNvPr id="14" name="Picture 13" descr="A close-up of a device&#10;&#10;AI-generated content may be incorrect.">
              <a:extLst>
                <a:ext uri="{FF2B5EF4-FFF2-40B4-BE49-F238E27FC236}">
                  <a16:creationId xmlns:a16="http://schemas.microsoft.com/office/drawing/2014/main" id="{2FACC448-6996-F817-4BB1-B0939FF3E18F}"/>
                </a:ext>
              </a:extLst>
            </p:cNvPr>
            <p:cNvPicPr>
              <a:picLocks/>
            </p:cNvPicPr>
            <p:nvPr/>
          </p:nvPicPr>
          <p:blipFill>
            <a:blip r:embed="rId10" cstate="print">
              <a:extLst>
                <a:ext uri="{28A0092B-C50C-407E-A947-70E740481C1C}">
                  <a14:useLocalDpi xmlns:a14="http://schemas.microsoft.com/office/drawing/2010/main" val="0"/>
                </a:ext>
              </a:extLst>
            </a:blip>
            <a:srcRect l="49548" t="43872" r="7156" b="27289"/>
            <a:stretch/>
          </p:blipFill>
          <p:spPr>
            <a:xfrm>
              <a:off x="7177964" y="2928695"/>
              <a:ext cx="1308108" cy="1308108"/>
            </a:xfrm>
            <a:prstGeom prst="flowChartConnector">
              <a:avLst/>
            </a:prstGeom>
            <a:solidFill>
              <a:schemeClr val="accent2">
                <a:lumMod val="20000"/>
                <a:lumOff val="80000"/>
              </a:schemeClr>
            </a:solidFill>
            <a:ln w="19050">
              <a:solidFill>
                <a:schemeClr val="accent3"/>
              </a:solidFill>
            </a:ln>
          </p:spPr>
        </p:pic>
        <p:pic>
          <p:nvPicPr>
            <p:cNvPr id="16" name="Picture 15" descr="A white plastic device with a white label&#10;&#10;AI-generated content may be incorrect.">
              <a:extLst>
                <a:ext uri="{FF2B5EF4-FFF2-40B4-BE49-F238E27FC236}">
                  <a16:creationId xmlns:a16="http://schemas.microsoft.com/office/drawing/2014/main" id="{A332503F-1821-CDBD-6EDA-F12850DD029F}"/>
                </a:ext>
              </a:extLst>
            </p:cNvPr>
            <p:cNvPicPr>
              <a:picLocks/>
            </p:cNvPicPr>
            <p:nvPr/>
          </p:nvPicPr>
          <p:blipFill>
            <a:blip r:embed="rId11" cstate="print">
              <a:extLst>
                <a:ext uri="{28A0092B-C50C-407E-A947-70E740481C1C}">
                  <a14:useLocalDpi xmlns:a14="http://schemas.microsoft.com/office/drawing/2010/main" val="0"/>
                </a:ext>
              </a:extLst>
            </a:blip>
            <a:srcRect l="48535" t="49535" r="8057" b="19418"/>
            <a:stretch/>
          </p:blipFill>
          <p:spPr>
            <a:xfrm>
              <a:off x="6391079" y="1164662"/>
              <a:ext cx="1407088" cy="1407088"/>
            </a:xfrm>
            <a:prstGeom prst="flowChartConnector">
              <a:avLst/>
            </a:prstGeom>
            <a:solidFill>
              <a:schemeClr val="accent2">
                <a:lumMod val="20000"/>
                <a:lumOff val="80000"/>
              </a:schemeClr>
            </a:solidFill>
            <a:ln w="19050">
              <a:solidFill>
                <a:schemeClr val="accent3"/>
              </a:solidFill>
            </a:ln>
          </p:spPr>
        </p:pic>
        <p:cxnSp>
          <p:nvCxnSpPr>
            <p:cNvPr id="17" name="Straight Connector 16">
              <a:extLst>
                <a:ext uri="{FF2B5EF4-FFF2-40B4-BE49-F238E27FC236}">
                  <a16:creationId xmlns:a16="http://schemas.microsoft.com/office/drawing/2014/main" id="{CF13DC29-0F66-3159-61AB-FDE9BF58B034}"/>
                </a:ext>
              </a:extLst>
            </p:cNvPr>
            <p:cNvCxnSpPr>
              <a:cxnSpLocks/>
            </p:cNvCxnSpPr>
            <p:nvPr/>
          </p:nvCxnSpPr>
          <p:spPr>
            <a:xfrm flipV="1">
              <a:off x="5692366" y="1420764"/>
              <a:ext cx="1133462" cy="881515"/>
            </a:xfrm>
            <a:prstGeom prst="line">
              <a:avLst/>
            </a:prstGeom>
            <a:ln w="19050"/>
          </p:spPr>
          <p:style>
            <a:lnRef idx="1">
              <a:schemeClr val="dk1"/>
            </a:lnRef>
            <a:fillRef idx="0">
              <a:schemeClr val="dk1"/>
            </a:fillRef>
            <a:effectRef idx="0">
              <a:schemeClr val="dk1"/>
            </a:effectRef>
            <a:fontRef idx="minor">
              <a:schemeClr val="tx1"/>
            </a:fontRef>
          </p:style>
        </p:cxnSp>
        <p:pic>
          <p:nvPicPr>
            <p:cNvPr id="18" name="Graphic 17" descr="Close with solid fill">
              <a:extLst>
                <a:ext uri="{FF2B5EF4-FFF2-40B4-BE49-F238E27FC236}">
                  <a16:creationId xmlns:a16="http://schemas.microsoft.com/office/drawing/2014/main" id="{2B0C14D2-17FB-0F8F-38AC-B42A8C8F615D}"/>
                </a:ext>
              </a:extLst>
            </p:cNvPr>
            <p:cNvPicPr>
              <a:picLocks noChangeAspect="1"/>
            </p:cNvPicPr>
            <p:nvPr/>
          </p:nvPicPr>
          <p:blipFill>
            <a:blip r:embed="rId6">
              <a:extLst>
                <a:ext uri="{96DAC541-7B7A-43D3-8B79-37D633B846F1}">
                  <asvg:svgBlip xmlns:asvg="http://schemas.microsoft.com/office/drawing/2016/SVG/main" r:embed="rId12"/>
                </a:ext>
              </a:extLst>
            </a:blip>
            <a:stretch>
              <a:fillRect/>
            </a:stretch>
          </p:blipFill>
          <p:spPr>
            <a:xfrm>
              <a:off x="6520406" y="2824159"/>
              <a:ext cx="548640" cy="548640"/>
            </a:xfrm>
            <a:prstGeom prst="rect">
              <a:avLst/>
            </a:prstGeom>
          </p:spPr>
        </p:pic>
        <p:pic>
          <p:nvPicPr>
            <p:cNvPr id="26" name="Graphic 25" descr="Close with solid fill">
              <a:extLst>
                <a:ext uri="{FF2B5EF4-FFF2-40B4-BE49-F238E27FC236}">
                  <a16:creationId xmlns:a16="http://schemas.microsoft.com/office/drawing/2014/main" id="{E9075867-F5EE-598B-AC70-5FF619CF09EC}"/>
                </a:ext>
              </a:extLst>
            </p:cNvPr>
            <p:cNvPicPr>
              <a:picLocks noChangeAspect="1"/>
            </p:cNvPicPr>
            <p:nvPr/>
          </p:nvPicPr>
          <p:blipFill>
            <a:blip r:embed="rId6">
              <a:extLst>
                <a:ext uri="{96DAC541-7B7A-43D3-8B79-37D633B846F1}">
                  <asvg:svgBlip xmlns:asvg="http://schemas.microsoft.com/office/drawing/2016/SVG/main" r:embed="rId12"/>
                </a:ext>
              </a:extLst>
            </a:blip>
            <a:stretch>
              <a:fillRect/>
            </a:stretch>
          </p:blipFill>
          <p:spPr>
            <a:xfrm>
              <a:off x="8066922" y="2917434"/>
              <a:ext cx="548640" cy="548640"/>
            </a:xfrm>
            <a:prstGeom prst="rect">
              <a:avLst/>
            </a:prstGeom>
          </p:spPr>
        </p:pic>
        <p:pic>
          <p:nvPicPr>
            <p:cNvPr id="27" name="Graphic 26" descr="Checkmark with solid fill">
              <a:extLst>
                <a:ext uri="{FF2B5EF4-FFF2-40B4-BE49-F238E27FC236}">
                  <a16:creationId xmlns:a16="http://schemas.microsoft.com/office/drawing/2014/main" id="{FCC27F78-8A3A-B35B-104F-0F274EF5DCDE}"/>
                </a:ext>
              </a:extLst>
            </p:cNvPr>
            <p:cNvPicPr>
              <a:picLocks noChangeAspect="1"/>
            </p:cNvPicPr>
            <p:nvPr/>
          </p:nvPicPr>
          <p:blipFill>
            <a:blip r:embed="rId4">
              <a:extLst>
                <a:ext uri="{96DAC541-7B7A-43D3-8B79-37D633B846F1}">
                  <asvg:svgBlip xmlns:asvg="http://schemas.microsoft.com/office/drawing/2016/SVG/main" r:embed="rId13"/>
                </a:ext>
              </a:extLst>
            </a:blip>
            <a:stretch>
              <a:fillRect/>
            </a:stretch>
          </p:blipFill>
          <p:spPr>
            <a:xfrm>
              <a:off x="7365298" y="1097849"/>
              <a:ext cx="548640" cy="548640"/>
            </a:xfrm>
            <a:prstGeom prst="rect">
              <a:avLst/>
            </a:prstGeom>
          </p:spPr>
        </p:pic>
      </p:grpSp>
    </p:spTree>
    <p:custDataLst>
      <p:tags r:id="rId1"/>
    </p:custDataLst>
    <p:extLst>
      <p:ext uri="{BB962C8B-B14F-4D97-AF65-F5344CB8AC3E}">
        <p14:creationId xmlns:p14="http://schemas.microsoft.com/office/powerpoint/2010/main" val="2572186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218B4A1-3C98-4400-A0E9-E7749AABF1F3}"/>
              </a:ext>
            </a:extLst>
          </p:cNvPr>
          <p:cNvSpPr>
            <a:spLocks noGrp="1"/>
          </p:cNvSpPr>
          <p:nvPr>
            <p:ph type="title"/>
          </p:nvPr>
        </p:nvSpPr>
        <p:spPr/>
        <p:txBody>
          <a:bodyPr/>
          <a:lstStyle/>
          <a:p>
            <a:r>
              <a:rPr lang="en-US" dirty="0"/>
              <a:t>Running the test </a:t>
            </a:r>
            <a:r>
              <a:rPr lang="en-US" sz="2400" i="1" dirty="0"/>
              <a:t>– </a:t>
            </a:r>
            <a:r>
              <a:rPr lang="en-US" sz="1400" dirty="0"/>
              <a:t>cont’d</a:t>
            </a:r>
            <a:endParaRPr lang="en-US" sz="2400" dirty="0"/>
          </a:p>
        </p:txBody>
      </p:sp>
      <p:sp>
        <p:nvSpPr>
          <p:cNvPr id="7" name="Slide Number Placeholder 6">
            <a:extLst>
              <a:ext uri="{FF2B5EF4-FFF2-40B4-BE49-F238E27FC236}">
                <a16:creationId xmlns:a16="http://schemas.microsoft.com/office/drawing/2014/main" id="{4C41A1FC-8DA3-4C7F-BEFE-6AF40C8682C6}"/>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26</a:t>
            </a:fld>
            <a:endParaRPr lang="en-IN" dirty="0"/>
          </a:p>
        </p:txBody>
      </p:sp>
      <p:sp>
        <p:nvSpPr>
          <p:cNvPr id="3" name="Content Placeholder 2">
            <a:extLst>
              <a:ext uri="{FF2B5EF4-FFF2-40B4-BE49-F238E27FC236}">
                <a16:creationId xmlns:a16="http://schemas.microsoft.com/office/drawing/2014/main" id="{8047F29B-963E-4F89-A637-C485A710B023}"/>
              </a:ext>
            </a:extLst>
          </p:cNvPr>
          <p:cNvSpPr>
            <a:spLocks noGrp="1"/>
          </p:cNvSpPr>
          <p:nvPr>
            <p:ph type="body" sz="quarter" idx="11"/>
          </p:nvPr>
        </p:nvSpPr>
        <p:spPr>
          <a:xfrm>
            <a:off x="502920" y="1287167"/>
            <a:ext cx="4610100" cy="3397250"/>
          </a:xfrm>
        </p:spPr>
        <p:txBody>
          <a:bodyPr vert="horz" lIns="0" tIns="0" rIns="91440" bIns="45720" rtlCol="0" anchor="t">
            <a:noAutofit/>
          </a:bodyPr>
          <a:lstStyle/>
          <a:p>
            <a:pPr defTabSz="385763">
              <a:spcBef>
                <a:spcPts val="254"/>
              </a:spcBef>
            </a:pPr>
            <a:r>
              <a:rPr lang="en-US" dirty="0">
                <a:latin typeface="+mn-lt"/>
                <a:cs typeface="Calibri"/>
              </a:rPr>
              <a:t>INSERT THE CARTRIDGE</a:t>
            </a:r>
          </a:p>
          <a:p>
            <a:pPr defTabSz="385763">
              <a:spcBef>
                <a:spcPts val="254"/>
              </a:spcBef>
            </a:pPr>
            <a:r>
              <a:rPr lang="en-US" sz="1400" b="0" dirty="0">
                <a:solidFill>
                  <a:schemeClr val="tx1"/>
                </a:solidFill>
                <a:cs typeface="Calibri"/>
              </a:rPr>
              <a:t>Insert the cartridge into the </a:t>
            </a:r>
            <a:r>
              <a:rPr lang="en-US" sz="1400" b="0" i="1" dirty="0">
                <a:solidFill>
                  <a:schemeClr val="tx1"/>
                </a:solidFill>
                <a:cs typeface="Calibri"/>
              </a:rPr>
              <a:t>i-STAT</a:t>
            </a:r>
            <a:r>
              <a:rPr lang="en-US" sz="1400" b="0" dirty="0">
                <a:solidFill>
                  <a:schemeClr val="tx1"/>
                </a:solidFill>
                <a:cs typeface="Calibri"/>
              </a:rPr>
              <a:t> analyzer’s cartridge port until it clicks into place.</a:t>
            </a:r>
            <a:endParaRPr lang="en-US" sz="1400" b="0" dirty="0">
              <a:solidFill>
                <a:schemeClr val="tx1"/>
              </a:solidFill>
              <a:ea typeface="Calibri"/>
              <a:cs typeface="Calibri"/>
            </a:endParaRPr>
          </a:p>
          <a:p>
            <a:pPr marL="384175" lvl="1" indent="-213995" defTabSz="385763">
              <a:spcBef>
                <a:spcPts val="254"/>
              </a:spcBef>
            </a:pPr>
            <a:r>
              <a:rPr lang="en-US" sz="1200" dirty="0"/>
              <a:t>Sensors facing up, and on leading edge</a:t>
            </a:r>
            <a:endParaRPr lang="en-US" sz="1200" b="0" dirty="0">
              <a:solidFill>
                <a:schemeClr val="tx1"/>
              </a:solidFill>
              <a:ea typeface="Calibri"/>
              <a:cs typeface="Calibri"/>
            </a:endParaRPr>
          </a:p>
          <a:p>
            <a:pPr defTabSz="385763">
              <a:spcBef>
                <a:spcPts val="254"/>
              </a:spcBef>
            </a:pPr>
            <a:endParaRPr lang="en-US" sz="1400" dirty="0"/>
          </a:p>
        </p:txBody>
      </p:sp>
      <p:sp>
        <p:nvSpPr>
          <p:cNvPr id="6" name="TextBox 5">
            <a:extLst>
              <a:ext uri="{FF2B5EF4-FFF2-40B4-BE49-F238E27FC236}">
                <a16:creationId xmlns:a16="http://schemas.microsoft.com/office/drawing/2014/main" id="{55BE2989-F94F-F2F1-6F3E-0216385DA665}"/>
              </a:ext>
            </a:extLst>
          </p:cNvPr>
          <p:cNvSpPr txBox="1"/>
          <p:nvPr/>
        </p:nvSpPr>
        <p:spPr>
          <a:xfrm>
            <a:off x="750898" y="3259075"/>
            <a:ext cx="3867820" cy="1205458"/>
          </a:xfrm>
          <a:prstGeom prst="rect">
            <a:avLst/>
          </a:prstGeom>
          <a:noFill/>
        </p:spPr>
        <p:txBody>
          <a:bodyPr wrap="square" rtlCol="0">
            <a:spAutoFit/>
          </a:bodyPr>
          <a:lstStyle/>
          <a:p>
            <a:pPr defTabSz="514350"/>
            <a:r>
              <a:rPr lang="en-US" sz="1400" b="1" dirty="0">
                <a:solidFill>
                  <a:schemeClr val="tx2"/>
                </a:solidFill>
                <a:cs typeface="Calibri" panose="020F0502020204030204" pitchFamily="34" charset="0"/>
              </a:rPr>
              <a:t>PRECAUTIONS</a:t>
            </a:r>
            <a:endParaRPr lang="en-US" sz="1000" dirty="0">
              <a:solidFill>
                <a:schemeClr val="tx2"/>
              </a:solidFill>
            </a:endParaRPr>
          </a:p>
          <a:p>
            <a:pPr marL="128588" indent="-128588">
              <a:spcAft>
                <a:spcPts val="450"/>
              </a:spcAft>
              <a:buFont typeface="Arial" panose="020B0604020202020204" pitchFamily="34" charset="0"/>
              <a:buChar char="•"/>
            </a:pPr>
            <a:r>
              <a:rPr lang="en-US" sz="1000" b="1" dirty="0">
                <a:cs typeface="Calibri" panose="020F0502020204030204" pitchFamily="34" charset="0"/>
              </a:rPr>
              <a:t>DO NOT touch the sensors on the top of the cartridge.</a:t>
            </a:r>
          </a:p>
          <a:p>
            <a:pPr marL="128588" indent="-128588">
              <a:spcAft>
                <a:spcPts val="450"/>
              </a:spcAft>
              <a:buFont typeface="Arial" panose="020B0604020202020204" pitchFamily="34" charset="0"/>
              <a:buChar char="•"/>
            </a:pPr>
            <a:r>
              <a:rPr lang="en-US" sz="1000" b="1" dirty="0">
                <a:cs typeface="Calibri" panose="020F0502020204030204" pitchFamily="34" charset="0"/>
              </a:rPr>
              <a:t>DO NOT apply pressure to the central area of the label because the calibration fluid pack inside could burst prematurely. </a:t>
            </a:r>
          </a:p>
          <a:p>
            <a:pPr marL="128588" indent="-128588">
              <a:spcAft>
                <a:spcPts val="450"/>
              </a:spcAft>
              <a:buFont typeface="Arial" panose="020B0604020202020204" pitchFamily="34" charset="0"/>
              <a:buChar char="•"/>
            </a:pPr>
            <a:r>
              <a:rPr lang="en-US" sz="1000" b="1" dirty="0">
                <a:cs typeface="Calibri" panose="020F0502020204030204" pitchFamily="34" charset="0"/>
              </a:rPr>
              <a:t>DO NOT place the cartridge and/or analyzer in an oxygen-enriched atmosphere.</a:t>
            </a:r>
          </a:p>
        </p:txBody>
      </p:sp>
      <p:cxnSp>
        <p:nvCxnSpPr>
          <p:cNvPr id="11" name="Straight Connector 10">
            <a:extLst>
              <a:ext uri="{FF2B5EF4-FFF2-40B4-BE49-F238E27FC236}">
                <a16:creationId xmlns:a16="http://schemas.microsoft.com/office/drawing/2014/main" id="{F6D2348E-0C9F-56DF-D730-17579C7238B9}"/>
              </a:ext>
            </a:extLst>
          </p:cNvPr>
          <p:cNvCxnSpPr/>
          <p:nvPr/>
        </p:nvCxnSpPr>
        <p:spPr>
          <a:xfrm>
            <a:off x="404585" y="2998742"/>
            <a:ext cx="4610100"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4" name="Picture 3" descr="Icon&#10;&#10;Description automatically generated">
            <a:extLst>
              <a:ext uri="{FF2B5EF4-FFF2-40B4-BE49-F238E27FC236}">
                <a16:creationId xmlns:a16="http://schemas.microsoft.com/office/drawing/2014/main" id="{22779EA3-DC5F-404B-E70E-146D79313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134" y="3339037"/>
            <a:ext cx="342207" cy="342207"/>
          </a:xfrm>
          <a:prstGeom prst="rect">
            <a:avLst/>
          </a:prstGeom>
        </p:spPr>
      </p:pic>
      <p:pic>
        <p:nvPicPr>
          <p:cNvPr id="2" name="Picture 1">
            <a:extLst>
              <a:ext uri="{FF2B5EF4-FFF2-40B4-BE49-F238E27FC236}">
                <a16:creationId xmlns:a16="http://schemas.microsoft.com/office/drawing/2014/main" id="{CC68BAC8-0396-21F0-E16E-6ADE25F5DF47}"/>
              </a:ext>
            </a:extLst>
          </p:cNvPr>
          <p:cNvPicPr>
            <a:picLocks noChangeAspect="1"/>
          </p:cNvPicPr>
          <p:nvPr/>
        </p:nvPicPr>
        <p:blipFill>
          <a:blip r:embed="rId4"/>
          <a:stretch>
            <a:fillRect/>
          </a:stretch>
        </p:blipFill>
        <p:spPr>
          <a:xfrm>
            <a:off x="5635535" y="1243441"/>
            <a:ext cx="3039664" cy="2656617"/>
          </a:xfrm>
          <a:prstGeom prst="rect">
            <a:avLst/>
          </a:prstGeom>
          <a:ln>
            <a:solidFill>
              <a:schemeClr val="bg2">
                <a:lumMod val="75000"/>
              </a:schemeClr>
            </a:solidFill>
          </a:ln>
        </p:spPr>
      </p:pic>
      <p:cxnSp>
        <p:nvCxnSpPr>
          <p:cNvPr id="5" name="Straight Arrow Connector 4">
            <a:extLst>
              <a:ext uri="{FF2B5EF4-FFF2-40B4-BE49-F238E27FC236}">
                <a16:creationId xmlns:a16="http://schemas.microsoft.com/office/drawing/2014/main" id="{7FD3586C-0207-6EF6-51D2-4B07D9A09962}"/>
              </a:ext>
            </a:extLst>
          </p:cNvPr>
          <p:cNvCxnSpPr>
            <a:cxnSpLocks/>
          </p:cNvCxnSpPr>
          <p:nvPr/>
        </p:nvCxnSpPr>
        <p:spPr>
          <a:xfrm>
            <a:off x="2683994" y="2531311"/>
            <a:ext cx="4332213" cy="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55C09E9-EB86-1236-75EC-4B643A06EA50}"/>
              </a:ext>
            </a:extLst>
          </p:cNvPr>
          <p:cNvCxnSpPr/>
          <p:nvPr/>
        </p:nvCxnSpPr>
        <p:spPr>
          <a:xfrm flipH="1">
            <a:off x="2698394" y="2229705"/>
            <a:ext cx="0" cy="303425"/>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89245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1A79D-488C-BF6E-FD03-CEAED5983F9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CCBEE42-505E-A8AB-0BA5-B84ADF3678DC}"/>
              </a:ext>
            </a:extLst>
          </p:cNvPr>
          <p:cNvSpPr>
            <a:spLocks noGrp="1"/>
          </p:cNvSpPr>
          <p:nvPr>
            <p:ph type="title"/>
          </p:nvPr>
        </p:nvSpPr>
        <p:spPr/>
        <p:txBody>
          <a:bodyPr/>
          <a:lstStyle/>
          <a:p>
            <a:r>
              <a:rPr lang="en-US" dirty="0"/>
              <a:t>Running the test </a:t>
            </a:r>
            <a:r>
              <a:rPr lang="en-US" sz="1400" dirty="0"/>
              <a:t>– cont’d</a:t>
            </a:r>
          </a:p>
        </p:txBody>
      </p:sp>
      <p:sp>
        <p:nvSpPr>
          <p:cNvPr id="6" name="Slide Number Placeholder 5">
            <a:extLst>
              <a:ext uri="{FF2B5EF4-FFF2-40B4-BE49-F238E27FC236}">
                <a16:creationId xmlns:a16="http://schemas.microsoft.com/office/drawing/2014/main" id="{E79CD523-2CCE-4EEC-F909-059FF8EC8664}"/>
              </a:ext>
            </a:extLst>
          </p:cNvPr>
          <p:cNvSpPr>
            <a:spLocks noGrp="1"/>
          </p:cNvSpPr>
          <p:nvPr>
            <p:ph type="sldNum" sz="quarter" idx="10"/>
          </p:nvPr>
        </p:nvSpPr>
        <p:spPr/>
        <p:txBody>
          <a:bodyPr/>
          <a:lstStyle/>
          <a:p>
            <a:r>
              <a:rPr lang="en-IN" dirty="0"/>
              <a:t>|    </a:t>
            </a:r>
            <a:fld id="{7B2119CD-3B2D-4CEB-B404-D2E3F8CD6D69}" type="slidenum">
              <a:rPr lang="en-IN" smtClean="0"/>
              <a:pPr/>
              <a:t>27</a:t>
            </a:fld>
            <a:endParaRPr lang="en-IN" dirty="0"/>
          </a:p>
        </p:txBody>
      </p:sp>
      <p:grpSp>
        <p:nvGrpSpPr>
          <p:cNvPr id="5" name="Group 4">
            <a:extLst>
              <a:ext uri="{FF2B5EF4-FFF2-40B4-BE49-F238E27FC236}">
                <a16:creationId xmlns:a16="http://schemas.microsoft.com/office/drawing/2014/main" id="{26F4F757-1940-3AA4-2021-5BB7FE2E74DF}"/>
              </a:ext>
            </a:extLst>
          </p:cNvPr>
          <p:cNvGrpSpPr/>
          <p:nvPr/>
        </p:nvGrpSpPr>
        <p:grpSpPr>
          <a:xfrm>
            <a:off x="502920" y="2217736"/>
            <a:ext cx="5747282" cy="2356170"/>
            <a:chOff x="1539433" y="1950267"/>
            <a:chExt cx="6790534" cy="2783864"/>
          </a:xfrm>
        </p:grpSpPr>
        <p:grpSp>
          <p:nvGrpSpPr>
            <p:cNvPr id="7" name="Group 6">
              <a:extLst>
                <a:ext uri="{FF2B5EF4-FFF2-40B4-BE49-F238E27FC236}">
                  <a16:creationId xmlns:a16="http://schemas.microsoft.com/office/drawing/2014/main" id="{0700DD2D-C34F-1BC2-5E15-974CDDBB65B2}"/>
                </a:ext>
              </a:extLst>
            </p:cNvPr>
            <p:cNvGrpSpPr/>
            <p:nvPr/>
          </p:nvGrpSpPr>
          <p:grpSpPr>
            <a:xfrm>
              <a:off x="1539433" y="1950267"/>
              <a:ext cx="6790534" cy="2783864"/>
              <a:chOff x="1413479" y="1760789"/>
              <a:chExt cx="6916490" cy="2973342"/>
            </a:xfrm>
          </p:grpSpPr>
          <p:pic>
            <p:nvPicPr>
              <p:cNvPr id="32" name="Picture 31">
                <a:extLst>
                  <a:ext uri="{FF2B5EF4-FFF2-40B4-BE49-F238E27FC236}">
                    <a16:creationId xmlns:a16="http://schemas.microsoft.com/office/drawing/2014/main" id="{62B5D436-E634-143E-1992-EF06D9D0B645}"/>
                  </a:ext>
                </a:extLst>
              </p:cNvPr>
              <p:cNvPicPr>
                <a:picLocks noChangeAspect="1"/>
              </p:cNvPicPr>
              <p:nvPr/>
            </p:nvPicPr>
            <p:blipFill>
              <a:blip r:embed="rId3"/>
              <a:stretch>
                <a:fillRect/>
              </a:stretch>
            </p:blipFill>
            <p:spPr>
              <a:xfrm>
                <a:off x="1413479" y="1781385"/>
                <a:ext cx="995391" cy="2952746"/>
              </a:xfrm>
              <a:prstGeom prst="rect">
                <a:avLst/>
              </a:prstGeom>
            </p:spPr>
          </p:pic>
          <p:pic>
            <p:nvPicPr>
              <p:cNvPr id="33" name="Picture 32">
                <a:extLst>
                  <a:ext uri="{FF2B5EF4-FFF2-40B4-BE49-F238E27FC236}">
                    <a16:creationId xmlns:a16="http://schemas.microsoft.com/office/drawing/2014/main" id="{01F49E12-9855-6357-5FAE-BC6890F10EFA}"/>
                  </a:ext>
                </a:extLst>
              </p:cNvPr>
              <p:cNvPicPr>
                <a:picLocks noChangeAspect="1"/>
              </p:cNvPicPr>
              <p:nvPr/>
            </p:nvPicPr>
            <p:blipFill>
              <a:blip r:embed="rId4"/>
              <a:stretch>
                <a:fillRect/>
              </a:stretch>
            </p:blipFill>
            <p:spPr>
              <a:xfrm>
                <a:off x="3012290" y="1760789"/>
                <a:ext cx="1772007" cy="2957720"/>
              </a:xfrm>
              <a:prstGeom prst="rect">
                <a:avLst/>
              </a:prstGeom>
            </p:spPr>
          </p:pic>
          <p:pic>
            <p:nvPicPr>
              <p:cNvPr id="34" name="Picture 33">
                <a:extLst>
                  <a:ext uri="{FF2B5EF4-FFF2-40B4-BE49-F238E27FC236}">
                    <a16:creationId xmlns:a16="http://schemas.microsoft.com/office/drawing/2014/main" id="{8F434547-B622-6EEA-225F-AB805B3A2F30}"/>
                  </a:ext>
                </a:extLst>
              </p:cNvPr>
              <p:cNvPicPr>
                <a:picLocks noChangeAspect="1"/>
              </p:cNvPicPr>
              <p:nvPr/>
            </p:nvPicPr>
            <p:blipFill>
              <a:blip r:embed="rId5"/>
              <a:stretch>
                <a:fillRect/>
              </a:stretch>
            </p:blipFill>
            <p:spPr>
              <a:xfrm>
                <a:off x="5005974" y="1805425"/>
                <a:ext cx="995391" cy="2913086"/>
              </a:xfrm>
              <a:prstGeom prst="rect">
                <a:avLst/>
              </a:prstGeom>
            </p:spPr>
          </p:pic>
          <p:sp>
            <p:nvSpPr>
              <p:cNvPr id="35" name="Isosceles Triangle 34">
                <a:extLst>
                  <a:ext uri="{FF2B5EF4-FFF2-40B4-BE49-F238E27FC236}">
                    <a16:creationId xmlns:a16="http://schemas.microsoft.com/office/drawing/2014/main" id="{55753D5E-4543-6A56-0B55-5537F2AE7C22}"/>
                  </a:ext>
                </a:extLst>
              </p:cNvPr>
              <p:cNvSpPr/>
              <p:nvPr/>
            </p:nvSpPr>
            <p:spPr>
              <a:xfrm rot="5400000">
                <a:off x="2530278" y="3138443"/>
                <a:ext cx="360604" cy="260432"/>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96F5710D-8C77-5855-B5F5-0DB019D10B59}"/>
                  </a:ext>
                </a:extLst>
              </p:cNvPr>
              <p:cNvSpPr/>
              <p:nvPr/>
            </p:nvSpPr>
            <p:spPr>
              <a:xfrm>
                <a:off x="3487284" y="2927812"/>
                <a:ext cx="870404" cy="822453"/>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37" name="Rectangle 36">
                <a:extLst>
                  <a:ext uri="{FF2B5EF4-FFF2-40B4-BE49-F238E27FC236}">
                    <a16:creationId xmlns:a16="http://schemas.microsoft.com/office/drawing/2014/main" id="{47C14B56-ABE4-8CF0-F647-436A9C7DECE7}"/>
                  </a:ext>
                </a:extLst>
              </p:cNvPr>
              <p:cNvSpPr/>
              <p:nvPr/>
            </p:nvSpPr>
            <p:spPr>
              <a:xfrm>
                <a:off x="1673013" y="2421491"/>
                <a:ext cx="476322" cy="524678"/>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38" name="Rectangle 37">
                <a:extLst>
                  <a:ext uri="{FF2B5EF4-FFF2-40B4-BE49-F238E27FC236}">
                    <a16:creationId xmlns:a16="http://schemas.microsoft.com/office/drawing/2014/main" id="{F0201EEF-5090-94D2-3E65-F18156B6D86C}"/>
                  </a:ext>
                </a:extLst>
              </p:cNvPr>
              <p:cNvSpPr/>
              <p:nvPr/>
            </p:nvSpPr>
            <p:spPr>
              <a:xfrm>
                <a:off x="5245054" y="2458844"/>
                <a:ext cx="539214" cy="515443"/>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pic>
            <p:nvPicPr>
              <p:cNvPr id="39" name="Picture 38">
                <a:extLst>
                  <a:ext uri="{FF2B5EF4-FFF2-40B4-BE49-F238E27FC236}">
                    <a16:creationId xmlns:a16="http://schemas.microsoft.com/office/drawing/2014/main" id="{C5EF4435-3FE1-424D-08E8-634153D85A6F}"/>
                  </a:ext>
                </a:extLst>
              </p:cNvPr>
              <p:cNvPicPr>
                <a:picLocks noChangeAspect="1"/>
              </p:cNvPicPr>
              <p:nvPr/>
            </p:nvPicPr>
            <p:blipFill>
              <a:blip r:embed="rId6"/>
              <a:stretch>
                <a:fillRect/>
              </a:stretch>
            </p:blipFill>
            <p:spPr>
              <a:xfrm>
                <a:off x="6557962" y="1781385"/>
                <a:ext cx="1772007" cy="2899261"/>
              </a:xfrm>
              <a:prstGeom prst="rect">
                <a:avLst/>
              </a:prstGeom>
            </p:spPr>
          </p:pic>
          <p:sp>
            <p:nvSpPr>
              <p:cNvPr id="40" name="Rectangle 39">
                <a:extLst>
                  <a:ext uri="{FF2B5EF4-FFF2-40B4-BE49-F238E27FC236}">
                    <a16:creationId xmlns:a16="http://schemas.microsoft.com/office/drawing/2014/main" id="{DD5E6C4E-13AD-DDB6-1167-0D0C75C6D3AE}"/>
                  </a:ext>
                </a:extLst>
              </p:cNvPr>
              <p:cNvSpPr/>
              <p:nvPr/>
            </p:nvSpPr>
            <p:spPr>
              <a:xfrm>
                <a:off x="7008763" y="2974287"/>
                <a:ext cx="870404" cy="822453"/>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grpSp>
        <p:sp>
          <p:nvSpPr>
            <p:cNvPr id="31" name="Isosceles Triangle 30">
              <a:extLst>
                <a:ext uri="{FF2B5EF4-FFF2-40B4-BE49-F238E27FC236}">
                  <a16:creationId xmlns:a16="http://schemas.microsoft.com/office/drawing/2014/main" id="{48F4059B-A7EF-3769-A377-C9849DEBE0B9}"/>
                </a:ext>
              </a:extLst>
            </p:cNvPr>
            <p:cNvSpPr/>
            <p:nvPr/>
          </p:nvSpPr>
          <p:spPr>
            <a:xfrm rot="5400000">
              <a:off x="6186609" y="3234203"/>
              <a:ext cx="337624" cy="255689"/>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Content Placeholder 13">
            <a:extLst>
              <a:ext uri="{FF2B5EF4-FFF2-40B4-BE49-F238E27FC236}">
                <a16:creationId xmlns:a16="http://schemas.microsoft.com/office/drawing/2014/main" id="{F94979D4-0E3F-52DB-D198-23B9B549CA97}"/>
              </a:ext>
            </a:extLst>
          </p:cNvPr>
          <p:cNvSpPr>
            <a:spLocks noGrp="1"/>
          </p:cNvSpPr>
          <p:nvPr/>
        </p:nvSpPr>
        <p:spPr>
          <a:xfrm>
            <a:off x="502920" y="1031369"/>
            <a:ext cx="7319037" cy="949505"/>
          </a:xfrm>
          <a:prstGeom prst="rect">
            <a:avLst/>
          </a:prstGeom>
        </p:spPr>
        <p:txBody>
          <a:bodyPr vert="horz" lIns="0" tIns="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rgbClr val="009CDE"/>
                </a:solidFill>
                <a:latin typeface="+mn-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PRIOR TO TESTING</a:t>
            </a:r>
          </a:p>
          <a:p>
            <a:pPr marL="285750" indent="-285750">
              <a:lnSpc>
                <a:spcPts val="1700"/>
              </a:lnSpc>
              <a:buFont typeface="Arial" panose="020B0604020202020204" pitchFamily="34" charset="0"/>
              <a:buChar char="•"/>
            </a:pPr>
            <a:r>
              <a:rPr lang="en-US" dirty="0">
                <a:solidFill>
                  <a:schemeClr val="tx1"/>
                </a:solidFill>
              </a:rPr>
              <a:t>The analyzer will perform quality checks</a:t>
            </a:r>
          </a:p>
          <a:p>
            <a:pPr marL="285750" indent="-285750">
              <a:lnSpc>
                <a:spcPts val="1700"/>
              </a:lnSpc>
              <a:buFont typeface="Arial" panose="020B0604020202020204" pitchFamily="34" charset="0"/>
              <a:buChar char="•"/>
            </a:pPr>
            <a:r>
              <a:rPr lang="en-US" dirty="0">
                <a:solidFill>
                  <a:schemeClr val="tx1"/>
                </a:solidFill>
              </a:rPr>
              <a:t>Failure of a quality check will result in a Quality Check Code</a:t>
            </a:r>
          </a:p>
          <a:p>
            <a:endParaRPr lang="en-US" dirty="0"/>
          </a:p>
        </p:txBody>
      </p:sp>
    </p:spTree>
    <p:custDataLst>
      <p:tags r:id="rId1"/>
    </p:custDataLst>
    <p:extLst>
      <p:ext uri="{BB962C8B-B14F-4D97-AF65-F5344CB8AC3E}">
        <p14:creationId xmlns:p14="http://schemas.microsoft.com/office/powerpoint/2010/main" val="3936333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8A236-C071-5218-9E7B-1E59086462B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5C9BD72-99E5-6FCB-BE67-E11EDA419D7C}"/>
              </a:ext>
            </a:extLst>
          </p:cNvPr>
          <p:cNvSpPr>
            <a:spLocks noGrp="1"/>
          </p:cNvSpPr>
          <p:nvPr>
            <p:ph type="title"/>
          </p:nvPr>
        </p:nvSpPr>
        <p:spPr/>
        <p:txBody>
          <a:bodyPr/>
          <a:lstStyle/>
          <a:p>
            <a:r>
              <a:rPr lang="en-US" dirty="0"/>
              <a:t>Running the test </a:t>
            </a:r>
            <a:r>
              <a:rPr lang="en-US" sz="1400" dirty="0"/>
              <a:t>– cont’d</a:t>
            </a:r>
          </a:p>
        </p:txBody>
      </p:sp>
      <p:sp>
        <p:nvSpPr>
          <p:cNvPr id="5" name="Slide Number Placeholder 4">
            <a:extLst>
              <a:ext uri="{FF2B5EF4-FFF2-40B4-BE49-F238E27FC236}">
                <a16:creationId xmlns:a16="http://schemas.microsoft.com/office/drawing/2014/main" id="{11F875C7-68A9-9CD5-AFF7-904AF403B1DB}"/>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28</a:t>
            </a:fld>
            <a:endParaRPr lang="en-IN" dirty="0"/>
          </a:p>
        </p:txBody>
      </p:sp>
      <p:sp>
        <p:nvSpPr>
          <p:cNvPr id="3" name="Content Placeholder 2">
            <a:extLst>
              <a:ext uri="{FF2B5EF4-FFF2-40B4-BE49-F238E27FC236}">
                <a16:creationId xmlns:a16="http://schemas.microsoft.com/office/drawing/2014/main" id="{3F9E3EB2-DF55-A750-A562-D984928EF2D8}"/>
              </a:ext>
            </a:extLst>
          </p:cNvPr>
          <p:cNvSpPr>
            <a:spLocks noGrp="1"/>
          </p:cNvSpPr>
          <p:nvPr>
            <p:ph type="body" sz="quarter" idx="11"/>
          </p:nvPr>
        </p:nvSpPr>
        <p:spPr>
          <a:xfrm>
            <a:off x="502920" y="1287167"/>
            <a:ext cx="4390028" cy="3397250"/>
          </a:xfrm>
        </p:spPr>
        <p:txBody>
          <a:bodyPr/>
          <a:lstStyle/>
          <a:p>
            <a:pPr defTabSz="385763">
              <a:spcBef>
                <a:spcPts val="254"/>
              </a:spcBef>
            </a:pPr>
            <a:r>
              <a:rPr lang="en-US" dirty="0">
                <a:latin typeface="+mn-lt"/>
              </a:rPr>
              <a:t>TIME TO RESULTS</a:t>
            </a:r>
          </a:p>
          <a:p>
            <a:pPr marL="214313" indent="-214313" defTabSz="385763">
              <a:spcBef>
                <a:spcPts val="254"/>
              </a:spcBef>
              <a:buFont typeface="Arial" panose="020B0604020202020204" pitchFamily="34" charset="0"/>
              <a:buChar char="•"/>
            </a:pPr>
            <a:r>
              <a:rPr lang="en-US" sz="1400" b="0" dirty="0">
                <a:solidFill>
                  <a:schemeClr val="tx1"/>
                </a:solidFill>
              </a:rPr>
              <a:t>Once the cartridge is inserted, </a:t>
            </a:r>
            <a:r>
              <a:rPr lang="en-US" sz="1400" b="0" dirty="0">
                <a:solidFill>
                  <a:schemeClr val="accent3"/>
                </a:solidFill>
              </a:rPr>
              <a:t>Contacting Cartridge </a:t>
            </a:r>
            <a:r>
              <a:rPr lang="en-US" sz="1400" b="0" dirty="0">
                <a:solidFill>
                  <a:schemeClr val="tx1"/>
                </a:solidFill>
              </a:rPr>
              <a:t>will display followed by the countdown bar</a:t>
            </a:r>
          </a:p>
          <a:p>
            <a:pPr marL="214313" indent="-214313" defTabSz="385763">
              <a:spcBef>
                <a:spcPts val="254"/>
              </a:spcBef>
              <a:buFont typeface="Arial" panose="020B0604020202020204" pitchFamily="34" charset="0"/>
              <a:buChar char="•"/>
            </a:pPr>
            <a:r>
              <a:rPr lang="en-US" sz="1400" dirty="0">
                <a:solidFill>
                  <a:schemeClr val="tx1"/>
                </a:solidFill>
              </a:rPr>
              <a:t>The </a:t>
            </a:r>
            <a:r>
              <a:rPr lang="en-US" sz="1400" i="1" dirty="0">
                <a:solidFill>
                  <a:schemeClr val="tx1"/>
                </a:solidFill>
              </a:rPr>
              <a:t>i-STAT G3+ </a:t>
            </a:r>
            <a:r>
              <a:rPr lang="en-US" sz="1400" dirty="0">
                <a:solidFill>
                  <a:schemeClr val="tx1"/>
                </a:solidFill>
              </a:rPr>
              <a:t>test takes approximately 130–200 seconds</a:t>
            </a:r>
          </a:p>
          <a:p>
            <a:pPr marL="214313" indent="-214313" defTabSz="385763">
              <a:spcBef>
                <a:spcPts val="254"/>
              </a:spcBef>
              <a:buFont typeface="Arial" panose="020B0604020202020204" pitchFamily="34" charset="0"/>
              <a:buChar char="•"/>
            </a:pPr>
            <a:r>
              <a:rPr lang="en-US" sz="1400" b="0" dirty="0">
                <a:solidFill>
                  <a:schemeClr val="tx1"/>
                </a:solidFill>
              </a:rPr>
              <a:t>This allows the user to estimate the time to results</a:t>
            </a:r>
          </a:p>
          <a:p>
            <a:pPr marL="214313" indent="-214313" defTabSz="385763">
              <a:spcBef>
                <a:spcPts val="254"/>
              </a:spcBef>
              <a:buFont typeface="Arial" panose="020B0604020202020204" pitchFamily="34" charset="0"/>
              <a:buChar char="•"/>
            </a:pPr>
            <a:r>
              <a:rPr lang="en-US" sz="1400" b="0" dirty="0">
                <a:solidFill>
                  <a:schemeClr val="tx1"/>
                </a:solidFill>
              </a:rPr>
              <a:t>Alerts such as “</a:t>
            </a:r>
            <a:r>
              <a:rPr lang="en-US" sz="1400" b="0" dirty="0">
                <a:solidFill>
                  <a:schemeClr val="accent3"/>
                </a:solidFill>
              </a:rPr>
              <a:t>Cartridge Locked</a:t>
            </a:r>
            <a:r>
              <a:rPr lang="en-US" sz="1400" b="0" dirty="0">
                <a:solidFill>
                  <a:schemeClr val="tx1"/>
                </a:solidFill>
              </a:rPr>
              <a:t>” are also displayed</a:t>
            </a:r>
          </a:p>
        </p:txBody>
      </p:sp>
      <p:sp>
        <p:nvSpPr>
          <p:cNvPr id="16" name="TextBox 15">
            <a:extLst>
              <a:ext uri="{FF2B5EF4-FFF2-40B4-BE49-F238E27FC236}">
                <a16:creationId xmlns:a16="http://schemas.microsoft.com/office/drawing/2014/main" id="{058109EA-9F68-C616-0DAB-21A6657C6481}"/>
              </a:ext>
            </a:extLst>
          </p:cNvPr>
          <p:cNvSpPr txBox="1"/>
          <p:nvPr/>
        </p:nvSpPr>
        <p:spPr>
          <a:xfrm>
            <a:off x="837864" y="3580231"/>
            <a:ext cx="4055084" cy="615553"/>
          </a:xfrm>
          <a:prstGeom prst="rect">
            <a:avLst/>
          </a:prstGeom>
          <a:noFill/>
        </p:spPr>
        <p:txBody>
          <a:bodyPr wrap="square" lIns="91440" tIns="45720" rIns="91440" bIns="45720" rtlCol="0" anchor="t">
            <a:spAutoFit/>
          </a:bodyPr>
          <a:lstStyle/>
          <a:p>
            <a:pPr defTabSz="514350"/>
            <a:r>
              <a:rPr lang="en-US" sz="1400" b="1" dirty="0">
                <a:solidFill>
                  <a:schemeClr val="tx2"/>
                </a:solidFill>
                <a:cs typeface="Calibri" panose="020F0502020204030204" pitchFamily="34" charset="0"/>
              </a:rPr>
              <a:t>PRECAUTIONS</a:t>
            </a:r>
            <a:endParaRPr lang="en-US" sz="1000" dirty="0">
              <a:solidFill>
                <a:schemeClr val="tx2"/>
              </a:solidFill>
            </a:endParaRPr>
          </a:p>
          <a:p>
            <a:pPr>
              <a:spcAft>
                <a:spcPts val="450"/>
              </a:spcAft>
            </a:pPr>
            <a:r>
              <a:rPr lang="en-US" sz="1000" b="1" dirty="0">
                <a:cs typeface="Calibri"/>
              </a:rPr>
              <a:t>DO NOT attempt to remove the cartridge while the message </a:t>
            </a:r>
            <a:br>
              <a:rPr lang="en-US" sz="1000" b="1" dirty="0">
                <a:solidFill>
                  <a:srgbClr val="000000"/>
                </a:solidFill>
                <a:cs typeface="Calibri"/>
              </a:rPr>
            </a:br>
            <a:r>
              <a:rPr lang="en-US" sz="1000" b="1" dirty="0">
                <a:solidFill>
                  <a:srgbClr val="000000"/>
                </a:solidFill>
                <a:cs typeface="Calibri"/>
              </a:rPr>
              <a:t>“</a:t>
            </a:r>
            <a:r>
              <a:rPr lang="en-US" sz="1000" b="1" dirty="0">
                <a:solidFill>
                  <a:schemeClr val="accent3"/>
                </a:solidFill>
                <a:cs typeface="Calibri"/>
              </a:rPr>
              <a:t>Cartridge Locked</a:t>
            </a:r>
            <a:r>
              <a:rPr lang="en-US" sz="1000" b="1" dirty="0">
                <a:cs typeface="Calibri"/>
              </a:rPr>
              <a:t>” remains on the screen.</a:t>
            </a:r>
            <a:endParaRPr lang="en-US" sz="1000" b="1" dirty="0">
              <a:ea typeface="Calibri"/>
              <a:cs typeface="Calibri"/>
            </a:endParaRPr>
          </a:p>
        </p:txBody>
      </p:sp>
      <p:cxnSp>
        <p:nvCxnSpPr>
          <p:cNvPr id="9" name="Straight Connector 8">
            <a:extLst>
              <a:ext uri="{FF2B5EF4-FFF2-40B4-BE49-F238E27FC236}">
                <a16:creationId xmlns:a16="http://schemas.microsoft.com/office/drawing/2014/main" id="{B755AFE5-72BD-B38F-93F9-65B3093337C0}"/>
              </a:ext>
            </a:extLst>
          </p:cNvPr>
          <p:cNvCxnSpPr>
            <a:cxnSpLocks/>
          </p:cNvCxnSpPr>
          <p:nvPr/>
        </p:nvCxnSpPr>
        <p:spPr>
          <a:xfrm>
            <a:off x="502920" y="3399660"/>
            <a:ext cx="4202764"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7" name="Picture 6" descr="Icon&#10;&#10;Description automatically generated">
            <a:extLst>
              <a:ext uri="{FF2B5EF4-FFF2-40B4-BE49-F238E27FC236}">
                <a16:creationId xmlns:a16="http://schemas.microsoft.com/office/drawing/2014/main" id="{CD37A460-F8EE-C229-5A5A-5A41D48CF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657" y="3659618"/>
            <a:ext cx="342207" cy="342207"/>
          </a:xfrm>
          <a:prstGeom prst="rect">
            <a:avLst/>
          </a:prstGeom>
        </p:spPr>
      </p:pic>
      <p:pic>
        <p:nvPicPr>
          <p:cNvPr id="8" name="Picture 7">
            <a:extLst>
              <a:ext uri="{FF2B5EF4-FFF2-40B4-BE49-F238E27FC236}">
                <a16:creationId xmlns:a16="http://schemas.microsoft.com/office/drawing/2014/main" id="{F5FF8B9D-EDBA-89F2-31A6-6D0EBC512B66}"/>
              </a:ext>
            </a:extLst>
          </p:cNvPr>
          <p:cNvPicPr>
            <a:picLocks noChangeAspect="1"/>
          </p:cNvPicPr>
          <p:nvPr/>
        </p:nvPicPr>
        <p:blipFill>
          <a:blip r:embed="rId4"/>
          <a:stretch>
            <a:fillRect/>
          </a:stretch>
        </p:blipFill>
        <p:spPr>
          <a:xfrm>
            <a:off x="6118325" y="562571"/>
            <a:ext cx="2412185" cy="4011335"/>
          </a:xfrm>
          <a:prstGeom prst="rect">
            <a:avLst/>
          </a:prstGeom>
          <a:ln>
            <a:noFill/>
          </a:ln>
        </p:spPr>
      </p:pic>
      <p:sp>
        <p:nvSpPr>
          <p:cNvPr id="10" name="Rectangle 9">
            <a:extLst>
              <a:ext uri="{FF2B5EF4-FFF2-40B4-BE49-F238E27FC236}">
                <a16:creationId xmlns:a16="http://schemas.microsoft.com/office/drawing/2014/main" id="{30686A50-2566-91D4-63B4-630DE97C4A2E}"/>
              </a:ext>
            </a:extLst>
          </p:cNvPr>
          <p:cNvSpPr/>
          <p:nvPr/>
        </p:nvSpPr>
        <p:spPr>
          <a:xfrm>
            <a:off x="6819886" y="3479575"/>
            <a:ext cx="1122352" cy="289147"/>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Tree>
    <p:custDataLst>
      <p:tags r:id="rId1"/>
    </p:custDataLst>
    <p:extLst>
      <p:ext uri="{BB962C8B-B14F-4D97-AF65-F5344CB8AC3E}">
        <p14:creationId xmlns:p14="http://schemas.microsoft.com/office/powerpoint/2010/main" val="2535435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D3433-B974-E107-37DB-46AAB5615EC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E558CF4-2081-86CE-CCDC-0AB9F2414BE2}"/>
              </a:ext>
            </a:extLst>
          </p:cNvPr>
          <p:cNvSpPr>
            <a:spLocks noGrp="1"/>
          </p:cNvSpPr>
          <p:nvPr>
            <p:ph type="title"/>
          </p:nvPr>
        </p:nvSpPr>
        <p:spPr/>
        <p:txBody>
          <a:bodyPr/>
          <a:lstStyle/>
          <a:p>
            <a:r>
              <a:rPr lang="en-US" dirty="0"/>
              <a:t>Running the test </a:t>
            </a:r>
            <a:r>
              <a:rPr lang="en-US" sz="1400" dirty="0"/>
              <a:t>– cont’d</a:t>
            </a:r>
          </a:p>
        </p:txBody>
      </p:sp>
      <p:sp>
        <p:nvSpPr>
          <p:cNvPr id="5" name="Slide Number Placeholder 4">
            <a:extLst>
              <a:ext uri="{FF2B5EF4-FFF2-40B4-BE49-F238E27FC236}">
                <a16:creationId xmlns:a16="http://schemas.microsoft.com/office/drawing/2014/main" id="{822D9017-2990-7C66-1018-D3AA03DF403B}"/>
              </a:ext>
            </a:extLst>
          </p:cNvPr>
          <p:cNvSpPr>
            <a:spLocks noGrp="1"/>
          </p:cNvSpPr>
          <p:nvPr>
            <p:ph type="sldNum" sz="quarter" idx="10"/>
          </p:nvPr>
        </p:nvSpPr>
        <p:spPr/>
        <p:txBody>
          <a:bodyPr/>
          <a:lstStyle/>
          <a:p>
            <a:pPr>
              <a:defRPr/>
            </a:pPr>
            <a:r>
              <a:rPr lang="en-IN"/>
              <a:t>|    </a:t>
            </a:r>
            <a:fld id="{7B2119CD-3B2D-4CEB-B404-D2E3F8CD6D69}" type="slidenum">
              <a:rPr lang="en-IN" smtClean="0"/>
              <a:pPr>
                <a:defRPr/>
              </a:pPr>
              <a:t>29</a:t>
            </a:fld>
            <a:endParaRPr lang="en-IN"/>
          </a:p>
        </p:txBody>
      </p:sp>
      <p:sp>
        <p:nvSpPr>
          <p:cNvPr id="3" name="Content Placeholder 2">
            <a:extLst>
              <a:ext uri="{FF2B5EF4-FFF2-40B4-BE49-F238E27FC236}">
                <a16:creationId xmlns:a16="http://schemas.microsoft.com/office/drawing/2014/main" id="{7A7257B6-2DAD-1C63-8BBC-6213A5A814AF}"/>
              </a:ext>
            </a:extLst>
          </p:cNvPr>
          <p:cNvSpPr>
            <a:spLocks noGrp="1"/>
          </p:cNvSpPr>
          <p:nvPr>
            <p:ph type="body" sz="quarter" idx="11"/>
          </p:nvPr>
        </p:nvSpPr>
        <p:spPr>
          <a:xfrm>
            <a:off x="502920" y="1287167"/>
            <a:ext cx="4390028" cy="3397250"/>
          </a:xfrm>
        </p:spPr>
        <p:txBody>
          <a:bodyPr vert="horz" lIns="0" tIns="0" rIns="91440" bIns="45720" rtlCol="0" anchor="t">
            <a:noAutofit/>
          </a:bodyPr>
          <a:lstStyle/>
          <a:p>
            <a:pPr defTabSz="385763">
              <a:spcBef>
                <a:spcPts val="254"/>
              </a:spcBef>
            </a:pPr>
            <a:r>
              <a:rPr lang="en-US" dirty="0">
                <a:latin typeface="+mn-lt"/>
                <a:cs typeface="Calibri"/>
              </a:rPr>
              <a:t>TIME TO RESULTS</a:t>
            </a:r>
          </a:p>
          <a:p>
            <a:pPr marL="214313" indent="-214313" defTabSz="385763">
              <a:spcBef>
                <a:spcPts val="254"/>
              </a:spcBef>
              <a:buFont typeface="Arial" panose="020B0604020202020204" pitchFamily="34" charset="0"/>
              <a:buChar char="•"/>
            </a:pPr>
            <a:r>
              <a:rPr lang="en-US" sz="1400" b="0" dirty="0">
                <a:solidFill>
                  <a:schemeClr val="tx1"/>
                </a:solidFill>
              </a:rPr>
              <a:t>Once the cartridge is inserted, </a:t>
            </a:r>
            <a:r>
              <a:rPr lang="en-US" sz="1400" b="0" dirty="0">
                <a:solidFill>
                  <a:schemeClr val="accent3"/>
                </a:solidFill>
              </a:rPr>
              <a:t>Contacting Cartridge </a:t>
            </a:r>
            <a:r>
              <a:rPr lang="en-US" sz="1400" b="0" dirty="0">
                <a:solidFill>
                  <a:schemeClr val="tx1"/>
                </a:solidFill>
              </a:rPr>
              <a:t>will display followed by the countdown bar</a:t>
            </a:r>
          </a:p>
          <a:p>
            <a:pPr marL="214313" indent="-214313" defTabSz="385763">
              <a:spcBef>
                <a:spcPts val="254"/>
              </a:spcBef>
              <a:buFont typeface="Arial" panose="020B0604020202020204" pitchFamily="34" charset="0"/>
              <a:buChar char="•"/>
            </a:pPr>
            <a:r>
              <a:rPr lang="en-US" sz="1400" dirty="0">
                <a:solidFill>
                  <a:schemeClr val="tx1"/>
                </a:solidFill>
              </a:rPr>
              <a:t>The </a:t>
            </a:r>
            <a:r>
              <a:rPr lang="en-US" sz="1400" i="1" dirty="0">
                <a:solidFill>
                  <a:schemeClr val="tx1"/>
                </a:solidFill>
              </a:rPr>
              <a:t>i-STAT G3+ </a:t>
            </a:r>
            <a:r>
              <a:rPr lang="en-US" sz="1400" dirty="0">
                <a:solidFill>
                  <a:schemeClr val="tx1"/>
                </a:solidFill>
              </a:rPr>
              <a:t>test takes approximately 130–200 seconds</a:t>
            </a:r>
          </a:p>
          <a:p>
            <a:pPr marL="214313" indent="-214313" defTabSz="385763">
              <a:spcBef>
                <a:spcPts val="254"/>
              </a:spcBef>
              <a:buFont typeface="Arial" panose="020B0604020202020204" pitchFamily="34" charset="0"/>
              <a:buChar char="•"/>
            </a:pPr>
            <a:r>
              <a:rPr lang="en-US" sz="1400" b="0" dirty="0">
                <a:solidFill>
                  <a:schemeClr val="tx1"/>
                </a:solidFill>
              </a:rPr>
              <a:t>This allows the user to estimate the time to results</a:t>
            </a:r>
          </a:p>
          <a:p>
            <a:pPr marL="214313" indent="-214313" defTabSz="385763">
              <a:spcBef>
                <a:spcPts val="254"/>
              </a:spcBef>
              <a:buFont typeface="Arial" panose="020B0604020202020204" pitchFamily="34" charset="0"/>
              <a:buChar char="•"/>
            </a:pPr>
            <a:r>
              <a:rPr lang="en-US" sz="1400" b="0" dirty="0">
                <a:solidFill>
                  <a:schemeClr val="tx1"/>
                </a:solidFill>
              </a:rPr>
              <a:t>Alerts such as “</a:t>
            </a:r>
            <a:r>
              <a:rPr lang="en-US" sz="1400" b="0" dirty="0">
                <a:solidFill>
                  <a:schemeClr val="accent3"/>
                </a:solidFill>
              </a:rPr>
              <a:t>Cartridge Locked</a:t>
            </a:r>
            <a:r>
              <a:rPr lang="en-US" sz="1400" b="0" dirty="0">
                <a:solidFill>
                  <a:schemeClr val="tx1"/>
                </a:solidFill>
              </a:rPr>
              <a:t>” are also displayed</a:t>
            </a:r>
          </a:p>
        </p:txBody>
      </p:sp>
      <p:sp>
        <p:nvSpPr>
          <p:cNvPr id="16" name="TextBox 15">
            <a:extLst>
              <a:ext uri="{FF2B5EF4-FFF2-40B4-BE49-F238E27FC236}">
                <a16:creationId xmlns:a16="http://schemas.microsoft.com/office/drawing/2014/main" id="{5FEB0D47-653F-8A6E-22BE-0B7212A479E6}"/>
              </a:ext>
            </a:extLst>
          </p:cNvPr>
          <p:cNvSpPr txBox="1"/>
          <p:nvPr/>
        </p:nvSpPr>
        <p:spPr>
          <a:xfrm>
            <a:off x="852531" y="3603459"/>
            <a:ext cx="3867820" cy="615553"/>
          </a:xfrm>
          <a:prstGeom prst="rect">
            <a:avLst/>
          </a:prstGeom>
          <a:noFill/>
        </p:spPr>
        <p:txBody>
          <a:bodyPr wrap="square" lIns="91440" tIns="45720" rIns="91440" bIns="45720" rtlCol="0" anchor="t">
            <a:spAutoFit/>
          </a:bodyPr>
          <a:lstStyle/>
          <a:p>
            <a:pPr defTabSz="514350"/>
            <a:r>
              <a:rPr lang="en-US" sz="1400" b="1" dirty="0">
                <a:solidFill>
                  <a:schemeClr val="tx2"/>
                </a:solidFill>
                <a:cs typeface="Calibri" panose="020F0502020204030204" pitchFamily="34" charset="0"/>
              </a:rPr>
              <a:t>PRECAUTIONS</a:t>
            </a:r>
            <a:endParaRPr lang="en-US" sz="1000" dirty="0">
              <a:solidFill>
                <a:schemeClr val="tx2"/>
              </a:solidFill>
            </a:endParaRPr>
          </a:p>
          <a:p>
            <a:pPr>
              <a:spcAft>
                <a:spcPts val="450"/>
              </a:spcAft>
            </a:pPr>
            <a:r>
              <a:rPr lang="en-US" sz="1000" b="1" dirty="0">
                <a:cs typeface="Calibri"/>
              </a:rPr>
              <a:t>DO NOT attempt to remove the cartridge while the message “</a:t>
            </a:r>
            <a:r>
              <a:rPr lang="en-US" sz="1000" b="1" dirty="0">
                <a:solidFill>
                  <a:schemeClr val="accent3"/>
                </a:solidFill>
                <a:cs typeface="Calibri"/>
              </a:rPr>
              <a:t>Cartridge Locked</a:t>
            </a:r>
            <a:r>
              <a:rPr lang="en-US" sz="1000" b="1" dirty="0">
                <a:cs typeface="Calibri"/>
              </a:rPr>
              <a:t>” remains on the screen.</a:t>
            </a:r>
            <a:endParaRPr lang="en-US" sz="1000" b="1" dirty="0">
              <a:ea typeface="Calibri"/>
              <a:cs typeface="Calibri"/>
            </a:endParaRPr>
          </a:p>
        </p:txBody>
      </p:sp>
      <p:cxnSp>
        <p:nvCxnSpPr>
          <p:cNvPr id="9" name="Straight Connector 8">
            <a:extLst>
              <a:ext uri="{FF2B5EF4-FFF2-40B4-BE49-F238E27FC236}">
                <a16:creationId xmlns:a16="http://schemas.microsoft.com/office/drawing/2014/main" id="{4F200A40-8241-2915-A62A-88BC6C88A4F3}"/>
              </a:ext>
            </a:extLst>
          </p:cNvPr>
          <p:cNvCxnSpPr>
            <a:cxnSpLocks/>
          </p:cNvCxnSpPr>
          <p:nvPr/>
        </p:nvCxnSpPr>
        <p:spPr>
          <a:xfrm>
            <a:off x="502920" y="3346425"/>
            <a:ext cx="4217431" cy="0"/>
          </a:xfrm>
          <a:prstGeom prst="line">
            <a:avLst/>
          </a:prstGeom>
          <a:ln w="15875"/>
        </p:spPr>
        <p:style>
          <a:lnRef idx="1">
            <a:schemeClr val="accent3"/>
          </a:lnRef>
          <a:fillRef idx="0">
            <a:schemeClr val="accent3"/>
          </a:fillRef>
          <a:effectRef idx="0">
            <a:schemeClr val="accent3"/>
          </a:effectRef>
          <a:fontRef idx="minor">
            <a:schemeClr val="tx1"/>
          </a:fontRef>
        </p:style>
      </p:cxnSp>
      <p:pic>
        <p:nvPicPr>
          <p:cNvPr id="7" name="Picture 6" descr="Icon&#10;&#10;Description automatically generated">
            <a:extLst>
              <a:ext uri="{FF2B5EF4-FFF2-40B4-BE49-F238E27FC236}">
                <a16:creationId xmlns:a16="http://schemas.microsoft.com/office/drawing/2014/main" id="{C8926D57-1631-8748-48A7-F26D6A9E30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 y="3645972"/>
            <a:ext cx="342207" cy="342207"/>
          </a:xfrm>
          <a:prstGeom prst="rect">
            <a:avLst/>
          </a:prstGeom>
        </p:spPr>
      </p:pic>
      <p:grpSp>
        <p:nvGrpSpPr>
          <p:cNvPr id="10" name="Group 9">
            <a:extLst>
              <a:ext uri="{FF2B5EF4-FFF2-40B4-BE49-F238E27FC236}">
                <a16:creationId xmlns:a16="http://schemas.microsoft.com/office/drawing/2014/main" id="{8E441EDD-04AA-1B09-8245-1A9DD077B64E}"/>
              </a:ext>
            </a:extLst>
          </p:cNvPr>
          <p:cNvGrpSpPr>
            <a:grpSpLocks noChangeAspect="1"/>
          </p:cNvGrpSpPr>
          <p:nvPr/>
        </p:nvGrpSpPr>
        <p:grpSpPr>
          <a:xfrm>
            <a:off x="5982229" y="569594"/>
            <a:ext cx="2468880" cy="3870852"/>
            <a:chOff x="3446050" y="561295"/>
            <a:chExt cx="2558061" cy="4014217"/>
          </a:xfrm>
        </p:grpSpPr>
        <p:pic>
          <p:nvPicPr>
            <p:cNvPr id="2" name="Picture 1" descr="A close-up of a device&#10;&#10;AI-generated content may be incorrect.">
              <a:extLst>
                <a:ext uri="{FF2B5EF4-FFF2-40B4-BE49-F238E27FC236}">
                  <a16:creationId xmlns:a16="http://schemas.microsoft.com/office/drawing/2014/main" id="{1B8A5C0C-DA65-4252-315D-3AB43B716E55}"/>
                </a:ext>
              </a:extLst>
            </p:cNvPr>
            <p:cNvPicPr>
              <a:picLocks noChangeAspect="1"/>
            </p:cNvPicPr>
            <p:nvPr/>
          </p:nvPicPr>
          <p:blipFill>
            <a:blip r:embed="rId4"/>
            <a:stretch>
              <a:fillRect/>
            </a:stretch>
          </p:blipFill>
          <p:spPr>
            <a:xfrm>
              <a:off x="3446050" y="561295"/>
              <a:ext cx="2558061" cy="4014217"/>
            </a:xfrm>
            <a:prstGeom prst="rect">
              <a:avLst/>
            </a:prstGeom>
          </p:spPr>
        </p:pic>
        <p:pic>
          <p:nvPicPr>
            <p:cNvPr id="8" name="Picture 7" descr="A close-up of a device&#10;&#10;AI-generated content may be incorrect.">
              <a:extLst>
                <a:ext uri="{FF2B5EF4-FFF2-40B4-BE49-F238E27FC236}">
                  <a16:creationId xmlns:a16="http://schemas.microsoft.com/office/drawing/2014/main" id="{492A620F-F349-FA31-2836-0518C66BC86B}"/>
                </a:ext>
              </a:extLst>
            </p:cNvPr>
            <p:cNvPicPr>
              <a:picLocks noChangeAspect="1"/>
            </p:cNvPicPr>
            <p:nvPr/>
          </p:nvPicPr>
          <p:blipFill>
            <a:blip r:embed="rId5"/>
            <a:srcRect l="18220" t="22786" r="19823" b="18765"/>
            <a:stretch/>
          </p:blipFill>
          <p:spPr>
            <a:xfrm>
              <a:off x="3903761" y="1578503"/>
              <a:ext cx="1678208" cy="2548693"/>
            </a:xfrm>
            <a:prstGeom prst="rect">
              <a:avLst/>
            </a:prstGeom>
          </p:spPr>
        </p:pic>
      </p:grpSp>
      <p:sp>
        <p:nvSpPr>
          <p:cNvPr id="13" name="Rectangle 12">
            <a:extLst>
              <a:ext uri="{FF2B5EF4-FFF2-40B4-BE49-F238E27FC236}">
                <a16:creationId xmlns:a16="http://schemas.microsoft.com/office/drawing/2014/main" id="{C4C22F0C-79D7-176C-B6E2-7033F7E5F8AB}"/>
              </a:ext>
            </a:extLst>
          </p:cNvPr>
          <p:cNvSpPr/>
          <p:nvPr/>
        </p:nvSpPr>
        <p:spPr>
          <a:xfrm>
            <a:off x="6732121" y="3672501"/>
            <a:ext cx="1122352" cy="289147"/>
          </a:xfrm>
          <a:prstGeom prst="rect">
            <a:avLst/>
          </a:prstGeom>
          <a:solidFill>
            <a:schemeClr val="accent4">
              <a:alpha val="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Tree>
    <p:custDataLst>
      <p:tags r:id="rId1"/>
    </p:custDataLst>
    <p:extLst>
      <p:ext uri="{BB962C8B-B14F-4D97-AF65-F5344CB8AC3E}">
        <p14:creationId xmlns:p14="http://schemas.microsoft.com/office/powerpoint/2010/main" val="2867733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071" y="152774"/>
            <a:ext cx="6966096" cy="212238"/>
          </a:xfrm>
          <a:prstGeom prst="rect">
            <a:avLst/>
          </a:prstGeom>
        </p:spPr>
        <p:txBody>
          <a:bodyPr vert="horz" wrap="square" lIns="0" tIns="12065" rIns="0" bIns="0" rtlCol="0">
            <a:spAutoFit/>
          </a:bodyPr>
          <a:lstStyle/>
          <a:p>
            <a:pPr marL="12700">
              <a:lnSpc>
                <a:spcPct val="100000"/>
              </a:lnSpc>
              <a:spcBef>
                <a:spcPts val="95"/>
              </a:spcBef>
            </a:pPr>
            <a:r>
              <a:rPr lang="en-US" sz="1300" dirty="0">
                <a:solidFill>
                  <a:srgbClr val="004F70"/>
                </a:solidFill>
                <a:latin typeface="Calibri"/>
                <a:cs typeface="Calibri"/>
              </a:rPr>
              <a:t>PERFORMING A PATIENT TEST |</a:t>
            </a:r>
            <a:r>
              <a:rPr sz="1300" spc="355" dirty="0">
                <a:solidFill>
                  <a:srgbClr val="004F70"/>
                </a:solidFill>
                <a:latin typeface="Calibri"/>
                <a:cs typeface="Calibri"/>
              </a:rPr>
              <a:t> </a:t>
            </a:r>
            <a:r>
              <a:rPr lang="en-US" sz="1300" spc="120" dirty="0">
                <a:solidFill>
                  <a:srgbClr val="004F70"/>
                </a:solidFill>
                <a:latin typeface="Calibri"/>
                <a:cs typeface="Calibri"/>
              </a:rPr>
              <a:t>i-STAT G3+ CARTRIDGE</a:t>
            </a:r>
            <a:endParaRPr lang="en-US" sz="1300" spc="75" dirty="0">
              <a:solidFill>
                <a:srgbClr val="004F70"/>
              </a:solidFill>
              <a:latin typeface="Calibri"/>
              <a:cs typeface="Calibri"/>
            </a:endParaRPr>
          </a:p>
        </p:txBody>
      </p:sp>
      <p:sp>
        <p:nvSpPr>
          <p:cNvPr id="10" name="object 10"/>
          <p:cNvSpPr txBox="1">
            <a:spLocks noGrp="1"/>
          </p:cNvSpPr>
          <p:nvPr>
            <p:ph type="title"/>
          </p:nvPr>
        </p:nvSpPr>
        <p:spPr>
          <a:xfrm>
            <a:off x="518424" y="431876"/>
            <a:ext cx="8138160" cy="413575"/>
          </a:xfrm>
          <a:prstGeom prst="rect">
            <a:avLst/>
          </a:prstGeom>
        </p:spPr>
        <p:txBody>
          <a:bodyPr vert="horz" wrap="square" lIns="0" tIns="13335" rIns="0" bIns="0" rtlCol="0">
            <a:spAutoFit/>
          </a:bodyPr>
          <a:lstStyle/>
          <a:p>
            <a:pPr marL="12700">
              <a:lnSpc>
                <a:spcPct val="100000"/>
              </a:lnSpc>
              <a:spcBef>
                <a:spcPts val="105"/>
              </a:spcBef>
            </a:pPr>
            <a:r>
              <a:rPr dirty="0"/>
              <a:t>Learning</a:t>
            </a:r>
            <a:r>
              <a:rPr spc="-55" dirty="0"/>
              <a:t> </a:t>
            </a:r>
            <a:r>
              <a:rPr lang="en-US" spc="-10" dirty="0"/>
              <a:t>o</a:t>
            </a:r>
            <a:r>
              <a:rPr spc="-10" dirty="0"/>
              <a:t>bjectives</a:t>
            </a:r>
          </a:p>
        </p:txBody>
      </p:sp>
      <p:pic>
        <p:nvPicPr>
          <p:cNvPr id="9" name="Picture 8">
            <a:extLst>
              <a:ext uri="{FF2B5EF4-FFF2-40B4-BE49-F238E27FC236}">
                <a16:creationId xmlns:a16="http://schemas.microsoft.com/office/drawing/2014/main" id="{A59A71A6-FC81-D087-ACE4-0D187FE859E7}"/>
              </a:ext>
            </a:extLst>
          </p:cNvPr>
          <p:cNvPicPr>
            <a:picLocks noChangeAspect="1"/>
          </p:cNvPicPr>
          <p:nvPr/>
        </p:nvPicPr>
        <p:blipFill>
          <a:blip r:embed="rId3"/>
          <a:stretch>
            <a:fillRect/>
          </a:stretch>
        </p:blipFill>
        <p:spPr>
          <a:xfrm>
            <a:off x="6208416" y="1508346"/>
            <a:ext cx="1105398" cy="1787688"/>
          </a:xfrm>
          <a:prstGeom prst="rect">
            <a:avLst/>
          </a:prstGeom>
        </p:spPr>
      </p:pic>
      <p:pic>
        <p:nvPicPr>
          <p:cNvPr id="7" name="Picture 6" descr="Blue letters on a black background&#10;&#10;Description automatically generated">
            <a:extLst>
              <a:ext uri="{FF2B5EF4-FFF2-40B4-BE49-F238E27FC236}">
                <a16:creationId xmlns:a16="http://schemas.microsoft.com/office/drawing/2014/main" id="{7AB77EE8-FA60-809D-A25E-2D6836B41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641" y="3496308"/>
            <a:ext cx="1392948" cy="455212"/>
          </a:xfrm>
          <a:prstGeom prst="rect">
            <a:avLst/>
          </a:prstGeom>
        </p:spPr>
      </p:pic>
      <p:sp>
        <p:nvSpPr>
          <p:cNvPr id="2" name="object 4">
            <a:extLst>
              <a:ext uri="{FF2B5EF4-FFF2-40B4-BE49-F238E27FC236}">
                <a16:creationId xmlns:a16="http://schemas.microsoft.com/office/drawing/2014/main" id="{540D958B-FDC2-6804-B71E-4C2A36446558}"/>
              </a:ext>
            </a:extLst>
          </p:cNvPr>
          <p:cNvSpPr txBox="1"/>
          <p:nvPr/>
        </p:nvSpPr>
        <p:spPr>
          <a:xfrm>
            <a:off x="1410849" y="2504878"/>
            <a:ext cx="4258542" cy="196849"/>
          </a:xfrm>
          <a:prstGeom prst="rect">
            <a:avLst/>
          </a:prstGeom>
        </p:spPr>
        <p:txBody>
          <a:bodyPr vert="horz" wrap="square" lIns="0" tIns="12065" rIns="0" bIns="0" rtlCol="0">
            <a:spAutoFit/>
          </a:bodyPr>
          <a:lstStyle/>
          <a:p>
            <a:pPr marL="12700">
              <a:lnSpc>
                <a:spcPct val="100000"/>
              </a:lnSpc>
              <a:spcBef>
                <a:spcPts val="95"/>
              </a:spcBef>
              <a:tabLst>
                <a:tab pos="184150" algn="l"/>
              </a:tabLst>
            </a:pPr>
            <a:r>
              <a:rPr lang="en-US" sz="1200" dirty="0">
                <a:latin typeface="Georgia"/>
                <a:cs typeface="Georgia"/>
              </a:rPr>
              <a:t>Describe the basic</a:t>
            </a:r>
            <a:r>
              <a:rPr lang="en-US" sz="1200" i="1" dirty="0">
                <a:latin typeface="Georgia"/>
                <a:cs typeface="Georgia"/>
              </a:rPr>
              <a:t> i-STAT </a:t>
            </a:r>
            <a:r>
              <a:rPr lang="en-US" sz="1200" dirty="0">
                <a:latin typeface="Georgia"/>
                <a:cs typeface="Georgia"/>
              </a:rPr>
              <a:t>cartridge handling</a:t>
            </a:r>
            <a:endParaRPr lang="en-US" sz="1200" i="1" dirty="0">
              <a:latin typeface="Georgia"/>
              <a:cs typeface="Georgia"/>
            </a:endParaRPr>
          </a:p>
        </p:txBody>
      </p:sp>
      <p:sp>
        <p:nvSpPr>
          <p:cNvPr id="14" name="object 5">
            <a:extLst>
              <a:ext uri="{FF2B5EF4-FFF2-40B4-BE49-F238E27FC236}">
                <a16:creationId xmlns:a16="http://schemas.microsoft.com/office/drawing/2014/main" id="{23A77EF4-C5C6-F030-0E49-5A19BC7D669E}"/>
              </a:ext>
            </a:extLst>
          </p:cNvPr>
          <p:cNvSpPr txBox="1"/>
          <p:nvPr/>
        </p:nvSpPr>
        <p:spPr>
          <a:xfrm>
            <a:off x="1406766" y="3020300"/>
            <a:ext cx="4229888" cy="196849"/>
          </a:xfrm>
          <a:prstGeom prst="rect">
            <a:avLst/>
          </a:prstGeom>
        </p:spPr>
        <p:txBody>
          <a:bodyPr vert="horz" wrap="square" lIns="0" tIns="12065" rIns="0" bIns="0" rtlCol="0">
            <a:spAutoFit/>
          </a:bodyPr>
          <a:lstStyle/>
          <a:p>
            <a:pPr marL="12700">
              <a:lnSpc>
                <a:spcPct val="100000"/>
              </a:lnSpc>
              <a:spcBef>
                <a:spcPts val="95"/>
              </a:spcBef>
              <a:tabLst>
                <a:tab pos="184150" algn="l"/>
              </a:tabLst>
            </a:pPr>
            <a:r>
              <a:rPr lang="en-US" sz="1200" dirty="0">
                <a:latin typeface="Georgia"/>
                <a:cs typeface="Georgia"/>
              </a:rPr>
              <a:t>Describe the steps of running an </a:t>
            </a:r>
            <a:r>
              <a:rPr lang="en-US" sz="1200" i="1" dirty="0">
                <a:latin typeface="Georgia"/>
                <a:cs typeface="Georgia"/>
              </a:rPr>
              <a:t>i-STAT</a:t>
            </a:r>
            <a:r>
              <a:rPr lang="en-US" sz="1200" dirty="0">
                <a:latin typeface="Georgia"/>
                <a:cs typeface="Georgia"/>
              </a:rPr>
              <a:t> test</a:t>
            </a:r>
          </a:p>
        </p:txBody>
      </p:sp>
      <p:sp>
        <p:nvSpPr>
          <p:cNvPr id="15" name="object 6">
            <a:extLst>
              <a:ext uri="{FF2B5EF4-FFF2-40B4-BE49-F238E27FC236}">
                <a16:creationId xmlns:a16="http://schemas.microsoft.com/office/drawing/2014/main" id="{14941107-A06F-3BA6-196D-C9D3B319C358}"/>
              </a:ext>
            </a:extLst>
          </p:cNvPr>
          <p:cNvSpPr txBox="1"/>
          <p:nvPr/>
        </p:nvSpPr>
        <p:spPr>
          <a:xfrm>
            <a:off x="1439503" y="3527065"/>
            <a:ext cx="4258542" cy="196849"/>
          </a:xfrm>
          <a:prstGeom prst="rect">
            <a:avLst/>
          </a:prstGeom>
        </p:spPr>
        <p:txBody>
          <a:bodyPr vert="horz" wrap="square" lIns="0" tIns="12065" rIns="0" bIns="0" rtlCol="0">
            <a:spAutoFit/>
          </a:bodyPr>
          <a:lstStyle/>
          <a:p>
            <a:pPr marL="12700">
              <a:lnSpc>
                <a:spcPct val="100000"/>
              </a:lnSpc>
              <a:spcBef>
                <a:spcPts val="95"/>
              </a:spcBef>
              <a:tabLst>
                <a:tab pos="184150" algn="l"/>
              </a:tabLst>
            </a:pPr>
            <a:r>
              <a:rPr lang="en-US" sz="1200" dirty="0">
                <a:latin typeface="Georgia"/>
                <a:cs typeface="Georgia"/>
              </a:rPr>
              <a:t>Troubleshooting and factors affecting samples prior to analysis</a:t>
            </a:r>
          </a:p>
        </p:txBody>
      </p:sp>
      <p:sp>
        <p:nvSpPr>
          <p:cNvPr id="16" name="object 8">
            <a:extLst>
              <a:ext uri="{FF2B5EF4-FFF2-40B4-BE49-F238E27FC236}">
                <a16:creationId xmlns:a16="http://schemas.microsoft.com/office/drawing/2014/main" id="{F6394E93-E867-CD17-995F-C9EA73F0F156}"/>
              </a:ext>
            </a:extLst>
          </p:cNvPr>
          <p:cNvSpPr txBox="1"/>
          <p:nvPr/>
        </p:nvSpPr>
        <p:spPr>
          <a:xfrm>
            <a:off x="482600" y="1216046"/>
            <a:ext cx="3039110" cy="299720"/>
          </a:xfrm>
          <a:prstGeom prst="rect">
            <a:avLst/>
          </a:prstGeom>
        </p:spPr>
        <p:txBody>
          <a:bodyPr vert="horz" wrap="square" lIns="0" tIns="12700" rIns="0" bIns="0" rtlCol="0">
            <a:spAutoFit/>
          </a:bodyPr>
          <a:lstStyle/>
          <a:p>
            <a:pPr marL="12700">
              <a:lnSpc>
                <a:spcPct val="100000"/>
              </a:lnSpc>
              <a:spcBef>
                <a:spcPts val="100"/>
              </a:spcBef>
            </a:pPr>
            <a:r>
              <a:rPr sz="1800" spc="-20">
                <a:solidFill>
                  <a:srgbClr val="009CDE"/>
                </a:solidFill>
                <a:latin typeface="Calibri"/>
                <a:cs typeface="Calibri"/>
              </a:rPr>
              <a:t>UNDERSTAND</a:t>
            </a:r>
            <a:r>
              <a:rPr sz="1800" spc="-35">
                <a:solidFill>
                  <a:srgbClr val="009CDE"/>
                </a:solidFill>
                <a:latin typeface="Calibri"/>
                <a:cs typeface="Calibri"/>
              </a:rPr>
              <a:t> </a:t>
            </a:r>
            <a:r>
              <a:rPr sz="1800">
                <a:solidFill>
                  <a:srgbClr val="009CDE"/>
                </a:solidFill>
                <a:latin typeface="Calibri"/>
                <a:cs typeface="Calibri"/>
              </a:rPr>
              <a:t>THE</a:t>
            </a:r>
            <a:r>
              <a:rPr sz="1800" spc="-30">
                <a:solidFill>
                  <a:srgbClr val="009CDE"/>
                </a:solidFill>
                <a:latin typeface="Calibri"/>
                <a:cs typeface="Calibri"/>
              </a:rPr>
              <a:t> </a:t>
            </a:r>
            <a:r>
              <a:rPr sz="1800" spc="-10">
                <a:solidFill>
                  <a:srgbClr val="009CDE"/>
                </a:solidFill>
                <a:latin typeface="Calibri"/>
                <a:cs typeface="Calibri"/>
              </a:rPr>
              <a:t>FOLLOWING:</a:t>
            </a:r>
            <a:endParaRPr sz="1800">
              <a:latin typeface="Calibri"/>
              <a:cs typeface="Calibri"/>
            </a:endParaRPr>
          </a:p>
        </p:txBody>
      </p:sp>
      <p:sp>
        <p:nvSpPr>
          <p:cNvPr id="18" name="object 12">
            <a:extLst>
              <a:ext uri="{FF2B5EF4-FFF2-40B4-BE49-F238E27FC236}">
                <a16:creationId xmlns:a16="http://schemas.microsoft.com/office/drawing/2014/main" id="{F7EBE0A6-B9ED-7967-BD04-CECACF3B3FA3}"/>
              </a:ext>
            </a:extLst>
          </p:cNvPr>
          <p:cNvSpPr/>
          <p:nvPr/>
        </p:nvSpPr>
        <p:spPr>
          <a:xfrm flipV="1">
            <a:off x="559769" y="2722834"/>
            <a:ext cx="3412528" cy="110867"/>
          </a:xfrm>
          <a:custGeom>
            <a:avLst/>
            <a:gdLst/>
            <a:ahLst/>
            <a:cxnLst/>
            <a:rect l="l" t="t" r="r" b="b"/>
            <a:pathLst>
              <a:path w="5086350">
                <a:moveTo>
                  <a:pt x="0" y="0"/>
                </a:moveTo>
                <a:lnTo>
                  <a:pt x="5086350" y="0"/>
                </a:lnTo>
              </a:path>
            </a:pathLst>
          </a:custGeom>
          <a:ln w="9525">
            <a:solidFill>
              <a:srgbClr val="009BDE"/>
            </a:solidFill>
          </a:ln>
        </p:spPr>
        <p:txBody>
          <a:bodyPr wrap="square" lIns="0" tIns="0" rIns="0" bIns="0" rtlCol="0"/>
          <a:lstStyle/>
          <a:p>
            <a:endParaRPr/>
          </a:p>
        </p:txBody>
      </p:sp>
      <p:sp>
        <p:nvSpPr>
          <p:cNvPr id="20" name="object 13">
            <a:extLst>
              <a:ext uri="{FF2B5EF4-FFF2-40B4-BE49-F238E27FC236}">
                <a16:creationId xmlns:a16="http://schemas.microsoft.com/office/drawing/2014/main" id="{7DAF85A5-7600-7E3D-B13B-125EA1BE0F7E}"/>
              </a:ext>
            </a:extLst>
          </p:cNvPr>
          <p:cNvSpPr/>
          <p:nvPr/>
        </p:nvSpPr>
        <p:spPr>
          <a:xfrm flipV="1">
            <a:off x="559768" y="3217149"/>
            <a:ext cx="3412529" cy="140808"/>
          </a:xfrm>
          <a:custGeom>
            <a:avLst/>
            <a:gdLst/>
            <a:ahLst/>
            <a:cxnLst/>
            <a:rect l="l" t="t" r="r" b="b"/>
            <a:pathLst>
              <a:path w="5086350">
                <a:moveTo>
                  <a:pt x="0" y="0"/>
                </a:moveTo>
                <a:lnTo>
                  <a:pt x="5086350" y="0"/>
                </a:lnTo>
              </a:path>
            </a:pathLst>
          </a:custGeom>
          <a:ln w="9525">
            <a:solidFill>
              <a:srgbClr val="009BDE"/>
            </a:solidFill>
          </a:ln>
        </p:spPr>
        <p:txBody>
          <a:bodyPr wrap="square" lIns="0" tIns="0" rIns="0" bIns="0" rtlCol="0"/>
          <a:lstStyle/>
          <a:p>
            <a:endParaRPr/>
          </a:p>
        </p:txBody>
      </p:sp>
      <p:sp>
        <p:nvSpPr>
          <p:cNvPr id="21" name="object 17">
            <a:extLst>
              <a:ext uri="{FF2B5EF4-FFF2-40B4-BE49-F238E27FC236}">
                <a16:creationId xmlns:a16="http://schemas.microsoft.com/office/drawing/2014/main" id="{AA2452E1-903C-2341-60AB-98199164826E}"/>
              </a:ext>
            </a:extLst>
          </p:cNvPr>
          <p:cNvSpPr/>
          <p:nvPr/>
        </p:nvSpPr>
        <p:spPr>
          <a:xfrm>
            <a:off x="567432" y="3012895"/>
            <a:ext cx="756084" cy="222364"/>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a:p>
        </p:txBody>
      </p:sp>
      <p:sp>
        <p:nvSpPr>
          <p:cNvPr id="25" name="object 19">
            <a:extLst>
              <a:ext uri="{FF2B5EF4-FFF2-40B4-BE49-F238E27FC236}">
                <a16:creationId xmlns:a16="http://schemas.microsoft.com/office/drawing/2014/main" id="{FB7428F6-2FC5-88F0-3EAA-4F538D7E6342}"/>
              </a:ext>
            </a:extLst>
          </p:cNvPr>
          <p:cNvSpPr/>
          <p:nvPr/>
        </p:nvSpPr>
        <p:spPr>
          <a:xfrm>
            <a:off x="567432" y="3504244"/>
            <a:ext cx="756084" cy="245193"/>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a:p>
        </p:txBody>
      </p:sp>
      <p:grpSp>
        <p:nvGrpSpPr>
          <p:cNvPr id="28" name="Group 27">
            <a:extLst>
              <a:ext uri="{FF2B5EF4-FFF2-40B4-BE49-F238E27FC236}">
                <a16:creationId xmlns:a16="http://schemas.microsoft.com/office/drawing/2014/main" id="{33C533EC-B17C-FF8A-93C3-A1972E54341A}"/>
              </a:ext>
            </a:extLst>
          </p:cNvPr>
          <p:cNvGrpSpPr/>
          <p:nvPr/>
        </p:nvGrpSpPr>
        <p:grpSpPr>
          <a:xfrm>
            <a:off x="512186" y="1680925"/>
            <a:ext cx="3251849" cy="390526"/>
            <a:chOff x="4066256" y="1629210"/>
            <a:chExt cx="3251849" cy="477091"/>
          </a:xfrm>
        </p:grpSpPr>
        <p:sp>
          <p:nvSpPr>
            <p:cNvPr id="31" name="object 15">
              <a:extLst>
                <a:ext uri="{FF2B5EF4-FFF2-40B4-BE49-F238E27FC236}">
                  <a16:creationId xmlns:a16="http://schemas.microsoft.com/office/drawing/2014/main" id="{DBE7975E-9F33-1FDD-1429-7EAB1ECC126C}"/>
                </a:ext>
              </a:extLst>
            </p:cNvPr>
            <p:cNvSpPr/>
            <p:nvPr/>
          </p:nvSpPr>
          <p:spPr>
            <a:xfrm>
              <a:off x="4066256" y="1635131"/>
              <a:ext cx="1190592" cy="47117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a:p>
          </p:txBody>
        </p:sp>
        <p:sp>
          <p:nvSpPr>
            <p:cNvPr id="32" name="object 16">
              <a:extLst>
                <a:ext uri="{FF2B5EF4-FFF2-40B4-BE49-F238E27FC236}">
                  <a16:creationId xmlns:a16="http://schemas.microsoft.com/office/drawing/2014/main" id="{8E408E5A-4BA5-C5E3-A5E1-7BD1549D1900}"/>
                </a:ext>
              </a:extLst>
            </p:cNvPr>
            <p:cNvSpPr txBox="1"/>
            <p:nvPr/>
          </p:nvSpPr>
          <p:spPr>
            <a:xfrm>
              <a:off x="4179440" y="1702127"/>
              <a:ext cx="781477" cy="296941"/>
            </a:xfrm>
            <a:prstGeom prst="rect">
              <a:avLst/>
            </a:prstGeom>
          </p:spPr>
          <p:txBody>
            <a:bodyPr vert="horz" wrap="square" lIns="0" tIns="12700" rIns="0" bIns="0" rtlCol="0">
              <a:spAutoFit/>
            </a:bodyPr>
            <a:lstStyle/>
            <a:p>
              <a:pPr marL="12700">
                <a:lnSpc>
                  <a:spcPts val="1100"/>
                </a:lnSpc>
                <a:spcBef>
                  <a:spcPts val="100"/>
                </a:spcBef>
              </a:pPr>
              <a:r>
                <a:rPr lang="en-US" sz="1100" b="1" cap="all" spc="-10" dirty="0">
                  <a:solidFill>
                    <a:schemeClr val="bg1"/>
                  </a:solidFill>
                  <a:latin typeface="Calibri"/>
                  <a:cs typeface="Calibri"/>
                </a:rPr>
                <a:t>CARTRIDGE OVERVIEW</a:t>
              </a:r>
              <a:endParaRPr sz="1100" cap="all" dirty="0">
                <a:solidFill>
                  <a:schemeClr val="bg1"/>
                </a:solidFill>
                <a:latin typeface="Calibri"/>
                <a:cs typeface="Calibri"/>
              </a:endParaRPr>
            </a:p>
          </p:txBody>
        </p:sp>
        <p:sp>
          <p:nvSpPr>
            <p:cNvPr id="33" name="object 17">
              <a:extLst>
                <a:ext uri="{FF2B5EF4-FFF2-40B4-BE49-F238E27FC236}">
                  <a16:creationId xmlns:a16="http://schemas.microsoft.com/office/drawing/2014/main" id="{0640A10E-1C93-C515-950E-8C68E8AB20AB}"/>
                </a:ext>
              </a:extLst>
            </p:cNvPr>
            <p:cNvSpPr/>
            <p:nvPr/>
          </p:nvSpPr>
          <p:spPr>
            <a:xfrm>
              <a:off x="5112060" y="1629210"/>
              <a:ext cx="1178560" cy="471170"/>
            </a:xfrm>
            <a:custGeom>
              <a:avLst/>
              <a:gdLst/>
              <a:ahLst/>
              <a:cxnLst/>
              <a:rect l="l" t="t" r="r" b="b"/>
              <a:pathLst>
                <a:path w="1178560" h="471169">
                  <a:moveTo>
                    <a:pt x="942594" y="0"/>
                  </a:moveTo>
                  <a:lnTo>
                    <a:pt x="0" y="0"/>
                  </a:lnTo>
                  <a:lnTo>
                    <a:pt x="235458" y="235458"/>
                  </a:lnTo>
                  <a:lnTo>
                    <a:pt x="0" y="470916"/>
                  </a:lnTo>
                  <a:lnTo>
                    <a:pt x="942594" y="470916"/>
                  </a:lnTo>
                  <a:lnTo>
                    <a:pt x="1178052" y="235458"/>
                  </a:lnTo>
                  <a:lnTo>
                    <a:pt x="942594" y="0"/>
                  </a:lnTo>
                  <a:close/>
                </a:path>
              </a:pathLst>
            </a:custGeom>
            <a:solidFill>
              <a:srgbClr val="27C6DF"/>
            </a:solidFill>
          </p:spPr>
          <p:txBody>
            <a:bodyPr wrap="square" lIns="0" tIns="0" rIns="0" bIns="0" rtlCol="0"/>
            <a:lstStyle/>
            <a:p>
              <a:endParaRPr/>
            </a:p>
          </p:txBody>
        </p:sp>
        <p:sp>
          <p:nvSpPr>
            <p:cNvPr id="34" name="object 19">
              <a:extLst>
                <a:ext uri="{FF2B5EF4-FFF2-40B4-BE49-F238E27FC236}">
                  <a16:creationId xmlns:a16="http://schemas.microsoft.com/office/drawing/2014/main" id="{60DCA443-91E4-049E-E911-9C4DFC93CEC2}"/>
                </a:ext>
              </a:extLst>
            </p:cNvPr>
            <p:cNvSpPr/>
            <p:nvPr/>
          </p:nvSpPr>
          <p:spPr>
            <a:xfrm>
              <a:off x="6139545" y="1629210"/>
              <a:ext cx="1178560" cy="471170"/>
            </a:xfrm>
            <a:custGeom>
              <a:avLst/>
              <a:gdLst/>
              <a:ahLst/>
              <a:cxnLst/>
              <a:rect l="l" t="t" r="r" b="b"/>
              <a:pathLst>
                <a:path w="1178560" h="471170">
                  <a:moveTo>
                    <a:pt x="942594" y="0"/>
                  </a:moveTo>
                  <a:lnTo>
                    <a:pt x="0" y="0"/>
                  </a:lnTo>
                  <a:lnTo>
                    <a:pt x="235458" y="235458"/>
                  </a:lnTo>
                  <a:lnTo>
                    <a:pt x="0" y="470916"/>
                  </a:lnTo>
                  <a:lnTo>
                    <a:pt x="942594" y="470916"/>
                  </a:lnTo>
                  <a:lnTo>
                    <a:pt x="1178052" y="235458"/>
                  </a:lnTo>
                  <a:lnTo>
                    <a:pt x="942594" y="0"/>
                  </a:lnTo>
                  <a:close/>
                </a:path>
              </a:pathLst>
            </a:custGeom>
            <a:solidFill>
              <a:schemeClr val="accent3"/>
            </a:solidFill>
          </p:spPr>
          <p:txBody>
            <a:bodyPr wrap="square" lIns="0" tIns="0" rIns="0" bIns="0" rtlCol="0"/>
            <a:lstStyle/>
            <a:p>
              <a:endParaRPr/>
            </a:p>
          </p:txBody>
        </p:sp>
        <p:sp>
          <p:nvSpPr>
            <p:cNvPr id="35" name="object 18">
              <a:extLst>
                <a:ext uri="{FF2B5EF4-FFF2-40B4-BE49-F238E27FC236}">
                  <a16:creationId xmlns:a16="http://schemas.microsoft.com/office/drawing/2014/main" id="{B160D75C-9EFB-319F-1383-4150B0437BCB}"/>
                </a:ext>
              </a:extLst>
            </p:cNvPr>
            <p:cNvSpPr txBox="1"/>
            <p:nvPr/>
          </p:nvSpPr>
          <p:spPr>
            <a:xfrm>
              <a:off x="5357566" y="1714952"/>
              <a:ext cx="926767" cy="271293"/>
            </a:xfrm>
            <a:prstGeom prst="rect">
              <a:avLst/>
            </a:prstGeom>
          </p:spPr>
          <p:txBody>
            <a:bodyPr vert="horz" wrap="square" lIns="0" tIns="31750" rIns="0" bIns="0" rtlCol="0">
              <a:spAutoFit/>
            </a:bodyPr>
            <a:lstStyle/>
            <a:p>
              <a:pPr marL="78105" marR="5080" indent="-66040">
                <a:lnSpc>
                  <a:spcPts val="900"/>
                </a:lnSpc>
                <a:spcBef>
                  <a:spcPts val="250"/>
                </a:spcBef>
              </a:pPr>
              <a:r>
                <a:rPr lang="en-US" sz="1100" b="1" spc="-10" dirty="0">
                  <a:solidFill>
                    <a:schemeClr val="bg1"/>
                  </a:solidFill>
                  <a:latin typeface="Calibri"/>
                  <a:cs typeface="Calibri"/>
                </a:rPr>
                <a:t>  RUNNING </a:t>
              </a:r>
              <a:br>
                <a:rPr lang="en-US" sz="1100" b="1" spc="-10" dirty="0">
                  <a:solidFill>
                    <a:schemeClr val="bg1"/>
                  </a:solidFill>
                  <a:latin typeface="Calibri"/>
                  <a:cs typeface="Calibri"/>
                </a:rPr>
              </a:br>
              <a:r>
                <a:rPr lang="en-US" sz="1100" b="1" spc="-10" dirty="0">
                  <a:solidFill>
                    <a:schemeClr val="bg1"/>
                  </a:solidFill>
                  <a:latin typeface="Calibri"/>
                  <a:cs typeface="Calibri"/>
                </a:rPr>
                <a:t>A TEST</a:t>
              </a:r>
              <a:endParaRPr lang="en-US" sz="1100" dirty="0">
                <a:solidFill>
                  <a:schemeClr val="bg1"/>
                </a:solidFill>
                <a:latin typeface="Calibri"/>
                <a:cs typeface="Calibri"/>
              </a:endParaRPr>
            </a:p>
          </p:txBody>
        </p:sp>
      </p:grpSp>
      <p:sp>
        <p:nvSpPr>
          <p:cNvPr id="36" name="object 15">
            <a:extLst>
              <a:ext uri="{FF2B5EF4-FFF2-40B4-BE49-F238E27FC236}">
                <a16:creationId xmlns:a16="http://schemas.microsoft.com/office/drawing/2014/main" id="{13151F92-F420-AC88-00C1-14DEBF54D082}"/>
              </a:ext>
            </a:extLst>
          </p:cNvPr>
          <p:cNvSpPr/>
          <p:nvPr/>
        </p:nvSpPr>
        <p:spPr>
          <a:xfrm>
            <a:off x="567431" y="2487759"/>
            <a:ext cx="756085" cy="238760"/>
          </a:xfrm>
          <a:custGeom>
            <a:avLst/>
            <a:gdLst/>
            <a:ahLst/>
            <a:cxnLst/>
            <a:rect l="l" t="t" r="r" b="b"/>
            <a:pathLst>
              <a:path w="1178560" h="471169">
                <a:moveTo>
                  <a:pt x="942594" y="0"/>
                </a:moveTo>
                <a:lnTo>
                  <a:pt x="0" y="0"/>
                </a:lnTo>
                <a:lnTo>
                  <a:pt x="0" y="470916"/>
                </a:lnTo>
                <a:lnTo>
                  <a:pt x="942594" y="470916"/>
                </a:lnTo>
                <a:lnTo>
                  <a:pt x="1178052" y="235458"/>
                </a:lnTo>
                <a:lnTo>
                  <a:pt x="942594" y="0"/>
                </a:lnTo>
                <a:close/>
              </a:path>
            </a:pathLst>
          </a:custGeom>
          <a:solidFill>
            <a:schemeClr val="accent2"/>
          </a:solidFill>
        </p:spPr>
        <p:txBody>
          <a:bodyPr wrap="square" lIns="0" tIns="0" rIns="0" bIns="0" rtlCol="0"/>
          <a:lstStyle/>
          <a:p>
            <a:endParaRPr/>
          </a:p>
        </p:txBody>
      </p:sp>
      <p:sp>
        <p:nvSpPr>
          <p:cNvPr id="37" name="object 20">
            <a:extLst>
              <a:ext uri="{FF2B5EF4-FFF2-40B4-BE49-F238E27FC236}">
                <a16:creationId xmlns:a16="http://schemas.microsoft.com/office/drawing/2014/main" id="{28E56CA4-436C-45D0-1CA0-EDEFA1A1B427}"/>
              </a:ext>
            </a:extLst>
          </p:cNvPr>
          <p:cNvSpPr txBox="1"/>
          <p:nvPr/>
        </p:nvSpPr>
        <p:spPr>
          <a:xfrm>
            <a:off x="2725223" y="1747651"/>
            <a:ext cx="887737" cy="296941"/>
          </a:xfrm>
          <a:prstGeom prst="rect">
            <a:avLst/>
          </a:prstGeom>
        </p:spPr>
        <p:txBody>
          <a:bodyPr vert="horz" wrap="square" lIns="0" tIns="12700" rIns="0" bIns="0" rtlCol="0">
            <a:spAutoFit/>
          </a:bodyPr>
          <a:lstStyle/>
          <a:p>
            <a:pPr marL="12700" algn="ctr">
              <a:lnSpc>
                <a:spcPts val="1100"/>
              </a:lnSpc>
              <a:spcBef>
                <a:spcPts val="100"/>
              </a:spcBef>
            </a:pPr>
            <a:r>
              <a:rPr lang="en-US" sz="1100" b="1" dirty="0">
                <a:solidFill>
                  <a:schemeClr val="bg1"/>
                </a:solidFill>
                <a:latin typeface="Calibri"/>
                <a:cs typeface="Calibri"/>
              </a:rPr>
              <a:t>AVOIDING</a:t>
            </a:r>
            <a:br>
              <a:rPr lang="en-US" sz="1100" b="1" dirty="0">
                <a:solidFill>
                  <a:schemeClr val="bg1"/>
                </a:solidFill>
                <a:latin typeface="Calibri"/>
                <a:cs typeface="Calibri"/>
              </a:rPr>
            </a:br>
            <a:r>
              <a:rPr lang="en-US" sz="1100" b="1" dirty="0">
                <a:solidFill>
                  <a:schemeClr val="bg1"/>
                </a:solidFill>
                <a:latin typeface="Calibri"/>
                <a:cs typeface="Calibri"/>
              </a:rPr>
              <a:t>ERRORS</a:t>
            </a:r>
            <a:endParaRPr lang="en-US" sz="1100" dirty="0">
              <a:solidFill>
                <a:schemeClr val="bg1"/>
              </a:solidFill>
              <a:latin typeface="Calibri"/>
              <a:cs typeface="Calibri"/>
            </a:endParaRPr>
          </a:p>
        </p:txBody>
      </p:sp>
      <p:sp>
        <p:nvSpPr>
          <p:cNvPr id="4" name="Slide Number Placeholder 3">
            <a:extLst>
              <a:ext uri="{FF2B5EF4-FFF2-40B4-BE49-F238E27FC236}">
                <a16:creationId xmlns:a16="http://schemas.microsoft.com/office/drawing/2014/main" id="{B622BE7D-EFB9-3C0F-64BC-9A942D7013DC}"/>
              </a:ext>
            </a:extLst>
          </p:cNvPr>
          <p:cNvSpPr>
            <a:spLocks noGrp="1"/>
          </p:cNvSpPr>
          <p:nvPr>
            <p:ph type="sldNum" sz="quarter" idx="7"/>
          </p:nvPr>
        </p:nvSpPr>
        <p:spPr/>
        <p:txBody>
          <a:bodyPr/>
          <a:lstStyle/>
          <a:p>
            <a:pPr marL="12700">
              <a:lnSpc>
                <a:spcPts val="1045"/>
              </a:lnSpc>
            </a:pPr>
            <a:r>
              <a:rPr lang="en-US"/>
              <a:t>|</a:t>
            </a:r>
            <a:r>
              <a:rPr lang="en-US" spc="225"/>
              <a:t>  </a:t>
            </a:r>
            <a:fld id="{81D60167-4931-47E6-BA6A-407CBD079E47}" type="slidenum">
              <a:rPr spc="-25" smtClean="0"/>
              <a:t>3</a:t>
            </a:fld>
            <a:endParaRPr spc="-25" dirty="0"/>
          </a:p>
        </p:txBody>
      </p:sp>
    </p:spTree>
    <p:custDataLst>
      <p:tags r:id="rId1"/>
    </p:custDataLst>
    <p:extLst>
      <p:ext uri="{BB962C8B-B14F-4D97-AF65-F5344CB8AC3E}">
        <p14:creationId xmlns:p14="http://schemas.microsoft.com/office/powerpoint/2010/main" val="3860627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CC9E0-561A-E740-E2FC-5BA17320D90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14449E4-E3F4-359C-2905-1BA5FDF7BFB5}"/>
              </a:ext>
            </a:extLst>
          </p:cNvPr>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9CDE"/>
          </a:solidFill>
        </p:spPr>
        <p:txBody>
          <a:bodyPr wrap="square" lIns="0" tIns="0" rIns="0" bIns="0" rtlCol="0"/>
          <a:lstStyle/>
          <a:p>
            <a:endParaRPr dirty="0"/>
          </a:p>
        </p:txBody>
      </p:sp>
      <p:sp>
        <p:nvSpPr>
          <p:cNvPr id="12" name="Text Placeholder 2">
            <a:extLst>
              <a:ext uri="{FF2B5EF4-FFF2-40B4-BE49-F238E27FC236}">
                <a16:creationId xmlns:a16="http://schemas.microsoft.com/office/drawing/2014/main" id="{AF15FF32-D18D-8BC1-0316-B3940653A999}"/>
              </a:ext>
            </a:extLst>
          </p:cNvPr>
          <p:cNvSpPr txBox="1">
            <a:spLocks/>
          </p:cNvSpPr>
          <p:nvPr/>
        </p:nvSpPr>
        <p:spPr>
          <a:xfrm>
            <a:off x="502920" y="1995814"/>
            <a:ext cx="8138160" cy="48006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chemeClr val="accent1"/>
                </a:solidFill>
                <a:latin typeface="+mn-lt"/>
              </a:rPr>
              <a:t>PERFORMING A PATIENT TEST</a:t>
            </a:r>
          </a:p>
        </p:txBody>
      </p:sp>
      <p:sp>
        <p:nvSpPr>
          <p:cNvPr id="13" name="Title 1">
            <a:extLst>
              <a:ext uri="{FF2B5EF4-FFF2-40B4-BE49-F238E27FC236}">
                <a16:creationId xmlns:a16="http://schemas.microsoft.com/office/drawing/2014/main" id="{57458E01-A106-3C0E-EA14-F914B93CC376}"/>
              </a:ext>
            </a:extLst>
          </p:cNvPr>
          <p:cNvSpPr txBox="1">
            <a:spLocks/>
          </p:cNvSpPr>
          <p:nvPr/>
        </p:nvSpPr>
        <p:spPr>
          <a:xfrm>
            <a:off x="502920" y="2331719"/>
            <a:ext cx="8138160" cy="1234440"/>
          </a:xfrm>
          <a:prstGeom prst="rect">
            <a:avLst/>
          </a:prstGeom>
        </p:spPr>
        <p:txBody>
          <a:bodyPr/>
          <a:lst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a:lstStyle>
          <a:p>
            <a:r>
              <a:rPr lang="en-US" sz="4400" dirty="0">
                <a:solidFill>
                  <a:schemeClr val="bg1"/>
                </a:solidFill>
              </a:rPr>
              <a:t>Avoiding Errors</a:t>
            </a:r>
          </a:p>
        </p:txBody>
      </p:sp>
    </p:spTree>
    <p:custDataLst>
      <p:tags r:id="rId1"/>
    </p:custDataLst>
    <p:extLst>
      <p:ext uri="{BB962C8B-B14F-4D97-AF65-F5344CB8AC3E}">
        <p14:creationId xmlns:p14="http://schemas.microsoft.com/office/powerpoint/2010/main" val="4096654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AC4DA-A6C5-DE6E-E10C-7919A10C5E8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3F54748-46A3-78E9-2906-E0AC55B9AEF3}"/>
              </a:ext>
            </a:extLst>
          </p:cNvPr>
          <p:cNvSpPr>
            <a:spLocks noGrp="1"/>
          </p:cNvSpPr>
          <p:nvPr>
            <p:ph type="title"/>
          </p:nvPr>
        </p:nvSpPr>
        <p:spPr/>
        <p:txBody>
          <a:bodyPr/>
          <a:lstStyle/>
          <a:p>
            <a:r>
              <a:rPr lang="en-US" dirty="0"/>
              <a:t>Troubleshooting and avoiding errors</a:t>
            </a:r>
            <a:endParaRPr lang="en-US" sz="2400" i="1" dirty="0"/>
          </a:p>
        </p:txBody>
      </p:sp>
      <p:sp>
        <p:nvSpPr>
          <p:cNvPr id="5" name="Slide Number Placeholder 4">
            <a:extLst>
              <a:ext uri="{FF2B5EF4-FFF2-40B4-BE49-F238E27FC236}">
                <a16:creationId xmlns:a16="http://schemas.microsoft.com/office/drawing/2014/main" id="{695B2233-D3D1-99C2-2F87-FDE9B133824E}"/>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31</a:t>
            </a:fld>
            <a:endParaRPr lang="en-IN" dirty="0"/>
          </a:p>
        </p:txBody>
      </p:sp>
      <p:sp>
        <p:nvSpPr>
          <p:cNvPr id="7" name="Text Placeholder 6">
            <a:extLst>
              <a:ext uri="{FF2B5EF4-FFF2-40B4-BE49-F238E27FC236}">
                <a16:creationId xmlns:a16="http://schemas.microsoft.com/office/drawing/2014/main" id="{5DEC44F6-1088-7251-114B-C41802E32E85}"/>
              </a:ext>
            </a:extLst>
          </p:cNvPr>
          <p:cNvSpPr>
            <a:spLocks noGrp="1"/>
          </p:cNvSpPr>
          <p:nvPr>
            <p:ph type="body" sz="quarter" idx="11"/>
          </p:nvPr>
        </p:nvSpPr>
        <p:spPr>
          <a:xfrm>
            <a:off x="587375" y="1388961"/>
            <a:ext cx="4862691" cy="3237013"/>
          </a:xfrm>
        </p:spPr>
        <p:txBody>
          <a:bodyPr vert="horz" lIns="0" tIns="0" rIns="91440" bIns="45720" rtlCol="0" anchor="t">
            <a:noAutofit/>
          </a:bodyPr>
          <a:lstStyle/>
          <a:p>
            <a:pPr defTabSz="385763">
              <a:spcBef>
                <a:spcPts val="254"/>
              </a:spcBef>
            </a:pPr>
            <a:r>
              <a:rPr lang="en-US" sz="1200" dirty="0">
                <a:solidFill>
                  <a:schemeClr val="accent1"/>
                </a:solidFill>
                <a:cs typeface="Calibri"/>
              </a:rPr>
              <a:t>PREVENT ERROR MESSAGES AND QUALITY CHECK CODES</a:t>
            </a:r>
          </a:p>
          <a:p>
            <a:pPr marL="214313" indent="-214313" defTabSz="385763">
              <a:spcBef>
                <a:spcPts val="254"/>
              </a:spcBef>
              <a:buFont typeface="Arial" panose="020B0604020202020204" pitchFamily="34" charset="0"/>
              <a:buChar char="•"/>
            </a:pPr>
            <a:r>
              <a:rPr lang="en-US" sz="1400" dirty="0">
                <a:solidFill>
                  <a:schemeClr val="tx1"/>
                </a:solidFill>
              </a:rPr>
              <a:t>There are potential pre-analytical conditions, especially during the training period, that may not be detected by the operator.</a:t>
            </a:r>
          </a:p>
          <a:p>
            <a:pPr marL="384176" lvl="1" indent="-214313" defTabSz="385763">
              <a:spcBef>
                <a:spcPts val="254"/>
              </a:spcBef>
            </a:pPr>
            <a:r>
              <a:rPr lang="en-US" sz="1200" dirty="0"/>
              <a:t>The analyzer will detect the condition, halt the test cycle, and display a cause message followed by the action message  “</a:t>
            </a:r>
            <a:r>
              <a:rPr lang="en-US" sz="1200" dirty="0">
                <a:solidFill>
                  <a:schemeClr val="accent3"/>
                </a:solidFill>
              </a:rPr>
              <a:t>USE ANOTHER CARTRIDGE</a:t>
            </a:r>
            <a:r>
              <a:rPr lang="en-US" sz="1200" dirty="0"/>
              <a:t>.”</a:t>
            </a:r>
          </a:p>
          <a:p>
            <a:pPr marL="214313" indent="-214313" defTabSz="385763">
              <a:spcBef>
                <a:spcPts val="254"/>
              </a:spcBef>
              <a:buFont typeface="Arial" panose="020B0604020202020204" pitchFamily="34" charset="0"/>
              <a:buChar char="•"/>
            </a:pPr>
            <a:r>
              <a:rPr lang="en-US" sz="1400" dirty="0">
                <a:solidFill>
                  <a:schemeClr val="tx1"/>
                </a:solidFill>
              </a:rPr>
              <a:t>The cartridge and analyzer must be at room temperature </a:t>
            </a:r>
            <a:br>
              <a:rPr lang="en-US" sz="1400" dirty="0">
                <a:solidFill>
                  <a:schemeClr val="tx1"/>
                </a:solidFill>
              </a:rPr>
            </a:br>
            <a:r>
              <a:rPr lang="en-US" sz="1400" dirty="0">
                <a:solidFill>
                  <a:schemeClr val="tx1"/>
                </a:solidFill>
              </a:rPr>
              <a:t>(18-30 °C or 64-86 °F) to perform the test. </a:t>
            </a:r>
          </a:p>
          <a:p>
            <a:pPr marL="214313" indent="-214313" defTabSz="385763">
              <a:spcBef>
                <a:spcPts val="254"/>
              </a:spcBef>
              <a:buFont typeface="Arial" panose="020B0604020202020204" pitchFamily="34" charset="0"/>
              <a:buChar char="•"/>
            </a:pPr>
            <a:r>
              <a:rPr lang="en-US" sz="1400" dirty="0">
                <a:solidFill>
                  <a:schemeClr val="tx1"/>
                </a:solidFill>
              </a:rPr>
              <a:t>The cartridge must be correctly filled, closed and sealed.</a:t>
            </a:r>
          </a:p>
          <a:p>
            <a:pPr marL="214313" indent="-214313" defTabSz="385763">
              <a:spcBef>
                <a:spcPts val="254"/>
              </a:spcBef>
              <a:buFont typeface="Arial" panose="020B0604020202020204" pitchFamily="34" charset="0"/>
              <a:buChar char="•"/>
            </a:pPr>
            <a:r>
              <a:rPr lang="en-US" sz="1400" dirty="0">
                <a:solidFill>
                  <a:schemeClr val="tx1"/>
                </a:solidFill>
              </a:rPr>
              <a:t>The analyzer must remain on a level surface. Level surface includes performing the test with the analyzer in the downloader/recharger.</a:t>
            </a:r>
          </a:p>
          <a:p>
            <a:endParaRPr lang="en-US" dirty="0"/>
          </a:p>
        </p:txBody>
      </p:sp>
      <p:pic>
        <p:nvPicPr>
          <p:cNvPr id="3" name="Picture 2" descr="A blue exclamation mark in a triangle&#10;&#10;Description automatically generated">
            <a:extLst>
              <a:ext uri="{FF2B5EF4-FFF2-40B4-BE49-F238E27FC236}">
                <a16:creationId xmlns:a16="http://schemas.microsoft.com/office/drawing/2014/main" id="{29CC413E-09DF-62CF-0435-250F5EBB6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815" y="1062222"/>
            <a:ext cx="1865128" cy="1865128"/>
          </a:xfrm>
          <a:prstGeom prst="rect">
            <a:avLst/>
          </a:prstGeom>
        </p:spPr>
      </p:pic>
    </p:spTree>
    <p:custDataLst>
      <p:tags r:id="rId1"/>
    </p:custDataLst>
    <p:extLst>
      <p:ext uri="{BB962C8B-B14F-4D97-AF65-F5344CB8AC3E}">
        <p14:creationId xmlns:p14="http://schemas.microsoft.com/office/powerpoint/2010/main" val="1258949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9716C-AD9F-A8A7-1C21-1F15D17CD97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F8CF2E1A-9432-8B7A-2283-CDE0307B389A}"/>
              </a:ext>
            </a:extLst>
          </p:cNvPr>
          <p:cNvSpPr>
            <a:spLocks noGrp="1"/>
          </p:cNvSpPr>
          <p:nvPr>
            <p:ph type="title"/>
          </p:nvPr>
        </p:nvSpPr>
        <p:spPr/>
        <p:txBody>
          <a:bodyPr/>
          <a:lstStyle/>
          <a:p>
            <a:r>
              <a:rPr lang="en-US" dirty="0"/>
              <a:t>Factors affecting </a:t>
            </a:r>
            <a:r>
              <a:rPr lang="en-US" b="1" dirty="0"/>
              <a:t>pH</a:t>
            </a:r>
            <a:r>
              <a:rPr lang="en-US" dirty="0"/>
              <a:t> results</a:t>
            </a:r>
          </a:p>
        </p:txBody>
      </p:sp>
      <p:sp>
        <p:nvSpPr>
          <p:cNvPr id="6" name="Slide Number Placeholder 5">
            <a:extLst>
              <a:ext uri="{FF2B5EF4-FFF2-40B4-BE49-F238E27FC236}">
                <a16:creationId xmlns:a16="http://schemas.microsoft.com/office/drawing/2014/main" id="{063A3280-1BCD-C2E8-70CE-B0C5C96ED446}"/>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32</a:t>
            </a:fld>
            <a:endParaRPr lang="en-IN" dirty="0"/>
          </a:p>
        </p:txBody>
      </p:sp>
      <p:sp>
        <p:nvSpPr>
          <p:cNvPr id="14" name="Content Placeholder 13">
            <a:extLst>
              <a:ext uri="{FF2B5EF4-FFF2-40B4-BE49-F238E27FC236}">
                <a16:creationId xmlns:a16="http://schemas.microsoft.com/office/drawing/2014/main" id="{756F5F0D-61A7-9E32-967C-BFEF40FBA717}"/>
              </a:ext>
            </a:extLst>
          </p:cNvPr>
          <p:cNvSpPr>
            <a:spLocks noGrp="1"/>
          </p:cNvSpPr>
          <p:nvPr>
            <p:ph type="body" sz="quarter" idx="11"/>
          </p:nvPr>
        </p:nvSpPr>
        <p:spPr/>
        <p:txBody>
          <a:bodyPr/>
          <a:lstStyle/>
          <a:p>
            <a:pPr marL="12700">
              <a:spcBef>
                <a:spcPts val="960"/>
              </a:spcBef>
            </a:pPr>
            <a:r>
              <a:rPr lang="en-US" spc="-10" dirty="0">
                <a:solidFill>
                  <a:schemeClr val="accent3"/>
                </a:solidFill>
                <a:latin typeface="Calibri"/>
                <a:cs typeface="Calibri"/>
              </a:rPr>
              <a:t>AVOID AFFECTING pH RESULTS</a:t>
            </a:r>
          </a:p>
          <a:p>
            <a:pPr lvl="1">
              <a:spcBef>
                <a:spcPts val="0"/>
              </a:spcBef>
              <a:buClr>
                <a:srgbClr val="000000"/>
              </a:buClr>
            </a:pPr>
            <a:r>
              <a:rPr lang="en-US" sz="1200" dirty="0">
                <a:latin typeface="+mn-lt"/>
              </a:rPr>
              <a:t>Avoid extra muscular activity during sample collection</a:t>
            </a:r>
          </a:p>
          <a:p>
            <a:pPr lvl="1">
              <a:spcBef>
                <a:spcPts val="0"/>
              </a:spcBef>
              <a:buClr>
                <a:srgbClr val="000000"/>
              </a:buClr>
            </a:pPr>
            <a:r>
              <a:rPr lang="en-US" sz="1200" dirty="0">
                <a:latin typeface="+mn-lt"/>
              </a:rPr>
              <a:t>Do </a:t>
            </a:r>
            <a:r>
              <a:rPr lang="en-US" sz="1200" b="1" dirty="0">
                <a:latin typeface="+mn-lt"/>
              </a:rPr>
              <a:t>NOT</a:t>
            </a:r>
            <a:r>
              <a:rPr lang="en-US" sz="1200" dirty="0">
                <a:latin typeface="+mn-lt"/>
              </a:rPr>
              <a:t> expose to air</a:t>
            </a:r>
          </a:p>
          <a:p>
            <a:pPr marR="0" lvl="1" algn="l" rtl="0"/>
            <a:endParaRPr lang="en-US" sz="1600" b="0" i="0" u="none" strike="noStrike" baseline="30000" dirty="0">
              <a:solidFill>
                <a:srgbClr val="000000"/>
              </a:solidFill>
              <a:latin typeface="等线" panose="02010600030101010101" pitchFamily="2" charset="-122"/>
            </a:endParaRPr>
          </a:p>
        </p:txBody>
      </p:sp>
      <p:sp>
        <p:nvSpPr>
          <p:cNvPr id="24" name="object 7">
            <a:extLst>
              <a:ext uri="{FF2B5EF4-FFF2-40B4-BE49-F238E27FC236}">
                <a16:creationId xmlns:a16="http://schemas.microsoft.com/office/drawing/2014/main" id="{6B94DED5-A537-1CE2-29BF-61D12240A295}"/>
              </a:ext>
            </a:extLst>
          </p:cNvPr>
          <p:cNvSpPr txBox="1"/>
          <p:nvPr/>
        </p:nvSpPr>
        <p:spPr>
          <a:xfrm>
            <a:off x="1014085" y="2824225"/>
            <a:ext cx="4181864" cy="396903"/>
          </a:xfrm>
          <a:prstGeom prst="rect">
            <a:avLst/>
          </a:prstGeom>
        </p:spPr>
        <p:txBody>
          <a:bodyPr vert="horz" wrap="square" lIns="0" tIns="14604" rIns="0" bIns="0" rtlCol="0">
            <a:spAutoFit/>
          </a:bodyPr>
          <a:lstStyle/>
          <a:p>
            <a:pPr>
              <a:lnSpc>
                <a:spcPct val="100000"/>
              </a:lnSpc>
              <a:spcBef>
                <a:spcPts val="114"/>
              </a:spcBef>
            </a:pPr>
            <a:r>
              <a:rPr lang="en-US" sz="1400" b="1" dirty="0">
                <a:solidFill>
                  <a:schemeClr val="tx2"/>
                </a:solidFill>
                <a:latin typeface="Calibri"/>
                <a:cs typeface="Calibri"/>
              </a:rPr>
              <a:t>IMPORTANT</a:t>
            </a:r>
            <a:endParaRPr lang="en-US" sz="1400" b="1" dirty="0">
              <a:solidFill>
                <a:schemeClr val="tx1">
                  <a:lumMod val="85000"/>
                  <a:lumOff val="15000"/>
                </a:schemeClr>
              </a:solidFill>
              <a:latin typeface="Calibri"/>
              <a:cs typeface="Calibri"/>
            </a:endParaRPr>
          </a:p>
          <a:p>
            <a:pPr>
              <a:lnSpc>
                <a:spcPct val="100000"/>
              </a:lnSpc>
              <a:spcBef>
                <a:spcPts val="114"/>
              </a:spcBef>
            </a:pPr>
            <a:r>
              <a:rPr lang="en-US" sz="1000" b="1" dirty="0">
                <a:latin typeface="Calibri"/>
                <a:cs typeface="Calibri"/>
              </a:rPr>
              <a:t>Mix thoroughly and test promptly</a:t>
            </a:r>
          </a:p>
        </p:txBody>
      </p:sp>
      <p:pic>
        <p:nvPicPr>
          <p:cNvPr id="18" name="Picture 17" descr="Icon&#10;&#10;Description automatically generated">
            <a:extLst>
              <a:ext uri="{FF2B5EF4-FFF2-40B4-BE49-F238E27FC236}">
                <a16:creationId xmlns:a16="http://schemas.microsoft.com/office/drawing/2014/main" id="{CFE65617-D392-2143-767E-EB294627DA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321" y="2904187"/>
            <a:ext cx="342207" cy="342207"/>
          </a:xfrm>
          <a:prstGeom prst="rect">
            <a:avLst/>
          </a:prstGeom>
        </p:spPr>
      </p:pic>
      <p:grpSp>
        <p:nvGrpSpPr>
          <p:cNvPr id="3" name="Group 2">
            <a:extLst>
              <a:ext uri="{FF2B5EF4-FFF2-40B4-BE49-F238E27FC236}">
                <a16:creationId xmlns:a16="http://schemas.microsoft.com/office/drawing/2014/main" id="{CC8F6AFD-A395-23DF-6495-A6E4BBF617BD}"/>
              </a:ext>
            </a:extLst>
          </p:cNvPr>
          <p:cNvGrpSpPr/>
          <p:nvPr/>
        </p:nvGrpSpPr>
        <p:grpSpPr>
          <a:xfrm>
            <a:off x="4323748" y="1190837"/>
            <a:ext cx="1989306" cy="1877776"/>
            <a:chOff x="4323748" y="1190837"/>
            <a:chExt cx="1989306" cy="1877776"/>
          </a:xfrm>
        </p:grpSpPr>
        <p:pic>
          <p:nvPicPr>
            <p:cNvPr id="11" name="Picture 10">
              <a:extLst>
                <a:ext uri="{FF2B5EF4-FFF2-40B4-BE49-F238E27FC236}">
                  <a16:creationId xmlns:a16="http://schemas.microsoft.com/office/drawing/2014/main" id="{C4A68C8B-B542-FC40-199F-1C23A0686830}"/>
                </a:ext>
              </a:extLst>
            </p:cNvPr>
            <p:cNvPicPr>
              <a:picLocks noChangeAspect="1"/>
            </p:cNvPicPr>
            <p:nvPr/>
          </p:nvPicPr>
          <p:blipFill>
            <a:blip r:embed="rId4"/>
            <a:srcRect r="47851" b="1287"/>
            <a:stretch/>
          </p:blipFill>
          <p:spPr>
            <a:xfrm>
              <a:off x="4323748" y="1190837"/>
              <a:ext cx="1989306" cy="1877776"/>
            </a:xfrm>
            <a:prstGeom prst="rect">
              <a:avLst/>
            </a:prstGeom>
          </p:spPr>
        </p:pic>
        <p:sp>
          <p:nvSpPr>
            <p:cNvPr id="15" name="Oval 14">
              <a:extLst>
                <a:ext uri="{FF2B5EF4-FFF2-40B4-BE49-F238E27FC236}">
                  <a16:creationId xmlns:a16="http://schemas.microsoft.com/office/drawing/2014/main" id="{8435972D-6AE3-E7A4-C4DB-973EF46FFCE4}"/>
                </a:ext>
              </a:extLst>
            </p:cNvPr>
            <p:cNvSpPr/>
            <p:nvPr/>
          </p:nvSpPr>
          <p:spPr>
            <a:xfrm>
              <a:off x="4691437" y="1491281"/>
              <a:ext cx="1327320" cy="1316196"/>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No sign with solid fill">
              <a:extLst>
                <a:ext uri="{FF2B5EF4-FFF2-40B4-BE49-F238E27FC236}">
                  <a16:creationId xmlns:a16="http://schemas.microsoft.com/office/drawing/2014/main" id="{92438793-5D13-FB97-1D25-9E120DBB39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3977" y="1324074"/>
              <a:ext cx="746438" cy="746438"/>
            </a:xfrm>
            <a:prstGeom prst="rect">
              <a:avLst/>
            </a:prstGeom>
          </p:spPr>
        </p:pic>
      </p:grpSp>
      <p:grpSp>
        <p:nvGrpSpPr>
          <p:cNvPr id="2" name="Group 1">
            <a:extLst>
              <a:ext uri="{FF2B5EF4-FFF2-40B4-BE49-F238E27FC236}">
                <a16:creationId xmlns:a16="http://schemas.microsoft.com/office/drawing/2014/main" id="{17C6B2B8-4F7B-0C68-0626-9DF4F531799D}"/>
              </a:ext>
            </a:extLst>
          </p:cNvPr>
          <p:cNvGrpSpPr/>
          <p:nvPr/>
        </p:nvGrpSpPr>
        <p:grpSpPr>
          <a:xfrm>
            <a:off x="6210415" y="1118233"/>
            <a:ext cx="1840947" cy="1904557"/>
            <a:chOff x="6210415" y="1118233"/>
            <a:chExt cx="1840947" cy="1904557"/>
          </a:xfrm>
        </p:grpSpPr>
        <p:pic>
          <p:nvPicPr>
            <p:cNvPr id="8" name="Picture 7" descr="Close-up of a blood sample&#10;&#10;AI-generated content may be incorrect.">
              <a:extLst>
                <a:ext uri="{FF2B5EF4-FFF2-40B4-BE49-F238E27FC236}">
                  <a16:creationId xmlns:a16="http://schemas.microsoft.com/office/drawing/2014/main" id="{4C59AC60-745C-264D-7698-52AB3DD94BCA}"/>
                </a:ext>
              </a:extLst>
            </p:cNvPr>
            <p:cNvPicPr>
              <a:picLocks noChangeAspect="1"/>
            </p:cNvPicPr>
            <p:nvPr/>
          </p:nvPicPr>
          <p:blipFill>
            <a:blip r:embed="rId4"/>
            <a:srcRect l="48437" t="-3341" r="6893" b="4915"/>
            <a:stretch/>
          </p:blipFill>
          <p:spPr>
            <a:xfrm>
              <a:off x="6210415" y="1118233"/>
              <a:ext cx="1740947" cy="1904557"/>
            </a:xfrm>
            <a:prstGeom prst="rect">
              <a:avLst/>
            </a:prstGeom>
          </p:spPr>
        </p:pic>
        <p:sp>
          <p:nvSpPr>
            <p:cNvPr id="20" name="Oval 19">
              <a:extLst>
                <a:ext uri="{FF2B5EF4-FFF2-40B4-BE49-F238E27FC236}">
                  <a16:creationId xmlns:a16="http://schemas.microsoft.com/office/drawing/2014/main" id="{ECD329AA-6864-9C92-64CD-9B55D350C0A5}"/>
                </a:ext>
              </a:extLst>
            </p:cNvPr>
            <p:cNvSpPr/>
            <p:nvPr/>
          </p:nvSpPr>
          <p:spPr>
            <a:xfrm>
              <a:off x="6490114" y="1484737"/>
              <a:ext cx="1327320" cy="1316196"/>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No sign with solid fill">
              <a:extLst>
                <a:ext uri="{FF2B5EF4-FFF2-40B4-BE49-F238E27FC236}">
                  <a16:creationId xmlns:a16="http://schemas.microsoft.com/office/drawing/2014/main" id="{7B2314D9-A811-64ED-87A8-B553F6097B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04924" y="1403871"/>
              <a:ext cx="746438" cy="746438"/>
            </a:xfrm>
            <a:prstGeom prst="rect">
              <a:avLst/>
            </a:prstGeom>
          </p:spPr>
        </p:pic>
      </p:grpSp>
      <p:cxnSp>
        <p:nvCxnSpPr>
          <p:cNvPr id="22" name="Straight Connector 21">
            <a:extLst>
              <a:ext uri="{FF2B5EF4-FFF2-40B4-BE49-F238E27FC236}">
                <a16:creationId xmlns:a16="http://schemas.microsoft.com/office/drawing/2014/main" id="{84F478DD-BF77-1EB5-D154-146DF4CBAE58}"/>
              </a:ext>
            </a:extLst>
          </p:cNvPr>
          <p:cNvCxnSpPr>
            <a:cxnSpLocks/>
          </p:cNvCxnSpPr>
          <p:nvPr/>
        </p:nvCxnSpPr>
        <p:spPr>
          <a:xfrm>
            <a:off x="579849" y="2571750"/>
            <a:ext cx="3542987" cy="0"/>
          </a:xfrm>
          <a:prstGeom prst="line">
            <a:avLst/>
          </a:prstGeom>
          <a:ln w="15875"/>
        </p:spPr>
        <p:style>
          <a:lnRef idx="1">
            <a:schemeClr val="accent3"/>
          </a:lnRef>
          <a:fillRef idx="0">
            <a:schemeClr val="accent3"/>
          </a:fillRef>
          <a:effectRef idx="0">
            <a:schemeClr val="accent3"/>
          </a:effectRef>
          <a:fontRef idx="minor">
            <a:schemeClr val="tx1"/>
          </a:fontRef>
        </p:style>
      </p:cxnSp>
    </p:spTree>
    <p:custDataLst>
      <p:tags r:id="rId1"/>
    </p:custDataLst>
    <p:extLst>
      <p:ext uri="{BB962C8B-B14F-4D97-AF65-F5344CB8AC3E}">
        <p14:creationId xmlns:p14="http://schemas.microsoft.com/office/powerpoint/2010/main" val="675215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9B00A-9522-219C-1923-9FACEA92AF3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DDEF87F-8D62-052E-CA82-EAC36B8F1D4C}"/>
              </a:ext>
            </a:extLst>
          </p:cNvPr>
          <p:cNvSpPr>
            <a:spLocks noGrp="1"/>
          </p:cNvSpPr>
          <p:nvPr>
            <p:ph type="title"/>
          </p:nvPr>
        </p:nvSpPr>
        <p:spPr/>
        <p:txBody>
          <a:bodyPr/>
          <a:lstStyle/>
          <a:p>
            <a:r>
              <a:rPr lang="en-US" dirty="0"/>
              <a:t>Factors affecting </a:t>
            </a:r>
            <a:r>
              <a:rPr lang="en-US" b="1" dirty="0"/>
              <a:t>PCO2</a:t>
            </a:r>
            <a:r>
              <a:rPr lang="en-US" dirty="0"/>
              <a:t> results</a:t>
            </a:r>
          </a:p>
        </p:txBody>
      </p:sp>
      <p:sp>
        <p:nvSpPr>
          <p:cNvPr id="6" name="Slide Number Placeholder 5">
            <a:extLst>
              <a:ext uri="{FF2B5EF4-FFF2-40B4-BE49-F238E27FC236}">
                <a16:creationId xmlns:a16="http://schemas.microsoft.com/office/drawing/2014/main" id="{3B689AD9-E55C-5B63-8DE5-1C2A05C83159}"/>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33</a:t>
            </a:fld>
            <a:endParaRPr lang="en-IN" dirty="0"/>
          </a:p>
        </p:txBody>
      </p:sp>
      <p:sp>
        <p:nvSpPr>
          <p:cNvPr id="14" name="Content Placeholder 13">
            <a:extLst>
              <a:ext uri="{FF2B5EF4-FFF2-40B4-BE49-F238E27FC236}">
                <a16:creationId xmlns:a16="http://schemas.microsoft.com/office/drawing/2014/main" id="{D99004AD-4D1A-41AA-0810-CCD1617FE880}"/>
              </a:ext>
            </a:extLst>
          </p:cNvPr>
          <p:cNvSpPr>
            <a:spLocks noGrp="1"/>
          </p:cNvSpPr>
          <p:nvPr>
            <p:ph type="body" sz="quarter" idx="11"/>
          </p:nvPr>
        </p:nvSpPr>
        <p:spPr/>
        <p:txBody>
          <a:bodyPr/>
          <a:lstStyle/>
          <a:p>
            <a:pPr marL="12700" marR="0">
              <a:spcBef>
                <a:spcPts val="960"/>
              </a:spcBef>
            </a:pPr>
            <a:r>
              <a:rPr lang="en-US" spc="-10" dirty="0">
                <a:solidFill>
                  <a:schemeClr val="accent3"/>
                </a:solidFill>
                <a:latin typeface="Calibri"/>
                <a:cs typeface="Calibri"/>
              </a:rPr>
              <a:t>AVOID AFFECTING PCO</a:t>
            </a:r>
            <a:r>
              <a:rPr lang="en-US" spc="-10" baseline="-30000" dirty="0">
                <a:solidFill>
                  <a:schemeClr val="accent3"/>
                </a:solidFill>
                <a:latin typeface="Calibri"/>
                <a:cs typeface="Calibri"/>
              </a:rPr>
              <a:t>2</a:t>
            </a:r>
            <a:r>
              <a:rPr lang="en-US" spc="-10" dirty="0">
                <a:solidFill>
                  <a:schemeClr val="accent3"/>
                </a:solidFill>
                <a:latin typeface="Calibri"/>
                <a:cs typeface="Calibri"/>
              </a:rPr>
              <a:t> RESULTS</a:t>
            </a:r>
          </a:p>
          <a:p>
            <a:pPr lvl="1">
              <a:spcBef>
                <a:spcPts val="0"/>
              </a:spcBef>
              <a:buClr>
                <a:srgbClr val="000000"/>
              </a:buClr>
            </a:pPr>
            <a:r>
              <a:rPr lang="en-US" sz="1200" dirty="0">
                <a:latin typeface="+mn-lt"/>
              </a:rPr>
              <a:t>Test promptly</a:t>
            </a:r>
          </a:p>
          <a:p>
            <a:pPr lvl="1">
              <a:spcBef>
                <a:spcPts val="0"/>
              </a:spcBef>
              <a:buClr>
                <a:srgbClr val="000000"/>
              </a:buClr>
            </a:pPr>
            <a:r>
              <a:rPr lang="en-US" sz="1200" dirty="0">
                <a:latin typeface="+mn-lt"/>
              </a:rPr>
              <a:t>Fill blood collection device completely</a:t>
            </a:r>
          </a:p>
          <a:p>
            <a:pPr lvl="1">
              <a:spcBef>
                <a:spcPts val="0"/>
              </a:spcBef>
              <a:buClr>
                <a:srgbClr val="000000"/>
              </a:buClr>
            </a:pPr>
            <a:r>
              <a:rPr lang="en-US" sz="1200" dirty="0">
                <a:latin typeface="+mn-lt"/>
              </a:rPr>
              <a:t>Do </a:t>
            </a:r>
            <a:r>
              <a:rPr lang="en-US" sz="1200" b="1" dirty="0">
                <a:latin typeface="+mn-lt"/>
              </a:rPr>
              <a:t>NOT</a:t>
            </a:r>
            <a:r>
              <a:rPr lang="en-US" sz="1200" dirty="0">
                <a:latin typeface="+mn-lt"/>
              </a:rPr>
              <a:t> expose to air</a:t>
            </a:r>
          </a:p>
          <a:p>
            <a:pPr marR="0" lvl="1" algn="l" rtl="0"/>
            <a:endParaRPr lang="en-US" sz="1600" b="0" i="0" u="none" strike="noStrike" baseline="30000" dirty="0">
              <a:solidFill>
                <a:srgbClr val="000000"/>
              </a:solidFill>
              <a:latin typeface="等线" panose="02010600030101010101" pitchFamily="2" charset="-122"/>
            </a:endParaRPr>
          </a:p>
        </p:txBody>
      </p:sp>
      <p:sp>
        <p:nvSpPr>
          <p:cNvPr id="36" name="object 7">
            <a:extLst>
              <a:ext uri="{FF2B5EF4-FFF2-40B4-BE49-F238E27FC236}">
                <a16:creationId xmlns:a16="http://schemas.microsoft.com/office/drawing/2014/main" id="{0917363C-B8E5-5443-1164-93BFCB4F4AEA}"/>
              </a:ext>
            </a:extLst>
          </p:cNvPr>
          <p:cNvSpPr txBox="1"/>
          <p:nvPr/>
        </p:nvSpPr>
        <p:spPr>
          <a:xfrm>
            <a:off x="881447" y="3085833"/>
            <a:ext cx="4181864" cy="396903"/>
          </a:xfrm>
          <a:prstGeom prst="rect">
            <a:avLst/>
          </a:prstGeom>
        </p:spPr>
        <p:txBody>
          <a:bodyPr vert="horz" wrap="square" lIns="0" tIns="14604" rIns="0" bIns="0" rtlCol="0">
            <a:spAutoFit/>
          </a:bodyPr>
          <a:lstStyle/>
          <a:p>
            <a:pPr>
              <a:lnSpc>
                <a:spcPct val="100000"/>
              </a:lnSpc>
              <a:spcBef>
                <a:spcPts val="114"/>
              </a:spcBef>
            </a:pPr>
            <a:r>
              <a:rPr lang="en-US" sz="1400" b="1" dirty="0">
                <a:solidFill>
                  <a:schemeClr val="tx2"/>
                </a:solidFill>
                <a:latin typeface="Calibri"/>
                <a:cs typeface="Calibri"/>
              </a:rPr>
              <a:t>IMPORTANT</a:t>
            </a:r>
            <a:endParaRPr lang="en-US" sz="1400" b="1" dirty="0">
              <a:solidFill>
                <a:schemeClr val="tx1">
                  <a:lumMod val="85000"/>
                  <a:lumOff val="15000"/>
                </a:schemeClr>
              </a:solidFill>
              <a:latin typeface="Calibri"/>
              <a:cs typeface="Calibri"/>
            </a:endParaRPr>
          </a:p>
          <a:p>
            <a:pPr>
              <a:lnSpc>
                <a:spcPct val="100000"/>
              </a:lnSpc>
              <a:spcBef>
                <a:spcPts val="114"/>
              </a:spcBef>
            </a:pPr>
            <a:r>
              <a:rPr lang="en-US" sz="1000" b="1" dirty="0">
                <a:latin typeface="Calibri"/>
                <a:cs typeface="Calibri"/>
              </a:rPr>
              <a:t>Mix thoroughly and test promptly</a:t>
            </a:r>
          </a:p>
        </p:txBody>
      </p:sp>
      <p:pic>
        <p:nvPicPr>
          <p:cNvPr id="18" name="Picture 17" descr="Icon&#10;&#10;Description automatically generated">
            <a:extLst>
              <a:ext uri="{FF2B5EF4-FFF2-40B4-BE49-F238E27FC236}">
                <a16:creationId xmlns:a16="http://schemas.microsoft.com/office/drawing/2014/main" id="{AFD2C689-38A8-EF21-E592-2F9C365AD6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683" y="3165795"/>
            <a:ext cx="342207" cy="342207"/>
          </a:xfrm>
          <a:prstGeom prst="rect">
            <a:avLst/>
          </a:prstGeom>
        </p:spPr>
      </p:pic>
      <p:grpSp>
        <p:nvGrpSpPr>
          <p:cNvPr id="15" name="Group 14">
            <a:extLst>
              <a:ext uri="{FF2B5EF4-FFF2-40B4-BE49-F238E27FC236}">
                <a16:creationId xmlns:a16="http://schemas.microsoft.com/office/drawing/2014/main" id="{8143E4F6-F86D-CCC7-4217-A5BEA9F61787}"/>
              </a:ext>
            </a:extLst>
          </p:cNvPr>
          <p:cNvGrpSpPr/>
          <p:nvPr/>
        </p:nvGrpSpPr>
        <p:grpSpPr>
          <a:xfrm>
            <a:off x="4991312" y="1178453"/>
            <a:ext cx="1600282" cy="1420287"/>
            <a:chOff x="4354234" y="1178453"/>
            <a:chExt cx="1600282" cy="1420287"/>
          </a:xfrm>
        </p:grpSpPr>
        <p:pic>
          <p:nvPicPr>
            <p:cNvPr id="22" name="Graphic 21" descr="Checkmark with solid fill">
              <a:extLst>
                <a:ext uri="{FF2B5EF4-FFF2-40B4-BE49-F238E27FC236}">
                  <a16:creationId xmlns:a16="http://schemas.microsoft.com/office/drawing/2014/main" id="{00AE0FEF-B834-AFC6-B48A-D564483F44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5143" y="1178453"/>
              <a:ext cx="548640" cy="548640"/>
            </a:xfrm>
            <a:prstGeom prst="rect">
              <a:avLst/>
            </a:prstGeom>
          </p:spPr>
        </p:pic>
        <p:pic>
          <p:nvPicPr>
            <p:cNvPr id="24" name="Picture 23">
              <a:extLst>
                <a:ext uri="{FF2B5EF4-FFF2-40B4-BE49-F238E27FC236}">
                  <a16:creationId xmlns:a16="http://schemas.microsoft.com/office/drawing/2014/main" id="{4EAB71AA-B4FA-1B5E-656A-A9A52A3A5DC5}"/>
                </a:ext>
              </a:extLst>
            </p:cNvPr>
            <p:cNvPicPr>
              <a:picLocks noChangeAspect="1"/>
            </p:cNvPicPr>
            <p:nvPr/>
          </p:nvPicPr>
          <p:blipFill>
            <a:blip r:embed="rId6"/>
            <a:stretch>
              <a:fillRect/>
            </a:stretch>
          </p:blipFill>
          <p:spPr>
            <a:xfrm>
              <a:off x="4354234" y="1220719"/>
              <a:ext cx="1600282" cy="1378021"/>
            </a:xfrm>
            <a:prstGeom prst="rect">
              <a:avLst/>
            </a:prstGeom>
            <a:ln>
              <a:noFill/>
            </a:ln>
          </p:spPr>
        </p:pic>
      </p:grpSp>
      <p:grpSp>
        <p:nvGrpSpPr>
          <p:cNvPr id="8" name="Group 7">
            <a:extLst>
              <a:ext uri="{FF2B5EF4-FFF2-40B4-BE49-F238E27FC236}">
                <a16:creationId xmlns:a16="http://schemas.microsoft.com/office/drawing/2014/main" id="{3E7ED8DA-9365-6CDD-EC7D-84EF54BDA544}"/>
              </a:ext>
            </a:extLst>
          </p:cNvPr>
          <p:cNvGrpSpPr/>
          <p:nvPr/>
        </p:nvGrpSpPr>
        <p:grpSpPr>
          <a:xfrm>
            <a:off x="4870979" y="2464129"/>
            <a:ext cx="1840947" cy="1904557"/>
            <a:chOff x="6210415" y="1118233"/>
            <a:chExt cx="1840947" cy="1904557"/>
          </a:xfrm>
        </p:grpSpPr>
        <p:pic>
          <p:nvPicPr>
            <p:cNvPr id="2" name="Picture 1" descr="Close-up of a blood sample&#10;&#10;AI-generated content may be incorrect.">
              <a:extLst>
                <a:ext uri="{FF2B5EF4-FFF2-40B4-BE49-F238E27FC236}">
                  <a16:creationId xmlns:a16="http://schemas.microsoft.com/office/drawing/2014/main" id="{FC1CD373-986A-C97B-000C-DA4D8A5CCB7D}"/>
                </a:ext>
              </a:extLst>
            </p:cNvPr>
            <p:cNvPicPr>
              <a:picLocks noChangeAspect="1"/>
            </p:cNvPicPr>
            <p:nvPr/>
          </p:nvPicPr>
          <p:blipFill>
            <a:blip r:embed="rId7"/>
            <a:srcRect l="48437" t="-3341" r="6893" b="4915"/>
            <a:stretch/>
          </p:blipFill>
          <p:spPr>
            <a:xfrm>
              <a:off x="6210415" y="1118233"/>
              <a:ext cx="1740947" cy="1904557"/>
            </a:xfrm>
            <a:prstGeom prst="rect">
              <a:avLst/>
            </a:prstGeom>
          </p:spPr>
        </p:pic>
        <p:sp>
          <p:nvSpPr>
            <p:cNvPr id="3" name="Oval 2">
              <a:extLst>
                <a:ext uri="{FF2B5EF4-FFF2-40B4-BE49-F238E27FC236}">
                  <a16:creationId xmlns:a16="http://schemas.microsoft.com/office/drawing/2014/main" id="{03C50387-480B-C3F8-479A-830417888DCA}"/>
                </a:ext>
              </a:extLst>
            </p:cNvPr>
            <p:cNvSpPr/>
            <p:nvPr/>
          </p:nvSpPr>
          <p:spPr>
            <a:xfrm>
              <a:off x="6490114" y="1484737"/>
              <a:ext cx="1327320" cy="1316196"/>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No sign with solid fill">
              <a:extLst>
                <a:ext uri="{FF2B5EF4-FFF2-40B4-BE49-F238E27FC236}">
                  <a16:creationId xmlns:a16="http://schemas.microsoft.com/office/drawing/2014/main" id="{85B48B76-EA91-3769-89FD-07C0E82A04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04924" y="1403871"/>
              <a:ext cx="746438" cy="746438"/>
            </a:xfrm>
            <a:prstGeom prst="rect">
              <a:avLst/>
            </a:prstGeom>
          </p:spPr>
        </p:pic>
      </p:grpSp>
      <p:grpSp>
        <p:nvGrpSpPr>
          <p:cNvPr id="11" name="Group 10">
            <a:extLst>
              <a:ext uri="{FF2B5EF4-FFF2-40B4-BE49-F238E27FC236}">
                <a16:creationId xmlns:a16="http://schemas.microsoft.com/office/drawing/2014/main" id="{B502BB8C-B5CD-0947-8D78-EA288BDA48C8}"/>
              </a:ext>
            </a:extLst>
          </p:cNvPr>
          <p:cNvGrpSpPr/>
          <p:nvPr/>
        </p:nvGrpSpPr>
        <p:grpSpPr>
          <a:xfrm>
            <a:off x="6717687" y="1083965"/>
            <a:ext cx="1631356" cy="1498334"/>
            <a:chOff x="6080609" y="1083965"/>
            <a:chExt cx="1631356" cy="1498334"/>
          </a:xfrm>
        </p:grpSpPr>
        <p:pic>
          <p:nvPicPr>
            <p:cNvPr id="16" name="Picture 15">
              <a:extLst>
                <a:ext uri="{FF2B5EF4-FFF2-40B4-BE49-F238E27FC236}">
                  <a16:creationId xmlns:a16="http://schemas.microsoft.com/office/drawing/2014/main" id="{8E53B96E-7414-3BB4-A14F-0B1425C4DACF}"/>
                </a:ext>
              </a:extLst>
            </p:cNvPr>
            <p:cNvPicPr>
              <a:picLocks noChangeAspect="1"/>
            </p:cNvPicPr>
            <p:nvPr/>
          </p:nvPicPr>
          <p:blipFill>
            <a:blip r:embed="rId10"/>
            <a:srcRect l="5110" t="5130" r="52340" b="56386"/>
            <a:stretch/>
          </p:blipFill>
          <p:spPr>
            <a:xfrm>
              <a:off x="6080609" y="1124974"/>
              <a:ext cx="1631356" cy="1457325"/>
            </a:xfrm>
            <a:prstGeom prst="rect">
              <a:avLst/>
            </a:prstGeom>
          </p:spPr>
        </p:pic>
        <p:sp>
          <p:nvSpPr>
            <p:cNvPr id="9" name="Oval 8">
              <a:extLst>
                <a:ext uri="{FF2B5EF4-FFF2-40B4-BE49-F238E27FC236}">
                  <a16:creationId xmlns:a16="http://schemas.microsoft.com/office/drawing/2014/main" id="{FD041A2F-7FF8-CBF6-0DCD-FEDDABA85FF3}"/>
                </a:ext>
              </a:extLst>
            </p:cNvPr>
            <p:cNvSpPr/>
            <p:nvPr/>
          </p:nvSpPr>
          <p:spPr>
            <a:xfrm>
              <a:off x="6211403" y="1223631"/>
              <a:ext cx="1352834" cy="1303841"/>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Checkmark with solid fill">
              <a:extLst>
                <a:ext uri="{FF2B5EF4-FFF2-40B4-BE49-F238E27FC236}">
                  <a16:creationId xmlns:a16="http://schemas.microsoft.com/office/drawing/2014/main" id="{50D4A1BE-FDC0-2730-4BA0-D30EC5854C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8656" y="1083965"/>
              <a:ext cx="548640" cy="548640"/>
            </a:xfrm>
            <a:prstGeom prst="rect">
              <a:avLst/>
            </a:prstGeom>
          </p:spPr>
        </p:pic>
      </p:grpSp>
      <p:sp>
        <p:nvSpPr>
          <p:cNvPr id="17" name="object 22">
            <a:extLst>
              <a:ext uri="{FF2B5EF4-FFF2-40B4-BE49-F238E27FC236}">
                <a16:creationId xmlns:a16="http://schemas.microsoft.com/office/drawing/2014/main" id="{10B43CFF-578F-A3BB-EF83-E9EDB762E41C}"/>
              </a:ext>
            </a:extLst>
          </p:cNvPr>
          <p:cNvSpPr/>
          <p:nvPr/>
        </p:nvSpPr>
        <p:spPr>
          <a:xfrm>
            <a:off x="462951" y="2637479"/>
            <a:ext cx="3362877" cy="64840"/>
          </a:xfrm>
          <a:custGeom>
            <a:avLst/>
            <a:gdLst/>
            <a:ahLst/>
            <a:cxnLst/>
            <a:rect l="l" t="t" r="r" b="b"/>
            <a:pathLst>
              <a:path w="2945765">
                <a:moveTo>
                  <a:pt x="2945434" y="0"/>
                </a:moveTo>
                <a:lnTo>
                  <a:pt x="0" y="0"/>
                </a:lnTo>
              </a:path>
            </a:pathLst>
          </a:custGeom>
          <a:ln w="12700">
            <a:solidFill>
              <a:srgbClr val="009CDE"/>
            </a:solidFill>
          </a:ln>
        </p:spPr>
        <p:txBody>
          <a:bodyPr wrap="square" lIns="0" tIns="0" rIns="0" bIns="0" rtlCol="0"/>
          <a:lstStyle/>
          <a:p>
            <a:endParaRPr/>
          </a:p>
        </p:txBody>
      </p:sp>
    </p:spTree>
    <p:custDataLst>
      <p:tags r:id="rId1"/>
    </p:custDataLst>
    <p:extLst>
      <p:ext uri="{BB962C8B-B14F-4D97-AF65-F5344CB8AC3E}">
        <p14:creationId xmlns:p14="http://schemas.microsoft.com/office/powerpoint/2010/main" val="4203853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46431-7902-BF26-8478-AB463400DCC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84130E64-8028-AD36-FA0C-41D8D8DC82B1}"/>
              </a:ext>
            </a:extLst>
          </p:cNvPr>
          <p:cNvSpPr>
            <a:spLocks noGrp="1"/>
          </p:cNvSpPr>
          <p:nvPr>
            <p:ph type="title"/>
          </p:nvPr>
        </p:nvSpPr>
        <p:spPr/>
        <p:txBody>
          <a:bodyPr/>
          <a:lstStyle/>
          <a:p>
            <a:r>
              <a:rPr lang="en-US" dirty="0"/>
              <a:t>Factors affecting </a:t>
            </a:r>
            <a:r>
              <a:rPr lang="en-US" b="1" dirty="0"/>
              <a:t>PO2</a:t>
            </a:r>
            <a:r>
              <a:rPr lang="en-US" dirty="0"/>
              <a:t> results</a:t>
            </a:r>
          </a:p>
        </p:txBody>
      </p:sp>
      <p:sp>
        <p:nvSpPr>
          <p:cNvPr id="6" name="Slide Number Placeholder 5">
            <a:extLst>
              <a:ext uri="{FF2B5EF4-FFF2-40B4-BE49-F238E27FC236}">
                <a16:creationId xmlns:a16="http://schemas.microsoft.com/office/drawing/2014/main" id="{4F9E6282-D0D6-1F31-1868-4EC598D00F57}"/>
              </a:ext>
            </a:extLst>
          </p:cNvPr>
          <p:cNvSpPr>
            <a:spLocks noGrp="1"/>
          </p:cNvSpPr>
          <p:nvPr>
            <p:ph type="sldNum" sz="quarter" idx="10"/>
          </p:nvPr>
        </p:nvSpPr>
        <p:spPr/>
        <p:txBody>
          <a:bodyPr/>
          <a:lstStyle/>
          <a:p>
            <a:pPr>
              <a:defRPr/>
            </a:pPr>
            <a:r>
              <a:rPr lang="en-IN" dirty="0"/>
              <a:t>|    </a:t>
            </a:r>
            <a:fld id="{7B2119CD-3B2D-4CEB-B404-D2E3F8CD6D69}" type="slidenum">
              <a:rPr lang="en-IN" smtClean="0"/>
              <a:pPr>
                <a:defRPr/>
              </a:pPr>
              <a:t>34</a:t>
            </a:fld>
            <a:endParaRPr lang="en-IN" dirty="0"/>
          </a:p>
        </p:txBody>
      </p:sp>
      <p:sp>
        <p:nvSpPr>
          <p:cNvPr id="14" name="Content Placeholder 13">
            <a:extLst>
              <a:ext uri="{FF2B5EF4-FFF2-40B4-BE49-F238E27FC236}">
                <a16:creationId xmlns:a16="http://schemas.microsoft.com/office/drawing/2014/main" id="{9A20BDF5-165B-CEA1-B2E7-44EC760BD1D2}"/>
              </a:ext>
            </a:extLst>
          </p:cNvPr>
          <p:cNvSpPr>
            <a:spLocks noGrp="1"/>
          </p:cNvSpPr>
          <p:nvPr>
            <p:ph type="body" sz="quarter" idx="11"/>
          </p:nvPr>
        </p:nvSpPr>
        <p:spPr/>
        <p:txBody>
          <a:bodyPr/>
          <a:lstStyle/>
          <a:p>
            <a:pPr marL="12700" marR="0">
              <a:spcBef>
                <a:spcPts val="960"/>
              </a:spcBef>
            </a:pPr>
            <a:r>
              <a:rPr lang="en-US" spc="-10" dirty="0">
                <a:solidFill>
                  <a:schemeClr val="accent3"/>
                </a:solidFill>
                <a:latin typeface="Calibri"/>
                <a:cs typeface="Calibri"/>
              </a:rPr>
              <a:t>AVOID AFFECTING PO</a:t>
            </a:r>
            <a:r>
              <a:rPr lang="en-US" spc="-10" baseline="-25000" dirty="0">
                <a:solidFill>
                  <a:schemeClr val="accent3"/>
                </a:solidFill>
                <a:latin typeface="Calibri"/>
                <a:cs typeface="Calibri"/>
              </a:rPr>
              <a:t>2</a:t>
            </a:r>
            <a:r>
              <a:rPr lang="en-US" spc="-10" dirty="0">
                <a:solidFill>
                  <a:schemeClr val="accent3"/>
                </a:solidFill>
                <a:latin typeface="Calibri"/>
                <a:cs typeface="Calibri"/>
              </a:rPr>
              <a:t> RESULTS</a:t>
            </a:r>
          </a:p>
          <a:p>
            <a:pPr lvl="1">
              <a:spcBef>
                <a:spcPts val="0"/>
              </a:spcBef>
              <a:buClr>
                <a:srgbClr val="000000"/>
              </a:buClr>
            </a:pPr>
            <a:r>
              <a:rPr lang="en-US" sz="1200" dirty="0"/>
              <a:t>Test promptly</a:t>
            </a:r>
          </a:p>
          <a:p>
            <a:pPr lvl="1">
              <a:spcBef>
                <a:spcPts val="0"/>
              </a:spcBef>
              <a:buClr>
                <a:srgbClr val="000000"/>
              </a:buClr>
            </a:pPr>
            <a:r>
              <a:rPr lang="en-US" sz="1200" dirty="0"/>
              <a:t>Do </a:t>
            </a:r>
            <a:r>
              <a:rPr lang="en-US" sz="1200" b="1" dirty="0"/>
              <a:t>NOT</a:t>
            </a:r>
            <a:r>
              <a:rPr lang="en-US" sz="1200" dirty="0"/>
              <a:t> ice samples</a:t>
            </a:r>
          </a:p>
          <a:p>
            <a:pPr lvl="1">
              <a:spcBef>
                <a:spcPts val="0"/>
              </a:spcBef>
              <a:buClr>
                <a:srgbClr val="000000"/>
              </a:buClr>
            </a:pPr>
            <a:r>
              <a:rPr lang="en-US" sz="1200" dirty="0"/>
              <a:t>Fill blood collection device completely</a:t>
            </a:r>
          </a:p>
          <a:p>
            <a:pPr lvl="1">
              <a:spcBef>
                <a:spcPts val="0"/>
              </a:spcBef>
              <a:buClr>
                <a:srgbClr val="000000"/>
              </a:buClr>
            </a:pPr>
            <a:r>
              <a:rPr lang="en-US" sz="1200" dirty="0"/>
              <a:t>Do </a:t>
            </a:r>
            <a:r>
              <a:rPr lang="en-US" sz="1200" b="1" dirty="0"/>
              <a:t>NOT</a:t>
            </a:r>
            <a:r>
              <a:rPr lang="en-US" sz="1200" dirty="0"/>
              <a:t> expose to air</a:t>
            </a:r>
          </a:p>
        </p:txBody>
      </p:sp>
      <p:sp>
        <p:nvSpPr>
          <p:cNvPr id="36" name="object 7">
            <a:extLst>
              <a:ext uri="{FF2B5EF4-FFF2-40B4-BE49-F238E27FC236}">
                <a16:creationId xmlns:a16="http://schemas.microsoft.com/office/drawing/2014/main" id="{B6677885-1AC3-0860-FC23-F2070869988C}"/>
              </a:ext>
            </a:extLst>
          </p:cNvPr>
          <p:cNvSpPr txBox="1"/>
          <p:nvPr/>
        </p:nvSpPr>
        <p:spPr>
          <a:xfrm>
            <a:off x="881447" y="3085833"/>
            <a:ext cx="4181864" cy="396903"/>
          </a:xfrm>
          <a:prstGeom prst="rect">
            <a:avLst/>
          </a:prstGeom>
        </p:spPr>
        <p:txBody>
          <a:bodyPr vert="horz" wrap="square" lIns="0" tIns="14604" rIns="0" bIns="0" rtlCol="0">
            <a:spAutoFit/>
          </a:bodyPr>
          <a:lstStyle/>
          <a:p>
            <a:pPr>
              <a:lnSpc>
                <a:spcPct val="100000"/>
              </a:lnSpc>
              <a:spcBef>
                <a:spcPts val="114"/>
              </a:spcBef>
            </a:pPr>
            <a:r>
              <a:rPr lang="en-US" sz="1400" b="1" dirty="0">
                <a:solidFill>
                  <a:schemeClr val="tx2"/>
                </a:solidFill>
                <a:latin typeface="Calibri"/>
                <a:cs typeface="Calibri"/>
              </a:rPr>
              <a:t>IMPORTANT</a:t>
            </a:r>
            <a:endParaRPr lang="en-US" sz="1400" b="1" dirty="0">
              <a:solidFill>
                <a:schemeClr val="tx1">
                  <a:lumMod val="85000"/>
                  <a:lumOff val="15000"/>
                </a:schemeClr>
              </a:solidFill>
              <a:latin typeface="Calibri"/>
              <a:cs typeface="Calibri"/>
            </a:endParaRPr>
          </a:p>
          <a:p>
            <a:pPr>
              <a:lnSpc>
                <a:spcPct val="100000"/>
              </a:lnSpc>
              <a:spcBef>
                <a:spcPts val="114"/>
              </a:spcBef>
            </a:pPr>
            <a:r>
              <a:rPr lang="en-US" sz="1000" b="1" dirty="0">
                <a:latin typeface="Calibri"/>
                <a:cs typeface="Calibri"/>
              </a:rPr>
              <a:t>Mix thoroughly and test promptly</a:t>
            </a:r>
          </a:p>
        </p:txBody>
      </p:sp>
      <p:pic>
        <p:nvPicPr>
          <p:cNvPr id="18" name="Picture 17" descr="Icon&#10;&#10;Description automatically generated">
            <a:extLst>
              <a:ext uri="{FF2B5EF4-FFF2-40B4-BE49-F238E27FC236}">
                <a16:creationId xmlns:a16="http://schemas.microsoft.com/office/drawing/2014/main" id="{3F3DEBF8-DD7E-B69F-C26D-EDEECE770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683" y="3165795"/>
            <a:ext cx="342207" cy="342207"/>
          </a:xfrm>
          <a:prstGeom prst="rect">
            <a:avLst/>
          </a:prstGeom>
        </p:spPr>
      </p:pic>
      <p:grpSp>
        <p:nvGrpSpPr>
          <p:cNvPr id="4" name="Group 3">
            <a:extLst>
              <a:ext uri="{FF2B5EF4-FFF2-40B4-BE49-F238E27FC236}">
                <a16:creationId xmlns:a16="http://schemas.microsoft.com/office/drawing/2014/main" id="{3DAF4328-E66B-88FD-481E-603A400C6935}"/>
              </a:ext>
            </a:extLst>
          </p:cNvPr>
          <p:cNvGrpSpPr>
            <a:grpSpLocks noChangeAspect="1"/>
          </p:cNvGrpSpPr>
          <p:nvPr/>
        </p:nvGrpSpPr>
        <p:grpSpPr>
          <a:xfrm>
            <a:off x="6106142" y="2503156"/>
            <a:ext cx="1737360" cy="1900633"/>
            <a:chOff x="4958592" y="2695179"/>
            <a:chExt cx="1740947" cy="1904557"/>
          </a:xfrm>
        </p:grpSpPr>
        <p:pic>
          <p:nvPicPr>
            <p:cNvPr id="5" name="Picture 4" descr="Close-up of a blood sample&#10;&#10;AI-generated content may be incorrect.">
              <a:extLst>
                <a:ext uri="{FF2B5EF4-FFF2-40B4-BE49-F238E27FC236}">
                  <a16:creationId xmlns:a16="http://schemas.microsoft.com/office/drawing/2014/main" id="{7D70B4E0-909F-8584-382C-78F985BF3E9E}"/>
                </a:ext>
              </a:extLst>
            </p:cNvPr>
            <p:cNvPicPr>
              <a:picLocks noChangeAspect="1"/>
            </p:cNvPicPr>
            <p:nvPr/>
          </p:nvPicPr>
          <p:blipFill>
            <a:blip r:embed="rId4"/>
            <a:srcRect l="48437" t="-3341" r="6893" b="4915"/>
            <a:stretch/>
          </p:blipFill>
          <p:spPr>
            <a:xfrm>
              <a:off x="4958592" y="2695179"/>
              <a:ext cx="1740947" cy="1904557"/>
            </a:xfrm>
            <a:prstGeom prst="rect">
              <a:avLst/>
            </a:prstGeom>
          </p:spPr>
        </p:pic>
        <p:sp>
          <p:nvSpPr>
            <p:cNvPr id="13" name="Oval 12">
              <a:extLst>
                <a:ext uri="{FF2B5EF4-FFF2-40B4-BE49-F238E27FC236}">
                  <a16:creationId xmlns:a16="http://schemas.microsoft.com/office/drawing/2014/main" id="{96A0F3E1-19B8-369E-4228-3D67BA62FCC3}"/>
                </a:ext>
              </a:extLst>
            </p:cNvPr>
            <p:cNvSpPr/>
            <p:nvPr/>
          </p:nvSpPr>
          <p:spPr>
            <a:xfrm>
              <a:off x="5219207" y="3035853"/>
              <a:ext cx="1327320" cy="1316196"/>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67369FE1-F760-7CFA-B2CA-AECEF52CA2F7}"/>
              </a:ext>
            </a:extLst>
          </p:cNvPr>
          <p:cNvGrpSpPr/>
          <p:nvPr/>
        </p:nvGrpSpPr>
        <p:grpSpPr>
          <a:xfrm>
            <a:off x="4753738" y="1332798"/>
            <a:ext cx="1325447" cy="1312338"/>
            <a:chOff x="5022056" y="1207294"/>
            <a:chExt cx="1164431" cy="1114426"/>
          </a:xfrm>
        </p:grpSpPr>
        <p:sp>
          <p:nvSpPr>
            <p:cNvPr id="19" name="Oval 18">
              <a:extLst>
                <a:ext uri="{FF2B5EF4-FFF2-40B4-BE49-F238E27FC236}">
                  <a16:creationId xmlns:a16="http://schemas.microsoft.com/office/drawing/2014/main" id="{4BD711D0-27BA-3859-A866-2E067D0AA60B}"/>
                </a:ext>
              </a:extLst>
            </p:cNvPr>
            <p:cNvSpPr/>
            <p:nvPr/>
          </p:nvSpPr>
          <p:spPr>
            <a:xfrm>
              <a:off x="5022056" y="1207294"/>
              <a:ext cx="1164431" cy="111442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B6CF1F57-3A25-0272-1F72-C925DA434E75}"/>
                </a:ext>
              </a:extLst>
            </p:cNvPr>
            <p:cNvSpPr txBox="1"/>
            <p:nvPr/>
          </p:nvSpPr>
          <p:spPr>
            <a:xfrm>
              <a:off x="5024174" y="1553087"/>
              <a:ext cx="1160193" cy="483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500"/>
                </a:lnSpc>
              </a:pPr>
              <a:r>
                <a:rPr lang="en-US" sz="1600" b="1" dirty="0">
                  <a:solidFill>
                    <a:schemeClr val="accent3"/>
                  </a:solidFill>
                  <a:ea typeface="Calibri"/>
                  <a:cs typeface="Calibri"/>
                </a:rPr>
                <a:t>TEST </a:t>
              </a:r>
              <a:br>
                <a:rPr lang="en-US" sz="1600" b="1" dirty="0">
                  <a:ea typeface="Calibri"/>
                  <a:cs typeface="Calibri"/>
                </a:rPr>
              </a:br>
              <a:r>
                <a:rPr lang="en-US" sz="1600" b="1" dirty="0">
                  <a:solidFill>
                    <a:schemeClr val="accent3"/>
                  </a:solidFill>
                  <a:ea typeface="Calibri"/>
                  <a:cs typeface="Calibri"/>
                </a:rPr>
                <a:t>PROMPTLY</a:t>
              </a:r>
              <a:endParaRPr lang="en-US" dirty="0"/>
            </a:p>
          </p:txBody>
        </p:sp>
      </p:grpSp>
      <p:pic>
        <p:nvPicPr>
          <p:cNvPr id="21" name="Graphic 20" descr="Checkmark with solid fill">
            <a:extLst>
              <a:ext uri="{FF2B5EF4-FFF2-40B4-BE49-F238E27FC236}">
                <a16:creationId xmlns:a16="http://schemas.microsoft.com/office/drawing/2014/main" id="{F4221B88-775E-D153-52BE-1A8339D82F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1745" y="1332797"/>
            <a:ext cx="548640" cy="548640"/>
          </a:xfrm>
          <a:prstGeom prst="rect">
            <a:avLst/>
          </a:prstGeom>
        </p:spPr>
      </p:pic>
      <p:grpSp>
        <p:nvGrpSpPr>
          <p:cNvPr id="23" name="Group 22">
            <a:extLst>
              <a:ext uri="{FF2B5EF4-FFF2-40B4-BE49-F238E27FC236}">
                <a16:creationId xmlns:a16="http://schemas.microsoft.com/office/drawing/2014/main" id="{E3E48BB0-D529-21F7-9216-9CC455574850}"/>
              </a:ext>
            </a:extLst>
          </p:cNvPr>
          <p:cNvGrpSpPr>
            <a:grpSpLocks noChangeAspect="1"/>
          </p:cNvGrpSpPr>
          <p:nvPr/>
        </p:nvGrpSpPr>
        <p:grpSpPr>
          <a:xfrm>
            <a:off x="6260163" y="1074213"/>
            <a:ext cx="1828800" cy="1829507"/>
            <a:chOff x="6491805" y="1146179"/>
            <a:chExt cx="1684923" cy="1685575"/>
          </a:xfrm>
        </p:grpSpPr>
        <p:pic>
          <p:nvPicPr>
            <p:cNvPr id="25" name="Picture 24">
              <a:extLst>
                <a:ext uri="{FF2B5EF4-FFF2-40B4-BE49-F238E27FC236}">
                  <a16:creationId xmlns:a16="http://schemas.microsoft.com/office/drawing/2014/main" id="{40BE3D44-966E-C216-F0C6-96F3EEF5A39F}"/>
                </a:ext>
              </a:extLst>
            </p:cNvPr>
            <p:cNvPicPr>
              <a:picLocks noChangeAspect="1"/>
            </p:cNvPicPr>
            <p:nvPr/>
          </p:nvPicPr>
          <p:blipFill>
            <a:blip r:embed="rId7"/>
            <a:srcRect l="50313" b="49634"/>
            <a:stretch/>
          </p:blipFill>
          <p:spPr>
            <a:xfrm>
              <a:off x="6491805" y="1146179"/>
              <a:ext cx="1684923" cy="1685575"/>
            </a:xfrm>
            <a:prstGeom prst="rect">
              <a:avLst/>
            </a:prstGeom>
          </p:spPr>
        </p:pic>
        <p:sp>
          <p:nvSpPr>
            <p:cNvPr id="26" name="Oval 25">
              <a:extLst>
                <a:ext uri="{FF2B5EF4-FFF2-40B4-BE49-F238E27FC236}">
                  <a16:creationId xmlns:a16="http://schemas.microsoft.com/office/drawing/2014/main" id="{307391F7-17A0-72AD-0D8A-F78B18E4CC42}"/>
                </a:ext>
              </a:extLst>
            </p:cNvPr>
            <p:cNvSpPr/>
            <p:nvPr/>
          </p:nvSpPr>
          <p:spPr>
            <a:xfrm>
              <a:off x="6632593" y="1400812"/>
              <a:ext cx="1188720" cy="118872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Graphic 26" descr="No sign with solid fill">
              <a:extLst>
                <a:ext uri="{FF2B5EF4-FFF2-40B4-BE49-F238E27FC236}">
                  <a16:creationId xmlns:a16="http://schemas.microsoft.com/office/drawing/2014/main" id="{A8DF8A45-47BF-1F35-7F0D-1D7D79BC5F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44800" y="1194154"/>
              <a:ext cx="690818" cy="690819"/>
            </a:xfrm>
            <a:prstGeom prst="rect">
              <a:avLst/>
            </a:prstGeom>
          </p:spPr>
        </p:pic>
      </p:grpSp>
      <p:pic>
        <p:nvPicPr>
          <p:cNvPr id="28" name="Graphic 27" descr="No sign with solid fill">
            <a:extLst>
              <a:ext uri="{FF2B5EF4-FFF2-40B4-BE49-F238E27FC236}">
                <a16:creationId xmlns:a16="http://schemas.microsoft.com/office/drawing/2014/main" id="{8A4CB95F-5CF0-DD16-0F85-7231AAB908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375" y="2684581"/>
            <a:ext cx="749808" cy="749808"/>
          </a:xfrm>
          <a:prstGeom prst="rect">
            <a:avLst/>
          </a:prstGeom>
        </p:spPr>
      </p:pic>
      <p:pic>
        <p:nvPicPr>
          <p:cNvPr id="29" name="Picture 28">
            <a:extLst>
              <a:ext uri="{FF2B5EF4-FFF2-40B4-BE49-F238E27FC236}">
                <a16:creationId xmlns:a16="http://schemas.microsoft.com/office/drawing/2014/main" id="{7BC606AC-7F23-3C82-175F-1B83492DB438}"/>
              </a:ext>
            </a:extLst>
          </p:cNvPr>
          <p:cNvPicPr>
            <a:picLocks noChangeAspect="1"/>
          </p:cNvPicPr>
          <p:nvPr/>
        </p:nvPicPr>
        <p:blipFill>
          <a:blip r:embed="rId10"/>
          <a:srcRect l="5111" t="5130" r="50098" b="56386"/>
          <a:stretch/>
        </p:blipFill>
        <p:spPr>
          <a:xfrm>
            <a:off x="4577430" y="2749847"/>
            <a:ext cx="1717303" cy="1457325"/>
          </a:xfrm>
          <a:prstGeom prst="rect">
            <a:avLst/>
          </a:prstGeom>
        </p:spPr>
      </p:pic>
      <p:sp>
        <p:nvSpPr>
          <p:cNvPr id="30" name="Oval 29">
            <a:extLst>
              <a:ext uri="{FF2B5EF4-FFF2-40B4-BE49-F238E27FC236}">
                <a16:creationId xmlns:a16="http://schemas.microsoft.com/office/drawing/2014/main" id="{59BB6EEF-EF8D-9CB9-E954-7BA702F63744}"/>
              </a:ext>
            </a:extLst>
          </p:cNvPr>
          <p:cNvSpPr/>
          <p:nvPr/>
        </p:nvSpPr>
        <p:spPr>
          <a:xfrm>
            <a:off x="4718441" y="2845929"/>
            <a:ext cx="1352834" cy="1303841"/>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Graphic 30" descr="Checkmark with solid fill">
            <a:extLst>
              <a:ext uri="{FF2B5EF4-FFF2-40B4-BE49-F238E27FC236}">
                <a16:creationId xmlns:a16="http://schemas.microsoft.com/office/drawing/2014/main" id="{C9154CC6-5F6C-56EA-E58B-3FEA33D66E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1158" y="2769459"/>
            <a:ext cx="548640" cy="548640"/>
          </a:xfrm>
          <a:prstGeom prst="rect">
            <a:avLst/>
          </a:prstGeom>
        </p:spPr>
      </p:pic>
      <p:sp>
        <p:nvSpPr>
          <p:cNvPr id="32" name="object 22">
            <a:extLst>
              <a:ext uri="{FF2B5EF4-FFF2-40B4-BE49-F238E27FC236}">
                <a16:creationId xmlns:a16="http://schemas.microsoft.com/office/drawing/2014/main" id="{AA94A4C1-9032-D7B6-9837-F117EBD2761B}"/>
              </a:ext>
            </a:extLst>
          </p:cNvPr>
          <p:cNvSpPr/>
          <p:nvPr/>
        </p:nvSpPr>
        <p:spPr>
          <a:xfrm>
            <a:off x="477104" y="2637479"/>
            <a:ext cx="4069081" cy="64840"/>
          </a:xfrm>
          <a:custGeom>
            <a:avLst/>
            <a:gdLst/>
            <a:ahLst/>
            <a:cxnLst/>
            <a:rect l="l" t="t" r="r" b="b"/>
            <a:pathLst>
              <a:path w="2945765">
                <a:moveTo>
                  <a:pt x="2945434" y="0"/>
                </a:moveTo>
                <a:lnTo>
                  <a:pt x="0" y="0"/>
                </a:lnTo>
              </a:path>
            </a:pathLst>
          </a:custGeom>
          <a:ln w="12700">
            <a:solidFill>
              <a:srgbClr val="009CDE"/>
            </a:solidFill>
          </a:ln>
        </p:spPr>
        <p:txBody>
          <a:bodyPr wrap="square" lIns="0" tIns="0" rIns="0" bIns="0" rtlCol="0"/>
          <a:lstStyle/>
          <a:p>
            <a:endParaRPr/>
          </a:p>
        </p:txBody>
      </p:sp>
    </p:spTree>
    <p:custDataLst>
      <p:tags r:id="rId1"/>
    </p:custDataLst>
    <p:extLst>
      <p:ext uri="{BB962C8B-B14F-4D97-AF65-F5344CB8AC3E}">
        <p14:creationId xmlns:p14="http://schemas.microsoft.com/office/powerpoint/2010/main" val="2786572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F7DC768D-0371-7834-5D97-86CF784BF3AD}"/>
              </a:ext>
            </a:extLst>
          </p:cNvPr>
          <p:cNvSpPr>
            <a:spLocks noGrp="1"/>
          </p:cNvSpPr>
          <p:nvPr>
            <p:ph type="body" sz="quarter" idx="13"/>
          </p:nvPr>
        </p:nvSpPr>
        <p:spPr>
          <a:xfrm>
            <a:off x="487578" y="1508760"/>
            <a:ext cx="7742022" cy="2674620"/>
          </a:xfrm>
        </p:spPr>
        <p:txBody>
          <a:bodyPr/>
          <a:lstStyle/>
          <a:p>
            <a:r>
              <a:rPr lang="en-US" sz="3600" dirty="0"/>
              <a:t>Congratulations!</a:t>
            </a:r>
          </a:p>
        </p:txBody>
      </p:sp>
      <p:sp>
        <p:nvSpPr>
          <p:cNvPr id="5" name="object 5"/>
          <p:cNvSpPr txBox="1">
            <a:spLocks noGrp="1"/>
          </p:cNvSpPr>
          <p:nvPr>
            <p:ph type="title" idx="4294967295"/>
          </p:nvPr>
        </p:nvSpPr>
        <p:spPr>
          <a:xfrm>
            <a:off x="0" y="569913"/>
            <a:ext cx="8137525" cy="390525"/>
          </a:xfrm>
          <a:prstGeom prst="rect">
            <a:avLst/>
          </a:prstGeom>
        </p:spPr>
        <p:txBody>
          <a:bodyPr vert="horz" wrap="square" lIns="0" tIns="13335" rIns="0" bIns="0" rtlCol="0">
            <a:spAutoFit/>
          </a:bodyPr>
          <a:lstStyle/>
          <a:p>
            <a:pPr marL="19685">
              <a:lnSpc>
                <a:spcPct val="100000"/>
              </a:lnSpc>
              <a:spcBef>
                <a:spcPts val="105"/>
              </a:spcBef>
            </a:pPr>
            <a:r>
              <a:rPr spc="-10" dirty="0"/>
              <a:t>Summary</a:t>
            </a:r>
          </a:p>
        </p:txBody>
      </p:sp>
      <p:sp>
        <p:nvSpPr>
          <p:cNvPr id="11" name="object 11"/>
          <p:cNvSpPr txBox="1"/>
          <p:nvPr/>
        </p:nvSpPr>
        <p:spPr>
          <a:xfrm>
            <a:off x="483766" y="2299397"/>
            <a:ext cx="6429973" cy="948978"/>
          </a:xfrm>
          <a:prstGeom prst="rect">
            <a:avLst/>
          </a:prstGeom>
        </p:spPr>
        <p:txBody>
          <a:bodyPr vert="horz" wrap="square" lIns="0" tIns="12700" rIns="0" bIns="0" rtlCol="0">
            <a:spAutoFit/>
          </a:bodyPr>
          <a:lstStyle/>
          <a:p>
            <a:pPr marL="12700">
              <a:spcBef>
                <a:spcPts val="100"/>
              </a:spcBef>
            </a:pPr>
            <a:r>
              <a:rPr sz="2800" b="0" dirty="0">
                <a:solidFill>
                  <a:srgbClr val="FFFFFF"/>
                </a:solidFill>
                <a:latin typeface="+mj-lt"/>
                <a:cs typeface="Brandon Grotesque Regular"/>
              </a:rPr>
              <a:t>You</a:t>
            </a:r>
            <a:r>
              <a:rPr sz="2800" b="0" spc="114" dirty="0">
                <a:solidFill>
                  <a:srgbClr val="FFFFFF"/>
                </a:solidFill>
                <a:latin typeface="+mj-lt"/>
                <a:cs typeface="Brandon Grotesque Regular"/>
              </a:rPr>
              <a:t> </a:t>
            </a:r>
            <a:r>
              <a:rPr sz="2800" b="0" spc="60" dirty="0">
                <a:solidFill>
                  <a:srgbClr val="FFFFFF"/>
                </a:solidFill>
                <a:latin typeface="+mj-lt"/>
                <a:cs typeface="Brandon Grotesque Regular"/>
              </a:rPr>
              <a:t>have</a:t>
            </a:r>
            <a:r>
              <a:rPr sz="2800" b="0" spc="105" dirty="0">
                <a:solidFill>
                  <a:srgbClr val="FFFFFF"/>
                </a:solidFill>
                <a:latin typeface="+mj-lt"/>
                <a:cs typeface="Brandon Grotesque Regular"/>
              </a:rPr>
              <a:t> </a:t>
            </a:r>
            <a:r>
              <a:rPr sz="2800" b="0" spc="70" dirty="0">
                <a:solidFill>
                  <a:srgbClr val="FFFFFF"/>
                </a:solidFill>
                <a:latin typeface="+mj-lt"/>
                <a:cs typeface="Brandon Grotesque Regular"/>
              </a:rPr>
              <a:t>completed</a:t>
            </a:r>
            <a:r>
              <a:rPr sz="2800" b="0" spc="105" dirty="0">
                <a:solidFill>
                  <a:srgbClr val="FFFFFF"/>
                </a:solidFill>
                <a:latin typeface="+mj-lt"/>
                <a:cs typeface="Brandon Grotesque Regular"/>
              </a:rPr>
              <a:t> </a:t>
            </a:r>
            <a:r>
              <a:rPr sz="2800" b="0" spc="25" dirty="0">
                <a:solidFill>
                  <a:srgbClr val="FFFFFF"/>
                </a:solidFill>
                <a:latin typeface="+mj-lt"/>
                <a:cs typeface="Brandon Grotesque Regular"/>
              </a:rPr>
              <a:t>the</a:t>
            </a:r>
            <a:r>
              <a:rPr lang="en-US" sz="2800" b="0" spc="25" dirty="0">
                <a:solidFill>
                  <a:srgbClr val="FFFFFF"/>
                </a:solidFill>
                <a:latin typeface="+mj-lt"/>
                <a:cs typeface="Brandon Grotesque Regular"/>
              </a:rPr>
              <a:t> lesson </a:t>
            </a:r>
          </a:p>
          <a:p>
            <a:pPr marL="12700">
              <a:spcBef>
                <a:spcPts val="100"/>
              </a:spcBef>
            </a:pPr>
            <a:r>
              <a:rPr lang="en-US" sz="3200" b="0" spc="55" dirty="0">
                <a:solidFill>
                  <a:schemeClr val="bg1"/>
                </a:solidFill>
                <a:latin typeface="+mj-lt"/>
                <a:cs typeface="Brandon Grotesque Regular"/>
              </a:rPr>
              <a:t>i-STAT 1 G3+ Cartridge</a:t>
            </a:r>
            <a:endParaRPr sz="3200" dirty="0">
              <a:cs typeface="Brandon Grotesque Regular"/>
            </a:endParaRPr>
          </a:p>
        </p:txBody>
      </p:sp>
      <p:pic>
        <p:nvPicPr>
          <p:cNvPr id="3" name="Graphic 2">
            <a:extLst>
              <a:ext uri="{FF2B5EF4-FFF2-40B4-BE49-F238E27FC236}">
                <a16:creationId xmlns:a16="http://schemas.microsoft.com/office/drawing/2014/main" id="{10B56A13-0519-380C-667C-2CEC192B9D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2180" y="3284113"/>
            <a:ext cx="798475" cy="1287371"/>
          </a:xfrm>
          <a:prstGeom prst="rect">
            <a:avLst/>
          </a:prstGeom>
        </p:spPr>
      </p:pic>
      <p:pic>
        <p:nvPicPr>
          <p:cNvPr id="4" name="Picture 3">
            <a:extLst>
              <a:ext uri="{FF2B5EF4-FFF2-40B4-BE49-F238E27FC236}">
                <a16:creationId xmlns:a16="http://schemas.microsoft.com/office/drawing/2014/main" id="{396B2E5C-7EDE-B29F-74CF-72BD00DC06D1}"/>
              </a:ext>
            </a:extLst>
          </p:cNvPr>
          <p:cNvPicPr>
            <a:picLocks noChangeAspect="1"/>
          </p:cNvPicPr>
          <p:nvPr/>
        </p:nvPicPr>
        <p:blipFill>
          <a:blip r:embed="rId5"/>
          <a:stretch>
            <a:fillRect/>
          </a:stretch>
        </p:blipFill>
        <p:spPr>
          <a:xfrm>
            <a:off x="6192180" y="1515421"/>
            <a:ext cx="785891" cy="1694322"/>
          </a:xfrm>
          <a:prstGeom prst="rect">
            <a:avLst/>
          </a:prstGeom>
        </p:spPr>
      </p:pic>
      <p:pic>
        <p:nvPicPr>
          <p:cNvPr id="19" name="Picture 18" descr="A close-up of a device&#10;&#10;Description automatically generated">
            <a:extLst>
              <a:ext uri="{FF2B5EF4-FFF2-40B4-BE49-F238E27FC236}">
                <a16:creationId xmlns:a16="http://schemas.microsoft.com/office/drawing/2014/main" id="{954D0ED4-6409-F64C-CD7A-978AE172B8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4288" y="489669"/>
            <a:ext cx="1336953" cy="4083918"/>
          </a:xfrm>
          <a:prstGeom prst="rect">
            <a:avLst/>
          </a:prstGeom>
        </p:spPr>
      </p:pic>
    </p:spTree>
    <p:custDataLst>
      <p:tags r:id="rId1"/>
    </p:custDataLst>
    <p:extLst>
      <p:ext uri="{BB962C8B-B14F-4D97-AF65-F5344CB8AC3E}">
        <p14:creationId xmlns:p14="http://schemas.microsoft.com/office/powerpoint/2010/main" val="1978888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9CDE"/>
          </a:solidFill>
        </p:spPr>
        <p:txBody>
          <a:bodyPr wrap="square" lIns="0" tIns="0" rIns="0" bIns="0" rtlCol="0"/>
          <a:lstStyle/>
          <a:p>
            <a:endParaRPr dirty="0"/>
          </a:p>
        </p:txBody>
      </p:sp>
      <p:sp>
        <p:nvSpPr>
          <p:cNvPr id="12" name="Text Placeholder 2">
            <a:extLst>
              <a:ext uri="{FF2B5EF4-FFF2-40B4-BE49-F238E27FC236}">
                <a16:creationId xmlns:a16="http://schemas.microsoft.com/office/drawing/2014/main" id="{12C0416D-3789-914E-C531-2226E7D42C3D}"/>
              </a:ext>
            </a:extLst>
          </p:cNvPr>
          <p:cNvSpPr txBox="1">
            <a:spLocks/>
          </p:cNvSpPr>
          <p:nvPr/>
        </p:nvSpPr>
        <p:spPr>
          <a:xfrm>
            <a:off x="502920" y="1995814"/>
            <a:ext cx="8138160" cy="48006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chemeClr val="accent1"/>
                </a:solidFill>
                <a:latin typeface="+mn-lt"/>
              </a:rPr>
              <a:t>PERFORMING A PATIENT TEST</a:t>
            </a:r>
          </a:p>
        </p:txBody>
      </p:sp>
      <p:sp>
        <p:nvSpPr>
          <p:cNvPr id="13" name="Title 1">
            <a:extLst>
              <a:ext uri="{FF2B5EF4-FFF2-40B4-BE49-F238E27FC236}">
                <a16:creationId xmlns:a16="http://schemas.microsoft.com/office/drawing/2014/main" id="{949905EC-4120-479A-BE38-7D1BDC7CE0F0}"/>
              </a:ext>
            </a:extLst>
          </p:cNvPr>
          <p:cNvSpPr txBox="1">
            <a:spLocks/>
          </p:cNvSpPr>
          <p:nvPr/>
        </p:nvSpPr>
        <p:spPr>
          <a:xfrm>
            <a:off x="502920" y="2331719"/>
            <a:ext cx="8138160" cy="1234440"/>
          </a:xfrm>
          <a:prstGeom prst="rect">
            <a:avLst/>
          </a:prstGeom>
        </p:spPr>
        <p:txBody>
          <a:bodyPr/>
          <a:lst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a:lstStyle>
          <a:p>
            <a:r>
              <a:rPr lang="en-US" sz="4400" dirty="0">
                <a:solidFill>
                  <a:schemeClr val="bg1"/>
                </a:solidFill>
              </a:rPr>
              <a:t>i-STAT G3+ Cartridge</a:t>
            </a:r>
          </a:p>
        </p:txBody>
      </p:sp>
    </p:spTree>
    <p:custDataLst>
      <p:tags r:id="rId1"/>
    </p:custDataLst>
    <p:extLst>
      <p:ext uri="{BB962C8B-B14F-4D97-AF65-F5344CB8AC3E}">
        <p14:creationId xmlns:p14="http://schemas.microsoft.com/office/powerpoint/2010/main" val="385375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CB48F-AA1D-615A-52A0-73AF9FA4784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45E6917-90BA-4B62-4593-2AE760750B80}"/>
              </a:ext>
            </a:extLst>
          </p:cNvPr>
          <p:cNvSpPr>
            <a:spLocks noGrp="1"/>
          </p:cNvSpPr>
          <p:nvPr>
            <p:ph type="title"/>
          </p:nvPr>
        </p:nvSpPr>
        <p:spPr/>
        <p:txBody>
          <a:bodyPr/>
          <a:lstStyle/>
          <a:p>
            <a:r>
              <a:rPr lang="en-US" dirty="0"/>
              <a:t>Cartridge overview</a:t>
            </a:r>
          </a:p>
        </p:txBody>
      </p:sp>
      <p:sp>
        <p:nvSpPr>
          <p:cNvPr id="5" name="Slide Number Placeholder 4">
            <a:extLst>
              <a:ext uri="{FF2B5EF4-FFF2-40B4-BE49-F238E27FC236}">
                <a16:creationId xmlns:a16="http://schemas.microsoft.com/office/drawing/2014/main" id="{4546E2F2-E4D6-6419-F23F-00C0BFEC7CE1}"/>
              </a:ext>
            </a:extLst>
          </p:cNvPr>
          <p:cNvSpPr>
            <a:spLocks noGrp="1"/>
          </p:cNvSpPr>
          <p:nvPr>
            <p:ph type="sldNum" sz="quarter" idx="10"/>
          </p:nvPr>
        </p:nvSpPr>
        <p:spPr/>
        <p:txBody>
          <a:bodyPr/>
          <a:lstStyle/>
          <a:p>
            <a:r>
              <a:rPr lang="en-IN" dirty="0"/>
              <a:t>|    </a:t>
            </a:r>
            <a:fld id="{7B2119CD-3B2D-4CEB-B404-D2E3F8CD6D69}" type="slidenum">
              <a:rPr lang="en-IN" smtClean="0"/>
              <a:pPr/>
              <a:t>5</a:t>
            </a:fld>
            <a:endParaRPr lang="en-IN" dirty="0"/>
          </a:p>
        </p:txBody>
      </p:sp>
      <p:pic>
        <p:nvPicPr>
          <p:cNvPr id="31" name="Picture 30">
            <a:extLst>
              <a:ext uri="{FF2B5EF4-FFF2-40B4-BE49-F238E27FC236}">
                <a16:creationId xmlns:a16="http://schemas.microsoft.com/office/drawing/2014/main" id="{DACF5ED4-AD40-804B-3DA7-4E27295D1026}"/>
              </a:ext>
            </a:extLst>
          </p:cNvPr>
          <p:cNvPicPr>
            <a:picLocks noChangeAspect="1"/>
          </p:cNvPicPr>
          <p:nvPr/>
        </p:nvPicPr>
        <p:blipFill>
          <a:blip r:embed="rId3"/>
          <a:stretch>
            <a:fillRect/>
          </a:stretch>
        </p:blipFill>
        <p:spPr>
          <a:xfrm>
            <a:off x="498687" y="1396652"/>
            <a:ext cx="2894042" cy="2248405"/>
          </a:xfrm>
          <a:prstGeom prst="rect">
            <a:avLst/>
          </a:prstGeom>
        </p:spPr>
      </p:pic>
      <p:pic>
        <p:nvPicPr>
          <p:cNvPr id="32" name="Picture 31">
            <a:extLst>
              <a:ext uri="{FF2B5EF4-FFF2-40B4-BE49-F238E27FC236}">
                <a16:creationId xmlns:a16="http://schemas.microsoft.com/office/drawing/2014/main" id="{15709809-BFA5-E256-59DF-C0EF6435331B}"/>
              </a:ext>
            </a:extLst>
          </p:cNvPr>
          <p:cNvPicPr>
            <a:picLocks noChangeAspect="1"/>
          </p:cNvPicPr>
          <p:nvPr/>
        </p:nvPicPr>
        <p:blipFill>
          <a:blip r:embed="rId4"/>
          <a:srcRect t="12015" r="-119" b="7800"/>
          <a:stretch/>
        </p:blipFill>
        <p:spPr>
          <a:xfrm>
            <a:off x="3286615" y="1396652"/>
            <a:ext cx="2330342" cy="1866379"/>
          </a:xfrm>
          <a:prstGeom prst="rect">
            <a:avLst/>
          </a:prstGeom>
        </p:spPr>
      </p:pic>
    </p:spTree>
    <p:custDataLst>
      <p:tags r:id="rId1"/>
    </p:custDataLst>
    <p:extLst>
      <p:ext uri="{BB962C8B-B14F-4D97-AF65-F5344CB8AC3E}">
        <p14:creationId xmlns:p14="http://schemas.microsoft.com/office/powerpoint/2010/main" val="2649517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75185-4CC4-D41F-AB8B-4F78DBB450D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9902AF2-DAFF-A76C-DFF9-23FADAB15955}"/>
              </a:ext>
            </a:extLst>
          </p:cNvPr>
          <p:cNvSpPr>
            <a:spLocks noGrp="1"/>
          </p:cNvSpPr>
          <p:nvPr>
            <p:ph type="title"/>
          </p:nvPr>
        </p:nvSpPr>
        <p:spPr/>
        <p:txBody>
          <a:bodyPr/>
          <a:lstStyle/>
          <a:p>
            <a:r>
              <a:rPr lang="en-US" dirty="0"/>
              <a:t>Cartridge overview </a:t>
            </a:r>
            <a:r>
              <a:rPr lang="en-US" sz="1400" i="1" dirty="0"/>
              <a:t>– cont’d</a:t>
            </a:r>
          </a:p>
        </p:txBody>
      </p:sp>
      <p:sp>
        <p:nvSpPr>
          <p:cNvPr id="5" name="Slide Number Placeholder 4">
            <a:extLst>
              <a:ext uri="{FF2B5EF4-FFF2-40B4-BE49-F238E27FC236}">
                <a16:creationId xmlns:a16="http://schemas.microsoft.com/office/drawing/2014/main" id="{EF517727-E29D-9D9E-BE5E-3A6232A17A29}"/>
              </a:ext>
            </a:extLst>
          </p:cNvPr>
          <p:cNvSpPr>
            <a:spLocks noGrp="1"/>
          </p:cNvSpPr>
          <p:nvPr>
            <p:ph type="sldNum" sz="quarter" idx="10"/>
          </p:nvPr>
        </p:nvSpPr>
        <p:spPr/>
        <p:txBody>
          <a:bodyPr/>
          <a:lstStyle/>
          <a:p>
            <a:r>
              <a:rPr lang="en-IN" dirty="0"/>
              <a:t>|    </a:t>
            </a:r>
            <a:fld id="{7B2119CD-3B2D-4CEB-B404-D2E3F8CD6D69}" type="slidenum">
              <a:rPr lang="en-IN" smtClean="0"/>
              <a:pPr/>
              <a:t>6</a:t>
            </a:fld>
            <a:endParaRPr lang="en-IN" dirty="0"/>
          </a:p>
        </p:txBody>
      </p:sp>
      <p:sp>
        <p:nvSpPr>
          <p:cNvPr id="3" name="Content Placeholder 2">
            <a:extLst>
              <a:ext uri="{FF2B5EF4-FFF2-40B4-BE49-F238E27FC236}">
                <a16:creationId xmlns:a16="http://schemas.microsoft.com/office/drawing/2014/main" id="{1034FFE5-6BB8-54E2-45AF-AA0F0C986EB4}"/>
              </a:ext>
            </a:extLst>
          </p:cNvPr>
          <p:cNvSpPr>
            <a:spLocks noGrp="1"/>
          </p:cNvSpPr>
          <p:nvPr>
            <p:ph type="body" sz="quarter" idx="11"/>
          </p:nvPr>
        </p:nvSpPr>
        <p:spPr>
          <a:xfrm>
            <a:off x="502920" y="1287167"/>
            <a:ext cx="4299518" cy="3397250"/>
          </a:xfrm>
        </p:spPr>
        <p:txBody>
          <a:bodyPr vert="horz" lIns="0" tIns="0" rIns="91440" bIns="45720" rtlCol="0" anchor="t">
            <a:noAutofit/>
          </a:bodyPr>
          <a:lstStyle/>
          <a:p>
            <a:r>
              <a:rPr lang="en-US" dirty="0">
                <a:cs typeface="Calibri"/>
              </a:rPr>
              <a:t>INTENDED USE</a:t>
            </a:r>
          </a:p>
          <a:p>
            <a:pPr marL="285750" indent="-285750">
              <a:buFont typeface="Arial" panose="020B0604020202020204" pitchFamily="34" charset="0"/>
              <a:buChar char="•"/>
            </a:pPr>
            <a:r>
              <a:rPr lang="en-US" sz="1400" dirty="0">
                <a:solidFill>
                  <a:schemeClr val="tx1"/>
                </a:solidFill>
                <a:cs typeface="Calibri"/>
              </a:rPr>
              <a:t>The </a:t>
            </a:r>
            <a:r>
              <a:rPr lang="en-US" sz="1400" i="1" dirty="0">
                <a:solidFill>
                  <a:schemeClr val="tx1"/>
                </a:solidFill>
                <a:cs typeface="Calibri"/>
              </a:rPr>
              <a:t>i-STAT G3+ </a:t>
            </a:r>
            <a:r>
              <a:rPr lang="en-US" sz="1400" dirty="0">
                <a:solidFill>
                  <a:schemeClr val="tx1"/>
                </a:solidFill>
                <a:cs typeface="Calibri"/>
              </a:rPr>
              <a:t>cartridge with the </a:t>
            </a:r>
            <a:r>
              <a:rPr lang="en-US" sz="1400" i="1" dirty="0">
                <a:solidFill>
                  <a:schemeClr val="tx1"/>
                </a:solidFill>
                <a:cs typeface="Calibri"/>
              </a:rPr>
              <a:t>i-STAT 1 System </a:t>
            </a:r>
            <a:r>
              <a:rPr lang="en-US" sz="1400" dirty="0">
                <a:solidFill>
                  <a:schemeClr val="tx1"/>
                </a:solidFill>
                <a:cs typeface="Calibri"/>
              </a:rPr>
              <a:t>is intended for use in the </a:t>
            </a:r>
            <a:r>
              <a:rPr lang="en-US" sz="1400" i="1" dirty="0">
                <a:solidFill>
                  <a:schemeClr val="tx1"/>
                </a:solidFill>
                <a:cs typeface="Calibri"/>
              </a:rPr>
              <a:t>in vitro</a:t>
            </a:r>
            <a:r>
              <a:rPr lang="en-US" sz="1400" dirty="0">
                <a:solidFill>
                  <a:schemeClr val="tx1"/>
                </a:solidFill>
                <a:cs typeface="Calibri"/>
              </a:rPr>
              <a:t> quantification of pH, partial pressure of oxygen (PO</a:t>
            </a:r>
            <a:r>
              <a:rPr lang="en-US" sz="1400" baseline="-25000" dirty="0">
                <a:solidFill>
                  <a:schemeClr val="tx1"/>
                </a:solidFill>
                <a:cs typeface="Calibri"/>
              </a:rPr>
              <a:t>2</a:t>
            </a:r>
            <a:r>
              <a:rPr lang="en-US" sz="1400" dirty="0">
                <a:solidFill>
                  <a:schemeClr val="tx1"/>
                </a:solidFill>
                <a:cs typeface="Calibri"/>
              </a:rPr>
              <a:t>) and partial pressure of carbon dioxide (PCO</a:t>
            </a:r>
            <a:r>
              <a:rPr lang="en-US" sz="1400" baseline="-25000" dirty="0">
                <a:solidFill>
                  <a:schemeClr val="tx1"/>
                </a:solidFill>
                <a:cs typeface="Calibri"/>
              </a:rPr>
              <a:t>2</a:t>
            </a:r>
            <a:r>
              <a:rPr lang="en-US" sz="1400" dirty="0">
                <a:solidFill>
                  <a:schemeClr val="tx1"/>
                </a:solidFill>
                <a:cs typeface="Calibri"/>
              </a:rPr>
              <a:t>) in arterial, venous or capillary whole blood.*</a:t>
            </a:r>
            <a:endParaRPr lang="en-US" sz="1400" dirty="0">
              <a:solidFill>
                <a:schemeClr val="tx1"/>
              </a:solidFill>
              <a:ea typeface="Calibri"/>
              <a:cs typeface="Calibri"/>
            </a:endParaRPr>
          </a:p>
          <a:p>
            <a:pPr marL="285750" indent="-285750">
              <a:buFont typeface="Arial" panose="020B0604020202020204" pitchFamily="34" charset="0"/>
              <a:buChar char="•"/>
            </a:pPr>
            <a:endParaRPr lang="en-US" sz="1000" dirty="0"/>
          </a:p>
          <a:p>
            <a:r>
              <a:rPr lang="en-US" dirty="0">
                <a:cs typeface="Calibri"/>
              </a:rPr>
              <a:t>SYSTEM COMPATIBILITY</a:t>
            </a:r>
            <a:endParaRPr lang="en-US" dirty="0">
              <a:ea typeface="Calibri"/>
              <a:cs typeface="Calibri"/>
            </a:endParaRPr>
          </a:p>
          <a:p>
            <a:pPr marL="285750" indent="-285750">
              <a:buFont typeface="Arial" panose="020B0604020202020204" pitchFamily="34" charset="0"/>
              <a:buChar char="•"/>
            </a:pPr>
            <a:r>
              <a:rPr lang="en-US" sz="1400" dirty="0">
                <a:solidFill>
                  <a:schemeClr val="tx1"/>
                </a:solidFill>
                <a:cs typeface="Calibri"/>
              </a:rPr>
              <a:t>The </a:t>
            </a:r>
            <a:r>
              <a:rPr lang="en-US" sz="1400" i="1" dirty="0">
                <a:solidFill>
                  <a:schemeClr val="tx1"/>
                </a:solidFill>
                <a:cs typeface="Calibri"/>
              </a:rPr>
              <a:t>i-STAT G3+ </a:t>
            </a:r>
            <a:r>
              <a:rPr lang="en-US" sz="1400" dirty="0">
                <a:solidFill>
                  <a:schemeClr val="tx1"/>
                </a:solidFill>
                <a:cs typeface="Calibri"/>
              </a:rPr>
              <a:t>cartridge is compatible with the </a:t>
            </a:r>
            <a:br>
              <a:rPr lang="en-US" sz="1400" dirty="0"/>
            </a:br>
            <a:r>
              <a:rPr lang="en-US" sz="1400" i="1" dirty="0">
                <a:solidFill>
                  <a:schemeClr val="tx1"/>
                </a:solidFill>
                <a:cs typeface="Calibri"/>
              </a:rPr>
              <a:t>i-STAT 1 System</a:t>
            </a:r>
            <a:endParaRPr lang="en-US" sz="1400" i="1" dirty="0">
              <a:solidFill>
                <a:schemeClr val="tx1"/>
              </a:solidFill>
              <a:ea typeface="Calibri"/>
              <a:cs typeface="Calibri"/>
            </a:endParaRPr>
          </a:p>
          <a:p>
            <a:endParaRPr lang="en-US" dirty="0"/>
          </a:p>
          <a:p>
            <a:endParaRPr lang="en-US" dirty="0"/>
          </a:p>
        </p:txBody>
      </p:sp>
      <p:pic>
        <p:nvPicPr>
          <p:cNvPr id="8" name="Picture 7" descr="A grey device with a screen&#10;&#10;Description automatically generated">
            <a:extLst>
              <a:ext uri="{FF2B5EF4-FFF2-40B4-BE49-F238E27FC236}">
                <a16:creationId xmlns:a16="http://schemas.microsoft.com/office/drawing/2014/main" id="{6C8079CC-5425-915D-5512-F29D3C944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623" y="658159"/>
            <a:ext cx="1218811" cy="3680931"/>
          </a:xfrm>
          <a:prstGeom prst="rect">
            <a:avLst/>
          </a:prstGeom>
        </p:spPr>
      </p:pic>
      <p:pic>
        <p:nvPicPr>
          <p:cNvPr id="14" name="Picture 13">
            <a:extLst>
              <a:ext uri="{FF2B5EF4-FFF2-40B4-BE49-F238E27FC236}">
                <a16:creationId xmlns:a16="http://schemas.microsoft.com/office/drawing/2014/main" id="{B21A5A0B-6A10-2364-793E-7CC8DB9C3E31}"/>
              </a:ext>
            </a:extLst>
          </p:cNvPr>
          <p:cNvPicPr>
            <a:picLocks noChangeAspect="1"/>
          </p:cNvPicPr>
          <p:nvPr/>
        </p:nvPicPr>
        <p:blipFill>
          <a:blip r:embed="rId4" cstate="print">
            <a:extLst>
              <a:ext uri="{28A0092B-C50C-407E-A947-70E740481C1C}">
                <a14:useLocalDpi xmlns:a14="http://schemas.microsoft.com/office/drawing/2010/main" val="0"/>
              </a:ext>
            </a:extLst>
          </a:blip>
          <a:srcRect l="34885" r="32020"/>
          <a:stretch/>
        </p:blipFill>
        <p:spPr>
          <a:xfrm>
            <a:off x="6728757" y="627469"/>
            <a:ext cx="1179005" cy="3888562"/>
          </a:xfrm>
          <a:prstGeom prst="rect">
            <a:avLst/>
          </a:prstGeom>
        </p:spPr>
      </p:pic>
      <p:pic>
        <p:nvPicPr>
          <p:cNvPr id="16" name="Picture 15">
            <a:extLst>
              <a:ext uri="{FF2B5EF4-FFF2-40B4-BE49-F238E27FC236}">
                <a16:creationId xmlns:a16="http://schemas.microsoft.com/office/drawing/2014/main" id="{6E8C223F-CB7C-9121-08EA-4EB94693309C}"/>
              </a:ext>
            </a:extLst>
          </p:cNvPr>
          <p:cNvPicPr>
            <a:picLocks noChangeAspect="1"/>
          </p:cNvPicPr>
          <p:nvPr/>
        </p:nvPicPr>
        <p:blipFill>
          <a:blip r:embed="rId5"/>
          <a:srcRect l="7445" t="7970" r="6610" b="4287"/>
          <a:stretch/>
        </p:blipFill>
        <p:spPr>
          <a:xfrm>
            <a:off x="6435422" y="3594561"/>
            <a:ext cx="510421" cy="841957"/>
          </a:xfrm>
          <a:prstGeom prst="rect">
            <a:avLst/>
          </a:prstGeom>
          <a:effectLst/>
        </p:spPr>
      </p:pic>
      <p:sp>
        <p:nvSpPr>
          <p:cNvPr id="2" name="TextBox 1">
            <a:extLst>
              <a:ext uri="{FF2B5EF4-FFF2-40B4-BE49-F238E27FC236}">
                <a16:creationId xmlns:a16="http://schemas.microsoft.com/office/drawing/2014/main" id="{53A6E7EF-FB55-B493-0888-E63FEE4364D7}"/>
              </a:ext>
            </a:extLst>
          </p:cNvPr>
          <p:cNvSpPr txBox="1"/>
          <p:nvPr/>
        </p:nvSpPr>
        <p:spPr>
          <a:xfrm>
            <a:off x="352268" y="4339090"/>
            <a:ext cx="5349835" cy="215444"/>
          </a:xfrm>
          <a:prstGeom prst="rect">
            <a:avLst/>
          </a:prstGeom>
          <a:noFill/>
        </p:spPr>
        <p:txBody>
          <a:bodyPr wrap="square" rtlCol="0">
            <a:spAutoFit/>
          </a:bodyPr>
          <a:lstStyle/>
          <a:p>
            <a:r>
              <a:rPr lang="en-US" sz="800" dirty="0">
                <a:latin typeface="+mj-lt"/>
              </a:rPr>
              <a:t>* Intended use information may vary by country or region.</a:t>
            </a:r>
          </a:p>
        </p:txBody>
      </p:sp>
    </p:spTree>
    <p:custDataLst>
      <p:tags r:id="rId1"/>
    </p:custDataLst>
    <p:extLst>
      <p:ext uri="{BB962C8B-B14F-4D97-AF65-F5344CB8AC3E}">
        <p14:creationId xmlns:p14="http://schemas.microsoft.com/office/powerpoint/2010/main" val="3459827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2C70E-A1DC-E990-FCE4-80D8B99CD1F9}"/>
            </a:ext>
          </a:extLst>
        </p:cNvPr>
        <p:cNvGrpSpPr/>
        <p:nvPr/>
      </p:nvGrpSpPr>
      <p:grpSpPr>
        <a:xfrm>
          <a:off x="0" y="0"/>
          <a:ext cx="0" cy="0"/>
          <a:chOff x="0" y="0"/>
          <a:chExt cx="0" cy="0"/>
        </a:xfrm>
      </p:grpSpPr>
      <p:pic>
        <p:nvPicPr>
          <p:cNvPr id="27" name="Picture 26" descr="A close-up of a packet&#10;&#10;AI-generated content may be incorrect.">
            <a:extLst>
              <a:ext uri="{FF2B5EF4-FFF2-40B4-BE49-F238E27FC236}">
                <a16:creationId xmlns:a16="http://schemas.microsoft.com/office/drawing/2014/main" id="{F446561F-1F8C-CD64-1EEF-6CAB8A039D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3502" y="2789830"/>
            <a:ext cx="2693174" cy="1949008"/>
          </a:xfrm>
          <a:prstGeom prst="rect">
            <a:avLst/>
          </a:prstGeom>
          <a:ln>
            <a:noFill/>
          </a:ln>
        </p:spPr>
      </p:pic>
      <p:pic>
        <p:nvPicPr>
          <p:cNvPr id="26" name="Picture 25" descr="A white and green package with a bar code&#10;&#10;AI-generated content may be incorrect.">
            <a:extLst>
              <a:ext uri="{FF2B5EF4-FFF2-40B4-BE49-F238E27FC236}">
                <a16:creationId xmlns:a16="http://schemas.microsoft.com/office/drawing/2014/main" id="{1AF4A9B2-112E-6A37-9B3F-8492F81626B1}"/>
              </a:ext>
            </a:extLst>
          </p:cNvPr>
          <p:cNvPicPr>
            <a:picLocks noChangeAspect="1"/>
          </p:cNvPicPr>
          <p:nvPr/>
        </p:nvPicPr>
        <p:blipFill>
          <a:blip r:embed="rId4" cstate="print">
            <a:extLst>
              <a:ext uri="{28A0092B-C50C-407E-A947-70E740481C1C}">
                <a14:useLocalDpi xmlns:a14="http://schemas.microsoft.com/office/drawing/2010/main" val="0"/>
              </a:ext>
            </a:extLst>
          </a:blip>
          <a:srcRect l="3476" t="10281" r="3534" b="4902"/>
          <a:stretch/>
        </p:blipFill>
        <p:spPr>
          <a:xfrm>
            <a:off x="5487588" y="568961"/>
            <a:ext cx="2639589" cy="1949008"/>
          </a:xfrm>
          <a:prstGeom prst="rect">
            <a:avLst/>
          </a:prstGeom>
          <a:ln>
            <a:noFill/>
          </a:ln>
        </p:spPr>
      </p:pic>
      <p:sp>
        <p:nvSpPr>
          <p:cNvPr id="6" name="Title 5">
            <a:extLst>
              <a:ext uri="{FF2B5EF4-FFF2-40B4-BE49-F238E27FC236}">
                <a16:creationId xmlns:a16="http://schemas.microsoft.com/office/drawing/2014/main" id="{DAFDF3AC-70B7-B07E-3D04-6589C929896F}"/>
              </a:ext>
            </a:extLst>
          </p:cNvPr>
          <p:cNvSpPr>
            <a:spLocks noGrp="1"/>
          </p:cNvSpPr>
          <p:nvPr>
            <p:ph type="title"/>
          </p:nvPr>
        </p:nvSpPr>
        <p:spPr/>
        <p:txBody>
          <a:bodyPr/>
          <a:lstStyle/>
          <a:p>
            <a:r>
              <a:rPr lang="en-US" dirty="0"/>
              <a:t>Cartridge overview </a:t>
            </a:r>
            <a:r>
              <a:rPr lang="en-US" sz="1400" dirty="0"/>
              <a:t>– cont’d</a:t>
            </a:r>
          </a:p>
        </p:txBody>
      </p:sp>
      <p:sp>
        <p:nvSpPr>
          <p:cNvPr id="5" name="Slide Number Placeholder 4">
            <a:extLst>
              <a:ext uri="{FF2B5EF4-FFF2-40B4-BE49-F238E27FC236}">
                <a16:creationId xmlns:a16="http://schemas.microsoft.com/office/drawing/2014/main" id="{53AA6D78-3CFB-284B-CFB8-BFF91615FE10}"/>
              </a:ext>
            </a:extLst>
          </p:cNvPr>
          <p:cNvSpPr>
            <a:spLocks noGrp="1"/>
          </p:cNvSpPr>
          <p:nvPr>
            <p:ph type="sldNum" sz="quarter" idx="10"/>
          </p:nvPr>
        </p:nvSpPr>
        <p:spPr/>
        <p:txBody>
          <a:bodyPr/>
          <a:lstStyle/>
          <a:p>
            <a:r>
              <a:rPr lang="en-IN" dirty="0"/>
              <a:t>|    </a:t>
            </a:r>
            <a:fld id="{7B2119CD-3B2D-4CEB-B404-D2E3F8CD6D69}" type="slidenum">
              <a:rPr lang="en-IN" smtClean="0"/>
              <a:pPr/>
              <a:t>7</a:t>
            </a:fld>
            <a:endParaRPr lang="en-IN" dirty="0"/>
          </a:p>
        </p:txBody>
      </p:sp>
      <p:sp>
        <p:nvSpPr>
          <p:cNvPr id="37" name="Text Box 19">
            <a:extLst>
              <a:ext uri="{FF2B5EF4-FFF2-40B4-BE49-F238E27FC236}">
                <a16:creationId xmlns:a16="http://schemas.microsoft.com/office/drawing/2014/main" id="{B29BAC0A-A661-152A-1C19-443A28845500}"/>
              </a:ext>
            </a:extLst>
          </p:cNvPr>
          <p:cNvSpPr txBox="1">
            <a:spLocks noChangeArrowheads="1"/>
          </p:cNvSpPr>
          <p:nvPr/>
        </p:nvSpPr>
        <p:spPr bwMode="auto">
          <a:xfrm>
            <a:off x="5659112" y="289020"/>
            <a:ext cx="579545"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FRONT</a:t>
            </a:r>
          </a:p>
        </p:txBody>
      </p:sp>
      <p:sp>
        <p:nvSpPr>
          <p:cNvPr id="38" name="Text Box 19">
            <a:extLst>
              <a:ext uri="{FF2B5EF4-FFF2-40B4-BE49-F238E27FC236}">
                <a16:creationId xmlns:a16="http://schemas.microsoft.com/office/drawing/2014/main" id="{AE96912B-0C7A-A32F-995F-D2B6DC62D8F5}"/>
              </a:ext>
            </a:extLst>
          </p:cNvPr>
          <p:cNvSpPr txBox="1">
            <a:spLocks noChangeArrowheads="1"/>
          </p:cNvSpPr>
          <p:nvPr/>
        </p:nvSpPr>
        <p:spPr bwMode="auto">
          <a:xfrm>
            <a:off x="5595299" y="2493533"/>
            <a:ext cx="579545" cy="400110"/>
          </a:xfrm>
          <a:prstGeom prst="rect">
            <a:avLst/>
          </a:prstGeom>
          <a:no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Bef>
                <a:spcPct val="50000"/>
              </a:spcBef>
            </a:pPr>
            <a:r>
              <a:rPr lang="en-US" altLang="en-US" sz="1400" b="1" dirty="0">
                <a:solidFill>
                  <a:schemeClr val="accent1"/>
                </a:solidFill>
              </a:rPr>
              <a:t>BACK</a:t>
            </a:r>
          </a:p>
        </p:txBody>
      </p:sp>
      <p:grpSp>
        <p:nvGrpSpPr>
          <p:cNvPr id="4" name="Group 3">
            <a:extLst>
              <a:ext uri="{FF2B5EF4-FFF2-40B4-BE49-F238E27FC236}">
                <a16:creationId xmlns:a16="http://schemas.microsoft.com/office/drawing/2014/main" id="{AB1063C3-C81A-9801-3004-E1CEB1142AC2}"/>
              </a:ext>
            </a:extLst>
          </p:cNvPr>
          <p:cNvGrpSpPr/>
          <p:nvPr/>
        </p:nvGrpSpPr>
        <p:grpSpPr>
          <a:xfrm>
            <a:off x="5401636" y="1116954"/>
            <a:ext cx="382413" cy="318013"/>
            <a:chOff x="4364945" y="2377837"/>
            <a:chExt cx="407114" cy="338554"/>
          </a:xfrm>
        </p:grpSpPr>
        <p:sp>
          <p:nvSpPr>
            <p:cNvPr id="7" name="Oval 6">
              <a:extLst>
                <a:ext uri="{FF2B5EF4-FFF2-40B4-BE49-F238E27FC236}">
                  <a16:creationId xmlns:a16="http://schemas.microsoft.com/office/drawing/2014/main" id="{E4B66AFE-1A4E-8D82-BCBB-22DC53F43D54}"/>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A1F57A8-B26F-B396-55E4-519518F63AF3}"/>
                </a:ext>
              </a:extLst>
            </p:cNvPr>
            <p:cNvSpPr txBox="1"/>
            <p:nvPr/>
          </p:nvSpPr>
          <p:spPr>
            <a:xfrm>
              <a:off x="4364945" y="2377837"/>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A</a:t>
              </a:r>
              <a:endParaRPr lang="en-US" dirty="0">
                <a:solidFill>
                  <a:schemeClr val="bg1"/>
                </a:solidFill>
                <a:ea typeface="+mn-lt"/>
                <a:cs typeface="+mn-lt"/>
              </a:endParaRPr>
            </a:p>
          </p:txBody>
        </p:sp>
      </p:grpSp>
      <p:grpSp>
        <p:nvGrpSpPr>
          <p:cNvPr id="9" name="Group 8">
            <a:extLst>
              <a:ext uri="{FF2B5EF4-FFF2-40B4-BE49-F238E27FC236}">
                <a16:creationId xmlns:a16="http://schemas.microsoft.com/office/drawing/2014/main" id="{73D9C728-F882-5DAD-74ED-E227A0840002}"/>
              </a:ext>
            </a:extLst>
          </p:cNvPr>
          <p:cNvGrpSpPr/>
          <p:nvPr/>
        </p:nvGrpSpPr>
        <p:grpSpPr>
          <a:xfrm>
            <a:off x="6424970" y="1283147"/>
            <a:ext cx="382413" cy="318013"/>
            <a:chOff x="4364945" y="2385080"/>
            <a:chExt cx="407114" cy="338554"/>
          </a:xfrm>
        </p:grpSpPr>
        <p:sp>
          <p:nvSpPr>
            <p:cNvPr id="10" name="Oval 9">
              <a:extLst>
                <a:ext uri="{FF2B5EF4-FFF2-40B4-BE49-F238E27FC236}">
                  <a16:creationId xmlns:a16="http://schemas.microsoft.com/office/drawing/2014/main" id="{83D57E38-AD55-0225-F1B1-0814CF1B1978}"/>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E1AB9D9-5E71-78C7-68D9-D17163CBBC7F}"/>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B</a:t>
              </a:r>
              <a:endParaRPr lang="en-US" dirty="0">
                <a:solidFill>
                  <a:schemeClr val="bg1"/>
                </a:solidFill>
                <a:ea typeface="+mn-lt"/>
                <a:cs typeface="+mn-lt"/>
              </a:endParaRPr>
            </a:p>
          </p:txBody>
        </p:sp>
      </p:grpSp>
      <p:grpSp>
        <p:nvGrpSpPr>
          <p:cNvPr id="12" name="Group 11">
            <a:extLst>
              <a:ext uri="{FF2B5EF4-FFF2-40B4-BE49-F238E27FC236}">
                <a16:creationId xmlns:a16="http://schemas.microsoft.com/office/drawing/2014/main" id="{49E95BD8-ED0E-838F-F3B6-A5C015396C8F}"/>
              </a:ext>
            </a:extLst>
          </p:cNvPr>
          <p:cNvGrpSpPr/>
          <p:nvPr/>
        </p:nvGrpSpPr>
        <p:grpSpPr>
          <a:xfrm>
            <a:off x="6800463" y="622567"/>
            <a:ext cx="382413" cy="338554"/>
            <a:chOff x="4364945" y="2374147"/>
            <a:chExt cx="407114" cy="360422"/>
          </a:xfrm>
        </p:grpSpPr>
        <p:sp>
          <p:nvSpPr>
            <p:cNvPr id="13" name="Oval 12">
              <a:extLst>
                <a:ext uri="{FF2B5EF4-FFF2-40B4-BE49-F238E27FC236}">
                  <a16:creationId xmlns:a16="http://schemas.microsoft.com/office/drawing/2014/main" id="{FD9E85A3-B0F4-24E2-CB9B-AC501B24AC20}"/>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7621AB9D-C6DF-1787-622F-7FDEC91EFF83}"/>
                </a:ext>
              </a:extLst>
            </p:cNvPr>
            <p:cNvSpPr txBox="1"/>
            <p:nvPr/>
          </p:nvSpPr>
          <p:spPr>
            <a:xfrm>
              <a:off x="4364945" y="2374147"/>
              <a:ext cx="407114" cy="36042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D</a:t>
              </a:r>
            </a:p>
          </p:txBody>
        </p:sp>
      </p:grpSp>
      <p:grpSp>
        <p:nvGrpSpPr>
          <p:cNvPr id="15" name="Group 14">
            <a:extLst>
              <a:ext uri="{FF2B5EF4-FFF2-40B4-BE49-F238E27FC236}">
                <a16:creationId xmlns:a16="http://schemas.microsoft.com/office/drawing/2014/main" id="{1E1695D9-FF84-DA4A-6E9C-A3B041536C48}"/>
              </a:ext>
            </a:extLst>
          </p:cNvPr>
          <p:cNvGrpSpPr/>
          <p:nvPr/>
        </p:nvGrpSpPr>
        <p:grpSpPr>
          <a:xfrm>
            <a:off x="7789011" y="1219466"/>
            <a:ext cx="382413" cy="338554"/>
            <a:chOff x="4364945" y="2374147"/>
            <a:chExt cx="407114" cy="360422"/>
          </a:xfrm>
        </p:grpSpPr>
        <p:sp>
          <p:nvSpPr>
            <p:cNvPr id="16" name="Oval 15">
              <a:extLst>
                <a:ext uri="{FF2B5EF4-FFF2-40B4-BE49-F238E27FC236}">
                  <a16:creationId xmlns:a16="http://schemas.microsoft.com/office/drawing/2014/main" id="{9894EA24-DBA4-C6D7-992F-941580100F75}"/>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C9F10AA9-9653-E453-88C5-969CE2CE483C}"/>
                </a:ext>
              </a:extLst>
            </p:cNvPr>
            <p:cNvSpPr txBox="1"/>
            <p:nvPr/>
          </p:nvSpPr>
          <p:spPr>
            <a:xfrm>
              <a:off x="4364945" y="2374147"/>
              <a:ext cx="407114" cy="36042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F</a:t>
              </a:r>
            </a:p>
          </p:txBody>
        </p:sp>
      </p:grpSp>
      <p:grpSp>
        <p:nvGrpSpPr>
          <p:cNvPr id="18" name="Group 17">
            <a:extLst>
              <a:ext uri="{FF2B5EF4-FFF2-40B4-BE49-F238E27FC236}">
                <a16:creationId xmlns:a16="http://schemas.microsoft.com/office/drawing/2014/main" id="{F2A9B870-01AF-E9A6-D53C-E5F587989AF1}"/>
              </a:ext>
            </a:extLst>
          </p:cNvPr>
          <p:cNvGrpSpPr/>
          <p:nvPr/>
        </p:nvGrpSpPr>
        <p:grpSpPr>
          <a:xfrm>
            <a:off x="5890915" y="2070251"/>
            <a:ext cx="382413" cy="338554"/>
            <a:chOff x="4364945" y="2374147"/>
            <a:chExt cx="407114" cy="360422"/>
          </a:xfrm>
        </p:grpSpPr>
        <p:sp>
          <p:nvSpPr>
            <p:cNvPr id="19" name="Oval 18">
              <a:extLst>
                <a:ext uri="{FF2B5EF4-FFF2-40B4-BE49-F238E27FC236}">
                  <a16:creationId xmlns:a16="http://schemas.microsoft.com/office/drawing/2014/main" id="{56110318-C93B-35CF-0526-7F216339482F}"/>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8D329EB-DE5B-A8FC-DFEB-5B4F8283825A}"/>
                </a:ext>
              </a:extLst>
            </p:cNvPr>
            <p:cNvSpPr txBox="1"/>
            <p:nvPr/>
          </p:nvSpPr>
          <p:spPr>
            <a:xfrm>
              <a:off x="4364945" y="2374147"/>
              <a:ext cx="407114" cy="36042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C</a:t>
              </a:r>
            </a:p>
          </p:txBody>
        </p:sp>
      </p:grpSp>
      <p:grpSp>
        <p:nvGrpSpPr>
          <p:cNvPr id="21" name="Group 20">
            <a:extLst>
              <a:ext uri="{FF2B5EF4-FFF2-40B4-BE49-F238E27FC236}">
                <a16:creationId xmlns:a16="http://schemas.microsoft.com/office/drawing/2014/main" id="{40AE1725-6161-3BA8-8846-880DEAAB7D9B}"/>
              </a:ext>
            </a:extLst>
          </p:cNvPr>
          <p:cNvGrpSpPr/>
          <p:nvPr/>
        </p:nvGrpSpPr>
        <p:grpSpPr>
          <a:xfrm>
            <a:off x="7239106" y="2150980"/>
            <a:ext cx="382413" cy="338554"/>
            <a:chOff x="4573544" y="2287231"/>
            <a:chExt cx="407114" cy="360422"/>
          </a:xfrm>
        </p:grpSpPr>
        <p:sp>
          <p:nvSpPr>
            <p:cNvPr id="22" name="Oval 21">
              <a:extLst>
                <a:ext uri="{FF2B5EF4-FFF2-40B4-BE49-F238E27FC236}">
                  <a16:creationId xmlns:a16="http://schemas.microsoft.com/office/drawing/2014/main" id="{90128BA2-C299-1B78-FDBF-E914226E97BD}"/>
                </a:ext>
              </a:extLst>
            </p:cNvPr>
            <p:cNvSpPr/>
            <p:nvPr/>
          </p:nvSpPr>
          <p:spPr>
            <a:xfrm>
              <a:off x="4645250" y="2332705"/>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FBC0BB2-9A96-1087-7985-C6799293D9EB}"/>
                </a:ext>
              </a:extLst>
            </p:cNvPr>
            <p:cNvSpPr txBox="1"/>
            <p:nvPr/>
          </p:nvSpPr>
          <p:spPr>
            <a:xfrm>
              <a:off x="4573544" y="2287231"/>
              <a:ext cx="407114" cy="36042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G</a:t>
              </a:r>
            </a:p>
          </p:txBody>
        </p:sp>
      </p:grpSp>
      <p:grpSp>
        <p:nvGrpSpPr>
          <p:cNvPr id="24" name="Group 23">
            <a:extLst>
              <a:ext uri="{FF2B5EF4-FFF2-40B4-BE49-F238E27FC236}">
                <a16:creationId xmlns:a16="http://schemas.microsoft.com/office/drawing/2014/main" id="{C1AB7A36-E653-D075-75C3-F546790D1C9B}"/>
              </a:ext>
            </a:extLst>
          </p:cNvPr>
          <p:cNvGrpSpPr/>
          <p:nvPr/>
        </p:nvGrpSpPr>
        <p:grpSpPr>
          <a:xfrm>
            <a:off x="5697690" y="3380621"/>
            <a:ext cx="382413" cy="338554"/>
            <a:chOff x="4364945" y="2374146"/>
            <a:chExt cx="407114" cy="360422"/>
          </a:xfrm>
        </p:grpSpPr>
        <p:sp>
          <p:nvSpPr>
            <p:cNvPr id="25" name="Oval 24">
              <a:extLst>
                <a:ext uri="{FF2B5EF4-FFF2-40B4-BE49-F238E27FC236}">
                  <a16:creationId xmlns:a16="http://schemas.microsoft.com/office/drawing/2014/main" id="{394D8D25-19B9-3FFC-E646-41CCB26D47A9}"/>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87ED2BEB-8A1A-54B3-6BAD-274E0A6B1352}"/>
                </a:ext>
              </a:extLst>
            </p:cNvPr>
            <p:cNvSpPr txBox="1"/>
            <p:nvPr/>
          </p:nvSpPr>
          <p:spPr>
            <a:xfrm>
              <a:off x="4364945" y="2374146"/>
              <a:ext cx="407114" cy="36042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H</a:t>
              </a:r>
            </a:p>
          </p:txBody>
        </p:sp>
      </p:grpSp>
      <p:grpSp>
        <p:nvGrpSpPr>
          <p:cNvPr id="2" name="Group 1">
            <a:extLst>
              <a:ext uri="{FF2B5EF4-FFF2-40B4-BE49-F238E27FC236}">
                <a16:creationId xmlns:a16="http://schemas.microsoft.com/office/drawing/2014/main" id="{F1FF9C15-BC39-996D-0FEE-17AD0170ECAA}"/>
              </a:ext>
            </a:extLst>
          </p:cNvPr>
          <p:cNvGrpSpPr/>
          <p:nvPr/>
        </p:nvGrpSpPr>
        <p:grpSpPr>
          <a:xfrm>
            <a:off x="7235881" y="568130"/>
            <a:ext cx="382412" cy="338553"/>
            <a:chOff x="4364945" y="2374147"/>
            <a:chExt cx="407114" cy="360422"/>
          </a:xfrm>
        </p:grpSpPr>
        <p:sp>
          <p:nvSpPr>
            <p:cNvPr id="29" name="Oval 28">
              <a:extLst>
                <a:ext uri="{FF2B5EF4-FFF2-40B4-BE49-F238E27FC236}">
                  <a16:creationId xmlns:a16="http://schemas.microsoft.com/office/drawing/2014/main" id="{BD1CCCC6-7C3F-6315-8FA2-F547C5F3DD6E}"/>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3640AE6C-E2DB-8785-813C-D0FEFCCA69A1}"/>
                </a:ext>
              </a:extLst>
            </p:cNvPr>
            <p:cNvSpPr txBox="1"/>
            <p:nvPr/>
          </p:nvSpPr>
          <p:spPr>
            <a:xfrm>
              <a:off x="4364945" y="2374147"/>
              <a:ext cx="407114" cy="36042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E</a:t>
              </a:r>
            </a:p>
          </p:txBody>
        </p:sp>
      </p:grpSp>
      <p:grpSp>
        <p:nvGrpSpPr>
          <p:cNvPr id="31" name="Group 30">
            <a:extLst>
              <a:ext uri="{FF2B5EF4-FFF2-40B4-BE49-F238E27FC236}">
                <a16:creationId xmlns:a16="http://schemas.microsoft.com/office/drawing/2014/main" id="{CF60EE3A-6121-8F08-099C-0AF996BBCB59}"/>
              </a:ext>
            </a:extLst>
          </p:cNvPr>
          <p:cNvGrpSpPr/>
          <p:nvPr/>
        </p:nvGrpSpPr>
        <p:grpSpPr>
          <a:xfrm>
            <a:off x="7323733" y="3598328"/>
            <a:ext cx="382412" cy="338553"/>
            <a:chOff x="4364945" y="2374146"/>
            <a:chExt cx="407114" cy="360422"/>
          </a:xfrm>
        </p:grpSpPr>
        <p:sp>
          <p:nvSpPr>
            <p:cNvPr id="32" name="Oval 31">
              <a:extLst>
                <a:ext uri="{FF2B5EF4-FFF2-40B4-BE49-F238E27FC236}">
                  <a16:creationId xmlns:a16="http://schemas.microsoft.com/office/drawing/2014/main" id="{C4F3675C-9455-3D3E-4AF2-EB0FBAFBF080}"/>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606CBC44-369C-DB9C-1328-010EB779E355}"/>
                </a:ext>
              </a:extLst>
            </p:cNvPr>
            <p:cNvSpPr txBox="1"/>
            <p:nvPr/>
          </p:nvSpPr>
          <p:spPr>
            <a:xfrm>
              <a:off x="4364945" y="2374146"/>
              <a:ext cx="407114" cy="36042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I</a:t>
              </a:r>
            </a:p>
          </p:txBody>
        </p:sp>
      </p:grpSp>
      <p:sp>
        <p:nvSpPr>
          <p:cNvPr id="43" name="Content Placeholder 2">
            <a:extLst>
              <a:ext uri="{FF2B5EF4-FFF2-40B4-BE49-F238E27FC236}">
                <a16:creationId xmlns:a16="http://schemas.microsoft.com/office/drawing/2014/main" id="{D5E7F607-90BA-05E1-2E15-33E84B3E3426}"/>
              </a:ext>
            </a:extLst>
          </p:cNvPr>
          <p:cNvSpPr>
            <a:spLocks noGrp="1"/>
          </p:cNvSpPr>
          <p:nvPr>
            <p:ph type="body" sz="quarter" idx="11"/>
          </p:nvPr>
        </p:nvSpPr>
        <p:spPr>
          <a:xfrm>
            <a:off x="502920" y="1078170"/>
            <a:ext cx="4649814" cy="3397250"/>
          </a:xfrm>
        </p:spPr>
        <p:txBody>
          <a:bodyPr vert="horz" lIns="0" tIns="0" rIns="91440" bIns="45720" rtlCol="0" anchor="t">
            <a:noAutofit/>
          </a:bodyPr>
          <a:lstStyle/>
          <a:p>
            <a:pPr marL="0" marR="0" lvl="0" indent="0" algn="l" defTabSz="385763" rtl="0" eaLnBrk="1" fontAlgn="auto" latinLnBrk="0" hangingPunct="1">
              <a:lnSpc>
                <a:spcPct val="100000"/>
              </a:lnSpc>
              <a:spcBef>
                <a:spcPts val="254"/>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9CDE"/>
                </a:solidFill>
                <a:effectLst/>
                <a:uLnTx/>
                <a:uFillTx/>
                <a:latin typeface="Calibri"/>
                <a:ea typeface="+mn-ea"/>
                <a:cs typeface="Calibri"/>
              </a:rPr>
              <a:t>CARTRIDGE INFORMATION ON POUCH</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accent1"/>
                </a:solidFill>
                <a:effectLst/>
                <a:uLnTx/>
                <a:uFillTx/>
                <a:latin typeface="Calibri"/>
                <a:ea typeface="+mn-ea"/>
                <a:cs typeface="+mn-cs"/>
              </a:rPr>
              <a:t>On each cartridge packaging, there is important </a:t>
            </a:r>
            <a:br>
              <a:rPr kumimoji="0" lang="en-US" sz="1400" b="0" i="0" u="none" strike="noStrike" kern="1200" cap="none" spc="0" normalizeH="0" baseline="0" noProof="0" dirty="0">
                <a:ln>
                  <a:noFill/>
                </a:ln>
                <a:solidFill>
                  <a:schemeClr val="accent1"/>
                </a:solidFill>
                <a:effectLst/>
                <a:uLnTx/>
                <a:uFillTx/>
                <a:latin typeface="Calibri"/>
                <a:ea typeface="+mn-ea"/>
                <a:cs typeface="+mn-cs"/>
              </a:rPr>
            </a:br>
            <a:r>
              <a:rPr kumimoji="0" lang="en-US" sz="1400" b="0" i="0" u="none" strike="noStrike" kern="1200" cap="none" spc="0" normalizeH="0" baseline="0" noProof="0" dirty="0">
                <a:ln>
                  <a:noFill/>
                </a:ln>
                <a:solidFill>
                  <a:schemeClr val="accent1"/>
                </a:solidFill>
                <a:effectLst/>
                <a:uLnTx/>
                <a:uFillTx/>
                <a:latin typeface="Calibri"/>
                <a:ea typeface="+mn-ea"/>
                <a:cs typeface="+mn-cs"/>
              </a:rPr>
              <a:t>information to locate:</a:t>
            </a:r>
            <a:endParaRPr kumimoji="0" lang="en-US" sz="1400" b="0" i="0" u="none" strike="noStrike" kern="1200" cap="none" spc="0" normalizeH="0" baseline="0" noProof="0" dirty="0">
              <a:ln>
                <a:noFill/>
              </a:ln>
              <a:solidFill>
                <a:schemeClr val="accent1"/>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A</a:t>
            </a:r>
            <a:r>
              <a:rPr kumimoji="0" lang="en-US" sz="1400" b="0" i="0" u="none" strike="noStrike" kern="1200" cap="none" spc="0" normalizeH="0" baseline="0" noProof="0" dirty="0">
                <a:ln>
                  <a:noFill/>
                </a:ln>
                <a:solidFill>
                  <a:srgbClr val="000000"/>
                </a:solidFill>
                <a:effectLst/>
                <a:uLnTx/>
                <a:uFillTx/>
                <a:latin typeface="Calibri"/>
                <a:ea typeface="+mn-ea"/>
                <a:cs typeface="+mn-cs"/>
              </a:rPr>
              <a:t>  Cartridge name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B</a:t>
            </a:r>
            <a:r>
              <a:rPr kumimoji="0" lang="en-US" sz="1400" b="0" i="0" u="none" strike="noStrike" kern="1200" cap="none" spc="0" normalizeH="0" baseline="0" noProof="0" dirty="0">
                <a:ln>
                  <a:noFill/>
                </a:ln>
                <a:solidFill>
                  <a:srgbClr val="000000"/>
                </a:solidFill>
                <a:effectLst/>
                <a:uLnTx/>
                <a:uFillTx/>
                <a:latin typeface="Calibri"/>
                <a:ea typeface="+mn-ea"/>
                <a:cs typeface="+mn-cs"/>
              </a:rPr>
              <a:t>  Analytes – measured and calculated, if applicable</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C </a:t>
            </a:r>
            <a:r>
              <a:rPr kumimoji="0" lang="en-US" sz="1400" b="0" i="0" u="none" strike="noStrike" kern="1200" cap="none" spc="0" normalizeH="0" baseline="0" noProof="0" dirty="0">
                <a:ln>
                  <a:noFill/>
                </a:ln>
                <a:solidFill>
                  <a:srgbClr val="000000"/>
                </a:solidFill>
                <a:effectLst/>
                <a:uLnTx/>
                <a:uFillTx/>
                <a:latin typeface="Calibri"/>
                <a:ea typeface="+mn-ea"/>
                <a:cs typeface="+mn-cs"/>
              </a:rPr>
              <a:t> Location to record room temperature expiration date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lvl="1" indent="0">
              <a:buNone/>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D </a:t>
            </a:r>
            <a:r>
              <a:rPr kumimoji="0" lang="en-US" sz="1400" b="0" i="0" u="none" strike="noStrike" kern="1200" cap="none" spc="0" normalizeH="0" baseline="0" noProof="0" dirty="0">
                <a:ln>
                  <a:noFill/>
                </a:ln>
                <a:solidFill>
                  <a:srgbClr val="000000"/>
                </a:solidFill>
                <a:effectLst/>
                <a:uLnTx/>
                <a:uFillTx/>
                <a:latin typeface="Calibri"/>
                <a:ea typeface="+mn-ea"/>
                <a:cs typeface="+mn-cs"/>
              </a:rPr>
              <a:t> 2D barcode for manufacturing quality control</a:t>
            </a:r>
            <a:r>
              <a:rPr lang="en-US" dirty="0">
                <a:solidFill>
                  <a:srgbClr val="000000"/>
                </a:solidFill>
                <a:latin typeface="Calibri"/>
              </a:rPr>
              <a:t>; </a:t>
            </a:r>
            <a:r>
              <a:rPr kumimoji="0" lang="en-US" sz="1400" b="0" i="0" u="none" strike="noStrike" kern="1200" cap="none" spc="0" normalizeH="0" baseline="0" noProof="0" dirty="0">
                <a:ln>
                  <a:noFill/>
                </a:ln>
                <a:solidFill>
                  <a:srgbClr val="000000"/>
                </a:solidFill>
                <a:effectLst/>
                <a:uLnTx/>
                <a:uFillTx/>
                <a:latin typeface="Calibri"/>
                <a:ea typeface="+mn-ea"/>
                <a:cs typeface="+mn-cs"/>
              </a:rPr>
              <a:t>not scannable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E</a:t>
            </a:r>
            <a:r>
              <a:rPr kumimoji="0" lang="en-US" sz="1400" b="0" i="0" u="none" strike="noStrike" kern="1200" cap="none" spc="0" normalizeH="0" baseline="0" noProof="0" dirty="0">
                <a:ln>
                  <a:noFill/>
                </a:ln>
                <a:solidFill>
                  <a:srgbClr val="000000"/>
                </a:solidFill>
                <a:effectLst/>
                <a:uLnTx/>
                <a:uFillTx/>
                <a:latin typeface="Calibri"/>
                <a:ea typeface="+mn-ea"/>
                <a:cs typeface="+mn-cs"/>
              </a:rPr>
              <a:t>  Cartridge LOT number</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F</a:t>
            </a:r>
            <a:r>
              <a:rPr kumimoji="0" lang="en-US" sz="1400" b="0" i="0" u="none" strike="noStrike" kern="1200" cap="none" spc="0" normalizeH="0" baseline="0" noProof="0" dirty="0">
                <a:ln>
                  <a:noFill/>
                </a:ln>
                <a:solidFill>
                  <a:srgbClr val="000000"/>
                </a:solidFill>
                <a:effectLst/>
                <a:uLnTx/>
                <a:uFillTx/>
                <a:latin typeface="Calibri"/>
                <a:ea typeface="+mn-ea"/>
                <a:cs typeface="+mn-cs"/>
              </a:rPr>
              <a:t>  Cartridge pouch barcode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lvl="1" indent="0">
              <a:buNone/>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G </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r>
              <a:rPr lang="en-US" dirty="0">
                <a:solidFill>
                  <a:srgbClr val="000000"/>
                </a:solidFill>
                <a:latin typeface="Calibri"/>
              </a:rPr>
              <a:t>Refrigerated storage</a:t>
            </a:r>
            <a:r>
              <a:rPr kumimoji="0" lang="en-US" sz="1400" b="0" i="0" u="none" strike="noStrike" kern="1200" cap="none" spc="0" normalizeH="0" baseline="0" noProof="0" dirty="0">
                <a:ln>
                  <a:noFill/>
                </a:ln>
                <a:solidFill>
                  <a:srgbClr val="000000"/>
                </a:solidFill>
                <a:effectLst/>
                <a:uLnTx/>
                <a:uFillTx/>
                <a:latin typeface="Calibri"/>
                <a:ea typeface="+mn-ea"/>
                <a:cs typeface="+mn-cs"/>
              </a:rPr>
              <a:t> expiration date</a:t>
            </a:r>
            <a:endParaRPr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H </a:t>
            </a:r>
            <a:r>
              <a:rPr kumimoji="0" lang="en-US" sz="1400" b="0" i="0" u="none" strike="noStrike" kern="1200" cap="none" spc="0" normalizeH="0" baseline="0" noProof="0" dirty="0">
                <a:ln>
                  <a:noFill/>
                </a:ln>
                <a:solidFill>
                  <a:srgbClr val="000000"/>
                </a:solidFill>
                <a:effectLst/>
                <a:uLnTx/>
                <a:uFillTx/>
                <a:latin typeface="Calibri"/>
                <a:ea typeface="+mn-ea"/>
                <a:cs typeface="+mn-cs"/>
              </a:rPr>
              <a:t> Indicates shelf life when stored at room temperature</a:t>
            </a:r>
            <a:endParaRPr kumimoji="0" lang="en-US" sz="1400" b="0" i="0" u="none" strike="noStrike" kern="1200" cap="none" spc="0" normalizeH="0" baseline="0" noProof="0" dirty="0">
              <a:ln>
                <a:noFill/>
              </a:ln>
              <a:solidFill>
                <a:srgbClr val="000000"/>
              </a:solidFill>
              <a:effectLst/>
              <a:uLnTx/>
              <a:uFillTx/>
              <a:latin typeface="Calibri"/>
              <a:ea typeface="Calibri"/>
              <a:cs typeface="Calibri"/>
            </a:endParaRPr>
          </a:p>
          <a:p>
            <a:pPr marL="0" lvl="1" indent="0">
              <a:buNone/>
              <a:defRPr/>
            </a:pPr>
            <a:r>
              <a:rPr kumimoji="0" lang="en-US" sz="1400" b="1" i="0" u="none" strike="noStrike" kern="1200" cap="none" spc="0" normalizeH="0" baseline="0" noProof="0" dirty="0">
                <a:ln>
                  <a:noFill/>
                </a:ln>
                <a:solidFill>
                  <a:srgbClr val="009CDE"/>
                </a:solidFill>
                <a:effectLst/>
                <a:uLnTx/>
                <a:uFillTx/>
                <a:latin typeface="Calibri"/>
                <a:ea typeface="+mn-ea"/>
                <a:cs typeface="+mn-cs"/>
              </a:rPr>
              <a:t>I </a:t>
            </a:r>
            <a:r>
              <a:rPr lang="en-US" dirty="0">
                <a:solidFill>
                  <a:srgbClr val="000000"/>
                </a:solidFill>
                <a:latin typeface="Calibri"/>
              </a:rPr>
              <a:t> Room temperature</a:t>
            </a:r>
            <a:r>
              <a:rPr kumimoji="0" lang="en-US" sz="1400" b="0" i="0" u="none" strike="noStrike" kern="1200" cap="none" spc="0" normalizeH="0" baseline="0" noProof="0" dirty="0">
                <a:ln>
                  <a:noFill/>
                </a:ln>
                <a:solidFill>
                  <a:srgbClr val="000000"/>
                </a:solidFill>
                <a:effectLst/>
                <a:uLnTx/>
                <a:uFillTx/>
                <a:latin typeface="Calibri"/>
                <a:ea typeface="+mn-ea"/>
                <a:cs typeface="+mn-cs"/>
              </a:rPr>
              <a:t> storage range</a:t>
            </a:r>
            <a:endParaRPr lang="en-US" sz="1400" b="0" i="0" u="none" strike="noStrike" kern="1200" cap="none" spc="0" normalizeH="0" baseline="0" noProof="0" dirty="0">
              <a:ln>
                <a:noFill/>
              </a:ln>
              <a:solidFill>
                <a:srgbClr val="000000"/>
              </a:solidFill>
              <a:effectLst/>
              <a:uLnTx/>
              <a:uFillTx/>
              <a:latin typeface="Calibri"/>
              <a:ea typeface="Calibri"/>
              <a:cs typeface="Calibri"/>
            </a:endParaRPr>
          </a:p>
          <a:p>
            <a:pPr marL="169545" lvl="1" indent="-169545"/>
            <a:endParaRPr lang="en-US" dirty="0">
              <a:ea typeface="Calibri"/>
              <a:cs typeface="Calibri"/>
            </a:endParaRPr>
          </a:p>
          <a:p>
            <a:pPr marL="169545" lvl="1" indent="-169545"/>
            <a:endParaRPr lang="en-US" dirty="0">
              <a:ea typeface="Calibri"/>
              <a:cs typeface="Calibri"/>
            </a:endParaRPr>
          </a:p>
        </p:txBody>
      </p:sp>
    </p:spTree>
    <p:custDataLst>
      <p:tags r:id="rId1"/>
    </p:custDataLst>
    <p:extLst>
      <p:ext uri="{BB962C8B-B14F-4D97-AF65-F5344CB8AC3E}">
        <p14:creationId xmlns:p14="http://schemas.microsoft.com/office/powerpoint/2010/main" val="3444430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0C0D7-C7A3-9BBA-C672-144137706B8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8AB7AF6-7B38-20DC-C225-E9D5CE4D3FAD}"/>
              </a:ext>
            </a:extLst>
          </p:cNvPr>
          <p:cNvSpPr>
            <a:spLocks noGrp="1"/>
          </p:cNvSpPr>
          <p:nvPr>
            <p:ph type="title"/>
          </p:nvPr>
        </p:nvSpPr>
        <p:spPr/>
        <p:txBody>
          <a:bodyPr/>
          <a:lstStyle/>
          <a:p>
            <a:r>
              <a:rPr lang="en-US" dirty="0"/>
              <a:t>Cartridge overview </a:t>
            </a:r>
            <a:r>
              <a:rPr lang="en-US" sz="1400" dirty="0"/>
              <a:t>– cont’d</a:t>
            </a:r>
          </a:p>
        </p:txBody>
      </p:sp>
      <p:sp>
        <p:nvSpPr>
          <p:cNvPr id="5" name="Slide Number Placeholder 4">
            <a:extLst>
              <a:ext uri="{FF2B5EF4-FFF2-40B4-BE49-F238E27FC236}">
                <a16:creationId xmlns:a16="http://schemas.microsoft.com/office/drawing/2014/main" id="{4F698E2D-759A-513C-2113-860367C594B2}"/>
              </a:ext>
            </a:extLst>
          </p:cNvPr>
          <p:cNvSpPr>
            <a:spLocks noGrp="1"/>
          </p:cNvSpPr>
          <p:nvPr>
            <p:ph type="sldNum" sz="quarter" idx="10"/>
          </p:nvPr>
        </p:nvSpPr>
        <p:spPr/>
        <p:txBody>
          <a:bodyPr/>
          <a:lstStyle/>
          <a:p>
            <a:r>
              <a:rPr lang="en-IN" dirty="0"/>
              <a:t>|    </a:t>
            </a:r>
            <a:fld id="{7B2119CD-3B2D-4CEB-B404-D2E3F8CD6D69}" type="slidenum">
              <a:rPr lang="en-IN" smtClean="0"/>
              <a:pPr/>
              <a:t>8</a:t>
            </a:fld>
            <a:endParaRPr lang="en-IN" dirty="0"/>
          </a:p>
        </p:txBody>
      </p:sp>
      <p:sp>
        <p:nvSpPr>
          <p:cNvPr id="3" name="Content Placeholder 2">
            <a:extLst>
              <a:ext uri="{FF2B5EF4-FFF2-40B4-BE49-F238E27FC236}">
                <a16:creationId xmlns:a16="http://schemas.microsoft.com/office/drawing/2014/main" id="{E869FB20-C5F8-2B6A-5209-31842E68E735}"/>
              </a:ext>
            </a:extLst>
          </p:cNvPr>
          <p:cNvSpPr>
            <a:spLocks noGrp="1"/>
          </p:cNvSpPr>
          <p:nvPr>
            <p:ph type="body" sz="quarter" idx="11"/>
          </p:nvPr>
        </p:nvSpPr>
        <p:spPr>
          <a:xfrm>
            <a:off x="502920" y="1287167"/>
            <a:ext cx="5008532" cy="3397250"/>
          </a:xfrm>
        </p:spPr>
        <p:txBody>
          <a:bodyPr vert="horz" lIns="0" tIns="0" rIns="91440" bIns="45720" rtlCol="0" anchor="t">
            <a:noAutofit/>
          </a:bodyPr>
          <a:lstStyle/>
          <a:p>
            <a:r>
              <a:rPr lang="en-US" dirty="0">
                <a:cs typeface="Calibri"/>
              </a:rPr>
              <a:t>ANATOMY OF A CARTRIDGE</a:t>
            </a:r>
          </a:p>
          <a:p>
            <a:r>
              <a:rPr lang="en-US" sz="1400" dirty="0">
                <a:solidFill>
                  <a:schemeClr val="accent1"/>
                </a:solidFill>
                <a:cs typeface="Calibri"/>
              </a:rPr>
              <a:t>On each cartridge, there are important areas to note</a:t>
            </a:r>
            <a:endParaRPr lang="en-US" sz="1400" dirty="0">
              <a:solidFill>
                <a:schemeClr val="accent1"/>
              </a:solidFill>
              <a:ea typeface="Calibri"/>
              <a:cs typeface="Calibri"/>
            </a:endParaRPr>
          </a:p>
          <a:p>
            <a:pPr marL="0" lvl="1" indent="0">
              <a:buNone/>
            </a:pPr>
            <a:r>
              <a:rPr lang="en-US" b="1" dirty="0">
                <a:solidFill>
                  <a:schemeClr val="accent3"/>
                </a:solidFill>
              </a:rPr>
              <a:t>A</a:t>
            </a:r>
            <a:r>
              <a:rPr lang="en-US" dirty="0"/>
              <a:t> Contact pads &amp; sensors (do not touch) </a:t>
            </a:r>
            <a:endParaRPr lang="en-US" dirty="0">
              <a:ea typeface="Calibri"/>
              <a:cs typeface="Calibri"/>
            </a:endParaRPr>
          </a:p>
          <a:p>
            <a:pPr marL="0" lvl="1" indent="0">
              <a:buNone/>
            </a:pPr>
            <a:r>
              <a:rPr lang="en-US" b="1" dirty="0">
                <a:solidFill>
                  <a:schemeClr val="accent3"/>
                </a:solidFill>
              </a:rPr>
              <a:t>B</a:t>
            </a:r>
            <a:r>
              <a:rPr lang="en-US" dirty="0"/>
              <a:t> Calibrant Pack (do not touch)</a:t>
            </a:r>
            <a:endParaRPr lang="en-US" dirty="0">
              <a:ea typeface="Calibri"/>
              <a:cs typeface="Calibri"/>
            </a:endParaRPr>
          </a:p>
          <a:p>
            <a:pPr marL="0" lvl="1" indent="0">
              <a:buNone/>
            </a:pPr>
            <a:r>
              <a:rPr lang="en-US" b="1" dirty="0">
                <a:solidFill>
                  <a:schemeClr val="accent3"/>
                </a:solidFill>
              </a:rPr>
              <a:t>C </a:t>
            </a:r>
            <a:r>
              <a:rPr lang="en-US" dirty="0"/>
              <a:t>Cartridge Closure </a:t>
            </a:r>
            <a:endParaRPr lang="en-US" dirty="0">
              <a:ea typeface="Calibri"/>
              <a:cs typeface="Calibri"/>
            </a:endParaRPr>
          </a:p>
          <a:p>
            <a:pPr marL="0" lvl="1" indent="0">
              <a:buNone/>
            </a:pPr>
            <a:r>
              <a:rPr lang="en-US" b="1" dirty="0">
                <a:solidFill>
                  <a:schemeClr val="accent3"/>
                </a:solidFill>
              </a:rPr>
              <a:t>D</a:t>
            </a:r>
            <a:r>
              <a:rPr lang="en-US" dirty="0"/>
              <a:t> Fill To Mark </a:t>
            </a:r>
          </a:p>
          <a:p>
            <a:pPr marL="0" lvl="1" indent="0">
              <a:buNone/>
            </a:pPr>
            <a:r>
              <a:rPr lang="en-US" b="1" dirty="0">
                <a:solidFill>
                  <a:schemeClr val="accent3"/>
                </a:solidFill>
              </a:rPr>
              <a:t>E </a:t>
            </a:r>
            <a:r>
              <a:rPr lang="en-US" dirty="0"/>
              <a:t>Sample Well </a:t>
            </a:r>
            <a:endParaRPr lang="en-US" dirty="0">
              <a:ea typeface="Calibri"/>
              <a:cs typeface="Calibri"/>
            </a:endParaRPr>
          </a:p>
          <a:p>
            <a:pPr marL="0" lvl="1" indent="0">
              <a:buNone/>
            </a:pPr>
            <a:r>
              <a:rPr lang="en-US" b="1" dirty="0">
                <a:solidFill>
                  <a:schemeClr val="accent3"/>
                </a:solidFill>
              </a:rPr>
              <a:t>F</a:t>
            </a:r>
            <a:r>
              <a:rPr lang="en-US" dirty="0"/>
              <a:t> Sample Chamber </a:t>
            </a:r>
            <a:endParaRPr lang="en-US" dirty="0">
              <a:ea typeface="Calibri"/>
              <a:cs typeface="Calibri"/>
            </a:endParaRPr>
          </a:p>
          <a:p>
            <a:pPr marL="169545" lvl="1" indent="-169545"/>
            <a:endParaRPr lang="en-US" dirty="0">
              <a:ea typeface="Calibri"/>
              <a:cs typeface="Calibri"/>
            </a:endParaRPr>
          </a:p>
          <a:p>
            <a:pPr marL="169545" lvl="1" indent="-169545"/>
            <a:endParaRPr lang="en-US" dirty="0">
              <a:ea typeface="Calibri"/>
              <a:cs typeface="Calibri"/>
            </a:endParaRPr>
          </a:p>
        </p:txBody>
      </p:sp>
      <p:pic>
        <p:nvPicPr>
          <p:cNvPr id="10" name="Picture 9">
            <a:extLst>
              <a:ext uri="{FF2B5EF4-FFF2-40B4-BE49-F238E27FC236}">
                <a16:creationId xmlns:a16="http://schemas.microsoft.com/office/drawing/2014/main" id="{E41B0612-AD3F-C968-720A-2DF186F20199}"/>
              </a:ext>
            </a:extLst>
          </p:cNvPr>
          <p:cNvPicPr>
            <a:picLocks noChangeAspect="1"/>
          </p:cNvPicPr>
          <p:nvPr/>
        </p:nvPicPr>
        <p:blipFill>
          <a:blip r:embed="rId3"/>
          <a:stretch>
            <a:fillRect/>
          </a:stretch>
        </p:blipFill>
        <p:spPr>
          <a:xfrm>
            <a:off x="5789794" y="1287167"/>
            <a:ext cx="1629940" cy="2635994"/>
          </a:xfrm>
          <a:prstGeom prst="rect">
            <a:avLst/>
          </a:prstGeom>
        </p:spPr>
      </p:pic>
      <p:sp>
        <p:nvSpPr>
          <p:cNvPr id="18" name="Text Box 19">
            <a:extLst>
              <a:ext uri="{FF2B5EF4-FFF2-40B4-BE49-F238E27FC236}">
                <a16:creationId xmlns:a16="http://schemas.microsoft.com/office/drawing/2014/main" id="{F1F39837-6422-8957-AA85-6C256C40FEFB}"/>
              </a:ext>
            </a:extLst>
          </p:cNvPr>
          <p:cNvSpPr txBox="1">
            <a:spLocks noChangeArrowheads="1"/>
          </p:cNvSpPr>
          <p:nvPr/>
        </p:nvSpPr>
        <p:spPr bwMode="auto">
          <a:xfrm>
            <a:off x="5789794" y="1062891"/>
            <a:ext cx="616980" cy="400110"/>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TOP</a:t>
            </a:r>
          </a:p>
        </p:txBody>
      </p:sp>
      <p:sp>
        <p:nvSpPr>
          <p:cNvPr id="19" name="Text Box 19">
            <a:extLst>
              <a:ext uri="{FF2B5EF4-FFF2-40B4-BE49-F238E27FC236}">
                <a16:creationId xmlns:a16="http://schemas.microsoft.com/office/drawing/2014/main" id="{4C274615-9097-4701-FC6E-6904E9D2E3CB}"/>
              </a:ext>
            </a:extLst>
          </p:cNvPr>
          <p:cNvSpPr txBox="1">
            <a:spLocks noChangeArrowheads="1"/>
          </p:cNvSpPr>
          <p:nvPr/>
        </p:nvSpPr>
        <p:spPr bwMode="auto">
          <a:xfrm>
            <a:off x="5860949" y="4026688"/>
            <a:ext cx="834404" cy="400110"/>
          </a:xfrm>
          <a:prstGeom prst="rect">
            <a:avLst/>
          </a:prstGeom>
          <a:solidFill>
            <a:schemeClr val="bg1"/>
          </a:solidFill>
          <a:ln>
            <a:noFill/>
          </a:ln>
          <a:effectLst/>
        </p:spPr>
        <p:txBody>
          <a:bodyPr wrap="square" lIns="0" tIns="91440" rIns="0" bIns="9144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50000"/>
              </a:spcBef>
            </a:pPr>
            <a:r>
              <a:rPr lang="en-US" altLang="en-US" sz="1400" b="1" dirty="0">
                <a:solidFill>
                  <a:schemeClr val="accent1"/>
                </a:solidFill>
              </a:rPr>
              <a:t>BOTTOM</a:t>
            </a:r>
          </a:p>
        </p:txBody>
      </p:sp>
      <p:grpSp>
        <p:nvGrpSpPr>
          <p:cNvPr id="7" name="Group 6">
            <a:extLst>
              <a:ext uri="{FF2B5EF4-FFF2-40B4-BE49-F238E27FC236}">
                <a16:creationId xmlns:a16="http://schemas.microsoft.com/office/drawing/2014/main" id="{1C897322-3D6D-1A74-68CE-EC0258EB1F84}"/>
              </a:ext>
            </a:extLst>
          </p:cNvPr>
          <p:cNvGrpSpPr/>
          <p:nvPr/>
        </p:nvGrpSpPr>
        <p:grpSpPr>
          <a:xfrm>
            <a:off x="5789794" y="1446041"/>
            <a:ext cx="407114" cy="338554"/>
            <a:chOff x="4364945" y="2385080"/>
            <a:chExt cx="407114" cy="338554"/>
          </a:xfrm>
        </p:grpSpPr>
        <p:sp>
          <p:nvSpPr>
            <p:cNvPr id="8" name="Oval 7">
              <a:extLst>
                <a:ext uri="{FF2B5EF4-FFF2-40B4-BE49-F238E27FC236}">
                  <a16:creationId xmlns:a16="http://schemas.microsoft.com/office/drawing/2014/main" id="{D91A0DFF-501A-37F5-8122-54C0CC0E7AB2}"/>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B2DD9F7-AEDD-0DE0-0BD5-B4E4A62AB53C}"/>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A</a:t>
              </a:r>
              <a:endParaRPr lang="en-US" dirty="0">
                <a:solidFill>
                  <a:schemeClr val="bg1"/>
                </a:solidFill>
                <a:ea typeface="+mn-lt"/>
                <a:cs typeface="+mn-lt"/>
              </a:endParaRPr>
            </a:p>
          </p:txBody>
        </p:sp>
      </p:grpSp>
      <p:grpSp>
        <p:nvGrpSpPr>
          <p:cNvPr id="11" name="Group 10">
            <a:extLst>
              <a:ext uri="{FF2B5EF4-FFF2-40B4-BE49-F238E27FC236}">
                <a16:creationId xmlns:a16="http://schemas.microsoft.com/office/drawing/2014/main" id="{45133A30-5C71-E761-4517-F9E0E65038BA}"/>
              </a:ext>
            </a:extLst>
          </p:cNvPr>
          <p:cNvGrpSpPr/>
          <p:nvPr/>
        </p:nvGrpSpPr>
        <p:grpSpPr>
          <a:xfrm>
            <a:off x="6129334" y="2184272"/>
            <a:ext cx="407114" cy="338554"/>
            <a:chOff x="4364945" y="2385080"/>
            <a:chExt cx="407114" cy="338554"/>
          </a:xfrm>
        </p:grpSpPr>
        <p:sp>
          <p:nvSpPr>
            <p:cNvPr id="20" name="Oval 19">
              <a:extLst>
                <a:ext uri="{FF2B5EF4-FFF2-40B4-BE49-F238E27FC236}">
                  <a16:creationId xmlns:a16="http://schemas.microsoft.com/office/drawing/2014/main" id="{9CF689EE-345C-AF91-8BEE-2C0EF242A905}"/>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2E64F28-2ED0-1DAF-EDE4-CF99E032AD84}"/>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B</a:t>
              </a:r>
              <a:endParaRPr lang="en-US" dirty="0">
                <a:solidFill>
                  <a:schemeClr val="bg1"/>
                </a:solidFill>
                <a:ea typeface="+mn-lt"/>
                <a:cs typeface="+mn-lt"/>
              </a:endParaRPr>
            </a:p>
          </p:txBody>
        </p:sp>
      </p:grpSp>
      <p:grpSp>
        <p:nvGrpSpPr>
          <p:cNvPr id="22" name="Group 21">
            <a:extLst>
              <a:ext uri="{FF2B5EF4-FFF2-40B4-BE49-F238E27FC236}">
                <a16:creationId xmlns:a16="http://schemas.microsoft.com/office/drawing/2014/main" id="{B6B7F37C-372C-BF8C-49C6-8168821EBDB0}"/>
              </a:ext>
            </a:extLst>
          </p:cNvPr>
          <p:cNvGrpSpPr/>
          <p:nvPr/>
        </p:nvGrpSpPr>
        <p:grpSpPr>
          <a:xfrm>
            <a:off x="6036980" y="3655157"/>
            <a:ext cx="407114" cy="338554"/>
            <a:chOff x="4364945" y="2385080"/>
            <a:chExt cx="407114" cy="338554"/>
          </a:xfrm>
        </p:grpSpPr>
        <p:sp>
          <p:nvSpPr>
            <p:cNvPr id="23" name="Oval 22">
              <a:extLst>
                <a:ext uri="{FF2B5EF4-FFF2-40B4-BE49-F238E27FC236}">
                  <a16:creationId xmlns:a16="http://schemas.microsoft.com/office/drawing/2014/main" id="{888336DA-2441-6ED0-C549-1348CA3E1B44}"/>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9E01B4C-77B5-DEF3-215E-782DB39E320D}"/>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C</a:t>
              </a:r>
              <a:endParaRPr lang="en-US" dirty="0">
                <a:solidFill>
                  <a:schemeClr val="bg1"/>
                </a:solidFill>
                <a:ea typeface="+mn-lt"/>
                <a:cs typeface="+mn-lt"/>
              </a:endParaRPr>
            </a:p>
          </p:txBody>
        </p:sp>
      </p:grpSp>
      <p:grpSp>
        <p:nvGrpSpPr>
          <p:cNvPr id="28" name="Group 27">
            <a:extLst>
              <a:ext uri="{FF2B5EF4-FFF2-40B4-BE49-F238E27FC236}">
                <a16:creationId xmlns:a16="http://schemas.microsoft.com/office/drawing/2014/main" id="{F695A8EA-AF5B-3EFC-D762-DD14736FC044}"/>
              </a:ext>
            </a:extLst>
          </p:cNvPr>
          <p:cNvGrpSpPr/>
          <p:nvPr/>
        </p:nvGrpSpPr>
        <p:grpSpPr>
          <a:xfrm>
            <a:off x="7136602" y="3493532"/>
            <a:ext cx="407114" cy="338554"/>
            <a:chOff x="4364945" y="2385080"/>
            <a:chExt cx="407114" cy="338554"/>
          </a:xfrm>
        </p:grpSpPr>
        <p:sp>
          <p:nvSpPr>
            <p:cNvPr id="29" name="Oval 28">
              <a:extLst>
                <a:ext uri="{FF2B5EF4-FFF2-40B4-BE49-F238E27FC236}">
                  <a16:creationId xmlns:a16="http://schemas.microsoft.com/office/drawing/2014/main" id="{F434F52D-FC14-8BE3-929B-0876A8CBFD28}"/>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F73DFA2D-6646-9D4B-E844-8C8B47B169D6}"/>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E</a:t>
              </a:r>
              <a:endParaRPr lang="en-US" dirty="0">
                <a:solidFill>
                  <a:schemeClr val="bg1"/>
                </a:solidFill>
                <a:ea typeface="+mn-lt"/>
                <a:cs typeface="+mn-lt"/>
              </a:endParaRPr>
            </a:p>
          </p:txBody>
        </p:sp>
      </p:grpSp>
      <p:grpSp>
        <p:nvGrpSpPr>
          <p:cNvPr id="31" name="Group 30">
            <a:extLst>
              <a:ext uri="{FF2B5EF4-FFF2-40B4-BE49-F238E27FC236}">
                <a16:creationId xmlns:a16="http://schemas.microsoft.com/office/drawing/2014/main" id="{C07F7304-92D3-8B6C-1C29-52070E019A55}"/>
              </a:ext>
            </a:extLst>
          </p:cNvPr>
          <p:cNvGrpSpPr/>
          <p:nvPr/>
        </p:nvGrpSpPr>
        <p:grpSpPr>
          <a:xfrm>
            <a:off x="7174361" y="2761695"/>
            <a:ext cx="407114" cy="338554"/>
            <a:chOff x="4364945" y="2385080"/>
            <a:chExt cx="407114" cy="338554"/>
          </a:xfrm>
        </p:grpSpPr>
        <p:sp>
          <p:nvSpPr>
            <p:cNvPr id="32" name="Oval 31">
              <a:extLst>
                <a:ext uri="{FF2B5EF4-FFF2-40B4-BE49-F238E27FC236}">
                  <a16:creationId xmlns:a16="http://schemas.microsoft.com/office/drawing/2014/main" id="{BBF1A611-9F59-D69E-3DFA-C0A8635828FD}"/>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DAB78885-1487-C626-6B9D-54E306B87EC2}"/>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F</a:t>
              </a:r>
              <a:endParaRPr lang="en-US" dirty="0">
                <a:solidFill>
                  <a:schemeClr val="bg1"/>
                </a:solidFill>
                <a:ea typeface="+mn-lt"/>
                <a:cs typeface="+mn-lt"/>
              </a:endParaRPr>
            </a:p>
          </p:txBody>
        </p:sp>
      </p:grpSp>
      <p:cxnSp>
        <p:nvCxnSpPr>
          <p:cNvPr id="2" name="Straight Connector 1">
            <a:extLst>
              <a:ext uri="{FF2B5EF4-FFF2-40B4-BE49-F238E27FC236}">
                <a16:creationId xmlns:a16="http://schemas.microsoft.com/office/drawing/2014/main" id="{ABD78212-20C2-BCEE-6A39-3AB758DF21BC}"/>
              </a:ext>
            </a:extLst>
          </p:cNvPr>
          <p:cNvCxnSpPr/>
          <p:nvPr/>
        </p:nvCxnSpPr>
        <p:spPr>
          <a:xfrm flipV="1">
            <a:off x="6598670" y="2740799"/>
            <a:ext cx="190500" cy="10041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9D6C57F-A4D1-BD33-4380-CC5D3DA3DBF2}"/>
              </a:ext>
            </a:extLst>
          </p:cNvPr>
          <p:cNvGrpSpPr/>
          <p:nvPr/>
        </p:nvGrpSpPr>
        <p:grpSpPr>
          <a:xfrm>
            <a:off x="6332891" y="2714715"/>
            <a:ext cx="407114" cy="338554"/>
            <a:chOff x="4364945" y="2385080"/>
            <a:chExt cx="407114" cy="338554"/>
          </a:xfrm>
        </p:grpSpPr>
        <p:sp>
          <p:nvSpPr>
            <p:cNvPr id="12" name="Oval 11">
              <a:extLst>
                <a:ext uri="{FF2B5EF4-FFF2-40B4-BE49-F238E27FC236}">
                  <a16:creationId xmlns:a16="http://schemas.microsoft.com/office/drawing/2014/main" id="{CABCC4A9-B905-94CC-27FC-4F6126ED09C6}"/>
                </a:ext>
              </a:extLst>
            </p:cNvPr>
            <p:cNvSpPr/>
            <p:nvPr/>
          </p:nvSpPr>
          <p:spPr>
            <a:xfrm>
              <a:off x="4446010" y="2432771"/>
              <a:ext cx="258475" cy="2584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2872C41-A2B9-A498-1809-C31EFEB21F01}"/>
                </a:ext>
              </a:extLst>
            </p:cNvPr>
            <p:cNvSpPr txBox="1"/>
            <p:nvPr/>
          </p:nvSpPr>
          <p:spPr>
            <a:xfrm>
              <a:off x="4364945" y="2385080"/>
              <a:ext cx="407114"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bg1"/>
                  </a:solidFill>
                  <a:ea typeface="+mn-lt"/>
                  <a:cs typeface="+mn-lt"/>
                </a:rPr>
                <a:t>D</a:t>
              </a:r>
              <a:endParaRPr lang="en-US" dirty="0">
                <a:solidFill>
                  <a:schemeClr val="bg1"/>
                </a:solidFill>
                <a:ea typeface="+mn-lt"/>
                <a:cs typeface="+mn-lt"/>
              </a:endParaRPr>
            </a:p>
          </p:txBody>
        </p:sp>
      </p:grpSp>
    </p:spTree>
    <p:custDataLst>
      <p:tags r:id="rId1"/>
    </p:custDataLst>
    <p:extLst>
      <p:ext uri="{BB962C8B-B14F-4D97-AF65-F5344CB8AC3E}">
        <p14:creationId xmlns:p14="http://schemas.microsoft.com/office/powerpoint/2010/main" val="2411231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245CC-C74C-2F45-8E89-BA9F009EDBF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1955D95-94D4-94CB-8099-0CF292AE6FAF}"/>
              </a:ext>
            </a:extLst>
          </p:cNvPr>
          <p:cNvSpPr/>
          <p:nvPr/>
        </p:nvSpPr>
        <p:spPr>
          <a:xfrm>
            <a:off x="0" y="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09CDE"/>
          </a:solidFill>
        </p:spPr>
        <p:txBody>
          <a:bodyPr wrap="square" lIns="0" tIns="0" rIns="0" bIns="0" rtlCol="0"/>
          <a:lstStyle/>
          <a:p>
            <a:endParaRPr dirty="0"/>
          </a:p>
        </p:txBody>
      </p:sp>
      <p:sp>
        <p:nvSpPr>
          <p:cNvPr id="12" name="Text Placeholder 2">
            <a:extLst>
              <a:ext uri="{FF2B5EF4-FFF2-40B4-BE49-F238E27FC236}">
                <a16:creationId xmlns:a16="http://schemas.microsoft.com/office/drawing/2014/main" id="{18825B45-BEF0-E202-4C1D-2CCE9F0EE7FD}"/>
              </a:ext>
            </a:extLst>
          </p:cNvPr>
          <p:cNvSpPr txBox="1">
            <a:spLocks/>
          </p:cNvSpPr>
          <p:nvPr/>
        </p:nvSpPr>
        <p:spPr>
          <a:xfrm>
            <a:off x="502920" y="1995814"/>
            <a:ext cx="8138160" cy="480060"/>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b="0" kern="1200">
                <a:solidFill>
                  <a:schemeClr val="tx1"/>
                </a:solidFill>
                <a:latin typeface="+mj-lt"/>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400" b="0" kern="1200">
                <a:solidFill>
                  <a:schemeClr val="tx1"/>
                </a:solidFill>
                <a:latin typeface="+mj-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200" b="0" kern="1200">
                <a:solidFill>
                  <a:schemeClr val="tx1"/>
                </a:solidFill>
                <a:latin typeface="+mj-lt"/>
                <a:ea typeface="+mn-ea"/>
                <a:cs typeface="+mn-cs"/>
              </a:defRPr>
            </a:lvl3pPr>
            <a:lvl4pPr marL="576263" indent="-169863"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4pPr>
            <a:lvl5pPr marL="744538" indent="-171450" algn="l" defTabSz="914400" rtl="0" eaLnBrk="1" latinLnBrk="0" hangingPunct="1">
              <a:lnSpc>
                <a:spcPct val="100000"/>
              </a:lnSpc>
              <a:spcBef>
                <a:spcPts val="600"/>
              </a:spcBef>
              <a:buFont typeface="Arial" panose="020B0604020202020204" pitchFamily="34" charset="0"/>
              <a:buChar char="»"/>
              <a:defRPr sz="11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solidFill>
                  <a:schemeClr val="accent1"/>
                </a:solidFill>
                <a:latin typeface="+mn-lt"/>
              </a:rPr>
              <a:t>PERFORMING A PATIENT TEST</a:t>
            </a:r>
          </a:p>
        </p:txBody>
      </p:sp>
      <p:sp>
        <p:nvSpPr>
          <p:cNvPr id="13" name="Title 1">
            <a:extLst>
              <a:ext uri="{FF2B5EF4-FFF2-40B4-BE49-F238E27FC236}">
                <a16:creationId xmlns:a16="http://schemas.microsoft.com/office/drawing/2014/main" id="{770C5063-42F1-B4B6-CE47-56A13BD1542D}"/>
              </a:ext>
            </a:extLst>
          </p:cNvPr>
          <p:cNvSpPr txBox="1">
            <a:spLocks/>
          </p:cNvSpPr>
          <p:nvPr/>
        </p:nvSpPr>
        <p:spPr>
          <a:xfrm>
            <a:off x="502920" y="2331719"/>
            <a:ext cx="8138160" cy="1234440"/>
          </a:xfrm>
          <a:prstGeom prst="rect">
            <a:avLst/>
          </a:prstGeom>
        </p:spPr>
        <p:txBody>
          <a:bodyPr/>
          <a:lst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a:lstStyle>
          <a:p>
            <a:r>
              <a:rPr lang="en-US" sz="4400" dirty="0">
                <a:solidFill>
                  <a:schemeClr val="bg1"/>
                </a:solidFill>
              </a:rPr>
              <a:t>Running a Test</a:t>
            </a:r>
          </a:p>
        </p:txBody>
      </p:sp>
    </p:spTree>
    <p:custDataLst>
      <p:tags r:id="rId1"/>
    </p:custDataLst>
    <p:extLst>
      <p:ext uri="{BB962C8B-B14F-4D97-AF65-F5344CB8AC3E}">
        <p14:creationId xmlns:p14="http://schemas.microsoft.com/office/powerpoint/2010/main" val="13625652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PPT BASIC WHITE_DEC 2020" val="HEo7nw8C"/>
  <p:tag name="ARTICULATE_DESIGN_ID_PPT_16X9_2020_ABT_ALT_GRADIENT_BLUE-MAGENTA" val="0Jln8jPO"/>
  <p:tag name="ARTICULATE_PROJECT_OPEN" val="0"/>
  <p:tag name="ARTICULATE_SLIDE_COUNT" val="3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PT Basic White_Dec 2020">
  <a:themeElements>
    <a:clrScheme name="Abbott Brand Colors">
      <a:dk1>
        <a:srgbClr val="000000"/>
      </a:dk1>
      <a:lt1>
        <a:sysClr val="window" lastClr="FFFFFF"/>
      </a:lt1>
      <a:dk2>
        <a:srgbClr val="E4002B"/>
      </a:dk2>
      <a:lt2>
        <a:srgbClr val="D9D9D6"/>
      </a:lt2>
      <a:accent1>
        <a:srgbClr val="004F71"/>
      </a:accent1>
      <a:accent2>
        <a:srgbClr val="64CCC9"/>
      </a:accent2>
      <a:accent3>
        <a:srgbClr val="009CDE"/>
      </a:accent3>
      <a:accent4>
        <a:srgbClr val="FFD100"/>
      </a:accent4>
      <a:accent5>
        <a:srgbClr val="470A68"/>
      </a:accent5>
      <a:accent6>
        <a:srgbClr val="00B140"/>
      </a:accent6>
      <a:hlink>
        <a:srgbClr val="009CDE"/>
      </a:hlink>
      <a:folHlink>
        <a:srgbClr val="63666A"/>
      </a:folHlink>
    </a:clrScheme>
    <a:fontScheme name="Abbot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latin typeface="+mj-lt"/>
          </a:defRPr>
        </a:defPPr>
      </a:lstStyle>
    </a:txDef>
  </a:objectDefaults>
  <a:extraClrSchemeLst/>
  <a:extLst>
    <a:ext uri="{05A4C25C-085E-4340-85A3-A5531E510DB2}">
      <thm15:themeFamily xmlns:thm15="http://schemas.microsoft.com/office/thememl/2012/main" name="PPT_16x9_Dec_2020_ABT_Primary_Template_Basic_Blue-Purple.potx" id="{173F3A8B-7306-48AF-8FED-6D4C0BA67F7D}" vid="{EC90C983-3E87-4402-BA1C-B15D84509C73}"/>
    </a:ext>
  </a:extLst>
</a:theme>
</file>

<file path=ppt/theme/theme2.xml><?xml version="1.0" encoding="utf-8"?>
<a:theme xmlns:a="http://schemas.openxmlformats.org/drawingml/2006/main" name="PPT_16x9_2020_ABT_Alt_Gradient_Blue-Magenta">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330FCE9FF151E4C8A6F57AA16BCA2B9" ma:contentTypeVersion="19" ma:contentTypeDescription="Create a new document." ma:contentTypeScope="" ma:versionID="bc74878f55e0bcc4ba780c24d8ba8aa1">
  <xsd:schema xmlns:xsd="http://www.w3.org/2001/XMLSchema" xmlns:xs="http://www.w3.org/2001/XMLSchema" xmlns:p="http://schemas.microsoft.com/office/2006/metadata/properties" xmlns:ns2="479efc84-4971-4d92-b1bc-c48b2b92c0fc" xmlns:ns3="58aae1d4-348c-43a6-a198-2780665a19b1" targetNamespace="http://schemas.microsoft.com/office/2006/metadata/properties" ma:root="true" ma:fieldsID="cef9bbd4a0bff4b53f73ada952501375" ns2:_="" ns3:_="">
    <xsd:import namespace="479efc84-4971-4d92-b1bc-c48b2b92c0fc"/>
    <xsd:import namespace="58aae1d4-348c-43a6-a198-2780665a19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9efc84-4971-4d92-b1bc-c48b2b92c0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940c914-643f-4df2-b20a-c5bc47cd009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aae1d4-348c-43a6-a198-2780665a19b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10c1269-791b-4f2a-859a-da96b2ada175}" ma:internalName="TaxCatchAll" ma:showField="CatchAllData" ma:web="58aae1d4-348c-43a6-a198-2780665a19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79efc84-4971-4d92-b1bc-c48b2b92c0fc">
      <Terms xmlns="http://schemas.microsoft.com/office/infopath/2007/PartnerControls"/>
    </lcf76f155ced4ddcb4097134ff3c332f>
    <TaxCatchAll xmlns="58aae1d4-348c-43a6-a198-2780665a19b1" xsi:nil="true"/>
  </documentManagement>
</p:properties>
</file>

<file path=customXml/itemProps1.xml><?xml version="1.0" encoding="utf-8"?>
<ds:datastoreItem xmlns:ds="http://schemas.openxmlformats.org/officeDocument/2006/customXml" ds:itemID="{2BA924AA-D546-44F6-9FB8-C58E09D9FFAC}">
  <ds:schemaRefs>
    <ds:schemaRef ds:uri="http://schemas.microsoft.com/sharepoint/v3/contenttype/forms"/>
  </ds:schemaRefs>
</ds:datastoreItem>
</file>

<file path=customXml/itemProps2.xml><?xml version="1.0" encoding="utf-8"?>
<ds:datastoreItem xmlns:ds="http://schemas.openxmlformats.org/officeDocument/2006/customXml" ds:itemID="{CBC11644-DBAC-430D-A655-B22469BBCEB5}">
  <ds:schemaRefs>
    <ds:schemaRef ds:uri="479efc84-4971-4d92-b1bc-c48b2b92c0fc"/>
    <ds:schemaRef ds:uri="58aae1d4-348c-43a6-a198-2780665a19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067AD4B-B200-40EA-8CA7-E423146DB9E9}">
  <ds:schemaRefs>
    <ds:schemaRef ds:uri="http://purl.org/dc/terms/"/>
    <ds:schemaRef ds:uri="http://schemas.microsoft.com/office/infopath/2007/PartnerControls"/>
    <ds:schemaRef ds:uri="479efc84-4971-4d92-b1bc-c48b2b92c0fc"/>
    <ds:schemaRef ds:uri="http://www.w3.org/XML/1998/namespace"/>
    <ds:schemaRef ds:uri="http://schemas.microsoft.com/office/2006/documentManagement/types"/>
    <ds:schemaRef ds:uri="http://purl.org/dc/dcmitype/"/>
    <ds:schemaRef ds:uri="58aae1d4-348c-43a6-a198-2780665a19b1"/>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PPT_16x9_Dec_2020_ABT_Primary_Template_Basic_Blue-Purple</Template>
  <TotalTime>3122</TotalTime>
  <Words>2302</Words>
  <Application>Microsoft Office PowerPoint</Application>
  <PresentationFormat>On-screen Show (16:9)</PresentationFormat>
  <Paragraphs>336</Paragraphs>
  <Slides>35</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等线</vt:lpstr>
      <vt:lpstr>Arial</vt:lpstr>
      <vt:lpstr>Arial,Sans-Serif</vt:lpstr>
      <vt:lpstr>Brandon Grotesque Regular</vt:lpstr>
      <vt:lpstr>Calibri</vt:lpstr>
      <vt:lpstr>Cambria</vt:lpstr>
      <vt:lpstr>Georgia</vt:lpstr>
      <vt:lpstr>PPT Basic White_Dec 2020</vt:lpstr>
      <vt:lpstr>PPT_16x9_2020_ABT_Alt_Gradient_Blue-Magenta</vt:lpstr>
      <vt:lpstr>Please delete this slide after reading through and before working on your slides</vt:lpstr>
      <vt:lpstr>i-STAT G3+ Cartridge </vt:lpstr>
      <vt:lpstr>Learning objectives</vt:lpstr>
      <vt:lpstr>PowerPoint Presentation</vt:lpstr>
      <vt:lpstr>Cartridge overview</vt:lpstr>
      <vt:lpstr>Cartridge overview – cont’d</vt:lpstr>
      <vt:lpstr>Cartridge overview – cont’d</vt:lpstr>
      <vt:lpstr>Cartridge overview – cont’d</vt:lpstr>
      <vt:lpstr>PowerPoint Presentation</vt:lpstr>
      <vt:lpstr>Before beginning</vt:lpstr>
      <vt:lpstr>Before beginning – cont’d</vt:lpstr>
      <vt:lpstr>Testing process overview</vt:lpstr>
      <vt:lpstr>Prepare the analyzer - i-STAT 1</vt:lpstr>
      <vt:lpstr>Prepare the analyzer – i-STAT 1 Wireless</vt:lpstr>
      <vt:lpstr>Prepare the analyzer – cont’d</vt:lpstr>
      <vt:lpstr>Prepare the analyzer – i-STAT 1</vt:lpstr>
      <vt:lpstr>Prepare the analyzer – i-STAT 1 Wireless</vt:lpstr>
      <vt:lpstr>Prepare the analyzer – cont’d</vt:lpstr>
      <vt:lpstr>Prepare the analyzer – cont’d</vt:lpstr>
      <vt:lpstr>Prepare for sample collection</vt:lpstr>
      <vt:lpstr>Prepare for sample collection - cont’d</vt:lpstr>
      <vt:lpstr>Running the test</vt:lpstr>
      <vt:lpstr>Running the test – cont’d</vt:lpstr>
      <vt:lpstr>Running the test – cont’d</vt:lpstr>
      <vt:lpstr>Running the test – cont’d</vt:lpstr>
      <vt:lpstr>Running the test – cont’d</vt:lpstr>
      <vt:lpstr>Running the test – cont’d</vt:lpstr>
      <vt:lpstr>Running the test – cont’d</vt:lpstr>
      <vt:lpstr>Running the test – cont’d</vt:lpstr>
      <vt:lpstr>PowerPoint Presentation</vt:lpstr>
      <vt:lpstr>Troubleshooting and avoiding errors</vt:lpstr>
      <vt:lpstr>Factors affecting pH results</vt:lpstr>
      <vt:lpstr>Factors affecting PCO2 results</vt:lpstr>
      <vt:lpstr>Factors affecting PO2 results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iLS Presentation i-STAT 1 G3+ White (APOC-25002248)</dc:title>
  <dc:creator>Jefferson, Denise</dc:creator>
  <cp:lastModifiedBy>Kakaraparthi, Naga Mahesh</cp:lastModifiedBy>
  <cp:revision>25</cp:revision>
  <cp:lastPrinted>2015-05-11T20:24:53Z</cp:lastPrinted>
  <dcterms:created xsi:type="dcterms:W3CDTF">2023-03-23T13:53:45Z</dcterms:created>
  <dcterms:modified xsi:type="dcterms:W3CDTF">2026-05-13T17:53:48Z</dcterms:modified>
  <cp:category>Describe the basic i-STAT cartridge handling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1FDA53D1-3504-4747-8C2A-7299E2B2A6E8</vt:lpwstr>
  </property>
  <property fmtid="{D5CDD505-2E9C-101B-9397-08002B2CF9AE}" pid="3" name="ArticulatePath">
    <vt:lpwstr>DRAFT-ILS template (002)</vt:lpwstr>
  </property>
  <property fmtid="{D5CDD505-2E9C-101B-9397-08002B2CF9AE}" pid="4" name="ContentTypeId">
    <vt:lpwstr>0x0101009330FCE9FF151E4C8A6F57AA16BCA2B9</vt:lpwstr>
  </property>
  <property fmtid="{D5CDD505-2E9C-101B-9397-08002B2CF9AE}" pid="5" name="MediaServiceImageTags">
    <vt:lpwstr/>
  </property>
</Properties>
</file>