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903" r:id="rId5"/>
  </p:sldMasterIdLst>
  <p:notesMasterIdLst>
    <p:notesMasterId r:id="rId42"/>
  </p:notesMasterIdLst>
  <p:handoutMasterIdLst>
    <p:handoutMasterId r:id="rId43"/>
  </p:handoutMasterIdLst>
  <p:sldIdLst>
    <p:sldId id="357" r:id="rId6"/>
    <p:sldId id="360" r:id="rId7"/>
    <p:sldId id="461" r:id="rId8"/>
    <p:sldId id="462" r:id="rId9"/>
    <p:sldId id="465" r:id="rId10"/>
    <p:sldId id="442" r:id="rId11"/>
    <p:sldId id="444" r:id="rId12"/>
    <p:sldId id="454" r:id="rId13"/>
    <p:sldId id="463" r:id="rId14"/>
    <p:sldId id="365" r:id="rId15"/>
    <p:sldId id="417" r:id="rId16"/>
    <p:sldId id="457" r:id="rId17"/>
    <p:sldId id="458" r:id="rId18"/>
    <p:sldId id="431" r:id="rId19"/>
    <p:sldId id="469" r:id="rId20"/>
    <p:sldId id="432" r:id="rId21"/>
    <p:sldId id="468" r:id="rId22"/>
    <p:sldId id="367" r:id="rId23"/>
    <p:sldId id="414" r:id="rId24"/>
    <p:sldId id="448" r:id="rId25"/>
    <p:sldId id="446" r:id="rId26"/>
    <p:sldId id="452" r:id="rId27"/>
    <p:sldId id="418" r:id="rId28"/>
    <p:sldId id="445" r:id="rId29"/>
    <p:sldId id="450" r:id="rId30"/>
    <p:sldId id="439" r:id="rId31"/>
    <p:sldId id="451" r:id="rId32"/>
    <p:sldId id="420" r:id="rId33"/>
    <p:sldId id="470" r:id="rId34"/>
    <p:sldId id="466" r:id="rId35"/>
    <p:sldId id="467" r:id="rId36"/>
    <p:sldId id="409" r:id="rId37"/>
    <p:sldId id="464" r:id="rId38"/>
    <p:sldId id="453" r:id="rId39"/>
    <p:sldId id="456" r:id="rId40"/>
    <p:sldId id="361" r:id="rId41"/>
  </p:sldIdLst>
  <p:sldSz cx="9144000" cy="5143500" type="screen16x9"/>
  <p:notesSz cx="7010400" cy="92964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4E4A30-4CD9-EDB7-7ACD-657802F8F51F}" name="Obika, Robert" initials="OR" userId="S::robert.obika@abbott.com::2d331482-4bad-4790-b083-f2ba8d3200c1" providerId="AD"/>
  <p188:author id="{6F9EE66C-5B07-745E-7852-D40BCC2AC307}" name="Weyand, Valerie" initials="VW" userId="S::valerie.weyand@abbott.com::924b338c-c786-4c0e-b91e-237b3d98709b" providerId="AD"/>
  <p188:author id="{6E236982-7FF4-8088-AC0D-05FF02AA1AEC}" name="Jefferson, Denise" initials="JD" userId="S::denise.jefferson@abbott.com::f4b7a4fd-cac0-4830-9879-29eebd910059" providerId="AD"/>
  <p188:author id="{76EA5CE9-2C12-062D-4472-5256E70575C7}" name="Sirchio, Allison" initials="AS" userId="S::allison.sirchio@abbott.com::d6a3b3ac-6805-4a6a-8acb-ba02192f383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E"/>
    <a:srgbClr val="5BC2E7"/>
    <a:srgbClr val="F5F6F1"/>
    <a:srgbClr val="F4F7F2"/>
    <a:srgbClr val="470A68"/>
    <a:srgbClr val="A4D8D7"/>
    <a:srgbClr val="103332"/>
    <a:srgbClr val="C6006F"/>
    <a:srgbClr val="FFFFFF"/>
    <a:srgbClr val="002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9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erson, Denise" userId="f4b7a4fd-cac0-4830-9879-29eebd910059" providerId="ADAL" clId="{BEF8E1D2-1942-46E2-AA64-15EE8A38E6C4}"/>
    <pc:docChg chg="modSld">
      <pc:chgData name="Jefferson, Denise" userId="f4b7a4fd-cac0-4830-9879-29eebd910059" providerId="ADAL" clId="{BEF8E1D2-1942-46E2-AA64-15EE8A38E6C4}" dt="2026-08-18T21:59:59.734" v="5" actId="171"/>
      <pc:docMkLst>
        <pc:docMk/>
      </pc:docMkLst>
      <pc:sldChg chg="modSp mod">
        <pc:chgData name="Jefferson, Denise" userId="f4b7a4fd-cac0-4830-9879-29eebd910059" providerId="ADAL" clId="{BEF8E1D2-1942-46E2-AA64-15EE8A38E6C4}" dt="2026-08-18T21:59:59.734" v="5" actId="171"/>
        <pc:sldMkLst>
          <pc:docMk/>
          <pc:sldMk cId="3056765840" sldId="409"/>
        </pc:sldMkLst>
        <pc:grpChg chg="mod ord">
          <ac:chgData name="Jefferson, Denise" userId="f4b7a4fd-cac0-4830-9879-29eebd910059" providerId="ADAL" clId="{BEF8E1D2-1942-46E2-AA64-15EE8A38E6C4}" dt="2026-08-18T21:59:59.734" v="5" actId="171"/>
          <ac:grpSpMkLst>
            <pc:docMk/>
            <pc:sldMk cId="3056765840" sldId="409"/>
            <ac:grpSpMk id="9" creationId="{6D16C5DA-BA41-4705-A69E-BC20BF5313D8}"/>
          </ac:grpSpMkLst>
        </pc:grpChg>
      </pc:sldChg>
      <pc:sldChg chg="modSp mod">
        <pc:chgData name="Jefferson, Denise" userId="f4b7a4fd-cac0-4830-9879-29eebd910059" providerId="ADAL" clId="{BEF8E1D2-1942-46E2-AA64-15EE8A38E6C4}" dt="2026-08-18T21:14:35.830" v="1" actId="20577"/>
        <pc:sldMkLst>
          <pc:docMk/>
          <pc:sldMk cId="2723169215" sldId="456"/>
        </pc:sldMkLst>
        <pc:spChg chg="mod">
          <ac:chgData name="Jefferson, Denise" userId="f4b7a4fd-cac0-4830-9879-29eebd910059" providerId="ADAL" clId="{BEF8E1D2-1942-46E2-AA64-15EE8A38E6C4}" dt="2026-08-18T21:14:35.830" v="1" actId="20577"/>
          <ac:spMkLst>
            <pc:docMk/>
            <pc:sldMk cId="2723169215" sldId="456"/>
            <ac:spMk id="6" creationId="{E50FEC5C-4C1E-56DC-7AF4-03A1027DE924}"/>
          </ac:spMkLst>
        </pc:spChg>
      </pc:sldChg>
      <pc:sldChg chg="modSp mod">
        <pc:chgData name="Jefferson, Denise" userId="f4b7a4fd-cac0-4830-9879-29eebd910059" providerId="ADAL" clId="{BEF8E1D2-1942-46E2-AA64-15EE8A38E6C4}" dt="2026-08-18T21:59:54.029" v="4" actId="1076"/>
        <pc:sldMkLst>
          <pc:docMk/>
          <pc:sldMk cId="2125281919" sldId="467"/>
        </pc:sldMkLst>
        <pc:grpChg chg="mod">
          <ac:chgData name="Jefferson, Denise" userId="f4b7a4fd-cac0-4830-9879-29eebd910059" providerId="ADAL" clId="{BEF8E1D2-1942-46E2-AA64-15EE8A38E6C4}" dt="2026-08-18T21:59:54.029" v="4" actId="1076"/>
          <ac:grpSpMkLst>
            <pc:docMk/>
            <pc:sldMk cId="2125281919" sldId="467"/>
            <ac:grpSpMk id="4" creationId="{93E22759-85DC-4BB7-0C34-DC3D2FC451A9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D5CFBB-D201-44FC-BF99-ADCDEC347F58}" type="doc">
      <dgm:prSet loTypeId="urn:microsoft.com/office/officeart/2005/8/layout/hChevron3" loCatId="process" qsTypeId="urn:microsoft.com/office/officeart/2005/8/quickstyle/simple1" qsCatId="simple" csTypeId="urn:microsoft.com/office/officeart/2005/8/colors/colorful2" csCatId="colorful" phldr="1"/>
      <dgm:spPr/>
    </dgm:pt>
    <dgm:pt modelId="{AAD66D2B-0884-4A96-A137-1E87A0092D97}" type="pres">
      <dgm:prSet presAssocID="{CFD5CFBB-D201-44FC-BF99-ADCDEC347F58}" presName="Name0" presStyleCnt="0">
        <dgm:presLayoutVars>
          <dgm:dir/>
          <dgm:resizeHandles val="exact"/>
        </dgm:presLayoutVars>
      </dgm:prSet>
      <dgm:spPr/>
    </dgm:pt>
  </dgm:ptLst>
  <dgm:cxnLst>
    <dgm:cxn modelId="{5D14BB57-A100-428F-9965-643E1E2F1F9E}" type="presOf" srcId="{CFD5CFBB-D201-44FC-BF99-ADCDEC347F58}" destId="{AAD66D2B-0884-4A96-A137-1E87A0092D97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A2CA8-92D6-47CF-85D6-1F0532C1E387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A89C9-4676-4DF6-A308-B82F637C7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995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FB7AB40-F860-4E32-9C26-3A668453296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1EEE18-8F3D-4CB3-B090-6249C20A5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1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EEE18-8F3D-4CB3-B090-6249C20A5AF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16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hyperlink" Target="http://www.globalpointofcare.abbott/" TargetMode="Externa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 ILS Cart Te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637-863A-8102-58DF-8B87555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06CF8-34D6-AE46-AE73-0A68CFF18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F37F7-90D0-097C-321A-BD91FEEF4C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1228725"/>
            <a:ext cx="3984625" cy="3397250"/>
          </a:xfrm>
        </p:spPr>
        <p:txBody>
          <a:bodyPr/>
          <a:lstStyle>
            <a:lvl1pPr>
              <a:defRPr sz="1600" b="0">
                <a:solidFill>
                  <a:srgbClr val="009CDE"/>
                </a:solidFill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4973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LS Cart Te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637-863A-8102-58DF-8B87555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06CF8-34D6-AE46-AE73-0A68CFF18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F37F7-90D0-097C-321A-BD91FEEF4C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1228725"/>
            <a:ext cx="3984625" cy="3397250"/>
          </a:xfrm>
        </p:spPr>
        <p:txBody>
          <a:bodyPr/>
          <a:lstStyle>
            <a:lvl1pPr>
              <a:defRPr sz="1600" b="0">
                <a:solidFill>
                  <a:srgbClr val="009CDE"/>
                </a:solidFill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DFFA8A-0C57-AC0E-F393-85087DB9CB04}"/>
              </a:ext>
            </a:extLst>
          </p:cNvPr>
          <p:cNvGrpSpPr/>
          <p:nvPr userDrawn="1"/>
        </p:nvGrpSpPr>
        <p:grpSpPr>
          <a:xfrm>
            <a:off x="520595" y="203390"/>
            <a:ext cx="2690864" cy="242355"/>
            <a:chOff x="4066256" y="1629208"/>
            <a:chExt cx="3251849" cy="484128"/>
          </a:xfrm>
        </p:grpSpPr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56B83BD5-6876-0271-7297-F295E90CA428}"/>
                </a:ext>
              </a:extLst>
            </p:cNvPr>
            <p:cNvSpPr/>
            <p:nvPr/>
          </p:nvSpPr>
          <p:spPr>
            <a:xfrm>
              <a:off x="4066256" y="1635131"/>
              <a:ext cx="1190592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65B92B31-E756-CE69-71F2-E574E551C4B4}"/>
                </a:ext>
              </a:extLst>
            </p:cNvPr>
            <p:cNvSpPr txBox="1"/>
            <p:nvPr/>
          </p:nvSpPr>
          <p:spPr>
            <a:xfrm>
              <a:off x="4198420" y="1655277"/>
              <a:ext cx="781478" cy="4451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cap="all" spc="-10">
                  <a:solidFill>
                    <a:schemeClr val="bg1"/>
                  </a:solidFill>
                  <a:latin typeface="Calibri"/>
                  <a:cs typeface="Calibri"/>
                </a:rPr>
                <a:t>CARTRIDGE</a:t>
              </a:r>
              <a:br>
                <a:rPr lang="en-US" sz="900" b="1" cap="all" spc="-10">
                  <a:solidFill>
                    <a:schemeClr val="bg1"/>
                  </a:solidFill>
                  <a:latin typeface="Calibri"/>
                  <a:cs typeface="Calibri"/>
                </a:rPr>
              </a:br>
              <a:r>
                <a:rPr lang="en-US" sz="900" b="1" cap="all" spc="-10">
                  <a:solidFill>
                    <a:schemeClr val="bg1"/>
                  </a:solidFill>
                  <a:latin typeface="Calibri"/>
                  <a:cs typeface="Calibri"/>
                </a:rPr>
                <a:t>OVERVIEW </a:t>
              </a:r>
              <a:endParaRPr sz="900" cap="all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4DC3C56A-6A89-4DFD-4AA9-948C4A9EFD0A}"/>
                </a:ext>
              </a:extLst>
            </p:cNvPr>
            <p:cNvSpPr/>
            <p:nvPr/>
          </p:nvSpPr>
          <p:spPr>
            <a:xfrm>
              <a:off x="5112060" y="1629208"/>
              <a:ext cx="1178561" cy="471171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rgbClr val="27C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2F87D1EC-E916-0512-15DB-0A4586C6F6AB}"/>
                </a:ext>
              </a:extLst>
            </p:cNvPr>
            <p:cNvSpPr/>
            <p:nvPr/>
          </p:nvSpPr>
          <p:spPr>
            <a:xfrm>
              <a:off x="6139545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70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8">
              <a:extLst>
                <a:ext uri="{FF2B5EF4-FFF2-40B4-BE49-F238E27FC236}">
                  <a16:creationId xmlns:a16="http://schemas.microsoft.com/office/drawing/2014/main" id="{B32F0449-F803-DABB-746E-C8D471566B50}"/>
                </a:ext>
              </a:extLst>
            </p:cNvPr>
            <p:cNvSpPr txBox="1"/>
            <p:nvPr/>
          </p:nvSpPr>
          <p:spPr>
            <a:xfrm>
              <a:off x="5384874" y="1677842"/>
              <a:ext cx="854934" cy="425889"/>
            </a:xfrm>
            <a:prstGeom prst="rect">
              <a:avLst/>
            </a:prstGeom>
          </p:spPr>
          <p:txBody>
            <a:bodyPr vert="horz" wrap="square" lIns="0" tIns="31750" rIns="0" bIns="0" rtlCol="0">
              <a:spAutoFit/>
            </a:bodyPr>
            <a:lstStyle/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RUNNING </a:t>
              </a:r>
            </a:p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A TEST</a:t>
              </a:r>
              <a:endParaRPr lang="en-US" sz="90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DFCD5DBC-94D1-0ABD-9618-5CB3FC616C03}"/>
                </a:ext>
              </a:extLst>
            </p:cNvPr>
            <p:cNvSpPr txBox="1"/>
            <p:nvPr/>
          </p:nvSpPr>
          <p:spPr>
            <a:xfrm>
              <a:off x="6377842" y="1668235"/>
              <a:ext cx="744663" cy="445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AVOIDING ERRORS</a:t>
              </a:r>
              <a:endParaRPr lang="en-US" sz="900" dirty="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128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LS Cart Te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637-863A-8102-58DF-8B87555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06CF8-34D6-AE46-AE73-0A68CFF18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F37F7-90D0-097C-321A-BD91FEEF4C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1228725"/>
            <a:ext cx="3984625" cy="3397250"/>
          </a:xfrm>
        </p:spPr>
        <p:txBody>
          <a:bodyPr/>
          <a:lstStyle>
            <a:lvl1pPr>
              <a:defRPr sz="1600" b="0">
                <a:solidFill>
                  <a:srgbClr val="009CDE"/>
                </a:solidFill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DFFA8A-0C57-AC0E-F393-85087DB9CB04}"/>
              </a:ext>
            </a:extLst>
          </p:cNvPr>
          <p:cNvGrpSpPr/>
          <p:nvPr userDrawn="1"/>
        </p:nvGrpSpPr>
        <p:grpSpPr>
          <a:xfrm>
            <a:off x="520595" y="203389"/>
            <a:ext cx="2690864" cy="238833"/>
            <a:chOff x="4066256" y="1629208"/>
            <a:chExt cx="3251849" cy="477093"/>
          </a:xfrm>
        </p:grpSpPr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56B83BD5-6876-0271-7297-F295E90CA428}"/>
                </a:ext>
              </a:extLst>
            </p:cNvPr>
            <p:cNvSpPr/>
            <p:nvPr/>
          </p:nvSpPr>
          <p:spPr>
            <a:xfrm>
              <a:off x="4066256" y="1635131"/>
              <a:ext cx="1190592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65B92B31-E756-CE69-71F2-E574E551C4B4}"/>
                </a:ext>
              </a:extLst>
            </p:cNvPr>
            <p:cNvSpPr txBox="1"/>
            <p:nvPr/>
          </p:nvSpPr>
          <p:spPr>
            <a:xfrm>
              <a:off x="4198420" y="1655277"/>
              <a:ext cx="781478" cy="4451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cap="all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CARTRIDGE</a:t>
              </a:r>
              <a:br>
                <a:rPr lang="en-US" sz="900" b="1" cap="all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</a:br>
              <a:r>
                <a:rPr lang="en-US" sz="900" b="1" cap="all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OVERVIEW </a:t>
              </a:r>
              <a:endParaRPr sz="900" cap="all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4DC3C56A-6A89-4DFD-4AA9-948C4A9EFD0A}"/>
                </a:ext>
              </a:extLst>
            </p:cNvPr>
            <p:cNvSpPr/>
            <p:nvPr/>
          </p:nvSpPr>
          <p:spPr>
            <a:xfrm>
              <a:off x="5112060" y="1629208"/>
              <a:ext cx="1178561" cy="471171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rgbClr val="27C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2F87D1EC-E916-0512-15DB-0A4586C6F6AB}"/>
                </a:ext>
              </a:extLst>
            </p:cNvPr>
            <p:cNvSpPr/>
            <p:nvPr/>
          </p:nvSpPr>
          <p:spPr>
            <a:xfrm>
              <a:off x="6139545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70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8">
              <a:extLst>
                <a:ext uri="{FF2B5EF4-FFF2-40B4-BE49-F238E27FC236}">
                  <a16:creationId xmlns:a16="http://schemas.microsoft.com/office/drawing/2014/main" id="{B32F0449-F803-DABB-746E-C8D471566B50}"/>
                </a:ext>
              </a:extLst>
            </p:cNvPr>
            <p:cNvSpPr txBox="1"/>
            <p:nvPr/>
          </p:nvSpPr>
          <p:spPr>
            <a:xfrm>
              <a:off x="5384874" y="1677842"/>
              <a:ext cx="854934" cy="425889"/>
            </a:xfrm>
            <a:prstGeom prst="rect">
              <a:avLst/>
            </a:prstGeom>
          </p:spPr>
          <p:txBody>
            <a:bodyPr vert="horz" wrap="square" lIns="0" tIns="31750" rIns="0" bIns="0" rtlCol="0">
              <a:spAutoFit/>
            </a:bodyPr>
            <a:lstStyle/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 dirty="0">
                  <a:solidFill>
                    <a:schemeClr val="bg1"/>
                  </a:solidFill>
                  <a:latin typeface="Calibri"/>
                  <a:cs typeface="Calibri"/>
                </a:rPr>
                <a:t>RUNNING </a:t>
              </a:r>
            </a:p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 dirty="0">
                  <a:solidFill>
                    <a:schemeClr val="bg1"/>
                  </a:solidFill>
                  <a:latin typeface="Calibri"/>
                  <a:cs typeface="Calibri"/>
                </a:rPr>
                <a:t>A TEST</a:t>
              </a:r>
              <a:endParaRPr lang="en-US" sz="9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DFCD5DBC-94D1-0ABD-9618-5CB3FC616C03}"/>
                </a:ext>
              </a:extLst>
            </p:cNvPr>
            <p:cNvSpPr txBox="1"/>
            <p:nvPr/>
          </p:nvSpPr>
          <p:spPr>
            <a:xfrm>
              <a:off x="6428655" y="1655277"/>
              <a:ext cx="744663" cy="445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AVOIDING ERRORS</a:t>
              </a:r>
              <a:endParaRPr lang="en-US" sz="900" dirty="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8700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LS Cart Te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637-863A-8102-58DF-8B87555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06CF8-34D6-AE46-AE73-0A68CFF18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F37F7-90D0-097C-321A-BD91FEEF4C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1228725"/>
            <a:ext cx="3984625" cy="3397250"/>
          </a:xfrm>
        </p:spPr>
        <p:txBody>
          <a:bodyPr/>
          <a:lstStyle>
            <a:lvl1pPr>
              <a:defRPr sz="1600" b="0">
                <a:solidFill>
                  <a:srgbClr val="009CDE"/>
                </a:solidFill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DFFA8A-0C57-AC0E-F393-85087DB9CB04}"/>
              </a:ext>
            </a:extLst>
          </p:cNvPr>
          <p:cNvGrpSpPr/>
          <p:nvPr userDrawn="1"/>
        </p:nvGrpSpPr>
        <p:grpSpPr>
          <a:xfrm>
            <a:off x="520595" y="203389"/>
            <a:ext cx="2690864" cy="238833"/>
            <a:chOff x="4066256" y="1629208"/>
            <a:chExt cx="3251849" cy="477093"/>
          </a:xfrm>
        </p:grpSpPr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56B83BD5-6876-0271-7297-F295E90CA428}"/>
                </a:ext>
              </a:extLst>
            </p:cNvPr>
            <p:cNvSpPr/>
            <p:nvPr/>
          </p:nvSpPr>
          <p:spPr>
            <a:xfrm>
              <a:off x="4066256" y="1635131"/>
              <a:ext cx="1190592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65B92B31-E756-CE69-71F2-E574E551C4B4}"/>
                </a:ext>
              </a:extLst>
            </p:cNvPr>
            <p:cNvSpPr txBox="1"/>
            <p:nvPr/>
          </p:nvSpPr>
          <p:spPr>
            <a:xfrm>
              <a:off x="4198420" y="1655277"/>
              <a:ext cx="781478" cy="4451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cap="all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CARTRIDGE</a:t>
              </a:r>
              <a:br>
                <a:rPr lang="en-US" sz="900" b="1" cap="all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</a:br>
              <a:r>
                <a:rPr lang="en-US" sz="900" b="1" cap="all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OVERVIEW </a:t>
              </a:r>
              <a:endParaRPr sz="900" cap="all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4DC3C56A-6A89-4DFD-4AA9-948C4A9EFD0A}"/>
                </a:ext>
              </a:extLst>
            </p:cNvPr>
            <p:cNvSpPr/>
            <p:nvPr/>
          </p:nvSpPr>
          <p:spPr>
            <a:xfrm>
              <a:off x="5112060" y="1629208"/>
              <a:ext cx="1178561" cy="471171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rgbClr val="27C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2F87D1EC-E916-0512-15DB-0A4586C6F6AB}"/>
                </a:ext>
              </a:extLst>
            </p:cNvPr>
            <p:cNvSpPr/>
            <p:nvPr/>
          </p:nvSpPr>
          <p:spPr>
            <a:xfrm>
              <a:off x="6139545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70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8">
              <a:extLst>
                <a:ext uri="{FF2B5EF4-FFF2-40B4-BE49-F238E27FC236}">
                  <a16:creationId xmlns:a16="http://schemas.microsoft.com/office/drawing/2014/main" id="{B32F0449-F803-DABB-746E-C8D471566B50}"/>
                </a:ext>
              </a:extLst>
            </p:cNvPr>
            <p:cNvSpPr txBox="1"/>
            <p:nvPr/>
          </p:nvSpPr>
          <p:spPr>
            <a:xfrm>
              <a:off x="5384874" y="1677842"/>
              <a:ext cx="854934" cy="425889"/>
            </a:xfrm>
            <a:prstGeom prst="rect">
              <a:avLst/>
            </a:prstGeom>
          </p:spPr>
          <p:txBody>
            <a:bodyPr vert="horz" wrap="square" lIns="0" tIns="31750" rIns="0" bIns="0" rtlCol="0">
              <a:spAutoFit/>
            </a:bodyPr>
            <a:lstStyle/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RUNNING </a:t>
              </a:r>
            </a:p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A TEST</a:t>
              </a:r>
              <a:endParaRPr lang="en-US" sz="90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DFCD5DBC-94D1-0ABD-9618-5CB3FC616C03}"/>
                </a:ext>
              </a:extLst>
            </p:cNvPr>
            <p:cNvSpPr txBox="1"/>
            <p:nvPr/>
          </p:nvSpPr>
          <p:spPr>
            <a:xfrm>
              <a:off x="6428655" y="1655277"/>
              <a:ext cx="744663" cy="445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dirty="0">
                  <a:solidFill>
                    <a:schemeClr val="bg1"/>
                  </a:solidFill>
                  <a:latin typeface="Calibri"/>
                  <a:cs typeface="Calibri"/>
                </a:rPr>
                <a:t>AVOIDING ERRORS</a:t>
              </a:r>
              <a:endParaRPr lang="en-US" sz="9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0848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ayout">
    <p:bg bwMode="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2920" y="2330054"/>
            <a:ext cx="8138160" cy="1234440"/>
          </a:xfrm>
        </p:spPr>
        <p:txBody>
          <a:bodyPr/>
          <a:lstStyle>
            <a:lvl1pPr algn="l">
              <a:lnSpc>
                <a:spcPct val="90000"/>
              </a:lnSpc>
              <a:defRPr sz="4400" b="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2919" y="1749981"/>
            <a:ext cx="8138159" cy="480060"/>
          </a:xfrm>
          <a:prstGeom prst="rect">
            <a:avLst/>
          </a:prstGeom>
        </p:spPr>
        <p:txBody>
          <a:bodyPr rIns="0" bIns="0" anchor="b" anchorCtr="0"/>
          <a:lstStyle>
            <a:lvl1pPr marL="0" indent="0" algn="l">
              <a:lnSpc>
                <a:spcPct val="100000"/>
              </a:lnSpc>
              <a:buNone/>
              <a:defRPr sz="1800" b="1" cap="all" spc="150" baseline="0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A_symbol_wordm_below_w_rgb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2" y="137160"/>
            <a:ext cx="1188720" cy="1302056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4B86A29-886E-42EB-8E62-80044AB822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66159" y="204186"/>
            <a:ext cx="3092450" cy="322263"/>
          </a:xfrm>
          <a:prstGeom prst="rect">
            <a:avLst/>
          </a:prstGeom>
        </p:spPr>
        <p:txBody>
          <a:bodyPr anchor="ctr"/>
          <a:lstStyle>
            <a:lvl1pPr algn="r">
              <a:defRPr sz="1400" b="1" cap="all" spc="15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OPTIONAL DESCRIPTOR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7A23EB-8E2E-8EDE-697A-3C45096B993D}"/>
              </a:ext>
            </a:extLst>
          </p:cNvPr>
          <p:cNvSpPr txBox="1"/>
          <p:nvPr userDrawn="1"/>
        </p:nvSpPr>
        <p:spPr>
          <a:xfrm>
            <a:off x="408839" y="4687818"/>
            <a:ext cx="8436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For </a:t>
            </a:r>
            <a:r>
              <a:rPr lang="en-US" altLang="en-US" sz="700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in vitro</a:t>
            </a:r>
            <a: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diagnostic use. For intended use &amp; product details, visit </a:t>
            </a:r>
            <a: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www.globalpointofcare.abbott</a:t>
            </a:r>
            <a: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. Photos &amp; images displayed are for illustrative purposes only. ©2025 Abbott. All rights reserved.</a:t>
            </a:r>
            <a:r>
              <a:rPr lang="en-US" altLang="en-US" sz="700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</a:t>
            </a: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i="1" dirty="0" err="1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i</a:t>
            </a:r>
            <a:r>
              <a:rPr lang="en-US" altLang="en-US" sz="700" i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-STAT </a:t>
            </a:r>
            <a:r>
              <a:rPr lang="en-US" altLang="en-US" sz="700" i="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is a</a:t>
            </a:r>
            <a: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trademark of Abbott.</a:t>
            </a:r>
            <a:r>
              <a:rPr lang="en-US" altLang="en-US" sz="7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all products are available in all regions. Check with your local representative for availability. </a:t>
            </a:r>
            <a:r>
              <a:rPr lang="en-US" sz="700" kern="1200" dirty="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rPr>
              <a:t>iLS Presentation i-STAT hs-TnI | APOC-25002250.2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970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Layout">
    <p:bg bwMode="gray">
      <p:bgPr>
        <a:solidFill>
          <a:srgbClr val="009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2920" y="1380173"/>
            <a:ext cx="8138160" cy="1234440"/>
          </a:xfrm>
        </p:spPr>
        <p:txBody>
          <a:bodyPr/>
          <a:lstStyle>
            <a:lvl1pPr algn="l">
              <a:lnSpc>
                <a:spcPct val="90000"/>
              </a:lnSpc>
              <a:defRPr sz="4400" b="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2919" y="800100"/>
            <a:ext cx="8138159" cy="480060"/>
          </a:xfrm>
          <a:prstGeom prst="rect">
            <a:avLst/>
          </a:prstGeom>
        </p:spPr>
        <p:txBody>
          <a:bodyPr rIns="0" bIns="0" anchor="b" anchorCtr="0"/>
          <a:lstStyle>
            <a:lvl1pPr marL="0" indent="0" algn="l">
              <a:lnSpc>
                <a:spcPct val="100000"/>
              </a:lnSpc>
              <a:buNone/>
              <a:defRPr sz="1800" b="1" cap="all" spc="150" baseline="0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02920" y="2751773"/>
            <a:ext cx="4846320" cy="48006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Day |  Month |  YY</a:t>
            </a:r>
          </a:p>
        </p:txBody>
      </p:sp>
      <p:pic>
        <p:nvPicPr>
          <p:cNvPr id="7" name="Picture 6" descr="A_symbol_wordm_below_w_rgb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528" y="3726878"/>
            <a:ext cx="1188720" cy="1302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783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ernate Layou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2919" y="2330054"/>
            <a:ext cx="8138161" cy="1234440"/>
          </a:xfrm>
        </p:spPr>
        <p:txBody>
          <a:bodyPr/>
          <a:lstStyle>
            <a:lvl1pPr algn="l">
              <a:lnSpc>
                <a:spcPct val="90000"/>
              </a:lnSpc>
              <a:defRPr sz="4400" b="0" cap="none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2919" y="1749981"/>
            <a:ext cx="8138161" cy="480060"/>
          </a:xfrm>
          <a:prstGeom prst="rect">
            <a:avLst/>
          </a:prstGeom>
        </p:spPr>
        <p:txBody>
          <a:bodyPr rIns="0" bIns="0" anchor="b" anchorCtr="0"/>
          <a:lstStyle>
            <a:lvl1pPr marL="0" indent="0" algn="l">
              <a:lnSpc>
                <a:spcPct val="100000"/>
              </a:lnSpc>
              <a:buNone/>
              <a:defRPr sz="1800" b="1" cap="all" spc="150" baseline="0">
                <a:solidFill>
                  <a:schemeClr val="accent3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02920" y="3701654"/>
            <a:ext cx="4846320" cy="48006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Day |  Month |  YY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50" y="65675"/>
            <a:ext cx="1335866" cy="1452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586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lternate Layou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2919" y="1380173"/>
            <a:ext cx="8138161" cy="1234440"/>
          </a:xfrm>
        </p:spPr>
        <p:txBody>
          <a:bodyPr/>
          <a:lstStyle>
            <a:lvl1pPr algn="l">
              <a:lnSpc>
                <a:spcPct val="90000"/>
              </a:lnSpc>
              <a:defRPr sz="4400" b="0" cap="none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2919" y="800100"/>
            <a:ext cx="8138161" cy="480060"/>
          </a:xfrm>
          <a:prstGeom prst="rect">
            <a:avLst/>
          </a:prstGeom>
        </p:spPr>
        <p:txBody>
          <a:bodyPr rIns="0" bIns="0" anchor="b" anchorCtr="0"/>
          <a:lstStyle>
            <a:lvl1pPr marL="0" indent="0" algn="l">
              <a:lnSpc>
                <a:spcPct val="100000"/>
              </a:lnSpc>
              <a:buNone/>
              <a:defRPr sz="1800" b="1" cap="all" spc="150" baseline="0">
                <a:solidFill>
                  <a:schemeClr val="accent3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02920" y="2751773"/>
            <a:ext cx="4846320" cy="48006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Day |  Month |  YY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93F5A5-751C-47D5-AD67-F5C13DA7DE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45" y="3651299"/>
            <a:ext cx="1335866" cy="1452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6807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6D6E74-3911-4251-9210-E9AF0CB465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DCEC16E3-E9C3-470B-B2C9-CBD23EA9860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" y="1487804"/>
            <a:ext cx="8145780" cy="3174922"/>
          </a:xfrm>
        </p:spPr>
        <p:txBody>
          <a:bodyPr/>
          <a:lstStyle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D5EEAD8-45FF-4137-A993-0E3B0A63B7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238" y="1097279"/>
            <a:ext cx="814546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 CALIBRI 18PT BOLD, ABBOTT PRIMARY BLUE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025CAD-0E7F-412A-A2E4-ACA5E42AF8D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B071053-E294-48B6-82D4-81528F06E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556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on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78F9584-625D-462B-8192-C99B9E91AB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F6E8C1B-F140-45B9-ADF1-1C3C6570114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18" y="1097279"/>
            <a:ext cx="8145781" cy="3566159"/>
          </a:xfrm>
        </p:spPr>
        <p:txBody>
          <a:bodyPr/>
          <a:lstStyle>
            <a:lvl1pPr>
              <a:spcBef>
                <a:spcPts val="1200"/>
              </a:spcBef>
              <a:defRPr b="1"/>
            </a:lvl1pPr>
            <a:lvl2pPr>
              <a:spcBef>
                <a:spcPts val="12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6DBEC-A477-4721-9AEB-6DA5B1D8A3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2466CF-9DE4-42FD-B4BE-466148127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227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_CALIBRI SUBHEAD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2367392-CE3F-4A36-802E-43D377135A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1097279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18PT, BOLD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784001D6-32AA-4130-AA76-37D05FF0EF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3460" y="1097279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18PT, BOLD</a:t>
            </a:r>
          </a:p>
        </p:txBody>
      </p:sp>
      <p:sp>
        <p:nvSpPr>
          <p:cNvPr id="18" name="Content Placeholder 14">
            <a:extLst>
              <a:ext uri="{FF2B5EF4-FFF2-40B4-BE49-F238E27FC236}">
                <a16:creationId xmlns:a16="http://schemas.microsoft.com/office/drawing/2014/main" id="{1F77A952-6CFD-4B10-A39C-FBF9CCB45B5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02919" y="1487804"/>
            <a:ext cx="3817301" cy="3175634"/>
          </a:xfrm>
        </p:spPr>
        <p:txBody>
          <a:bodyPr>
            <a:noAutofit/>
          </a:bodyPr>
          <a:lstStyle>
            <a:lvl1pPr>
              <a:defRPr b="1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9" name="Content Placeholder 14">
            <a:extLst>
              <a:ext uri="{FF2B5EF4-FFF2-40B4-BE49-F238E27FC236}">
                <a16:creationId xmlns:a16="http://schemas.microsoft.com/office/drawing/2014/main" id="{0756EC84-5A13-4571-BFB7-247BD6E93F5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823460" y="1487804"/>
            <a:ext cx="3817301" cy="3175634"/>
          </a:xfrm>
        </p:spPr>
        <p:txBody>
          <a:bodyPr>
            <a:noAutofit/>
          </a:bodyPr>
          <a:lstStyle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1B479ED3-E6FF-4DA0-B9B5-59809FFAE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6E6C4-2B39-46A3-861C-1D8545DFDAF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88E1389-D875-4A3C-85CC-2FF6F879D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3091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+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9A84B86-6CE3-4715-A01A-FECF8E99EC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184EA7A-C14A-435C-84F4-DB8BC3A9A6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920" y="1097280"/>
            <a:ext cx="8129016" cy="82296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D0068BB-B539-4488-911A-96DC071FE8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2057400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C1F4580-228D-4976-BFA8-C2248824F3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3460" y="2057400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4073EB3D-18BB-4E2C-9D12-E03D0B6131B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2919" y="2447925"/>
            <a:ext cx="3817301" cy="2215513"/>
          </a:xfrm>
        </p:spPr>
        <p:txBody>
          <a:bodyPr>
            <a:noAutofit/>
          </a:bodyPr>
          <a:lstStyle>
            <a:lvl1pPr>
              <a:defRPr sz="1400"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112F3581-3732-4A0B-8F51-60DBC2912C0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823460" y="2447925"/>
            <a:ext cx="3817301" cy="2215513"/>
          </a:xfrm>
        </p:spPr>
        <p:txBody>
          <a:bodyPr>
            <a:noAutofit/>
          </a:bodyPr>
          <a:lstStyle>
            <a:lvl1pPr>
              <a:defRPr sz="1400"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E347A-2097-4DC1-8FC4-1FBFBC563FC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D079F95-85C8-47A7-9EDE-B17DE1BCA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2103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L) Half-content &amp;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4818888" y="0"/>
            <a:ext cx="4325111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algn="ctr"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Insert an image</a:t>
            </a:r>
            <a:br>
              <a:rPr lang="en-US"/>
            </a:br>
            <a:r>
              <a:rPr lang="en-US"/>
              <a:t>within this placeholder 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5D9C096-3ECB-4476-AF46-67B691208D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921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828A00F-D1B4-4C3E-969E-375A3487E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238" y="1097957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SUBTITLE, CALIBRI, 18PT, BOLD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8B40350-90AF-4369-8B21-A237E4585B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1619968"/>
            <a:ext cx="3817302" cy="320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74DA2C74-7837-4DF6-A9E0-010AABA411B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02919" y="1957741"/>
            <a:ext cx="3817301" cy="108152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4384C29-B1D2-4169-8C59-6E4C6B7D22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238" y="3237576"/>
            <a:ext cx="3817302" cy="320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0312D5F6-81FC-4261-AED0-88E16C37278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02919" y="3575350"/>
            <a:ext cx="3817301" cy="1081522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59128-8C19-4115-801D-638E5DDDF8D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67DE3C-68DE-43DF-A233-910AFDC7F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3817300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853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R) Half-content &amp;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14969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algn="ctr"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Insert an image</a:t>
            </a:r>
            <a:br>
              <a:rPr lang="en-US"/>
            </a:br>
            <a:r>
              <a:rPr lang="en-US"/>
              <a:t>within this placeholder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6D962-A904-455A-9FF2-A3FC930F678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defPPr>
              <a:defRPr lang="en-US"/>
            </a:defPPr>
            <a:lvl1pPr indent="0" defTabSz="457200">
              <a:spcBef>
                <a:spcPct val="20000"/>
              </a:spcBef>
              <a:buFont typeface="Arial"/>
              <a:buNone/>
              <a:defRPr sz="1000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2pPr>
            <a:lvl3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3pPr>
            <a:lvl4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4pPr>
            <a:lvl5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lvl="0"/>
            <a:r>
              <a:rPr lang="en-US"/>
              <a:t>Proprietary and confidential — do not distribute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2FAC416-5A96-491E-91F4-37DD3C42AC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6509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3FDA49B-BBFC-4479-BD4E-6B88C700E3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6826" y="1097957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SUBTITLE, CALIBRI, 18PT, BOLD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C4C2575-A445-43B7-875C-641A76884F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6826" y="1619968"/>
            <a:ext cx="3817302" cy="320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E778DA63-FCCC-4EE0-AA5F-890A1063CF1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826507" y="1957741"/>
            <a:ext cx="3817301" cy="108152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BFD7EDCF-7335-4524-B52F-5720399919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26826" y="3237576"/>
            <a:ext cx="3817302" cy="320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08041EA5-1907-45C9-B84F-05A0E02AB31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826507" y="3575350"/>
            <a:ext cx="3817301" cy="1081522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59DF1-EAA0-48AE-9642-5890114712D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AE3F9D-0018-4E23-82DB-DD559B56D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8888" y="569594"/>
            <a:ext cx="3822192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5876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L) Alternate Half-content &amp;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4818888" y="0"/>
            <a:ext cx="4325111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algn="ctr"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Insert an image</a:t>
            </a:r>
            <a:br>
              <a:rPr lang="en-US"/>
            </a:br>
            <a:r>
              <a:rPr lang="en-US"/>
              <a:t>within this placeholder 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5D9C096-3ECB-4476-AF46-67B691208D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921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828A00F-D1B4-4C3E-969E-375A3487E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238" y="1097957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SUBTITLE, CALIBRI, 18PT, BOLD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74DA2C74-7837-4DF6-A9E0-010AABA411B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02919" y="1619968"/>
            <a:ext cx="3817301" cy="304569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BBD30-0719-4938-BD49-A680D58627F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62E712-D0C0-4F27-A890-045067D4F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3817300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493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R) Alternate Half-content &amp;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14969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algn="ctr"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Insert an image</a:t>
            </a:r>
            <a:br>
              <a:rPr lang="en-US"/>
            </a:br>
            <a:r>
              <a:rPr lang="en-US"/>
              <a:t>within this placeholder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6D962-A904-455A-9FF2-A3FC930F678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defPPr>
              <a:defRPr lang="en-US"/>
            </a:defPPr>
            <a:lvl1pPr indent="0" defTabSz="457200">
              <a:spcBef>
                <a:spcPct val="20000"/>
              </a:spcBef>
              <a:buFont typeface="Arial"/>
              <a:buNone/>
              <a:defRPr sz="1000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2pPr>
            <a:lvl3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3pPr>
            <a:lvl4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4pPr>
            <a:lvl5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lvl="0"/>
            <a:r>
              <a:rPr lang="en-US"/>
              <a:t>Proprietary and confidential — do not distribute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2FAC416-5A96-491E-91F4-37DD3C42AC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6509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3FDA49B-BBFC-4479-BD4E-6B88C700E3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6826" y="1097957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SUBTITLE, CALIBRI, 18PT, BOLD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E778DA63-FCCC-4EE0-AA5F-890A1063CF1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826507" y="1619968"/>
            <a:ext cx="3817301" cy="304569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94424-AE09-468A-95DC-0699180FC4E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AB94D7-D90B-4C16-A5BF-F2C3042C6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8888" y="569594"/>
            <a:ext cx="3822191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3352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Chart +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DB57EE1-11D5-470C-B633-08E9CE6ABD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9C8B4ED-99D4-4FA7-951B-B230EC2B1E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7711" y="1097957"/>
            <a:ext cx="8138160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CHART TITLE, CALIBRI, 18PT, BOLD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849D2D5-1C25-41F7-91C5-A575937D23D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710" y="1369506"/>
            <a:ext cx="8138160" cy="274320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Second level for chart subtitle</a:t>
            </a:r>
          </a:p>
        </p:txBody>
      </p:sp>
      <p:sp>
        <p:nvSpPr>
          <p:cNvPr id="17" name="Chart Placeholder 14">
            <a:extLst>
              <a:ext uri="{FF2B5EF4-FFF2-40B4-BE49-F238E27FC236}">
                <a16:creationId xmlns:a16="http://schemas.microsoft.com/office/drawing/2014/main" id="{5F384281-9885-4DF1-AB32-7D6D158EC4B8}"/>
              </a:ext>
            </a:extLst>
          </p:cNvPr>
          <p:cNvSpPr>
            <a:spLocks noGrp="1"/>
          </p:cNvSpPr>
          <p:nvPr>
            <p:ph type="chart" sz="quarter" idx="22"/>
          </p:nvPr>
        </p:nvSpPr>
        <p:spPr>
          <a:xfrm>
            <a:off x="502920" y="1714500"/>
            <a:ext cx="8145780" cy="274320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0806C5A9-06E4-4EA0-A5AC-FD02E44C15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920" y="4616896"/>
            <a:ext cx="8138160" cy="170816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lnSpc>
                <a:spcPct val="90000"/>
              </a:lnSpc>
              <a:spcBef>
                <a:spcPts val="200"/>
              </a:spcBef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Add footnote, source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2353F-0202-40BD-B19D-D4C9B9A0C62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3C7C1-99C7-46EF-8247-FA3C97B61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9168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able +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4099E12-93CF-4238-950D-B699BBED1B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AF8700-F002-4A2F-B04A-6FE90BE6FD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7711" y="1097957"/>
            <a:ext cx="8138160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table TITLE, CALIBRI, 18PT, BOLD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BF897FA-2891-4141-ADA3-1B87FB5BC5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710" y="1369506"/>
            <a:ext cx="8138160" cy="274320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Second level for table subtitle</a:t>
            </a:r>
          </a:p>
        </p:txBody>
      </p:sp>
      <p:sp>
        <p:nvSpPr>
          <p:cNvPr id="18" name="Table Placeholder 4">
            <a:extLst>
              <a:ext uri="{FF2B5EF4-FFF2-40B4-BE49-F238E27FC236}">
                <a16:creationId xmlns:a16="http://schemas.microsoft.com/office/drawing/2014/main" id="{2EA10139-92DE-45F7-A9D8-ABD6CC72C084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502920" y="1714500"/>
            <a:ext cx="8150990" cy="274320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47BBFB3-3E66-4180-AF12-56CA7F7553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920" y="4616896"/>
            <a:ext cx="8138160" cy="170816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lnSpc>
                <a:spcPct val="90000"/>
              </a:lnSpc>
              <a:spcBef>
                <a:spcPts val="200"/>
              </a:spcBef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Add footnote, source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4FFD5-60B8-4C56-97EB-599229FD90B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D78DA13-52C4-4A1D-BD59-DC0D557C1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0678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L) Half-content &amp; full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EBBC6B44-1A66-4C17-802D-CD6F3BEB84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marL="3776663" indent="0" algn="l">
              <a:tabLst/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Insert an image</a:t>
            </a:r>
            <a:br>
              <a:rPr lang="en-US"/>
            </a:br>
            <a:r>
              <a:rPr lang="en-US"/>
              <a:t>within this placeholder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C8B7A96-E0C8-46F1-B070-891752D196D5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defPPr>
              <a:defRPr lang="en-US"/>
            </a:defPPr>
            <a:lvl1pPr indent="0" defTabSz="457200">
              <a:spcBef>
                <a:spcPct val="20000"/>
              </a:spcBef>
              <a:buFont typeface="Arial"/>
              <a:buNone/>
              <a:defRPr sz="1000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2pPr>
            <a:lvl3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3pPr>
            <a:lvl4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4pPr>
            <a:lvl5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lvl="0"/>
            <a:r>
              <a:rPr lang="en-US"/>
              <a:t>Proprietary and confidential — do not distribute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D57305E-F709-4E9E-B399-8D21F2A51F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921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73EADF8-32AF-409A-AD0A-3134A5D09D5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2919" y="1411940"/>
            <a:ext cx="3822191" cy="325149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9AEB25F-FA40-4727-8C63-0FB00C65B1F1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/>
          <a:p>
            <a:fld id="{2E3F27D6-5AB9-4FDB-A20C-E44F2284AF59}" type="datetime5">
              <a:rPr lang="en-US" sz="1000" smtClean="0"/>
              <a:t>18-Aug-26</a:t>
            </a:fld>
            <a:endParaRPr lang="en-IN" sz="100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E4568D-868E-42F7-926A-483A8A7B38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9B87BA-CB3B-4626-87FF-39721BA39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3822190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7696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R) Half-content &amp; full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EBBC6B44-1A66-4C17-802D-CD6F3BEB84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rIns="0" anchor="ctr" anchorCtr="0"/>
          <a:lstStyle>
            <a:lvl1pPr marL="695325" indent="0" algn="l">
              <a:tabLst/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Insert an image</a:t>
            </a:r>
            <a:br>
              <a:rPr lang="en-US"/>
            </a:br>
            <a:r>
              <a:rPr lang="en-US"/>
              <a:t>within this placeholder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7FC738-9BF3-4608-8B8E-05D0C5B5F6DE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defPPr>
              <a:defRPr lang="en-US"/>
            </a:defPPr>
            <a:lvl1pPr indent="0" defTabSz="457200">
              <a:spcBef>
                <a:spcPct val="20000"/>
              </a:spcBef>
              <a:buFont typeface="Arial"/>
              <a:buNone/>
              <a:defRPr sz="1000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2pPr>
            <a:lvl3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3pPr>
            <a:lvl4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4pPr>
            <a:lvl5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lvl="0"/>
            <a:r>
              <a:rPr lang="en-US"/>
              <a:t>Proprietary and confidential — do not distribute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6273392E-BE16-4C3F-A463-7A7FC6BEE0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18888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1679F6DF-FEFB-4C1A-A396-814197C11D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818886" y="1411940"/>
            <a:ext cx="3822191" cy="325149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86EBC0-A4B4-49A9-8E69-797CFD88D05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E04E43-6321-44FE-86E3-923631136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8886" y="569594"/>
            <a:ext cx="3822194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9649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C2773AC-CB5F-4692-8614-145FCB812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13B2C-626A-4182-93CD-E777AFAD57C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2BE9E2-7A7D-4BED-96F2-45B5703A2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7754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8BA52-5212-4BC3-9F12-DB299DFC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6242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Dark Blue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02920" y="2331719"/>
            <a:ext cx="8138160" cy="1234440"/>
          </a:xfrm>
        </p:spPr>
        <p:txBody>
          <a:bodyPr wrap="square" rIns="0" bIns="0" anchor="t">
            <a:noAutofit/>
          </a:bodyPr>
          <a:lstStyle>
            <a:lvl1pPr algn="l">
              <a:lnSpc>
                <a:spcPct val="80000"/>
              </a:lnSpc>
              <a:defRPr sz="4400" b="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02920" y="1748790"/>
            <a:ext cx="8138160" cy="480060"/>
          </a:xfrm>
          <a:prstGeom prst="rect">
            <a:avLst/>
          </a:prstGeom>
        </p:spPr>
        <p:txBody>
          <a:bodyPr rIns="0" bIns="0" anchor="b"/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15B31BE-5499-438F-8FC9-24D8712E9F2E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Proprietary and confidential — do not distribute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9463D-7256-4F94-B053-694230DDA1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71D01-0526-4002-B34C-9D4A9C73B7A7}" type="datetime5">
              <a:rPr lang="en-US" smtClean="0"/>
              <a:t>18-Aug-26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C65850-E065-46A5-AFAB-25EE12435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5056" y="4767263"/>
            <a:ext cx="3931921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Enter title via "insert&gt;header and footer&gt;footer"  |  </a:t>
            </a:r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0E02CAF-4CC0-4859-963B-FC187D3CD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2371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urple">
    <p:bg bwMode="auto"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02920" y="2331719"/>
            <a:ext cx="8138160" cy="1234440"/>
          </a:xfrm>
        </p:spPr>
        <p:txBody>
          <a:bodyPr rIns="0" bIns="0" anchor="t">
            <a:noAutofit/>
          </a:bodyPr>
          <a:lstStyle>
            <a:lvl1pPr algn="l">
              <a:lnSpc>
                <a:spcPct val="80000"/>
              </a:lnSpc>
              <a:defRPr sz="4400" b="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02920" y="1748790"/>
            <a:ext cx="8138160" cy="480060"/>
          </a:xfrm>
          <a:prstGeom prst="rect">
            <a:avLst/>
          </a:prstGeom>
        </p:spPr>
        <p:txBody>
          <a:bodyPr rIns="0" bIns="0" anchor="b"/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9C12FC6-CE3D-4CC3-A382-14A18C7C6B1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Proprietary and confidential — do not distribute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A7879-8A49-4492-B223-248AB68813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7F63CE-B088-4A27-BB4B-4B13AAF7E195}" type="datetime5">
              <a:rPr lang="en-US" smtClean="0"/>
              <a:t>18-Aug-26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308BD4-DA66-4BD1-91B7-E89327F3B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5056" y="4767263"/>
            <a:ext cx="3931921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Enter title via "insert&gt;header and footer&gt;footer"  |  </a:t>
            </a:r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E73C706-89A1-4AA5-9321-7F4CB3A9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2726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Mint">
    <p:bg bwMode="auto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02920" y="2331719"/>
            <a:ext cx="8138160" cy="1234440"/>
          </a:xfrm>
        </p:spPr>
        <p:txBody>
          <a:bodyPr rIns="0" bIns="0" anchor="t">
            <a:noAutofit/>
          </a:bodyPr>
          <a:lstStyle>
            <a:lvl1pPr algn="l">
              <a:lnSpc>
                <a:spcPct val="80000"/>
              </a:lnSpc>
              <a:defRPr sz="4400" b="0" cap="none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02920" y="1748790"/>
            <a:ext cx="8138160" cy="480060"/>
          </a:xfrm>
          <a:prstGeom prst="rect">
            <a:avLst/>
          </a:prstGeom>
        </p:spPr>
        <p:txBody>
          <a:bodyPr rIns="0" bIns="0" anchor="b"/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F2FEF2-FECD-4ED1-BD47-FF58F25B75A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Proprietary and confidential — do not distribute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FC3C2-5069-4B7A-9F14-6E1032BB1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A94BD6-673B-41E2-94C7-6638405B680E}" type="datetime5">
              <a:rPr lang="en-US" smtClean="0"/>
              <a:t>18-Aug-26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C2EC12-3F0B-463D-AC15-E276D69DA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5056" y="4767263"/>
            <a:ext cx="3931921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/>
              <a:t>Enter title via "insert&gt;header and footer&gt;footer"  |  </a:t>
            </a:r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D4A8CC4-8FBE-45E1-BB15-2672002D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5746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02920" y="2331719"/>
            <a:ext cx="8138160" cy="1234440"/>
          </a:xfrm>
        </p:spPr>
        <p:txBody>
          <a:bodyPr rIns="0" bIns="0" anchor="t">
            <a:noAutofit/>
          </a:bodyPr>
          <a:lstStyle>
            <a:lvl1pPr algn="l">
              <a:lnSpc>
                <a:spcPct val="80000"/>
              </a:lnSpc>
              <a:defRPr sz="4400" b="0" cap="none" spc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02920" y="1748790"/>
            <a:ext cx="8138160" cy="480060"/>
          </a:xfrm>
          <a:prstGeom prst="rect">
            <a:avLst/>
          </a:prstGeom>
        </p:spPr>
        <p:txBody>
          <a:bodyPr rIns="0" bIns="0" anchor="b"/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accent3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F2FEF2-FECD-4ED1-BD47-FF58F25B75A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Proprietary and confidential — do not distribute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435C-7AB2-499D-B9D2-7646859B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/>
          <a:p>
            <a:fld id="{ACEC4565-E794-48DA-B884-2B66FC38042E}" type="datetime5">
              <a:rPr lang="en-US" sz="1000" smtClean="0"/>
              <a:t>18-Aug-26</a:t>
            </a:fld>
            <a:endParaRPr lang="en-IN" sz="10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53D83-DC20-4A71-BEBA-E5BD8133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5056" y="4767263"/>
            <a:ext cx="3931921" cy="2746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Enter title via "insert&gt;header and footer&gt;footer"  |  </a:t>
            </a:r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FF502C7-63A6-4765-B23E-CD59D755A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12274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Solid Background">
    <p:bg bwMode="auto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371600" y="1508760"/>
            <a:ext cx="6858000" cy="2674620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400" b="0">
                <a:solidFill>
                  <a:schemeClr val="bg1"/>
                </a:solidFill>
                <a:latin typeface="+mj-lt"/>
              </a:defRPr>
            </a:lvl1pPr>
            <a:lvl2pPr marL="1371600" indent="-228600" algn="l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–"/>
              <a:defRPr sz="18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quote text</a:t>
            </a:r>
          </a:p>
          <a:p>
            <a:pPr lvl="1"/>
            <a:r>
              <a:rPr lang="en-US"/>
              <a:t>Second level for attribution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7B97B-43D6-430D-9C83-B8A0A565552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167058" y="4690736"/>
            <a:ext cx="56810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8624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Blue">
    <p:bg bwMode="auto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_symbol_wordm_below_w_rgb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7441" y="1206347"/>
            <a:ext cx="2509119" cy="27308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11787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LTTF Blue">
    <p:bg bwMode="auto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E25BFE-C141-9744-B07B-AF2EDC4463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0642" y="939843"/>
            <a:ext cx="3782715" cy="32638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8943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9D5804C8-119A-4621-B885-F0B59F0C23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338" y="1064196"/>
            <a:ext cx="2753140" cy="29989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70272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LTTF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CA73EC50-27B9-4304-8A26-2A1CE79D62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10" y="393405"/>
            <a:ext cx="4735158" cy="43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90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09CDE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t>|</a:t>
            </a:r>
            <a:r>
              <a:rPr spc="225"/>
              <a:t>  </a:t>
            </a:r>
            <a:fld id="{81D60167-4931-47E6-BA6A-407CBD079E47}" type="slidenum">
              <a:rPr spc="-25" dirty="0"/>
              <a:t>‹#›</a:t>
            </a:fld>
            <a:endParaRPr spc="-25"/>
          </a:p>
        </p:txBody>
      </p:sp>
    </p:spTree>
    <p:extLst>
      <p:ext uri="{BB962C8B-B14F-4D97-AF65-F5344CB8AC3E}">
        <p14:creationId xmlns:p14="http://schemas.microsoft.com/office/powerpoint/2010/main" val="3661789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922" y="600077"/>
            <a:ext cx="8138159" cy="360045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9F1B05F3-90A1-4152-BCA8-1DCF75454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923" y="338465"/>
            <a:ext cx="5241925" cy="261610"/>
          </a:xfrm>
        </p:spPr>
        <p:txBody>
          <a:bodyPr wrap="square">
            <a:spAutoFit/>
          </a:bodyPr>
          <a:lstStyle>
            <a:lvl1pPr>
              <a:defRPr sz="1400" b="0" cap="all" spc="150" baseline="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6AFCB9-C05F-694F-AF31-48D81C23BC3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2DA0A3E-BCC5-471F-AF04-A7BFBC05C0F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05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8000"/>
    </mc:Choice>
    <mc:Fallback xmlns="">
      <p:transition spd="slow" advTm="98000"/>
    </mc:Fallback>
  </mc:AlternateContent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http://www.globalpointofcare.abbott/" TargetMode="Externa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3.xml"/><Relationship Id="rId4" Type="http://schemas.openxmlformats.org/officeDocument/2006/relationships/hyperlink" Target="http://www.globalpointofcare.abbott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69594"/>
            <a:ext cx="8138160" cy="39052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42C3B-6191-4FCC-892C-38AF4234E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300" y="1111624"/>
            <a:ext cx="8145780" cy="3520701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  <a:endParaRPr lang="en-IN"/>
          </a:p>
        </p:txBody>
      </p:sp>
      <p:sp>
        <p:nvSpPr>
          <p:cNvPr id="11" name="Slide Number Placeholder 17">
            <a:extLst>
              <a:ext uri="{FF2B5EF4-FFF2-40B4-BE49-F238E27FC236}">
                <a16:creationId xmlns:a16="http://schemas.microsoft.com/office/drawing/2014/main" id="{B0C0A961-4760-478B-92D9-DFE0D6E83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7058" y="4758249"/>
            <a:ext cx="568102" cy="274637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242050-6C23-4592-808A-FD6A67FA7325}"/>
              </a:ext>
            </a:extLst>
          </p:cNvPr>
          <p:cNvSpPr txBox="1"/>
          <p:nvPr userDrawn="1"/>
        </p:nvSpPr>
        <p:spPr>
          <a:xfrm>
            <a:off x="408840" y="4741678"/>
            <a:ext cx="8067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For </a:t>
            </a: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in vitro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diagnostic use. For intended use &amp; product details, visit 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www.globalpointofcare.abbott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. Photos &amp; images displayed are for illustrative purposes only. ©2025 Abbott. All rights reserved.</a:t>
            </a: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</a:t>
            </a: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i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</a:t>
            </a: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-STAT </a:t>
            </a:r>
            <a:r>
              <a:rPr lang="en-US" altLang="en-US" sz="700" i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is a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trademark of Abbott.</a:t>
            </a:r>
            <a:r>
              <a:rPr lang="en-US" altLang="en-US" sz="7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all products are available in all regions. Check with your local representative for availability. </a:t>
            </a:r>
            <a:r>
              <a:rPr lang="en-US" sz="700" kern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rPr>
              <a:t>iLS Presentation i-STAT hs-TnI | APOC-25002250.2</a:t>
            </a:r>
          </a:p>
        </p:txBody>
      </p:sp>
    </p:spTree>
    <p:custDataLst>
      <p:tags r:id="rId34"/>
    </p:custDataLst>
    <p:extLst>
      <p:ext uri="{BB962C8B-B14F-4D97-AF65-F5344CB8AC3E}">
        <p14:creationId xmlns:p14="http://schemas.microsoft.com/office/powerpoint/2010/main" val="30386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18" r:id="rId2"/>
    <p:sldLayoutId id="2147483919" r:id="rId3"/>
    <p:sldLayoutId id="2147483920" r:id="rId4"/>
    <p:sldLayoutId id="2147483661" r:id="rId5"/>
    <p:sldLayoutId id="2147483810" r:id="rId6"/>
    <p:sldLayoutId id="2147483703" r:id="rId7"/>
    <p:sldLayoutId id="2147483811" r:id="rId8"/>
    <p:sldLayoutId id="2147483748" r:id="rId9"/>
    <p:sldLayoutId id="2147483749" r:id="rId10"/>
    <p:sldLayoutId id="2147483752" r:id="rId11"/>
    <p:sldLayoutId id="2147483753" r:id="rId12"/>
    <p:sldLayoutId id="2147483754" r:id="rId13"/>
    <p:sldLayoutId id="2147483755" r:id="rId14"/>
    <p:sldLayoutId id="2147483804" r:id="rId15"/>
    <p:sldLayoutId id="2147483805" r:id="rId16"/>
    <p:sldLayoutId id="2147483758" r:id="rId17"/>
    <p:sldLayoutId id="2147483798" r:id="rId18"/>
    <p:sldLayoutId id="2147483750" r:id="rId19"/>
    <p:sldLayoutId id="2147483751" r:id="rId20"/>
    <p:sldLayoutId id="2147483756" r:id="rId21"/>
    <p:sldLayoutId id="2147483669" r:id="rId22"/>
    <p:sldLayoutId id="2147483672" r:id="rId23"/>
    <p:sldLayoutId id="2147483675" r:id="rId24"/>
    <p:sldLayoutId id="2147483676" r:id="rId25"/>
    <p:sldLayoutId id="2147483799" r:id="rId26"/>
    <p:sldLayoutId id="2147483678" r:id="rId27"/>
    <p:sldLayoutId id="2147483680" r:id="rId28"/>
    <p:sldLayoutId id="2147483705" r:id="rId29"/>
    <p:sldLayoutId id="2147483800" r:id="rId30"/>
    <p:sldLayoutId id="2147483801" r:id="rId31"/>
    <p:sldLayoutId id="2147483917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0" kern="1200" cap="none" spc="0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169863" indent="-1698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400050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200" b="0" kern="1200">
          <a:solidFill>
            <a:schemeClr val="tx1"/>
          </a:solidFill>
          <a:latin typeface="+mj-lt"/>
          <a:ea typeface="+mn-ea"/>
          <a:cs typeface="+mn-cs"/>
        </a:defRPr>
      </a:lvl3pPr>
      <a:lvl4pPr marL="576263" indent="-1698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100" b="0" kern="1200">
          <a:solidFill>
            <a:schemeClr val="tx1"/>
          </a:solidFill>
          <a:latin typeface="+mj-lt"/>
          <a:ea typeface="+mn-ea"/>
          <a:cs typeface="+mn-cs"/>
        </a:defRPr>
      </a:lvl4pPr>
      <a:lvl5pPr marL="744538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»"/>
        <a:defRPr sz="1100" b="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" userDrawn="1">
          <p15:clr>
            <a:srgbClr val="F26B43"/>
          </p15:clr>
        </p15:guide>
        <p15:guide id="2" pos="5448" userDrawn="1">
          <p15:clr>
            <a:srgbClr val="F26B43"/>
          </p15:clr>
        </p15:guide>
        <p15:guide id="3" orient="horz" pos="168" userDrawn="1">
          <p15:clr>
            <a:srgbClr val="F26B43"/>
          </p15:clr>
        </p15:guide>
        <p15:guide id="4" orient="horz" pos="30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23240"/>
            <a:ext cx="8138160" cy="366529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097280"/>
            <a:ext cx="8138160" cy="356616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E86C8D-6EF0-DF4C-AC6E-231FCE8968BE}"/>
              </a:ext>
            </a:extLst>
          </p:cNvPr>
          <p:cNvSpPr txBox="1">
            <a:spLocks/>
          </p:cNvSpPr>
          <p:nvPr/>
        </p:nvSpPr>
        <p:spPr bwMode="gray">
          <a:xfrm>
            <a:off x="502922" y="4675984"/>
            <a:ext cx="3131627" cy="365125"/>
          </a:xfrm>
          <a:prstGeom prst="rect">
            <a:avLst/>
          </a:prstGeom>
        </p:spPr>
        <p:txBody>
          <a:bodyPr vert="horz" lIns="0" rIns="0" anchor="b" anchorCtr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198503" algn="ctr"/>
                <a:tab pos="8229189" algn="r"/>
              </a:tabLst>
              <a:defRPr/>
            </a:pPr>
            <a:endParaRPr lang="en-US" sz="1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B726491-C1D9-E845-AF10-E7A934AAC4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6290" y="4767264"/>
            <a:ext cx="292608" cy="273844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ctr">
              <a:defRPr sz="1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2DA0A3E-BCC5-471F-AF04-A7BFBC05C0F5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F4C9D-35BB-E902-5E78-B1B8198E5F3F}"/>
              </a:ext>
            </a:extLst>
          </p:cNvPr>
          <p:cNvSpPr txBox="1"/>
          <p:nvPr userDrawn="1"/>
        </p:nvSpPr>
        <p:spPr>
          <a:xfrm>
            <a:off x="408840" y="4687818"/>
            <a:ext cx="76635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dirty="0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For </a:t>
            </a:r>
            <a:r>
              <a:rPr lang="en-US" altLang="en-US" sz="700" i="1" dirty="0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in vitro</a:t>
            </a:r>
            <a:r>
              <a:rPr lang="en-US" altLang="en-US" sz="700" dirty="0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 diagnostic use. For intended use and product details, visit </a:t>
            </a:r>
            <a:r>
              <a:rPr lang="en-US" altLang="en-US" sz="700" dirty="0">
                <a:solidFill>
                  <a:schemeClr val="tx1"/>
                </a:solidFill>
                <a:latin typeface="Calibri" pitchFamily="34" charset="0"/>
                <a:sym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www.globalpointofcare.abbott</a:t>
            </a:r>
            <a:r>
              <a:rPr lang="en-US" altLang="en-US" sz="700" dirty="0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. Any photos and images displayed are for illustrative purposes only. ©2025 Abbott. All rights reserved.</a:t>
            </a:r>
            <a:r>
              <a:rPr lang="en-US" altLang="en-US" sz="700" i="1" dirty="0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 </a:t>
            </a:r>
          </a:p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i="1" dirty="0" err="1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i</a:t>
            </a:r>
            <a:r>
              <a:rPr lang="en-US" altLang="en-US" sz="700" i="1" dirty="0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-STAT </a:t>
            </a:r>
            <a:r>
              <a:rPr lang="en-US" altLang="en-US" sz="700" i="0" dirty="0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is a</a:t>
            </a:r>
            <a:r>
              <a:rPr lang="en-US" altLang="en-US" sz="700" dirty="0">
                <a:solidFill>
                  <a:schemeClr val="tx1"/>
                </a:solidFill>
                <a:latin typeface="Calibri" pitchFamily="34" charset="0"/>
                <a:sym typeface="Calibri" pitchFamily="34" charset="0"/>
              </a:rPr>
              <a:t> trademark of Abbott.</a:t>
            </a:r>
            <a:r>
              <a:rPr lang="en-US" altLang="en-US" sz="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all products are available in all regions. Check with your local representative for availability. </a:t>
            </a:r>
            <a:br>
              <a:rPr lang="en-US" altLang="en-US" sz="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Lesson: Performing a Patient Test | </a:t>
            </a:r>
            <a:r>
              <a:rPr lang="en-US" sz="7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iLS Presentation i-STAT hs-TnI | APOC-25002250.2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310439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</p:sldLayoutIdLst>
  <mc:AlternateContent xmlns:mc="http://schemas.openxmlformats.org/markup-compatibility/2006" xmlns:p14="http://schemas.microsoft.com/office/powerpoint/2010/main">
    <mc:Choice Requires="p14">
      <p:transition spd="slow" p14:dur="1600" advTm="98000"/>
    </mc:Choice>
    <mc:Fallback xmlns="">
      <p:transition spd="slow" advTm="98000"/>
    </mc:Fallback>
  </mc:AlternateConten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3467" b="0" kern="1200" cap="none" spc="0" baseline="0">
          <a:solidFill>
            <a:schemeClr val="accent5"/>
          </a:solidFill>
          <a:latin typeface="+mn-lt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b="1" kern="1200">
          <a:solidFill>
            <a:schemeClr val="accent5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69854" indent="-169854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133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465643" indent="-237055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tabLst/>
        <a:defRPr sz="1867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627031" indent="-169854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857208" indent="-171442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»"/>
        <a:defRPr sz="16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orient="horz" pos="3114" userDrawn="1">
          <p15:clr>
            <a:srgbClr val="F26B43"/>
          </p15:clr>
        </p15:guide>
        <p15:guide id="4" orient="horz" pos="378" userDrawn="1">
          <p15:clr>
            <a:srgbClr val="F26B43"/>
          </p15:clr>
        </p15:guide>
        <p15:guide id="5" pos="228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pointofcare.abbott/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microsoft.com/office/2007/relationships/hdphoto" Target="../media/hdphoto1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7.xml"/><Relationship Id="rId6" Type="http://schemas.openxmlformats.org/officeDocument/2006/relationships/image" Target="../media/image1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9.png"/><Relationship Id="rId7" Type="http://schemas.microsoft.com/office/2007/relationships/hdphoto" Target="../media/hdphoto2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9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40.svg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0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6.png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4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6.xml"/><Relationship Id="rId5" Type="http://schemas.openxmlformats.org/officeDocument/2006/relationships/image" Target="../media/image16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7.xml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6.png"/><Relationship Id="rId7" Type="http://schemas.microsoft.com/office/2007/relationships/hdphoto" Target="../media/hdphoto5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Relationship Id="rId6" Type="http://schemas.openxmlformats.org/officeDocument/2006/relationships/image" Target="../media/image63.png"/><Relationship Id="rId11" Type="http://schemas.openxmlformats.org/officeDocument/2006/relationships/image" Target="../media/image58.svg"/><Relationship Id="rId5" Type="http://schemas.microsoft.com/office/2007/relationships/hdphoto" Target="../media/hdphoto4.wdp"/><Relationship Id="rId10" Type="http://schemas.openxmlformats.org/officeDocument/2006/relationships/image" Target="../media/image57.svg"/><Relationship Id="rId4" Type="http://schemas.openxmlformats.org/officeDocument/2006/relationships/image" Target="../media/image62.png"/><Relationship Id="rId9" Type="http://schemas.microsoft.com/office/2007/relationships/hdphoto" Target="../media/hdphoto6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9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0.xml"/><Relationship Id="rId5" Type="http://schemas.openxmlformats.org/officeDocument/2006/relationships/image" Target="../media/image71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2.xml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4.png"/><Relationship Id="rId7" Type="http://schemas.openxmlformats.org/officeDocument/2006/relationships/image" Target="../media/image76.sv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3.xml"/><Relationship Id="rId6" Type="http://schemas.microsoft.com/office/2007/relationships/hdphoto" Target="../media/hdphoto8.wdp"/><Relationship Id="rId11" Type="http://schemas.openxmlformats.org/officeDocument/2006/relationships/image" Target="../media/image43.svg"/><Relationship Id="rId5" Type="http://schemas.openxmlformats.org/officeDocument/2006/relationships/image" Target="../media/image75.png"/><Relationship Id="rId10" Type="http://schemas.microsoft.com/office/2007/relationships/hdphoto" Target="../media/hdphoto1.wdp"/><Relationship Id="rId4" Type="http://schemas.microsoft.com/office/2007/relationships/hdphoto" Target="../media/hdphoto7.wdp"/><Relationship Id="rId9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995E905-F0CE-47F8-95E1-8211130FA4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/>
              <a:t>TIPS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C15F51E-740E-88E1-FF6A-EA96C3DCE66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18" y="1405054"/>
            <a:ext cx="8145781" cy="3258384"/>
          </a:xfrm>
        </p:spPr>
        <p:txBody>
          <a:bodyPr vert="horz" lIns="0" tIns="0" rIns="91440" bIns="45720" rtlCol="0" anchor="t">
            <a:noAutofit/>
          </a:bodyPr>
          <a:lstStyle/>
          <a:p>
            <a:r>
              <a:rPr lang="en-US" b="0" dirty="0">
                <a:cs typeface="Calibri"/>
              </a:rPr>
              <a:t>Content provided in this lesson does not replace the </a:t>
            </a:r>
            <a:r>
              <a:rPr lang="en-US" b="0" i="1" dirty="0">
                <a:cs typeface="Calibri"/>
              </a:rPr>
              <a:t>i-STAT 1 </a:t>
            </a:r>
            <a:r>
              <a:rPr lang="en-US" b="0" dirty="0">
                <a:cs typeface="Calibri"/>
              </a:rPr>
              <a:t>User Guide, </a:t>
            </a:r>
            <a:r>
              <a:rPr lang="en-US" b="0" i="1" dirty="0">
                <a:cs typeface="Calibri"/>
              </a:rPr>
              <a:t>i-STAT 1 </a:t>
            </a:r>
            <a:r>
              <a:rPr lang="en-US" b="0" dirty="0">
                <a:cs typeface="Calibri"/>
              </a:rPr>
              <a:t>System Manual or Instructions for Use (IFU).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cs typeface="Calibri"/>
              </a:rPr>
              <a:t>This PowerPoint may be modified to represent products within the </a:t>
            </a:r>
            <a:r>
              <a:rPr lang="en-US" b="0" i="1" dirty="0">
                <a:cs typeface="Calibri"/>
              </a:rPr>
              <a:t>i-STAT 1 </a:t>
            </a:r>
            <a:r>
              <a:rPr lang="en-US" b="0" dirty="0">
                <a:cs typeface="Calibri"/>
              </a:rPr>
              <a:t>System currently in use within your facility.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cs typeface="Calibri"/>
              </a:rPr>
              <a:t>Once the resource has been modified, customers will then assume responsibility for the content.*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cs typeface="Calibri"/>
              </a:rPr>
              <a:t>Abbott will continue to provide and support the original resources made available on the </a:t>
            </a:r>
            <a:r>
              <a:rPr lang="en-US" b="0" dirty="0">
                <a:cs typeface="Calibri"/>
                <a:hlinkClick r:id="rId3"/>
              </a:rPr>
              <a:t>www.globalpointofcare.abbott</a:t>
            </a:r>
            <a:r>
              <a:rPr lang="en-US" b="0" dirty="0">
                <a:cs typeface="Calibri"/>
              </a:rPr>
              <a:t> website.*</a:t>
            </a:r>
          </a:p>
          <a:p>
            <a:endParaRPr lang="en-US" sz="1000" b="0" dirty="0"/>
          </a:p>
          <a:p>
            <a:r>
              <a:rPr lang="en-US" b="0" dirty="0"/>
              <a:t>*</a:t>
            </a:r>
            <a:r>
              <a:rPr lang="en-US" sz="1400" b="0" dirty="0"/>
              <a:t>Check the website regularly to ensure that you have the most up-to-date content.</a:t>
            </a:r>
            <a:endParaRPr lang="en-US" b="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F0BBA19-7506-4B0F-A451-E9B50ADB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Please delete this slide after reading through and before working on your slides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688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C12CB-31F1-423B-A7AC-7D9144ABF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19" y="2330054"/>
            <a:ext cx="7775918" cy="123444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3600"/>
              <a:t>i-STAT hs-TnI Cartridge</a:t>
            </a:r>
            <a:br>
              <a:rPr lang="en-US" sz="3600"/>
            </a:br>
            <a:endParaRPr lang="en-IN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16B34-11B8-4B22-A017-D105A1BA7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919" y="1749981"/>
            <a:ext cx="8138159" cy="480060"/>
          </a:xfrm>
        </p:spPr>
        <p:txBody>
          <a:bodyPr/>
          <a:lstStyle/>
          <a:p>
            <a:r>
              <a:rPr lang="en-US" sz="1800" b="1" i="0" u="none" strike="noStrike" dirty="0">
                <a:solidFill>
                  <a:srgbClr val="004F71"/>
                </a:solidFill>
                <a:effectLst/>
                <a:latin typeface="Calibri" panose="020F0502020204030204" pitchFamily="34" charset="0"/>
              </a:rPr>
              <a:t>PERFORMING A PATIENT TEST | </a:t>
            </a:r>
            <a:r>
              <a:rPr lang="en-US" sz="1800" b="1" i="0" u="none" strike="noStrike" cap="none" dirty="0">
                <a:solidFill>
                  <a:srgbClr val="004F71"/>
                </a:solidFill>
                <a:effectLst/>
                <a:latin typeface="Calibri" panose="020F0502020204030204" pitchFamily="34" charset="0"/>
              </a:rPr>
              <a:t>i</a:t>
            </a:r>
            <a:r>
              <a:rPr lang="en-US" sz="1800" b="1" i="0" u="none" strike="noStrike" dirty="0">
                <a:solidFill>
                  <a:srgbClr val="004F71"/>
                </a:solidFill>
                <a:effectLst/>
                <a:latin typeface="Calibri" panose="020F0502020204030204" pitchFamily="34" charset="0"/>
              </a:rPr>
              <a:t>-STAT 1 SYSTEM</a:t>
            </a:r>
            <a:endParaRPr lang="en-US" cap="non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498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8071" y="152774"/>
            <a:ext cx="6966096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>
                <a:solidFill>
                  <a:srgbClr val="004F70"/>
                </a:solidFill>
                <a:latin typeface="Calibri"/>
                <a:cs typeface="Calibri"/>
              </a:rPr>
              <a:t>PERFORMING A PATIENT TEST |</a:t>
            </a:r>
            <a:r>
              <a:rPr sz="1300" spc="355">
                <a:solidFill>
                  <a:srgbClr val="004F70"/>
                </a:solidFill>
                <a:latin typeface="Calibri"/>
                <a:cs typeface="Calibri"/>
              </a:rPr>
              <a:t> </a:t>
            </a:r>
            <a:r>
              <a:rPr lang="en-US" sz="1300" spc="120">
                <a:solidFill>
                  <a:srgbClr val="004F70"/>
                </a:solidFill>
                <a:latin typeface="Calibri"/>
                <a:cs typeface="Calibri"/>
              </a:rPr>
              <a:t>i-STAT </a:t>
            </a:r>
            <a:r>
              <a:rPr lang="en-US" sz="1300" spc="120" err="1">
                <a:solidFill>
                  <a:srgbClr val="004F70"/>
                </a:solidFill>
                <a:latin typeface="Calibri"/>
                <a:cs typeface="Calibri"/>
              </a:rPr>
              <a:t>hs-TnI</a:t>
            </a:r>
            <a:r>
              <a:rPr lang="en-US" sz="1300" spc="120">
                <a:solidFill>
                  <a:srgbClr val="004F70"/>
                </a:solidFill>
                <a:latin typeface="Calibri"/>
                <a:cs typeface="Calibri"/>
              </a:rPr>
              <a:t> CARTRIDGE</a:t>
            </a:r>
            <a:endParaRPr lang="en-US" sz="1300" spc="75">
              <a:solidFill>
                <a:srgbClr val="004F7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0849" y="2504878"/>
            <a:ext cx="4258542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" algn="l"/>
              </a:tabLst>
            </a:pPr>
            <a:r>
              <a:rPr lang="en-US" sz="1200" dirty="0">
                <a:latin typeface="Georgia"/>
                <a:cs typeface="Georgia"/>
              </a:rPr>
              <a:t>Describe the basic</a:t>
            </a:r>
            <a:r>
              <a:rPr lang="en-US" sz="1200" i="1" dirty="0">
                <a:latin typeface="Georgia"/>
                <a:cs typeface="Georgia"/>
              </a:rPr>
              <a:t> i-STAT </a:t>
            </a:r>
            <a:r>
              <a:rPr lang="en-US" sz="1200" dirty="0">
                <a:latin typeface="Georgia"/>
                <a:cs typeface="Georgia"/>
              </a:rPr>
              <a:t>cartridge handling</a:t>
            </a:r>
            <a:endParaRPr lang="en-US" sz="1200" i="1" dirty="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6766" y="3020300"/>
            <a:ext cx="4229888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" algn="l"/>
              </a:tabLst>
            </a:pPr>
            <a:r>
              <a:rPr lang="en-US" sz="1200" dirty="0">
                <a:latin typeface="Georgia"/>
                <a:cs typeface="Georgia"/>
              </a:rPr>
              <a:t>Describe the steps of running an </a:t>
            </a:r>
            <a:r>
              <a:rPr lang="en-US" sz="1200" i="1" dirty="0">
                <a:latin typeface="Georgia"/>
                <a:cs typeface="Georgia"/>
              </a:rPr>
              <a:t>i-STAT</a:t>
            </a:r>
            <a:r>
              <a:rPr lang="en-US" sz="1200" dirty="0">
                <a:latin typeface="Georgia"/>
                <a:cs typeface="Georgia"/>
              </a:rPr>
              <a:t> test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39503" y="3527065"/>
            <a:ext cx="4258542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" algn="l"/>
              </a:tabLst>
            </a:pPr>
            <a:r>
              <a:rPr lang="en-US" sz="1200" dirty="0">
                <a:latin typeface="Georgia"/>
                <a:cs typeface="Georgia"/>
              </a:rPr>
              <a:t>Troubleshooting and factors affecting samples prior to analysis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82600" y="1216046"/>
            <a:ext cx="3039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>
                <a:solidFill>
                  <a:srgbClr val="009CDE"/>
                </a:solidFill>
                <a:latin typeface="Calibri"/>
                <a:cs typeface="Calibri"/>
              </a:rPr>
              <a:t>UNDERSTAND</a:t>
            </a:r>
            <a:r>
              <a:rPr sz="1800" spc="-35">
                <a:solidFill>
                  <a:srgbClr val="009CDE"/>
                </a:solidFill>
                <a:latin typeface="Calibri"/>
                <a:cs typeface="Calibri"/>
              </a:rPr>
              <a:t> </a:t>
            </a:r>
            <a:r>
              <a:rPr sz="1800">
                <a:solidFill>
                  <a:srgbClr val="009CDE"/>
                </a:solidFill>
                <a:latin typeface="Calibri"/>
                <a:cs typeface="Calibri"/>
              </a:rPr>
              <a:t>THE</a:t>
            </a:r>
            <a:r>
              <a:rPr sz="1800" spc="-30">
                <a:solidFill>
                  <a:srgbClr val="009CD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009CDE"/>
                </a:solidFill>
                <a:latin typeface="Calibri"/>
                <a:cs typeface="Calibri"/>
              </a:rPr>
              <a:t>FOLLOWING: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18424" y="431876"/>
            <a:ext cx="8138160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Learning</a:t>
            </a:r>
            <a:r>
              <a:rPr spc="-55" dirty="0"/>
              <a:t> </a:t>
            </a:r>
            <a:r>
              <a:rPr lang="en-US" spc="-10" dirty="0"/>
              <a:t>o</a:t>
            </a:r>
            <a:r>
              <a:rPr spc="-10" dirty="0"/>
              <a:t>bjectives</a:t>
            </a:r>
          </a:p>
        </p:txBody>
      </p:sp>
      <p:sp>
        <p:nvSpPr>
          <p:cNvPr id="12" name="object 12"/>
          <p:cNvSpPr/>
          <p:nvPr/>
        </p:nvSpPr>
        <p:spPr>
          <a:xfrm>
            <a:off x="559768" y="2833700"/>
            <a:ext cx="5138277" cy="78171"/>
          </a:xfrm>
          <a:custGeom>
            <a:avLst/>
            <a:gdLst/>
            <a:ahLst/>
            <a:cxnLst/>
            <a:rect l="l" t="t" r="r" b="b"/>
            <a:pathLst>
              <a:path w="5086350">
                <a:moveTo>
                  <a:pt x="0" y="0"/>
                </a:moveTo>
                <a:lnTo>
                  <a:pt x="5086350" y="0"/>
                </a:lnTo>
              </a:path>
            </a:pathLst>
          </a:custGeom>
          <a:ln w="9525">
            <a:solidFill>
              <a:srgbClr val="009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 flipV="1">
            <a:off x="559768" y="3235258"/>
            <a:ext cx="5138277" cy="134361"/>
          </a:xfrm>
          <a:custGeom>
            <a:avLst/>
            <a:gdLst/>
            <a:ahLst/>
            <a:cxnLst/>
            <a:rect l="l" t="t" r="r" b="b"/>
            <a:pathLst>
              <a:path w="5086350">
                <a:moveTo>
                  <a:pt x="0" y="0"/>
                </a:moveTo>
                <a:lnTo>
                  <a:pt x="5086350" y="0"/>
                </a:lnTo>
              </a:path>
            </a:pathLst>
          </a:custGeom>
          <a:ln w="9525">
            <a:solidFill>
              <a:srgbClr val="009BD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7432" y="3012895"/>
            <a:ext cx="756084" cy="222364"/>
          </a:xfrm>
          <a:custGeom>
            <a:avLst/>
            <a:gdLst/>
            <a:ahLst/>
            <a:cxnLst/>
            <a:rect l="l" t="t" r="r" b="b"/>
            <a:pathLst>
              <a:path w="1178560" h="471169">
                <a:moveTo>
                  <a:pt x="942594" y="0"/>
                </a:moveTo>
                <a:lnTo>
                  <a:pt x="0" y="0"/>
                </a:lnTo>
                <a:lnTo>
                  <a:pt x="235458" y="235458"/>
                </a:lnTo>
                <a:lnTo>
                  <a:pt x="0" y="470916"/>
                </a:lnTo>
                <a:lnTo>
                  <a:pt x="942594" y="470916"/>
                </a:lnTo>
                <a:lnTo>
                  <a:pt x="1178052" y="235458"/>
                </a:lnTo>
                <a:lnTo>
                  <a:pt x="942594" y="0"/>
                </a:lnTo>
                <a:close/>
              </a:path>
            </a:pathLst>
          </a:custGeom>
          <a:solidFill>
            <a:srgbClr val="27C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7432" y="3504244"/>
            <a:ext cx="756084" cy="245193"/>
          </a:xfrm>
          <a:custGeom>
            <a:avLst/>
            <a:gdLst/>
            <a:ahLst/>
            <a:cxnLst/>
            <a:rect l="l" t="t" r="r" b="b"/>
            <a:pathLst>
              <a:path w="1178560" h="471170">
                <a:moveTo>
                  <a:pt x="942594" y="0"/>
                </a:moveTo>
                <a:lnTo>
                  <a:pt x="0" y="0"/>
                </a:lnTo>
                <a:lnTo>
                  <a:pt x="235458" y="235458"/>
                </a:lnTo>
                <a:lnTo>
                  <a:pt x="0" y="470916"/>
                </a:lnTo>
                <a:lnTo>
                  <a:pt x="942594" y="470916"/>
                </a:lnTo>
                <a:lnTo>
                  <a:pt x="1178052" y="235458"/>
                </a:lnTo>
                <a:lnTo>
                  <a:pt x="942594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0606C83-53CB-A80D-9209-BCC8D4C193E0}"/>
              </a:ext>
            </a:extLst>
          </p:cNvPr>
          <p:cNvGrpSpPr/>
          <p:nvPr/>
        </p:nvGrpSpPr>
        <p:grpSpPr>
          <a:xfrm>
            <a:off x="512186" y="1680924"/>
            <a:ext cx="3251849" cy="413575"/>
            <a:chOff x="4066256" y="1629210"/>
            <a:chExt cx="3251849" cy="477091"/>
          </a:xfrm>
        </p:grpSpPr>
        <p:sp>
          <p:nvSpPr>
            <p:cNvPr id="15" name="object 15"/>
            <p:cNvSpPr/>
            <p:nvPr/>
          </p:nvSpPr>
          <p:spPr>
            <a:xfrm>
              <a:off x="4066256" y="1635131"/>
              <a:ext cx="1190592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4152407" y="1673713"/>
              <a:ext cx="781477" cy="35137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100"/>
                </a:lnSpc>
                <a:spcBef>
                  <a:spcPts val="100"/>
                </a:spcBef>
              </a:pPr>
              <a:r>
                <a:rPr lang="en-US" sz="1100" b="1" cap="all" spc="-10" dirty="0">
                  <a:solidFill>
                    <a:schemeClr val="bg1"/>
                  </a:solidFill>
                  <a:latin typeface="Calibri"/>
                  <a:cs typeface="Calibri"/>
                </a:rPr>
                <a:t>CARTRIDGE OVERVIEW</a:t>
              </a:r>
              <a:endParaRPr sz="1100" cap="all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2F7488C5-8424-187E-6DDE-75FBC526659B}"/>
                </a:ext>
              </a:extLst>
            </p:cNvPr>
            <p:cNvSpPr/>
            <p:nvPr/>
          </p:nvSpPr>
          <p:spPr>
            <a:xfrm>
              <a:off x="5112060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rgbClr val="27C6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9">
              <a:extLst>
                <a:ext uri="{FF2B5EF4-FFF2-40B4-BE49-F238E27FC236}">
                  <a16:creationId xmlns:a16="http://schemas.microsoft.com/office/drawing/2014/main" id="{B08D3F10-D71F-391A-4E04-5157D5E4A452}"/>
                </a:ext>
              </a:extLst>
            </p:cNvPr>
            <p:cNvSpPr/>
            <p:nvPr/>
          </p:nvSpPr>
          <p:spPr>
            <a:xfrm>
              <a:off x="6139545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70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5341818" y="1671989"/>
              <a:ext cx="926767" cy="364735"/>
            </a:xfrm>
            <a:prstGeom prst="rect">
              <a:avLst/>
            </a:prstGeom>
          </p:spPr>
          <p:txBody>
            <a:bodyPr vert="horz" wrap="square" lIns="0" tIns="31750" rIns="0" bIns="0" rtlCol="0">
              <a:spAutoFit/>
            </a:bodyPr>
            <a:lstStyle/>
            <a:p>
              <a:pPr marL="78105" marR="5080" indent="-66040">
                <a:lnSpc>
                  <a:spcPts val="1100"/>
                </a:lnSpc>
                <a:spcBef>
                  <a:spcPts val="250"/>
                </a:spcBef>
              </a:pPr>
              <a:r>
                <a:rPr lang="en-US" sz="1100" b="1" spc="-10" dirty="0">
                  <a:solidFill>
                    <a:schemeClr val="bg1"/>
                  </a:solidFill>
                  <a:latin typeface="Calibri"/>
                  <a:cs typeface="Calibri"/>
                </a:rPr>
                <a:t>  RUNNING </a:t>
              </a:r>
              <a:br>
                <a:rPr lang="en-US" sz="1100" b="1" spc="-10" dirty="0">
                  <a:solidFill>
                    <a:schemeClr val="bg1"/>
                  </a:solidFill>
                  <a:latin typeface="Calibri"/>
                  <a:cs typeface="Calibri"/>
                </a:rPr>
              </a:br>
              <a:r>
                <a:rPr lang="en-US" sz="1100" b="1" spc="-10" dirty="0">
                  <a:solidFill>
                    <a:schemeClr val="bg1"/>
                  </a:solidFill>
                  <a:latin typeface="Calibri"/>
                  <a:cs typeface="Calibri"/>
                </a:rPr>
                <a:t>A TEST</a:t>
              </a:r>
              <a:endParaRPr lang="en-US" sz="11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6375590" y="1700931"/>
              <a:ext cx="744663" cy="3425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ts val="1100"/>
                </a:lnSpc>
                <a:spcBef>
                  <a:spcPts val="100"/>
                </a:spcBef>
              </a:pPr>
              <a:r>
                <a:rPr lang="en-US" sz="1100" b="1" dirty="0">
                  <a:solidFill>
                    <a:schemeClr val="bg1"/>
                  </a:solidFill>
                  <a:latin typeface="Calibri"/>
                  <a:cs typeface="Calibri"/>
                </a:rPr>
                <a:t>AVOIDING</a:t>
              </a:r>
              <a:br>
                <a:rPr lang="en-US" sz="1100" b="1" dirty="0">
                  <a:solidFill>
                    <a:schemeClr val="bg1"/>
                  </a:solidFill>
                  <a:latin typeface="Calibri"/>
                  <a:cs typeface="Calibri"/>
                </a:rPr>
              </a:br>
              <a:r>
                <a:rPr lang="en-US" sz="1100" b="1" dirty="0">
                  <a:solidFill>
                    <a:schemeClr val="bg1"/>
                  </a:solidFill>
                  <a:latin typeface="Calibri"/>
                  <a:cs typeface="Calibri"/>
                </a:rPr>
                <a:t>ERRORS</a:t>
              </a:r>
              <a:endParaRPr lang="en-US" sz="11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30" name="object 15">
            <a:extLst>
              <a:ext uri="{FF2B5EF4-FFF2-40B4-BE49-F238E27FC236}">
                <a16:creationId xmlns:a16="http://schemas.microsoft.com/office/drawing/2014/main" id="{0965963A-5D3A-6020-6533-923037D05ABA}"/>
              </a:ext>
            </a:extLst>
          </p:cNvPr>
          <p:cNvSpPr/>
          <p:nvPr/>
        </p:nvSpPr>
        <p:spPr>
          <a:xfrm>
            <a:off x="567431" y="2487759"/>
            <a:ext cx="756085" cy="238760"/>
          </a:xfrm>
          <a:custGeom>
            <a:avLst/>
            <a:gdLst/>
            <a:ahLst/>
            <a:cxnLst/>
            <a:rect l="l" t="t" r="r" b="b"/>
            <a:pathLst>
              <a:path w="1178560" h="471169">
                <a:moveTo>
                  <a:pt x="942594" y="0"/>
                </a:moveTo>
                <a:lnTo>
                  <a:pt x="0" y="0"/>
                </a:lnTo>
                <a:lnTo>
                  <a:pt x="0" y="470916"/>
                </a:lnTo>
                <a:lnTo>
                  <a:pt x="942594" y="470916"/>
                </a:lnTo>
                <a:lnTo>
                  <a:pt x="1178052" y="235458"/>
                </a:lnTo>
                <a:lnTo>
                  <a:pt x="94259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47738FC0-52B4-D4B7-356B-1A794F7D6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832" y="3312247"/>
            <a:ext cx="1392948" cy="455212"/>
          </a:xfrm>
          <a:prstGeom prst="rect">
            <a:avLst/>
          </a:prstGeom>
        </p:spPr>
      </p:pic>
      <p:pic>
        <p:nvPicPr>
          <p:cNvPr id="22" name="Picture 21" descr="A white plastic device with a black background&#10;&#10;Description automatically generated">
            <a:extLst>
              <a:ext uri="{FF2B5EF4-FFF2-40B4-BE49-F238E27FC236}">
                <a16:creationId xmlns:a16="http://schemas.microsoft.com/office/drawing/2014/main" id="{90E6E90E-FFBA-AA7A-D9AF-F4697D73EA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2" t="20810" r="20371" b="14302"/>
          <a:stretch/>
        </p:blipFill>
        <p:spPr>
          <a:xfrm>
            <a:off x="6224602" y="1515766"/>
            <a:ext cx="1361408" cy="16813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062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2C0416D-3789-914E-C531-2226E7D42C3D}"/>
              </a:ext>
            </a:extLst>
          </p:cNvPr>
          <p:cNvSpPr txBox="1">
            <a:spLocks/>
          </p:cNvSpPr>
          <p:nvPr/>
        </p:nvSpPr>
        <p:spPr>
          <a:xfrm>
            <a:off x="502920" y="1995814"/>
            <a:ext cx="8138160" cy="4800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accent1"/>
                </a:solidFill>
                <a:latin typeface="+mn-lt"/>
              </a:rPr>
              <a:t>PERFORMING A PATIENT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49905EC-4120-479A-BE38-7D1BDC7CE0F0}"/>
              </a:ext>
            </a:extLst>
          </p:cNvPr>
          <p:cNvSpPr txBox="1">
            <a:spLocks/>
          </p:cNvSpPr>
          <p:nvPr/>
        </p:nvSpPr>
        <p:spPr>
          <a:xfrm>
            <a:off x="502920" y="2331719"/>
            <a:ext cx="8138160" cy="1234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cap="none" spc="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err="1">
                <a:solidFill>
                  <a:schemeClr val="bg1"/>
                </a:solidFill>
              </a:rPr>
              <a:t>i</a:t>
            </a:r>
            <a:r>
              <a:rPr lang="en-US" sz="4400">
                <a:solidFill>
                  <a:schemeClr val="bg1"/>
                </a:solidFill>
              </a:rPr>
              <a:t>-STAT </a:t>
            </a:r>
            <a:r>
              <a:rPr lang="en-US" sz="4400" err="1">
                <a:solidFill>
                  <a:schemeClr val="bg1"/>
                </a:solidFill>
              </a:rPr>
              <a:t>hs-TnI</a:t>
            </a:r>
            <a:r>
              <a:rPr lang="en-US" sz="4400">
                <a:solidFill>
                  <a:schemeClr val="bg1"/>
                </a:solidFill>
              </a:rPr>
              <a:t> Cartridge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37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B48F-AA1D-615A-52A0-73AF9FA47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5E6917-90BA-4B62-4593-2AE76075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Cartridge 0verview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6E2F2-E4D6-6419-F23F-00C0BFEC7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/>
              <a:t>|    </a:t>
            </a:r>
            <a:fld id="{7B2119CD-3B2D-4CEB-B404-D2E3F8CD6D69}" type="slidenum">
              <a:rPr lang="en-IN" smtClean="0"/>
              <a:pPr/>
              <a:t>5</a:t>
            </a:fld>
            <a:endParaRPr lang="en-IN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5709809-BFA5-E256-59DF-C0EF64353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2" b="12702"/>
          <a:stretch/>
        </p:blipFill>
        <p:spPr>
          <a:xfrm>
            <a:off x="3525957" y="1332783"/>
            <a:ext cx="2377440" cy="17734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7241AB-9546-991F-7563-BE65EDCF9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95" y="1284844"/>
            <a:ext cx="3168006" cy="754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0876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B48F-AA1D-615A-52A0-73AF9FA47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5E6917-90BA-4B62-4593-2AE76075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Cartridge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6E2F2-E4D6-6419-F23F-00C0BFEC7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/>
              <a:t>|    </a:t>
            </a:r>
            <a:fld id="{7B2119CD-3B2D-4CEB-B404-D2E3F8CD6D69}" type="slidenum">
              <a:rPr lang="en-IN" smtClean="0"/>
              <a:pPr/>
              <a:t>6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3783F-7263-BF9B-98C9-C20F6C036E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299518" cy="3397250"/>
          </a:xfrm>
        </p:spPr>
        <p:txBody>
          <a:bodyPr vert="horz" lIns="0" tIns="0" rIns="91440" bIns="45720" rtlCol="0" anchor="t">
            <a:noAutofit/>
          </a:bodyPr>
          <a:lstStyle/>
          <a:p>
            <a:r>
              <a:rPr lang="en-US" dirty="0"/>
              <a:t>INTENDED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chemeClr val="tx1"/>
                </a:solidFill>
                <a:cs typeface="Calibri"/>
              </a:rPr>
              <a:t>The i-STAT hs-TnI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cartridge with the 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i-STAT 1 System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is intended for use in the 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in vitro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quantification of cardiac troponin I (cTnI) </a:t>
            </a:r>
            <a:r>
              <a:rPr lang="en-US" sz="1400">
                <a:solidFill>
                  <a:schemeClr val="tx1"/>
                </a:solidFill>
                <a:cs typeface="Calibri"/>
              </a:rPr>
              <a:t>in whole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blood or plasma samples in point of care or clinical laboratory settings.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The 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i-STAT </a:t>
            </a:r>
            <a:r>
              <a:rPr lang="en-US" sz="1400" i="1" dirty="0" err="1">
                <a:solidFill>
                  <a:schemeClr val="tx1"/>
                </a:solidFill>
                <a:cs typeface="Calibri"/>
              </a:rPr>
              <a:t>hs-TnI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cartridge with the 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i-STAT 1 System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is intended to be used as an aid in the diagnosis of myocardial infarction (MI).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US" sz="1000" dirty="0"/>
          </a:p>
          <a:p>
            <a:r>
              <a:rPr lang="en-US" dirty="0"/>
              <a:t>SYSTEM COMPATIBILITY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The 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i-STAT </a:t>
            </a:r>
            <a:r>
              <a:rPr lang="en-US" sz="1400" i="1" dirty="0" err="1">
                <a:solidFill>
                  <a:schemeClr val="tx1"/>
                </a:solidFill>
                <a:cs typeface="Calibri"/>
              </a:rPr>
              <a:t>hs-Tnl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cartridge is compatible with the </a:t>
            </a:r>
            <a:br>
              <a:rPr lang="en-US" sz="1400" dirty="0"/>
            </a:br>
            <a:r>
              <a:rPr lang="en-US" sz="1400" i="1" dirty="0">
                <a:solidFill>
                  <a:schemeClr val="tx1"/>
                </a:solidFill>
                <a:cs typeface="Calibri"/>
              </a:rPr>
              <a:t>i-STAT 1 Analyzer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with the </a:t>
            </a:r>
            <a:r>
              <a:rPr lang="en-US" sz="1400" dirty="0" err="1">
                <a:solidFill>
                  <a:schemeClr val="tx1"/>
                </a:solidFill>
                <a:cs typeface="Calibri"/>
              </a:rPr>
              <a:t>immuno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symbol "</a:t>
            </a:r>
            <a:r>
              <a:rPr lang="en-US" sz="1800" dirty="0">
                <a:cs typeface="Calibri"/>
              </a:rPr>
              <a:t>i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"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A grey device with a screen&#10;&#10;Description automatically generated">
            <a:extLst>
              <a:ext uri="{FF2B5EF4-FFF2-40B4-BE49-F238E27FC236}">
                <a16:creationId xmlns:a16="http://schemas.microsoft.com/office/drawing/2014/main" id="{474B05A5-6086-39D2-2D7C-37A4080F8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926" y="732139"/>
            <a:ext cx="1218811" cy="36809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3FDFC3-DEAA-7496-B9F4-AE4972B242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2020"/>
          <a:stretch/>
        </p:blipFill>
        <p:spPr>
          <a:xfrm>
            <a:off x="6842060" y="701449"/>
            <a:ext cx="1174122" cy="3872457"/>
          </a:xfrm>
          <a:prstGeom prst="rect">
            <a:avLst/>
          </a:prstGeom>
        </p:spPr>
      </p:pic>
      <p:pic>
        <p:nvPicPr>
          <p:cNvPr id="17" name="Picture 16" descr="A white plastic device with a black background&#10;&#10;Description automatically generated">
            <a:extLst>
              <a:ext uri="{FF2B5EF4-FFF2-40B4-BE49-F238E27FC236}">
                <a16:creationId xmlns:a16="http://schemas.microsoft.com/office/drawing/2014/main" id="{490B2C4D-B770-EF86-948F-60B73D2A06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2" t="20810" r="20371" b="14302"/>
          <a:stretch/>
        </p:blipFill>
        <p:spPr>
          <a:xfrm>
            <a:off x="6408873" y="3707380"/>
            <a:ext cx="701635" cy="8665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9517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2C70E-A1DC-E990-FCE4-80D8B99C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FDF3AC-70B7-B07E-3D04-6589C9298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4457700" cy="390526"/>
          </a:xfrm>
        </p:spPr>
        <p:txBody>
          <a:bodyPr/>
          <a:lstStyle/>
          <a:p>
            <a:r>
              <a:rPr lang="en-US" dirty="0"/>
              <a:t>Cartridge 0verview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A6D78-3CFB-284B-CFB8-BFF91615FE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/>
              <a:t>|    </a:t>
            </a:r>
            <a:fld id="{7B2119CD-3B2D-4CEB-B404-D2E3F8CD6D69}" type="slidenum">
              <a:rPr lang="en-IN" smtClean="0"/>
              <a:pPr/>
              <a:t>7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BC58F-21B6-0631-3A10-0552710E1C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111793" cy="3397250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/>
              <a:t>CARTRIDGE INFORMATION ON PORTION PACK</a:t>
            </a:r>
          </a:p>
          <a:p>
            <a:pPr marL="0" lvl="1" indent="0">
              <a:buNone/>
            </a:pPr>
            <a:r>
              <a:rPr lang="en-US" dirty="0">
                <a:solidFill>
                  <a:schemeClr val="accent1"/>
                </a:solidFill>
              </a:rPr>
              <a:t>On each cartridge packaging, there is important information to locate</a:t>
            </a:r>
          </a:p>
          <a:p>
            <a:pPr marL="0" lvl="1" indent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A</a:t>
            </a:r>
            <a:r>
              <a:rPr lang="en-US" sz="1400" dirty="0"/>
              <a:t>  Cartridge name</a:t>
            </a: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B</a:t>
            </a:r>
            <a:r>
              <a:rPr lang="en-US" sz="1400" dirty="0"/>
              <a:t>  Analytes – measured and calculated, if applicable</a:t>
            </a: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C</a:t>
            </a:r>
            <a:r>
              <a:rPr lang="en-US" sz="1400" dirty="0"/>
              <a:t>  2D barcode for manufacturing quality control, </a:t>
            </a:r>
            <a:br>
              <a:rPr lang="en-US" sz="1400" dirty="0"/>
            </a:br>
            <a:r>
              <a:rPr lang="en-US" sz="1400" dirty="0"/>
              <a:t>     not scannable</a:t>
            </a: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D</a:t>
            </a:r>
            <a:r>
              <a:rPr lang="en-US" sz="1400" dirty="0"/>
              <a:t>  Cartridge LOT number</a:t>
            </a: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E</a:t>
            </a:r>
            <a:r>
              <a:rPr lang="en-US" sz="1400" dirty="0"/>
              <a:t>  Cartridge </a:t>
            </a:r>
            <a:r>
              <a:rPr lang="en-US" dirty="0"/>
              <a:t>portion pack barcode</a:t>
            </a:r>
            <a:endParaRPr lang="en-US" sz="1400" dirty="0"/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F </a:t>
            </a:r>
            <a:r>
              <a:rPr lang="en-US" sz="1400" dirty="0"/>
              <a:t> Refrigerated storage expiration date</a:t>
            </a: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G</a:t>
            </a:r>
            <a:r>
              <a:rPr lang="en-US" sz="1400" dirty="0"/>
              <a:t> </a:t>
            </a:r>
            <a:r>
              <a:rPr lang="en-US" dirty="0"/>
              <a:t> Refrigerated </a:t>
            </a:r>
            <a:r>
              <a:rPr lang="en-US" sz="1400" dirty="0"/>
              <a:t>temperature storage range</a:t>
            </a:r>
            <a:endParaRPr lang="en-US" sz="1400" dirty="0">
              <a:ea typeface="Calibri"/>
              <a:cs typeface="Calibri"/>
            </a:endParaRPr>
          </a:p>
        </p:txBody>
      </p:sp>
      <p:pic>
        <p:nvPicPr>
          <p:cNvPr id="10" name="Picture 9" descr="A close-up of a product&#10;&#10;Description automatically generated">
            <a:extLst>
              <a:ext uri="{FF2B5EF4-FFF2-40B4-BE49-F238E27FC236}">
                <a16:creationId xmlns:a16="http://schemas.microsoft.com/office/drawing/2014/main" id="{F39B9623-CA9F-767D-2184-EC4CCF0969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9"/>
          <a:stretch/>
        </p:blipFill>
        <p:spPr>
          <a:xfrm>
            <a:off x="5532835" y="2576151"/>
            <a:ext cx="2634223" cy="2432945"/>
          </a:xfrm>
          <a:prstGeom prst="rect">
            <a:avLst/>
          </a:prstGeom>
        </p:spPr>
      </p:pic>
      <p:pic>
        <p:nvPicPr>
          <p:cNvPr id="2" name="Picture 1" descr="A close-up of a product&#10;&#10;Description automatically generated">
            <a:extLst>
              <a:ext uri="{FF2B5EF4-FFF2-40B4-BE49-F238E27FC236}">
                <a16:creationId xmlns:a16="http://schemas.microsoft.com/office/drawing/2014/main" id="{7370C013-62D6-5BDD-B8A8-A098B1E0C3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0" r="65707"/>
          <a:stretch/>
        </p:blipFill>
        <p:spPr>
          <a:xfrm>
            <a:off x="5532835" y="725545"/>
            <a:ext cx="1454710" cy="24329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1250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0C0D7-C7A3-9BBA-C672-144137706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8AB7AF6-7B38-20DC-C225-E9D5CE4D3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Cartridge 0verview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98E2D-759A-513C-2113-860367C594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/>
              <a:t>|    </a:t>
            </a:r>
            <a:fld id="{7B2119CD-3B2D-4CEB-B404-D2E3F8CD6D69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14" name="Text Box 19">
            <a:extLst>
              <a:ext uri="{FF2B5EF4-FFF2-40B4-BE49-F238E27FC236}">
                <a16:creationId xmlns:a16="http://schemas.microsoft.com/office/drawing/2014/main" id="{ECE954DF-725D-DE9C-0667-712700B51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3185" y="1216009"/>
            <a:ext cx="61698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solidFill>
                  <a:schemeClr val="accent1"/>
                </a:solidFill>
              </a:rPr>
              <a:t>TOP</a:t>
            </a:r>
          </a:p>
        </p:txBody>
      </p:sp>
      <p:sp>
        <p:nvSpPr>
          <p:cNvPr id="15" name="Text Box 19">
            <a:extLst>
              <a:ext uri="{FF2B5EF4-FFF2-40B4-BE49-F238E27FC236}">
                <a16:creationId xmlns:a16="http://schemas.microsoft.com/office/drawing/2014/main" id="{277BF7F1-FCA6-B1C7-237A-7FD7C0B31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1119" y="3955129"/>
            <a:ext cx="83440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solidFill>
                  <a:schemeClr val="accent1"/>
                </a:solidFill>
              </a:rPr>
              <a:t>BOTTOM</a:t>
            </a:r>
          </a:p>
        </p:txBody>
      </p:sp>
      <p:pic>
        <p:nvPicPr>
          <p:cNvPr id="33" name="Picture 32" descr="A white plastic device with a black background&#10;&#10;Description automatically generated">
            <a:extLst>
              <a:ext uri="{FF2B5EF4-FFF2-40B4-BE49-F238E27FC236}">
                <a16:creationId xmlns:a16="http://schemas.microsoft.com/office/drawing/2014/main" id="{9CEF354D-9F2F-71C1-C3CB-122BB9941F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2" t="20810" r="20371" b="14302"/>
          <a:stretch/>
        </p:blipFill>
        <p:spPr>
          <a:xfrm>
            <a:off x="5474613" y="1531331"/>
            <a:ext cx="2054338" cy="2537127"/>
          </a:xfrm>
          <a:prstGeom prst="rect">
            <a:avLst/>
          </a:prstGeom>
        </p:spPr>
      </p:pic>
      <p:sp>
        <p:nvSpPr>
          <p:cNvPr id="35" name="Text Box 19">
            <a:extLst>
              <a:ext uri="{FF2B5EF4-FFF2-40B4-BE49-F238E27FC236}">
                <a16:creationId xmlns:a16="http://schemas.microsoft.com/office/drawing/2014/main" id="{BB505F1C-30B5-3B92-29EC-9E4028594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3404" y="1293941"/>
            <a:ext cx="61698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solidFill>
                  <a:schemeClr val="accent1"/>
                </a:solidFill>
              </a:rPr>
              <a:t>TOP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69B1396-7A8C-9935-DC42-C61DEFA9FB4A}"/>
              </a:ext>
            </a:extLst>
          </p:cNvPr>
          <p:cNvCxnSpPr/>
          <p:nvPr/>
        </p:nvCxnSpPr>
        <p:spPr>
          <a:xfrm flipV="1">
            <a:off x="6657548" y="3050650"/>
            <a:ext cx="190500" cy="10041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F6EDD20-0010-CAA6-16BC-22B7AF434222}"/>
              </a:ext>
            </a:extLst>
          </p:cNvPr>
          <p:cNvGrpSpPr/>
          <p:nvPr/>
        </p:nvGrpSpPr>
        <p:grpSpPr>
          <a:xfrm>
            <a:off x="5644922" y="1693232"/>
            <a:ext cx="407114" cy="338554"/>
            <a:chOff x="4364945" y="2385080"/>
            <a:chExt cx="407114" cy="338554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F8B0375-C849-4198-5F23-0E7BAA711A04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6DEEE59-A0F9-D2EF-0396-740894D6DF65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A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F44082E-D300-CA13-C46B-9DD721DEC3C8}"/>
              </a:ext>
            </a:extLst>
          </p:cNvPr>
          <p:cNvGrpSpPr/>
          <p:nvPr/>
        </p:nvGrpSpPr>
        <p:grpSpPr>
          <a:xfrm>
            <a:off x="6212141" y="2173719"/>
            <a:ext cx="407114" cy="338554"/>
            <a:chOff x="4364945" y="2385080"/>
            <a:chExt cx="407114" cy="338554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0061D52-0127-2C0D-3DA5-B45DEBF44847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E1DDD78-F5C4-7F8D-EAA8-DB9ED10C2003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B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27DD3F9-BFE8-CC70-45CB-04C472314B3A}"/>
              </a:ext>
            </a:extLst>
          </p:cNvPr>
          <p:cNvGrpSpPr/>
          <p:nvPr/>
        </p:nvGrpSpPr>
        <p:grpSpPr>
          <a:xfrm>
            <a:off x="5725987" y="3599245"/>
            <a:ext cx="407114" cy="338554"/>
            <a:chOff x="4364945" y="2385080"/>
            <a:chExt cx="407114" cy="33855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7D43D41-C1F0-10A7-BB3B-1F5D632084B0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A8D79BC-B40A-1CAA-2DCD-11FAF196989E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C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31405BE-ADCF-C829-AD70-C6CC9C3DB998}"/>
              </a:ext>
            </a:extLst>
          </p:cNvPr>
          <p:cNvGrpSpPr/>
          <p:nvPr/>
        </p:nvGrpSpPr>
        <p:grpSpPr>
          <a:xfrm>
            <a:off x="6391769" y="3024566"/>
            <a:ext cx="407114" cy="338554"/>
            <a:chOff x="4364945" y="2385080"/>
            <a:chExt cx="407114" cy="33855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BD809F5-655B-8B06-E8D2-13F3B4F76611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EFE9B2D-F8A5-1B95-2FBE-D30536707ED0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D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5A0AFAA-A114-F934-6B5D-018C1E6C8CA4}"/>
              </a:ext>
            </a:extLst>
          </p:cNvPr>
          <p:cNvGrpSpPr/>
          <p:nvPr/>
        </p:nvGrpSpPr>
        <p:grpSpPr>
          <a:xfrm>
            <a:off x="7092732" y="3684596"/>
            <a:ext cx="407114" cy="338554"/>
            <a:chOff x="4364945" y="2385080"/>
            <a:chExt cx="407114" cy="33855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053AD7F-1477-5F34-B7E2-254BA41F8424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B841792-B199-E4F8-25B3-D53C9D48BC62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E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ECFA85-8CB7-4488-6D09-7F1C251456DE}"/>
              </a:ext>
            </a:extLst>
          </p:cNvPr>
          <p:cNvGrpSpPr/>
          <p:nvPr/>
        </p:nvGrpSpPr>
        <p:grpSpPr>
          <a:xfrm>
            <a:off x="7202902" y="2964505"/>
            <a:ext cx="407114" cy="338554"/>
            <a:chOff x="4364945" y="2385080"/>
            <a:chExt cx="407114" cy="33855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36FF1CE-DDD5-64FB-BC0D-9C396CA43CB9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89E75A3-AA86-5F71-8CDD-78EA361AAB8B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F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4C9BC7B9-292D-9EE2-8042-BCCB3F7AEC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313371" cy="3397250"/>
          </a:xfrm>
        </p:spPr>
        <p:txBody>
          <a:bodyPr vert="horz" lIns="0" tIns="0" rIns="91440" bIns="45720" rtlCol="0" anchor="t">
            <a:noAutofit/>
          </a:bodyPr>
          <a:lstStyle/>
          <a:p>
            <a:r>
              <a:rPr lang="en-US" dirty="0"/>
              <a:t>ANATOMY OF A CARTRIDGE</a:t>
            </a:r>
          </a:p>
          <a:p>
            <a:r>
              <a:rPr lang="en-US" sz="1400" dirty="0">
                <a:solidFill>
                  <a:schemeClr val="accent1"/>
                </a:solidFill>
                <a:cs typeface="Calibri"/>
              </a:rPr>
              <a:t>On each cartridge, there are important areas to note:</a:t>
            </a:r>
            <a:endParaRPr lang="en-US" sz="1400" dirty="0">
              <a:solidFill>
                <a:schemeClr val="accent1"/>
              </a:solidFill>
              <a:ea typeface="Calibri"/>
              <a:cs typeface="Calibri"/>
            </a:endParaRPr>
          </a:p>
          <a:p>
            <a:pPr fontAlgn="base"/>
            <a:r>
              <a:rPr lang="en-US" b="1" dirty="0">
                <a:solidFill>
                  <a:schemeClr val="accent3"/>
                </a:solidFill>
                <a:latin typeface="inherit"/>
                <a:cs typeface="Calibri"/>
              </a:rPr>
              <a:t>A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  Contact</a:t>
            </a: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 pads &amp; sensors (do not touch)</a:t>
            </a:r>
          </a:p>
          <a:p>
            <a:pPr fontAlgn="base"/>
            <a:r>
              <a:rPr lang="en-US" b="1" dirty="0">
                <a:solidFill>
                  <a:schemeClr val="accent3"/>
                </a:solidFill>
                <a:latin typeface="inherit"/>
                <a:cs typeface="Calibri"/>
              </a:rPr>
              <a:t>B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  </a:t>
            </a: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Calibrant 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pack</a:t>
            </a: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 or 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analysis</a:t>
            </a: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fluid</a:t>
            </a: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, if applicable </a:t>
            </a:r>
            <a:b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    (do not touch)</a:t>
            </a:r>
          </a:p>
          <a:p>
            <a:pPr fontAlgn="base"/>
            <a:r>
              <a:rPr lang="en-US" b="1" dirty="0">
                <a:solidFill>
                  <a:schemeClr val="accent3"/>
                </a:solidFill>
                <a:latin typeface="inherit"/>
                <a:cs typeface="Calibri"/>
              </a:rPr>
              <a:t>C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  Cartridge</a:t>
            </a: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closure</a:t>
            </a:r>
            <a:endParaRPr lang="en-US" b="0" i="0" dirty="0">
              <a:solidFill>
                <a:srgbClr val="000000"/>
              </a:solidFill>
              <a:effectLst/>
              <a:latin typeface="inherit"/>
              <a:cs typeface="Calibri"/>
            </a:endParaRPr>
          </a:p>
          <a:p>
            <a:pPr fontAlgn="base"/>
            <a:r>
              <a:rPr lang="en-US" b="1" dirty="0">
                <a:solidFill>
                  <a:schemeClr val="accent3"/>
                </a:solidFill>
                <a:latin typeface="inherit"/>
                <a:cs typeface="Calibri"/>
              </a:rPr>
              <a:t>D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  Fill</a:t>
            </a: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 to 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mark</a:t>
            </a:r>
            <a:endParaRPr lang="en-US" b="0" i="0" dirty="0">
              <a:solidFill>
                <a:srgbClr val="000000"/>
              </a:solidFill>
              <a:effectLst/>
              <a:latin typeface="inherit"/>
              <a:cs typeface="Calibri"/>
            </a:endParaRPr>
          </a:p>
          <a:p>
            <a:pPr fontAlgn="base"/>
            <a:r>
              <a:rPr lang="en-US" b="1" dirty="0">
                <a:solidFill>
                  <a:schemeClr val="accent3"/>
                </a:solidFill>
                <a:latin typeface="inherit"/>
                <a:cs typeface="Calibri"/>
              </a:rPr>
              <a:t>E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  Sample</a:t>
            </a:r>
            <a:r>
              <a:rPr lang="en-US" b="0" i="0" dirty="0">
                <a:solidFill>
                  <a:srgbClr val="000000"/>
                </a:solidFill>
                <a:effectLst/>
                <a:latin typeface="inherit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well</a:t>
            </a:r>
            <a:endParaRPr lang="en-US" b="0" i="0" dirty="0">
              <a:solidFill>
                <a:srgbClr val="000000"/>
              </a:solidFill>
              <a:effectLst/>
              <a:latin typeface="inherit"/>
              <a:cs typeface="Calibri"/>
            </a:endParaRPr>
          </a:p>
          <a:p>
            <a:pPr fontAlgn="base"/>
            <a:r>
              <a:rPr lang="en-US" b="1" dirty="0">
                <a:solidFill>
                  <a:schemeClr val="accent3"/>
                </a:solidFill>
                <a:latin typeface="inherit"/>
                <a:cs typeface="Calibri"/>
              </a:rPr>
              <a:t>F</a:t>
            </a:r>
            <a:r>
              <a:rPr lang="en-US" dirty="0">
                <a:solidFill>
                  <a:srgbClr val="000000"/>
                </a:solidFill>
                <a:latin typeface="inherit"/>
                <a:cs typeface="Calibri"/>
              </a:rPr>
              <a:t>  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Sample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chamber</a:t>
            </a:r>
            <a:endParaRPr lang="en-US" b="0" i="0" dirty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  <a:p>
            <a:pPr marL="0" lvl="1" indent="0">
              <a:buNone/>
            </a:pPr>
            <a:endParaRPr lang="en-US" dirty="0"/>
          </a:p>
          <a:p>
            <a:pPr marL="169545" lvl="1" indent="-169545"/>
            <a:endParaRPr lang="en-US" dirty="0"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1231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245CC-C74C-2F45-8E89-BA9F009ED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1955D95-94D4-94CB-8099-0CF292AE6FA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8825B45-BEF0-E202-4C1D-2CCE9F0EE7FD}"/>
              </a:ext>
            </a:extLst>
          </p:cNvPr>
          <p:cNvSpPr txBox="1">
            <a:spLocks/>
          </p:cNvSpPr>
          <p:nvPr/>
        </p:nvSpPr>
        <p:spPr>
          <a:xfrm>
            <a:off x="502920" y="1995814"/>
            <a:ext cx="8138160" cy="4800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accent1"/>
                </a:solidFill>
                <a:latin typeface="+mn-lt"/>
              </a:rPr>
              <a:t>PERFORMING A PATIENT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0C5063-42F1-B4B6-CE47-56A13BD1542D}"/>
              </a:ext>
            </a:extLst>
          </p:cNvPr>
          <p:cNvSpPr txBox="1">
            <a:spLocks/>
          </p:cNvSpPr>
          <p:nvPr/>
        </p:nvSpPr>
        <p:spPr>
          <a:xfrm>
            <a:off x="502920" y="2331719"/>
            <a:ext cx="8138160" cy="1234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cap="none" spc="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</a:rPr>
              <a:t>Running a Test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256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19ACB-1DCB-4E22-B339-852E5877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beginning</a:t>
            </a:r>
            <a:endParaRPr lang="en-US" sz="18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10</a:t>
            </a:fld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10FED7-DB71-48A5-AAF6-1FEAC45175CF}"/>
              </a:ext>
            </a:extLst>
          </p:cNvPr>
          <p:cNvSpPr txBox="1"/>
          <p:nvPr/>
        </p:nvSpPr>
        <p:spPr>
          <a:xfrm>
            <a:off x="1402013" y="1197191"/>
            <a:ext cx="408763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QUICK TIPS</a:t>
            </a:r>
            <a:endParaRPr lang="en-US" sz="14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The cartridge and analyzer must be at room temperature (18-30° C or 64-86° F)  to perform the test</a:t>
            </a:r>
            <a:b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Allow one cartridge to come to room temperature for 5 minutes or one box of cartridges for 1 hour</a:t>
            </a:r>
            <a:b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Allow the instrument to come to room temperature for 30 minutes</a:t>
            </a:r>
            <a:b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For customers with Data Management, the minimum requirement for seamless data integration is </a:t>
            </a:r>
            <a:r>
              <a:rPr lang="en-US" sz="1400" i="1" dirty="0" err="1">
                <a:solidFill>
                  <a:srgbClr val="000000"/>
                </a:solidFill>
                <a:cs typeface="Calibri" panose="020F0502020204030204" pitchFamily="34" charset="0"/>
              </a:rPr>
              <a:t>i</a:t>
            </a:r>
            <a:r>
              <a:rPr lang="en-US" sz="1400" i="1" dirty="0">
                <a:solidFill>
                  <a:srgbClr val="000000"/>
                </a:solidFill>
                <a:cs typeface="Calibri" panose="020F0502020204030204" pitchFamily="34" charset="0"/>
              </a:rPr>
              <a:t>-STAT/DE </a:t>
            </a: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v2.10. Contact your data management vendor if you require assistance. </a:t>
            </a:r>
            <a:endParaRPr lang="en-US" sz="1400" dirty="0"/>
          </a:p>
        </p:txBody>
      </p:sp>
      <p:pic>
        <p:nvPicPr>
          <p:cNvPr id="3" name="Picture 2" descr="A light bulb with rays of light&#10;&#10;AI-generated content may be incorrect.">
            <a:extLst>
              <a:ext uri="{FF2B5EF4-FFF2-40B4-BE49-F238E27FC236}">
                <a16:creationId xmlns:a16="http://schemas.microsoft.com/office/drawing/2014/main" id="{DD5F76F3-E28E-5B52-9841-071257ADF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95" y="1274718"/>
            <a:ext cx="832269" cy="795338"/>
          </a:xfrm>
          <a:prstGeom prst="rect">
            <a:avLst/>
          </a:prstGeom>
        </p:spPr>
      </p:pic>
      <p:pic>
        <p:nvPicPr>
          <p:cNvPr id="7" name="Picture 6" descr="A grey device with a screen&#10;&#10;Description automatically generated">
            <a:extLst>
              <a:ext uri="{FF2B5EF4-FFF2-40B4-BE49-F238E27FC236}">
                <a16:creationId xmlns:a16="http://schemas.microsoft.com/office/drawing/2014/main" id="{227E5523-8AE8-0A28-40B4-77A379626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926" y="732139"/>
            <a:ext cx="1218811" cy="36809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2B5C7B-C1BD-9DD9-F819-3458FABF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2020"/>
          <a:stretch/>
        </p:blipFill>
        <p:spPr>
          <a:xfrm>
            <a:off x="6842060" y="701449"/>
            <a:ext cx="1174122" cy="3872457"/>
          </a:xfrm>
          <a:prstGeom prst="rect">
            <a:avLst/>
          </a:prstGeom>
        </p:spPr>
      </p:pic>
      <p:pic>
        <p:nvPicPr>
          <p:cNvPr id="17" name="Picture 16" descr="A white plastic device with a black background&#10;&#10;Description automatically generated">
            <a:extLst>
              <a:ext uri="{FF2B5EF4-FFF2-40B4-BE49-F238E27FC236}">
                <a16:creationId xmlns:a16="http://schemas.microsoft.com/office/drawing/2014/main" id="{316F7643-936F-572E-EBE7-66263A0F45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2" t="20810" r="20371" b="14302"/>
          <a:stretch/>
        </p:blipFill>
        <p:spPr>
          <a:xfrm>
            <a:off x="6408873" y="3707380"/>
            <a:ext cx="701635" cy="8665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9476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19ACB-1DCB-4E22-B339-852E5877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beginning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11</a:t>
            </a:fld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10FED7-DB71-48A5-AAF6-1FEAC45175CF}"/>
              </a:ext>
            </a:extLst>
          </p:cNvPr>
          <p:cNvSpPr txBox="1"/>
          <p:nvPr/>
        </p:nvSpPr>
        <p:spPr>
          <a:xfrm>
            <a:off x="1435162" y="1249919"/>
            <a:ext cx="406803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>
                <a:solidFill>
                  <a:srgbClr val="FF0000"/>
                </a:solidFill>
                <a:cs typeface="Calibri" panose="020F0502020204030204" pitchFamily="34" charset="0"/>
              </a:rPr>
              <a:t>PRECAUTIONS</a:t>
            </a:r>
            <a:endParaRPr lang="en-US" sz="1400" b="1">
              <a:solidFill>
                <a:srgbClr val="FF0000"/>
              </a:solidFill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rgbClr val="000000"/>
                </a:solidFill>
                <a:cs typeface="Calibri" panose="020F0502020204030204" pitchFamily="34" charset="0"/>
              </a:rPr>
              <a:t>DO </a:t>
            </a:r>
            <a: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  <a:t>keep cartridge and instrument at the temperature of the room where they are to be used. Condensation on a cold cartridge can prevent proper contact with the instrument</a:t>
            </a:r>
            <a:b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rgbClr val="000000"/>
                </a:solidFill>
                <a:cs typeface="Calibri" panose="020F0502020204030204" pitchFamily="34" charset="0"/>
              </a:rPr>
              <a:t>DO NOT </a:t>
            </a:r>
            <a: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  <a:t>return cartridges to the refrigerator after bringing them to room temperature</a:t>
            </a:r>
            <a:b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rgbClr val="000000"/>
                </a:solidFill>
                <a:cs typeface="Calibri" panose="020F0502020204030204" pitchFamily="34" charset="0"/>
              </a:rPr>
              <a:t>DO NOT </a:t>
            </a:r>
            <a: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  <a:t>use a cartridge that is expired, shows signs of damage or if the clear plastic portion pack has been punctured</a:t>
            </a:r>
            <a:b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rgbClr val="000000"/>
                </a:solidFill>
                <a:cs typeface="Calibri" panose="020F0502020204030204" pitchFamily="34" charset="0"/>
              </a:rPr>
              <a:t>DO NOT </a:t>
            </a:r>
            <a: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  <a:t>place the cartridges and/or instrument in an oxygen-enriched atmosphere</a:t>
            </a:r>
            <a:endParaRPr lang="en-US" sz="120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3110EA36-3AE5-11C5-8255-927F6EFFA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21" y="1252903"/>
            <a:ext cx="761643" cy="761643"/>
          </a:xfrm>
          <a:prstGeom prst="rect">
            <a:avLst/>
          </a:prstGeom>
        </p:spPr>
      </p:pic>
      <p:pic>
        <p:nvPicPr>
          <p:cNvPr id="17" name="Picture 16" descr="A grey device with a screen&#10;&#10;Description automatically generated">
            <a:extLst>
              <a:ext uri="{FF2B5EF4-FFF2-40B4-BE49-F238E27FC236}">
                <a16:creationId xmlns:a16="http://schemas.microsoft.com/office/drawing/2014/main" id="{2EDC0CC9-4607-9FBB-A993-9C3E5ED31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926" y="732139"/>
            <a:ext cx="1218811" cy="36809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1FEF1A-C051-38E1-D243-2F57BD0E0C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2020"/>
          <a:stretch/>
        </p:blipFill>
        <p:spPr>
          <a:xfrm>
            <a:off x="6842060" y="701449"/>
            <a:ext cx="1174122" cy="3872457"/>
          </a:xfrm>
          <a:prstGeom prst="rect">
            <a:avLst/>
          </a:prstGeom>
        </p:spPr>
      </p:pic>
      <p:pic>
        <p:nvPicPr>
          <p:cNvPr id="19" name="Picture 18" descr="A white plastic device with a black background&#10;&#10;Description automatically generated">
            <a:extLst>
              <a:ext uri="{FF2B5EF4-FFF2-40B4-BE49-F238E27FC236}">
                <a16:creationId xmlns:a16="http://schemas.microsoft.com/office/drawing/2014/main" id="{49FAC9B1-F5C4-AE12-6280-3532B164F80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2" t="20810" r="20371" b="14302"/>
          <a:stretch/>
        </p:blipFill>
        <p:spPr>
          <a:xfrm>
            <a:off x="6408873" y="3707380"/>
            <a:ext cx="701635" cy="8665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428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CAF6D-2236-A04D-27CA-B6135F895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2269798-D3A8-157C-28B0-12A802C18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beginning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8F70F-375C-2956-C8CC-EDCEB36B06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12</a:t>
            </a:fld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AAC76C-3C99-EBFC-1CCB-00AFEB23C39C}"/>
              </a:ext>
            </a:extLst>
          </p:cNvPr>
          <p:cNvSpPr txBox="1"/>
          <p:nvPr/>
        </p:nvSpPr>
        <p:spPr>
          <a:xfrm>
            <a:off x="1417502" y="1465456"/>
            <a:ext cx="39241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rgbClr val="FF0000"/>
                </a:solidFill>
                <a:cs typeface="Calibri" panose="020F0502020204030204" pitchFamily="34" charset="0"/>
              </a:rPr>
              <a:t>PRECAUTIONS</a:t>
            </a:r>
            <a:endParaRPr lang="en-US" sz="1400" b="1" dirty="0">
              <a:solidFill>
                <a:srgbClr val="FF0000"/>
              </a:solidFill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The </a:t>
            </a:r>
            <a:r>
              <a:rPr lang="en-US" sz="1400" i="1" dirty="0">
                <a:solidFill>
                  <a:srgbClr val="000000"/>
                </a:solidFill>
                <a:cs typeface="Calibri" panose="020F0502020204030204" pitchFamily="34" charset="0"/>
              </a:rPr>
              <a:t>i-STAT hs-TnI </a:t>
            </a: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test shows increased imprecision for whole blood samples with hematocrit values above 57 %PCV. </a:t>
            </a:r>
            <a:b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For patients with hematocrit over 55 %PCV, plasma samples should be used instead of whole blood to ensure accuracy. </a:t>
            </a:r>
          </a:p>
          <a:p>
            <a:pPr defTabSz="514350"/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/>
              </a:rPr>
              <a:t>Cartridges may be stored at room temperature for the time frame indicated on the cartridge box</a:t>
            </a:r>
            <a:endParaRPr lang="en-US" sz="1400" dirty="0">
              <a:cs typeface="Calibri"/>
            </a:endParaRP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B803E463-AFED-6D81-A072-DDC06D52CB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61" y="1468440"/>
            <a:ext cx="761643" cy="761643"/>
          </a:xfrm>
          <a:prstGeom prst="rect">
            <a:avLst/>
          </a:prstGeom>
        </p:spPr>
      </p:pic>
      <p:pic>
        <p:nvPicPr>
          <p:cNvPr id="17" name="Picture 16" descr="A grey device with a screen&#10;&#10;Description automatically generated">
            <a:extLst>
              <a:ext uri="{FF2B5EF4-FFF2-40B4-BE49-F238E27FC236}">
                <a16:creationId xmlns:a16="http://schemas.microsoft.com/office/drawing/2014/main" id="{036F6AE7-5DFF-AA29-0E7F-EC8D766A7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926" y="732139"/>
            <a:ext cx="1218811" cy="36809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5698E0-36FA-DB41-5B95-25A0911D1E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2020"/>
          <a:stretch/>
        </p:blipFill>
        <p:spPr>
          <a:xfrm>
            <a:off x="6842060" y="701449"/>
            <a:ext cx="1174122" cy="3872457"/>
          </a:xfrm>
          <a:prstGeom prst="rect">
            <a:avLst/>
          </a:prstGeom>
        </p:spPr>
      </p:pic>
      <p:pic>
        <p:nvPicPr>
          <p:cNvPr id="19" name="Picture 18" descr="A white plastic device with a black background&#10;&#10;Description automatically generated">
            <a:extLst>
              <a:ext uri="{FF2B5EF4-FFF2-40B4-BE49-F238E27FC236}">
                <a16:creationId xmlns:a16="http://schemas.microsoft.com/office/drawing/2014/main" id="{C08D2678-DDEE-047B-7593-F3625612EB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2" t="20810" r="20371" b="14302"/>
          <a:stretch/>
        </p:blipFill>
        <p:spPr>
          <a:xfrm>
            <a:off x="6408873" y="3707380"/>
            <a:ext cx="701635" cy="8665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7641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8EF73-D0C9-65B1-BFD7-1C195E3DF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14951BD-F743-1D30-D3D7-9C8678FB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process overview</a:t>
            </a:r>
          </a:p>
        </p:txBody>
      </p:sp>
      <p:sp>
        <p:nvSpPr>
          <p:cNvPr id="6" name="Slide Number Placeholder 20">
            <a:extLst>
              <a:ext uri="{FF2B5EF4-FFF2-40B4-BE49-F238E27FC236}">
                <a16:creationId xmlns:a16="http://schemas.microsoft.com/office/drawing/2014/main" id="{F828CA88-791A-A8B2-36DF-867A4513247F}"/>
              </a:ext>
            </a:extLst>
          </p:cNvPr>
          <p:cNvSpPr txBox="1">
            <a:spLocks/>
          </p:cNvSpPr>
          <p:nvPr/>
        </p:nvSpPr>
        <p:spPr>
          <a:xfrm>
            <a:off x="8167057" y="4767263"/>
            <a:ext cx="724993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/>
              <a:t>|    </a:t>
            </a:r>
            <a:fld id="{7B2119CD-3B2D-4CEB-B404-D2E3F8CD6D69}" type="slidenum">
              <a:rPr lang="en-IN" sz="1050" smtClean="0"/>
              <a:pPr/>
              <a:t>13</a:t>
            </a:fld>
            <a:endParaRPr lang="en-IN" sz="1050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0041FF1-46B8-3823-0F35-D782ACADD79E}"/>
              </a:ext>
            </a:extLst>
          </p:cNvPr>
          <p:cNvCxnSpPr>
            <a:cxnSpLocks/>
          </p:cNvCxnSpPr>
          <p:nvPr/>
        </p:nvCxnSpPr>
        <p:spPr>
          <a:xfrm flipV="1">
            <a:off x="999293" y="4403630"/>
            <a:ext cx="6709292" cy="71435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8C5B2192-D6D0-5F40-27C8-DF1F5A06C029}"/>
              </a:ext>
            </a:extLst>
          </p:cNvPr>
          <p:cNvCxnSpPr>
            <a:cxnSpLocks/>
          </p:cNvCxnSpPr>
          <p:nvPr/>
        </p:nvCxnSpPr>
        <p:spPr>
          <a:xfrm>
            <a:off x="854801" y="2607201"/>
            <a:ext cx="6684291" cy="23572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8" name="Text Box 19">
            <a:extLst>
              <a:ext uri="{FF2B5EF4-FFF2-40B4-BE49-F238E27FC236}">
                <a16:creationId xmlns:a16="http://schemas.microsoft.com/office/drawing/2014/main" id="{2DAB80F5-9C5F-384E-04CF-CDCE56DAF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4726" y="2452056"/>
            <a:ext cx="933276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>
                <a:solidFill>
                  <a:schemeClr val="accent1"/>
                </a:solidFill>
              </a:rPr>
              <a:t>COLLECT SAMPLE</a:t>
            </a:r>
          </a:p>
        </p:txBody>
      </p:sp>
      <p:sp>
        <p:nvSpPr>
          <p:cNvPr id="99" name="Text Box 19">
            <a:extLst>
              <a:ext uri="{FF2B5EF4-FFF2-40B4-BE49-F238E27FC236}">
                <a16:creationId xmlns:a16="http://schemas.microsoft.com/office/drawing/2014/main" id="{D2F6B709-766A-A584-28DC-ADB29E543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393" y="2466377"/>
            <a:ext cx="808367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>
                <a:solidFill>
                  <a:schemeClr val="accent1"/>
                </a:solidFill>
              </a:rPr>
              <a:t>MIX SAMPLE</a:t>
            </a:r>
          </a:p>
        </p:txBody>
      </p:sp>
      <p:sp>
        <p:nvSpPr>
          <p:cNvPr id="100" name="Text Box 19">
            <a:extLst>
              <a:ext uri="{FF2B5EF4-FFF2-40B4-BE49-F238E27FC236}">
                <a16:creationId xmlns:a16="http://schemas.microsoft.com/office/drawing/2014/main" id="{6907E570-1ED5-C856-818B-0C4A0FE80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821" y="4281012"/>
            <a:ext cx="1151177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>
                <a:solidFill>
                  <a:schemeClr val="accent1"/>
                </a:solidFill>
              </a:rPr>
              <a:t>DISCARD FIRST DROPS</a:t>
            </a:r>
          </a:p>
        </p:txBody>
      </p:sp>
      <p:sp>
        <p:nvSpPr>
          <p:cNvPr id="101" name="Text Box 19">
            <a:extLst>
              <a:ext uri="{FF2B5EF4-FFF2-40B4-BE49-F238E27FC236}">
                <a16:creationId xmlns:a16="http://schemas.microsoft.com/office/drawing/2014/main" id="{CBCFE21C-AE0D-B5A7-4BDD-484DC65F4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5868" y="4284475"/>
            <a:ext cx="1277349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>
                <a:solidFill>
                  <a:schemeClr val="accent1"/>
                </a:solidFill>
              </a:rPr>
              <a:t>FILL &amp; CLOSE CARTRIDGE</a:t>
            </a:r>
          </a:p>
        </p:txBody>
      </p:sp>
      <p:sp>
        <p:nvSpPr>
          <p:cNvPr id="102" name="Text Box 19">
            <a:extLst>
              <a:ext uri="{FF2B5EF4-FFF2-40B4-BE49-F238E27FC236}">
                <a16:creationId xmlns:a16="http://schemas.microsoft.com/office/drawing/2014/main" id="{702DED5B-5089-5074-64CC-1F5F3DE38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498" y="4277549"/>
            <a:ext cx="1020793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>
                <a:solidFill>
                  <a:schemeClr val="accent1"/>
                </a:solidFill>
              </a:rPr>
              <a:t>INSERT CARTRIDGE</a:t>
            </a:r>
          </a:p>
        </p:txBody>
      </p:sp>
      <p:sp>
        <p:nvSpPr>
          <p:cNvPr id="103" name="Text Box 19">
            <a:extLst>
              <a:ext uri="{FF2B5EF4-FFF2-40B4-BE49-F238E27FC236}">
                <a16:creationId xmlns:a16="http://schemas.microsoft.com/office/drawing/2014/main" id="{5B66C3BE-CDCD-F7A4-EE7A-4DF326503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4411" y="2443724"/>
            <a:ext cx="1086925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>
                <a:solidFill>
                  <a:schemeClr val="accent1"/>
                </a:solidFill>
              </a:rPr>
              <a:t>PREPARE ANALYZER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4840D65-8758-3C1E-2A7C-EDDFCDD54DD7}"/>
              </a:ext>
            </a:extLst>
          </p:cNvPr>
          <p:cNvSpPr/>
          <p:nvPr/>
        </p:nvSpPr>
        <p:spPr>
          <a:xfrm>
            <a:off x="4878885" y="3195436"/>
            <a:ext cx="260350" cy="219079"/>
          </a:xfrm>
          <a:prstGeom prst="rect">
            <a:avLst/>
          </a:prstGeom>
          <a:solidFill>
            <a:srgbClr val="F4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6FB71A57-BF4E-3193-97E8-478618A54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" r="17812"/>
          <a:stretch/>
        </p:blipFill>
        <p:spPr>
          <a:xfrm>
            <a:off x="6161862" y="2872507"/>
            <a:ext cx="1262492" cy="135308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681B4564-E128-F008-77DD-5C979ECF3598}"/>
              </a:ext>
            </a:extLst>
          </p:cNvPr>
          <p:cNvGrpSpPr/>
          <p:nvPr/>
        </p:nvGrpSpPr>
        <p:grpSpPr>
          <a:xfrm>
            <a:off x="3451637" y="870760"/>
            <a:ext cx="1636011" cy="1515252"/>
            <a:chOff x="3464626" y="929209"/>
            <a:chExt cx="1636011" cy="1515252"/>
          </a:xfrm>
        </p:grpSpPr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733DF164-9A55-A8BA-D1D0-E431A3225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" r="20"/>
            <a:stretch/>
          </p:blipFill>
          <p:spPr>
            <a:xfrm>
              <a:off x="3464626" y="929209"/>
              <a:ext cx="1480395" cy="1512755"/>
            </a:xfrm>
            <a:prstGeom prst="rect">
              <a:avLst/>
            </a:prstGeom>
          </p:spPr>
        </p:pic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A20FB89-45D8-0394-7D5E-12AD516FB638}"/>
                </a:ext>
              </a:extLst>
            </p:cNvPr>
            <p:cNvSpPr/>
            <p:nvPr/>
          </p:nvSpPr>
          <p:spPr>
            <a:xfrm>
              <a:off x="3679681" y="1146897"/>
              <a:ext cx="1420956" cy="1297564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4A96057-3646-FC43-4D02-F726319FFE4F}"/>
              </a:ext>
            </a:extLst>
          </p:cNvPr>
          <p:cNvGrpSpPr/>
          <p:nvPr/>
        </p:nvGrpSpPr>
        <p:grpSpPr>
          <a:xfrm>
            <a:off x="6123147" y="1057034"/>
            <a:ext cx="1407905" cy="1442679"/>
            <a:chOff x="6139912" y="889763"/>
            <a:chExt cx="1628233" cy="1668400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929E305-2392-7B52-D8CF-53C3232DA2AB}"/>
                </a:ext>
              </a:extLst>
            </p:cNvPr>
            <p:cNvGrpSpPr/>
            <p:nvPr/>
          </p:nvGrpSpPr>
          <p:grpSpPr>
            <a:xfrm>
              <a:off x="6139912" y="889763"/>
              <a:ext cx="1628233" cy="1668400"/>
              <a:chOff x="6116680" y="1020946"/>
              <a:chExt cx="1665106" cy="1683775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FD6B12E1-B2E8-B629-3E11-79114FFC2C70}"/>
                  </a:ext>
                </a:extLst>
              </p:cNvPr>
              <p:cNvGrpSpPr/>
              <p:nvPr/>
            </p:nvGrpSpPr>
            <p:grpSpPr>
              <a:xfrm>
                <a:off x="6132472" y="1327104"/>
                <a:ext cx="1614573" cy="1377617"/>
                <a:chOff x="6140860" y="1341013"/>
                <a:chExt cx="1614573" cy="1377617"/>
              </a:xfrm>
            </p:grpSpPr>
            <p:pic>
              <p:nvPicPr>
                <p:cNvPr id="121" name="Picture 120" descr="A gloved hand holding a syringe&#10;&#10;Description automatically generated">
                  <a:extLst>
                    <a:ext uri="{FF2B5EF4-FFF2-40B4-BE49-F238E27FC236}">
                      <a16:creationId xmlns:a16="http://schemas.microsoft.com/office/drawing/2014/main" id="{A686A1F9-9C70-55FE-9204-D2F3F26396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497972">
                  <a:off x="6688068" y="1774021"/>
                  <a:ext cx="1067365" cy="944609"/>
                </a:xfrm>
                <a:prstGeom prst="rect">
                  <a:avLst/>
                </a:prstGeom>
              </p:spPr>
            </p:pic>
            <p:pic>
              <p:nvPicPr>
                <p:cNvPr id="122" name="Picture 121" descr="A hand in a purple glove holding a test tube with a red liquid&#10;&#10;Description automatically generated">
                  <a:extLst>
                    <a:ext uri="{FF2B5EF4-FFF2-40B4-BE49-F238E27FC236}">
                      <a16:creationId xmlns:a16="http://schemas.microsoft.com/office/drawing/2014/main" id="{6BAB1DB4-97B5-14E7-51CB-A492B242E3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43000" contrast="12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40860" y="1341013"/>
                  <a:ext cx="1087688" cy="946063"/>
                </a:xfrm>
                <a:prstGeom prst="parallelogram">
                  <a:avLst/>
                </a:prstGeom>
              </p:spPr>
            </p:pic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B4C4AF07-FF24-8778-1FDA-8F562D1C2CEF}"/>
                  </a:ext>
                </a:extLst>
              </p:cNvPr>
              <p:cNvGrpSpPr/>
              <p:nvPr/>
            </p:nvGrpSpPr>
            <p:grpSpPr>
              <a:xfrm>
                <a:off x="6116680" y="1020946"/>
                <a:ext cx="620322" cy="502389"/>
                <a:chOff x="6038417" y="977821"/>
                <a:chExt cx="620322" cy="502389"/>
              </a:xfrm>
            </p:grpSpPr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E9E334C4-9FC8-BE32-839D-45FC36BF7B18}"/>
                    </a:ext>
                  </a:extLst>
                </p:cNvPr>
                <p:cNvSpPr txBox="1"/>
                <p:nvPr/>
              </p:nvSpPr>
              <p:spPr>
                <a:xfrm>
                  <a:off x="6038417" y="977821"/>
                  <a:ext cx="620322" cy="43105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t">
                  <a:spAutoFit/>
                </a:bodyPr>
                <a:lstStyle/>
                <a:p>
                  <a:pPr algn="l"/>
                  <a:r>
                    <a:rPr lang="en-US" b="1">
                      <a:solidFill>
                        <a:srgbClr val="C6006F"/>
                      </a:solidFill>
                    </a:rPr>
                    <a:t>10x</a:t>
                  </a:r>
                  <a:endParaRPr lang="en-US" b="1">
                    <a:solidFill>
                      <a:srgbClr val="C6006F"/>
                    </a:solidFill>
                    <a:ea typeface="Calibri"/>
                    <a:cs typeface="Calibri"/>
                  </a:endParaRPr>
                </a:p>
              </p:txBody>
            </p:sp>
            <p:sp>
              <p:nvSpPr>
                <p:cNvPr id="119" name="Arrow: Up 118">
                  <a:extLst>
                    <a:ext uri="{FF2B5EF4-FFF2-40B4-BE49-F238E27FC236}">
                      <a16:creationId xmlns:a16="http://schemas.microsoft.com/office/drawing/2014/main" id="{20A81AD4-6A8D-C1D9-E477-C6E77413F270}"/>
                    </a:ext>
                  </a:extLst>
                </p:cNvPr>
                <p:cNvSpPr/>
                <p:nvPr/>
              </p:nvSpPr>
              <p:spPr>
                <a:xfrm>
                  <a:off x="6140880" y="1317526"/>
                  <a:ext cx="151319" cy="157338"/>
                </a:xfrm>
                <a:prstGeom prst="upArrow">
                  <a:avLst/>
                </a:prstGeom>
                <a:solidFill>
                  <a:srgbClr val="C600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5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120" name="Arrow: Up 119">
                  <a:extLst>
                    <a:ext uri="{FF2B5EF4-FFF2-40B4-BE49-F238E27FC236}">
                      <a16:creationId xmlns:a16="http://schemas.microsoft.com/office/drawing/2014/main" id="{13C9B2CF-1DBD-7FC1-F489-4B3F8B64B281}"/>
                    </a:ext>
                  </a:extLst>
                </p:cNvPr>
                <p:cNvSpPr/>
                <p:nvPr/>
              </p:nvSpPr>
              <p:spPr>
                <a:xfrm rot="10800000">
                  <a:off x="6282621" y="1322872"/>
                  <a:ext cx="151319" cy="157338"/>
                </a:xfrm>
                <a:prstGeom prst="upArrow">
                  <a:avLst/>
                </a:prstGeom>
                <a:solidFill>
                  <a:srgbClr val="C600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5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D543572B-636D-ACC4-7EB6-66CFB4E32174}"/>
                  </a:ext>
                </a:extLst>
              </p:cNvPr>
              <p:cNvGrpSpPr/>
              <p:nvPr/>
            </p:nvGrpSpPr>
            <p:grpSpPr>
              <a:xfrm>
                <a:off x="7299862" y="1378706"/>
                <a:ext cx="481924" cy="472919"/>
                <a:chOff x="7347286" y="1369831"/>
                <a:chExt cx="481924" cy="472919"/>
              </a:xfrm>
            </p:grpSpPr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F66BFF8B-AD58-F4F7-F7CA-74F3E9465D19}"/>
                    </a:ext>
                  </a:extLst>
                </p:cNvPr>
                <p:cNvSpPr txBox="1"/>
                <p:nvPr/>
              </p:nvSpPr>
              <p:spPr>
                <a:xfrm>
                  <a:off x="7347286" y="1369831"/>
                  <a:ext cx="481924" cy="43105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t">
                  <a:spAutoFit/>
                </a:bodyPr>
                <a:lstStyle/>
                <a:p>
                  <a:pPr algn="l"/>
                  <a:r>
                    <a:rPr lang="en-US" b="1">
                      <a:solidFill>
                        <a:srgbClr val="C6006F"/>
                      </a:solidFill>
                    </a:rPr>
                    <a:t>5x</a:t>
                  </a:r>
                  <a:endParaRPr lang="en-US" b="1">
                    <a:solidFill>
                      <a:srgbClr val="C6006F"/>
                    </a:solidFill>
                    <a:ea typeface="Calibri"/>
                    <a:cs typeface="Calibri"/>
                  </a:endParaRPr>
                </a:p>
              </p:txBody>
            </p:sp>
            <p:sp>
              <p:nvSpPr>
                <p:cNvPr id="117" name="Arrow: Curved Right 116">
                  <a:extLst>
                    <a:ext uri="{FF2B5EF4-FFF2-40B4-BE49-F238E27FC236}">
                      <a16:creationId xmlns:a16="http://schemas.microsoft.com/office/drawing/2014/main" id="{57C74A7D-4859-C46A-7B34-CC80A931A04F}"/>
                    </a:ext>
                  </a:extLst>
                </p:cNvPr>
                <p:cNvSpPr/>
                <p:nvPr/>
              </p:nvSpPr>
              <p:spPr>
                <a:xfrm>
                  <a:off x="7484717" y="1712582"/>
                  <a:ext cx="216453" cy="130168"/>
                </a:xfrm>
                <a:prstGeom prst="curvedRightArrow">
                  <a:avLst>
                    <a:gd name="adj1" fmla="val 25000"/>
                    <a:gd name="adj2" fmla="val 50000"/>
                    <a:gd name="adj3" fmla="val 70837"/>
                  </a:avLst>
                </a:prstGeom>
                <a:solidFill>
                  <a:srgbClr val="C600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A1A3F6B3-2741-4960-0035-CEB7079DDCFA}"/>
                </a:ext>
              </a:extLst>
            </p:cNvPr>
            <p:cNvSpPr/>
            <p:nvPr/>
          </p:nvSpPr>
          <p:spPr>
            <a:xfrm>
              <a:off x="6155343" y="926089"/>
              <a:ext cx="1588482" cy="1518371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F81D147-A480-4CB6-DB60-0F2C62A3C06B}"/>
              </a:ext>
            </a:extLst>
          </p:cNvPr>
          <p:cNvGrpSpPr/>
          <p:nvPr/>
        </p:nvGrpSpPr>
        <p:grpSpPr>
          <a:xfrm>
            <a:off x="852047" y="2836342"/>
            <a:ext cx="2210232" cy="2061296"/>
            <a:chOff x="839997" y="2953561"/>
            <a:chExt cx="2047875" cy="1914236"/>
          </a:xfrm>
        </p:grpSpPr>
        <p:pic>
          <p:nvPicPr>
            <p:cNvPr id="124" name="Picture 123" descr="A syringe dropping red drops on a white square&#10;&#10;Description automatically generated">
              <a:extLst>
                <a:ext uri="{FF2B5EF4-FFF2-40B4-BE49-F238E27FC236}">
                  <a16:creationId xmlns:a16="http://schemas.microsoft.com/office/drawing/2014/main" id="{FE960531-76D3-3D98-8BB4-38E46A358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997" y="2953561"/>
              <a:ext cx="2047875" cy="1914236"/>
            </a:xfrm>
            <a:prstGeom prst="rect">
              <a:avLst/>
            </a:prstGeom>
          </p:spPr>
        </p:pic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0F520AF-054F-6241-AB4E-209462292C61}"/>
                </a:ext>
              </a:extLst>
            </p:cNvPr>
            <p:cNvSpPr/>
            <p:nvPr/>
          </p:nvSpPr>
          <p:spPr>
            <a:xfrm>
              <a:off x="1269627" y="3023291"/>
              <a:ext cx="1282083" cy="1240969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FA66E0B-0C8E-8360-4135-9D6151319B60}"/>
              </a:ext>
            </a:extLst>
          </p:cNvPr>
          <p:cNvGrpSpPr/>
          <p:nvPr/>
        </p:nvGrpSpPr>
        <p:grpSpPr>
          <a:xfrm>
            <a:off x="854114" y="2417827"/>
            <a:ext cx="407114" cy="365760"/>
            <a:chOff x="968415" y="2417827"/>
            <a:chExt cx="407114" cy="365760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045B9B62-7FF0-04EA-1015-94AA6A12436A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AECA803-CDCE-7E58-A1C0-4DE6AE75FCFB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1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74D8497-DB69-DB15-C6B5-4A0AC0E2EF16}"/>
              </a:ext>
            </a:extLst>
          </p:cNvPr>
          <p:cNvGrpSpPr/>
          <p:nvPr/>
        </p:nvGrpSpPr>
        <p:grpSpPr>
          <a:xfrm>
            <a:off x="3299874" y="2404837"/>
            <a:ext cx="407114" cy="365760"/>
            <a:chOff x="968415" y="2417827"/>
            <a:chExt cx="407114" cy="365760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DAAB239A-653C-15CB-4AA9-81DEFE93171B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656D24B-4E45-755A-A0A7-430A85AACD21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2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0F8A7FB-9389-6927-2FBB-9472E0E654C5}"/>
              </a:ext>
            </a:extLst>
          </p:cNvPr>
          <p:cNvGrpSpPr/>
          <p:nvPr/>
        </p:nvGrpSpPr>
        <p:grpSpPr>
          <a:xfrm>
            <a:off x="5754726" y="2476275"/>
            <a:ext cx="407114" cy="365760"/>
            <a:chOff x="968415" y="2417827"/>
            <a:chExt cx="407114" cy="365760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81CC8D3C-0328-EFBD-2A20-F4F618D60C36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5C960E56-2143-BCD4-49AC-EB79F01BB9D0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3</a:t>
              </a:r>
              <a:endParaRPr lang="en-US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01013D24-4A8D-6127-2171-C0A67E9CB4A4}"/>
              </a:ext>
            </a:extLst>
          </p:cNvPr>
          <p:cNvGrpSpPr/>
          <p:nvPr/>
        </p:nvGrpSpPr>
        <p:grpSpPr>
          <a:xfrm>
            <a:off x="793067" y="4249224"/>
            <a:ext cx="407114" cy="365760"/>
            <a:chOff x="968415" y="2417827"/>
            <a:chExt cx="407114" cy="365760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0277EA0-8C5F-E4AC-924D-9700105A2422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E47627AC-BF41-8C0F-3F2D-EE8E983A5B4E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4</a:t>
              </a:r>
              <a:endParaRPr lang="en-US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B07E46A-5F82-EE7B-5F5E-BCBE3ED95F04}"/>
              </a:ext>
            </a:extLst>
          </p:cNvPr>
          <p:cNvGrpSpPr/>
          <p:nvPr/>
        </p:nvGrpSpPr>
        <p:grpSpPr>
          <a:xfrm>
            <a:off x="3299874" y="4249223"/>
            <a:ext cx="407114" cy="365760"/>
            <a:chOff x="968415" y="2417827"/>
            <a:chExt cx="407114" cy="365760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CA14D8E-FA26-63D4-7AC3-7E20734E88D2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C9D36B2-3405-45C3-6B82-ADA099F6D34D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5</a:t>
              </a:r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09ABDAF-DDBE-4E4D-AE73-37FB8F24703C}"/>
              </a:ext>
            </a:extLst>
          </p:cNvPr>
          <p:cNvGrpSpPr/>
          <p:nvPr/>
        </p:nvGrpSpPr>
        <p:grpSpPr>
          <a:xfrm>
            <a:off x="5806681" y="4236235"/>
            <a:ext cx="407114" cy="365760"/>
            <a:chOff x="968415" y="2417827"/>
            <a:chExt cx="407114" cy="365760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2923539D-E084-2F3E-60EF-E38DE52B9950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084A98DE-A02C-2844-3F36-254B48E3E79A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ea typeface="+mn-lt"/>
                  <a:cs typeface="+mn-lt"/>
                </a:rPr>
                <a:t>6</a:t>
              </a:r>
              <a:endParaRPr lang="en-US"/>
            </a:p>
          </p:txBody>
        </p:sp>
      </p:grp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38F988F3-2A6B-B716-4AAA-9FCF648897F3}"/>
              </a:ext>
            </a:extLst>
          </p:cNvPr>
          <p:cNvCxnSpPr>
            <a:cxnSpLocks/>
          </p:cNvCxnSpPr>
          <p:nvPr/>
        </p:nvCxnSpPr>
        <p:spPr>
          <a:xfrm flipV="1">
            <a:off x="6372143" y="1317425"/>
            <a:ext cx="905446" cy="987920"/>
          </a:xfrm>
          <a:prstGeom prst="line">
            <a:avLst/>
          </a:prstGeom>
          <a:ln w="1174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BB70612-EFD4-6867-63AA-710262BC6F63}"/>
              </a:ext>
            </a:extLst>
          </p:cNvPr>
          <p:cNvGrpSpPr/>
          <p:nvPr/>
        </p:nvGrpSpPr>
        <p:grpSpPr>
          <a:xfrm>
            <a:off x="1309255" y="1088447"/>
            <a:ext cx="1420956" cy="1297564"/>
            <a:chOff x="1309255" y="1088447"/>
            <a:chExt cx="1420956" cy="1297564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082BA0AF-B1DF-AA06-36A0-CA4B80E7CD17}"/>
                </a:ext>
              </a:extLst>
            </p:cNvPr>
            <p:cNvSpPr/>
            <p:nvPr/>
          </p:nvSpPr>
          <p:spPr>
            <a:xfrm>
              <a:off x="1309255" y="1088447"/>
              <a:ext cx="1420956" cy="1297564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7" name="Picture 146" descr="A close-up of a cell phone&#10;&#10;Description automatically generated">
              <a:extLst>
                <a:ext uri="{FF2B5EF4-FFF2-40B4-BE49-F238E27FC236}">
                  <a16:creationId xmlns:a16="http://schemas.microsoft.com/office/drawing/2014/main" id="{B8F59DB7-C06E-8878-B6E4-7AE400B856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270"/>
            <a:stretch/>
          </p:blipFill>
          <p:spPr>
            <a:xfrm>
              <a:off x="1674490" y="1133750"/>
              <a:ext cx="685837" cy="1248691"/>
            </a:xfrm>
            <a:prstGeom prst="rect">
              <a:avLst/>
            </a:prstGeom>
          </p:spPr>
        </p:pic>
      </p:grpSp>
      <p:pic>
        <p:nvPicPr>
          <p:cNvPr id="155" name="Picture 154" descr="A syringe dropping a drop of blood into a plastic device&#10;&#10;Description automatically generated">
            <a:extLst>
              <a:ext uri="{FF2B5EF4-FFF2-40B4-BE49-F238E27FC236}">
                <a16:creationId xmlns:a16="http://schemas.microsoft.com/office/drawing/2014/main" id="{1FD9E76F-9A62-9EF5-23BA-AE2FF53FE08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2" r="14226"/>
          <a:stretch/>
        </p:blipFill>
        <p:spPr>
          <a:xfrm>
            <a:off x="3685803" y="2894083"/>
            <a:ext cx="1420956" cy="1086974"/>
          </a:xfrm>
          <a:prstGeom prst="rect">
            <a:avLst/>
          </a:prstGeom>
        </p:spPr>
      </p:pic>
      <p:sp>
        <p:nvSpPr>
          <p:cNvPr id="156" name="Rectangle 155">
            <a:extLst>
              <a:ext uri="{FF2B5EF4-FFF2-40B4-BE49-F238E27FC236}">
                <a16:creationId xmlns:a16="http://schemas.microsoft.com/office/drawing/2014/main" id="{DA21ACE1-FA76-E2D0-04EC-A2B3A60EE5AB}"/>
              </a:ext>
            </a:extLst>
          </p:cNvPr>
          <p:cNvSpPr/>
          <p:nvPr/>
        </p:nvSpPr>
        <p:spPr>
          <a:xfrm>
            <a:off x="3685803" y="2884680"/>
            <a:ext cx="1420956" cy="1297564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Arrow: Right 156">
            <a:extLst>
              <a:ext uri="{FF2B5EF4-FFF2-40B4-BE49-F238E27FC236}">
                <a16:creationId xmlns:a16="http://schemas.microsoft.com/office/drawing/2014/main" id="{7C7025CA-E4E7-921E-0B6A-AF9C8A795B74}"/>
              </a:ext>
            </a:extLst>
          </p:cNvPr>
          <p:cNvSpPr/>
          <p:nvPr/>
        </p:nvSpPr>
        <p:spPr>
          <a:xfrm>
            <a:off x="4225640" y="3861902"/>
            <a:ext cx="385894" cy="201187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6187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D0F3B-7B34-651C-F896-D76AD3BAA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phone&#10;&#10;AI-generated content may be incorrect.">
            <a:extLst>
              <a:ext uri="{FF2B5EF4-FFF2-40B4-BE49-F238E27FC236}">
                <a16:creationId xmlns:a16="http://schemas.microsoft.com/office/drawing/2014/main" id="{0CB1881C-BB8A-4516-D89F-D3D1B7C76F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1" t="13318" r="26797" b="11074"/>
          <a:stretch/>
        </p:blipFill>
        <p:spPr>
          <a:xfrm>
            <a:off x="6039902" y="247613"/>
            <a:ext cx="1645920" cy="4387708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D38EA7A-0F42-8E97-C9A1-6CA6CB82D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– i-STAT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22F6-378D-D58C-047A-20E2E49A4C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3984625" cy="3397250"/>
          </a:xfrm>
        </p:spPr>
        <p:txBody>
          <a:bodyPr/>
          <a:lstStyle/>
          <a:p>
            <a:r>
              <a:rPr lang="en-US" dirty="0"/>
              <a:t>POWER UP THE INSTRUMENT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Press the Power button to turn on the analyzer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From the </a:t>
            </a:r>
            <a:r>
              <a:rPr lang="en-US" sz="1400" dirty="0">
                <a:solidFill>
                  <a:schemeClr val="accent3"/>
                </a:solidFill>
              </a:rPr>
              <a:t>Test Menu </a:t>
            </a:r>
            <a:r>
              <a:rPr lang="en-US" sz="1400" dirty="0">
                <a:solidFill>
                  <a:schemeClr val="tx1"/>
                </a:solidFill>
              </a:rPr>
              <a:t>screen, press </a:t>
            </a:r>
            <a:r>
              <a:rPr lang="en-US" sz="1400" dirty="0"/>
              <a:t>2</a:t>
            </a:r>
            <a:r>
              <a:rPr lang="en-US" sz="1400" dirty="0">
                <a:solidFill>
                  <a:schemeClr val="tx1"/>
                </a:solidFill>
              </a:rPr>
              <a:t> on the keypad for </a:t>
            </a:r>
            <a:r>
              <a:rPr lang="en-US" sz="1400" dirty="0"/>
              <a:t>i-STAT Cartridge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Follow the onscreen prompts</a:t>
            </a:r>
          </a:p>
          <a:p>
            <a:endParaRPr lang="en-US" dirty="0"/>
          </a:p>
        </p:txBody>
      </p:sp>
      <p:sp>
        <p:nvSpPr>
          <p:cNvPr id="6" name="Slide Number Placeholder 20">
            <a:extLst>
              <a:ext uri="{FF2B5EF4-FFF2-40B4-BE49-F238E27FC236}">
                <a16:creationId xmlns:a16="http://schemas.microsoft.com/office/drawing/2014/main" id="{AC1E103B-8EC9-6C54-40B0-8CEB3AB49440}"/>
              </a:ext>
            </a:extLst>
          </p:cNvPr>
          <p:cNvSpPr txBox="1">
            <a:spLocks/>
          </p:cNvSpPr>
          <p:nvPr/>
        </p:nvSpPr>
        <p:spPr>
          <a:xfrm>
            <a:off x="8167057" y="4767263"/>
            <a:ext cx="724993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/>
              <a:t>|    </a:t>
            </a:r>
            <a:fld id="{7B2119CD-3B2D-4CEB-B404-D2E3F8CD6D69}" type="slidenum">
              <a:rPr lang="en-IN" sz="1050" smtClean="0"/>
              <a:pPr/>
              <a:t>14</a:t>
            </a:fld>
            <a:endParaRPr lang="en-IN" sz="10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C6366F-D5C5-A276-4C49-DA085B22DAF8}"/>
              </a:ext>
            </a:extLst>
          </p:cNvPr>
          <p:cNvSpPr txBox="1"/>
          <p:nvPr/>
        </p:nvSpPr>
        <p:spPr>
          <a:xfrm>
            <a:off x="4686468" y="1639840"/>
            <a:ext cx="130562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PRESS THE POWER BUTTON</a:t>
            </a:r>
            <a:b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TO TURN ON THE </a:t>
            </a:r>
            <a:r>
              <a:rPr lang="en-US" sz="1400" b="1" err="1">
                <a:solidFill>
                  <a:schemeClr val="accent1"/>
                </a:solidFill>
                <a:latin typeface="Calibri" panose="020F0502020204030204" pitchFamily="34" charset="0"/>
              </a:rPr>
              <a:t>i</a:t>
            </a:r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-STAT 1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6A76CAF-4F60-7A6B-7292-D138E5186D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12"/>
          <a:stretch/>
        </p:blipFill>
        <p:spPr>
          <a:xfrm>
            <a:off x="5423155" y="2085964"/>
            <a:ext cx="217885" cy="2481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31CFAB-76E8-B255-3910-F0FE4F206EA6}"/>
              </a:ext>
            </a:extLst>
          </p:cNvPr>
          <p:cNvSpPr txBox="1"/>
          <p:nvPr/>
        </p:nvSpPr>
        <p:spPr>
          <a:xfrm>
            <a:off x="7733633" y="2612470"/>
            <a:ext cx="1215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PRESS</a:t>
            </a:r>
            <a:b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TO PERFORM A PATIENT TEST</a:t>
            </a:r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A3B4C40-9257-F666-81AA-8C2CE2B310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41"/>
          <a:stretch/>
        </p:blipFill>
        <p:spPr>
          <a:xfrm>
            <a:off x="8303604" y="2653085"/>
            <a:ext cx="253021" cy="2416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C02627-14E7-C0D8-756D-B9FEE051B2EA}"/>
              </a:ext>
            </a:extLst>
          </p:cNvPr>
          <p:cNvCxnSpPr>
            <a:cxnSpLocks/>
          </p:cNvCxnSpPr>
          <p:nvPr/>
        </p:nvCxnSpPr>
        <p:spPr>
          <a:xfrm>
            <a:off x="7009525" y="3357473"/>
            <a:ext cx="724108" cy="0"/>
          </a:xfrm>
          <a:prstGeom prst="line">
            <a:avLst/>
          </a:prstGeom>
          <a:ln w="22225"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A84C20DE-8519-58B0-3E40-3A18C6389832}"/>
              </a:ext>
            </a:extLst>
          </p:cNvPr>
          <p:cNvCxnSpPr>
            <a:cxnSpLocks/>
            <a:stCxn id="5" idx="2"/>
          </p:cNvCxnSpPr>
          <p:nvPr/>
        </p:nvCxnSpPr>
        <p:spPr>
          <a:xfrm rot="16200000" flipH="1">
            <a:off x="5481762" y="2666909"/>
            <a:ext cx="1459758" cy="1744722"/>
          </a:xfrm>
          <a:prstGeom prst="bentConnector2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080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E0484-D6A4-DA35-0499-2F9E4B79F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029931A-CD28-DBAE-A0E9-974B191FA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</a:t>
            </a:r>
            <a:r>
              <a:rPr lang="en-US" sz="2400" i="1" dirty="0"/>
              <a:t>– </a:t>
            </a:r>
            <a:br>
              <a:rPr lang="en-US" sz="2400" i="1" dirty="0"/>
            </a:br>
            <a:r>
              <a:rPr lang="en-US" sz="2400" dirty="0"/>
              <a:t>i-STAT 1 </a:t>
            </a:r>
            <a:br>
              <a:rPr lang="en-US" sz="2400" dirty="0"/>
            </a:br>
            <a:r>
              <a:rPr lang="en-US" sz="2400" dirty="0"/>
              <a:t>Wireless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15EEE-F64D-ACBC-483B-99FA4389BA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2578" y="1867952"/>
            <a:ext cx="3984625" cy="1698625"/>
          </a:xfrm>
        </p:spPr>
        <p:txBody>
          <a:bodyPr/>
          <a:lstStyle/>
          <a:p>
            <a:r>
              <a:rPr lang="en-US" dirty="0"/>
              <a:t>POWER UP THE INSTRUMENT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Press the Power button to turn on the analyzer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From the </a:t>
            </a:r>
            <a:r>
              <a:rPr lang="en-US" sz="1400" dirty="0">
                <a:solidFill>
                  <a:schemeClr val="accent3"/>
                </a:solidFill>
              </a:rPr>
              <a:t>Test Menu </a:t>
            </a:r>
            <a:r>
              <a:rPr lang="en-US" sz="1400" dirty="0">
                <a:solidFill>
                  <a:schemeClr val="tx1"/>
                </a:solidFill>
              </a:rPr>
              <a:t>screen, press </a:t>
            </a:r>
            <a:r>
              <a:rPr lang="en-US" sz="1400" dirty="0"/>
              <a:t>2</a:t>
            </a:r>
            <a:r>
              <a:rPr lang="en-US" sz="1400" dirty="0">
                <a:solidFill>
                  <a:schemeClr val="tx1"/>
                </a:solidFill>
              </a:rPr>
              <a:t> on the keypad for </a:t>
            </a:r>
            <a:r>
              <a:rPr lang="en-US" sz="1400" dirty="0"/>
              <a:t>i-STAT Cartridge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Follow the onscreen prompts</a:t>
            </a:r>
          </a:p>
          <a:p>
            <a:endParaRPr lang="en-US" dirty="0"/>
          </a:p>
        </p:txBody>
      </p:sp>
      <p:sp>
        <p:nvSpPr>
          <p:cNvPr id="6" name="Slide Number Placeholder 20">
            <a:extLst>
              <a:ext uri="{FF2B5EF4-FFF2-40B4-BE49-F238E27FC236}">
                <a16:creationId xmlns:a16="http://schemas.microsoft.com/office/drawing/2014/main" id="{D313BD73-612B-333F-7F54-EC1D81A6A96C}"/>
              </a:ext>
            </a:extLst>
          </p:cNvPr>
          <p:cNvSpPr txBox="1">
            <a:spLocks/>
          </p:cNvSpPr>
          <p:nvPr/>
        </p:nvSpPr>
        <p:spPr>
          <a:xfrm>
            <a:off x="8167057" y="4767263"/>
            <a:ext cx="724993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/>
              <a:t>|    </a:t>
            </a:r>
            <a:fld id="{7B2119CD-3B2D-4CEB-B404-D2E3F8CD6D69}" type="slidenum">
              <a:rPr lang="en-IN" sz="1050" smtClean="0"/>
              <a:pPr/>
              <a:t>15</a:t>
            </a:fld>
            <a:endParaRPr lang="en-IN" sz="10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A11F9-2BCD-C701-4A6D-97D36AF62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699" y="251031"/>
            <a:ext cx="1608511" cy="4322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4882BC-FE0F-C902-35E7-2328D780FCB8}"/>
              </a:ext>
            </a:extLst>
          </p:cNvPr>
          <p:cNvSpPr txBox="1"/>
          <p:nvPr/>
        </p:nvSpPr>
        <p:spPr>
          <a:xfrm>
            <a:off x="4686468" y="1639840"/>
            <a:ext cx="130562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PRESS THE POWER BUTTON</a:t>
            </a:r>
            <a:b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TO TURN ON THE </a:t>
            </a:r>
            <a:r>
              <a:rPr lang="en-US" sz="1400" b="1" err="1">
                <a:solidFill>
                  <a:schemeClr val="accent1"/>
                </a:solidFill>
                <a:latin typeface="Calibri" panose="020F0502020204030204" pitchFamily="34" charset="0"/>
              </a:rPr>
              <a:t>i</a:t>
            </a:r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-STAT 1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8016217-7F16-F66F-D019-D07BA35F4F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12"/>
          <a:stretch/>
        </p:blipFill>
        <p:spPr>
          <a:xfrm>
            <a:off x="5423155" y="2085964"/>
            <a:ext cx="217885" cy="2481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0B46AF-11D1-5FF3-3C1A-E431ADBA88C5}"/>
              </a:ext>
            </a:extLst>
          </p:cNvPr>
          <p:cNvSpPr txBox="1"/>
          <p:nvPr/>
        </p:nvSpPr>
        <p:spPr>
          <a:xfrm>
            <a:off x="7733633" y="2612470"/>
            <a:ext cx="1215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PRESS</a:t>
            </a:r>
            <a:b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1">
                <a:solidFill>
                  <a:schemeClr val="accent1"/>
                </a:solidFill>
                <a:latin typeface="Calibri" panose="020F0502020204030204" pitchFamily="34" charset="0"/>
              </a:rPr>
              <a:t>TO PERFORM A PATIENT TEST</a:t>
            </a:r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7B23B15-7FB9-1133-8F4A-CE8C3E009C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41"/>
          <a:stretch/>
        </p:blipFill>
        <p:spPr>
          <a:xfrm>
            <a:off x="8303604" y="2653085"/>
            <a:ext cx="253021" cy="2416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E7E58CD-3D8E-940B-549A-7A108C2519C1}"/>
              </a:ext>
            </a:extLst>
          </p:cNvPr>
          <p:cNvCxnSpPr>
            <a:cxnSpLocks/>
          </p:cNvCxnSpPr>
          <p:nvPr/>
        </p:nvCxnSpPr>
        <p:spPr>
          <a:xfrm>
            <a:off x="7009525" y="3357473"/>
            <a:ext cx="724108" cy="0"/>
          </a:xfrm>
          <a:prstGeom prst="line">
            <a:avLst/>
          </a:prstGeom>
          <a:ln w="22225"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7542BD3E-683A-C59C-FB93-BF5CCFCAC8C4}"/>
              </a:ext>
            </a:extLst>
          </p:cNvPr>
          <p:cNvCxnSpPr>
            <a:cxnSpLocks/>
            <a:stCxn id="5" idx="2"/>
          </p:cNvCxnSpPr>
          <p:nvPr/>
        </p:nvCxnSpPr>
        <p:spPr>
          <a:xfrm rot="16200000" flipH="1">
            <a:off x="5481762" y="2666909"/>
            <a:ext cx="1459758" cy="1744722"/>
          </a:xfrm>
          <a:prstGeom prst="bentConnector2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60748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37FFC-A96F-F723-44EE-332EC09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3D0E7B-F6B8-D6DE-D2A2-D0FD80C3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FF980-FD1E-A41B-4C09-67579CB9DD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16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642B5-F2E1-2E93-9C9A-27E374C33A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483689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>
                <a:latin typeface="+mn-lt"/>
              </a:rPr>
              <a:t>BARCODE SCAN: OPERATOR ID, THEN PATIENT ID</a:t>
            </a:r>
            <a:endParaRPr lang="en-US">
              <a:solidFill>
                <a:schemeClr val="accent3"/>
              </a:solidFill>
              <a:latin typeface="+mn-lt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Hold the analyzer 3 to 9 inches away from the barcode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Press and hold down the </a:t>
            </a:r>
            <a:r>
              <a:rPr lang="en-US" sz="1400" b="0"/>
              <a:t>SCAN</a:t>
            </a:r>
            <a:r>
              <a:rPr lang="en-US" sz="1400" b="0">
                <a:solidFill>
                  <a:schemeClr val="tx1"/>
                </a:solidFill>
              </a:rPr>
              <a:t> key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Laser beam must cover the entire length of the barcode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Wait for the beep or for laser beam to disappear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Release the </a:t>
            </a:r>
            <a:r>
              <a:rPr lang="en-US" sz="1400" b="0"/>
              <a:t>SCAN</a:t>
            </a:r>
            <a:r>
              <a:rPr lang="en-US" sz="1400" b="0">
                <a:solidFill>
                  <a:schemeClr val="tx1"/>
                </a:solidFill>
              </a:rPr>
              <a:t> key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Repeat if prompted</a:t>
            </a:r>
          </a:p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4421D3-1A73-0345-5167-95CB66B2B868}"/>
              </a:ext>
            </a:extLst>
          </p:cNvPr>
          <p:cNvSpPr/>
          <p:nvPr/>
        </p:nvSpPr>
        <p:spPr>
          <a:xfrm>
            <a:off x="7147609" y="2314064"/>
            <a:ext cx="1577961" cy="10249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E4E5E0-AA7D-1C35-735E-27DCDFDF8BE4}"/>
              </a:ext>
            </a:extLst>
          </p:cNvPr>
          <p:cNvSpPr/>
          <p:nvPr/>
        </p:nvSpPr>
        <p:spPr>
          <a:xfrm>
            <a:off x="7147609" y="1141339"/>
            <a:ext cx="1577961" cy="10249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A8CA9D-6137-BA71-B3FB-3C94DF1940D2}"/>
              </a:ext>
            </a:extLst>
          </p:cNvPr>
          <p:cNvSpPr txBox="1"/>
          <p:nvPr/>
        </p:nvSpPr>
        <p:spPr>
          <a:xfrm>
            <a:off x="7251394" y="2680191"/>
            <a:ext cx="1199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OR ENTER THE PATIENT ID</a:t>
            </a:r>
          </a:p>
        </p:txBody>
      </p:sp>
      <p:pic>
        <p:nvPicPr>
          <p:cNvPr id="4" name="Picture 19">
            <a:extLst>
              <a:ext uri="{FF2B5EF4-FFF2-40B4-BE49-F238E27FC236}">
                <a16:creationId xmlns:a16="http://schemas.microsoft.com/office/drawing/2014/main" id="{B9B670CF-9B84-E93B-3547-57F70F4A93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99" b="39065"/>
          <a:stretch/>
        </p:blipFill>
        <p:spPr bwMode="auto">
          <a:xfrm>
            <a:off x="5211896" y="1125353"/>
            <a:ext cx="1935712" cy="221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 person holding a identification card&#10;&#10;Description automatically generated">
            <a:extLst>
              <a:ext uri="{FF2B5EF4-FFF2-40B4-BE49-F238E27FC236}">
                <a16:creationId xmlns:a16="http://schemas.microsoft.com/office/drawing/2014/main" id="{731B4037-D667-8044-E372-432157D6C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4" t="18988" r="26207" b="42478"/>
          <a:stretch/>
        </p:blipFill>
        <p:spPr>
          <a:xfrm>
            <a:off x="5372537" y="1141339"/>
            <a:ext cx="1776119" cy="10249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D4DB7A-BACF-3620-8842-5E93FC06C674}"/>
              </a:ext>
            </a:extLst>
          </p:cNvPr>
          <p:cNvSpPr txBox="1"/>
          <p:nvPr/>
        </p:nvSpPr>
        <p:spPr>
          <a:xfrm>
            <a:off x="7308249" y="1505546"/>
            <a:ext cx="1199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or enter your Operator ID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40E5873-3415-350C-185B-1A93C3C4F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5386" y="1327471"/>
            <a:ext cx="552381" cy="21904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A03847C-005F-780F-63F8-2F1CA4120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249" y="2497734"/>
            <a:ext cx="552381" cy="2190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824BC2F-9715-05B2-66B9-FFF7DBD07EFD}"/>
              </a:ext>
            </a:extLst>
          </p:cNvPr>
          <p:cNvGrpSpPr/>
          <p:nvPr/>
        </p:nvGrpSpPr>
        <p:grpSpPr>
          <a:xfrm>
            <a:off x="7149579" y="1141339"/>
            <a:ext cx="1577961" cy="1024983"/>
            <a:chOff x="7147608" y="3469173"/>
            <a:chExt cx="1577961" cy="102498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AD6C80-930E-C313-73C8-D76B201453E7}"/>
                </a:ext>
              </a:extLst>
            </p:cNvPr>
            <p:cNvSpPr/>
            <p:nvPr/>
          </p:nvSpPr>
          <p:spPr>
            <a:xfrm>
              <a:off x="7147608" y="3469173"/>
              <a:ext cx="1577961" cy="10249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D8C789-4122-F472-AABD-4A620804278E}"/>
                </a:ext>
              </a:extLst>
            </p:cNvPr>
            <p:cNvSpPr txBox="1"/>
            <p:nvPr/>
          </p:nvSpPr>
          <p:spPr>
            <a:xfrm>
              <a:off x="7264414" y="3735453"/>
              <a:ext cx="133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  <a:latin typeface="Calibri" panose="020F0502020204030204" pitchFamily="34" charset="0"/>
                </a:rPr>
                <a:t>OR ENTER THE OPERATOR ID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F647312-CB76-E9F0-98C9-1F0B52D5D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96642" y="3525900"/>
              <a:ext cx="552381" cy="219048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63B1D24-378B-98A2-3F57-7114A4C1CDA5}"/>
              </a:ext>
            </a:extLst>
          </p:cNvPr>
          <p:cNvSpPr txBox="1"/>
          <p:nvPr/>
        </p:nvSpPr>
        <p:spPr>
          <a:xfrm>
            <a:off x="827604" y="3471044"/>
            <a:ext cx="4278302" cy="152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>
                <a:solidFill>
                  <a:schemeClr val="tx2"/>
                </a:solidFill>
                <a:cs typeface="Calibri" panose="020F0502020204030204" pitchFamily="34" charset="0"/>
              </a:rPr>
              <a:t>IMPORTANT</a:t>
            </a:r>
            <a:endParaRPr lang="en-US" sz="1400">
              <a:solidFill>
                <a:schemeClr val="tx2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DO NOT stare into the laser aperture or the laser beam or point the laser beam at others.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Class 2 laser scanners use a low power, visible light diode. As with any bright light source, such as the sun, the user should avoid staring directly into the laser beam. Momentary exposure to a Class 2 laser is not known to be harmful.</a:t>
            </a:r>
          </a:p>
          <a:p>
            <a:pPr algn="l"/>
            <a:endParaRPr lang="en-US" sz="105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03ACFBC-58D5-A3D3-656E-57A086A00C0A}"/>
              </a:ext>
            </a:extLst>
          </p:cNvPr>
          <p:cNvCxnSpPr>
            <a:cxnSpLocks/>
          </p:cNvCxnSpPr>
          <p:nvPr/>
        </p:nvCxnSpPr>
        <p:spPr>
          <a:xfrm>
            <a:off x="419100" y="3245485"/>
            <a:ext cx="4383145" cy="13591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BBBABA14-6018-08A7-70F7-E7F72968FA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0" y="3551005"/>
            <a:ext cx="342207" cy="342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1426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436B83-393E-CEFC-3908-69771C12D5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17</a:t>
            </a:fld>
            <a:endParaRPr lang="en-IN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46B1F892-5411-1360-C6C1-38633A8E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8138160" cy="390526"/>
          </a:xfrm>
        </p:spPr>
        <p:txBody>
          <a:bodyPr/>
          <a:lstStyle/>
          <a:p>
            <a:r>
              <a:rPr lang="en-US" dirty="0"/>
              <a:t>Prepare the analyzer – i-STAT </a:t>
            </a:r>
            <a:r>
              <a:rPr lang="en-US" sz="2400" dirty="0"/>
              <a:t>1</a:t>
            </a:r>
            <a:endParaRPr lang="en-US" sz="2400" i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0EB936C-63E9-104C-8B91-FF78334299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358605"/>
            <a:ext cx="2971937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MANUAL ENTRY: OPERATOR ID, THEN PATIENT ID</a:t>
            </a:r>
            <a:endParaRPr lang="en-US" dirty="0">
              <a:solidFill>
                <a:schemeClr val="accent3"/>
              </a:solidFill>
              <a:latin typeface="+mn-lt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Use number and/or ABC keys on the keypad</a:t>
            </a:r>
          </a:p>
          <a:p>
            <a:pPr marL="455613" lvl="1" indent="-285750" defTabSz="385763">
              <a:spcBef>
                <a:spcPts val="254"/>
              </a:spcBef>
            </a:pPr>
            <a:r>
              <a:rPr lang="en-US" sz="1200" dirty="0">
                <a:solidFill>
                  <a:schemeClr val="tx1"/>
                </a:solidFill>
                <a:cs typeface="Calibri"/>
              </a:rPr>
              <a:t>Up to 15 alphanumeric characters may be entered</a:t>
            </a:r>
            <a:endParaRPr lang="en-US" sz="12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Press</a:t>
            </a:r>
            <a:r>
              <a:rPr lang="en-US" sz="1400" b="0" dirty="0"/>
              <a:t> ENT </a:t>
            </a:r>
            <a:r>
              <a:rPr lang="en-US" sz="1400" b="0" dirty="0">
                <a:solidFill>
                  <a:schemeClr val="tx1"/>
                </a:solidFill>
              </a:rPr>
              <a:t>key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Repeat if prompted</a:t>
            </a:r>
          </a:p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1C89D3-F829-CDB9-5A00-7C95900C6F6B}"/>
              </a:ext>
            </a:extLst>
          </p:cNvPr>
          <p:cNvGrpSpPr/>
          <p:nvPr/>
        </p:nvGrpSpPr>
        <p:grpSpPr>
          <a:xfrm>
            <a:off x="3759119" y="1507187"/>
            <a:ext cx="4976041" cy="2893528"/>
            <a:chOff x="3200359" y="1419283"/>
            <a:chExt cx="5701796" cy="33155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74AB3C6-BF0D-9371-FC07-65DEC8530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3795" y="1419283"/>
              <a:ext cx="998360" cy="2962884"/>
            </a:xfrm>
            <a:prstGeom prst="rect">
              <a:avLst/>
            </a:prstGeom>
          </p:spPr>
        </p:pic>
        <p:pic>
          <p:nvPicPr>
            <p:cNvPr id="10" name="Picture 9" descr="A grey scanner with a screen&#10;&#10;AI-generated content may be incorrect.">
              <a:extLst>
                <a:ext uri="{FF2B5EF4-FFF2-40B4-BE49-F238E27FC236}">
                  <a16:creationId xmlns:a16="http://schemas.microsoft.com/office/drawing/2014/main" id="{9AD3B188-1564-192F-1718-FB023A87D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038" y="1419283"/>
              <a:ext cx="998561" cy="2962885"/>
            </a:xfrm>
            <a:prstGeom prst="rect">
              <a:avLst/>
            </a:prstGeom>
          </p:spPr>
        </p:pic>
        <p:pic>
          <p:nvPicPr>
            <p:cNvPr id="11" name="Picture 10" descr="A close-up of a medical scanner&#10;&#10;AI-generated content may be incorrect.">
              <a:extLst>
                <a:ext uri="{FF2B5EF4-FFF2-40B4-BE49-F238E27FC236}">
                  <a16:creationId xmlns:a16="http://schemas.microsoft.com/office/drawing/2014/main" id="{8F66B7B9-B793-DFC5-86DE-6106B7EE7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3148" y="1419283"/>
              <a:ext cx="1782360" cy="2962885"/>
            </a:xfrm>
            <a:prstGeom prst="rect">
              <a:avLst/>
            </a:prstGeom>
          </p:spPr>
        </p:pic>
        <p:pic>
          <p:nvPicPr>
            <p:cNvPr id="12" name="Picture 11" descr="A close-up of a scan screen&#10;&#10;AI-generated content may be incorrect.">
              <a:extLst>
                <a:ext uri="{FF2B5EF4-FFF2-40B4-BE49-F238E27FC236}">
                  <a16:creationId xmlns:a16="http://schemas.microsoft.com/office/drawing/2014/main" id="{169D64BD-5C76-B2EB-5BDD-AF92B7F80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359" y="1419283"/>
              <a:ext cx="1763130" cy="294874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78411B-D063-8D03-02D7-EF5F93948903}"/>
                </a:ext>
              </a:extLst>
            </p:cNvPr>
            <p:cNvSpPr/>
            <p:nvPr/>
          </p:nvSpPr>
          <p:spPr>
            <a:xfrm>
              <a:off x="5179423" y="3334467"/>
              <a:ext cx="657789" cy="978664"/>
            </a:xfrm>
            <a:prstGeom prst="rect">
              <a:avLst/>
            </a:prstGeom>
            <a:solidFill>
              <a:srgbClr val="FFC000">
                <a:alpha val="18824"/>
              </a:srgbClr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FED4611-81F8-7035-05BE-660BEC2CC46D}"/>
                </a:ext>
              </a:extLst>
            </p:cNvPr>
            <p:cNvSpPr/>
            <p:nvPr/>
          </p:nvSpPr>
          <p:spPr>
            <a:xfrm>
              <a:off x="8086987" y="3334467"/>
              <a:ext cx="648173" cy="978663"/>
            </a:xfrm>
            <a:prstGeom prst="rect">
              <a:avLst/>
            </a:prstGeom>
            <a:solidFill>
              <a:srgbClr val="FFC000">
                <a:alpha val="18824"/>
              </a:srgbClr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 Box 19">
              <a:extLst>
                <a:ext uri="{FF2B5EF4-FFF2-40B4-BE49-F238E27FC236}">
                  <a16:creationId xmlns:a16="http://schemas.microsoft.com/office/drawing/2014/main" id="{7135B90C-593D-C9FE-DF9D-CFB2C2E6BF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8580" y="4382167"/>
              <a:ext cx="1189050" cy="3526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1" dirty="0">
                  <a:solidFill>
                    <a:schemeClr val="accent1"/>
                  </a:solidFill>
                </a:rPr>
                <a:t>PATIENT ID</a:t>
              </a:r>
              <a:endParaRPr lang="en-US" altLang="en-US" sz="1400" b="1" cap="all" dirty="0">
                <a:solidFill>
                  <a:schemeClr val="accent1"/>
                </a:solidFill>
              </a:endParaRPr>
            </a:p>
          </p:txBody>
        </p:sp>
        <p:sp>
          <p:nvSpPr>
            <p:cNvPr id="16" name="Text Box 19">
              <a:extLst>
                <a:ext uri="{FF2B5EF4-FFF2-40B4-BE49-F238E27FC236}">
                  <a16:creationId xmlns:a16="http://schemas.microsoft.com/office/drawing/2014/main" id="{DFB9F848-5313-18B2-22A6-EBC4E1ED5B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0709" y="4382167"/>
              <a:ext cx="1468143" cy="3526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1">
                  <a:solidFill>
                    <a:schemeClr val="accent1"/>
                  </a:solidFill>
                </a:rPr>
                <a:t>OPERATOR ID</a:t>
              </a:r>
              <a:endParaRPr lang="en-US" altLang="en-US" sz="1400" b="1" cap="all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3875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E42E98-F3C5-8A89-562D-1216ADA14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Prepare the analyzer </a:t>
            </a:r>
            <a:r>
              <a:rPr lang="en-US" sz="2400" i="1" dirty="0"/>
              <a:t>– </a:t>
            </a:r>
            <a:r>
              <a:rPr lang="en-US" sz="2400" dirty="0"/>
              <a:t>i-STAT 1 Wireless</a:t>
            </a:r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18</a:t>
            </a:fld>
            <a:endParaRPr lang="en-IN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D24B57A-5A36-EB32-8ED9-D7CCD23DDF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3448" y="1274163"/>
            <a:ext cx="2810770" cy="3215493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MANUAL ENTRY: OPERATOR ID, THEN PATIENT ID</a:t>
            </a:r>
            <a:endParaRPr lang="en-US" dirty="0">
              <a:solidFill>
                <a:schemeClr val="accent3"/>
              </a:solidFill>
              <a:latin typeface="+mn-lt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Use number and/or ABC keys on the keypad</a:t>
            </a:r>
          </a:p>
          <a:p>
            <a:pPr marL="455613" lvl="1" indent="-285750" defTabSz="385763">
              <a:spcBef>
                <a:spcPts val="254"/>
              </a:spcBef>
            </a:pPr>
            <a:r>
              <a:rPr lang="en-US" sz="1200" dirty="0">
                <a:cs typeface="Calibri"/>
              </a:rPr>
              <a:t>Up to 15 alphanumeric characters may be entered</a:t>
            </a:r>
            <a:endParaRPr lang="en-US" sz="1200" dirty="0">
              <a:ea typeface="Calibri"/>
              <a:cs typeface="Calibri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Press</a:t>
            </a:r>
            <a:r>
              <a:rPr lang="en-US" sz="1400" dirty="0"/>
              <a:t> ENT </a:t>
            </a:r>
            <a:r>
              <a:rPr lang="en-US" sz="1400" dirty="0">
                <a:solidFill>
                  <a:schemeClr val="tx1"/>
                </a:solidFill>
              </a:rPr>
              <a:t>key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Repeat if prompted</a:t>
            </a:r>
          </a:p>
          <a:p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7FE145D-C495-D753-7BDD-BA901938FE55}"/>
              </a:ext>
            </a:extLst>
          </p:cNvPr>
          <p:cNvGrpSpPr/>
          <p:nvPr/>
        </p:nvGrpSpPr>
        <p:grpSpPr>
          <a:xfrm>
            <a:off x="3459444" y="1327784"/>
            <a:ext cx="5275716" cy="3062801"/>
            <a:chOff x="3759200" y="1580744"/>
            <a:chExt cx="5275716" cy="306280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10420CD-6E23-19A0-22A6-6224824722CF}"/>
                </a:ext>
              </a:extLst>
            </p:cNvPr>
            <p:cNvGrpSpPr/>
            <p:nvPr/>
          </p:nvGrpSpPr>
          <p:grpSpPr>
            <a:xfrm>
              <a:off x="3759200" y="1768906"/>
              <a:ext cx="4802777" cy="2874639"/>
              <a:chOff x="3696272" y="1242088"/>
              <a:chExt cx="4802777" cy="2874639"/>
            </a:xfrm>
          </p:grpSpPr>
          <p:sp>
            <p:nvSpPr>
              <p:cNvPr id="48" name="Text Box 19">
                <a:extLst>
                  <a:ext uri="{FF2B5EF4-FFF2-40B4-BE49-F238E27FC236}">
                    <a16:creationId xmlns:a16="http://schemas.microsoft.com/office/drawing/2014/main" id="{2DAEE537-A26E-797B-8B65-BD17FA5C91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6272" y="3808950"/>
                <a:ext cx="1189049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solidFill>
                      <a:schemeClr val="accent1"/>
                    </a:solidFill>
                  </a:rPr>
                  <a:t>OPERATOR ID</a:t>
                </a:r>
                <a:endParaRPr lang="en-US" altLang="en-US" sz="1400" b="1" cap="all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9" name="Text Box 19">
                <a:extLst>
                  <a:ext uri="{FF2B5EF4-FFF2-40B4-BE49-F238E27FC236}">
                    <a16:creationId xmlns:a16="http://schemas.microsoft.com/office/drawing/2014/main" id="{90BEA137-5F55-0EC2-70CD-A4DE3AA534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39558" y="3808949"/>
                <a:ext cx="1189049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 dirty="0">
                    <a:solidFill>
                      <a:schemeClr val="accent1"/>
                    </a:solidFill>
                  </a:rPr>
                  <a:t>PATIENT ID</a:t>
                </a:r>
                <a:endParaRPr lang="en-US" altLang="en-US" sz="1400" b="1" cap="all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B65F7BDF-988F-7F35-ACAC-F885A95C62EC}"/>
                  </a:ext>
                </a:extLst>
              </p:cNvPr>
              <p:cNvSpPr/>
              <p:nvPr/>
            </p:nvSpPr>
            <p:spPr>
              <a:xfrm>
                <a:off x="4624304" y="1265929"/>
                <a:ext cx="232833" cy="1439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2D9CB7CB-A4AE-2D0F-5B0A-62D2F30A13DE}"/>
                  </a:ext>
                </a:extLst>
              </p:cNvPr>
              <p:cNvSpPr/>
              <p:nvPr/>
            </p:nvSpPr>
            <p:spPr>
              <a:xfrm>
                <a:off x="7197379" y="1242088"/>
                <a:ext cx="232833" cy="1439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9FE05782-0C12-CBAA-1CD4-B568A4718707}"/>
                  </a:ext>
                </a:extLst>
              </p:cNvPr>
              <p:cNvSpPr/>
              <p:nvPr/>
            </p:nvSpPr>
            <p:spPr>
              <a:xfrm>
                <a:off x="8380971" y="1308833"/>
                <a:ext cx="118078" cy="623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F953662-15D3-ECC0-208D-13E47D8DF3E1}"/>
                  </a:ext>
                </a:extLst>
              </p:cNvPr>
              <p:cNvSpPr/>
              <p:nvPr/>
            </p:nvSpPr>
            <p:spPr>
              <a:xfrm>
                <a:off x="5854375" y="1300280"/>
                <a:ext cx="118078" cy="623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33A1CCB5-7398-EA43-4AB1-E77F3C5911C3}"/>
                  </a:ext>
                </a:extLst>
              </p:cNvPr>
              <p:cNvSpPr/>
              <p:nvPr/>
            </p:nvSpPr>
            <p:spPr>
              <a:xfrm>
                <a:off x="4509072" y="1346699"/>
                <a:ext cx="232833" cy="1439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23F0C0F-A790-D7A0-8539-055FC8C53F8F}"/>
                </a:ext>
              </a:extLst>
            </p:cNvPr>
            <p:cNvGrpSpPr/>
            <p:nvPr/>
          </p:nvGrpSpPr>
          <p:grpSpPr>
            <a:xfrm>
              <a:off x="3759202" y="1580744"/>
              <a:ext cx="5275714" cy="2700912"/>
              <a:chOff x="3158082" y="1273000"/>
              <a:chExt cx="5876829" cy="3008656"/>
            </a:xfrm>
          </p:grpSpPr>
          <p:pic>
            <p:nvPicPr>
              <p:cNvPr id="42" name="Picture 41" descr="A blue and white cell phone&#10;&#10;AI-generated content may be incorrect.">
                <a:extLst>
                  <a:ext uri="{FF2B5EF4-FFF2-40B4-BE49-F238E27FC236}">
                    <a16:creationId xmlns:a16="http://schemas.microsoft.com/office/drawing/2014/main" id="{307F210E-46CA-398F-8A74-697D9F72A4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47" t="13609" r="4963" b="11931"/>
              <a:stretch/>
            </p:blipFill>
            <p:spPr>
              <a:xfrm>
                <a:off x="4984332" y="1273000"/>
                <a:ext cx="1025392" cy="3008656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63F0635D-5E35-C5DB-31F4-C5F6439578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58082" y="1284881"/>
                <a:ext cx="1774984" cy="2981248"/>
              </a:xfrm>
              <a:prstGeom prst="rect">
                <a:avLst/>
              </a:prstGeom>
            </p:spPr>
          </p:pic>
          <p:pic>
            <p:nvPicPr>
              <p:cNvPr id="44" name="Picture 43" descr="A blue and white handheld device&#10;&#10;AI-generated content may be incorrect.">
                <a:extLst>
                  <a:ext uri="{FF2B5EF4-FFF2-40B4-BE49-F238E27FC236}">
                    <a16:creationId xmlns:a16="http://schemas.microsoft.com/office/drawing/2014/main" id="{60492B6A-A1EC-CA19-A10A-80D81F85A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464"/>
              <a:stretch/>
            </p:blipFill>
            <p:spPr>
              <a:xfrm>
                <a:off x="8044111" y="1300408"/>
                <a:ext cx="990800" cy="2981248"/>
              </a:xfrm>
              <a:prstGeom prst="rect">
                <a:avLst/>
              </a:prstGeom>
            </p:spPr>
          </p:pic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395656B-0DA4-C681-0054-6E40B00724AF}"/>
                  </a:ext>
                </a:extLst>
              </p:cNvPr>
              <p:cNvSpPr/>
              <p:nvPr/>
            </p:nvSpPr>
            <p:spPr>
              <a:xfrm>
                <a:off x="5206198" y="3208800"/>
                <a:ext cx="585669" cy="968918"/>
              </a:xfrm>
              <a:prstGeom prst="rect">
                <a:avLst/>
              </a:prstGeom>
              <a:solidFill>
                <a:srgbClr val="FFC000">
                  <a:alpha val="18824"/>
                </a:srgbClr>
              </a:solidFill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F465C5C-2A50-51C6-E33D-6E26E9682F3C}"/>
                  </a:ext>
                </a:extLst>
              </p:cNvPr>
              <p:cNvSpPr/>
              <p:nvPr/>
            </p:nvSpPr>
            <p:spPr>
              <a:xfrm>
                <a:off x="8275673" y="3245492"/>
                <a:ext cx="581243" cy="932225"/>
              </a:xfrm>
              <a:prstGeom prst="rect">
                <a:avLst/>
              </a:prstGeom>
              <a:solidFill>
                <a:srgbClr val="FFC000">
                  <a:alpha val="18824"/>
                </a:srgbClr>
              </a:solidFill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C75BB1F8-1B50-5048-2DA2-AE9F50267E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13936" y="1300408"/>
                <a:ext cx="1744468" cy="2981248"/>
              </a:xfrm>
              <a:prstGeom prst="rect">
                <a:avLst/>
              </a:prstGeom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93607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19ACB-1DCB-4E22-B339-852E5877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19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7FAF3-5D0C-43C9-AF53-C43F8E738F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5130735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>
                <a:latin typeface="+mn-lt"/>
              </a:rPr>
              <a:t>SCAN (CARTRIDGE PORTION PACK) BARCODE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Turn the portion pack over and locate the linear barcode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The lot information displays on the analyzer screen momentarily 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The instrument is now ready, next prepare the sample​</a:t>
            </a:r>
            <a:endParaRPr lang="en-US" sz="1400" b="0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C2C020-DCDB-A668-EECC-E4BC61B2644D}"/>
              </a:ext>
            </a:extLst>
          </p:cNvPr>
          <p:cNvGrpSpPr/>
          <p:nvPr/>
        </p:nvGrpSpPr>
        <p:grpSpPr>
          <a:xfrm>
            <a:off x="5825113" y="917926"/>
            <a:ext cx="3192952" cy="3592208"/>
            <a:chOff x="5671410" y="787367"/>
            <a:chExt cx="3192952" cy="359220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3CCA93-C8FD-38E9-63C1-D71E3127DE1A}"/>
                </a:ext>
              </a:extLst>
            </p:cNvPr>
            <p:cNvGrpSpPr/>
            <p:nvPr/>
          </p:nvGrpSpPr>
          <p:grpSpPr>
            <a:xfrm>
              <a:off x="5671410" y="787367"/>
              <a:ext cx="3192952" cy="3592208"/>
              <a:chOff x="5601070" y="963217"/>
              <a:chExt cx="3192952" cy="3592208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504CE11-45F8-0BB7-C608-8AC7C566F6C7}"/>
                  </a:ext>
                </a:extLst>
              </p:cNvPr>
              <p:cNvSpPr txBox="1"/>
              <p:nvPr/>
            </p:nvSpPr>
            <p:spPr>
              <a:xfrm>
                <a:off x="6742473" y="2705462"/>
                <a:ext cx="6493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009CDE"/>
                    </a:solidFill>
                    <a:latin typeface="Calibri" panose="020F0502020204030204" pitchFamily="34" charset="0"/>
                  </a:rPr>
                  <a:t>Back</a:t>
                </a:r>
              </a:p>
            </p:txBody>
          </p: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90B292F1-37F2-C48F-26CB-70A643C99B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8453"/>
              <a:stretch/>
            </p:blipFill>
            <p:spPr>
              <a:xfrm>
                <a:off x="5601070" y="2695984"/>
                <a:ext cx="3144150" cy="1859441"/>
              </a:xfrm>
              <a:prstGeom prst="rect">
                <a:avLst/>
              </a:prstGeom>
            </p:spPr>
          </p:pic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43C8DA9-227B-C741-7250-4B84808A8692}"/>
                  </a:ext>
                </a:extLst>
              </p:cNvPr>
              <p:cNvSpPr/>
              <p:nvPr/>
            </p:nvSpPr>
            <p:spPr>
              <a:xfrm>
                <a:off x="6847899" y="3907618"/>
                <a:ext cx="1554963" cy="339461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F9EDC2-C3ED-B2B6-1A9B-F80323A637C0}"/>
                  </a:ext>
                </a:extLst>
              </p:cNvPr>
              <p:cNvSpPr txBox="1"/>
              <p:nvPr/>
            </p:nvSpPr>
            <p:spPr>
              <a:xfrm>
                <a:off x="6847425" y="963217"/>
                <a:ext cx="6493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400" b="1">
                  <a:solidFill>
                    <a:srgbClr val="009CDE"/>
                  </a:solidFill>
                  <a:latin typeface="Calibri" panose="020F0502020204030204" pitchFamily="34" charset="0"/>
                </a:endParaRPr>
              </a:p>
            </p:txBody>
          </p:sp>
          <p:pic>
            <p:nvPicPr>
              <p:cNvPr id="14" name="Graphic 13" descr="Close with solid fill">
                <a:extLst>
                  <a:ext uri="{FF2B5EF4-FFF2-40B4-BE49-F238E27FC236}">
                    <a16:creationId xmlns:a16="http://schemas.microsoft.com/office/drawing/2014/main" id="{3A4E01D8-9758-4144-71EC-82A5328713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76273" y="3026912"/>
                <a:ext cx="548640" cy="548640"/>
              </a:xfrm>
              <a:prstGeom prst="rect">
                <a:avLst/>
              </a:prstGeom>
            </p:spPr>
          </p:pic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432E582-B2DA-115B-D779-DEFCA2D34B52}"/>
                  </a:ext>
                </a:extLst>
              </p:cNvPr>
              <p:cNvGrpSpPr/>
              <p:nvPr/>
            </p:nvGrpSpPr>
            <p:grpSpPr>
              <a:xfrm>
                <a:off x="5754744" y="1079006"/>
                <a:ext cx="2990476" cy="1790476"/>
                <a:chOff x="5642984" y="1079006"/>
                <a:chExt cx="2990476" cy="1790476"/>
              </a:xfrm>
            </p:grpSpPr>
            <p:pic>
              <p:nvPicPr>
                <p:cNvPr id="22" name="Picture 21" descr="A white device in a plastic package&#10;&#10;Description automatically generated">
                  <a:extLst>
                    <a:ext uri="{FF2B5EF4-FFF2-40B4-BE49-F238E27FC236}">
                      <a16:creationId xmlns:a16="http://schemas.microsoft.com/office/drawing/2014/main" id="{A480A8B1-EB9F-700B-7D9F-557D2BC969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6242984" y="479006"/>
                  <a:ext cx="1790476" cy="2990476"/>
                </a:xfrm>
                <a:prstGeom prst="rect">
                  <a:avLst/>
                </a:prstGeom>
              </p:spPr>
            </p:pic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95BFCFBA-2B75-7331-414D-865ECE0131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sharpenSoften amount="-100000"/>
                          </a14:imgEffect>
                          <a14:imgEffect>
                            <a14:brightnessContrast bright="-18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6644069" y="1515709"/>
                  <a:ext cx="628967" cy="899081"/>
                </a:xfrm>
                <a:prstGeom prst="rect">
                  <a:avLst/>
                </a:prstGeom>
              </p:spPr>
            </p:pic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A93E139-E5A0-9F3C-C964-82A75A73C87A}"/>
                  </a:ext>
                </a:extLst>
              </p:cNvPr>
              <p:cNvSpPr txBox="1"/>
              <p:nvPr/>
            </p:nvSpPr>
            <p:spPr>
              <a:xfrm>
                <a:off x="6381671" y="3476015"/>
                <a:ext cx="41600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/>
                  <a:t>hs-TnI</a:t>
                </a:r>
              </a:p>
            </p:txBody>
          </p:sp>
          <p:pic>
            <p:nvPicPr>
              <p:cNvPr id="17" name="Graphic 16" descr="Checkmark with solid fill">
                <a:extLst>
                  <a:ext uri="{FF2B5EF4-FFF2-40B4-BE49-F238E27FC236}">
                    <a16:creationId xmlns:a16="http://schemas.microsoft.com/office/drawing/2014/main" id="{9666AC87-AEBF-81D4-439D-6F5B2B89EB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45382" y="3883468"/>
                <a:ext cx="548640" cy="548640"/>
              </a:xfrm>
              <a:prstGeom prst="rect">
                <a:avLst/>
              </a:prstGeom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F60A5FC-44B0-9570-4C5A-913F6CAEECEC}"/>
                </a:ext>
              </a:extLst>
            </p:cNvPr>
            <p:cNvSpPr/>
            <p:nvPr/>
          </p:nvSpPr>
          <p:spPr>
            <a:xfrm>
              <a:off x="6395720" y="3332480"/>
              <a:ext cx="553720" cy="25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 Box 19">
            <a:extLst>
              <a:ext uri="{FF2B5EF4-FFF2-40B4-BE49-F238E27FC236}">
                <a16:creationId xmlns:a16="http://schemas.microsoft.com/office/drawing/2014/main" id="{91179753-C29B-734B-BF5D-7E7D33900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419" y="856552"/>
            <a:ext cx="1189049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solidFill>
                  <a:schemeClr val="accent1"/>
                </a:solidFill>
              </a:rPr>
              <a:t>FRONT</a:t>
            </a:r>
            <a:endParaRPr lang="en-US" altLang="en-US" sz="1400" b="1" cap="all">
              <a:solidFill>
                <a:schemeClr val="accent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3A49572-1CF7-2D90-1668-B7A8B6F0183B}"/>
              </a:ext>
            </a:extLst>
          </p:cNvPr>
          <p:cNvCxnSpPr>
            <a:cxnSpLocks/>
          </p:cNvCxnSpPr>
          <p:nvPr/>
        </p:nvCxnSpPr>
        <p:spPr>
          <a:xfrm>
            <a:off x="510838" y="3264459"/>
            <a:ext cx="4965470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C77CC04-E609-A7D0-CC8F-FB8720387DE4}"/>
              </a:ext>
            </a:extLst>
          </p:cNvPr>
          <p:cNvSpPr txBox="1"/>
          <p:nvPr/>
        </p:nvSpPr>
        <p:spPr>
          <a:xfrm>
            <a:off x="804433" y="3421396"/>
            <a:ext cx="4791019" cy="833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400">
              <a:solidFill>
                <a:schemeClr val="tx2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If an Invalid Cartridge Type window is displayed, contact the System Administrator.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Scanning is required. You must scan the barcode. This information cannot be entered manually.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E0EF7B86-278E-A674-6D53-B1EEC0C3A4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70" y="3501358"/>
            <a:ext cx="342207" cy="342207"/>
          </a:xfrm>
          <a:prstGeom prst="rect">
            <a:avLst/>
          </a:prstGeom>
        </p:spPr>
      </p:pic>
      <p:sp>
        <p:nvSpPr>
          <p:cNvPr id="18" name="Text Box 19">
            <a:extLst>
              <a:ext uri="{FF2B5EF4-FFF2-40B4-BE49-F238E27FC236}">
                <a16:creationId xmlns:a16="http://schemas.microsoft.com/office/drawing/2014/main" id="{7384BBC7-B116-9440-3F73-B74332D62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4043" y="2582413"/>
            <a:ext cx="1189049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solidFill>
                  <a:schemeClr val="accent1"/>
                </a:solidFill>
              </a:rPr>
              <a:t>BACK</a:t>
            </a:r>
            <a:endParaRPr lang="en-US" altLang="en-US" sz="1400" b="1" cap="all">
              <a:solidFill>
                <a:schemeClr val="accen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C993B9-9B08-1C89-2D8A-BFC775BEF8EE}"/>
              </a:ext>
            </a:extLst>
          </p:cNvPr>
          <p:cNvSpPr txBox="1"/>
          <p:nvPr/>
        </p:nvSpPr>
        <p:spPr>
          <a:xfrm>
            <a:off x="2749127" y="2684160"/>
            <a:ext cx="25727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u="sng" dirty="0">
                <a:solidFill>
                  <a:schemeClr val="tx2"/>
                </a:solidFill>
                <a:latin typeface="Calibri"/>
              </a:rPr>
              <a:t>DO NOT</a:t>
            </a:r>
            <a:r>
              <a:rPr lang="en-US" sz="1400" b="1" dirty="0">
                <a:solidFill>
                  <a:schemeClr val="tx2"/>
                </a:solidFill>
                <a:latin typeface="Calibri"/>
              </a:rPr>
              <a:t> SCAN THE 2D BARCODE</a:t>
            </a:r>
            <a:r>
              <a:rPr lang="en-US" sz="1400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​</a:t>
            </a:r>
            <a:endParaRPr lang="en-US" dirty="0">
              <a:solidFill>
                <a:schemeClr val="tx2"/>
              </a:solidFill>
              <a:ea typeface="Calibri"/>
              <a:cs typeface="Calibri"/>
            </a:endParaRPr>
          </a:p>
        </p:txBody>
      </p:sp>
      <p:sp>
        <p:nvSpPr>
          <p:cNvPr id="12" name="Line 16">
            <a:extLst>
              <a:ext uri="{FF2B5EF4-FFF2-40B4-BE49-F238E27FC236}">
                <a16:creationId xmlns:a16="http://schemas.microsoft.com/office/drawing/2014/main" id="{4271CA01-A8ED-4084-7043-AA5E326407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76491" y="2876949"/>
            <a:ext cx="385473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3"/>
          </a:p>
        </p:txBody>
      </p:sp>
      <p:pic>
        <p:nvPicPr>
          <p:cNvPr id="16" name="Picture 15" descr="A close-up of a label&#10;&#10;AI-generated content may be incorrect.">
            <a:extLst>
              <a:ext uri="{FF2B5EF4-FFF2-40B4-BE49-F238E27FC236}">
                <a16:creationId xmlns:a16="http://schemas.microsoft.com/office/drawing/2014/main" id="{8CAD39CB-4932-CFBB-5E70-295B2C6B9BD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6" t="23955" r="69921" b="62563"/>
          <a:stretch/>
        </p:blipFill>
        <p:spPr>
          <a:xfrm>
            <a:off x="2174825" y="2690868"/>
            <a:ext cx="434515" cy="477731"/>
          </a:xfrm>
          <a:prstGeom prst="rect">
            <a:avLst/>
          </a:prstGeom>
        </p:spPr>
      </p:pic>
      <p:sp>
        <p:nvSpPr>
          <p:cNvPr id="19" name="Line 16">
            <a:extLst>
              <a:ext uri="{FF2B5EF4-FFF2-40B4-BE49-F238E27FC236}">
                <a16:creationId xmlns:a16="http://schemas.microsoft.com/office/drawing/2014/main" id="{29A3335F-8891-92D8-E09C-7A1E88D7798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43385" y="2491245"/>
            <a:ext cx="517894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3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F1EB1D7-3690-E977-B38F-93C57EA344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0162" y="2331523"/>
            <a:ext cx="1560711" cy="317019"/>
          </a:xfrm>
          <a:prstGeom prst="rect">
            <a:avLst/>
          </a:prstGeom>
        </p:spPr>
      </p:pic>
      <p:sp>
        <p:nvSpPr>
          <p:cNvPr id="25" name="TextBox 17">
            <a:extLst>
              <a:ext uri="{FF2B5EF4-FFF2-40B4-BE49-F238E27FC236}">
                <a16:creationId xmlns:a16="http://schemas.microsoft.com/office/drawing/2014/main" id="{204BEC37-6FD5-AE79-A452-2EEC838EAE8D}"/>
              </a:ext>
            </a:extLst>
          </p:cNvPr>
          <p:cNvSpPr txBox="1"/>
          <p:nvPr/>
        </p:nvSpPr>
        <p:spPr>
          <a:xfrm>
            <a:off x="2736861" y="2345514"/>
            <a:ext cx="2265172" cy="307777"/>
          </a:xfrm>
          <a:prstGeom prst="rect">
            <a:avLst/>
          </a:prstGeom>
          <a:noFill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009CDE"/>
                </a:solidFill>
                <a:latin typeface="Calibri"/>
              </a:rPr>
              <a:t>SCAN THE LINEAR BARCODE</a:t>
            </a:r>
            <a:r>
              <a:rPr lang="en-US" sz="14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​</a:t>
            </a:r>
            <a:endParaRPr lang="en-US" dirty="0">
              <a:solidFill>
                <a:schemeClr val="accent3"/>
              </a:solidFill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8090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542B-D9B7-4E19-3806-1BD4D6245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60DAC7D-BC2F-1CC2-5DDF-FA6C841D1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CC8B-3905-C7D4-C24F-D6E608985B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20</a:t>
            </a:fld>
            <a:endParaRPr lang="en-IN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56DC52-AA7B-405A-CDB4-6FD161A7CB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590859" cy="3397250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SCAN CARTRIDGE (PORTION PACK) BARCODE, CONT’D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Once the cartridge barcode is scanned, </a:t>
            </a:r>
            <a:r>
              <a:rPr lang="en-US" sz="1400" u="sng" dirty="0">
                <a:solidFill>
                  <a:schemeClr val="tx1"/>
                </a:solidFill>
              </a:rPr>
              <a:t>you have 15 minutes </a:t>
            </a:r>
            <a:r>
              <a:rPr lang="en-US" sz="1400" b="0" dirty="0">
                <a:solidFill>
                  <a:schemeClr val="tx1"/>
                </a:solidFill>
              </a:rPr>
              <a:t>to insert a filled &amp; sealed cartridge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After 15 minutes of inactivity the instrument will turn off and will require re-entry of previous information to perform a test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8DA833-CD03-1967-5F22-771AA8EDA23C}"/>
              </a:ext>
            </a:extLst>
          </p:cNvPr>
          <p:cNvSpPr/>
          <p:nvPr/>
        </p:nvSpPr>
        <p:spPr>
          <a:xfrm>
            <a:off x="5300141" y="2267695"/>
            <a:ext cx="1577961" cy="1009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1D6611-A7DA-CE2E-F981-E6C1D7017226}"/>
              </a:ext>
            </a:extLst>
          </p:cNvPr>
          <p:cNvSpPr/>
          <p:nvPr/>
        </p:nvSpPr>
        <p:spPr>
          <a:xfrm>
            <a:off x="7147609" y="1141339"/>
            <a:ext cx="1577961" cy="10249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14B3F6-855B-6823-C0EE-96D8F89FFB0C}"/>
              </a:ext>
            </a:extLst>
          </p:cNvPr>
          <p:cNvSpPr txBox="1"/>
          <p:nvPr/>
        </p:nvSpPr>
        <p:spPr>
          <a:xfrm>
            <a:off x="7308249" y="1505546"/>
            <a:ext cx="1199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or enter your Operator ID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D3B172B-2410-6964-8D82-92C0624F2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386" y="1327471"/>
            <a:ext cx="552381" cy="2190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CB3DDE8-ECCA-638D-DB8B-E90CFB2FD144}"/>
              </a:ext>
            </a:extLst>
          </p:cNvPr>
          <p:cNvGrpSpPr/>
          <p:nvPr/>
        </p:nvGrpSpPr>
        <p:grpSpPr>
          <a:xfrm>
            <a:off x="7149579" y="1141339"/>
            <a:ext cx="1577961" cy="1024983"/>
            <a:chOff x="7147608" y="3469173"/>
            <a:chExt cx="1577961" cy="102498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97938D-8DEC-C97E-1B3C-4FD608F18A98}"/>
                </a:ext>
              </a:extLst>
            </p:cNvPr>
            <p:cNvSpPr/>
            <p:nvPr/>
          </p:nvSpPr>
          <p:spPr>
            <a:xfrm>
              <a:off x="7147608" y="3469173"/>
              <a:ext cx="1577961" cy="10249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B2A639-D686-530A-629B-9107957B850D}"/>
                </a:ext>
              </a:extLst>
            </p:cNvPr>
            <p:cNvSpPr txBox="1"/>
            <p:nvPr/>
          </p:nvSpPr>
          <p:spPr>
            <a:xfrm>
              <a:off x="7264414" y="3735453"/>
              <a:ext cx="13307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  <a:latin typeface="Calibri" panose="020F0502020204030204" pitchFamily="34" charset="0"/>
                </a:rPr>
                <a:t>THE BARCODE ON THE CARTRIDGE PORTION PACK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C6C5DC8-0D4A-6999-3650-2A07AAA06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96642" y="3525900"/>
              <a:ext cx="552381" cy="219048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7764969-D7C9-26E0-8E88-FF9FBBC6F741}"/>
              </a:ext>
            </a:extLst>
          </p:cNvPr>
          <p:cNvSpPr txBox="1"/>
          <p:nvPr/>
        </p:nvSpPr>
        <p:spPr>
          <a:xfrm>
            <a:off x="772650" y="3471226"/>
            <a:ext cx="3867820" cy="987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>
                <a:solidFill>
                  <a:srgbClr val="FF0000"/>
                </a:solidFill>
                <a:cs typeface="Calibri" panose="020F0502020204030204" pitchFamily="34" charset="0"/>
              </a:rPr>
              <a:t>PRECAUTIONS</a:t>
            </a:r>
            <a:endParaRPr lang="en-US" sz="1400">
              <a:solidFill>
                <a:srgbClr val="FF0000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If an Invalid Cartridge Type window is displayed, contact the System Administrator.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Scanning is required. You must scan the barcode. This information cannot be entered manually.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09AB812-63C0-F6EC-5D78-D1F8E88A4364}"/>
              </a:ext>
            </a:extLst>
          </p:cNvPr>
          <p:cNvCxnSpPr>
            <a:cxnSpLocks/>
          </p:cNvCxnSpPr>
          <p:nvPr/>
        </p:nvCxnSpPr>
        <p:spPr>
          <a:xfrm>
            <a:off x="419100" y="3370475"/>
            <a:ext cx="4488399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0E50B37F-1552-9775-F30E-7252B42D71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86" y="3551188"/>
            <a:ext cx="342207" cy="342207"/>
          </a:xfrm>
          <a:prstGeom prst="rect">
            <a:avLst/>
          </a:prstGeom>
        </p:spPr>
      </p:pic>
      <p:pic>
        <p:nvPicPr>
          <p:cNvPr id="6" name="Picture 5" descr="A white circle with a number and arrow&#10;&#10;Description automatically generated">
            <a:extLst>
              <a:ext uri="{FF2B5EF4-FFF2-40B4-BE49-F238E27FC236}">
                <a16:creationId xmlns:a16="http://schemas.microsoft.com/office/drawing/2014/main" id="{F2B35BFE-F597-1005-8B17-D48272D3C9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811" y="2422503"/>
            <a:ext cx="696788" cy="696788"/>
          </a:xfrm>
          <a:prstGeom prst="rect">
            <a:avLst/>
          </a:prstGeom>
        </p:spPr>
      </p:pic>
      <p:pic>
        <p:nvPicPr>
          <p:cNvPr id="3" name="Picture 2" descr="A person holding a device&#10;&#10;AI-generated content may be incorrect.">
            <a:extLst>
              <a:ext uri="{FF2B5EF4-FFF2-40B4-BE49-F238E27FC236}">
                <a16:creationId xmlns:a16="http://schemas.microsoft.com/office/drawing/2014/main" id="{36F1DC8E-7810-DF59-697F-E95375FBCA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82" b="20155"/>
          <a:stretch/>
        </p:blipFill>
        <p:spPr>
          <a:xfrm>
            <a:off x="6957312" y="2272489"/>
            <a:ext cx="1784137" cy="988778"/>
          </a:xfrm>
          <a:prstGeom prst="rect">
            <a:avLst/>
          </a:prstGeom>
        </p:spPr>
      </p:pic>
      <p:pic>
        <p:nvPicPr>
          <p:cNvPr id="4" name="Picture 3" descr="A hand in glove holding a white label with a barcode on it&#10;&#10;AI-generated content may be incorrect.">
            <a:extLst>
              <a:ext uri="{FF2B5EF4-FFF2-40B4-BE49-F238E27FC236}">
                <a16:creationId xmlns:a16="http://schemas.microsoft.com/office/drawing/2014/main" id="{8C9C795B-6049-B0F1-B78C-158758F7651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55" r="398" b="11236"/>
          <a:stretch/>
        </p:blipFill>
        <p:spPr>
          <a:xfrm>
            <a:off x="5299569" y="1141121"/>
            <a:ext cx="1742565" cy="10224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3203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D72F6-C596-2880-5BEC-C151173A9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845E35A-4D49-C658-2CEB-83BD30A5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sample collection</a:t>
            </a:r>
            <a:endParaRPr lang="en-US" b="1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A1CB3-1A36-7EFB-C50F-F5773B3D6B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21</a:t>
            </a:fld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E6200B-2D42-9862-E76C-9F9787B535AD}"/>
              </a:ext>
            </a:extLst>
          </p:cNvPr>
          <p:cNvSpPr txBox="1"/>
          <p:nvPr/>
        </p:nvSpPr>
        <p:spPr>
          <a:xfrm>
            <a:off x="1332833" y="1423121"/>
            <a:ext cx="3753046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QUICK TIPS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cs typeface="Calibri" panose="020F0502020204030204" pitchFamily="34" charset="0"/>
              </a:rPr>
              <a:t>The </a:t>
            </a:r>
            <a:r>
              <a:rPr lang="en-US" sz="1400" i="1" dirty="0">
                <a:cs typeface="Calibri" panose="020F0502020204030204" pitchFamily="34" charset="0"/>
              </a:rPr>
              <a:t>i-STAT hs-TnI </a:t>
            </a:r>
            <a:r>
              <a:rPr lang="en-US" sz="1400" dirty="0">
                <a:cs typeface="Calibri" panose="020F0502020204030204" pitchFamily="34" charset="0"/>
              </a:rPr>
              <a:t>cartridge requires fresh, venous whole blood or plasma samples (approximately 22μL)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C85F69-9E36-65D2-9B2E-1DCED0F953FB}"/>
              </a:ext>
            </a:extLst>
          </p:cNvPr>
          <p:cNvSpPr txBox="1"/>
          <p:nvPr/>
        </p:nvSpPr>
        <p:spPr>
          <a:xfrm>
            <a:off x="1332832" y="2628075"/>
            <a:ext cx="3177175" cy="2108269"/>
          </a:xfrm>
          <a:prstGeom prst="rect">
            <a:avLst/>
          </a:prstGeom>
          <a:noFill/>
        </p:spPr>
        <p:txBody>
          <a:bodyPr wrap="square" lIns="0" numCol="1" spcCol="182880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DO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dirty="0">
                <a:cs typeface="Calibri" panose="020F0502020204030204" pitchFamily="34" charset="0"/>
              </a:rPr>
              <a:t>DO</a:t>
            </a:r>
            <a:r>
              <a:rPr lang="en-US" sz="1300" dirty="0">
                <a:cs typeface="Calibri" panose="020F0502020204030204" pitchFamily="34" charset="0"/>
              </a:rPr>
              <a:t> use a collection technique resulting in good blood flow 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dirty="0">
                <a:cs typeface="Calibri" panose="020F0502020204030204" pitchFamily="34" charset="0"/>
              </a:rPr>
              <a:t>DO</a:t>
            </a:r>
            <a:r>
              <a:rPr lang="en-US" sz="1300" dirty="0">
                <a:cs typeface="Calibri" panose="020F0502020204030204" pitchFamily="34" charset="0"/>
              </a:rPr>
              <a:t> collect a venous specimen ensuring proper order of draw &amp; fill a lithium heparin or nonanticoagulated blood collection tube to capacity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DO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fill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cartridge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to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the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‘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fill’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line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immediately. Delay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in filling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may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produce erroneous</a:t>
            </a:r>
            <a:r>
              <a:rPr lang="en-US" sz="1300" kern="0" spc="-9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results</a:t>
            </a:r>
            <a:endParaRPr lang="en-US" sz="1300" dirty="0"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CA655B-521C-DBEC-51A9-60E374E7BB68}"/>
              </a:ext>
            </a:extLst>
          </p:cNvPr>
          <p:cNvSpPr txBox="1"/>
          <p:nvPr/>
        </p:nvSpPr>
        <p:spPr>
          <a:xfrm>
            <a:off x="5339839" y="2628075"/>
            <a:ext cx="2566211" cy="1508105"/>
          </a:xfrm>
          <a:prstGeom prst="rect">
            <a:avLst/>
          </a:prstGeom>
          <a:noFill/>
        </p:spPr>
        <p:txBody>
          <a:bodyPr wrap="square" lIns="0" numCol="1" spcCol="182880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DO NOT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dirty="0">
                <a:cs typeface="Calibri" panose="020F0502020204030204" pitchFamily="34" charset="0"/>
              </a:rPr>
              <a:t>DO NOT </a:t>
            </a:r>
            <a:r>
              <a:rPr lang="en-US" sz="1300" dirty="0">
                <a:cs typeface="Calibri" panose="020F0502020204030204" pitchFamily="34" charset="0"/>
              </a:rPr>
              <a:t>collect a sample from an arm with an IV 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DO NOT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underfill a blood collection tube. 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DO NOT </a:t>
            </a:r>
            <a:r>
              <a:rPr lang="en-US" sz="1300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incorrectly handle or incorrectly fill the cartridge</a:t>
            </a:r>
            <a:endParaRPr lang="en-US" sz="1300" dirty="0">
              <a:cs typeface="Calibri" panose="020F0502020204030204" pitchFamily="34" charset="0"/>
            </a:endParaRPr>
          </a:p>
        </p:txBody>
      </p:sp>
      <p:pic>
        <p:nvPicPr>
          <p:cNvPr id="3" name="Picture 2" descr="A light bulb with rays of light&#10;&#10;AI-generated content may be incorrect.">
            <a:extLst>
              <a:ext uri="{FF2B5EF4-FFF2-40B4-BE49-F238E27FC236}">
                <a16:creationId xmlns:a16="http://schemas.microsoft.com/office/drawing/2014/main" id="{EBCF9763-CFBD-4D29-B3CA-6714C9354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92" y="1421341"/>
            <a:ext cx="522817" cy="5228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B392A4-4545-60B1-38F2-219BBAE36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9839" y="1033411"/>
            <a:ext cx="1378075" cy="1217182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9793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11AD8-13CA-5AB8-B348-B8362D509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0424C39-7931-6310-6C60-D39A9BF84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sample collection </a:t>
            </a:r>
            <a:r>
              <a:rPr lang="en-US" sz="1400" dirty="0"/>
              <a:t>-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5EC43-99C2-5BC4-8CDB-019D55D4E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22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B9FCE-5C03-F439-8D1E-8F3FACDB4C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153057"/>
            <a:ext cx="3984625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>
                <a:latin typeface="+mn-lt"/>
              </a:rPr>
              <a:t>BLOOD COLLECTION OPTIONS</a:t>
            </a:r>
            <a:endParaRPr lang="en-US" b="1">
              <a:latin typeface="+mn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67FE60-EFAC-8533-C0AA-7119CB713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195562"/>
              </p:ext>
            </p:extLst>
          </p:nvPr>
        </p:nvGraphicFramePr>
        <p:xfrm>
          <a:off x="502920" y="1627402"/>
          <a:ext cx="7853901" cy="2565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91925">
                  <a:extLst>
                    <a:ext uri="{9D8B030D-6E8A-4147-A177-3AD203B41FA5}">
                      <a16:colId xmlns:a16="http://schemas.microsoft.com/office/drawing/2014/main" val="469215942"/>
                    </a:ext>
                  </a:extLst>
                </a:gridCol>
                <a:gridCol w="2647785">
                  <a:extLst>
                    <a:ext uri="{9D8B030D-6E8A-4147-A177-3AD203B41FA5}">
                      <a16:colId xmlns:a16="http://schemas.microsoft.com/office/drawing/2014/main" val="831188905"/>
                    </a:ext>
                  </a:extLst>
                </a:gridCol>
                <a:gridCol w="1073902">
                  <a:extLst>
                    <a:ext uri="{9D8B030D-6E8A-4147-A177-3AD203B41FA5}">
                      <a16:colId xmlns:a16="http://schemas.microsoft.com/office/drawing/2014/main" val="1385680878"/>
                    </a:ext>
                  </a:extLst>
                </a:gridCol>
                <a:gridCol w="2031357">
                  <a:extLst>
                    <a:ext uri="{9D8B030D-6E8A-4147-A177-3AD203B41FA5}">
                      <a16:colId xmlns:a16="http://schemas.microsoft.com/office/drawing/2014/main" val="994412309"/>
                    </a:ext>
                  </a:extLst>
                </a:gridCol>
                <a:gridCol w="1108932">
                  <a:extLst>
                    <a:ext uri="{9D8B030D-6E8A-4147-A177-3AD203B41FA5}">
                      <a16:colId xmlns:a16="http://schemas.microsoft.com/office/drawing/2014/main" val="3634012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1100" b="1" i="0">
                          <a:effectLst/>
                          <a:latin typeface="Calibri" panose="020F0502020204030204" pitchFamily="34" charset="0"/>
                        </a:rPr>
                        <a:t>ANALYTE</a:t>
                      </a:r>
                      <a:endParaRPr lang="en-US" sz="1100" b="1" i="0">
                        <a:effectLst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1100" b="1" i="0">
                          <a:effectLst/>
                          <a:latin typeface="Calibri" panose="020F0502020204030204" pitchFamily="34" charset="0"/>
                        </a:rPr>
                        <a:t>SYRINGES </a:t>
                      </a:r>
                      <a:endParaRPr lang="en-US" sz="1100" b="1" i="0">
                        <a:effectLst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1100" b="1" i="0">
                          <a:effectLst/>
                          <a:latin typeface="Calibri" panose="020F0502020204030204" pitchFamily="34" charset="0"/>
                        </a:rPr>
                        <a:t>TEST TIMING </a:t>
                      </a:r>
                      <a:endParaRPr lang="en-US" sz="1100" b="1" i="0">
                        <a:effectLst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1100" b="1" i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EVACUATED TUBES </a:t>
                      </a:r>
                      <a:endParaRPr lang="en-US" sz="1100" b="1" i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1100" b="1" i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TEST TIMING </a:t>
                      </a:r>
                      <a:endParaRPr lang="en-US" sz="1100" b="1" i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7063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hs-TnI</a:t>
                      </a:r>
                      <a:endParaRPr lang="en-US" sz="1100" b="0" i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Blood without anticoagulant.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1100" b="0" i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Immediately </a:t>
                      </a:r>
                      <a:r>
                        <a:rPr lang="en-US" sz="11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DO NOT TEST BEYOND 3 minutes</a:t>
                      </a:r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**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Blood without anticoagulant.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Immediately </a:t>
                      </a:r>
                      <a:b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1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 NOT TEST BEYOND 3 minutes</a:t>
                      </a: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**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59538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Blood or plasma with lithium heparin anticoagulant.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1100" b="0" i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Syringe must be filled to labeled capacity.*</a:t>
                      </a:r>
                    </a:p>
                    <a:p>
                      <a:pPr marL="171450" indent="-171450" algn="l" rtl="0" fontAlgn="base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Remix whole blood thoroughly before filling cartridge.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 hours 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Blood or plasma with lithium heparin anticoagulant (with or without plasma separator).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Tubes must be filled to labeled capacity.*</a:t>
                      </a:r>
                    </a:p>
                    <a:p>
                      <a:pPr marL="171450" indent="-171450" algn="l" rtl="0" fontAlgn="base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Remix whole blood thoroughly before filling cartridge.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11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hours 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27934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6FD38FB-53CF-1BB6-48A5-CAEA333A926C}"/>
              </a:ext>
            </a:extLst>
          </p:cNvPr>
          <p:cNvSpPr txBox="1"/>
          <p:nvPr/>
        </p:nvSpPr>
        <p:spPr>
          <a:xfrm>
            <a:off x="407192" y="4209472"/>
            <a:ext cx="4686310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latin typeface="Calibri"/>
                <a:ea typeface="Calibri"/>
                <a:cs typeface="Calibri"/>
              </a:rPr>
              <a:t>* Underfilling will cause higher heparin to blood ratios which may affect results. </a:t>
            </a:r>
          </a:p>
          <a:p>
            <a:r>
              <a:rPr lang="en-US" sz="1050">
                <a:latin typeface="Calibri"/>
                <a:ea typeface="Calibri"/>
                <a:cs typeface="Calibri"/>
              </a:rPr>
              <a:t>** Ensure samples are not clotted.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227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218B4A1-3C98-4400-A0E9-E7749AAB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</a:t>
            </a:r>
            <a:endParaRPr lang="en-US" sz="2400" i="1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A1FC-8DA3-4C7F-BEFE-6AF40C868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23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F29B-963E-4F89-A637-C485A710B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820312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>
                <a:latin typeface="+mn-lt"/>
              </a:rPr>
              <a:t>REMOVE THE CARTRIDGE FROM THE PORTION PACK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Place the cartridge on a clean, flat, level, and vibration-free surface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Handle the cartridge by the sides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E2989-F94F-F2F1-6F3E-0216385DA665}"/>
              </a:ext>
            </a:extLst>
          </p:cNvPr>
          <p:cNvSpPr txBox="1"/>
          <p:nvPr/>
        </p:nvSpPr>
        <p:spPr>
          <a:xfrm>
            <a:off x="916809" y="3036130"/>
            <a:ext cx="4233797" cy="142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400">
              <a:solidFill>
                <a:schemeClr val="tx2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DO NOT touch the sensors on the top of the cartridge.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DO NOT apply pressure to the central area of the label because the analysis fluid pack inside could burst prematurely. 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DO NOT expose cartridges to temperatures above 30°C (86°F).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DO NOT place the cartridge and/or instrument in an oxygen-enriched atmosphere.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0E3067-B3E2-1E6D-ED85-3FF7F9B81495}"/>
              </a:ext>
            </a:extLst>
          </p:cNvPr>
          <p:cNvCxnSpPr/>
          <p:nvPr/>
        </p:nvCxnSpPr>
        <p:spPr>
          <a:xfrm>
            <a:off x="502920" y="2811310"/>
            <a:ext cx="4610100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E8DD5607-0BB9-7B54-F0F4-50D3E2F8AD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147726"/>
              </p:ext>
            </p:extLst>
          </p:nvPr>
        </p:nvGraphicFramePr>
        <p:xfrm>
          <a:off x="6218121" y="122353"/>
          <a:ext cx="3063240" cy="892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06504403-583C-1080-FA5B-F64030F13BA8}"/>
              </a:ext>
            </a:extLst>
          </p:cNvPr>
          <p:cNvGrpSpPr/>
          <p:nvPr/>
        </p:nvGrpSpPr>
        <p:grpSpPr>
          <a:xfrm>
            <a:off x="5394914" y="1249147"/>
            <a:ext cx="3259496" cy="3067691"/>
            <a:chOff x="5672008" y="1100766"/>
            <a:chExt cx="3259496" cy="3067691"/>
          </a:xfrm>
        </p:grpSpPr>
        <p:pic>
          <p:nvPicPr>
            <p:cNvPr id="14" name="Picture 13" descr="A white plastic device with a black background&#10;&#10;Description automatically generated">
              <a:extLst>
                <a:ext uri="{FF2B5EF4-FFF2-40B4-BE49-F238E27FC236}">
                  <a16:creationId xmlns:a16="http://schemas.microsoft.com/office/drawing/2014/main" id="{90994E4B-9288-18DC-1FD9-FA5E30B195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62" t="20810" r="20371" b="14302"/>
            <a:stretch/>
          </p:blipFill>
          <p:spPr>
            <a:xfrm>
              <a:off x="5672008" y="2694245"/>
              <a:ext cx="1193685" cy="1474212"/>
            </a:xfrm>
            <a:prstGeom prst="rect">
              <a:avLst/>
            </a:prstGeom>
          </p:spPr>
        </p:pic>
        <p:pic>
          <p:nvPicPr>
            <p:cNvPr id="11" name="Picture 10" descr="A white plastic device with a black background&#10;&#10;Description automatically generated">
              <a:extLst>
                <a:ext uri="{FF2B5EF4-FFF2-40B4-BE49-F238E27FC236}">
                  <a16:creationId xmlns:a16="http://schemas.microsoft.com/office/drawing/2014/main" id="{4DC7029C-4F84-9A1D-CC74-B8C4468B5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62" t="20810" r="20371" b="14302"/>
            <a:stretch/>
          </p:blipFill>
          <p:spPr>
            <a:xfrm>
              <a:off x="5672009" y="1143998"/>
              <a:ext cx="1193685" cy="1474212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4DF43E6-07FE-2F6F-5654-5914A20331EE}"/>
                </a:ext>
              </a:extLst>
            </p:cNvPr>
            <p:cNvGrpSpPr/>
            <p:nvPr/>
          </p:nvGrpSpPr>
          <p:grpSpPr>
            <a:xfrm>
              <a:off x="5856860" y="1100766"/>
              <a:ext cx="3074644" cy="2709286"/>
              <a:chOff x="6062600" y="1100766"/>
              <a:chExt cx="3074644" cy="2709286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A83A26F-54B1-BA33-2393-767EF56B90E1}"/>
                  </a:ext>
                </a:extLst>
              </p:cNvPr>
              <p:cNvGrpSpPr/>
              <p:nvPr/>
            </p:nvGrpSpPr>
            <p:grpSpPr>
              <a:xfrm>
                <a:off x="6062600" y="1173781"/>
                <a:ext cx="1175716" cy="2553105"/>
                <a:chOff x="5706140" y="1173781"/>
                <a:chExt cx="1175716" cy="2553105"/>
              </a:xfrm>
            </p:grpSpPr>
            <p:sp>
              <p:nvSpPr>
                <p:cNvPr id="31" name="Line 16">
                  <a:extLst>
                    <a:ext uri="{FF2B5EF4-FFF2-40B4-BE49-F238E27FC236}">
                      <a16:creationId xmlns:a16="http://schemas.microsoft.com/office/drawing/2014/main" id="{2D6E83DC-6C83-B7CC-4F15-C47DF792A4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6363962" y="1306569"/>
                  <a:ext cx="517894" cy="0"/>
                </a:xfrm>
                <a:prstGeom prst="line">
                  <a:avLst/>
                </a:prstGeom>
                <a:noFill/>
                <a:ln w="22225">
                  <a:solidFill>
                    <a:srgbClr val="FF0000"/>
                  </a:solidFill>
                  <a:round/>
                  <a:headEnd/>
                  <a:tailEnd type="none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013"/>
                </a:p>
              </p:txBody>
            </p:sp>
            <p:sp>
              <p:nvSpPr>
                <p:cNvPr id="32" name="Line 16">
                  <a:extLst>
                    <a:ext uri="{FF2B5EF4-FFF2-40B4-BE49-F238E27FC236}">
                      <a16:creationId xmlns:a16="http://schemas.microsoft.com/office/drawing/2014/main" id="{71E91DDA-3550-4245-368F-F52BDB0353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6417282" y="3493331"/>
                  <a:ext cx="464574" cy="0"/>
                </a:xfrm>
                <a:prstGeom prst="line">
                  <a:avLst/>
                </a:prstGeom>
                <a:noFill/>
                <a:ln w="22225">
                  <a:solidFill>
                    <a:srgbClr val="FF0000"/>
                  </a:solidFill>
                  <a:round/>
                  <a:headEnd/>
                  <a:tailEnd type="none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013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D711E500-7E32-3BD1-7200-8D765192064C}"/>
                    </a:ext>
                  </a:extLst>
                </p:cNvPr>
                <p:cNvSpPr/>
                <p:nvPr/>
              </p:nvSpPr>
              <p:spPr>
                <a:xfrm>
                  <a:off x="5706140" y="1173781"/>
                  <a:ext cx="902593" cy="230832"/>
                </a:xfrm>
                <a:prstGeom prst="rect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lowchart: Connector 34">
                  <a:extLst>
                    <a:ext uri="{FF2B5EF4-FFF2-40B4-BE49-F238E27FC236}">
                      <a16:creationId xmlns:a16="http://schemas.microsoft.com/office/drawing/2014/main" id="{0B30F840-7C15-5F77-3B76-8CE4700A00BC}"/>
                    </a:ext>
                  </a:extLst>
                </p:cNvPr>
                <p:cNvSpPr/>
                <p:nvPr/>
              </p:nvSpPr>
              <p:spPr>
                <a:xfrm>
                  <a:off x="5984891" y="3299244"/>
                  <a:ext cx="432391" cy="427642"/>
                </a:xfrm>
                <a:prstGeom prst="flowChartConnector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7CFDF1-EE4A-2EFF-3F08-6CF0FD9E8FE4}"/>
                  </a:ext>
                </a:extLst>
              </p:cNvPr>
              <p:cNvSpPr txBox="1"/>
              <p:nvPr/>
            </p:nvSpPr>
            <p:spPr>
              <a:xfrm>
                <a:off x="7216387" y="1100766"/>
                <a:ext cx="1776231" cy="453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400" b="1">
                    <a:solidFill>
                      <a:schemeClr val="tx2"/>
                    </a:solidFill>
                    <a:latin typeface="Calibri" panose="020F0502020204030204" pitchFamily="34" charset="0"/>
                  </a:rPr>
                  <a:t>DO NOT </a:t>
                </a:r>
              </a:p>
              <a:p>
                <a:pPr>
                  <a:lnSpc>
                    <a:spcPts val="1400"/>
                  </a:lnSpc>
                </a:pPr>
                <a:r>
                  <a:rPr lang="en-US" sz="1400" b="1">
                    <a:solidFill>
                      <a:schemeClr val="tx2"/>
                    </a:solidFill>
                    <a:latin typeface="Calibri" panose="020F0502020204030204" pitchFamily="34" charset="0"/>
                  </a:rPr>
                  <a:t>TOUCH THE SENSORS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3556DCB-1775-2F86-8EE9-FA53C0601D67}"/>
                  </a:ext>
                </a:extLst>
              </p:cNvPr>
              <p:cNvSpPr txBox="1"/>
              <p:nvPr/>
            </p:nvSpPr>
            <p:spPr>
              <a:xfrm>
                <a:off x="7237345" y="3176609"/>
                <a:ext cx="1899899" cy="633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400" b="1">
                    <a:solidFill>
                      <a:schemeClr val="tx2"/>
                    </a:solidFill>
                    <a:latin typeface="Calibri" panose="020F0502020204030204" pitchFamily="34" charset="0"/>
                  </a:rPr>
                  <a:t>DO NOT TOUCH THE CENTER OF THE CARTRIDGE</a:t>
                </a:r>
              </a:p>
            </p:txBody>
          </p:sp>
        </p:grpSp>
      </p:grp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EB2D075-7773-102C-5A26-3ECC1AE8AA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3099281"/>
            <a:ext cx="342207" cy="342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797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2BC53-7883-9FD9-7230-7D4BEC9CF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4F3BA22-0ED1-DFA5-E8F1-93E22068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21100-3F32-B1F9-CB57-A7FB39A690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24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7739A-D598-C887-1DF4-3DD70C90B6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5322919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WHOLE BLOOD: COLLECT AND MIX THE SAMPLE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Collect a whole blood sample into a lithium heparin evacuated blood collection tube</a:t>
            </a:r>
          </a:p>
          <a:p>
            <a:pPr marL="285750" marR="302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Invert the lithium heparin collection tube at least </a:t>
            </a:r>
            <a:r>
              <a:rPr lang="en-US" sz="1400" b="1" dirty="0">
                <a:solidFill>
                  <a:schemeClr val="tx1"/>
                </a:solidFill>
              </a:rPr>
              <a:t>10 times</a:t>
            </a:r>
          </a:p>
          <a:p>
            <a:pPr marL="285750" marR="302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If sample was collected into a syringe, invert syringe for </a:t>
            </a:r>
            <a:r>
              <a:rPr lang="en-US" sz="1400" b="1" dirty="0">
                <a:solidFill>
                  <a:schemeClr val="tx1"/>
                </a:solidFill>
              </a:rPr>
              <a:t>5 seconds</a:t>
            </a:r>
            <a:r>
              <a:rPr lang="en-US" sz="1400" dirty="0">
                <a:solidFill>
                  <a:schemeClr val="tx1"/>
                </a:solidFill>
              </a:rPr>
              <a:t>, then roll between the palms (hands parallel to the ground) for </a:t>
            </a:r>
            <a:r>
              <a:rPr lang="en-US" sz="1400" b="1" dirty="0">
                <a:solidFill>
                  <a:schemeClr val="tx1"/>
                </a:solidFill>
              </a:rPr>
              <a:t>5 seconds</a:t>
            </a:r>
            <a:r>
              <a:rPr lang="en-US" sz="1400" dirty="0">
                <a:solidFill>
                  <a:schemeClr val="tx1"/>
                </a:solidFill>
              </a:rPr>
              <a:t>, flip and roll for an additional </a:t>
            </a:r>
            <a:r>
              <a:rPr lang="en-US" sz="1400" b="1" dirty="0">
                <a:solidFill>
                  <a:schemeClr val="tx1"/>
                </a:solidFill>
              </a:rPr>
              <a:t>5 seconds</a:t>
            </a:r>
          </a:p>
          <a:p>
            <a:pPr marL="285750" marR="302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Expelling 2 drops </a:t>
            </a:r>
            <a:r>
              <a:rPr lang="en-US" sz="1400" dirty="0">
                <a:solidFill>
                  <a:schemeClr val="tx1"/>
                </a:solidFill>
              </a:rPr>
              <a:t>before filling a cartridge is desired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8CAB77-EFFA-E1ED-D0A9-50B3B7085222}"/>
              </a:ext>
            </a:extLst>
          </p:cNvPr>
          <p:cNvSpPr txBox="1"/>
          <p:nvPr/>
        </p:nvSpPr>
        <p:spPr>
          <a:xfrm>
            <a:off x="827604" y="3489319"/>
            <a:ext cx="3867820" cy="8976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450"/>
              </a:spcAft>
            </a:pPr>
            <a:r>
              <a:rPr lang="en-US" sz="1400" b="1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000">
              <a:solidFill>
                <a:schemeClr val="tx2"/>
              </a:solidFill>
            </a:endParaRPr>
          </a:p>
          <a:p>
            <a:pPr marL="128270" indent="-12827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/>
              </a:rPr>
              <a:t>Cautions should be used when handling materials that may contain transmissible infectious agents.</a:t>
            </a:r>
            <a:endParaRPr lang="en-US" sz="1000" b="1">
              <a:ea typeface="Calibri"/>
              <a:cs typeface="Calibri"/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Fill evacuated tube per manufacturer’s recommendations.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9A5DB6-8C3C-7E18-38EA-6FC4E0385B0A}"/>
              </a:ext>
            </a:extLst>
          </p:cNvPr>
          <p:cNvCxnSpPr>
            <a:cxnSpLocks/>
          </p:cNvCxnSpPr>
          <p:nvPr/>
        </p:nvCxnSpPr>
        <p:spPr>
          <a:xfrm flipV="1">
            <a:off x="495806" y="3452521"/>
            <a:ext cx="5148476" cy="23208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34AB2BA-9F4A-0701-61F7-2DAA6EB7B6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0" y="3569281"/>
            <a:ext cx="342207" cy="34220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9F9800B-293E-B8C7-B50F-D74A8F8AAF5C}"/>
              </a:ext>
            </a:extLst>
          </p:cNvPr>
          <p:cNvGrpSpPr/>
          <p:nvPr/>
        </p:nvGrpSpPr>
        <p:grpSpPr>
          <a:xfrm>
            <a:off x="6211130" y="2711507"/>
            <a:ext cx="2109984" cy="1860848"/>
            <a:chOff x="6076084" y="926089"/>
            <a:chExt cx="1766062" cy="163207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77B2F94-E5D5-D87F-6D3D-294617850EC7}"/>
                </a:ext>
              </a:extLst>
            </p:cNvPr>
            <p:cNvGrpSpPr/>
            <p:nvPr/>
          </p:nvGrpSpPr>
          <p:grpSpPr>
            <a:xfrm>
              <a:off x="6080552" y="942043"/>
              <a:ext cx="1761594" cy="1616120"/>
              <a:chOff x="6055995" y="1073708"/>
              <a:chExt cx="1801492" cy="1631013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7006A49-D606-F670-F2E3-E973D224896E}"/>
                  </a:ext>
                </a:extLst>
              </p:cNvPr>
              <p:cNvGrpSpPr/>
              <p:nvPr/>
            </p:nvGrpSpPr>
            <p:grpSpPr>
              <a:xfrm>
                <a:off x="6132473" y="1327103"/>
                <a:ext cx="1614572" cy="1377618"/>
                <a:chOff x="6140861" y="1341012"/>
                <a:chExt cx="1614572" cy="1377618"/>
              </a:xfrm>
            </p:grpSpPr>
            <p:pic>
              <p:nvPicPr>
                <p:cNvPr id="22" name="Picture 21" descr="A gloved hand holding a syringe&#10;&#10;Description automatically generated">
                  <a:extLst>
                    <a:ext uri="{FF2B5EF4-FFF2-40B4-BE49-F238E27FC236}">
                      <a16:creationId xmlns:a16="http://schemas.microsoft.com/office/drawing/2014/main" id="{02F77DF8-B0B8-7C5E-5E6F-8474136D43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497972">
                  <a:off x="6688068" y="1774021"/>
                  <a:ext cx="1067365" cy="944609"/>
                </a:xfrm>
                <a:prstGeom prst="rect">
                  <a:avLst/>
                </a:prstGeom>
              </p:spPr>
            </p:pic>
            <p:pic>
              <p:nvPicPr>
                <p:cNvPr id="23" name="Picture 22" descr="A hand in a purple glove holding a test tube with a red liquid&#10;&#10;Description automatically generated">
                  <a:extLst>
                    <a:ext uri="{FF2B5EF4-FFF2-40B4-BE49-F238E27FC236}">
                      <a16:creationId xmlns:a16="http://schemas.microsoft.com/office/drawing/2014/main" id="{A8A62BD2-4CF2-8108-0D48-97F609AD22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43000" contrast="12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40861" y="1341012"/>
                  <a:ext cx="1087688" cy="946063"/>
                </a:xfrm>
                <a:prstGeom prst="parallelogram">
                  <a:avLst/>
                </a:prstGeom>
              </p:spPr>
            </p:pic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B714775-4DA1-049F-2F9F-82B758C3795D}"/>
                  </a:ext>
                </a:extLst>
              </p:cNvPr>
              <p:cNvGrpSpPr/>
              <p:nvPr/>
            </p:nvGrpSpPr>
            <p:grpSpPr>
              <a:xfrm>
                <a:off x="6055995" y="1073708"/>
                <a:ext cx="620322" cy="431054"/>
                <a:chOff x="5977732" y="1030583"/>
                <a:chExt cx="620322" cy="431054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03FEC5B-29A9-BC95-EA56-6F763BF307C0}"/>
                    </a:ext>
                  </a:extLst>
                </p:cNvPr>
                <p:cNvSpPr txBox="1"/>
                <p:nvPr/>
              </p:nvSpPr>
              <p:spPr>
                <a:xfrm>
                  <a:off x="5977732" y="1030583"/>
                  <a:ext cx="620322" cy="43105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t">
                  <a:spAutoFit/>
                </a:bodyPr>
                <a:lstStyle/>
                <a:p>
                  <a:pPr algn="l"/>
                  <a:r>
                    <a:rPr lang="en-US" b="1">
                      <a:solidFill>
                        <a:srgbClr val="C6006F"/>
                      </a:solidFill>
                    </a:rPr>
                    <a:t>10x</a:t>
                  </a:r>
                  <a:endParaRPr lang="en-US" b="1">
                    <a:solidFill>
                      <a:srgbClr val="C6006F"/>
                    </a:solidFill>
                    <a:ea typeface="Calibri"/>
                    <a:cs typeface="Calibri"/>
                  </a:endParaRPr>
                </a:p>
              </p:txBody>
            </p:sp>
            <p:sp>
              <p:nvSpPr>
                <p:cNvPr id="20" name="Arrow: Up 19">
                  <a:extLst>
                    <a:ext uri="{FF2B5EF4-FFF2-40B4-BE49-F238E27FC236}">
                      <a16:creationId xmlns:a16="http://schemas.microsoft.com/office/drawing/2014/main" id="{411364B3-845D-A902-F507-16EE1470DB74}"/>
                    </a:ext>
                  </a:extLst>
                </p:cNvPr>
                <p:cNvSpPr/>
                <p:nvPr/>
              </p:nvSpPr>
              <p:spPr>
                <a:xfrm>
                  <a:off x="6062949" y="1298289"/>
                  <a:ext cx="151319" cy="157338"/>
                </a:xfrm>
                <a:prstGeom prst="upArrow">
                  <a:avLst/>
                </a:prstGeom>
                <a:solidFill>
                  <a:srgbClr val="C600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5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21" name="Arrow: Up 20">
                  <a:extLst>
                    <a:ext uri="{FF2B5EF4-FFF2-40B4-BE49-F238E27FC236}">
                      <a16:creationId xmlns:a16="http://schemas.microsoft.com/office/drawing/2014/main" id="{E50021B9-9671-3656-C8BE-57568BA915CD}"/>
                    </a:ext>
                  </a:extLst>
                </p:cNvPr>
                <p:cNvSpPr/>
                <p:nvPr/>
              </p:nvSpPr>
              <p:spPr>
                <a:xfrm rot="10800000">
                  <a:off x="6204690" y="1303634"/>
                  <a:ext cx="151319" cy="157338"/>
                </a:xfrm>
                <a:prstGeom prst="upArrow">
                  <a:avLst/>
                </a:prstGeom>
                <a:solidFill>
                  <a:srgbClr val="C600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accent5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A98C7C0-B723-71A6-C3BB-7C51D9B153F9}"/>
                  </a:ext>
                </a:extLst>
              </p:cNvPr>
              <p:cNvGrpSpPr/>
              <p:nvPr/>
            </p:nvGrpSpPr>
            <p:grpSpPr>
              <a:xfrm>
                <a:off x="7375563" y="1763826"/>
                <a:ext cx="481924" cy="431053"/>
                <a:chOff x="7422987" y="1754951"/>
                <a:chExt cx="481924" cy="431053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371EC0C-81D7-317A-F712-4A9B5FF37ACC}"/>
                    </a:ext>
                  </a:extLst>
                </p:cNvPr>
                <p:cNvSpPr txBox="1"/>
                <p:nvPr/>
              </p:nvSpPr>
              <p:spPr>
                <a:xfrm>
                  <a:off x="7422987" y="1754951"/>
                  <a:ext cx="481924" cy="431053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t">
                  <a:spAutoFit/>
                </a:bodyPr>
                <a:lstStyle/>
                <a:p>
                  <a:pPr algn="l"/>
                  <a:r>
                    <a:rPr lang="en-US" b="1">
                      <a:solidFill>
                        <a:srgbClr val="C6006F"/>
                      </a:solidFill>
                    </a:rPr>
                    <a:t>5x</a:t>
                  </a:r>
                  <a:endParaRPr lang="en-US" b="1">
                    <a:solidFill>
                      <a:srgbClr val="C6006F"/>
                    </a:solidFill>
                    <a:ea typeface="Calibri"/>
                    <a:cs typeface="Calibri"/>
                  </a:endParaRPr>
                </a:p>
              </p:txBody>
            </p:sp>
            <p:sp>
              <p:nvSpPr>
                <p:cNvPr id="18" name="Arrow: Curved Right 17">
                  <a:extLst>
                    <a:ext uri="{FF2B5EF4-FFF2-40B4-BE49-F238E27FC236}">
                      <a16:creationId xmlns:a16="http://schemas.microsoft.com/office/drawing/2014/main" id="{22BDBF99-5DC2-1568-544F-832BC9D33C32}"/>
                    </a:ext>
                  </a:extLst>
                </p:cNvPr>
                <p:cNvSpPr/>
                <p:nvPr/>
              </p:nvSpPr>
              <p:spPr>
                <a:xfrm>
                  <a:off x="7531803" y="2016365"/>
                  <a:ext cx="216453" cy="130168"/>
                </a:xfrm>
                <a:prstGeom prst="curvedRightArrow">
                  <a:avLst>
                    <a:gd name="adj1" fmla="val 25000"/>
                    <a:gd name="adj2" fmla="val 50000"/>
                    <a:gd name="adj3" fmla="val 70837"/>
                  </a:avLst>
                </a:prstGeom>
                <a:solidFill>
                  <a:srgbClr val="C600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A2D473-E8DB-1B2B-D67D-024125C9C13E}"/>
                </a:ext>
              </a:extLst>
            </p:cNvPr>
            <p:cNvSpPr/>
            <p:nvPr/>
          </p:nvSpPr>
          <p:spPr>
            <a:xfrm>
              <a:off x="6076084" y="926089"/>
              <a:ext cx="1667741" cy="1518371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9515E9A-E663-9F70-827D-BDC338EC2A0C}"/>
              </a:ext>
            </a:extLst>
          </p:cNvPr>
          <p:cNvCxnSpPr>
            <a:cxnSpLocks/>
          </p:cNvCxnSpPr>
          <p:nvPr/>
        </p:nvCxnSpPr>
        <p:spPr>
          <a:xfrm flipV="1">
            <a:off x="6630636" y="3082281"/>
            <a:ext cx="1175176" cy="1250593"/>
          </a:xfrm>
          <a:prstGeom prst="line">
            <a:avLst/>
          </a:prstGeom>
          <a:ln w="152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yringe and a vial&#10;&#10;AI-generated content may be incorrect.">
            <a:extLst>
              <a:ext uri="{FF2B5EF4-FFF2-40B4-BE49-F238E27FC236}">
                <a16:creationId xmlns:a16="http://schemas.microsoft.com/office/drawing/2014/main" id="{A4145B38-759E-ADE8-C191-29BB366964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21"/>
          <a:stretch/>
        </p:blipFill>
        <p:spPr>
          <a:xfrm>
            <a:off x="6221966" y="633819"/>
            <a:ext cx="1992516" cy="192545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4609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B3A2D-213B-C657-A60B-6F838B4A2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4460257-575E-3A05-853B-6EAF91779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3932131" cy="390526"/>
          </a:xfrm>
        </p:spPr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587D8D-8F28-E19B-5963-4ABB77F81B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25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6C859-91A8-80F2-1389-B4B81C8AE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3984625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>
                <a:latin typeface="+mn-lt"/>
              </a:rPr>
              <a:t>WHOLE BLOOD: FILL THE i-STAT CARTRIDGE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Fill the cartridge immediately after mixing</a:t>
            </a:r>
            <a:br>
              <a:rPr lang="en-US" sz="1400" b="0">
                <a:solidFill>
                  <a:schemeClr val="tx1"/>
                </a:solidFill>
              </a:rPr>
            </a:br>
            <a:endParaRPr lang="en-US" sz="1400" b="0">
              <a:solidFill>
                <a:schemeClr val="tx1"/>
              </a:solidFill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Direct the hub of syringe or tip of the transfer device (syringe or dispensing tip) into the sample well of the cartridge.</a:t>
            </a:r>
            <a:br>
              <a:rPr lang="en-US" sz="1400" b="0">
                <a:solidFill>
                  <a:schemeClr val="tx1"/>
                </a:solidFill>
              </a:rPr>
            </a:br>
            <a:endParaRPr lang="en-US" sz="1400" b="0">
              <a:solidFill>
                <a:schemeClr val="tx1"/>
              </a:solidFill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Slowly dispense sample into the sample well until the sample reaches the fill mark indicated on the cartridge. Cartridge is properly filled when the sample reaches the ‘fill to’ mark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D13C2C4-4134-98C4-24A1-1E72BD31CC4D}"/>
              </a:ext>
            </a:extLst>
          </p:cNvPr>
          <p:cNvSpPr txBox="1">
            <a:spLocks/>
          </p:cNvSpPr>
          <p:nvPr/>
        </p:nvSpPr>
        <p:spPr>
          <a:xfrm>
            <a:off x="484606" y="3452336"/>
            <a:ext cx="4141822" cy="1054999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5763">
              <a:spcBef>
                <a:spcPts val="254"/>
              </a:spcBef>
            </a:pPr>
            <a:endParaRPr lang="en-US" sz="14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A6DBB-F465-FDE4-A2BA-1CC9126F2D52}"/>
              </a:ext>
            </a:extLst>
          </p:cNvPr>
          <p:cNvGrpSpPr/>
          <p:nvPr/>
        </p:nvGrpSpPr>
        <p:grpSpPr>
          <a:xfrm>
            <a:off x="5183090" y="568185"/>
            <a:ext cx="2987765" cy="1436284"/>
            <a:chOff x="5017170" y="1287169"/>
            <a:chExt cx="3642224" cy="183264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26E0D76-AA39-FCBC-9F81-F52EC9418BA8}"/>
                </a:ext>
              </a:extLst>
            </p:cNvPr>
            <p:cNvGrpSpPr/>
            <p:nvPr/>
          </p:nvGrpSpPr>
          <p:grpSpPr>
            <a:xfrm>
              <a:off x="5017170" y="1287169"/>
              <a:ext cx="3642224" cy="1832646"/>
              <a:chOff x="5334872" y="1171543"/>
              <a:chExt cx="3642224" cy="1832646"/>
            </a:xfrm>
          </p:grpSpPr>
          <p:pic>
            <p:nvPicPr>
              <p:cNvPr id="26" name="Picture 25" descr="A person in purple gloves holding a blue liquid&#10;&#10;Description automatically generated">
                <a:extLst>
                  <a:ext uri="{FF2B5EF4-FFF2-40B4-BE49-F238E27FC236}">
                    <a16:creationId xmlns:a16="http://schemas.microsoft.com/office/drawing/2014/main" id="{D7B00BEB-CF91-42C7-1226-8F9EB847DF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196" r="16059"/>
              <a:stretch/>
            </p:blipFill>
            <p:spPr>
              <a:xfrm rot="5400000">
                <a:off x="5408721" y="1097694"/>
                <a:ext cx="1832646" cy="1980344"/>
              </a:xfrm>
              <a:prstGeom prst="rect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</p:pic>
          <p:sp>
            <p:nvSpPr>
              <p:cNvPr id="27" name="Line 16">
                <a:extLst>
                  <a:ext uri="{FF2B5EF4-FFF2-40B4-BE49-F238E27FC236}">
                    <a16:creationId xmlns:a16="http://schemas.microsoft.com/office/drawing/2014/main" id="{9DCE36FD-9205-3F96-D990-4835D1994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328402" y="1457960"/>
                <a:ext cx="1530358" cy="580129"/>
              </a:xfrm>
              <a:prstGeom prst="line">
                <a:avLst/>
              </a:prstGeom>
              <a:noFill/>
              <a:ln w="22225">
                <a:solidFill>
                  <a:srgbClr val="009CDE"/>
                </a:solidFill>
                <a:round/>
                <a:headEnd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13"/>
              </a:p>
            </p:txBody>
          </p:sp>
          <p:sp>
            <p:nvSpPr>
              <p:cNvPr id="28" name="Line 16">
                <a:extLst>
                  <a:ext uri="{FF2B5EF4-FFF2-40B4-BE49-F238E27FC236}">
                    <a16:creationId xmlns:a16="http://schemas.microsoft.com/office/drawing/2014/main" id="{0FBD0A25-475B-0A92-140F-664BA02F07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262362" y="2368602"/>
                <a:ext cx="1596398" cy="580129"/>
              </a:xfrm>
              <a:prstGeom prst="line">
                <a:avLst/>
              </a:prstGeom>
              <a:noFill/>
              <a:ln w="22225">
                <a:solidFill>
                  <a:srgbClr val="009CDE"/>
                </a:solidFill>
                <a:round/>
                <a:headEnd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13"/>
              </a:p>
            </p:txBody>
          </p:sp>
          <p:pic>
            <p:nvPicPr>
              <p:cNvPr id="29" name="Picture 28" descr="A white box with black text&#10;&#10;Description automatically generated">
                <a:extLst>
                  <a:ext uri="{FF2B5EF4-FFF2-40B4-BE49-F238E27FC236}">
                    <a16:creationId xmlns:a16="http://schemas.microsoft.com/office/drawing/2014/main" id="{604E4520-6FEB-EEF1-A467-45A44342FE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55" t="54795" r="46201" b="35395"/>
              <a:stretch/>
            </p:blipFill>
            <p:spPr>
              <a:xfrm>
                <a:off x="7357020" y="1417510"/>
                <a:ext cx="1620076" cy="1586676"/>
              </a:xfrm>
              <a:prstGeom prst="flowChartConnector">
                <a:avLst/>
              </a:prstGeom>
              <a:ln w="28575">
                <a:solidFill>
                  <a:schemeClr val="accent3"/>
                </a:solidFill>
              </a:ln>
            </p:spPr>
          </p:pic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6EA2469-143D-F781-7F4B-772EC3D84608}"/>
                </a:ext>
              </a:extLst>
            </p:cNvPr>
            <p:cNvSpPr/>
            <p:nvPr/>
          </p:nvSpPr>
          <p:spPr>
            <a:xfrm>
              <a:off x="5561352" y="1641271"/>
              <a:ext cx="582613" cy="322262"/>
            </a:xfrm>
            <a:custGeom>
              <a:avLst/>
              <a:gdLst>
                <a:gd name="connsiteX0" fmla="*/ 26988 w 582613"/>
                <a:gd name="connsiteY0" fmla="*/ 130175 h 322262"/>
                <a:gd name="connsiteX1" fmla="*/ 0 w 582613"/>
                <a:gd name="connsiteY1" fmla="*/ 314325 h 322262"/>
                <a:gd name="connsiteX2" fmla="*/ 177800 w 582613"/>
                <a:gd name="connsiteY2" fmla="*/ 322262 h 322262"/>
                <a:gd name="connsiteX3" fmla="*/ 223838 w 582613"/>
                <a:gd name="connsiteY3" fmla="*/ 163512 h 322262"/>
                <a:gd name="connsiteX4" fmla="*/ 544513 w 582613"/>
                <a:gd name="connsiteY4" fmla="*/ 242887 h 322262"/>
                <a:gd name="connsiteX5" fmla="*/ 582613 w 582613"/>
                <a:gd name="connsiteY5" fmla="*/ 44450 h 322262"/>
                <a:gd name="connsiteX6" fmla="*/ 349250 w 582613"/>
                <a:gd name="connsiteY6" fmla="*/ 0 h 322262"/>
                <a:gd name="connsiteX7" fmla="*/ 301625 w 582613"/>
                <a:gd name="connsiteY7" fmla="*/ 115887 h 322262"/>
                <a:gd name="connsiteX8" fmla="*/ 26988 w 582613"/>
                <a:gd name="connsiteY8" fmla="*/ 130175 h 322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2613" h="322262">
                  <a:moveTo>
                    <a:pt x="26988" y="130175"/>
                  </a:moveTo>
                  <a:lnTo>
                    <a:pt x="0" y="314325"/>
                  </a:lnTo>
                  <a:lnTo>
                    <a:pt x="177800" y="322262"/>
                  </a:lnTo>
                  <a:lnTo>
                    <a:pt x="223838" y="163512"/>
                  </a:lnTo>
                  <a:lnTo>
                    <a:pt x="544513" y="242887"/>
                  </a:lnTo>
                  <a:lnTo>
                    <a:pt x="582613" y="44450"/>
                  </a:lnTo>
                  <a:lnTo>
                    <a:pt x="349250" y="0"/>
                  </a:lnTo>
                  <a:lnTo>
                    <a:pt x="301625" y="115887"/>
                  </a:lnTo>
                  <a:lnTo>
                    <a:pt x="26988" y="130175"/>
                  </a:lnTo>
                  <a:close/>
                </a:path>
              </a:pathLst>
            </a:custGeom>
            <a:solidFill>
              <a:srgbClr val="F4F7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 Box 19">
            <a:extLst>
              <a:ext uri="{FF2B5EF4-FFF2-40B4-BE49-F238E27FC236}">
                <a16:creationId xmlns:a16="http://schemas.microsoft.com/office/drawing/2014/main" id="{E58B760E-DE64-23CB-4766-B1ACD9034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415" y="2115393"/>
            <a:ext cx="3294456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1" dirty="0">
                <a:solidFill>
                  <a:schemeClr val="accent1"/>
                </a:solidFill>
              </a:rPr>
              <a:t>CORRECTLY FILLED TO FILL MARK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E91D353-B8BE-0E31-0525-31469F25D6B1}"/>
              </a:ext>
            </a:extLst>
          </p:cNvPr>
          <p:cNvGrpSpPr/>
          <p:nvPr/>
        </p:nvGrpSpPr>
        <p:grpSpPr>
          <a:xfrm>
            <a:off x="5480524" y="2848222"/>
            <a:ext cx="2688014" cy="1226691"/>
            <a:chOff x="6348346" y="2757771"/>
            <a:chExt cx="2688014" cy="1226691"/>
          </a:xfrm>
        </p:grpSpPr>
        <p:pic>
          <p:nvPicPr>
            <p:cNvPr id="12" name="Picture 11" descr="A white rectangular object with a black background&#10;&#10;Description automatically generated">
              <a:extLst>
                <a:ext uri="{FF2B5EF4-FFF2-40B4-BE49-F238E27FC236}">
                  <a16:creationId xmlns:a16="http://schemas.microsoft.com/office/drawing/2014/main" id="{8367E935-BD62-79EC-13A4-01E08180D7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7" t="81182" r="62508" b="7285"/>
            <a:stretch/>
          </p:blipFill>
          <p:spPr>
            <a:xfrm>
              <a:off x="7797345" y="2757771"/>
              <a:ext cx="1239015" cy="1204814"/>
            </a:xfrm>
            <a:prstGeom prst="flowChartConnector">
              <a:avLst/>
            </a:prstGeom>
            <a:ln w="28575">
              <a:solidFill>
                <a:schemeClr val="accent3"/>
              </a:solidFill>
            </a:ln>
          </p:spPr>
        </p:pic>
        <p:pic>
          <p:nvPicPr>
            <p:cNvPr id="13" name="Picture 12" descr="A white box with a black background&#10;&#10;Description automatically generated">
              <a:extLst>
                <a:ext uri="{FF2B5EF4-FFF2-40B4-BE49-F238E27FC236}">
                  <a16:creationId xmlns:a16="http://schemas.microsoft.com/office/drawing/2014/main" id="{1ECB7F4B-6B15-C4E9-35CA-42389DBEC8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86" t="36440" r="66930" b="56783"/>
            <a:stretch/>
          </p:blipFill>
          <p:spPr>
            <a:xfrm>
              <a:off x="6348346" y="2779648"/>
              <a:ext cx="1239014" cy="1204814"/>
            </a:xfrm>
            <a:prstGeom prst="flowChartConnector">
              <a:avLst/>
            </a:prstGeom>
            <a:ln w="28575">
              <a:solidFill>
                <a:schemeClr val="accent3"/>
              </a:solidFill>
            </a:ln>
          </p:spPr>
        </p:pic>
      </p:grpSp>
      <p:pic>
        <p:nvPicPr>
          <p:cNvPr id="17" name="Graphic 16" descr="Close with solid fill">
            <a:extLst>
              <a:ext uri="{FF2B5EF4-FFF2-40B4-BE49-F238E27FC236}">
                <a16:creationId xmlns:a16="http://schemas.microsoft.com/office/drawing/2014/main" id="{21BEF0AD-7235-6315-FD5A-2D8FEC4CF3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5200" y="3663432"/>
            <a:ext cx="548640" cy="548640"/>
          </a:xfrm>
          <a:prstGeom prst="rect">
            <a:avLst/>
          </a:prstGeom>
        </p:spPr>
      </p:pic>
      <p:pic>
        <p:nvPicPr>
          <p:cNvPr id="19" name="Graphic 18" descr="Close with solid fill">
            <a:extLst>
              <a:ext uri="{FF2B5EF4-FFF2-40B4-BE49-F238E27FC236}">
                <a16:creationId xmlns:a16="http://schemas.microsoft.com/office/drawing/2014/main" id="{A6801B2F-E076-E55F-6860-5BDB206754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07610" y="3672670"/>
            <a:ext cx="548640" cy="548640"/>
          </a:xfrm>
          <a:prstGeom prst="rect">
            <a:avLst/>
          </a:prstGeom>
        </p:spPr>
      </p:pic>
      <p:pic>
        <p:nvPicPr>
          <p:cNvPr id="21" name="Graphic 20" descr="Checkmark with solid fill">
            <a:extLst>
              <a:ext uri="{FF2B5EF4-FFF2-40B4-BE49-F238E27FC236}">
                <a16:creationId xmlns:a16="http://schemas.microsoft.com/office/drawing/2014/main" id="{71ABF3F9-E7C7-6D8F-C47F-0A4847F826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2691" y="953580"/>
            <a:ext cx="548640" cy="548640"/>
          </a:xfrm>
          <a:prstGeom prst="rect">
            <a:avLst/>
          </a:prstGeom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835CB04-155B-0326-D044-B19948F48A33}"/>
              </a:ext>
            </a:extLst>
          </p:cNvPr>
          <p:cNvSpPr txBox="1">
            <a:spLocks/>
          </p:cNvSpPr>
          <p:nvPr/>
        </p:nvSpPr>
        <p:spPr>
          <a:xfrm>
            <a:off x="5239167" y="4286222"/>
            <a:ext cx="1492663" cy="319247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2" indent="0" defTabSz="385763">
              <a:lnSpc>
                <a:spcPts val="1000"/>
              </a:lnSpc>
              <a:spcBef>
                <a:spcPts val="254"/>
              </a:spcBef>
              <a:buSzPct val="300000"/>
              <a:buNone/>
            </a:pPr>
            <a:r>
              <a:rPr lang="en-US" sz="1200" b="1" dirty="0">
                <a:solidFill>
                  <a:schemeClr val="accent1"/>
                </a:solidFill>
                <a:latin typeface="+mn-lt"/>
              </a:rPr>
              <a:t>UNDER-FILLED</a:t>
            </a:r>
            <a:br>
              <a:rPr lang="en-US" sz="1200" b="1" dirty="0">
                <a:solidFill>
                  <a:schemeClr val="accent1"/>
                </a:solidFill>
                <a:latin typeface="+mn-lt"/>
              </a:rPr>
            </a:br>
            <a:r>
              <a:rPr lang="en-US" sz="1200" b="1" dirty="0">
                <a:solidFill>
                  <a:schemeClr val="accent1"/>
                </a:solidFill>
                <a:latin typeface="+mn-lt"/>
              </a:rPr>
              <a:t>CARTRDIGE</a:t>
            </a:r>
            <a:endParaRPr lang="en-US" sz="11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49BFAD7-1303-981C-49FA-9E4B4883A03F}"/>
              </a:ext>
            </a:extLst>
          </p:cNvPr>
          <p:cNvSpPr txBox="1">
            <a:spLocks/>
          </p:cNvSpPr>
          <p:nvPr/>
        </p:nvSpPr>
        <p:spPr>
          <a:xfrm>
            <a:off x="6731830" y="4302796"/>
            <a:ext cx="1492663" cy="319247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2" indent="0" defTabSz="385763">
              <a:lnSpc>
                <a:spcPts val="1000"/>
              </a:lnSpc>
              <a:spcBef>
                <a:spcPts val="254"/>
              </a:spcBef>
              <a:buSzPct val="300000"/>
              <a:buNone/>
            </a:pPr>
            <a:r>
              <a:rPr lang="en-US" sz="1200" b="1" dirty="0">
                <a:solidFill>
                  <a:schemeClr val="accent1"/>
                </a:solidFill>
                <a:latin typeface="+mn-lt"/>
              </a:rPr>
              <a:t>OVER-FILLED</a:t>
            </a:r>
            <a:br>
              <a:rPr lang="en-US" sz="1200" b="1" dirty="0">
                <a:solidFill>
                  <a:schemeClr val="accent1"/>
                </a:solidFill>
                <a:latin typeface="+mn-lt"/>
              </a:rPr>
            </a:br>
            <a:r>
              <a:rPr lang="en-US" sz="1200" b="1" dirty="0">
                <a:solidFill>
                  <a:schemeClr val="accent1"/>
                </a:solidFill>
                <a:latin typeface="+mn-lt"/>
              </a:rPr>
              <a:t>CARTRDIGE</a:t>
            </a:r>
            <a:endParaRPr lang="en-US" sz="1100" b="1" dirty="0">
              <a:solidFill>
                <a:schemeClr val="accent1"/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2261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7E84-8D31-4D61-EFA2-392D1C228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62E631C-0564-CFD8-5547-133183E129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0" b="3532"/>
          <a:stretch/>
        </p:blipFill>
        <p:spPr>
          <a:xfrm>
            <a:off x="5658878" y="2661511"/>
            <a:ext cx="1995808" cy="17096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261A6BF2-A1FF-3ED9-4FDB-B38A29548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62B92-E175-863E-3778-06CED0CC4F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26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AB3B8-408B-A251-4516-19D1A6A07F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3984625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PLASMA: COLLECT AND MIX THE SAMPLE</a:t>
            </a:r>
          </a:p>
          <a:p>
            <a:pPr defTabSz="385763">
              <a:spcBef>
                <a:spcPts val="254"/>
              </a:spcBef>
            </a:pPr>
            <a:r>
              <a:rPr lang="en-US" sz="1400" b="0" dirty="0">
                <a:solidFill>
                  <a:schemeClr val="tx1"/>
                </a:solidFill>
              </a:rPr>
              <a:t>Using a transfer device without anticoagulant, remove a small plasma sample from the lithium heparin tube that has been spun down being careful not to disturb the lipid layer between the plasma and red blood cells</a:t>
            </a:r>
          </a:p>
          <a:p>
            <a:pPr marR="3020" defTabSz="385763">
              <a:spcBef>
                <a:spcPts val="254"/>
              </a:spcBef>
            </a:pP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5C4BA3-0366-7F5E-EB8D-34695B2E38D9}"/>
              </a:ext>
            </a:extLst>
          </p:cNvPr>
          <p:cNvSpPr txBox="1"/>
          <p:nvPr/>
        </p:nvSpPr>
        <p:spPr>
          <a:xfrm>
            <a:off x="921684" y="3315974"/>
            <a:ext cx="3867820" cy="833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r>
              <a:rPr lang="en-US" sz="1000" b="1">
                <a:solidFill>
                  <a:srgbClr val="000000"/>
                </a:solidFill>
                <a:cs typeface="Calibri" panose="020F0502020204030204" pitchFamily="34" charset="0"/>
              </a:rPr>
              <a:t>:</a:t>
            </a:r>
            <a:endParaRPr lang="en-US" sz="1000">
              <a:solidFill>
                <a:srgbClr val="000000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Standard precautions should be used when handling materials that may contain transmissible infectious agents.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Fill evacuated tube per manufacturer’s recommendations.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E18E707-0125-E94C-6323-002C640B9F2A}"/>
              </a:ext>
            </a:extLst>
          </p:cNvPr>
          <p:cNvCxnSpPr>
            <a:cxnSpLocks/>
          </p:cNvCxnSpPr>
          <p:nvPr/>
        </p:nvCxnSpPr>
        <p:spPr>
          <a:xfrm>
            <a:off x="502920" y="2988926"/>
            <a:ext cx="3935812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C5C6C1C-84C5-171B-BD68-65624DCCB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"/>
          <a:stretch>
            <a:fillRect/>
          </a:stretch>
        </p:blipFill>
        <p:spPr>
          <a:xfrm>
            <a:off x="5658878" y="862127"/>
            <a:ext cx="1995808" cy="1709623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D8A3919-CF61-812B-B3AF-6162A01BF0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3395936"/>
            <a:ext cx="342207" cy="342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9345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05287-0FC0-4610-EFAD-6A71DBA4C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99A904F-4769-1170-7124-0522BC7A9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FE4EE8-CA12-6F1C-283D-B82F5F2B45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27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A24C2-1AFE-B9F2-E90A-D5969FDF2F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430893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PLASMA: FILL THE </a:t>
            </a:r>
            <a:r>
              <a:rPr lang="en-US" dirty="0" err="1">
                <a:latin typeface="+mn-lt"/>
              </a:rPr>
              <a:t>i</a:t>
            </a:r>
            <a:r>
              <a:rPr lang="en-US" dirty="0">
                <a:latin typeface="+mn-lt"/>
              </a:rPr>
              <a:t>-STAT CARTRIDGE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tx1"/>
                </a:solidFill>
              </a:rPr>
              <a:t>Using a transfer device without anticoagulant, remove a small plasma sample from the lithium heparin tube that has been spun down being careful not to disturb the lipid layer between the plasma and red blood cells</a:t>
            </a:r>
            <a:br>
              <a:rPr lang="en-US" sz="1400" b="0">
                <a:solidFill>
                  <a:schemeClr val="tx1"/>
                </a:solidFill>
              </a:rPr>
            </a:br>
            <a:endParaRPr lang="en-US" sz="1400" b="0">
              <a:solidFill>
                <a:schemeClr val="tx1"/>
              </a:solidFill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Fill the cartridge by directing the tip of the transfer device into the sample well of the cartridge</a:t>
            </a:r>
            <a:br>
              <a:rPr lang="en-US" sz="1400" b="0" dirty="0">
                <a:solidFill>
                  <a:schemeClr val="tx1"/>
                </a:solidFill>
              </a:rPr>
            </a:br>
            <a:endParaRPr lang="en-US" sz="1400" b="0" dirty="0">
              <a:solidFill>
                <a:schemeClr val="tx1"/>
              </a:solidFill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Slowly dispense sample until the sample reaches the ‘fill to’ mark indicated on the cartridge.  Cartridge is properly filled when the sample reaches the ‘fill to’ mark 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CB1673E-88B7-F3B7-21C0-F3CFA524FBB2}"/>
              </a:ext>
            </a:extLst>
          </p:cNvPr>
          <p:cNvSpPr txBox="1">
            <a:spLocks/>
          </p:cNvSpPr>
          <p:nvPr/>
        </p:nvSpPr>
        <p:spPr>
          <a:xfrm>
            <a:off x="484606" y="3452336"/>
            <a:ext cx="4141822" cy="1054999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5763">
              <a:spcBef>
                <a:spcPts val="254"/>
              </a:spcBef>
            </a:pPr>
            <a:endParaRPr lang="en-US" sz="1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14CF56-F129-5967-5DFC-E9CA7D0B396C}"/>
              </a:ext>
            </a:extLst>
          </p:cNvPr>
          <p:cNvGrpSpPr/>
          <p:nvPr/>
        </p:nvGrpSpPr>
        <p:grpSpPr>
          <a:xfrm>
            <a:off x="5024846" y="1329606"/>
            <a:ext cx="3952266" cy="2484288"/>
            <a:chOff x="4747295" y="1251236"/>
            <a:chExt cx="3952266" cy="2484288"/>
          </a:xfrm>
        </p:grpSpPr>
        <p:pic>
          <p:nvPicPr>
            <p:cNvPr id="5" name="Picture 4" descr="A person holding a syringe with a device&#10;&#10;AI-generated content may be incorrect.">
              <a:extLst>
                <a:ext uri="{FF2B5EF4-FFF2-40B4-BE49-F238E27FC236}">
                  <a16:creationId xmlns:a16="http://schemas.microsoft.com/office/drawing/2014/main" id="{44BBD4DD-948C-E32B-DCF1-94C04ABDB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84" r="3802" b="6640"/>
            <a:stretch/>
          </p:blipFill>
          <p:spPr>
            <a:xfrm>
              <a:off x="4747295" y="1251236"/>
              <a:ext cx="2032272" cy="18685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0DE0DA-17BE-24D5-F876-5A65DDA8EEA4}"/>
                </a:ext>
              </a:extLst>
            </p:cNvPr>
            <p:cNvGrpSpPr/>
            <p:nvPr/>
          </p:nvGrpSpPr>
          <p:grpSpPr>
            <a:xfrm>
              <a:off x="6113416" y="1573587"/>
              <a:ext cx="1427641" cy="1335782"/>
              <a:chOff x="6431118" y="1457961"/>
              <a:chExt cx="1427641" cy="1335782"/>
            </a:xfrm>
          </p:grpSpPr>
          <p:sp>
            <p:nvSpPr>
              <p:cNvPr id="18" name="Line 16">
                <a:extLst>
                  <a:ext uri="{FF2B5EF4-FFF2-40B4-BE49-F238E27FC236}">
                    <a16:creationId xmlns:a16="http://schemas.microsoft.com/office/drawing/2014/main" id="{FC26F916-220E-BD15-F046-291199ACC0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31118" y="1457961"/>
                <a:ext cx="1427641" cy="351008"/>
              </a:xfrm>
              <a:prstGeom prst="line">
                <a:avLst/>
              </a:prstGeom>
              <a:noFill/>
              <a:ln w="22225">
                <a:solidFill>
                  <a:srgbClr val="009CDE"/>
                </a:solidFill>
                <a:round/>
                <a:headEnd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13"/>
              </a:p>
            </p:txBody>
          </p:sp>
          <p:sp>
            <p:nvSpPr>
              <p:cNvPr id="19" name="Line 16">
                <a:extLst>
                  <a:ext uri="{FF2B5EF4-FFF2-40B4-BE49-F238E27FC236}">
                    <a16:creationId xmlns:a16="http://schemas.microsoft.com/office/drawing/2014/main" id="{DC1CB256-FFEB-966D-7842-DB006F795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648831" y="2270523"/>
                <a:ext cx="1209927" cy="523220"/>
              </a:xfrm>
              <a:prstGeom prst="line">
                <a:avLst/>
              </a:prstGeom>
              <a:noFill/>
              <a:ln w="22225">
                <a:solidFill>
                  <a:srgbClr val="009CDE"/>
                </a:solidFill>
                <a:round/>
                <a:headEnd/>
                <a:tailEnd type="oval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013"/>
              </a:p>
            </p:txBody>
          </p:sp>
        </p:grpSp>
        <p:sp>
          <p:nvSpPr>
            <p:cNvPr id="10" name="Text Box 19">
              <a:extLst>
                <a:ext uri="{FF2B5EF4-FFF2-40B4-BE49-F238E27FC236}">
                  <a16:creationId xmlns:a16="http://schemas.microsoft.com/office/drawing/2014/main" id="{9607C369-0703-B08D-5FF5-60353572C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972" y="3212304"/>
              <a:ext cx="2953400" cy="5232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1" dirty="0">
                  <a:solidFill>
                    <a:schemeClr val="accent1"/>
                  </a:solidFill>
                </a:rPr>
                <a:t>CORRECTLY FILLED </a:t>
              </a:r>
              <a:br>
                <a:rPr lang="en-US" altLang="en-US" sz="1400" b="1" dirty="0">
                  <a:solidFill>
                    <a:schemeClr val="accent1"/>
                  </a:solidFill>
                </a:rPr>
              </a:br>
              <a:r>
                <a:rPr lang="en-US" altLang="en-US" sz="1400" b="1" dirty="0">
                  <a:solidFill>
                    <a:schemeClr val="accent1"/>
                  </a:solidFill>
                </a:rPr>
                <a:t>TO THE “FILL TO” MARK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1B39651-5171-C96F-6FAE-9B5CB03E2040}"/>
                </a:ext>
              </a:extLst>
            </p:cNvPr>
            <p:cNvSpPr/>
            <p:nvPr/>
          </p:nvSpPr>
          <p:spPr>
            <a:xfrm>
              <a:off x="7097183" y="1428206"/>
              <a:ext cx="1602378" cy="1616184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009C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31809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218B4A1-3C98-4400-A0E9-E7749AAB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A1FC-8DA3-4C7F-BEFE-6AF40C868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28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F29B-963E-4F89-A637-C485A710B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3893185" cy="1735151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  <a:cs typeface="Calibri"/>
              </a:rPr>
              <a:t>CLOSE AND SEAL THE i-STAT CARTRIDGE</a:t>
            </a:r>
          </a:p>
          <a:p>
            <a:pPr defTabSz="385763">
              <a:spcBef>
                <a:spcPts val="254"/>
              </a:spcBef>
            </a:pPr>
            <a:r>
              <a:rPr lang="en-US" sz="1400" dirty="0">
                <a:solidFill>
                  <a:schemeClr val="tx1"/>
                </a:solidFill>
                <a:ea typeface="+mn-lt"/>
                <a:cs typeface="+mn-lt"/>
              </a:rPr>
              <a:t>To close and seal the cartridge:</a:t>
            </a:r>
            <a:endParaRPr lang="en-US" dirty="0">
              <a:solidFill>
                <a:schemeClr val="tx1"/>
              </a:solidFill>
            </a:endParaRP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ea typeface="+mn-lt"/>
                <a:cs typeface="+mn-lt"/>
              </a:rPr>
              <a:t>Hold the cartridge by its side edges and away from the sample well.</a:t>
            </a:r>
            <a:endParaRPr lang="en-US" dirty="0">
              <a:solidFill>
                <a:schemeClr val="tx1"/>
              </a:solidFill>
              <a:ea typeface="Calibri"/>
            </a:endParaRP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ea typeface="+mn-lt"/>
                <a:cs typeface="+mn-lt"/>
              </a:rPr>
              <a:t>Slide the plastic closure clip to the right until it locks into place over the sample well.</a:t>
            </a:r>
            <a:endParaRPr lang="en-US" dirty="0">
              <a:solidFill>
                <a:schemeClr val="tx1"/>
              </a:solidFill>
              <a:ea typeface="Calibri"/>
            </a:endParaRP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000" dirty="0">
              <a:ea typeface="Calibri"/>
            </a:endParaRP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 dirty="0">
              <a:ea typeface="Calibri"/>
            </a:endParaRP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 dirty="0">
              <a:ea typeface="Calibri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B1CD5D-F118-6A71-41AA-ED7504955ACE}"/>
              </a:ext>
            </a:extLst>
          </p:cNvPr>
          <p:cNvSpPr txBox="1"/>
          <p:nvPr/>
        </p:nvSpPr>
        <p:spPr>
          <a:xfrm>
            <a:off x="837864" y="3576630"/>
            <a:ext cx="38678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400">
              <a:solidFill>
                <a:schemeClr val="tx2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>
                <a:cs typeface="Calibri" panose="020F0502020204030204" pitchFamily="34" charset="0"/>
              </a:rPr>
              <a:t>Incorrect handling and filling of the </a:t>
            </a:r>
            <a:r>
              <a:rPr lang="en-US" sz="1000" b="1" i="1">
                <a:cs typeface="Calibri" panose="020F0502020204030204" pitchFamily="34" charset="0"/>
              </a:rPr>
              <a:t>i-STAT</a:t>
            </a:r>
            <a:r>
              <a:rPr lang="en-US" sz="1000" b="1">
                <a:cs typeface="Calibri" panose="020F0502020204030204" pitchFamily="34" charset="0"/>
              </a:rPr>
              <a:t> cartridge will result in a quality check failure.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132CAC-DF4A-2BC7-1662-34587C205CAE}"/>
              </a:ext>
            </a:extLst>
          </p:cNvPr>
          <p:cNvCxnSpPr>
            <a:cxnSpLocks/>
          </p:cNvCxnSpPr>
          <p:nvPr/>
        </p:nvCxnSpPr>
        <p:spPr>
          <a:xfrm>
            <a:off x="419100" y="3298825"/>
            <a:ext cx="4152900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89C9E51D-DDAF-1DE6-4938-8CDF963949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3656592"/>
            <a:ext cx="342207" cy="342207"/>
          </a:xfrm>
          <a:prstGeom prst="rect">
            <a:avLst/>
          </a:prstGeom>
        </p:spPr>
      </p:pic>
      <p:pic>
        <p:nvPicPr>
          <p:cNvPr id="5" name="Picture 4" descr="A cassette tape with a clear plastic cover&#10;&#10;AI-generated content may be incorrect.">
            <a:extLst>
              <a:ext uri="{FF2B5EF4-FFF2-40B4-BE49-F238E27FC236}">
                <a16:creationId xmlns:a16="http://schemas.microsoft.com/office/drawing/2014/main" id="{2D9DDCC3-F3BC-F1D3-2CD2-6EB4EAC1D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-19569"/>
          <a:stretch>
            <a:fillRect/>
          </a:stretch>
        </p:blipFill>
        <p:spPr>
          <a:xfrm rot="20945334">
            <a:off x="6805839" y="663364"/>
            <a:ext cx="1342779" cy="12476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 Box 19">
            <a:extLst>
              <a:ext uri="{FF2B5EF4-FFF2-40B4-BE49-F238E27FC236}">
                <a16:creationId xmlns:a16="http://schemas.microsoft.com/office/drawing/2014/main" id="{627E9739-CC61-7771-5098-3BFC00365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531" y="2226877"/>
            <a:ext cx="2700096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1" dirty="0">
                <a:solidFill>
                  <a:schemeClr val="accent1"/>
                </a:solidFill>
                <a:ea typeface="Calibri"/>
                <a:cs typeface="Calibri"/>
              </a:rPr>
              <a:t>PROPERLY CLOSED CARTRIDGES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E9B6FB-DBB2-A3F6-1659-077A3EF309BA}"/>
              </a:ext>
            </a:extLst>
          </p:cNvPr>
          <p:cNvGrpSpPr/>
          <p:nvPr/>
        </p:nvGrpSpPr>
        <p:grpSpPr>
          <a:xfrm>
            <a:off x="5165663" y="704172"/>
            <a:ext cx="3152927" cy="3686955"/>
            <a:chOff x="5165663" y="704172"/>
            <a:chExt cx="3152927" cy="3686955"/>
          </a:xfrm>
        </p:grpSpPr>
        <p:pic>
          <p:nvPicPr>
            <p:cNvPr id="13" name="Picture 12" descr="A close-up of a white box&#10;&#10;Description automatically generated">
              <a:extLst>
                <a:ext uri="{FF2B5EF4-FFF2-40B4-BE49-F238E27FC236}">
                  <a16:creationId xmlns:a16="http://schemas.microsoft.com/office/drawing/2014/main" id="{83CE4168-ACFA-0135-F88E-1DC1E3034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2301" t="-5805" r="-32327" b="109"/>
            <a:stretch>
              <a:fillRect/>
            </a:stretch>
          </p:blipFill>
          <p:spPr>
            <a:xfrm>
              <a:off x="5165663" y="704172"/>
              <a:ext cx="1437035" cy="1449075"/>
            </a:xfrm>
            <a:prstGeom prst="rect">
              <a:avLst/>
            </a:prstGeom>
            <a:ln w="6350">
              <a:solidFill>
                <a:schemeClr val="bg2">
                  <a:lumMod val="75000"/>
                </a:schemeClr>
              </a:solidFill>
            </a:ln>
          </p:spPr>
        </p:pic>
        <p:pic>
          <p:nvPicPr>
            <p:cNvPr id="14" name="Picture 13" descr="A cassette tape with a screen&#10;&#10;AI-generated content may be incorrect.">
              <a:extLst>
                <a:ext uri="{FF2B5EF4-FFF2-40B4-BE49-F238E27FC236}">
                  <a16:creationId xmlns:a16="http://schemas.microsoft.com/office/drawing/2014/main" id="{49DD11FA-AF2F-BFF4-84F6-9AF5DFE72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9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76279" y="2706325"/>
              <a:ext cx="1506855" cy="1373505"/>
            </a:xfrm>
            <a:prstGeom prst="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</p:pic>
        <p:pic>
          <p:nvPicPr>
            <p:cNvPr id="15" name="Graphic 14" descr="Close with solid fill">
              <a:extLst>
                <a:ext uri="{FF2B5EF4-FFF2-40B4-BE49-F238E27FC236}">
                  <a16:creationId xmlns:a16="http://schemas.microsoft.com/office/drawing/2014/main" id="{E48456AC-B362-E93E-B1A5-5939DC4468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710786" y="3842487"/>
              <a:ext cx="548640" cy="548640"/>
            </a:xfrm>
            <a:prstGeom prst="rect">
              <a:avLst/>
            </a:prstGeom>
          </p:spPr>
        </p:pic>
        <p:pic>
          <p:nvPicPr>
            <p:cNvPr id="16" name="Graphic 15" descr="Checkmark with solid fill">
              <a:extLst>
                <a:ext uri="{FF2B5EF4-FFF2-40B4-BE49-F238E27FC236}">
                  <a16:creationId xmlns:a16="http://schemas.microsoft.com/office/drawing/2014/main" id="{CA677F5D-F3BF-414C-83D7-587CCB5622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151259" y="1744181"/>
              <a:ext cx="548640" cy="548640"/>
            </a:xfrm>
            <a:prstGeom prst="rect">
              <a:avLst/>
            </a:prstGeom>
          </p:spPr>
        </p:pic>
        <p:pic>
          <p:nvPicPr>
            <p:cNvPr id="17" name="Graphic 16" descr="Checkmark with solid fill">
              <a:extLst>
                <a:ext uri="{FF2B5EF4-FFF2-40B4-BE49-F238E27FC236}">
                  <a16:creationId xmlns:a16="http://schemas.microsoft.com/office/drawing/2014/main" id="{7CD6F73D-3866-16D1-33B2-24B828A51C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769950" y="1759590"/>
              <a:ext cx="548640" cy="54864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BF3B694-868B-F67B-D4BF-6FDEC6CF7E87}"/>
                </a:ext>
              </a:extLst>
            </p:cNvPr>
            <p:cNvSpPr/>
            <p:nvPr/>
          </p:nvSpPr>
          <p:spPr>
            <a:xfrm>
              <a:off x="6812944" y="704173"/>
              <a:ext cx="1392601" cy="1449074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721865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57164-58C6-1CDA-7B0F-1288905EA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erson holding a device&#10;&#10;AI-generated content may be incorrect.">
            <a:extLst>
              <a:ext uri="{FF2B5EF4-FFF2-40B4-BE49-F238E27FC236}">
                <a16:creationId xmlns:a16="http://schemas.microsoft.com/office/drawing/2014/main" id="{6438E3FC-B92B-AEB3-BB71-27B22F49C3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7"/>
          <a:stretch>
            <a:fillRect/>
          </a:stretch>
        </p:blipFill>
        <p:spPr>
          <a:xfrm>
            <a:off x="5565422" y="1065047"/>
            <a:ext cx="2792148" cy="279962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8D61FDC-D571-7C7B-3CD9-961D17A28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E8E53-EFAA-C041-3E51-1BCF126E19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29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A4324-D1D7-F28A-DBFF-DD0B57BC36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861560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INSERT THE CARTRIDGE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Insert the cartridge into the </a:t>
            </a:r>
            <a:r>
              <a:rPr lang="en-US" sz="1400" b="0" i="1" dirty="0">
                <a:solidFill>
                  <a:schemeClr val="tx1"/>
                </a:solidFill>
              </a:rPr>
              <a:t>i-STAT</a:t>
            </a:r>
            <a:r>
              <a:rPr lang="en-US" sz="1400" i="1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analyzer</a:t>
            </a:r>
            <a:r>
              <a:rPr lang="en-US" sz="1400" b="0" dirty="0">
                <a:solidFill>
                  <a:schemeClr val="tx1"/>
                </a:solidFill>
              </a:rPr>
              <a:t>’s cartridge port</a:t>
            </a:r>
          </a:p>
          <a:p>
            <a:pPr marL="384176" lvl="1" indent="-214313" defTabSz="385763">
              <a:spcBef>
                <a:spcPts val="254"/>
              </a:spcBef>
              <a:buFont typeface="Courier New" panose="02070309020205020404" pitchFamily="49" charset="0"/>
              <a:buChar char="o"/>
            </a:pPr>
            <a:r>
              <a:rPr lang="en-US" sz="1200" dirty="0"/>
              <a:t>Sensors facing up, and on leading edge</a:t>
            </a:r>
            <a:endParaRPr lang="en-US" sz="1200" b="0" dirty="0">
              <a:solidFill>
                <a:schemeClr val="tx1"/>
              </a:solidFill>
            </a:endParaRPr>
          </a:p>
          <a:p>
            <a:pPr defTabSz="385763">
              <a:spcBef>
                <a:spcPts val="254"/>
              </a:spcBef>
            </a:pP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38BA9F-DC67-2E6F-2C4F-BF2FA476B709}"/>
              </a:ext>
            </a:extLst>
          </p:cNvPr>
          <p:cNvSpPr txBox="1"/>
          <p:nvPr/>
        </p:nvSpPr>
        <p:spPr>
          <a:xfrm>
            <a:off x="750898" y="3259075"/>
            <a:ext cx="3867820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000" dirty="0">
              <a:solidFill>
                <a:schemeClr val="tx2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DO NOT touch the sensors on the top of the cartridge.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DO NOT apply pressure to the central area of the label because </a:t>
            </a:r>
            <a:br>
              <a:rPr lang="en-US" sz="1000" b="1" dirty="0">
                <a:cs typeface="Calibri" panose="020F0502020204030204" pitchFamily="34" charset="0"/>
              </a:rPr>
            </a:br>
            <a:r>
              <a:rPr lang="en-US" sz="1000" b="1" dirty="0">
                <a:cs typeface="Calibri" panose="020F0502020204030204" pitchFamily="34" charset="0"/>
              </a:rPr>
              <a:t>the analysis fluid pack inside could burst prematurely. 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DO NOT place the cartridge and/or instrument in an oxygen-enriched atmosphere.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5D8C1-096E-945A-03A9-89A4C3FB4CD5}"/>
              </a:ext>
            </a:extLst>
          </p:cNvPr>
          <p:cNvCxnSpPr>
            <a:cxnSpLocks/>
          </p:cNvCxnSpPr>
          <p:nvPr/>
        </p:nvCxnSpPr>
        <p:spPr>
          <a:xfrm>
            <a:off x="502920" y="3074961"/>
            <a:ext cx="4406831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D8EE08D-AC32-2A67-E8A4-CA20F739DC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52" y="3366379"/>
            <a:ext cx="342207" cy="34220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DBDB42F-E366-6D73-40E6-E145C6C783D6}"/>
              </a:ext>
            </a:extLst>
          </p:cNvPr>
          <p:cNvCxnSpPr>
            <a:cxnSpLocks/>
          </p:cNvCxnSpPr>
          <p:nvPr/>
        </p:nvCxnSpPr>
        <p:spPr>
          <a:xfrm>
            <a:off x="2720340" y="2061210"/>
            <a:ext cx="0" cy="510540"/>
          </a:xfrm>
          <a:prstGeom prst="straightConnector1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1B3CE7F-CAF8-A3DE-75E7-78870E9E13CA}"/>
              </a:ext>
            </a:extLst>
          </p:cNvPr>
          <p:cNvCxnSpPr>
            <a:cxnSpLocks/>
          </p:cNvCxnSpPr>
          <p:nvPr/>
        </p:nvCxnSpPr>
        <p:spPr>
          <a:xfrm>
            <a:off x="2720340" y="2564870"/>
            <a:ext cx="4265346" cy="6880"/>
          </a:xfrm>
          <a:prstGeom prst="straightConnector1">
            <a:avLst/>
          </a:prstGeom>
          <a:ln w="25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54986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8DA9F-4F29-80EC-8151-FCA4309E84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30</a:t>
            </a:fld>
            <a:endParaRPr lang="en-IN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5F960AEC-4910-E423-ECBF-DB9182DC480B}"/>
              </a:ext>
            </a:extLst>
          </p:cNvPr>
          <p:cNvSpPr txBox="1">
            <a:spLocks/>
          </p:cNvSpPr>
          <p:nvPr/>
        </p:nvSpPr>
        <p:spPr>
          <a:xfrm>
            <a:off x="520212" y="641306"/>
            <a:ext cx="8138160" cy="39052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cap="none" spc="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6" name="Content Placeholder 13">
            <a:extLst>
              <a:ext uri="{FF2B5EF4-FFF2-40B4-BE49-F238E27FC236}">
                <a16:creationId xmlns:a16="http://schemas.microsoft.com/office/drawing/2014/main" id="{E2B7095C-EF0B-E16C-4F7F-66A388CBD0FD}"/>
              </a:ext>
            </a:extLst>
          </p:cNvPr>
          <p:cNvSpPr txBox="1">
            <a:spLocks/>
          </p:cNvSpPr>
          <p:nvPr/>
        </p:nvSpPr>
        <p:spPr>
          <a:xfrm>
            <a:off x="538670" y="1019837"/>
            <a:ext cx="7265122" cy="984653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rgbClr val="009CDE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PRIOR TO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handheld will perform quality checks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Failure of a quality check will result in a Quality Check Code</a:t>
            </a: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6A425CD-8E53-A74D-43BD-0D5305F12266}"/>
              </a:ext>
            </a:extLst>
          </p:cNvPr>
          <p:cNvGrpSpPr/>
          <p:nvPr/>
        </p:nvGrpSpPr>
        <p:grpSpPr>
          <a:xfrm>
            <a:off x="766531" y="2148696"/>
            <a:ext cx="6186471" cy="2536221"/>
            <a:chOff x="1539433" y="1950267"/>
            <a:chExt cx="6790534" cy="27838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5B72E05-E5E7-EA2C-7D79-580EF210C3CA}"/>
                </a:ext>
              </a:extLst>
            </p:cNvPr>
            <p:cNvGrpSpPr/>
            <p:nvPr/>
          </p:nvGrpSpPr>
          <p:grpSpPr>
            <a:xfrm>
              <a:off x="1539433" y="1950267"/>
              <a:ext cx="6790534" cy="2783864"/>
              <a:chOff x="1413479" y="1760789"/>
              <a:chExt cx="6916490" cy="2973342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3A5AD85-AAFE-576A-132B-3535A3BCF7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13479" y="1781385"/>
                <a:ext cx="995391" cy="2952746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D555BACE-26D7-7DB3-657A-321E3DC410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12290" y="1760789"/>
                <a:ext cx="1772007" cy="295772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3CB8D95-16C3-7624-936F-40F2243B0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05974" y="1805425"/>
                <a:ext cx="995391" cy="2913086"/>
              </a:xfrm>
              <a:prstGeom prst="rect">
                <a:avLst/>
              </a:prstGeom>
            </p:spPr>
          </p:pic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B6881899-5282-FAEC-19D0-7B688A16033D}"/>
                  </a:ext>
                </a:extLst>
              </p:cNvPr>
              <p:cNvSpPr/>
              <p:nvPr/>
            </p:nvSpPr>
            <p:spPr>
              <a:xfrm rot="5400000">
                <a:off x="2530278" y="3138443"/>
                <a:ext cx="360604" cy="260432"/>
              </a:xfrm>
              <a:prstGeom prst="triangl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EAD7D33-5FF7-E693-0ECA-7BCB8E1D4802}"/>
                  </a:ext>
                </a:extLst>
              </p:cNvPr>
              <p:cNvSpPr/>
              <p:nvPr/>
            </p:nvSpPr>
            <p:spPr>
              <a:xfrm>
                <a:off x="3487284" y="2927812"/>
                <a:ext cx="870404" cy="822453"/>
              </a:xfrm>
              <a:prstGeom prst="rect">
                <a:avLst/>
              </a:prstGeom>
              <a:solidFill>
                <a:schemeClr val="accent4">
                  <a:alpha val="6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highlight>
                    <a:srgbClr val="FFFF00"/>
                  </a:highlight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801A62A-27AB-A14B-8A21-369A7DE589B2}"/>
                  </a:ext>
                </a:extLst>
              </p:cNvPr>
              <p:cNvSpPr/>
              <p:nvPr/>
            </p:nvSpPr>
            <p:spPr>
              <a:xfrm>
                <a:off x="1673013" y="2421491"/>
                <a:ext cx="476322" cy="524678"/>
              </a:xfrm>
              <a:prstGeom prst="rect">
                <a:avLst/>
              </a:prstGeom>
              <a:solidFill>
                <a:schemeClr val="accent4">
                  <a:alpha val="6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highlight>
                    <a:srgbClr val="FFFF00"/>
                  </a:highlight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353F6C2-FD68-733B-659A-7DC3B454BC93}"/>
                  </a:ext>
                </a:extLst>
              </p:cNvPr>
              <p:cNvSpPr/>
              <p:nvPr/>
            </p:nvSpPr>
            <p:spPr>
              <a:xfrm>
                <a:off x="5245054" y="2458844"/>
                <a:ext cx="539214" cy="515443"/>
              </a:xfrm>
              <a:prstGeom prst="rect">
                <a:avLst/>
              </a:prstGeom>
              <a:solidFill>
                <a:schemeClr val="accent4">
                  <a:alpha val="6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highlight>
                    <a:srgbClr val="FFFF00"/>
                  </a:highlight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DAEA08EC-37CA-35C0-8E9C-CEACB6FB8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57962" y="1781385"/>
                <a:ext cx="1772007" cy="2899261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3B3F566-32B9-EC28-9156-FEA9A90B856B}"/>
                  </a:ext>
                </a:extLst>
              </p:cNvPr>
              <p:cNvSpPr/>
              <p:nvPr/>
            </p:nvSpPr>
            <p:spPr>
              <a:xfrm>
                <a:off x="7008763" y="2974287"/>
                <a:ext cx="870404" cy="822453"/>
              </a:xfrm>
              <a:prstGeom prst="rect">
                <a:avLst/>
              </a:prstGeom>
              <a:solidFill>
                <a:schemeClr val="accent4">
                  <a:alpha val="6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highlight>
                    <a:srgbClr val="FFFF00"/>
                  </a:highlight>
                </a:endParaRPr>
              </a:p>
            </p:txBody>
          </p:sp>
        </p:grp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15953094-8791-28E8-93A3-C83B556AB769}"/>
                </a:ext>
              </a:extLst>
            </p:cNvPr>
            <p:cNvSpPr/>
            <p:nvPr/>
          </p:nvSpPr>
          <p:spPr>
            <a:xfrm rot="5400000">
              <a:off x="6186609" y="3234203"/>
              <a:ext cx="337624" cy="255689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6015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C9E069-E041-D4E3-2162-CC572EB15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31</a:t>
            </a:fld>
            <a:endParaRPr lang="en-IN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84842E7-8BF7-2775-27E5-A4911B04429D}"/>
              </a:ext>
            </a:extLst>
          </p:cNvPr>
          <p:cNvSpPr txBox="1">
            <a:spLocks/>
          </p:cNvSpPr>
          <p:nvPr/>
        </p:nvSpPr>
        <p:spPr>
          <a:xfrm>
            <a:off x="502920" y="569594"/>
            <a:ext cx="8138160" cy="39052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cap="none" spc="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9CF980A-C6AE-B0CE-906F-8B5E98F46A4A}"/>
              </a:ext>
            </a:extLst>
          </p:cNvPr>
          <p:cNvSpPr txBox="1">
            <a:spLocks/>
          </p:cNvSpPr>
          <p:nvPr/>
        </p:nvSpPr>
        <p:spPr>
          <a:xfrm>
            <a:off x="502920" y="1287167"/>
            <a:ext cx="4390028" cy="3397250"/>
          </a:xfrm>
          <a:prstGeom prst="rect">
            <a:avLst/>
          </a:prstGeom>
        </p:spPr>
        <p:txBody>
          <a:bodyPr vert="horz" lIns="0" tIns="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rgbClr val="009CDE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5763">
              <a:spcBef>
                <a:spcPts val="254"/>
              </a:spcBef>
            </a:pPr>
            <a:r>
              <a:rPr lang="en-US" dirty="0">
                <a:cs typeface="Calibri"/>
              </a:rPr>
              <a:t>TIME TO RESULTS</a:t>
            </a:r>
          </a:p>
          <a:p>
            <a:pPr marL="213995" indent="-213995" defTabSz="385763">
              <a:spcBef>
                <a:spcPts val="254"/>
              </a:spcBef>
              <a:buFont typeface="Arial,Sans-Serif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Once the cartridge is inserted, </a:t>
            </a:r>
            <a:r>
              <a:rPr lang="en-US" sz="1400" dirty="0">
                <a:solidFill>
                  <a:schemeClr val="accent3"/>
                </a:solidFill>
                <a:cs typeface="Calibri"/>
              </a:rPr>
              <a:t>Identifying Cartridge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will display followed by the countdown bar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383858" lvl="1" indent="-213995" defTabSz="385763">
              <a:spcBef>
                <a:spcPts val="254"/>
              </a:spcBef>
              <a:buFont typeface="Arial,Sans-Serif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cs typeface="Calibri"/>
              </a:rPr>
              <a:t>This allows the user to estimate the time to results</a:t>
            </a:r>
          </a:p>
          <a:p>
            <a:pPr marL="213995" indent="-213995" defTabSz="385763">
              <a:spcBef>
                <a:spcPts val="254"/>
              </a:spcBef>
              <a:buFont typeface="Arial,Sans-Serif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Alerts such as </a:t>
            </a:r>
            <a:r>
              <a:rPr lang="en-US" sz="1400" dirty="0">
                <a:solidFill>
                  <a:schemeClr val="accent3"/>
                </a:solidFill>
                <a:cs typeface="Calibri"/>
              </a:rPr>
              <a:t>Cartridge Locked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are also displayed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13995" indent="-213995" defTabSz="385763">
              <a:spcBef>
                <a:spcPts val="254"/>
              </a:spcBef>
              <a:buFont typeface="Arial,Sans-Serif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The 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i-STAT hs-TnI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test is a 15-minute test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593DE3-5637-223F-EEEE-0BE672E4B51F}"/>
              </a:ext>
            </a:extLst>
          </p:cNvPr>
          <p:cNvCxnSpPr>
            <a:cxnSpLocks/>
          </p:cNvCxnSpPr>
          <p:nvPr/>
        </p:nvCxnSpPr>
        <p:spPr>
          <a:xfrm>
            <a:off x="424246" y="3178885"/>
            <a:ext cx="4468702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6439FA0-8C67-1F67-0CE1-3AE37F947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4" y="3438097"/>
            <a:ext cx="342207" cy="3422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EF5D95-CDAF-F0D2-89BE-22F46CF4D3AB}"/>
              </a:ext>
            </a:extLst>
          </p:cNvPr>
          <p:cNvSpPr txBox="1"/>
          <p:nvPr/>
        </p:nvSpPr>
        <p:spPr>
          <a:xfrm>
            <a:off x="890750" y="3438097"/>
            <a:ext cx="4055084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>
                <a:solidFill>
                  <a:schemeClr val="tx2"/>
                </a:solidFill>
                <a:cs typeface="Calibri"/>
              </a:rPr>
              <a:t>PRECAUTIONS</a:t>
            </a:r>
            <a:endParaRPr lang="en-US" sz="1000">
              <a:solidFill>
                <a:schemeClr val="tx2"/>
              </a:solidFill>
              <a:cs typeface="Calibri"/>
            </a:endParaRPr>
          </a:p>
          <a:p>
            <a:pPr>
              <a:spcAft>
                <a:spcPts val="450"/>
              </a:spcAft>
            </a:pPr>
            <a:r>
              <a:rPr lang="en-US" sz="1000" b="1">
                <a:cs typeface="Calibri"/>
              </a:rPr>
              <a:t>DO NOT attempt to remove the cartridge while the message </a:t>
            </a:r>
            <a:br>
              <a:rPr lang="en-US" sz="1000" b="1">
                <a:cs typeface="Calibri" panose="020F0502020204030204" pitchFamily="34" charset="0"/>
              </a:rPr>
            </a:br>
            <a:r>
              <a:rPr lang="en-US" sz="1000" b="1">
                <a:cs typeface="Calibri"/>
              </a:rPr>
              <a:t>“Cartridge Locked”</a:t>
            </a:r>
            <a:r>
              <a:rPr lang="en-US" sz="1000" b="1"/>
              <a:t> remains on the screen.</a:t>
            </a:r>
            <a:endParaRPr lang="en-US" sz="1000" b="1">
              <a:ea typeface="Calibri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20C4E8-FB73-5D01-643F-D166FEED26C1}"/>
              </a:ext>
            </a:extLst>
          </p:cNvPr>
          <p:cNvSpPr/>
          <p:nvPr/>
        </p:nvSpPr>
        <p:spPr>
          <a:xfrm>
            <a:off x="6793760" y="3491941"/>
            <a:ext cx="1122352" cy="289147"/>
          </a:xfrm>
          <a:prstGeom prst="rect">
            <a:avLst/>
          </a:prstGeom>
          <a:solidFill>
            <a:schemeClr val="accent4">
              <a:alpha val="6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E22759-85DC-4BB7-0C34-DC3D2FC451A9}"/>
              </a:ext>
            </a:extLst>
          </p:cNvPr>
          <p:cNvGrpSpPr/>
          <p:nvPr/>
        </p:nvGrpSpPr>
        <p:grpSpPr>
          <a:xfrm>
            <a:off x="5918237" y="544925"/>
            <a:ext cx="2431204" cy="4053650"/>
            <a:chOff x="6060972" y="544925"/>
            <a:chExt cx="2431204" cy="40536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906AC85-2FA8-DD42-59E2-36AC7DE5D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60972" y="544925"/>
              <a:ext cx="2431204" cy="405365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" name="Picture 1" descr="A screen shot of a test&#10;&#10;AI-generated content may be incorrect.">
              <a:extLst>
                <a:ext uri="{FF2B5EF4-FFF2-40B4-BE49-F238E27FC236}">
                  <a16:creationId xmlns:a16="http://schemas.microsoft.com/office/drawing/2014/main" id="{A139772B-CF66-7DD4-3116-94CA143CF1A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rcRect l="4623" t="2250" b="74160"/>
            <a:stretch>
              <a:fillRect/>
            </a:stretch>
          </p:blipFill>
          <p:spPr>
            <a:xfrm>
              <a:off x="6653742" y="1612302"/>
              <a:ext cx="1245663" cy="457200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</p:grpSp>
    </p:spTree>
    <p:extLst>
      <p:ext uri="{BB962C8B-B14F-4D97-AF65-F5344CB8AC3E}">
        <p14:creationId xmlns:p14="http://schemas.microsoft.com/office/powerpoint/2010/main" val="2125281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19ACB-1DCB-4E22-B339-852E5877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32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7FAF3-5D0C-43C9-AF53-C43F8E738F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346398" cy="3397250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  <a:cs typeface="Calibri"/>
              </a:rPr>
              <a:t>TIME TO RESULTS</a:t>
            </a: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Once the cartridge is inserted, </a:t>
            </a:r>
            <a:r>
              <a:rPr lang="en-US" sz="1400" dirty="0">
                <a:cs typeface="Calibri"/>
              </a:rPr>
              <a:t>Identifying</a:t>
            </a:r>
            <a:r>
              <a:rPr lang="en-US" sz="1400" b="0" dirty="0">
                <a:cs typeface="Calibri"/>
              </a:rPr>
              <a:t> Cartridge 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will display followed by the countdown bar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383858" lvl="1" indent="-213995" defTabSz="385763">
              <a:spcBef>
                <a:spcPts val="254"/>
              </a:spcBef>
            </a:pPr>
            <a:r>
              <a:rPr lang="en-US" sz="1200" b="0" dirty="0">
                <a:solidFill>
                  <a:schemeClr val="tx1"/>
                </a:solidFill>
                <a:cs typeface="Calibri"/>
              </a:rPr>
              <a:t>This allows the user to estimate the time to results</a:t>
            </a:r>
          </a:p>
          <a:p>
            <a:pPr marL="213995" lvl="1" indent="-213995" defTabSz="385763">
              <a:spcBef>
                <a:spcPts val="254"/>
              </a:spcBef>
            </a:pPr>
            <a:r>
              <a:rPr lang="en-US" dirty="0">
                <a:cs typeface="Calibri"/>
              </a:rPr>
              <a:t>Alerts such as </a:t>
            </a:r>
            <a:r>
              <a:rPr lang="en-US" dirty="0">
                <a:solidFill>
                  <a:srgbClr val="009CDE"/>
                </a:solidFill>
                <a:cs typeface="Calibri"/>
              </a:rPr>
              <a:t>Cartridge Locked </a:t>
            </a:r>
            <a:r>
              <a:rPr lang="en-US" dirty="0">
                <a:cs typeface="Calibri"/>
              </a:rPr>
              <a:t>are also displayed</a:t>
            </a: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The </a:t>
            </a:r>
            <a:r>
              <a:rPr lang="en-US" sz="1400" b="0" i="1" dirty="0">
                <a:solidFill>
                  <a:schemeClr val="tx1"/>
                </a:solidFill>
                <a:cs typeface="Calibri"/>
              </a:rPr>
              <a:t>i-STAT </a:t>
            </a:r>
            <a:r>
              <a:rPr lang="en-US" sz="1400" b="0" i="1" dirty="0" err="1">
                <a:solidFill>
                  <a:schemeClr val="tx1"/>
                </a:solidFill>
                <a:cs typeface="Calibri"/>
              </a:rPr>
              <a:t>hs-TnI</a:t>
            </a:r>
            <a:r>
              <a:rPr lang="en-US" sz="1400" b="0" i="1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test is a 15-minute test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961AFA-EB2B-B689-B4C6-D3C8582EA906}"/>
              </a:ext>
            </a:extLst>
          </p:cNvPr>
          <p:cNvSpPr/>
          <p:nvPr/>
        </p:nvSpPr>
        <p:spPr>
          <a:xfrm>
            <a:off x="6793760" y="3736870"/>
            <a:ext cx="1190387" cy="398003"/>
          </a:xfrm>
          <a:prstGeom prst="rect">
            <a:avLst/>
          </a:prstGeom>
          <a:solidFill>
            <a:schemeClr val="accent4">
              <a:alpha val="6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1EBA2AF-6DAA-0AC5-BC26-A698B975DDF9}"/>
              </a:ext>
            </a:extLst>
          </p:cNvPr>
          <p:cNvCxnSpPr>
            <a:cxnSpLocks/>
          </p:cNvCxnSpPr>
          <p:nvPr/>
        </p:nvCxnSpPr>
        <p:spPr>
          <a:xfrm>
            <a:off x="424246" y="3178885"/>
            <a:ext cx="4468702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340CCA9-CC30-8A2C-EF7B-4DB0046E8B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4" y="3438097"/>
            <a:ext cx="342207" cy="34220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D16C5DA-BA41-4705-A69E-BC20BF5313D8}"/>
              </a:ext>
            </a:extLst>
          </p:cNvPr>
          <p:cNvGrpSpPr/>
          <p:nvPr/>
        </p:nvGrpSpPr>
        <p:grpSpPr>
          <a:xfrm>
            <a:off x="5833741" y="569594"/>
            <a:ext cx="2455821" cy="3862589"/>
            <a:chOff x="6059118" y="503464"/>
            <a:chExt cx="2591087" cy="4075340"/>
          </a:xfrm>
        </p:grpSpPr>
        <p:pic>
          <p:nvPicPr>
            <p:cNvPr id="12" name="Picture 11" descr="A close-up of a device&#10;&#10;AI-generated content may be incorrect.">
              <a:extLst>
                <a:ext uri="{FF2B5EF4-FFF2-40B4-BE49-F238E27FC236}">
                  <a16:creationId xmlns:a16="http://schemas.microsoft.com/office/drawing/2014/main" id="{6A4C6F87-E8E6-D5B6-78C7-29C3CAF04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9118" y="503464"/>
              <a:ext cx="2591087" cy="4075340"/>
            </a:xfrm>
            <a:prstGeom prst="rect">
              <a:avLst/>
            </a:prstGeom>
          </p:spPr>
        </p:pic>
        <p:pic>
          <p:nvPicPr>
            <p:cNvPr id="7" name="Picture 6" descr="A screen shot of a test&#10;&#10;AI-generated content may be incorrect.">
              <a:extLst>
                <a:ext uri="{FF2B5EF4-FFF2-40B4-BE49-F238E27FC236}">
                  <a16:creationId xmlns:a16="http://schemas.microsoft.com/office/drawing/2014/main" id="{0E3EA928-3AB9-27A1-2972-38047E332CF7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5"/>
            <a:srcRect l="4623" t="2250" b="74160"/>
            <a:stretch>
              <a:fillRect/>
            </a:stretch>
          </p:blipFill>
          <p:spPr>
            <a:xfrm>
              <a:off x="6734755" y="1590260"/>
              <a:ext cx="1367623" cy="526565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CB34F29-3EB9-145C-950B-09FF293FBCED}"/>
              </a:ext>
            </a:extLst>
          </p:cNvPr>
          <p:cNvSpPr txBox="1"/>
          <p:nvPr/>
        </p:nvSpPr>
        <p:spPr>
          <a:xfrm>
            <a:off x="890750" y="3438097"/>
            <a:ext cx="4055084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>
                <a:solidFill>
                  <a:schemeClr val="tx2"/>
                </a:solidFill>
                <a:cs typeface="Calibri"/>
              </a:rPr>
              <a:t>PRECAUTIONS</a:t>
            </a:r>
            <a:endParaRPr lang="en-US" sz="1000">
              <a:solidFill>
                <a:schemeClr val="tx2"/>
              </a:solidFill>
              <a:cs typeface="Calibri"/>
            </a:endParaRPr>
          </a:p>
          <a:p>
            <a:pPr>
              <a:spcAft>
                <a:spcPts val="450"/>
              </a:spcAft>
            </a:pPr>
            <a:r>
              <a:rPr lang="en-US" sz="1000" b="1">
                <a:cs typeface="Calibri"/>
              </a:rPr>
              <a:t>DO NOT attempt to remove the cartridge while the message </a:t>
            </a:r>
            <a:br>
              <a:rPr lang="en-US" sz="1000" b="1">
                <a:cs typeface="Calibri" panose="020F0502020204030204" pitchFamily="34" charset="0"/>
              </a:rPr>
            </a:br>
            <a:r>
              <a:rPr lang="en-US" sz="1000" b="1">
                <a:cs typeface="Calibri"/>
              </a:rPr>
              <a:t>“Cartridge Locked”</a:t>
            </a:r>
            <a:r>
              <a:rPr lang="en-US" sz="1000" b="1"/>
              <a:t> remains on the screen.</a:t>
            </a:r>
            <a:endParaRPr lang="en-US" sz="1000" b="1">
              <a:ea typeface="Calibri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6765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C9E0-561A-E740-E2FC-5BA17320D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14449E4-E3F4-359C-2905-1BA5FDF7BFB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F15FF32-D18D-8BC1-0316-B3940653A999}"/>
              </a:ext>
            </a:extLst>
          </p:cNvPr>
          <p:cNvSpPr txBox="1">
            <a:spLocks/>
          </p:cNvSpPr>
          <p:nvPr/>
        </p:nvSpPr>
        <p:spPr>
          <a:xfrm>
            <a:off x="502920" y="1995814"/>
            <a:ext cx="8138160" cy="4800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accent1"/>
                </a:solidFill>
                <a:latin typeface="+mn-lt"/>
              </a:rPr>
              <a:t>PERFORMING A PATIENT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7458E01-A106-3C0E-EA14-F914B93CC376}"/>
              </a:ext>
            </a:extLst>
          </p:cNvPr>
          <p:cNvSpPr txBox="1">
            <a:spLocks/>
          </p:cNvSpPr>
          <p:nvPr/>
        </p:nvSpPr>
        <p:spPr>
          <a:xfrm>
            <a:off x="502920" y="2331719"/>
            <a:ext cx="8138160" cy="1234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cap="none" spc="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bg1"/>
                </a:solidFill>
              </a:rPr>
              <a:t>Troubleshooting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66544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AC4DA-A6C5-DE6E-E10C-7919A10C5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F54748-46A3-78E9-2906-E0AC55B9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basic errors</a:t>
            </a:r>
            <a:endParaRPr lang="en-US" sz="24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B2233-D3D1-99C2-2F87-FDE9B133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34</a:t>
            </a:fld>
            <a:endParaRPr lang="en-IN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EC44F6-1088-7251-114B-C41802E32E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862691" cy="3397250"/>
          </a:xfrm>
        </p:spPr>
        <p:txBody>
          <a:bodyPr/>
          <a:lstStyle/>
          <a:p>
            <a:r>
              <a:rPr lang="en-US" dirty="0"/>
              <a:t>TROUBLESHOOTING &amp; ERRORS</a:t>
            </a:r>
          </a:p>
          <a:p>
            <a:pPr defTabSz="385763">
              <a:spcBef>
                <a:spcPts val="254"/>
              </a:spcBef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Error Messages and Quality Check Codes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There are potential pre-analytical conditions, especially during the training period, that may not be detected by the operator.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analyzer will detect the condition, halt the test cycle, and display a cause message followed by the action message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“</a:t>
            </a:r>
            <a:r>
              <a:rPr lang="en-US" sz="1400" dirty="0">
                <a:solidFill>
                  <a:schemeClr val="accent3"/>
                </a:solidFill>
              </a:rPr>
              <a:t>USE ANOTHER CARTRIDGE</a:t>
            </a:r>
            <a:r>
              <a:rPr lang="en-US" sz="1400" dirty="0">
                <a:solidFill>
                  <a:schemeClr val="tx1"/>
                </a:solidFill>
              </a:rPr>
              <a:t>.”</a:t>
            </a:r>
          </a:p>
          <a:p>
            <a:endParaRPr lang="en-US" sz="1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60FEE3-66F3-B87E-334A-ECCB60C8ACA4}"/>
              </a:ext>
            </a:extLst>
          </p:cNvPr>
          <p:cNvSpPr txBox="1"/>
          <p:nvPr/>
        </p:nvSpPr>
        <p:spPr>
          <a:xfrm>
            <a:off x="1072347" y="3426342"/>
            <a:ext cx="4293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QUICK TIPS TO PREVENT ERRORS</a:t>
            </a:r>
            <a:endParaRPr lang="en-US" sz="1400" b="1" dirty="0">
              <a:solidFill>
                <a:schemeClr val="accent3"/>
              </a:solidFill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rgbClr val="000000"/>
                </a:solidFill>
                <a:cs typeface="Calibri" panose="020F0502020204030204" pitchFamily="34" charset="0"/>
              </a:rPr>
              <a:t>The cartridge and instrument must be at room temperature </a:t>
            </a:r>
            <a:br>
              <a:rPr lang="en-US" sz="1000" b="1" dirty="0">
                <a:solidFill>
                  <a:srgbClr val="000000"/>
                </a:solidFill>
                <a:cs typeface="Calibri" panose="020F0502020204030204" pitchFamily="34" charset="0"/>
              </a:rPr>
            </a:br>
            <a:r>
              <a:rPr lang="en-US" sz="1000" b="1" dirty="0">
                <a:solidFill>
                  <a:srgbClr val="000000"/>
                </a:solidFill>
                <a:cs typeface="Calibri" panose="020F0502020204030204" pitchFamily="34" charset="0"/>
              </a:rPr>
              <a:t>(18-30 °C or 64-86 °F)  to perform the test. 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rgbClr val="000000"/>
                </a:solidFill>
                <a:cs typeface="Calibri" panose="020F0502020204030204" pitchFamily="34" charset="0"/>
              </a:rPr>
              <a:t>The cartridge must be correctly filled, closed and sealed.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rgbClr val="000000"/>
                </a:solidFill>
                <a:cs typeface="Calibri" panose="020F0502020204030204" pitchFamily="34" charset="0"/>
              </a:rPr>
              <a:t>The instrument must remain on a level surface. Level surface includes performing the test with the instrument in the downloader/recharger.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32B0CFC-D2DB-2FFF-0965-BAF3CB5709A3}"/>
              </a:ext>
            </a:extLst>
          </p:cNvPr>
          <p:cNvCxnSpPr>
            <a:cxnSpLocks/>
          </p:cNvCxnSpPr>
          <p:nvPr/>
        </p:nvCxnSpPr>
        <p:spPr>
          <a:xfrm>
            <a:off x="419100" y="3187382"/>
            <a:ext cx="4946511" cy="15875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" name="Picture 1" descr="A blue exclamation mark in a triangle&#10;&#10;AI-generated content may be incorrect.">
            <a:extLst>
              <a:ext uri="{FF2B5EF4-FFF2-40B4-BE49-F238E27FC236}">
                <a16:creationId xmlns:a16="http://schemas.microsoft.com/office/drawing/2014/main" id="{BEF489A5-239B-B7A7-4E07-1B759AED8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709" y="764857"/>
            <a:ext cx="2438400" cy="2438400"/>
          </a:xfrm>
          <a:prstGeom prst="rect">
            <a:avLst/>
          </a:prstGeom>
        </p:spPr>
      </p:pic>
      <p:pic>
        <p:nvPicPr>
          <p:cNvPr id="3" name="Picture 2" descr="A light bulb with rays of light&#10;&#10;AI-generated content may be incorrect.">
            <a:extLst>
              <a:ext uri="{FF2B5EF4-FFF2-40B4-BE49-F238E27FC236}">
                <a16:creationId xmlns:a16="http://schemas.microsoft.com/office/drawing/2014/main" id="{B49E1A77-D9C1-5BE6-BCE4-A874848E6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3569376"/>
            <a:ext cx="523875" cy="5024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8949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CC68D-5093-9873-3375-723FE42DF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50FEC5C-4C1E-56DC-7AF4-03A1027DE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5036820" cy="390526"/>
          </a:xfrm>
        </p:spPr>
        <p:txBody>
          <a:bodyPr/>
          <a:lstStyle/>
          <a:p>
            <a:r>
              <a:rPr lang="en-US" dirty="0"/>
              <a:t>Troubleshooting basic errors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9DF35-4CC8-688D-9CD0-EEC0BB4814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35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1BF17-3193-11DC-C67C-FD808AEFAD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3984625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AVOID AFFECTING hs-TnI RESULTS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Keep analyzer on a level surface during the testing process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Do not move the analyzer during the testing process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Mix blood collection devices thoroughly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Prevent hemolysis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 b="0" dirty="0"/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AF373A3-195B-1C8C-F031-3E1EA09D4ECE}"/>
              </a:ext>
            </a:extLst>
          </p:cNvPr>
          <p:cNvSpPr/>
          <p:nvPr/>
        </p:nvSpPr>
        <p:spPr>
          <a:xfrm>
            <a:off x="5006123" y="1294408"/>
            <a:ext cx="1371600" cy="1371600"/>
          </a:xfrm>
          <a:prstGeom prst="ellipse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  <a14:imgEffect>
                        <a14:saturation sat="101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l="-5000" t="-3000" r="-2000" b="-4000"/>
            </a:stretch>
          </a:blip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6DE961E-9959-2DA6-AC8D-6B5BD5F39C2D}"/>
              </a:ext>
            </a:extLst>
          </p:cNvPr>
          <p:cNvSpPr/>
          <p:nvPr/>
        </p:nvSpPr>
        <p:spPr>
          <a:xfrm>
            <a:off x="6795458" y="1287167"/>
            <a:ext cx="1371600" cy="1371600"/>
          </a:xfrm>
          <a:prstGeom prst="ellipse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rcRect/>
            <a:stretch>
              <a:fillRect l="-2000" t="-3000" r="-9000" b="-4000"/>
            </a:stretch>
          </a:blip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E2C40B9-FD60-D283-3745-57F38DE09CD0}"/>
              </a:ext>
            </a:extLst>
          </p:cNvPr>
          <p:cNvGrpSpPr/>
          <p:nvPr/>
        </p:nvGrpSpPr>
        <p:grpSpPr>
          <a:xfrm>
            <a:off x="6757998" y="3007337"/>
            <a:ext cx="1486153" cy="1348839"/>
            <a:chOff x="7040671" y="3126124"/>
            <a:chExt cx="1354111" cy="122899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CEED280-72F3-4D56-34C2-56C3939C1AE2}"/>
                </a:ext>
              </a:extLst>
            </p:cNvPr>
            <p:cNvSpPr/>
            <p:nvPr/>
          </p:nvSpPr>
          <p:spPr>
            <a:xfrm>
              <a:off x="7052189" y="3126124"/>
              <a:ext cx="1284143" cy="122899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C09524-75CD-8635-9AA5-A0DF7409F8EA}"/>
                </a:ext>
              </a:extLst>
            </p:cNvPr>
            <p:cNvSpPr txBox="1"/>
            <p:nvPr/>
          </p:nvSpPr>
          <p:spPr>
            <a:xfrm>
              <a:off x="7040671" y="3565010"/>
              <a:ext cx="1354111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>
                  <a:solidFill>
                    <a:srgbClr val="004F71"/>
                  </a:solidFill>
                  <a:ea typeface="Calibri"/>
                  <a:cs typeface="Calibri"/>
                </a:rPr>
                <a:t>HEMOLYSIS</a:t>
              </a:r>
              <a:endParaRPr lang="en-US" sz="1600">
                <a:solidFill>
                  <a:srgbClr val="004F71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14" name="Graphic 13" descr="No sign with solid fill">
            <a:extLst>
              <a:ext uri="{FF2B5EF4-FFF2-40B4-BE49-F238E27FC236}">
                <a16:creationId xmlns:a16="http://schemas.microsoft.com/office/drawing/2014/main" id="{D65EA4C3-9C55-A3A5-2E79-B58952D538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02779" y="1114292"/>
            <a:ext cx="746438" cy="746438"/>
          </a:xfrm>
          <a:prstGeom prst="rect">
            <a:avLst/>
          </a:prstGeom>
        </p:spPr>
      </p:pic>
      <p:pic>
        <p:nvPicPr>
          <p:cNvPr id="16" name="Graphic 15" descr="No sign with solid fill">
            <a:extLst>
              <a:ext uri="{FF2B5EF4-FFF2-40B4-BE49-F238E27FC236}">
                <a16:creationId xmlns:a16="http://schemas.microsoft.com/office/drawing/2014/main" id="{E019F8B5-EE1C-FC11-56FE-6439E91D00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6987" y="1174207"/>
            <a:ext cx="746438" cy="746438"/>
          </a:xfrm>
          <a:prstGeom prst="rect">
            <a:avLst/>
          </a:prstGeom>
        </p:spPr>
      </p:pic>
      <p:pic>
        <p:nvPicPr>
          <p:cNvPr id="19" name="Graphic 18" descr="No sign with solid fill">
            <a:extLst>
              <a:ext uri="{FF2B5EF4-FFF2-40B4-BE49-F238E27FC236}">
                <a16:creationId xmlns:a16="http://schemas.microsoft.com/office/drawing/2014/main" id="{B0D165B0-C5FF-4918-CFED-C9CC9869C2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5150" y="2880191"/>
            <a:ext cx="746438" cy="74643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B91184A-07B1-1880-C88E-CFF8FCE45F2C}"/>
              </a:ext>
            </a:extLst>
          </p:cNvPr>
          <p:cNvGrpSpPr/>
          <p:nvPr/>
        </p:nvGrpSpPr>
        <p:grpSpPr>
          <a:xfrm>
            <a:off x="4764022" y="2945695"/>
            <a:ext cx="1929826" cy="1458215"/>
            <a:chOff x="5016691" y="3041109"/>
            <a:chExt cx="1507651" cy="115209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D10C92B-4123-6BED-C242-C8E6E884FCD6}"/>
                </a:ext>
              </a:extLst>
            </p:cNvPr>
            <p:cNvSpPr/>
            <p:nvPr/>
          </p:nvSpPr>
          <p:spPr>
            <a:xfrm>
              <a:off x="5140458" y="3051921"/>
              <a:ext cx="1179269" cy="1141281"/>
            </a:xfrm>
            <a:prstGeom prst="ellipse">
              <a:avLst/>
            </a:prstGeom>
            <a:solidFill>
              <a:schemeClr val="bg1">
                <a:lumMod val="50000"/>
                <a:alpha val="24000"/>
              </a:schemeClr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2D0B506-D615-F22C-52DB-92314DA90005}"/>
                </a:ext>
              </a:extLst>
            </p:cNvPr>
            <p:cNvGrpSpPr/>
            <p:nvPr/>
          </p:nvGrpSpPr>
          <p:grpSpPr>
            <a:xfrm>
              <a:off x="5231048" y="3279435"/>
              <a:ext cx="974348" cy="906481"/>
              <a:chOff x="6140860" y="1341013"/>
              <a:chExt cx="1614573" cy="1377617"/>
            </a:xfrm>
          </p:grpSpPr>
          <p:pic>
            <p:nvPicPr>
              <p:cNvPr id="35" name="Picture 34" descr="A gloved hand holding a syringe&#10;&#10;Description automatically generated">
                <a:extLst>
                  <a:ext uri="{FF2B5EF4-FFF2-40B4-BE49-F238E27FC236}">
                    <a16:creationId xmlns:a16="http://schemas.microsoft.com/office/drawing/2014/main" id="{2A54BD18-7096-03B5-AD87-68DB66B110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497972">
                <a:off x="6688068" y="1774021"/>
                <a:ext cx="1067365" cy="944609"/>
              </a:xfrm>
              <a:prstGeom prst="rect">
                <a:avLst/>
              </a:prstGeom>
            </p:spPr>
          </p:pic>
          <p:pic>
            <p:nvPicPr>
              <p:cNvPr id="36" name="Picture 35" descr="A hand in a purple glove holding a test tube with a red liquid&#10;&#10;Description automatically generated">
                <a:extLst>
                  <a:ext uri="{FF2B5EF4-FFF2-40B4-BE49-F238E27FC236}">
                    <a16:creationId xmlns:a16="http://schemas.microsoft.com/office/drawing/2014/main" id="{AD455CB6-14FE-A239-2385-A92C81B52B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43000" contrast="1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0860" y="1341013"/>
                <a:ext cx="1087688" cy="946063"/>
              </a:xfrm>
              <a:prstGeom prst="parallelogram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F269D39-415D-E13F-B3F4-24E6CDFB6A89}"/>
                </a:ext>
              </a:extLst>
            </p:cNvPr>
            <p:cNvGrpSpPr/>
            <p:nvPr/>
          </p:nvGrpSpPr>
          <p:grpSpPr>
            <a:xfrm>
              <a:off x="5960965" y="3440373"/>
              <a:ext cx="299556" cy="335578"/>
              <a:chOff x="7389424" y="1369831"/>
              <a:chExt cx="496388" cy="50999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F69BAAD-86FD-1B57-DA57-B7DE416D84B0}"/>
                  </a:ext>
                </a:extLst>
              </p:cNvPr>
              <p:cNvSpPr txBox="1"/>
              <p:nvPr/>
            </p:nvSpPr>
            <p:spPr>
              <a:xfrm>
                <a:off x="7389424" y="1369831"/>
                <a:ext cx="496388" cy="40650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l"/>
                <a:r>
                  <a:rPr lang="en-US" sz="1600" b="1" dirty="0">
                    <a:solidFill>
                      <a:srgbClr val="C6006F"/>
                    </a:solidFill>
                  </a:rPr>
                  <a:t>5x</a:t>
                </a:r>
                <a:endParaRPr lang="en-US" sz="1600" b="1" dirty="0">
                  <a:solidFill>
                    <a:srgbClr val="C6006F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34" name="Arrow: Curved Right 33">
                <a:extLst>
                  <a:ext uri="{FF2B5EF4-FFF2-40B4-BE49-F238E27FC236}">
                    <a16:creationId xmlns:a16="http://schemas.microsoft.com/office/drawing/2014/main" id="{30F07FD3-44B8-9208-62A1-39C1CFB06955}"/>
                  </a:ext>
                </a:extLst>
              </p:cNvPr>
              <p:cNvSpPr/>
              <p:nvPr/>
            </p:nvSpPr>
            <p:spPr>
              <a:xfrm>
                <a:off x="7590434" y="1749654"/>
                <a:ext cx="216453" cy="130167"/>
              </a:xfrm>
              <a:prstGeom prst="curvedRightArrow">
                <a:avLst>
                  <a:gd name="adj1" fmla="val 25000"/>
                  <a:gd name="adj2" fmla="val 50000"/>
                  <a:gd name="adj3" fmla="val 70837"/>
                </a:avLst>
              </a:prstGeom>
              <a:solidFill>
                <a:srgbClr val="C600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39CF06F-6A0D-F322-5057-F3A11D5D37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97649" y="3150606"/>
              <a:ext cx="684620" cy="931720"/>
            </a:xfrm>
            <a:prstGeom prst="line">
              <a:avLst/>
            </a:prstGeom>
            <a:ln w="1174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2CD9095-AA71-6EF8-A597-2090EE44C4D4}"/>
                </a:ext>
              </a:extLst>
            </p:cNvPr>
            <p:cNvGrpSpPr/>
            <p:nvPr/>
          </p:nvGrpSpPr>
          <p:grpSpPr>
            <a:xfrm>
              <a:off x="5016691" y="3213051"/>
              <a:ext cx="380958" cy="346907"/>
              <a:chOff x="4893524" y="1715693"/>
              <a:chExt cx="380958" cy="346907"/>
            </a:xfrm>
          </p:grpSpPr>
          <p:sp>
            <p:nvSpPr>
              <p:cNvPr id="25" name="Arrow: Up 24">
                <a:extLst>
                  <a:ext uri="{FF2B5EF4-FFF2-40B4-BE49-F238E27FC236}">
                    <a16:creationId xmlns:a16="http://schemas.microsoft.com/office/drawing/2014/main" id="{0E8B8EDA-0C0E-BC48-7769-3BB8CB43DB74}"/>
                  </a:ext>
                </a:extLst>
              </p:cNvPr>
              <p:cNvSpPr/>
              <p:nvPr/>
            </p:nvSpPr>
            <p:spPr>
              <a:xfrm>
                <a:off x="5035962" y="1955552"/>
                <a:ext cx="91317" cy="103529"/>
              </a:xfrm>
              <a:prstGeom prst="upArrow">
                <a:avLst/>
              </a:prstGeom>
              <a:solidFill>
                <a:srgbClr val="C600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7" name="Arrow: Up 26">
                <a:extLst>
                  <a:ext uri="{FF2B5EF4-FFF2-40B4-BE49-F238E27FC236}">
                    <a16:creationId xmlns:a16="http://schemas.microsoft.com/office/drawing/2014/main" id="{FFA66BB3-3161-E11C-7DC4-0CC966F0A5C9}"/>
                  </a:ext>
                </a:extLst>
              </p:cNvPr>
              <p:cNvSpPr/>
              <p:nvPr/>
            </p:nvSpPr>
            <p:spPr>
              <a:xfrm rot="10800000">
                <a:off x="5121499" y="1959071"/>
                <a:ext cx="91317" cy="103529"/>
              </a:xfrm>
              <a:prstGeom prst="upArrow">
                <a:avLst/>
              </a:prstGeom>
              <a:solidFill>
                <a:srgbClr val="C600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D10EAC5-BC34-1CAD-49ED-A75116FC60FE}"/>
                  </a:ext>
                </a:extLst>
              </p:cNvPr>
              <p:cNvSpPr txBox="1"/>
              <p:nvPr/>
            </p:nvSpPr>
            <p:spPr>
              <a:xfrm>
                <a:off x="4893524" y="1715693"/>
                <a:ext cx="380958" cy="26748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l"/>
                <a:r>
                  <a:rPr lang="en-US" sz="1600" b="1" dirty="0">
                    <a:solidFill>
                      <a:srgbClr val="C6006F"/>
                    </a:solidFill>
                  </a:rPr>
                  <a:t>10x</a:t>
                </a:r>
                <a:endParaRPr lang="en-US" sz="1600" b="1" dirty="0">
                  <a:solidFill>
                    <a:srgbClr val="C6006F"/>
                  </a:solidFill>
                  <a:ea typeface="Calibri"/>
                  <a:cs typeface="Calibri"/>
                </a:endParaRPr>
              </a:p>
            </p:txBody>
          </p:sp>
        </p:grpSp>
        <p:pic>
          <p:nvPicPr>
            <p:cNvPr id="22" name="Graphic 21" descr="Checkmark with solid fill">
              <a:extLst>
                <a:ext uri="{FF2B5EF4-FFF2-40B4-BE49-F238E27FC236}">
                  <a16:creationId xmlns:a16="http://schemas.microsoft.com/office/drawing/2014/main" id="{DB589187-C633-A247-4922-E268FED80C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55537" y="3041109"/>
              <a:ext cx="468805" cy="46880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7231692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9344619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PPT BASIC WHITE_DEC 2020" val="HEo7nw8C"/>
  <p:tag name="ARTICULATE_DESIGN_ID_PPT_16X9_2020_ABT_ALT_GRADIENT_BLUE-MAGENTA" val="0Jln8jPO"/>
  <p:tag name="ARTICULATE_SLIDE_COUNT" val="3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PT Basic White_Dec 2020">
  <a:themeElements>
    <a:clrScheme name="Abbott Brand Colors">
      <a:dk1>
        <a:srgbClr val="000000"/>
      </a:dk1>
      <a:lt1>
        <a:sysClr val="window" lastClr="FFFFFF"/>
      </a:lt1>
      <a:dk2>
        <a:srgbClr val="E4002B"/>
      </a:dk2>
      <a:lt2>
        <a:srgbClr val="D9D9D6"/>
      </a:lt2>
      <a:accent1>
        <a:srgbClr val="004F71"/>
      </a:accent1>
      <a:accent2>
        <a:srgbClr val="64CCC9"/>
      </a:accent2>
      <a:accent3>
        <a:srgbClr val="009CDE"/>
      </a:accent3>
      <a:accent4>
        <a:srgbClr val="FFD100"/>
      </a:accent4>
      <a:accent5>
        <a:srgbClr val="470A68"/>
      </a:accent5>
      <a:accent6>
        <a:srgbClr val="00B140"/>
      </a:accent6>
      <a:hlink>
        <a:srgbClr val="009CDE"/>
      </a:hlink>
      <a:folHlink>
        <a:srgbClr val="63666A"/>
      </a:folHlink>
    </a:clrScheme>
    <a:fontScheme name="Abbott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16x9_Dec_2020_ABT_Primary_Template_Basic_Blue-Purple.potx" id="{173F3A8B-7306-48AF-8FED-6D4C0BA67F7D}" vid="{EC90C983-3E87-4402-BA1C-B15D84509C73}"/>
    </a:ext>
  </a:extLst>
</a:theme>
</file>

<file path=ppt/theme/theme2.xml><?xml version="1.0" encoding="utf-8"?>
<a:theme xmlns:a="http://schemas.openxmlformats.org/drawingml/2006/main" name="PPT_16x9_2020_ABT_Alt_Gradient_Blue-Magenta">
  <a:themeElements>
    <a:clrScheme name="Abbott Brand 2016">
      <a:dk1>
        <a:srgbClr val="000000"/>
      </a:dk1>
      <a:lt1>
        <a:sysClr val="window" lastClr="FFFFFF"/>
      </a:lt1>
      <a:dk2>
        <a:srgbClr val="004F71"/>
      </a:dk2>
      <a:lt2>
        <a:srgbClr val="D9D9D6"/>
      </a:lt2>
      <a:accent1>
        <a:srgbClr val="E4002B"/>
      </a:accent1>
      <a:accent2>
        <a:srgbClr val="470A68"/>
      </a:accent2>
      <a:accent3>
        <a:srgbClr val="64CCC9"/>
      </a:accent3>
      <a:accent4>
        <a:srgbClr val="FFD100"/>
      </a:accent4>
      <a:accent5>
        <a:srgbClr val="009CDE"/>
      </a:accent5>
      <a:accent6>
        <a:srgbClr val="00B140"/>
      </a:accent6>
      <a:hlink>
        <a:srgbClr val="009CDE"/>
      </a:hlink>
      <a:folHlink>
        <a:srgbClr val="63666A"/>
      </a:folHlink>
    </a:clrScheme>
    <a:fontScheme name="Custom 1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Georgia" panose="02040502050405020303" pitchFamily="18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30FCE9FF151E4C8A6F57AA16BCA2B9" ma:contentTypeVersion="19" ma:contentTypeDescription="Create a new document." ma:contentTypeScope="" ma:versionID="bc74878f55e0bcc4ba780c24d8ba8aa1">
  <xsd:schema xmlns:xsd="http://www.w3.org/2001/XMLSchema" xmlns:xs="http://www.w3.org/2001/XMLSchema" xmlns:p="http://schemas.microsoft.com/office/2006/metadata/properties" xmlns:ns2="479efc84-4971-4d92-b1bc-c48b2b92c0fc" xmlns:ns3="58aae1d4-348c-43a6-a198-2780665a19b1" targetNamespace="http://schemas.microsoft.com/office/2006/metadata/properties" ma:root="true" ma:fieldsID="cef9bbd4a0bff4b53f73ada952501375" ns2:_="" ns3:_="">
    <xsd:import namespace="479efc84-4971-4d92-b1bc-c48b2b92c0fc"/>
    <xsd:import namespace="58aae1d4-348c-43a6-a198-2780665a19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efc84-4971-4d92-b1bc-c48b2b92c0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940c914-643f-4df2-b20a-c5bc47cd00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aae1d4-348c-43a6-a198-2780665a19b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10c1269-791b-4f2a-859a-da96b2ada175}" ma:internalName="TaxCatchAll" ma:showField="CatchAllData" ma:web="58aae1d4-348c-43a6-a198-2780665a19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9efc84-4971-4d92-b1bc-c48b2b92c0fc">
      <Terms xmlns="http://schemas.microsoft.com/office/infopath/2007/PartnerControls"/>
    </lcf76f155ced4ddcb4097134ff3c332f>
    <TaxCatchAll xmlns="58aae1d4-348c-43a6-a198-2780665a19b1" xsi:nil="true"/>
  </documentManagement>
</p:properties>
</file>

<file path=customXml/itemProps1.xml><?xml version="1.0" encoding="utf-8"?>
<ds:datastoreItem xmlns:ds="http://schemas.openxmlformats.org/officeDocument/2006/customXml" ds:itemID="{D82F1DB3-39AD-4A75-8C3B-298564A66DF4}">
  <ds:schemaRefs>
    <ds:schemaRef ds:uri="479efc84-4971-4d92-b1bc-c48b2b92c0fc"/>
    <ds:schemaRef ds:uri="58aae1d4-348c-43a6-a198-2780665a19b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2897DDA-EA21-45D7-8C6F-F9FFE03CB3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40EC39-8459-4972-8892-D089A1E15D2C}">
  <ds:schemaRefs>
    <ds:schemaRef ds:uri="479efc84-4971-4d92-b1bc-c48b2b92c0fc"/>
    <ds:schemaRef ds:uri="58aae1d4-348c-43a6-a198-2780665a19b1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5b268d57-2a6f-4e04-b0de-6938583d5ebc}" enabled="0" method="" siteId="{5b268d57-2a6f-4e04-b0de-6938583d5eb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PPT_16x9_Dec_2020_ABT_Primary_Template_Basic_Blue-Purple</Template>
  <TotalTime>1682</TotalTime>
  <Words>2451</Words>
  <Application>Microsoft Office PowerPoint</Application>
  <PresentationFormat>On-screen Show (16:9)</PresentationFormat>
  <Paragraphs>324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Arial,Sans-Serif</vt:lpstr>
      <vt:lpstr>Calibri</vt:lpstr>
      <vt:lpstr>Cambria</vt:lpstr>
      <vt:lpstr>Courier New</vt:lpstr>
      <vt:lpstr>Georgia</vt:lpstr>
      <vt:lpstr>inherit</vt:lpstr>
      <vt:lpstr>PPT Basic White_Dec 2020</vt:lpstr>
      <vt:lpstr>PPT_16x9_2020_ABT_Alt_Gradient_Blue-Magenta</vt:lpstr>
      <vt:lpstr>Please delete this slide after reading through and before working on your slides</vt:lpstr>
      <vt:lpstr>i-STAT hs-TnI Cartridge </vt:lpstr>
      <vt:lpstr>Learning objectives</vt:lpstr>
      <vt:lpstr>PowerPoint Presentation</vt:lpstr>
      <vt:lpstr>Cartridge 0verview</vt:lpstr>
      <vt:lpstr>Cartridge overview</vt:lpstr>
      <vt:lpstr>Cartridge 0verview – cont’d</vt:lpstr>
      <vt:lpstr>Cartridge 0verview – cont’d</vt:lpstr>
      <vt:lpstr>PowerPoint Presentation</vt:lpstr>
      <vt:lpstr>Before beginning</vt:lpstr>
      <vt:lpstr>Before beginning – cont’d</vt:lpstr>
      <vt:lpstr>Before beginning – cont’d</vt:lpstr>
      <vt:lpstr>Testing process overview</vt:lpstr>
      <vt:lpstr>Prepare the analyzer – i-STAT 1</vt:lpstr>
      <vt:lpstr>Prepare the analyzer –  i-STAT 1  Wireless</vt:lpstr>
      <vt:lpstr>Prepare the analyzer – cont’d</vt:lpstr>
      <vt:lpstr>Prepare the analyzer – i-STAT 1</vt:lpstr>
      <vt:lpstr>Prepare the analyzer – i-STAT 1 Wireless</vt:lpstr>
      <vt:lpstr>Prepare the analyzer – cont’d</vt:lpstr>
      <vt:lpstr>Prepare the analyzer – cont’d</vt:lpstr>
      <vt:lpstr>Prepare for sample collection</vt:lpstr>
      <vt:lpstr>Prepare for sample collection - cont’d</vt:lpstr>
      <vt:lpstr>Running the test</vt:lpstr>
      <vt:lpstr>Running the test – cont’d</vt:lpstr>
      <vt:lpstr>Running the test – cont’d</vt:lpstr>
      <vt:lpstr>Running the test – cont’d</vt:lpstr>
      <vt:lpstr>Running the test – cont’d</vt:lpstr>
      <vt:lpstr>Running the test – cont’d</vt:lpstr>
      <vt:lpstr>Running the test – cont’d</vt:lpstr>
      <vt:lpstr>PowerPoint Presentation</vt:lpstr>
      <vt:lpstr>PowerPoint Presentation</vt:lpstr>
      <vt:lpstr>Running the test – cont’d</vt:lpstr>
      <vt:lpstr>PowerPoint Presentation</vt:lpstr>
      <vt:lpstr>Troubleshooting basic errors</vt:lpstr>
      <vt:lpstr>Troubleshooting basic errors– cont’d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iLS Presentation i-STAT 1 hs-TnI</dc:title>
  <dc:creator>Jefferson, Denise</dc:creator>
  <cp:lastModifiedBy>Jefferson, Denise</cp:lastModifiedBy>
  <cp:revision>240</cp:revision>
  <cp:lastPrinted>2015-05-11T20:24:53Z</cp:lastPrinted>
  <dcterms:created xsi:type="dcterms:W3CDTF">2023-03-23T13:53:45Z</dcterms:created>
  <dcterms:modified xsi:type="dcterms:W3CDTF">2026-08-18T22:00:04Z</dcterms:modified>
  <cp:category>Overview of the  i-STAT hs-TnI cartridge with the i-STAT 1 System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1FDA53D1-3504-4747-8C2A-7299E2B2A6E8</vt:lpwstr>
  </property>
  <property fmtid="{D5CDD505-2E9C-101B-9397-08002B2CF9AE}" pid="3" name="ArticulatePath">
    <vt:lpwstr>DRAFT-ILS template (002)</vt:lpwstr>
  </property>
  <property fmtid="{D5CDD505-2E9C-101B-9397-08002B2CF9AE}" pid="4" name="ContentTypeId">
    <vt:lpwstr>0x0101009330FCE9FF151E4C8A6F57AA16BCA2B9</vt:lpwstr>
  </property>
  <property fmtid="{D5CDD505-2E9C-101B-9397-08002B2CF9AE}" pid="5" name="MediaServiceImageTags">
    <vt:lpwstr/>
  </property>
</Properties>
</file>