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.xml" ContentType="application/vnd.openxmlformats-officedocument.presentationml.notesSlide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notesSlides/notesSlide5.xml" ContentType="application/vnd.openxmlformats-officedocument.presentationml.notesSlide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tags/tag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56"/>
  </p:notesMasterIdLst>
  <p:handoutMasterIdLst>
    <p:handoutMasterId r:id="rId57"/>
  </p:handoutMasterIdLst>
  <p:sldIdLst>
    <p:sldId id="357" r:id="rId6"/>
    <p:sldId id="360" r:id="rId7"/>
    <p:sldId id="259" r:id="rId8"/>
    <p:sldId id="439" r:id="rId9"/>
    <p:sldId id="386" r:id="rId10"/>
    <p:sldId id="398" r:id="rId11"/>
    <p:sldId id="385" r:id="rId12"/>
    <p:sldId id="383" r:id="rId13"/>
    <p:sldId id="395" r:id="rId14"/>
    <p:sldId id="384" r:id="rId15"/>
    <p:sldId id="440" r:id="rId16"/>
    <p:sldId id="400" r:id="rId17"/>
    <p:sldId id="397" r:id="rId18"/>
    <p:sldId id="441" r:id="rId19"/>
    <p:sldId id="389" r:id="rId20"/>
    <p:sldId id="401" r:id="rId21"/>
    <p:sldId id="394" r:id="rId22"/>
    <p:sldId id="407" r:id="rId23"/>
    <p:sldId id="393" r:id="rId24"/>
    <p:sldId id="404" r:id="rId25"/>
    <p:sldId id="442" r:id="rId26"/>
    <p:sldId id="443" r:id="rId27"/>
    <p:sldId id="449" r:id="rId28"/>
    <p:sldId id="444" r:id="rId29"/>
    <p:sldId id="412" r:id="rId30"/>
    <p:sldId id="413" r:id="rId31"/>
    <p:sldId id="414" r:id="rId32"/>
    <p:sldId id="415" r:id="rId33"/>
    <p:sldId id="416" r:id="rId34"/>
    <p:sldId id="420" r:id="rId35"/>
    <p:sldId id="436" r:id="rId36"/>
    <p:sldId id="437" r:id="rId37"/>
    <p:sldId id="417" r:id="rId38"/>
    <p:sldId id="421" r:id="rId39"/>
    <p:sldId id="422" r:id="rId40"/>
    <p:sldId id="423" r:id="rId41"/>
    <p:sldId id="424" r:id="rId42"/>
    <p:sldId id="425" r:id="rId43"/>
    <p:sldId id="426" r:id="rId44"/>
    <p:sldId id="452" r:id="rId45"/>
    <p:sldId id="450" r:id="rId46"/>
    <p:sldId id="447" r:id="rId47"/>
    <p:sldId id="429" r:id="rId48"/>
    <p:sldId id="430" r:id="rId49"/>
    <p:sldId id="445" r:id="rId50"/>
    <p:sldId id="433" r:id="rId51"/>
    <p:sldId id="431" r:id="rId52"/>
    <p:sldId id="434" r:id="rId53"/>
    <p:sldId id="448" r:id="rId54"/>
    <p:sldId id="381" r:id="rId55"/>
  </p:sldIdLst>
  <p:sldSz cx="9144000" cy="5143500" type="screen16x9"/>
  <p:notesSz cx="7023100" cy="93091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0"/>
    <a:srgbClr val="BD9EA5"/>
    <a:srgbClr val="009CDE"/>
    <a:srgbClr val="FF6900"/>
    <a:srgbClr val="000000"/>
    <a:srgbClr val="002A3A"/>
    <a:srgbClr val="5BC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86" autoAdjust="0"/>
    <p:restoredTop sz="94671"/>
  </p:normalViewPr>
  <p:slideViewPr>
    <p:cSldViewPr snapToGrid="0">
      <p:cViewPr varScale="1">
        <p:scale>
          <a:sx n="138" d="100"/>
          <a:sy n="138" d="100"/>
        </p:scale>
        <p:origin x="14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gs" Target="tags/tag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577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1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5638A-6D27-ACEF-26BC-18042CFA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4195C-D39C-0456-B230-2339481B4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1F9DD-48EA-6210-1063-6BCEE803A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94593-CAED-F573-7F7D-4CE3FF3EB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13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1191D-C5A1-812D-6A56-115CE26C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7053A-56D3-57EF-B775-F7C089D3B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535C4-D06C-FF60-D481-E4AB86ACB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2CD0B-8849-39F7-0DD4-0D24AE07F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6058E-A3AB-D83A-84C5-1E2898EA4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C621C-D253-92C4-5F5C-938BF7D1E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6F54B-263F-3585-3196-70CA70A49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EB76-024A-06FE-8B32-E2B7CD009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91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4B1E6-BC6A-C891-F426-73A2D3F7F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E9DA6-4725-BD80-2171-7220A9A26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02A6E-B840-390F-7386-C49769695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9E5C1-99AB-D537-DAE7-57521D07F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9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hyperlink" Target="http://www.globalpointofcare.abbott/" TargetMode="Externa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pointofcare.abbott/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pointofcare.abbott/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S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112519"/>
            <a:ext cx="4015742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13-May-26</a:t>
            </a:fld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044ED-287B-E207-4DD0-AE5ADF8D95C4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Orientation| </a:t>
            </a:r>
            <a:r>
              <a:rPr 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59615-C93B-FB24-8F8A-D3DE87B2CCA4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 | </a:t>
            </a:r>
            <a:r>
              <a:rPr 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28433-AA35-760A-7FA6-D6A242CEFCC1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Orientation| </a:t>
            </a:r>
            <a:r>
              <a:rPr 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15239-8517-7DD0-FC67-F89B87258691}"/>
              </a:ext>
            </a:extLst>
          </p:cNvPr>
          <p:cNvSpPr txBox="1"/>
          <p:nvPr userDrawn="1"/>
        </p:nvSpPr>
        <p:spPr>
          <a:xfrm>
            <a:off x="503460" y="4741678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-STAT</a:t>
            </a:r>
            <a:r>
              <a:rPr lang="en-US" altLang="en-US" sz="700" i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 | </a:t>
            </a:r>
            <a:r>
              <a:rPr lang="en-US" sz="70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5AE4F-6025-297A-0F1B-B2FB01AE6B7F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i-STAT 1 Orientation| </a:t>
            </a:r>
            <a:r>
              <a:rPr lang="en-US" sz="700" i="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17F522-72FF-963F-3200-07267A86650B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i-STAT 1 Orientation | </a:t>
            </a:r>
            <a:r>
              <a:rPr lang="en-US" sz="70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0E4C6-BBC8-CD12-3B3F-47A7AE57184A}"/>
              </a:ext>
            </a:extLst>
          </p:cNvPr>
          <p:cNvSpPr txBox="1"/>
          <p:nvPr userDrawn="1"/>
        </p:nvSpPr>
        <p:spPr>
          <a:xfrm>
            <a:off x="408839" y="4687818"/>
            <a:ext cx="8138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in vitro diagnostic use. For intended use and product details, visit 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Any photos and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 is a trademark of Abbott.</a:t>
            </a:r>
            <a:r>
              <a:rPr lang="en-US" altLang="en-US" sz="7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altLang="en-US" sz="7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00" b="0" i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altLang="en-US" sz="7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00" i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 | </a:t>
            </a:r>
            <a:r>
              <a:rPr lang="en-US" sz="70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  <a:endParaRPr lang="en-US" sz="70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1pPr>
              <a:defRPr sz="1800" b="1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hyperlink" Target="http://www.globalpointofcare.abbott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402336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79911-1B02-3C63-FDE0-77FB3C6666E4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-STAT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Orientation| </a:t>
            </a:r>
            <a:r>
              <a:rPr lang="en-US" sz="700" i="0" kern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661" r:id="rId2"/>
    <p:sldLayoutId id="2147483810" r:id="rId3"/>
    <p:sldLayoutId id="2147483703" r:id="rId4"/>
    <p:sldLayoutId id="2147483811" r:id="rId5"/>
    <p:sldLayoutId id="2147483748" r:id="rId6"/>
    <p:sldLayoutId id="2147483752" r:id="rId7"/>
    <p:sldLayoutId id="2147483753" r:id="rId8"/>
    <p:sldLayoutId id="2147483754" r:id="rId9"/>
    <p:sldLayoutId id="2147483755" r:id="rId10"/>
    <p:sldLayoutId id="2147483804" r:id="rId11"/>
    <p:sldLayoutId id="2147483805" r:id="rId12"/>
    <p:sldLayoutId id="2147483758" r:id="rId13"/>
    <p:sldLayoutId id="2147483798" r:id="rId14"/>
    <p:sldLayoutId id="2147483750" r:id="rId15"/>
    <p:sldLayoutId id="2147483751" r:id="rId16"/>
    <p:sldLayoutId id="2147483756" r:id="rId17"/>
    <p:sldLayoutId id="2147483669" r:id="rId18"/>
    <p:sldLayoutId id="2147483672" r:id="rId19"/>
    <p:sldLayoutId id="2147483675" r:id="rId20"/>
    <p:sldLayoutId id="2147483676" r:id="rId21"/>
    <p:sldLayoutId id="2147483799" r:id="rId22"/>
    <p:sldLayoutId id="2147483678" r:id="rId23"/>
    <p:sldLayoutId id="2147483680" r:id="rId24"/>
    <p:sldLayoutId id="2147483705" r:id="rId25"/>
    <p:sldLayoutId id="2147483800" r:id="rId26"/>
    <p:sldLayoutId id="2147483801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AFE32-DC19-0EAE-EFE3-91C441AB62EF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 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diagnostic use. For intended use &amp; product details, visit 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err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-STAT</a:t>
            </a:r>
            <a:r>
              <a:rPr lang="en-US" altLang="en-US" sz="700" i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is a trademark of Abbott.</a:t>
            </a:r>
            <a:r>
              <a:rPr lang="en-US" altLang="en-US" sz="700" b="1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altLang="en-US" sz="700" i="0" kern="120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altLang="en-US" sz="700" i="0" kern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i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Orientation| </a:t>
            </a:r>
            <a:r>
              <a:rPr lang="en-US" sz="700" i="0" kern="12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APOC-25002390.1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41.png"/><Relationship Id="rId5" Type="http://schemas.openxmlformats.org/officeDocument/2006/relationships/image" Target="../media/image22.em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image" Target="../media/image22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microsoft.com/office/2007/relationships/hdphoto" Target="../media/hdphoto3.wdp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6" Type="http://schemas.microsoft.com/office/2007/relationships/hdphoto" Target="../media/hdphoto8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6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1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5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07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19.pn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61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61.png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16.png"/><Relationship Id="rId11" Type="http://schemas.openxmlformats.org/officeDocument/2006/relationships/image" Target="../media/image61.png"/><Relationship Id="rId5" Type="http://schemas.openxmlformats.org/officeDocument/2006/relationships/image" Target="../media/image115.jpeg"/><Relationship Id="rId10" Type="http://schemas.openxmlformats.org/officeDocument/2006/relationships/image" Target="../media/image118.pn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2921" y="266700"/>
            <a:ext cx="5241925" cy="261610"/>
          </a:xfrm>
        </p:spPr>
        <p:txBody>
          <a:bodyPr/>
          <a:lstStyle/>
          <a:p>
            <a:r>
              <a:rPr lang="en-IN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405054"/>
            <a:ext cx="8145781" cy="3258384"/>
          </a:xfrm>
        </p:spPr>
        <p:txBody>
          <a:bodyPr/>
          <a:lstStyle/>
          <a:p>
            <a:r>
              <a:rPr lang="en-US" sz="1600" b="0" dirty="0"/>
              <a:t>Content provided in this lesson does not replace the </a:t>
            </a:r>
            <a:r>
              <a:rPr lang="en-US" sz="1600" b="0" i="1" dirty="0"/>
              <a:t>i-STAT</a:t>
            </a:r>
            <a:r>
              <a:rPr lang="en-US" sz="1600" b="0" dirty="0"/>
              <a:t> User Guides, System Manual or Cartridge Test and Information (CTI) sheets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This power point may be modified to represent products within the </a:t>
            </a:r>
            <a:r>
              <a:rPr lang="en-US" sz="1600" b="0" i="1" dirty="0"/>
              <a:t>i-STAT System </a:t>
            </a:r>
            <a:r>
              <a:rPr lang="en-US" sz="1600" b="0" dirty="0"/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Abbott will continue to provide and support the original resources made available on the </a:t>
            </a:r>
            <a:r>
              <a:rPr lang="en-US" sz="1600" b="0" dirty="0">
                <a:hlinkClick r:id="rId3"/>
              </a:rPr>
              <a:t>www.globalpointofcare.abbott</a:t>
            </a:r>
            <a:r>
              <a:rPr lang="en-US" sz="1600" b="0" dirty="0"/>
              <a:t> website.*</a:t>
            </a:r>
          </a:p>
          <a:p>
            <a:endParaRPr lang="en-US" sz="1050" b="0" dirty="0"/>
          </a:p>
          <a:p>
            <a:r>
              <a:rPr lang="en-US" sz="1600" b="0" dirty="0"/>
              <a:t>*Check the website regularly to ensure that you have the most up-to-date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Please delete this slide after reading through and before working on your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609447"/>
            <a:ext cx="2867332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i="1" dirty="0">
                <a:solidFill>
                  <a:schemeClr val="accent3"/>
                </a:solidFill>
              </a:rPr>
              <a:t>i-STAT 1 </a:t>
            </a:r>
            <a:r>
              <a:rPr lang="en-US" sz="1400" b="0" dirty="0">
                <a:solidFill>
                  <a:schemeClr val="accent3"/>
                </a:solidFill>
              </a:rPr>
              <a:t>ELECTRONIC SIMULATOR</a:t>
            </a:r>
          </a:p>
          <a:p>
            <a:pPr marL="0" lvl="1" indent="0">
              <a:buNone/>
            </a:pPr>
            <a:r>
              <a:rPr lang="en-US" sz="1200" dirty="0">
                <a:latin typeface="+mn-lt"/>
              </a:rPr>
              <a:t>A quality control device for the analyzer’s cartridge signal-reading function</a:t>
            </a:r>
          </a:p>
          <a:p>
            <a:pPr marL="0" lvl="1" indent="0">
              <a:buNone/>
            </a:pPr>
            <a:endParaRPr lang="en-US" sz="1200" dirty="0"/>
          </a:p>
          <a:p>
            <a:pPr marL="0" lvl="1" indent="0">
              <a:buNone/>
            </a:pPr>
            <a:endParaRPr lang="en-US" sz="1200" dirty="0"/>
          </a:p>
          <a:p>
            <a:pPr marL="0" lvl="1" indent="0">
              <a:buNone/>
            </a:pPr>
            <a:endParaRPr lang="en-US" sz="1200" dirty="0"/>
          </a:p>
          <a:p>
            <a:pPr marL="0" lvl="1" indent="0">
              <a:buNone/>
            </a:pPr>
            <a:endParaRPr lang="en-US" sz="1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Components</a:t>
            </a:r>
          </a:p>
        </p:txBody>
      </p:sp>
      <p:pic>
        <p:nvPicPr>
          <p:cNvPr id="5" name="Picture 4" descr="A close-up of a device&#10;&#10;Description automatically generated with low confidence">
            <a:extLst>
              <a:ext uri="{FF2B5EF4-FFF2-40B4-BE49-F238E27FC236}">
                <a16:creationId xmlns:a16="http://schemas.microsoft.com/office/drawing/2014/main" id="{83D85B0F-AAC3-3AAF-AA6F-2E1AD8E22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02544"/>
            <a:ext cx="1295827" cy="1569258"/>
          </a:xfrm>
          <a:prstGeom prst="rect">
            <a:avLst/>
          </a:prstGeom>
        </p:spPr>
      </p:pic>
      <p:pic>
        <p:nvPicPr>
          <p:cNvPr id="11" name="Picture 10" descr="A picture containing gadget, electronic device, watch, electronics&#10;&#10;Description automatically generated">
            <a:extLst>
              <a:ext uri="{FF2B5EF4-FFF2-40B4-BE49-F238E27FC236}">
                <a16:creationId xmlns:a16="http://schemas.microsoft.com/office/drawing/2014/main" id="{202EC72F-9E42-BC2A-8721-04DC5442A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39" b="89910" l="9917" r="91598">
                        <a14:foregroundMark x1="10744" y1="43124" x2="10537" y2="51417"/>
                        <a14:foregroundMark x1="91598" y1="53974" x2="89945" y2="44299"/>
                        <a14:foregroundMark x1="37534" y1="9122" x2="45868" y2="8639"/>
                        <a14:foregroundMark x1="51515" y1="86040" x2="52635" y2="87011"/>
                        <a14:foregroundMark x1="49105" y1="84934" x2="50154" y2="85600"/>
                        <a14:foregroundMark x1="50758" y1="86247" x2="54752" y2="86524"/>
                        <a14:backgroundMark x1="12190" y1="56393" x2="32645" y2="72771"/>
                        <a14:backgroundMark x1="33127" y1="73601" x2="51377" y2="88804"/>
                        <a14:backgroundMark x1="51377" y1="88804" x2="52548" y2="94817"/>
                        <a14:backgroundMark x1="53821" y1="87927" x2="54545" y2="88321"/>
                        <a14:backgroundMark x1="44146" y1="82654" x2="48834" y2="85209"/>
                        <a14:backgroundMark x1="54545" y1="88321" x2="77686" y2="69730"/>
                        <a14:backgroundMark x1="55441" y1="86040" x2="90634" y2="57567"/>
                        <a14:backgroundMark x1="60744" y1="80857" x2="90427" y2="57222"/>
                        <a14:backgroundMark x1="7507" y1="51555" x2="12948" y2="56254"/>
                        <a14:backgroundMark x1="7300" y1="50242" x2="7989" y2="51555"/>
                        <a14:backgroundMark x1="7300" y1="49482" x2="7300" y2="51900"/>
                        <a14:backgroundMark x1="7025" y1="49965" x2="7989" y2="53352"/>
                        <a14:backgroundMark x1="55923" y1="85280" x2="59917" y2="81824"/>
                        <a14:backgroundMark x1="90152" y1="57706" x2="93871" y2="56393"/>
                        <a14:backgroundMark x1="50745" y1="87270" x2="53030" y2="88459"/>
                        <a14:backgroundMark x1="49311" y1="86524" x2="50250" y2="87012"/>
                        <a14:backgroundMark x1="53512" y1="87837" x2="52824" y2="8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" t="2678" b="8990"/>
          <a:stretch/>
        </p:blipFill>
        <p:spPr>
          <a:xfrm>
            <a:off x="3745194" y="2904573"/>
            <a:ext cx="1841772" cy="16800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1E68BD-BB9D-D070-D812-DDB9464EC61A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D7F6C823-1B09-44A6-0119-E679271302E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85217B06-0B99-5E98-48B7-FB4AF6809EC4}"/>
                </a:ext>
              </a:extLst>
            </p:cNvPr>
            <p:cNvSpPr txBox="1"/>
            <p:nvPr/>
          </p:nvSpPr>
          <p:spPr>
            <a:xfrm>
              <a:off x="4141141" y="1775642"/>
              <a:ext cx="920310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280FE72E-7632-CE3A-48B1-5576DE1EF00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048C7F59-A0B9-13ED-3008-8E513BBCBF3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4D3FB05B-005C-A97C-D7D5-07F0FF9B6871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7F0DF832-3670-D839-5F68-3FD4C86A53E4}"/>
                </a:ext>
              </a:extLst>
            </p:cNvPr>
            <p:cNvSpPr txBox="1"/>
            <p:nvPr/>
          </p:nvSpPr>
          <p:spPr>
            <a:xfrm>
              <a:off x="5427836" y="1720069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C5F3DF59-DDA6-4989-4BA3-361070E1CD46}"/>
                </a:ext>
              </a:extLst>
            </p:cNvPr>
            <p:cNvSpPr txBox="1"/>
            <p:nvPr/>
          </p:nvSpPr>
          <p:spPr>
            <a:xfrm>
              <a:off x="6403136" y="177083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D891179A-50A0-7D18-686D-74FDC4169281}"/>
                </a:ext>
              </a:extLst>
            </p:cNvPr>
            <p:cNvSpPr txBox="1"/>
            <p:nvPr/>
          </p:nvSpPr>
          <p:spPr>
            <a:xfrm>
              <a:off x="7397442" y="1720069"/>
              <a:ext cx="78413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A8F785-F396-0C8F-E744-A01D54046EC9}"/>
              </a:ext>
            </a:extLst>
          </p:cNvPr>
          <p:cNvCxnSpPr>
            <a:cxnSpLocks/>
          </p:cNvCxnSpPr>
          <p:nvPr/>
        </p:nvCxnSpPr>
        <p:spPr>
          <a:xfrm>
            <a:off x="502920" y="2651593"/>
            <a:ext cx="286733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FC3CE9A-FF4F-F74C-7B14-4D46EA803923}"/>
              </a:ext>
            </a:extLst>
          </p:cNvPr>
          <p:cNvSpPr/>
          <p:nvPr/>
        </p:nvSpPr>
        <p:spPr>
          <a:xfrm>
            <a:off x="3745194" y="1160016"/>
            <a:ext cx="1841771" cy="170509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54FD956-EB2E-C758-D6DA-C8566A224C38}"/>
              </a:ext>
            </a:extLst>
          </p:cNvPr>
          <p:cNvSpPr txBox="1">
            <a:spLocks/>
          </p:cNvSpPr>
          <p:nvPr/>
        </p:nvSpPr>
        <p:spPr>
          <a:xfrm>
            <a:off x="5773748" y="3107216"/>
            <a:ext cx="2867332" cy="139159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en-US" sz="1200" dirty="0"/>
          </a:p>
          <a:p>
            <a:pPr defTabSz="385763">
              <a:spcBef>
                <a:spcPts val="254"/>
              </a:spcBef>
            </a:pPr>
            <a:r>
              <a:rPr lang="en-US" sz="1400" b="0" i="1" dirty="0">
                <a:solidFill>
                  <a:schemeClr val="accent3"/>
                </a:solidFill>
              </a:rPr>
              <a:t>i-STAT 1 </a:t>
            </a:r>
            <a:r>
              <a:rPr lang="en-US" sz="1400" b="0" dirty="0">
                <a:solidFill>
                  <a:schemeClr val="accent3"/>
                </a:solidFill>
              </a:rPr>
              <a:t>PRINTER</a:t>
            </a:r>
          </a:p>
          <a:p>
            <a:pPr marL="0" lvl="1" indent="0">
              <a:buNone/>
            </a:pPr>
            <a:r>
              <a:rPr lang="en-US" sz="1200" dirty="0">
                <a:latin typeface="+mn-lt"/>
              </a:rPr>
              <a:t>Portable printer used to print records from the analyzer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5709BF-4C58-094A-B259-61987A122442}"/>
              </a:ext>
            </a:extLst>
          </p:cNvPr>
          <p:cNvCxnSpPr>
            <a:cxnSpLocks/>
          </p:cNvCxnSpPr>
          <p:nvPr/>
        </p:nvCxnSpPr>
        <p:spPr>
          <a:xfrm>
            <a:off x="5773748" y="3209573"/>
            <a:ext cx="2514846" cy="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21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A779-CE2E-1A42-1B85-CFCD345E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the </a:t>
            </a:r>
            <a:br>
              <a:rPr lang="en-US"/>
            </a:br>
            <a:r>
              <a:rPr lang="en-US"/>
              <a:t>i-STAT 1 Analyzer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F7D-46E5-FF31-7497-F1897A347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>
                <a:solidFill>
                  <a:schemeClr val="accent1"/>
                </a:solidFill>
              </a:rPr>
              <a:t>i</a:t>
            </a:r>
            <a:r>
              <a:rPr lang="en-US" b="0">
                <a:solidFill>
                  <a:schemeClr val="accent1"/>
                </a:solidFill>
              </a:rPr>
              <a:t>-stat 1 learning system | </a:t>
            </a:r>
            <a:r>
              <a:rPr lang="en-US" b="0" cap="none">
                <a:solidFill>
                  <a:schemeClr val="accent1"/>
                </a:solidFill>
              </a:rPr>
              <a:t>i</a:t>
            </a:r>
            <a:r>
              <a:rPr lang="en-US" b="0">
                <a:solidFill>
                  <a:schemeClr val="accent1"/>
                </a:solidFill>
              </a:rPr>
              <a:t>-stat 1 analyzer system 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1607-F2C7-4FD2-127C-32177032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5123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F9E17-FC27-7F38-A4AA-177CD86B4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EC12ADB-C366-3AFE-F765-F13529B642DC}"/>
              </a:ext>
            </a:extLst>
          </p:cNvPr>
          <p:cNvGrpSpPr/>
          <p:nvPr/>
        </p:nvGrpSpPr>
        <p:grpSpPr>
          <a:xfrm>
            <a:off x="1873609" y="486236"/>
            <a:ext cx="5934215" cy="4272013"/>
            <a:chOff x="3786251" y="498216"/>
            <a:chExt cx="4948910" cy="35626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30FF9C-17C5-74EB-EA6A-D2EEF7C5007F}"/>
                </a:ext>
              </a:extLst>
            </p:cNvPr>
            <p:cNvGrpSpPr/>
            <p:nvPr/>
          </p:nvGrpSpPr>
          <p:grpSpPr>
            <a:xfrm>
              <a:off x="5504335" y="498216"/>
              <a:ext cx="3230826" cy="3555866"/>
              <a:chOff x="1136731" y="1051379"/>
              <a:chExt cx="3230826" cy="355586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796EF78-02A7-06B0-03CB-38E90DCEC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36731" y="1051379"/>
                <a:ext cx="2676311" cy="3555866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E15F012-0D87-841D-4FA1-3B1404D3DEFB}"/>
                  </a:ext>
                </a:extLst>
              </p:cNvPr>
              <p:cNvGrpSpPr/>
              <p:nvPr/>
            </p:nvGrpSpPr>
            <p:grpSpPr>
              <a:xfrm rot="16200000">
                <a:off x="3075983" y="2868386"/>
                <a:ext cx="1059657" cy="1523481"/>
                <a:chOff x="6091053" y="2594579"/>
                <a:chExt cx="1059657" cy="1523481"/>
              </a:xfrm>
            </p:grpSpPr>
            <p:sp>
              <p:nvSpPr>
                <p:cNvPr id="9" name="Line 13">
                  <a:extLst>
                    <a:ext uri="{FF2B5EF4-FFF2-40B4-BE49-F238E27FC236}">
                      <a16:creationId xmlns:a16="http://schemas.microsoft.com/office/drawing/2014/main" id="{389AF4E5-3B52-1F45-1F82-625134914E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91053" y="2708879"/>
                  <a:ext cx="1059657" cy="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1" name="Line 14">
                  <a:extLst>
                    <a:ext uri="{FF2B5EF4-FFF2-40B4-BE49-F238E27FC236}">
                      <a16:creationId xmlns:a16="http://schemas.microsoft.com/office/drawing/2014/main" id="{43B4CAEB-128C-0197-4AD8-4448B69AE0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1053" y="2594579"/>
                  <a:ext cx="0" cy="11430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2" name="Line 16">
                  <a:extLst>
                    <a:ext uri="{FF2B5EF4-FFF2-40B4-BE49-F238E27FC236}">
                      <a16:creationId xmlns:a16="http://schemas.microsoft.com/office/drawing/2014/main" id="{4C64CC41-08DF-5444-FE6F-C0758C191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88734" y="2708879"/>
                  <a:ext cx="0" cy="1071563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3" name="Line 18">
                  <a:extLst>
                    <a:ext uri="{FF2B5EF4-FFF2-40B4-BE49-F238E27FC236}">
                      <a16:creationId xmlns:a16="http://schemas.microsoft.com/office/drawing/2014/main" id="{704321CC-20C3-9363-74E3-84BA95726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50710" y="2594581"/>
                  <a:ext cx="0" cy="11430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4" name="Text Box 19">
                  <a:extLst>
                    <a:ext uri="{FF2B5EF4-FFF2-40B4-BE49-F238E27FC236}">
                      <a16:creationId xmlns:a16="http://schemas.microsoft.com/office/drawing/2014/main" id="{09334A60-7E18-36DC-3135-F94B475C34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077965" y="3488294"/>
                  <a:ext cx="1028700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Keypad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5DE7A72-E679-9A48-157C-7E159FBF6537}"/>
                  </a:ext>
                </a:extLst>
              </p:cNvPr>
              <p:cNvGrpSpPr/>
              <p:nvPr/>
            </p:nvGrpSpPr>
            <p:grpSpPr>
              <a:xfrm rot="16200000">
                <a:off x="3075985" y="1544572"/>
                <a:ext cx="1059657" cy="1523487"/>
                <a:chOff x="6091053" y="2594579"/>
                <a:chExt cx="1059657" cy="1523487"/>
              </a:xfrm>
            </p:grpSpPr>
            <p:sp>
              <p:nvSpPr>
                <p:cNvPr id="16" name="Line 13">
                  <a:extLst>
                    <a:ext uri="{FF2B5EF4-FFF2-40B4-BE49-F238E27FC236}">
                      <a16:creationId xmlns:a16="http://schemas.microsoft.com/office/drawing/2014/main" id="{24DE7A26-194B-36F6-9CF9-6B7C479170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91053" y="2708879"/>
                  <a:ext cx="1059657" cy="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7" name="Line 14">
                  <a:extLst>
                    <a:ext uri="{FF2B5EF4-FFF2-40B4-BE49-F238E27FC236}">
                      <a16:creationId xmlns:a16="http://schemas.microsoft.com/office/drawing/2014/main" id="{85AE6A4E-C261-E2D0-5649-4E8DC9CCF5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1053" y="2594579"/>
                  <a:ext cx="0" cy="11430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0BF35C78-BF74-C92F-798C-DD120D3998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88734" y="2708879"/>
                  <a:ext cx="0" cy="1071563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0" name="Line 18">
                  <a:extLst>
                    <a:ext uri="{FF2B5EF4-FFF2-40B4-BE49-F238E27FC236}">
                      <a16:creationId xmlns:a16="http://schemas.microsoft.com/office/drawing/2014/main" id="{C29D11EF-9BB4-C29A-9C99-43FEAB3F80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50710" y="2594581"/>
                  <a:ext cx="0" cy="11430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1" name="Text Box 19">
                  <a:extLst>
                    <a:ext uri="{FF2B5EF4-FFF2-40B4-BE49-F238E27FC236}">
                      <a16:creationId xmlns:a16="http://schemas.microsoft.com/office/drawing/2014/main" id="{B9B7FF20-D1BC-A37F-C308-DE8AB3113E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077958" y="3488300"/>
                  <a:ext cx="1028700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Display SCREEN</a:t>
                  </a:r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6A37A9-2642-E58C-45EE-36B1F23FF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3548" y="505048"/>
              <a:ext cx="2581939" cy="355586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08E342-963B-CCAC-E282-5C949834F10B}"/>
                </a:ext>
              </a:extLst>
            </p:cNvPr>
            <p:cNvGrpSpPr/>
            <p:nvPr/>
          </p:nvGrpSpPr>
          <p:grpSpPr>
            <a:xfrm rot="5400000">
              <a:off x="4251611" y="2580064"/>
              <a:ext cx="1059658" cy="1024525"/>
              <a:chOff x="6106415" y="2234663"/>
              <a:chExt cx="1059658" cy="1024525"/>
            </a:xfrm>
          </p:grpSpPr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F797CC84-1138-5B95-5D87-2D2843BC6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6415" y="2348963"/>
                <a:ext cx="1059657" cy="0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3" name="Line 14">
                <a:extLst>
                  <a:ext uri="{FF2B5EF4-FFF2-40B4-BE49-F238E27FC236}">
                    <a16:creationId xmlns:a16="http://schemas.microsoft.com/office/drawing/2014/main" id="{1806A778-4F48-23A8-BCF0-12B87274F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6416" y="2234663"/>
                <a:ext cx="0" cy="114300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070690D9-B239-BE1B-24A8-F3C24A813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04097" y="2348962"/>
                <a:ext cx="2" cy="751539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6" name="Line 18">
                <a:extLst>
                  <a:ext uri="{FF2B5EF4-FFF2-40B4-BE49-F238E27FC236}">
                    <a16:creationId xmlns:a16="http://schemas.microsoft.com/office/drawing/2014/main" id="{A89B45F1-974C-18EA-67CE-1E41857294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66073" y="2234665"/>
                <a:ext cx="0" cy="114300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7" name="Text Box 19">
                <a:extLst>
                  <a:ext uri="{FF2B5EF4-FFF2-40B4-BE49-F238E27FC236}">
                    <a16:creationId xmlns:a16="http://schemas.microsoft.com/office/drawing/2014/main" id="{444800DD-680B-20C5-CEF4-57C1EB095C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306789" y="2842882"/>
                <a:ext cx="601781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Keypad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F54949B-EECD-F401-9F19-A59DB50A2FC8}"/>
                </a:ext>
              </a:extLst>
            </p:cNvPr>
            <p:cNvGrpSpPr/>
            <p:nvPr/>
          </p:nvGrpSpPr>
          <p:grpSpPr>
            <a:xfrm rot="5400000">
              <a:off x="4018166" y="1035347"/>
              <a:ext cx="1059658" cy="1523487"/>
              <a:chOff x="6106415" y="2234664"/>
              <a:chExt cx="1059658" cy="1523487"/>
            </a:xfrm>
          </p:grpSpPr>
          <p:sp>
            <p:nvSpPr>
              <p:cNvPr id="26" name="Line 13">
                <a:extLst>
                  <a:ext uri="{FF2B5EF4-FFF2-40B4-BE49-F238E27FC236}">
                    <a16:creationId xmlns:a16="http://schemas.microsoft.com/office/drawing/2014/main" id="{53DBAA7A-336A-EE13-79E7-630DF5393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6416" y="2348963"/>
                <a:ext cx="1059657" cy="0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7" name="Line 14">
                <a:extLst>
                  <a:ext uri="{FF2B5EF4-FFF2-40B4-BE49-F238E27FC236}">
                    <a16:creationId xmlns:a16="http://schemas.microsoft.com/office/drawing/2014/main" id="{3D514224-FA3E-6B37-86CE-55C6AB85B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6415" y="2234664"/>
                <a:ext cx="0" cy="114300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8" name="Line 16">
                <a:extLst>
                  <a:ext uri="{FF2B5EF4-FFF2-40B4-BE49-F238E27FC236}">
                    <a16:creationId xmlns:a16="http://schemas.microsoft.com/office/drawing/2014/main" id="{04DFCFA8-5217-3216-5510-D10494366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04097" y="2348963"/>
                <a:ext cx="0" cy="1071563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0" name="Line 18">
                <a:extLst>
                  <a:ext uri="{FF2B5EF4-FFF2-40B4-BE49-F238E27FC236}">
                    <a16:creationId xmlns:a16="http://schemas.microsoft.com/office/drawing/2014/main" id="{6A3DCFAA-3E22-6718-3DDB-89C815F17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66071" y="2234666"/>
                <a:ext cx="0" cy="114300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1" name="Text Box 19">
                <a:extLst>
                  <a:ext uri="{FF2B5EF4-FFF2-40B4-BE49-F238E27FC236}">
                    <a16:creationId xmlns:a16="http://schemas.microsoft.com/office/drawing/2014/main" id="{8244CBE0-C48F-8E48-50FA-9DB1D89953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093319" y="3128385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Display SCREEN</a:t>
                </a:r>
              </a:p>
            </p:txBody>
          </p:sp>
        </p:grpSp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00FD1D31-38E5-F145-24C0-4603E0D37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2598" y="3710876"/>
              <a:ext cx="1447307" cy="1796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 b="1" i="1" dirty="0">
                  <a:solidFill>
                    <a:schemeClr val="accent3"/>
                  </a:solidFill>
                </a:rPr>
                <a:t>i</a:t>
              </a:r>
              <a:r>
                <a:rPr lang="en-US" altLang="en-US" sz="800" b="1" i="1" cap="all" dirty="0">
                  <a:solidFill>
                    <a:schemeClr val="accent3"/>
                  </a:solidFill>
                </a:rPr>
                <a:t>-STAT 1 Wireless Analyzer</a:t>
              </a: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C209AC2D-F93A-4D5D-2166-1796006ED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9905" y="3712580"/>
              <a:ext cx="1071564" cy="1796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 b="1" i="1" dirty="0">
                  <a:solidFill>
                    <a:schemeClr val="accent3"/>
                  </a:solidFill>
                </a:rPr>
                <a:t>i</a:t>
              </a:r>
              <a:r>
                <a:rPr lang="en-US" altLang="en-US" sz="800" b="1" i="1" cap="all" dirty="0">
                  <a:solidFill>
                    <a:schemeClr val="accent3"/>
                  </a:solidFill>
                </a:rPr>
                <a:t>-STAT 1  Analyzer</a:t>
              </a: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92C0B89-C10B-3B58-A22D-3134DD1E6F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2602" y="2248650"/>
            <a:ext cx="1376558" cy="721185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600" b="0" dirty="0">
                <a:solidFill>
                  <a:schemeClr val="accent1"/>
                </a:solidFill>
              </a:rPr>
              <a:t>FRONT OF </a:t>
            </a:r>
            <a:br>
              <a:rPr lang="en-US" sz="1600" b="0" dirty="0">
                <a:solidFill>
                  <a:schemeClr val="accent1"/>
                </a:solidFill>
              </a:rPr>
            </a:br>
            <a:r>
              <a:rPr lang="en-US" sz="1600" b="0" dirty="0">
                <a:solidFill>
                  <a:schemeClr val="accent1"/>
                </a:solidFill>
              </a:rPr>
              <a:t>THE ANALYZER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F4546-29BF-B74D-A635-2711B8A633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12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1B8EBF-77AF-A28F-C08E-94F69ADF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the analyzer</a:t>
            </a:r>
            <a:endParaRPr lang="en-US" sz="1800" i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404B9B-9CEA-A336-855A-CF7495C52898}"/>
              </a:ext>
            </a:extLst>
          </p:cNvPr>
          <p:cNvSpPr txBox="1">
            <a:spLocks/>
          </p:cNvSpPr>
          <p:nvPr/>
        </p:nvSpPr>
        <p:spPr>
          <a:xfrm>
            <a:off x="510541" y="1009175"/>
            <a:ext cx="4074406" cy="78371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2CF676-46AE-0F20-6E13-9D2A4D020EB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BF5D4D83-3BDC-8AAC-EA13-90554E76F54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6">
              <a:extLst>
                <a:ext uri="{FF2B5EF4-FFF2-40B4-BE49-F238E27FC236}">
                  <a16:creationId xmlns:a16="http://schemas.microsoft.com/office/drawing/2014/main" id="{914D118F-F86B-5741-17A0-7916784892CA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1" name="object 17">
              <a:extLst>
                <a:ext uri="{FF2B5EF4-FFF2-40B4-BE49-F238E27FC236}">
                  <a16:creationId xmlns:a16="http://schemas.microsoft.com/office/drawing/2014/main" id="{12B5EF8A-5AEC-C4CC-A463-267AC87611E3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9">
              <a:extLst>
                <a:ext uri="{FF2B5EF4-FFF2-40B4-BE49-F238E27FC236}">
                  <a16:creationId xmlns:a16="http://schemas.microsoft.com/office/drawing/2014/main" id="{55D0565F-DE44-EA9C-1D7E-DBF4628BB18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2">
              <a:extLst>
                <a:ext uri="{FF2B5EF4-FFF2-40B4-BE49-F238E27FC236}">
                  <a16:creationId xmlns:a16="http://schemas.microsoft.com/office/drawing/2014/main" id="{69FDF513-9589-9CF4-DF41-1A192447375A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8">
              <a:extLst>
                <a:ext uri="{FF2B5EF4-FFF2-40B4-BE49-F238E27FC236}">
                  <a16:creationId xmlns:a16="http://schemas.microsoft.com/office/drawing/2014/main" id="{ADE436B6-2514-ADED-14B7-D2C9D47E8B59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object 20">
              <a:extLst>
                <a:ext uri="{FF2B5EF4-FFF2-40B4-BE49-F238E27FC236}">
                  <a16:creationId xmlns:a16="http://schemas.microsoft.com/office/drawing/2014/main" id="{19AFA255-E29D-7410-C2E6-58D084BEC8D4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6" name="object 23">
              <a:extLst>
                <a:ext uri="{FF2B5EF4-FFF2-40B4-BE49-F238E27FC236}">
                  <a16:creationId xmlns:a16="http://schemas.microsoft.com/office/drawing/2014/main" id="{4D604E32-9894-914B-CE92-EBDCAF4D21A1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086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E48BC-CE2B-3B34-156C-0532DB7A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A0BF0-CA9A-04F4-4EB9-CF57F59D23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13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B9A7F6-8DA0-9A5A-F55E-54793C1B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371422" cy="390526"/>
          </a:xfrm>
        </p:spPr>
        <p:txBody>
          <a:bodyPr/>
          <a:lstStyle/>
          <a:p>
            <a:r>
              <a:rPr lang="en-US"/>
              <a:t>Anatomy of the analyzer</a:t>
            </a:r>
            <a:r>
              <a:rPr lang="en-US" sz="1800"/>
              <a:t> </a:t>
            </a:r>
            <a:r>
              <a:rPr lang="en-US" sz="1400"/>
              <a:t>– cont’d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A6674C-B7B1-E53F-B558-00DADB32520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A3513B9D-59FF-4B73-8F02-501EA0BF5D8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579FEAD5-D312-9CE8-9B49-05730D4F067F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A68E97E7-3B87-DB35-016B-11E156B33C2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FECFABAA-7AB4-DAEE-5351-BC9FD9CB3A0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4D56410B-092B-02B6-66DB-57ADDE2226D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18578A13-86CC-5201-D2F0-A7D5EBCF6FA0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FDD3C0EC-9B91-FDBB-E26F-B0787D7C20EF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446E2608-A4A6-6784-9F18-056B7CFCC350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D1605A-5CE8-2D22-82E9-AD3E7932A37B}"/>
              </a:ext>
            </a:extLst>
          </p:cNvPr>
          <p:cNvGrpSpPr/>
          <p:nvPr/>
        </p:nvGrpSpPr>
        <p:grpSpPr>
          <a:xfrm>
            <a:off x="4131793" y="552413"/>
            <a:ext cx="5012207" cy="4038674"/>
            <a:chOff x="1972252" y="386962"/>
            <a:chExt cx="5012207" cy="403867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11A0A77-DF96-A098-E1F8-1CFA92097CA2}"/>
                </a:ext>
              </a:extLst>
            </p:cNvPr>
            <p:cNvGrpSpPr/>
            <p:nvPr/>
          </p:nvGrpSpPr>
          <p:grpSpPr>
            <a:xfrm>
              <a:off x="2135632" y="386962"/>
              <a:ext cx="4848827" cy="4038674"/>
              <a:chOff x="2135633" y="1001090"/>
              <a:chExt cx="4111506" cy="34245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59794D2-4428-7A6F-534F-B2FF54062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1929" y="1001090"/>
                <a:ext cx="1133917" cy="3424546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61F54B3-6BEE-74BB-40D1-6C04D16AA099}"/>
                  </a:ext>
                </a:extLst>
              </p:cNvPr>
              <p:cNvGrpSpPr/>
              <p:nvPr/>
            </p:nvGrpSpPr>
            <p:grpSpPr>
              <a:xfrm rot="10800000">
                <a:off x="3912910" y="3493948"/>
                <a:ext cx="123919" cy="367387"/>
                <a:chOff x="3357736" y="1669397"/>
                <a:chExt cx="123094" cy="1059658"/>
              </a:xfrm>
            </p:grpSpPr>
            <p:sp>
              <p:nvSpPr>
                <p:cNvPr id="61" name="Line 13">
                  <a:extLst>
                    <a:ext uri="{FF2B5EF4-FFF2-40B4-BE49-F238E27FC236}">
                      <a16:creationId xmlns:a16="http://schemas.microsoft.com/office/drawing/2014/main" id="{4651CA94-1E7C-4A51-2021-0859A25056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2942207" y="2199226"/>
                  <a:ext cx="1059657" cy="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62" name="Line 14">
                  <a:extLst>
                    <a:ext uri="{FF2B5EF4-FFF2-40B4-BE49-F238E27FC236}">
                      <a16:creationId xmlns:a16="http://schemas.microsoft.com/office/drawing/2014/main" id="{AC3512F1-2A55-F62F-0C60-5E06FFDAD0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3423680" y="2671905"/>
                  <a:ext cx="0" cy="11430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64" name="Line 18">
                  <a:extLst>
                    <a:ext uri="{FF2B5EF4-FFF2-40B4-BE49-F238E27FC236}">
                      <a16:creationId xmlns:a16="http://schemas.microsoft.com/office/drawing/2014/main" id="{10C83669-D785-9C08-8430-2BFFA7711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3414886" y="1640600"/>
                  <a:ext cx="0" cy="11430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72930B6-D560-DDE0-EC47-D836C841B481}"/>
                  </a:ext>
                </a:extLst>
              </p:cNvPr>
              <p:cNvGrpSpPr/>
              <p:nvPr/>
            </p:nvGrpSpPr>
            <p:grpSpPr>
              <a:xfrm>
                <a:off x="4072142" y="3225941"/>
                <a:ext cx="433023" cy="67015"/>
                <a:chOff x="6126479" y="3084328"/>
                <a:chExt cx="433023" cy="67015"/>
              </a:xfrm>
            </p:grpSpPr>
            <p:sp>
              <p:nvSpPr>
                <p:cNvPr id="77" name="Line 13">
                  <a:extLst>
                    <a:ext uri="{FF2B5EF4-FFF2-40B4-BE49-F238E27FC236}">
                      <a16:creationId xmlns:a16="http://schemas.microsoft.com/office/drawing/2014/main" id="{FCC1DAE6-B795-5E09-8924-BE5AE8947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6342990" y="2868127"/>
                  <a:ext cx="0" cy="433021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78" name="Line 14">
                  <a:extLst>
                    <a:ext uri="{FF2B5EF4-FFF2-40B4-BE49-F238E27FC236}">
                      <a16:creationId xmlns:a16="http://schemas.microsoft.com/office/drawing/2014/main" id="{09EA6ECA-2F08-2B76-2BDC-897A8D1BEA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6098295" y="3117836"/>
                  <a:ext cx="67015" cy="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81" name="Line 14">
                  <a:extLst>
                    <a:ext uri="{FF2B5EF4-FFF2-40B4-BE49-F238E27FC236}">
                      <a16:creationId xmlns:a16="http://schemas.microsoft.com/office/drawing/2014/main" id="{465F7CC6-2CC0-F90F-2806-56920753A8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6525994" y="3117836"/>
                  <a:ext cx="67015" cy="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</p:grpSp>
          <p:sp>
            <p:nvSpPr>
              <p:cNvPr id="92" name="Line 16">
                <a:extLst>
                  <a:ext uri="{FF2B5EF4-FFF2-40B4-BE49-F238E27FC236}">
                    <a16:creationId xmlns:a16="http://schemas.microsoft.com/office/drawing/2014/main" id="{3D6D1324-521B-79A6-FE12-0747B6516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5088218" y="3681892"/>
                <a:ext cx="0" cy="1010748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70" name="Text Box 19">
                <a:extLst>
                  <a:ext uri="{FF2B5EF4-FFF2-40B4-BE49-F238E27FC236}">
                    <a16:creationId xmlns:a16="http://schemas.microsoft.com/office/drawing/2014/main" id="{EE3C5E88-C688-1BC6-D28E-0380D7F13A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8439" y="3657380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Abc key</a:t>
                </a:r>
              </a:p>
            </p:txBody>
          </p:sp>
          <p:sp>
            <p:nvSpPr>
              <p:cNvPr id="95" name="Line 13">
                <a:extLst>
                  <a:ext uri="{FF2B5EF4-FFF2-40B4-BE49-F238E27FC236}">
                    <a16:creationId xmlns:a16="http://schemas.microsoft.com/office/drawing/2014/main" id="{0C8A5A16-5D37-7DCC-85EE-A194ED303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4450292" y="2071744"/>
                <a:ext cx="1059657" cy="0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96" name="Line 14">
                <a:extLst>
                  <a:ext uri="{FF2B5EF4-FFF2-40B4-BE49-F238E27FC236}">
                    <a16:creationId xmlns:a16="http://schemas.microsoft.com/office/drawing/2014/main" id="{94456FF8-221F-086F-DE07-B8FEDE26F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 flipV="1">
                <a:off x="4854990" y="2464013"/>
                <a:ext cx="1" cy="262680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97" name="Line 16">
                <a:extLst>
                  <a:ext uri="{FF2B5EF4-FFF2-40B4-BE49-F238E27FC236}">
                    <a16:creationId xmlns:a16="http://schemas.microsoft.com/office/drawing/2014/main" id="{B87F9F1E-99E7-5D9F-C6A3-FBD801BE07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5520957" y="1567344"/>
                <a:ext cx="2" cy="1081676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98" name="Line 18">
                <a:extLst>
                  <a:ext uri="{FF2B5EF4-FFF2-40B4-BE49-F238E27FC236}">
                    <a16:creationId xmlns:a16="http://schemas.microsoft.com/office/drawing/2014/main" id="{80AB3D8C-0C21-6610-8DF4-C5E6C2110D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 flipV="1">
                <a:off x="4854993" y="1410577"/>
                <a:ext cx="0" cy="262677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99" name="Text Box 19">
                <a:extLst>
                  <a:ext uri="{FF2B5EF4-FFF2-40B4-BE49-F238E27FC236}">
                    <a16:creationId xmlns:a16="http://schemas.microsoft.com/office/drawing/2014/main" id="{293A6BAE-E4A9-5CDA-E9E3-CDC4C53D31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8439" y="1984901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Display SCREEN</a:t>
                </a: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43DB69E1-13FF-233A-8334-874D2D7BC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5088218" y="3507259"/>
                <a:ext cx="0" cy="1010748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537CD81E-C8E7-C107-9E75-814A5EE16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 flipV="1">
                <a:off x="3486447" y="3529710"/>
                <a:ext cx="6912" cy="971439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59AAD2C-24C2-CF6D-1D63-CCEA4BD95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3488574" y="3714214"/>
                <a:ext cx="6914" cy="967183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1427F1A0-B0F4-EA1E-77CC-C27B3467C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3517484" y="3282588"/>
                <a:ext cx="0" cy="808563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8CA1CAC9-F837-AD11-EBDF-34F17D065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3578547" y="2614167"/>
                <a:ext cx="5185" cy="1062980"/>
              </a:xfrm>
              <a:prstGeom prst="line">
                <a:avLst/>
              </a:prstGeom>
              <a:noFill/>
              <a:ln w="19050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65" name="Text Box 19">
                <a:extLst>
                  <a:ext uri="{FF2B5EF4-FFF2-40B4-BE49-F238E27FC236}">
                    <a16:creationId xmlns:a16="http://schemas.microsoft.com/office/drawing/2014/main" id="{5DA6FE85-F9DB-A119-6B3F-C772D845EC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5633" y="3065189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Scan Key</a:t>
                </a:r>
              </a:p>
            </p:txBody>
          </p:sp>
          <p:sp>
            <p:nvSpPr>
              <p:cNvPr id="71" name="Text Box 19">
                <a:extLst>
                  <a:ext uri="{FF2B5EF4-FFF2-40B4-BE49-F238E27FC236}">
                    <a16:creationId xmlns:a16="http://schemas.microsoft.com/office/drawing/2014/main" id="{B6BF6876-E235-2068-682C-24E9E73DCA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5633" y="3583694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Number keys</a:t>
                </a:r>
              </a:p>
            </p:txBody>
          </p:sp>
          <p:sp>
            <p:nvSpPr>
              <p:cNvPr id="75" name="Text Box 19">
                <a:extLst>
                  <a:ext uri="{FF2B5EF4-FFF2-40B4-BE49-F238E27FC236}">
                    <a16:creationId xmlns:a16="http://schemas.microsoft.com/office/drawing/2014/main" id="{33A53187-1738-1791-4634-200DEA0603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5633" y="4116345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spcBef>
                    <a:spcPct val="50000"/>
                  </a:spcBef>
                </a:pPr>
                <a:r>
                  <a:rPr lang="en-US" altLang="en-US" sz="900" b="1" cap="all" dirty="0">
                    <a:solidFill>
                      <a:schemeClr val="accent1"/>
                    </a:solidFill>
                  </a:rPr>
                  <a:t>Menu key</a:t>
                </a:r>
              </a:p>
            </p:txBody>
          </p:sp>
          <p:sp>
            <p:nvSpPr>
              <p:cNvPr id="69" name="Text Box 19">
                <a:extLst>
                  <a:ext uri="{FF2B5EF4-FFF2-40B4-BE49-F238E27FC236}">
                    <a16:creationId xmlns:a16="http://schemas.microsoft.com/office/drawing/2014/main" id="{418F4FD0-1FE1-CCAD-9494-1EAFB03567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5633" y="3276591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Arrow keys</a:t>
                </a:r>
              </a:p>
            </p:txBody>
          </p:sp>
          <p:sp>
            <p:nvSpPr>
              <p:cNvPr id="73" name="Text Box 19">
                <a:extLst>
                  <a:ext uri="{FF2B5EF4-FFF2-40B4-BE49-F238E27FC236}">
                    <a16:creationId xmlns:a16="http://schemas.microsoft.com/office/drawing/2014/main" id="{9C5A2323-2421-ADE2-62D1-E8609E0B35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8439" y="3905843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 dirty="0">
                    <a:solidFill>
                      <a:schemeClr val="accent1"/>
                    </a:solidFill>
                  </a:rPr>
                  <a:t>Enter key</a:t>
                </a:r>
              </a:p>
            </p:txBody>
          </p:sp>
          <p:sp>
            <p:nvSpPr>
              <p:cNvPr id="74" name="Text Box 19">
                <a:extLst>
                  <a:ext uri="{FF2B5EF4-FFF2-40B4-BE49-F238E27FC236}">
                    <a16:creationId xmlns:a16="http://schemas.microsoft.com/office/drawing/2014/main" id="{DB437166-6BD3-1644-FBE9-334DC5E8E0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8439" y="4082330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 dirty="0">
                    <a:solidFill>
                      <a:schemeClr val="accent1"/>
                    </a:solidFill>
                  </a:rPr>
                  <a:t>Power key</a:t>
                </a:r>
              </a:p>
            </p:txBody>
          </p:sp>
          <p:cxnSp>
            <p:nvCxnSpPr>
              <p:cNvPr id="26" name="Connector: Elbow 25">
                <a:extLst>
                  <a:ext uri="{FF2B5EF4-FFF2-40B4-BE49-F238E27FC236}">
                    <a16:creationId xmlns:a16="http://schemas.microsoft.com/office/drawing/2014/main" id="{BC251F5C-2DB0-6705-F5CA-1FEC2F47FC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346401" y="3370492"/>
                <a:ext cx="825667" cy="391192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4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 Box 19">
              <a:extLst>
                <a:ext uri="{FF2B5EF4-FFF2-40B4-BE49-F238E27FC236}">
                  <a16:creationId xmlns:a16="http://schemas.microsoft.com/office/drawing/2014/main" id="{597D5602-03E3-1306-E021-8F9C56601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252" y="3856240"/>
              <a:ext cx="1376558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900" b="1" cap="all" dirty="0">
                  <a:solidFill>
                    <a:schemeClr val="accent1"/>
                  </a:solidFill>
                </a:rPr>
                <a:t>Decimal key</a:t>
              </a:r>
            </a:p>
          </p:txBody>
        </p:sp>
      </p:grpSp>
      <p:graphicFrame>
        <p:nvGraphicFramePr>
          <p:cNvPr id="30" name="Table 25">
            <a:extLst>
              <a:ext uri="{FF2B5EF4-FFF2-40B4-BE49-F238E27FC236}">
                <a16:creationId xmlns:a16="http://schemas.microsoft.com/office/drawing/2014/main" id="{1FC0F674-9DA1-5A3D-CEBD-75F1E99A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18824"/>
              </p:ext>
            </p:extLst>
          </p:nvPr>
        </p:nvGraphicFramePr>
        <p:xfrm>
          <a:off x="487382" y="1087493"/>
          <a:ext cx="3962404" cy="358794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81156">
                  <a:extLst>
                    <a:ext uri="{9D8B030D-6E8A-4147-A177-3AD203B41FA5}">
                      <a16:colId xmlns:a16="http://schemas.microsoft.com/office/drawing/2014/main" val="2903846938"/>
                    </a:ext>
                  </a:extLst>
                </a:gridCol>
                <a:gridCol w="3281248">
                  <a:extLst>
                    <a:ext uri="{9D8B030D-6E8A-4147-A177-3AD203B41FA5}">
                      <a16:colId xmlns:a16="http://schemas.microsoft.com/office/drawing/2014/main" val="3306678423"/>
                    </a:ext>
                  </a:extLst>
                </a:gridCol>
              </a:tblGrid>
              <a:tr h="274177"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KEYPAD KEY &amp; FUNCTION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  <a:cs typeface="Calibri" panose="020F0502020204030204" pitchFamily="34" charset="0"/>
                        </a:rPr>
                        <a:t>3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80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02275"/>
                  </a:ext>
                </a:extLst>
              </a:tr>
              <a:tr h="27417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SCAN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Activates the barcode scanner.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8267596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Used as a page key to move from one screen to the next and navigate the alphabet when the ABC key is pressed.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322871"/>
                  </a:ext>
                </a:extLst>
              </a:tr>
              <a:tr h="27417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ABC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Used to enter alpha characters on data entry screens.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437190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0-9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Used to enter a number or digits on data entry screen and to select menu options and stored records.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586995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kern="1200" baseline="0">
                          <a:solidFill>
                            <a:schemeClr val="dk1"/>
                          </a:solidFill>
                        </a:rPr>
                        <a:t>.</a:t>
                      </a:r>
                      <a:endParaRPr lang="en-US" sz="16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Enters a decimal point or a comma separator based on customization.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581776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 dirty="0">
                          <a:solidFill>
                            <a:schemeClr val="dk1"/>
                          </a:solidFill>
                        </a:rPr>
                        <a:t>The backlight for the display is turned on and off by pressing the “0” key for one second.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790223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 to respond to a prompt to complete an action, such as entering an operator or patient ID via the keypad.</a:t>
                      </a:r>
                      <a:endParaRPr lang="en-US" sz="3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929226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MENU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 to return to the previous menu and switch between the Test and Administration Menus.</a:t>
                      </a:r>
                      <a:endParaRPr lang="en-US" sz="3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830497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Used to print either directly to the </a:t>
                      </a:r>
                      <a:r>
                        <a:rPr lang="en-US" sz="800" i="1" dirty="0"/>
                        <a:t>i-STAT 1 </a:t>
                      </a:r>
                      <a:r>
                        <a:rPr lang="en-US" sz="800" dirty="0"/>
                        <a:t>Printer or to the </a:t>
                      </a:r>
                      <a:r>
                        <a:rPr lang="en-US" sz="800" i="1" dirty="0"/>
                        <a:t>i-STAT 1 </a:t>
                      </a:r>
                      <a:r>
                        <a:rPr lang="en-US" sz="800" dirty="0"/>
                        <a:t>Printer attached to the </a:t>
                      </a:r>
                      <a:r>
                        <a:rPr lang="en-US" sz="800" i="1" dirty="0"/>
                        <a:t>i-STAT 1 </a:t>
                      </a:r>
                      <a:r>
                        <a:rPr lang="en-US" sz="800" i="0" dirty="0"/>
                        <a:t>Downloader/Recharger</a:t>
                      </a:r>
                      <a:r>
                        <a:rPr lang="en-US" sz="80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259794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Turns the analyzer on or off.</a:t>
                      </a:r>
                      <a:endParaRPr lang="en-US" sz="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704018"/>
                  </a:ext>
                </a:extLst>
              </a:tr>
            </a:tbl>
          </a:graphicData>
        </a:graphic>
      </p:graphicFrame>
      <p:sp>
        <p:nvSpPr>
          <p:cNvPr id="31" name="Arrow: Right 30">
            <a:extLst>
              <a:ext uri="{FF2B5EF4-FFF2-40B4-BE49-F238E27FC236}">
                <a16:creationId xmlns:a16="http://schemas.microsoft.com/office/drawing/2014/main" id="{69AD8922-A435-3DCB-152C-4C461EFAD58B}"/>
              </a:ext>
            </a:extLst>
          </p:cNvPr>
          <p:cNvSpPr>
            <a:spLocks noChangeAspect="1"/>
          </p:cNvSpPr>
          <p:nvPr/>
        </p:nvSpPr>
        <p:spPr>
          <a:xfrm>
            <a:off x="895664" y="1725273"/>
            <a:ext cx="191768" cy="152349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white square with black text&#10;&#10;Description automatically generated with low confidence">
            <a:extLst>
              <a:ext uri="{FF2B5EF4-FFF2-40B4-BE49-F238E27FC236}">
                <a16:creationId xmlns:a16="http://schemas.microsoft.com/office/drawing/2014/main" id="{A794C776-FEDB-907E-F530-29B95731C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1" y="4012974"/>
            <a:ext cx="266983" cy="266983"/>
          </a:xfrm>
          <a:prstGeom prst="rect">
            <a:avLst/>
          </a:prstGeom>
        </p:spPr>
      </p:pic>
      <p:pic>
        <p:nvPicPr>
          <p:cNvPr id="33" name="Picture 3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61F9BCA3-3A2B-9029-06D4-E5BE5BE76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1" y="3376047"/>
            <a:ext cx="266983" cy="175008"/>
          </a:xfrm>
          <a:prstGeom prst="rect">
            <a:avLst/>
          </a:prstGeom>
        </p:spPr>
      </p:pic>
      <p:pic>
        <p:nvPicPr>
          <p:cNvPr id="34" name="Picture 3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AB1DAF3-74B0-A217-B429-FDE9939BC5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3" y="4376242"/>
            <a:ext cx="266983" cy="266983"/>
          </a:xfrm>
          <a:prstGeom prst="rect">
            <a:avLst/>
          </a:prstGeom>
        </p:spPr>
      </p:pic>
      <p:pic>
        <p:nvPicPr>
          <p:cNvPr id="35" name="Picture 3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50A9A4FA-1822-94D6-CCF3-46DB31F6D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" y="2963430"/>
            <a:ext cx="266983" cy="266983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2CD18FAB-F3AE-3714-0561-B0105275FA22}"/>
              </a:ext>
            </a:extLst>
          </p:cNvPr>
          <p:cNvSpPr>
            <a:spLocks noChangeAspect="1"/>
          </p:cNvSpPr>
          <p:nvPr/>
        </p:nvSpPr>
        <p:spPr>
          <a:xfrm rot="10800000">
            <a:off x="657776" y="1725273"/>
            <a:ext cx="191768" cy="152349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5867AB9E-A70D-42D3-5F67-A3DD95649097}"/>
              </a:ext>
            </a:extLst>
          </p:cNvPr>
          <p:cNvCxnSpPr>
            <a:cxnSpLocks/>
          </p:cNvCxnSpPr>
          <p:nvPr/>
        </p:nvCxnSpPr>
        <p:spPr>
          <a:xfrm rot="10800000">
            <a:off x="6832542" y="4422205"/>
            <a:ext cx="1144421" cy="140859"/>
          </a:xfrm>
          <a:prstGeom prst="bentConnector2">
            <a:avLst/>
          </a:prstGeom>
          <a:ln w="1905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9">
            <a:extLst>
              <a:ext uri="{FF2B5EF4-FFF2-40B4-BE49-F238E27FC236}">
                <a16:creationId xmlns:a16="http://schemas.microsoft.com/office/drawing/2014/main" id="{B063DFE2-813D-811B-B7D7-74042FBFB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963" y="4434563"/>
            <a:ext cx="1072210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 cap="all" dirty="0">
                <a:solidFill>
                  <a:schemeClr val="accent1"/>
                </a:solidFill>
              </a:rPr>
              <a:t>PRINT key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97013028-9CE8-362A-F69C-04942268C530}"/>
              </a:ext>
            </a:extLst>
          </p:cNvPr>
          <p:cNvCxnSpPr>
            <a:cxnSpLocks/>
          </p:cNvCxnSpPr>
          <p:nvPr/>
        </p:nvCxnSpPr>
        <p:spPr>
          <a:xfrm>
            <a:off x="5508351" y="3981363"/>
            <a:ext cx="1228767" cy="144697"/>
          </a:xfrm>
          <a:prstGeom prst="bentConnector3">
            <a:avLst>
              <a:gd name="adj1" fmla="val 95201"/>
            </a:avLst>
          </a:prstGeom>
          <a:ln w="1905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9">
            <a:extLst>
              <a:ext uri="{FF2B5EF4-FFF2-40B4-BE49-F238E27FC236}">
                <a16:creationId xmlns:a16="http://schemas.microsoft.com/office/drawing/2014/main" id="{7DD1C405-6EF2-1732-84A6-1A12D3BEE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29" y="3801387"/>
            <a:ext cx="1003876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900" b="1" cap="all" dirty="0">
                <a:solidFill>
                  <a:schemeClr val="accent1"/>
                </a:solidFill>
              </a:rPr>
              <a:t>BACKLIGHT key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0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E48BC-CE2B-3B34-156C-0532DB7A9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A0BF0-CA9A-04F4-4EB9-CF57F59D23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B9A7F6-8DA0-9A5A-F55E-54793C1B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371422" cy="390526"/>
          </a:xfrm>
        </p:spPr>
        <p:txBody>
          <a:bodyPr/>
          <a:lstStyle/>
          <a:p>
            <a:r>
              <a:rPr lang="en-US"/>
              <a:t>Anatomy of the analyzer</a:t>
            </a:r>
            <a:r>
              <a:rPr lang="en-US" sz="1800"/>
              <a:t> </a:t>
            </a:r>
            <a:r>
              <a:rPr lang="en-US" sz="1400"/>
              <a:t>– cont’d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A6674C-B7B1-E53F-B558-00DADB32520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A3513B9D-59FF-4B73-8F02-501EA0BF5D8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579FEAD5-D312-9CE8-9B49-05730D4F067F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A68E97E7-3B87-DB35-016B-11E156B33C2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FECFABAA-7AB4-DAEE-5351-BC9FD9CB3A0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4D56410B-092B-02B6-66DB-57ADDE2226D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18578A13-86CC-5201-D2F0-A7D5EBCF6FA0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FDD3C0EC-9B91-FDBB-E26F-B0787D7C20EF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446E2608-A4A6-6784-9F18-056B7CFCC350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F0551B-2240-C48E-CF48-7D7653611C5F}"/>
              </a:ext>
            </a:extLst>
          </p:cNvPr>
          <p:cNvGrpSpPr/>
          <p:nvPr/>
        </p:nvGrpSpPr>
        <p:grpSpPr>
          <a:xfrm>
            <a:off x="4576388" y="610211"/>
            <a:ext cx="4567613" cy="4148038"/>
            <a:chOff x="3988600" y="605278"/>
            <a:chExt cx="4567613" cy="41480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F490ED-68D8-7EEF-5D9E-CBB3752DB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7841" y="605278"/>
              <a:ext cx="3800244" cy="4148038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BD1605A-5CE8-2D22-82E9-AD3E7932A37B}"/>
                </a:ext>
              </a:extLst>
            </p:cNvPr>
            <p:cNvGrpSpPr/>
            <p:nvPr/>
          </p:nvGrpSpPr>
          <p:grpSpPr>
            <a:xfrm>
              <a:off x="3988600" y="1139488"/>
              <a:ext cx="4567613" cy="3268218"/>
              <a:chOff x="2416847" y="1024774"/>
              <a:chExt cx="4567613" cy="326821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11A0A77-DF96-A098-E1F8-1CFA92097CA2}"/>
                  </a:ext>
                </a:extLst>
              </p:cNvPr>
              <p:cNvGrpSpPr/>
              <p:nvPr/>
            </p:nvGrpSpPr>
            <p:grpSpPr>
              <a:xfrm>
                <a:off x="2416847" y="1024774"/>
                <a:ext cx="4567613" cy="3268218"/>
                <a:chOff x="2374086" y="1541915"/>
                <a:chExt cx="3873054" cy="2771247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F61F54B3-6BEE-74BB-40D1-6C04D16AA099}"/>
                    </a:ext>
                  </a:extLst>
                </p:cNvPr>
                <p:cNvGrpSpPr/>
                <p:nvPr/>
              </p:nvGrpSpPr>
              <p:grpSpPr>
                <a:xfrm rot="10800000">
                  <a:off x="3912910" y="3493948"/>
                  <a:ext cx="123919" cy="367387"/>
                  <a:chOff x="3357736" y="1669397"/>
                  <a:chExt cx="123094" cy="1059658"/>
                </a:xfrm>
              </p:grpSpPr>
              <p:sp>
                <p:nvSpPr>
                  <p:cNvPr id="61" name="Line 13">
                    <a:extLst>
                      <a:ext uri="{FF2B5EF4-FFF2-40B4-BE49-F238E27FC236}">
                        <a16:creationId xmlns:a16="http://schemas.microsoft.com/office/drawing/2014/main" id="{4651CA94-1E7C-4A51-2021-0859A25056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2942207" y="2199226"/>
                    <a:ext cx="10596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/>
                  </a:p>
                </p:txBody>
              </p:sp>
              <p:sp>
                <p:nvSpPr>
                  <p:cNvPr id="62" name="Line 14">
                    <a:extLst>
                      <a:ext uri="{FF2B5EF4-FFF2-40B4-BE49-F238E27FC236}">
                        <a16:creationId xmlns:a16="http://schemas.microsoft.com/office/drawing/2014/main" id="{AC3512F1-2A55-F62F-0C60-5E06FFDAD0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423680" y="2671905"/>
                    <a:ext cx="0" cy="114300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/>
                  </a:p>
                </p:txBody>
              </p:sp>
              <p:sp>
                <p:nvSpPr>
                  <p:cNvPr id="64" name="Line 18">
                    <a:extLst>
                      <a:ext uri="{FF2B5EF4-FFF2-40B4-BE49-F238E27FC236}">
                        <a16:creationId xmlns:a16="http://schemas.microsoft.com/office/drawing/2014/main" id="{10C83669-D785-9C08-8430-2BFFA77110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3414886" y="1640600"/>
                    <a:ext cx="0" cy="114300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972930B6-D560-DDE0-EC47-D836C841B481}"/>
                    </a:ext>
                  </a:extLst>
                </p:cNvPr>
                <p:cNvGrpSpPr/>
                <p:nvPr/>
              </p:nvGrpSpPr>
              <p:grpSpPr>
                <a:xfrm>
                  <a:off x="4077465" y="3208712"/>
                  <a:ext cx="433021" cy="67015"/>
                  <a:chOff x="6131802" y="3067099"/>
                  <a:chExt cx="433021" cy="67015"/>
                </a:xfrm>
              </p:grpSpPr>
              <p:sp>
                <p:nvSpPr>
                  <p:cNvPr id="77" name="Line 13">
                    <a:extLst>
                      <a:ext uri="{FF2B5EF4-FFF2-40B4-BE49-F238E27FC236}">
                        <a16:creationId xmlns:a16="http://schemas.microsoft.com/office/drawing/2014/main" id="{FCC1DAE6-B795-5E09-8924-BE5AE89474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6348313" y="2850588"/>
                    <a:ext cx="0" cy="433021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/>
                  </a:p>
                </p:txBody>
              </p:sp>
              <p:sp>
                <p:nvSpPr>
                  <p:cNvPr id="78" name="Line 14">
                    <a:extLst>
                      <a:ext uri="{FF2B5EF4-FFF2-40B4-BE49-F238E27FC236}">
                        <a16:creationId xmlns:a16="http://schemas.microsoft.com/office/drawing/2014/main" id="{09EA6ECA-2F08-2B76-2BDC-897A8D1BEA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6098295" y="3100607"/>
                    <a:ext cx="670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/>
                  </a:p>
                </p:txBody>
              </p:sp>
              <p:sp>
                <p:nvSpPr>
                  <p:cNvPr id="81" name="Line 14">
                    <a:extLst>
                      <a:ext uri="{FF2B5EF4-FFF2-40B4-BE49-F238E27FC236}">
                        <a16:creationId xmlns:a16="http://schemas.microsoft.com/office/drawing/2014/main" id="{465F7CC6-2CC0-F90F-2806-56920753A8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6525994" y="3100607"/>
                    <a:ext cx="670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/>
                  </a:p>
                </p:txBody>
              </p:sp>
            </p:grpSp>
            <p:sp>
              <p:nvSpPr>
                <p:cNvPr id="92" name="Line 16">
                  <a:extLst>
                    <a:ext uri="{FF2B5EF4-FFF2-40B4-BE49-F238E27FC236}">
                      <a16:creationId xmlns:a16="http://schemas.microsoft.com/office/drawing/2014/main" id="{3D6D1324-521B-79A6-FE12-0747B6516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088218" y="3681892"/>
                  <a:ext cx="0" cy="1010748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70" name="Text Box 19">
                  <a:extLst>
                    <a:ext uri="{FF2B5EF4-FFF2-40B4-BE49-F238E27FC236}">
                      <a16:creationId xmlns:a16="http://schemas.microsoft.com/office/drawing/2014/main" id="{EE3C5E88-C688-1BC6-D28E-0380D7F13A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18440" y="3650219"/>
                  <a:ext cx="1028700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Abc key</a:t>
                  </a:r>
                </a:p>
              </p:txBody>
            </p:sp>
            <p:sp>
              <p:nvSpPr>
                <p:cNvPr id="95" name="Line 13">
                  <a:extLst>
                    <a:ext uri="{FF2B5EF4-FFF2-40B4-BE49-F238E27FC236}">
                      <a16:creationId xmlns:a16="http://schemas.microsoft.com/office/drawing/2014/main" id="{0C8A5A16-5D37-7DCC-85EE-A194ED303A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4450292" y="2071744"/>
                  <a:ext cx="1059657" cy="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96" name="Line 14">
                  <a:extLst>
                    <a:ext uri="{FF2B5EF4-FFF2-40B4-BE49-F238E27FC236}">
                      <a16:creationId xmlns:a16="http://schemas.microsoft.com/office/drawing/2014/main" id="{94456FF8-221F-086F-DE07-B8FEDE26F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4854990" y="2464013"/>
                  <a:ext cx="1" cy="26268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97" name="Line 16">
                  <a:extLst>
                    <a:ext uri="{FF2B5EF4-FFF2-40B4-BE49-F238E27FC236}">
                      <a16:creationId xmlns:a16="http://schemas.microsoft.com/office/drawing/2014/main" id="{B87F9F1E-99E7-5D9F-C6A3-FBD801BE07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526014" y="1572401"/>
                  <a:ext cx="0" cy="1071563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98" name="Line 18">
                  <a:extLst>
                    <a:ext uri="{FF2B5EF4-FFF2-40B4-BE49-F238E27FC236}">
                      <a16:creationId xmlns:a16="http://schemas.microsoft.com/office/drawing/2014/main" id="{80AB3D8C-0C21-6610-8DF4-C5E6C2110D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4854993" y="1410577"/>
                  <a:ext cx="0" cy="262677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99" name="Text Box 19">
                  <a:extLst>
                    <a:ext uri="{FF2B5EF4-FFF2-40B4-BE49-F238E27FC236}">
                      <a16:creationId xmlns:a16="http://schemas.microsoft.com/office/drawing/2014/main" id="{293A6BAE-E4A9-5CDA-E9E3-CDC4C53D31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18439" y="1984901"/>
                  <a:ext cx="1028700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Display SCREEN</a:t>
                  </a:r>
                </a:p>
              </p:txBody>
            </p:sp>
            <p:sp>
              <p:nvSpPr>
                <p:cNvPr id="17" name="Line 16">
                  <a:extLst>
                    <a:ext uri="{FF2B5EF4-FFF2-40B4-BE49-F238E27FC236}">
                      <a16:creationId xmlns:a16="http://schemas.microsoft.com/office/drawing/2014/main" id="{43DB69E1-13FF-233A-8334-874D2D7BC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088218" y="3524488"/>
                  <a:ext cx="0" cy="1010748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537CD81E-C8E7-C107-9E75-814A5EE1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3486447" y="3523967"/>
                  <a:ext cx="6912" cy="971439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0" name="Line 16">
                  <a:extLst>
                    <a:ext uri="{FF2B5EF4-FFF2-40B4-BE49-F238E27FC236}">
                      <a16:creationId xmlns:a16="http://schemas.microsoft.com/office/drawing/2014/main" id="{259AAD2C-24C2-CF6D-1D63-CCEA4BD95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3491361" y="3704344"/>
                  <a:ext cx="1339" cy="967183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1" name="Line 16">
                  <a:extLst>
                    <a:ext uri="{FF2B5EF4-FFF2-40B4-BE49-F238E27FC236}">
                      <a16:creationId xmlns:a16="http://schemas.microsoft.com/office/drawing/2014/main" id="{1427F1A0-B0F4-EA1E-77CC-C27B3467C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3517484" y="3282588"/>
                  <a:ext cx="0" cy="808563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2" name="Line 16">
                  <a:extLst>
                    <a:ext uri="{FF2B5EF4-FFF2-40B4-BE49-F238E27FC236}">
                      <a16:creationId xmlns:a16="http://schemas.microsoft.com/office/drawing/2014/main" id="{8CA1CAC9-F837-AD11-EBDF-34F17D0657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3578547" y="2614167"/>
                  <a:ext cx="5185" cy="1062980"/>
                </a:xfrm>
                <a:prstGeom prst="line">
                  <a:avLst/>
                </a:prstGeom>
                <a:no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65" name="Text Box 19">
                  <a:extLst>
                    <a:ext uri="{FF2B5EF4-FFF2-40B4-BE49-F238E27FC236}">
                      <a16:creationId xmlns:a16="http://schemas.microsoft.com/office/drawing/2014/main" id="{5DA6FE85-F9DB-A119-6B3F-C772D845EC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96082" y="3065189"/>
                  <a:ext cx="768251" cy="195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Scan Key</a:t>
                  </a:r>
                </a:p>
              </p:txBody>
            </p:sp>
            <p:sp>
              <p:nvSpPr>
                <p:cNvPr id="71" name="Text Box 19">
                  <a:extLst>
                    <a:ext uri="{FF2B5EF4-FFF2-40B4-BE49-F238E27FC236}">
                      <a16:creationId xmlns:a16="http://schemas.microsoft.com/office/drawing/2014/main" id="{B6BF6876-E235-2068-682C-24E9E73DCA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96082" y="3583694"/>
                  <a:ext cx="768251" cy="195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Number keys</a:t>
                  </a:r>
                </a:p>
              </p:txBody>
            </p:sp>
            <p:sp>
              <p:nvSpPr>
                <p:cNvPr id="75" name="Text Box 19">
                  <a:extLst>
                    <a:ext uri="{FF2B5EF4-FFF2-40B4-BE49-F238E27FC236}">
                      <a16:creationId xmlns:a16="http://schemas.microsoft.com/office/drawing/2014/main" id="{33A53187-1738-1791-4634-200DEA0603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74086" y="4103604"/>
                  <a:ext cx="768251" cy="195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</a:pPr>
                  <a:r>
                    <a:rPr lang="en-US" altLang="en-US" sz="900" b="1" cap="all" dirty="0">
                      <a:solidFill>
                        <a:schemeClr val="accent1"/>
                      </a:solidFill>
                    </a:rPr>
                    <a:t>Menu key</a:t>
                  </a:r>
                </a:p>
              </p:txBody>
            </p:sp>
            <p:sp>
              <p:nvSpPr>
                <p:cNvPr id="69" name="Text Box 19">
                  <a:extLst>
                    <a:ext uri="{FF2B5EF4-FFF2-40B4-BE49-F238E27FC236}">
                      <a16:creationId xmlns:a16="http://schemas.microsoft.com/office/drawing/2014/main" id="{418F4FD0-1FE1-CCAD-9494-1EAFB03567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96082" y="3276591"/>
                  <a:ext cx="768251" cy="195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Arrow keys</a:t>
                  </a:r>
                </a:p>
              </p:txBody>
            </p:sp>
            <p:sp>
              <p:nvSpPr>
                <p:cNvPr id="73" name="Text Box 19">
                  <a:extLst>
                    <a:ext uri="{FF2B5EF4-FFF2-40B4-BE49-F238E27FC236}">
                      <a16:creationId xmlns:a16="http://schemas.microsoft.com/office/drawing/2014/main" id="{9C5A2323-2421-ADE2-62D1-E8609E0B35E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18439" y="3905843"/>
                  <a:ext cx="1028700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Enter key</a:t>
                  </a:r>
                </a:p>
              </p:txBody>
            </p:sp>
            <p:sp>
              <p:nvSpPr>
                <p:cNvPr id="74" name="Text Box 19">
                  <a:extLst>
                    <a:ext uri="{FF2B5EF4-FFF2-40B4-BE49-F238E27FC236}">
                      <a16:creationId xmlns:a16="http://schemas.microsoft.com/office/drawing/2014/main" id="{DB437166-6BD3-1644-FBE9-334DC5E8E0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18439" y="4082330"/>
                  <a:ext cx="1028700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Power key</a:t>
                  </a:r>
                </a:p>
              </p:txBody>
            </p:sp>
            <p:cxnSp>
              <p:nvCxnSpPr>
                <p:cNvPr id="26" name="Connector: Elbow 25">
                  <a:extLst>
                    <a:ext uri="{FF2B5EF4-FFF2-40B4-BE49-F238E27FC236}">
                      <a16:creationId xmlns:a16="http://schemas.microsoft.com/office/drawing/2014/main" id="{BC251F5C-2DB0-6705-F5CA-1FEC2F47FC98}"/>
                    </a:ext>
                  </a:extLst>
                </p:cNvPr>
                <p:cNvCxnSpPr>
                  <a:cxnSpLocks/>
                  <a:stCxn id="70" idx="1"/>
                </p:cNvCxnSpPr>
                <p:nvPr/>
              </p:nvCxnSpPr>
              <p:spPr>
                <a:xfrm rot="10800000">
                  <a:off x="4274374" y="3356044"/>
                  <a:ext cx="944067" cy="409591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chemeClr val="accent4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 Box 19">
                <a:extLst>
                  <a:ext uri="{FF2B5EF4-FFF2-40B4-BE49-F238E27FC236}">
                    <a16:creationId xmlns:a16="http://schemas.microsoft.com/office/drawing/2014/main" id="{597D5602-03E3-1306-E021-8F9C56601A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2788" y="3865144"/>
                <a:ext cx="906021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spcBef>
                    <a:spcPct val="50000"/>
                  </a:spcBef>
                </a:pPr>
                <a:r>
                  <a:rPr lang="en-US" altLang="en-US" sz="900" b="1" cap="all" dirty="0">
                    <a:solidFill>
                      <a:schemeClr val="accent1"/>
                    </a:solidFill>
                  </a:rPr>
                  <a:t>Decimal key</a:t>
                </a:r>
              </a:p>
            </p:txBody>
          </p:sp>
        </p:grpSp>
      </p:grpSp>
      <p:graphicFrame>
        <p:nvGraphicFramePr>
          <p:cNvPr id="24" name="Table 25">
            <a:extLst>
              <a:ext uri="{FF2B5EF4-FFF2-40B4-BE49-F238E27FC236}">
                <a16:creationId xmlns:a16="http://schemas.microsoft.com/office/drawing/2014/main" id="{996CACCF-695F-FFAE-5400-1A7548A7A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8427"/>
              </p:ext>
            </p:extLst>
          </p:nvPr>
        </p:nvGraphicFramePr>
        <p:xfrm>
          <a:off x="487382" y="1087493"/>
          <a:ext cx="3962404" cy="358794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81156">
                  <a:extLst>
                    <a:ext uri="{9D8B030D-6E8A-4147-A177-3AD203B41FA5}">
                      <a16:colId xmlns:a16="http://schemas.microsoft.com/office/drawing/2014/main" val="2903846938"/>
                    </a:ext>
                  </a:extLst>
                </a:gridCol>
                <a:gridCol w="3281248">
                  <a:extLst>
                    <a:ext uri="{9D8B030D-6E8A-4147-A177-3AD203B41FA5}">
                      <a16:colId xmlns:a16="http://schemas.microsoft.com/office/drawing/2014/main" val="3306678423"/>
                    </a:ext>
                  </a:extLst>
                </a:gridCol>
              </a:tblGrid>
              <a:tr h="274177"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/>
                        <a:t>KEYPAD KEY &amp; FUNCTION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  <a:cs typeface="Calibri" panose="020F0502020204030204" pitchFamily="34" charset="0"/>
                        </a:rPr>
                        <a:t>3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80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02275"/>
                  </a:ext>
                </a:extLst>
              </a:tr>
              <a:tr h="27417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SCAN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Activates the barcode scanner.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8267596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Used as a page key to move from one screen to the next and navigate the alphabet when the ABC key is pressed.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322871"/>
                  </a:ext>
                </a:extLst>
              </a:tr>
              <a:tr h="27417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ABC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Used to enter alpha characters on data entry screens.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437190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0-9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Used to enter a number or digits on data entry screen and to select menu options and stored records.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586995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kern="1200" baseline="0">
                          <a:solidFill>
                            <a:schemeClr val="dk1"/>
                          </a:solidFill>
                        </a:rPr>
                        <a:t>.</a:t>
                      </a:r>
                      <a:endParaRPr lang="en-US" sz="16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>
                          <a:solidFill>
                            <a:schemeClr val="dk1"/>
                          </a:solidFill>
                        </a:rPr>
                        <a:t>Enters a decimal point or a comma separator based on customization.</a:t>
                      </a:r>
                      <a:endParaRPr lang="en-US" sz="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581776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u="none" strike="noStrike" kern="1200" baseline="0" dirty="0">
                          <a:solidFill>
                            <a:schemeClr val="dk1"/>
                          </a:solidFill>
                        </a:rPr>
                        <a:t>The backlight for the display is turned on and off by pressing the “0” key for one second.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790223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 to respond to a prompt to complete an action, such as entering an operator or patient ID via the keypad.</a:t>
                      </a:r>
                      <a:endParaRPr lang="en-US" sz="3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929226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MENU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 to return to the previous menu and switch between the Test and Administration Menus.</a:t>
                      </a:r>
                      <a:endParaRPr lang="en-US" sz="3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830497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Used to print either directly to the </a:t>
                      </a:r>
                      <a:r>
                        <a:rPr lang="en-US" sz="800" i="1" dirty="0"/>
                        <a:t>i-STAT 1 </a:t>
                      </a:r>
                      <a:r>
                        <a:rPr lang="en-US" sz="800" dirty="0"/>
                        <a:t>Printer or to the </a:t>
                      </a:r>
                      <a:r>
                        <a:rPr lang="en-US" sz="800" i="1" dirty="0"/>
                        <a:t>i-STAT 1 </a:t>
                      </a:r>
                      <a:r>
                        <a:rPr lang="en-US" sz="800" dirty="0"/>
                        <a:t>Printer attached to the </a:t>
                      </a:r>
                      <a:r>
                        <a:rPr lang="en-US" sz="800" i="1" dirty="0"/>
                        <a:t>i-STAT 1 </a:t>
                      </a:r>
                      <a:r>
                        <a:rPr lang="en-US" sz="800" dirty="0"/>
                        <a:t>Downloader/Recharger.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259794"/>
                  </a:ext>
                </a:extLst>
              </a:tr>
              <a:tr h="355966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Turns the analyzer on or off.</a:t>
                      </a:r>
                      <a:endParaRPr lang="en-US" sz="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704018"/>
                  </a:ext>
                </a:extLst>
              </a:tr>
            </a:tbl>
          </a:graphicData>
        </a:graphic>
      </p:graphicFrame>
      <p:sp>
        <p:nvSpPr>
          <p:cNvPr id="25" name="Arrow: Right 24">
            <a:extLst>
              <a:ext uri="{FF2B5EF4-FFF2-40B4-BE49-F238E27FC236}">
                <a16:creationId xmlns:a16="http://schemas.microsoft.com/office/drawing/2014/main" id="{87D7BEDB-DFAB-7C90-956E-A4178AEE8864}"/>
              </a:ext>
            </a:extLst>
          </p:cNvPr>
          <p:cNvSpPr>
            <a:spLocks noChangeAspect="1"/>
          </p:cNvSpPr>
          <p:nvPr/>
        </p:nvSpPr>
        <p:spPr>
          <a:xfrm>
            <a:off x="895664" y="1725273"/>
            <a:ext cx="191768" cy="152349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white square with black text&#10;&#10;Description automatically generated with low confidence">
            <a:extLst>
              <a:ext uri="{FF2B5EF4-FFF2-40B4-BE49-F238E27FC236}">
                <a16:creationId xmlns:a16="http://schemas.microsoft.com/office/drawing/2014/main" id="{C4728B17-E941-799E-5E08-577E420DA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1" y="4012974"/>
            <a:ext cx="266983" cy="266983"/>
          </a:xfrm>
          <a:prstGeom prst="rect">
            <a:avLst/>
          </a:prstGeom>
        </p:spPr>
      </p:pic>
      <p:pic>
        <p:nvPicPr>
          <p:cNvPr id="30" name="Picture 2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58E0931-25DA-30A4-86BD-34DF3D848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1" y="3376047"/>
            <a:ext cx="266983" cy="175008"/>
          </a:xfrm>
          <a:prstGeom prst="rect">
            <a:avLst/>
          </a:prstGeom>
        </p:spPr>
      </p:pic>
      <p:pic>
        <p:nvPicPr>
          <p:cNvPr id="31" name="Picture 30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BF96445-1B8C-FC25-D61E-544E8F7026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3" y="4376242"/>
            <a:ext cx="266983" cy="266983"/>
          </a:xfrm>
          <a:prstGeom prst="rect">
            <a:avLst/>
          </a:prstGeom>
        </p:spPr>
      </p:pic>
      <p:pic>
        <p:nvPicPr>
          <p:cNvPr id="32" name="Picture 3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7BA46DE-EE47-8EE1-169A-EAA60016CD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" y="2963430"/>
            <a:ext cx="266983" cy="266983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B8ABA296-7B7F-317F-2919-9B81E46DA9DD}"/>
              </a:ext>
            </a:extLst>
          </p:cNvPr>
          <p:cNvSpPr>
            <a:spLocks noChangeAspect="1"/>
          </p:cNvSpPr>
          <p:nvPr/>
        </p:nvSpPr>
        <p:spPr>
          <a:xfrm rot="10800000">
            <a:off x="657776" y="1725273"/>
            <a:ext cx="191768" cy="152349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E2124418-3F2E-AECD-7742-0BC8BA6D33F1}"/>
              </a:ext>
            </a:extLst>
          </p:cNvPr>
          <p:cNvCxnSpPr>
            <a:cxnSpLocks/>
          </p:cNvCxnSpPr>
          <p:nvPr/>
        </p:nvCxnSpPr>
        <p:spPr>
          <a:xfrm rot="10800000">
            <a:off x="6832542" y="4354475"/>
            <a:ext cx="1144421" cy="140859"/>
          </a:xfrm>
          <a:prstGeom prst="bentConnector2">
            <a:avLst/>
          </a:prstGeom>
          <a:ln w="1905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9">
            <a:extLst>
              <a:ext uri="{FF2B5EF4-FFF2-40B4-BE49-F238E27FC236}">
                <a16:creationId xmlns:a16="http://schemas.microsoft.com/office/drawing/2014/main" id="{174952B1-ED43-3FF3-B4BC-27402F7DE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963" y="4366833"/>
            <a:ext cx="1072210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 cap="all" dirty="0">
                <a:solidFill>
                  <a:schemeClr val="accent1"/>
                </a:solidFill>
              </a:rPr>
              <a:t>PRINT key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650973C-8828-6374-ACBF-2266915E66EB}"/>
              </a:ext>
            </a:extLst>
          </p:cNvPr>
          <p:cNvCxnSpPr>
            <a:cxnSpLocks/>
          </p:cNvCxnSpPr>
          <p:nvPr/>
        </p:nvCxnSpPr>
        <p:spPr>
          <a:xfrm>
            <a:off x="5508351" y="3933952"/>
            <a:ext cx="1228767" cy="144697"/>
          </a:xfrm>
          <a:prstGeom prst="bentConnector3">
            <a:avLst>
              <a:gd name="adj1" fmla="val 95201"/>
            </a:avLst>
          </a:prstGeom>
          <a:ln w="1905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9">
            <a:extLst>
              <a:ext uri="{FF2B5EF4-FFF2-40B4-BE49-F238E27FC236}">
                <a16:creationId xmlns:a16="http://schemas.microsoft.com/office/drawing/2014/main" id="{E1C02879-7041-E453-B2DD-CB41BB40A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474" y="3774455"/>
            <a:ext cx="1003876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900" b="1" cap="all" dirty="0">
                <a:solidFill>
                  <a:schemeClr val="accent1"/>
                </a:solidFill>
              </a:rPr>
              <a:t>BACKLIGHT key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79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29E91-9667-E997-F785-823961DF87D3}"/>
              </a:ext>
            </a:extLst>
          </p:cNvPr>
          <p:cNvGrpSpPr/>
          <p:nvPr/>
        </p:nvGrpSpPr>
        <p:grpSpPr>
          <a:xfrm>
            <a:off x="2730983" y="739651"/>
            <a:ext cx="6338344" cy="3566159"/>
            <a:chOff x="3521354" y="983490"/>
            <a:chExt cx="5236399" cy="29461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976E7F-007F-A57A-2BFE-6D154EC6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" b="1206"/>
            <a:stretch/>
          </p:blipFill>
          <p:spPr>
            <a:xfrm>
              <a:off x="3521354" y="983490"/>
              <a:ext cx="4521743" cy="294616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969936-CCD0-5702-B9C9-DD5264CBA013}"/>
                </a:ext>
              </a:extLst>
            </p:cNvPr>
            <p:cNvGrpSpPr/>
            <p:nvPr/>
          </p:nvGrpSpPr>
          <p:grpSpPr>
            <a:xfrm>
              <a:off x="4040872" y="1732916"/>
              <a:ext cx="4716881" cy="1593691"/>
              <a:chOff x="4040872" y="1732916"/>
              <a:chExt cx="4716881" cy="159369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ADC7C9D-270A-D6A8-277D-8A07D6D04109}"/>
                  </a:ext>
                </a:extLst>
              </p:cNvPr>
              <p:cNvGrpSpPr/>
              <p:nvPr/>
            </p:nvGrpSpPr>
            <p:grpSpPr>
              <a:xfrm>
                <a:off x="7073261" y="1732916"/>
                <a:ext cx="1684492" cy="889636"/>
                <a:chOff x="6720752" y="2382474"/>
                <a:chExt cx="1684492" cy="889636"/>
              </a:xfrm>
              <a:solidFill>
                <a:schemeClr val="bg1"/>
              </a:solidFill>
            </p:grpSpPr>
            <p:sp>
              <p:nvSpPr>
                <p:cNvPr id="20" name="Line 16">
                  <a:extLst>
                    <a:ext uri="{FF2B5EF4-FFF2-40B4-BE49-F238E27FC236}">
                      <a16:creationId xmlns:a16="http://schemas.microsoft.com/office/drawing/2014/main" id="{3D6C7A04-949A-5912-2404-663474345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7157368" y="2908840"/>
                  <a:ext cx="711915" cy="7147"/>
                </a:xfrm>
                <a:prstGeom prst="line">
                  <a:avLst/>
                </a:prstGeom>
                <a:grp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>
                    <a:solidFill>
                      <a:schemeClr val="accent1"/>
                    </a:solidFill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26666CE0-DB12-CF8E-EDEC-ABEE1C413912}"/>
                    </a:ext>
                  </a:extLst>
                </p:cNvPr>
                <p:cNvGrpSpPr/>
                <p:nvPr/>
              </p:nvGrpSpPr>
              <p:grpSpPr>
                <a:xfrm rot="16200000">
                  <a:off x="7118180" y="1985046"/>
                  <a:ext cx="889636" cy="1684492"/>
                  <a:chOff x="6620718" y="2594648"/>
                  <a:chExt cx="889636" cy="1684492"/>
                </a:xfrm>
                <a:grpFill/>
              </p:grpSpPr>
              <p:sp>
                <p:nvSpPr>
                  <p:cNvPr id="16" name="Line 16">
                    <a:extLst>
                      <a:ext uri="{FF2B5EF4-FFF2-40B4-BE49-F238E27FC236}">
                        <a16:creationId xmlns:a16="http://schemas.microsoft.com/office/drawing/2014/main" id="{9953548D-C0FD-0523-6AB5-6DBFD826BB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20718" y="2594648"/>
                    <a:ext cx="3735" cy="796146"/>
                  </a:xfrm>
                  <a:prstGeom prst="line">
                    <a:avLst/>
                  </a:prstGeom>
                  <a:grpFill/>
                  <a:ln w="22225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18" name="Text Box 19">
                    <a:extLst>
                      <a:ext uri="{FF2B5EF4-FFF2-40B4-BE49-F238E27FC236}">
                        <a16:creationId xmlns:a16="http://schemas.microsoft.com/office/drawing/2014/main" id="{6944EB88-3BAE-90DA-E69C-244238221F7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6665745" y="3434530"/>
                    <a:ext cx="1181388" cy="507831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900" b="1" cap="all">
                        <a:solidFill>
                          <a:schemeClr val="accent1"/>
                        </a:solidFill>
                      </a:rPr>
                      <a:t>Infrared communication window</a:t>
                    </a:r>
                  </a:p>
                </p:txBody>
              </p:sp>
            </p:grp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70F93A0-5562-4246-CDDE-219104A5E83F}"/>
                  </a:ext>
                </a:extLst>
              </p:cNvPr>
              <p:cNvGrpSpPr/>
              <p:nvPr/>
            </p:nvGrpSpPr>
            <p:grpSpPr>
              <a:xfrm rot="16200000">
                <a:off x="7601897" y="2181825"/>
                <a:ext cx="305122" cy="1483564"/>
                <a:chOff x="6510945" y="2516064"/>
                <a:chExt cx="305122" cy="1483564"/>
              </a:xfrm>
              <a:solidFill>
                <a:schemeClr val="bg1"/>
              </a:solidFill>
            </p:grpSpPr>
            <p:sp>
              <p:nvSpPr>
                <p:cNvPr id="27" name="Line 16">
                  <a:extLst>
                    <a:ext uri="{FF2B5EF4-FFF2-40B4-BE49-F238E27FC236}">
                      <a16:creationId xmlns:a16="http://schemas.microsoft.com/office/drawing/2014/main" id="{FEDE1E65-6F8E-C579-5430-2BD6F22E27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620718" y="2516064"/>
                  <a:ext cx="3735" cy="796146"/>
                </a:xfrm>
                <a:prstGeom prst="line">
                  <a:avLst/>
                </a:prstGeom>
                <a:grp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8" name="Text Box 19">
                  <a:extLst>
                    <a:ext uri="{FF2B5EF4-FFF2-40B4-BE49-F238E27FC236}">
                      <a16:creationId xmlns:a16="http://schemas.microsoft.com/office/drawing/2014/main" id="{05D2341A-36FC-8A5D-1170-581CE3EA1C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072812" y="3256373"/>
                  <a:ext cx="1181388" cy="30512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Laser BARCODE </a:t>
                  </a:r>
                  <a:br>
                    <a:rPr lang="en-US" altLang="en-US" sz="900" b="1" cap="all">
                      <a:solidFill>
                        <a:schemeClr val="accent1"/>
                      </a:solidFill>
                    </a:rPr>
                  </a:b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SCAN WINDOW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F2072CD-0108-0462-FE8C-5DC06AA3CB8D}"/>
                  </a:ext>
                </a:extLst>
              </p:cNvPr>
              <p:cNvGrpSpPr/>
              <p:nvPr/>
            </p:nvGrpSpPr>
            <p:grpSpPr>
              <a:xfrm rot="16200000">
                <a:off x="4972242" y="2025905"/>
                <a:ext cx="369332" cy="2232071"/>
                <a:chOff x="6430730" y="1158723"/>
                <a:chExt cx="369332" cy="2232071"/>
              </a:xfrm>
              <a:solidFill>
                <a:schemeClr val="bg1"/>
              </a:solidFill>
            </p:grpSpPr>
            <p:sp>
              <p:nvSpPr>
                <p:cNvPr id="44" name="Line 16">
                  <a:extLst>
                    <a:ext uri="{FF2B5EF4-FFF2-40B4-BE49-F238E27FC236}">
                      <a16:creationId xmlns:a16="http://schemas.microsoft.com/office/drawing/2014/main" id="{33D86DB4-1A53-84E9-ABF0-6CC7E160DF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24452" y="2147231"/>
                  <a:ext cx="5683" cy="1243563"/>
                </a:xfrm>
                <a:prstGeom prst="line">
                  <a:avLst/>
                </a:prstGeom>
                <a:grp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5" name="Text Box 19">
                  <a:extLst>
                    <a:ext uri="{FF2B5EF4-FFF2-40B4-BE49-F238E27FC236}">
                      <a16:creationId xmlns:a16="http://schemas.microsoft.com/office/drawing/2014/main" id="{8BB84E4A-EB60-FD1C-8441-DAD984D508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024702" y="1564751"/>
                  <a:ext cx="1181388" cy="36933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Battery compartment</a:t>
                  </a:r>
                </a:p>
              </p:txBody>
            </p:sp>
          </p:grpSp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C65E06-752C-E256-0BB5-2D83614FD3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377783"/>
            <a:ext cx="3098261" cy="175586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TOP OF ANALYZER: </a:t>
            </a:r>
            <a:r>
              <a:rPr lang="en-US" sz="1400" b="0" i="1" dirty="0">
                <a:solidFill>
                  <a:schemeClr val="accent3"/>
                </a:solidFill>
              </a:rPr>
              <a:t>i-STAT 1</a:t>
            </a:r>
          </a:p>
          <a:p>
            <a:pPr lvl="1"/>
            <a:r>
              <a:rPr lang="en-US" sz="1200" dirty="0">
                <a:latin typeface="+mn-lt"/>
              </a:rPr>
              <a:t>Battery compartment</a:t>
            </a:r>
          </a:p>
          <a:p>
            <a:pPr lvl="1"/>
            <a:r>
              <a:rPr lang="en-US" sz="1200" dirty="0">
                <a:latin typeface="+mn-lt"/>
              </a:rPr>
              <a:t>Infrared communication window</a:t>
            </a:r>
          </a:p>
          <a:p>
            <a:pPr lvl="1"/>
            <a:r>
              <a:rPr lang="en-US" sz="1200" dirty="0">
                <a:latin typeface="+mn-lt"/>
              </a:rPr>
              <a:t>Laser barcode scan window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analyzer </a:t>
            </a:r>
            <a:r>
              <a:rPr lang="en-US" sz="1400" dirty="0"/>
              <a:t>– cont’d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E0DB63-5C7A-9A74-A83E-ED4C8D1765E8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540CC1E0-2613-28B5-1C30-DEF35E5D0D4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C179050B-83DB-A3A4-FCF9-CABA2F73A31C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AEEA4167-79C5-1737-82F4-48AC70B4909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38AB3E54-0673-6FB6-7E99-4C9B5CD2FDF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8BFD02F-22C8-8A0C-40B5-EEC7F38E418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423C2F30-06EC-5749-0F10-53DA7468F794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F15E90E7-D750-2F19-E78C-18601BD85D50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67F59CC6-AE29-73A7-72BB-D0710E5CB2CC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805B9A-5512-324D-A93D-4353B901BD7A}"/>
              </a:ext>
            </a:extLst>
          </p:cNvPr>
          <p:cNvSpPr txBox="1"/>
          <p:nvPr/>
        </p:nvSpPr>
        <p:spPr>
          <a:xfrm>
            <a:off x="795858" y="3495846"/>
            <a:ext cx="3870250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274D782C-77A3-255E-FC33-B79EFFB15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3" y="3562011"/>
            <a:ext cx="452794" cy="45279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2B2F25-301A-4500-42F2-D76A06BC609E}"/>
              </a:ext>
            </a:extLst>
          </p:cNvPr>
          <p:cNvCxnSpPr>
            <a:cxnSpLocks/>
          </p:cNvCxnSpPr>
          <p:nvPr/>
        </p:nvCxnSpPr>
        <p:spPr>
          <a:xfrm>
            <a:off x="283976" y="3468754"/>
            <a:ext cx="438213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169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59A00-C31A-4A74-A5BE-B52602237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F2184F5-E754-E402-EBCF-2D9C2D9DD6EE}"/>
              </a:ext>
            </a:extLst>
          </p:cNvPr>
          <p:cNvGrpSpPr/>
          <p:nvPr/>
        </p:nvGrpSpPr>
        <p:grpSpPr>
          <a:xfrm>
            <a:off x="3002142" y="832070"/>
            <a:ext cx="6144506" cy="3278700"/>
            <a:chOff x="2613249" y="1112519"/>
            <a:chExt cx="6144506" cy="3278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9AF728-0AC0-C8E1-B48D-4A35C447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1" b="1331"/>
            <a:stretch/>
          </p:blipFill>
          <p:spPr>
            <a:xfrm>
              <a:off x="2613249" y="1112519"/>
              <a:ext cx="5032106" cy="32787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5B385F-021E-D993-41FB-356E574F373A}"/>
                </a:ext>
              </a:extLst>
            </p:cNvPr>
            <p:cNvGrpSpPr/>
            <p:nvPr/>
          </p:nvGrpSpPr>
          <p:grpSpPr>
            <a:xfrm>
              <a:off x="3081044" y="1890625"/>
              <a:ext cx="5676711" cy="2014612"/>
              <a:chOff x="4067960" y="1732916"/>
              <a:chExt cx="4689793" cy="16643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4CAFE0B-4A0F-FE5F-CECB-2C06E2A54DA8}"/>
                  </a:ext>
                </a:extLst>
              </p:cNvPr>
              <p:cNvGrpSpPr/>
              <p:nvPr/>
            </p:nvGrpSpPr>
            <p:grpSpPr>
              <a:xfrm>
                <a:off x="7073261" y="1732916"/>
                <a:ext cx="1684492" cy="889636"/>
                <a:chOff x="6720752" y="2382474"/>
                <a:chExt cx="1684492" cy="889636"/>
              </a:xfrm>
              <a:solidFill>
                <a:schemeClr val="bg1"/>
              </a:solidFill>
            </p:grpSpPr>
            <p:sp>
              <p:nvSpPr>
                <p:cNvPr id="27" name="Line 16">
                  <a:extLst>
                    <a:ext uri="{FF2B5EF4-FFF2-40B4-BE49-F238E27FC236}">
                      <a16:creationId xmlns:a16="http://schemas.microsoft.com/office/drawing/2014/main" id="{9085844B-C681-BF0E-10D4-C2164A3B35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7157368" y="2908840"/>
                  <a:ext cx="711915" cy="7147"/>
                </a:xfrm>
                <a:prstGeom prst="line">
                  <a:avLst/>
                </a:prstGeom>
                <a:grp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>
                    <a:solidFill>
                      <a:schemeClr val="accent1"/>
                    </a:solidFill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B7445BC-9076-A117-7F0E-8CE5F2F31B7B}"/>
                    </a:ext>
                  </a:extLst>
                </p:cNvPr>
                <p:cNvGrpSpPr/>
                <p:nvPr/>
              </p:nvGrpSpPr>
              <p:grpSpPr>
                <a:xfrm rot="16200000">
                  <a:off x="7118180" y="1985046"/>
                  <a:ext cx="889636" cy="1684492"/>
                  <a:chOff x="6620718" y="2594648"/>
                  <a:chExt cx="889636" cy="1684492"/>
                </a:xfrm>
                <a:grpFill/>
              </p:grpSpPr>
              <p:sp>
                <p:nvSpPr>
                  <p:cNvPr id="29" name="Line 16">
                    <a:extLst>
                      <a:ext uri="{FF2B5EF4-FFF2-40B4-BE49-F238E27FC236}">
                        <a16:creationId xmlns:a16="http://schemas.microsoft.com/office/drawing/2014/main" id="{88B8CA93-824B-9044-8D4E-623529B7AB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20718" y="2594648"/>
                    <a:ext cx="3735" cy="796146"/>
                  </a:xfrm>
                  <a:prstGeom prst="line">
                    <a:avLst/>
                  </a:prstGeom>
                  <a:grpFill/>
                  <a:ln w="22225">
                    <a:solidFill>
                      <a:schemeClr val="accent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13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33" name="Text Box 19">
                    <a:extLst>
                      <a:ext uri="{FF2B5EF4-FFF2-40B4-BE49-F238E27FC236}">
                        <a16:creationId xmlns:a16="http://schemas.microsoft.com/office/drawing/2014/main" id="{098B7C23-76B1-E8C4-A152-487EC45F9C2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6665745" y="3434530"/>
                    <a:ext cx="1181388" cy="507831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900" b="1" cap="all">
                        <a:solidFill>
                          <a:schemeClr val="accent1"/>
                        </a:solidFill>
                      </a:rPr>
                      <a:t>Infrared communication window</a:t>
                    </a: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DE6E83-8413-B41D-F13D-5CD186F5EF17}"/>
                  </a:ext>
                </a:extLst>
              </p:cNvPr>
              <p:cNvGrpSpPr/>
              <p:nvPr/>
            </p:nvGrpSpPr>
            <p:grpSpPr>
              <a:xfrm rot="16200000">
                <a:off x="7601897" y="2181825"/>
                <a:ext cx="305122" cy="1483564"/>
                <a:chOff x="6510945" y="2516064"/>
                <a:chExt cx="305122" cy="1483564"/>
              </a:xfrm>
              <a:solidFill>
                <a:schemeClr val="bg1"/>
              </a:solidFill>
            </p:grpSpPr>
            <p:sp>
              <p:nvSpPr>
                <p:cNvPr id="21" name="Line 16">
                  <a:extLst>
                    <a:ext uri="{FF2B5EF4-FFF2-40B4-BE49-F238E27FC236}">
                      <a16:creationId xmlns:a16="http://schemas.microsoft.com/office/drawing/2014/main" id="{91BD8EF6-5EB5-9977-3EE1-F49A41B9D6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620718" y="2516064"/>
                  <a:ext cx="3735" cy="796146"/>
                </a:xfrm>
                <a:prstGeom prst="line">
                  <a:avLst/>
                </a:prstGeom>
                <a:grp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" name="Text Box 19">
                  <a:extLst>
                    <a:ext uri="{FF2B5EF4-FFF2-40B4-BE49-F238E27FC236}">
                      <a16:creationId xmlns:a16="http://schemas.microsoft.com/office/drawing/2014/main" id="{4CEB11E4-F4DB-DB67-9C5C-CA97FE3654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6072812" y="3256373"/>
                  <a:ext cx="1181388" cy="30512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Laser BARCODE </a:t>
                  </a:r>
                  <a:br>
                    <a:rPr lang="en-US" altLang="en-US" sz="900" b="1" cap="all">
                      <a:solidFill>
                        <a:schemeClr val="accent1"/>
                      </a:solidFill>
                    </a:rPr>
                  </a:b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SCAN WINDOW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6BECF8A-6DEB-AEE5-3F29-5CCD7F99C662}"/>
                  </a:ext>
                </a:extLst>
              </p:cNvPr>
              <p:cNvGrpSpPr/>
              <p:nvPr/>
            </p:nvGrpSpPr>
            <p:grpSpPr>
              <a:xfrm rot="16200000">
                <a:off x="4985786" y="2110121"/>
                <a:ext cx="369332" cy="2204984"/>
                <a:chOff x="6360058" y="1185810"/>
                <a:chExt cx="369332" cy="2204984"/>
              </a:xfrm>
              <a:solidFill>
                <a:schemeClr val="bg1"/>
              </a:solidFill>
            </p:grpSpPr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37F3BA0D-B036-B7FF-DEEC-31E900EB38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24452" y="2147231"/>
                  <a:ext cx="5683" cy="1243563"/>
                </a:xfrm>
                <a:prstGeom prst="line">
                  <a:avLst/>
                </a:prstGeom>
                <a:grp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0" name="Text Box 19">
                  <a:extLst>
                    <a:ext uri="{FF2B5EF4-FFF2-40B4-BE49-F238E27FC236}">
                      <a16:creationId xmlns:a16="http://schemas.microsoft.com/office/drawing/2014/main" id="{5AC7F1F6-27BA-7B8C-29A0-C3FC04EF22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954030" y="1591838"/>
                  <a:ext cx="1181388" cy="36933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Battery compartment</a:t>
                  </a:r>
                </a:p>
              </p:txBody>
            </p:sp>
          </p:grpSp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8E7E62-F16A-3564-89E4-0522528DF6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6975" y="1420967"/>
            <a:ext cx="2925437" cy="1592441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TOP OF ANALYZER: </a:t>
            </a:r>
            <a:r>
              <a:rPr lang="en-US" sz="1400" b="0" i="1" dirty="0">
                <a:solidFill>
                  <a:schemeClr val="accent3"/>
                </a:solidFill>
              </a:rPr>
              <a:t>i-STAT 1 WIRELESS</a:t>
            </a:r>
          </a:p>
          <a:p>
            <a:pPr lvl="1"/>
            <a:r>
              <a:rPr lang="en-US" sz="1200" dirty="0">
                <a:latin typeface="+mn-lt"/>
              </a:rPr>
              <a:t>Battery compartment</a:t>
            </a:r>
          </a:p>
          <a:p>
            <a:pPr lvl="1"/>
            <a:r>
              <a:rPr lang="en-US" sz="1200" dirty="0">
                <a:latin typeface="+mn-lt"/>
              </a:rPr>
              <a:t>Infrared communication window</a:t>
            </a:r>
          </a:p>
          <a:p>
            <a:pPr lvl="1"/>
            <a:r>
              <a:rPr lang="en-US" sz="1200" dirty="0">
                <a:latin typeface="+mn-lt"/>
              </a:rPr>
              <a:t>Laser barcode scan window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90052-96A4-D644-05F9-5EA22C7816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A587F4-3EDA-8C6E-9D0A-DD430C4F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analyzer </a:t>
            </a:r>
            <a:r>
              <a:rPr lang="en-US" sz="1400" dirty="0"/>
              <a:t>– cont’d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110402-47A1-4936-21CC-10793503ACA3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36" name="object 15">
              <a:extLst>
                <a:ext uri="{FF2B5EF4-FFF2-40B4-BE49-F238E27FC236}">
                  <a16:creationId xmlns:a16="http://schemas.microsoft.com/office/drawing/2014/main" id="{024440DA-74FE-A153-99F9-234000CBEF9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>
              <a:extLst>
                <a:ext uri="{FF2B5EF4-FFF2-40B4-BE49-F238E27FC236}">
                  <a16:creationId xmlns:a16="http://schemas.microsoft.com/office/drawing/2014/main" id="{FAEE82F0-0243-8CE0-E124-2FAA823A2B0A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object 17">
              <a:extLst>
                <a:ext uri="{FF2B5EF4-FFF2-40B4-BE49-F238E27FC236}">
                  <a16:creationId xmlns:a16="http://schemas.microsoft.com/office/drawing/2014/main" id="{29D4FC26-7978-4F3F-1B30-4EF39240C89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6CF76C51-5365-A494-9E11-A42AFC9E6C86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282310E8-FD37-CE00-3689-075F19C04953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8">
              <a:extLst>
                <a:ext uri="{FF2B5EF4-FFF2-40B4-BE49-F238E27FC236}">
                  <a16:creationId xmlns:a16="http://schemas.microsoft.com/office/drawing/2014/main" id="{0BB52F03-6A15-D64C-799D-AF133D43DA35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42" name="object 20">
              <a:extLst>
                <a:ext uri="{FF2B5EF4-FFF2-40B4-BE49-F238E27FC236}">
                  <a16:creationId xmlns:a16="http://schemas.microsoft.com/office/drawing/2014/main" id="{5C8E5061-106B-B552-E130-39B43301324F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3" name="object 23">
              <a:extLst>
                <a:ext uri="{FF2B5EF4-FFF2-40B4-BE49-F238E27FC236}">
                  <a16:creationId xmlns:a16="http://schemas.microsoft.com/office/drawing/2014/main" id="{0962468B-E541-8760-074E-33B9E466871F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443E02-D1BB-7979-9CA9-B9A1EEA2E17A}"/>
              </a:ext>
            </a:extLst>
          </p:cNvPr>
          <p:cNvSpPr txBox="1"/>
          <p:nvPr/>
        </p:nvSpPr>
        <p:spPr>
          <a:xfrm>
            <a:off x="795858" y="3495846"/>
            <a:ext cx="3870250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0A12421-B434-89B8-56FC-9C76B5E37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3" y="3562011"/>
            <a:ext cx="452794" cy="45279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FC92E-D68D-C6D4-D368-A6819437B7FA}"/>
              </a:ext>
            </a:extLst>
          </p:cNvPr>
          <p:cNvCxnSpPr>
            <a:cxnSpLocks/>
          </p:cNvCxnSpPr>
          <p:nvPr/>
        </p:nvCxnSpPr>
        <p:spPr>
          <a:xfrm>
            <a:off x="283976" y="3468754"/>
            <a:ext cx="438213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781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E35156E-62FC-5CE3-A4C2-ABE71A652C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170630"/>
            <a:ext cx="4314809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BOTTOM OF ANALYZER: </a:t>
            </a:r>
            <a:r>
              <a:rPr lang="en-US" sz="1400" b="0" i="1" dirty="0">
                <a:solidFill>
                  <a:schemeClr val="accent3"/>
                </a:solidFill>
              </a:rPr>
              <a:t>i-STAT 1</a:t>
            </a:r>
          </a:p>
          <a:p>
            <a:pPr lvl="1"/>
            <a:r>
              <a:rPr lang="en-US" sz="1200" dirty="0">
                <a:latin typeface="+mn-lt"/>
              </a:rPr>
              <a:t>Warning label (</a:t>
            </a:r>
            <a:r>
              <a:rPr lang="en-US" sz="1200" i="1" dirty="0">
                <a:latin typeface="+mn-lt"/>
              </a:rPr>
              <a:t>i-STAT EC8+ </a:t>
            </a:r>
            <a:r>
              <a:rPr lang="en-US" sz="1200" dirty="0">
                <a:latin typeface="+mn-lt"/>
              </a:rPr>
              <a:t>&amp;</a:t>
            </a:r>
            <a:r>
              <a:rPr lang="en-US" sz="1200" i="1" dirty="0">
                <a:latin typeface="+mn-lt"/>
              </a:rPr>
              <a:t> i-STAT CREA </a:t>
            </a:r>
            <a:r>
              <a:rPr lang="en-US" sz="1200" dirty="0">
                <a:latin typeface="+mn-lt"/>
              </a:rPr>
              <a:t>cartridges)</a:t>
            </a:r>
          </a:p>
          <a:p>
            <a:pPr lvl="1"/>
            <a:r>
              <a:rPr lang="en-US" sz="1200" dirty="0">
                <a:latin typeface="+mn-lt"/>
              </a:rPr>
              <a:t>Cartridge 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analyzer </a:t>
            </a:r>
            <a:r>
              <a:rPr lang="en-US" sz="1400" dirty="0"/>
              <a:t>– cont’d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63F87B-2F52-392A-E7FC-84B2986761A4}"/>
              </a:ext>
            </a:extLst>
          </p:cNvPr>
          <p:cNvGrpSpPr/>
          <p:nvPr/>
        </p:nvGrpSpPr>
        <p:grpSpPr>
          <a:xfrm>
            <a:off x="4939813" y="849926"/>
            <a:ext cx="3893291" cy="3403508"/>
            <a:chOff x="4815762" y="1201377"/>
            <a:chExt cx="3316564" cy="289933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283FB7F-E1F3-4EE2-8A92-AC57AD077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0" t="13536" b="13536"/>
            <a:stretch/>
          </p:blipFill>
          <p:spPr>
            <a:xfrm>
              <a:off x="4815762" y="1201377"/>
              <a:ext cx="2591336" cy="2801412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5551B4A-3F17-5AE4-E1FC-0759FC161BB3}"/>
                </a:ext>
              </a:extLst>
            </p:cNvPr>
            <p:cNvGrpSpPr/>
            <p:nvPr/>
          </p:nvGrpSpPr>
          <p:grpSpPr>
            <a:xfrm rot="16200000">
              <a:off x="7000367" y="1998406"/>
              <a:ext cx="196638" cy="2067280"/>
              <a:chOff x="6539129" y="1015799"/>
              <a:chExt cx="196638" cy="2067280"/>
            </a:xfrm>
          </p:grpSpPr>
          <p:sp>
            <p:nvSpPr>
              <p:cNvPr id="4" name="Line 16">
                <a:extLst>
                  <a:ext uri="{FF2B5EF4-FFF2-40B4-BE49-F238E27FC236}">
                    <a16:creationId xmlns:a16="http://schemas.microsoft.com/office/drawing/2014/main" id="{E9D61A03-4035-2B5D-607B-31FC153A9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20351" y="1015799"/>
                <a:ext cx="15" cy="1688288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9B1B2784-F989-A513-157E-1A2E5F0808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046754" y="2394066"/>
                <a:ext cx="1181388" cy="196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WARNING LABEL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ABF08F-C8B0-31A8-79BA-CF6B6F24DF55}"/>
                </a:ext>
              </a:extLst>
            </p:cNvPr>
            <p:cNvGrpSpPr/>
            <p:nvPr/>
          </p:nvGrpSpPr>
          <p:grpSpPr>
            <a:xfrm>
              <a:off x="5746106" y="3422473"/>
              <a:ext cx="2386220" cy="678238"/>
              <a:chOff x="4454206" y="3441889"/>
              <a:chExt cx="2386220" cy="678238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7808453-0B44-FE91-24A2-E532A3CC8F69}"/>
                  </a:ext>
                </a:extLst>
              </p:cNvPr>
              <p:cNvGrpSpPr/>
              <p:nvPr/>
            </p:nvGrpSpPr>
            <p:grpSpPr>
              <a:xfrm rot="16200000">
                <a:off x="5548998" y="2828698"/>
                <a:ext cx="196638" cy="2386219"/>
                <a:chOff x="6098461" y="3876614"/>
                <a:chExt cx="196638" cy="2386219"/>
              </a:xfrm>
            </p:grpSpPr>
            <p:sp>
              <p:nvSpPr>
                <p:cNvPr id="37" name="Line 16">
                  <a:extLst>
                    <a:ext uri="{FF2B5EF4-FFF2-40B4-BE49-F238E27FC236}">
                      <a16:creationId xmlns:a16="http://schemas.microsoft.com/office/drawing/2014/main" id="{123DCB00-5DBE-D458-2002-A7D6316857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179684" y="3876614"/>
                  <a:ext cx="9768" cy="1671279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38" name="Text Box 19">
                  <a:extLst>
                    <a:ext uri="{FF2B5EF4-FFF2-40B4-BE49-F238E27FC236}">
                      <a16:creationId xmlns:a16="http://schemas.microsoft.com/office/drawing/2014/main" id="{87D09FAF-5AB9-50B0-6447-22F674B4CB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606086" y="5573820"/>
                  <a:ext cx="1181388" cy="196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CARTRIDGE PORT</a:t>
                  </a:r>
                </a:p>
              </p:txBody>
            </p:sp>
          </p:grpSp>
          <p:sp>
            <p:nvSpPr>
              <p:cNvPr id="8" name="Line 16">
                <a:extLst>
                  <a:ext uri="{FF2B5EF4-FFF2-40B4-BE49-F238E27FC236}">
                    <a16:creationId xmlns:a16="http://schemas.microsoft.com/office/drawing/2014/main" id="{3F0E76AD-2B35-6664-D0BB-6799C29BB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161969" y="3734126"/>
                <a:ext cx="590085" cy="5611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BACC5F-075C-442D-E144-29C68CED095D}"/>
              </a:ext>
            </a:extLst>
          </p:cNvPr>
          <p:cNvSpPr txBox="1"/>
          <p:nvPr/>
        </p:nvSpPr>
        <p:spPr>
          <a:xfrm>
            <a:off x="1013194" y="3184453"/>
            <a:ext cx="3681635" cy="77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Propofol, Thiopental Sodium &amp; Hydroxyurea cause interference. See manual for complete interference information.</a:t>
            </a:r>
          </a:p>
          <a:p>
            <a:pPr algn="l"/>
            <a:endParaRPr lang="en-US" sz="105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494D90-3416-5E0C-2C63-F479E9804AB7}"/>
              </a:ext>
            </a:extLst>
          </p:cNvPr>
          <p:cNvCxnSpPr>
            <a:cxnSpLocks/>
          </p:cNvCxnSpPr>
          <p:nvPr/>
        </p:nvCxnSpPr>
        <p:spPr>
          <a:xfrm>
            <a:off x="475254" y="2987943"/>
            <a:ext cx="395083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796E334-978D-E96D-F6EF-6FFBFFB28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4" y="3198454"/>
            <a:ext cx="452794" cy="4527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D80656-EDA2-A0DA-44B4-8A3BEBF9C4FD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D845FE82-C057-BE6D-7569-A3482A64887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F59F8825-BFCB-8F39-CEAC-F3C4539A7723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02AEC402-4F81-8963-78BA-407564463E8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B0089308-8B14-2AF5-AD63-3CB58F5C8F2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3A4173F8-3122-79AB-3EE9-8F53048A66F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06E44CDC-BB92-A9C8-B508-CF6B78F81CD4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34C11A07-5439-9752-F4C3-54F141997249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7EB83323-E2B5-7058-7ABC-25F3660DE282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0926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A0D3-963F-DE33-397E-ECC249316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6E27E38-91E7-2FDE-1BA8-E8956373DC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233898"/>
            <a:ext cx="4314809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BOTTOM OF ANALYZER: </a:t>
            </a:r>
            <a:r>
              <a:rPr lang="en-US" sz="1400" b="0" i="1" dirty="0">
                <a:solidFill>
                  <a:schemeClr val="accent3"/>
                </a:solidFill>
              </a:rPr>
              <a:t>i-STAT 1 WIRELESS</a:t>
            </a:r>
          </a:p>
          <a:p>
            <a:pPr lvl="1"/>
            <a:r>
              <a:rPr lang="en-US" sz="1200" dirty="0">
                <a:latin typeface="+mn-lt"/>
              </a:rPr>
              <a:t>Warning label (</a:t>
            </a:r>
            <a:r>
              <a:rPr lang="en-US" sz="1200" i="1" dirty="0">
                <a:latin typeface="+mn-lt"/>
              </a:rPr>
              <a:t>i-STAT EC8+ </a:t>
            </a:r>
            <a:r>
              <a:rPr lang="en-US" sz="1200" dirty="0">
                <a:latin typeface="+mn-lt"/>
              </a:rPr>
              <a:t>&amp; </a:t>
            </a:r>
            <a:r>
              <a:rPr lang="en-US" sz="1200" i="1" dirty="0">
                <a:latin typeface="+mn-lt"/>
              </a:rPr>
              <a:t>i-STAT</a:t>
            </a:r>
            <a:r>
              <a:rPr lang="en-US" sz="1200" dirty="0">
                <a:latin typeface="+mn-lt"/>
              </a:rPr>
              <a:t> </a:t>
            </a:r>
            <a:r>
              <a:rPr lang="en-US" sz="1200" i="1" dirty="0">
                <a:latin typeface="+mn-lt"/>
              </a:rPr>
              <a:t>CREA</a:t>
            </a:r>
            <a:r>
              <a:rPr lang="en-US" sz="1200" dirty="0">
                <a:latin typeface="+mn-lt"/>
              </a:rPr>
              <a:t> cartridges)</a:t>
            </a:r>
          </a:p>
          <a:p>
            <a:pPr lvl="1"/>
            <a:r>
              <a:rPr lang="en-US" sz="1200" dirty="0">
                <a:latin typeface="+mn-lt"/>
              </a:rPr>
              <a:t>Cartridge 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730DC-4FD0-3BDE-BFA2-6D2D0257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8A3684-40B0-1860-8A23-B1BC4563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analyzer </a:t>
            </a:r>
            <a:r>
              <a:rPr lang="en-US" sz="1400" dirty="0"/>
              <a:t>– cont’d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3539F3-1398-FA3E-8B80-71DA640C604E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326A7EF0-DF5F-BDF4-6FF0-E2FF6FA3608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C2B21962-B0BD-ED33-35D7-3687F0BF4E85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3DE79284-DE20-808C-7855-53D63A99B9F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F857A9F0-3AA0-1D38-906C-837C53E3626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DC9F5099-E410-4F69-D6D3-5A5FCB6DA4F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B5C39015-C478-C355-F48A-7F333A82DBC9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9BAAA588-CA06-D706-55D5-911FBA01EDEF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AE5CF581-B60C-880F-45EF-6830234E9AC4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E926625-AE3F-5B33-A3E3-C2B886129BC2}"/>
              </a:ext>
            </a:extLst>
          </p:cNvPr>
          <p:cNvGrpSpPr/>
          <p:nvPr/>
        </p:nvGrpSpPr>
        <p:grpSpPr>
          <a:xfrm>
            <a:off x="4143440" y="1082754"/>
            <a:ext cx="4689664" cy="3170681"/>
            <a:chOff x="4143440" y="1082754"/>
            <a:chExt cx="4689664" cy="31706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57479E-94A3-42E4-EC4B-77C35EB82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0" b="19260"/>
            <a:stretch/>
          </p:blipFill>
          <p:spPr>
            <a:xfrm>
              <a:off x="4143440" y="1082754"/>
              <a:ext cx="3498638" cy="2826848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E6F057-0E2A-1E7B-A734-371A425297A8}"/>
                </a:ext>
              </a:extLst>
            </p:cNvPr>
            <p:cNvGrpSpPr/>
            <p:nvPr/>
          </p:nvGrpSpPr>
          <p:grpSpPr>
            <a:xfrm rot="16200000">
              <a:off x="7504305" y="1785550"/>
              <a:ext cx="230832" cy="2426765"/>
              <a:chOff x="6539129" y="1015799"/>
              <a:chExt cx="196638" cy="2067280"/>
            </a:xfrm>
          </p:grpSpPr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23182DDA-41CB-9116-07FA-49BC972E5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20351" y="1015799"/>
                <a:ext cx="15" cy="1688288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7" name="Text Box 19">
                <a:extLst>
                  <a:ext uri="{FF2B5EF4-FFF2-40B4-BE49-F238E27FC236}">
                    <a16:creationId xmlns:a16="http://schemas.microsoft.com/office/drawing/2014/main" id="{EEC7DA13-7CB5-88DA-944F-8E732F7E16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046754" y="2394066"/>
                <a:ext cx="1181388" cy="196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WARNING LABEL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8086ECE-AFCA-CCD7-AE8E-5C94D2456C2D}"/>
                </a:ext>
              </a:extLst>
            </p:cNvPr>
            <p:cNvGrpSpPr/>
            <p:nvPr/>
          </p:nvGrpSpPr>
          <p:grpSpPr>
            <a:xfrm>
              <a:off x="6031937" y="3457256"/>
              <a:ext cx="2801167" cy="796179"/>
              <a:chOff x="4454206" y="3441889"/>
              <a:chExt cx="2386220" cy="67823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EC845BB-BFCF-C413-1D52-391E5303FE02}"/>
                  </a:ext>
                </a:extLst>
              </p:cNvPr>
              <p:cNvGrpSpPr/>
              <p:nvPr/>
            </p:nvGrpSpPr>
            <p:grpSpPr>
              <a:xfrm rot="16200000">
                <a:off x="5548998" y="2828698"/>
                <a:ext cx="196638" cy="2386219"/>
                <a:chOff x="6098461" y="3876614"/>
                <a:chExt cx="196638" cy="2386219"/>
              </a:xfrm>
            </p:grpSpPr>
            <p:sp>
              <p:nvSpPr>
                <p:cNvPr id="34" name="Line 16">
                  <a:extLst>
                    <a:ext uri="{FF2B5EF4-FFF2-40B4-BE49-F238E27FC236}">
                      <a16:creationId xmlns:a16="http://schemas.microsoft.com/office/drawing/2014/main" id="{2A4D5F64-936C-587C-1753-A884FDCAAA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179684" y="3876614"/>
                  <a:ext cx="9768" cy="1671279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35" name="Text Box 19">
                  <a:extLst>
                    <a:ext uri="{FF2B5EF4-FFF2-40B4-BE49-F238E27FC236}">
                      <a16:creationId xmlns:a16="http://schemas.microsoft.com/office/drawing/2014/main" id="{13ED8E94-5A8E-6173-A43E-33C57E0CA5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606086" y="5573820"/>
                  <a:ext cx="1181388" cy="196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900" b="1" cap="all">
                      <a:solidFill>
                        <a:schemeClr val="accent1"/>
                      </a:solidFill>
                    </a:rPr>
                    <a:t>CARTRIDGE PORT</a:t>
                  </a:r>
                </a:p>
              </p:txBody>
            </p:sp>
          </p:grpSp>
          <p:sp>
            <p:nvSpPr>
              <p:cNvPr id="33" name="Line 16">
                <a:extLst>
                  <a:ext uri="{FF2B5EF4-FFF2-40B4-BE49-F238E27FC236}">
                    <a16:creationId xmlns:a16="http://schemas.microsoft.com/office/drawing/2014/main" id="{6EE64D0F-2E27-0AC9-831D-5DDACF0B8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161969" y="3734126"/>
                <a:ext cx="590085" cy="5611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BFF2FE-547C-E0B6-D610-4A20B819EA59}"/>
              </a:ext>
            </a:extLst>
          </p:cNvPr>
          <p:cNvSpPr txBox="1"/>
          <p:nvPr/>
        </p:nvSpPr>
        <p:spPr>
          <a:xfrm>
            <a:off x="1013194" y="3184453"/>
            <a:ext cx="3681635" cy="77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Propofol, Thiopental Sodium &amp; Hydroxyurea cause interference. See manual for complete interference information.</a:t>
            </a:r>
          </a:p>
          <a:p>
            <a:pPr algn="l"/>
            <a:endParaRPr lang="en-US" sz="105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D7B812-8226-98A0-14DA-05DB959F54F5}"/>
              </a:ext>
            </a:extLst>
          </p:cNvPr>
          <p:cNvCxnSpPr>
            <a:cxnSpLocks/>
          </p:cNvCxnSpPr>
          <p:nvPr/>
        </p:nvCxnSpPr>
        <p:spPr>
          <a:xfrm>
            <a:off x="475254" y="2987943"/>
            <a:ext cx="395083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E1DC577-F755-DA28-0315-B10960C2A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4" y="3198454"/>
            <a:ext cx="452794" cy="452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89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BACK OF ANALYZER</a:t>
            </a:r>
          </a:p>
          <a:p>
            <a:pPr lvl="1"/>
            <a:r>
              <a:rPr lang="en-US" sz="1200" dirty="0">
                <a:latin typeface="+mn-lt"/>
              </a:rPr>
              <a:t>Model number</a:t>
            </a:r>
          </a:p>
          <a:p>
            <a:pPr lvl="1"/>
            <a:r>
              <a:rPr lang="en-US" sz="1200" dirty="0">
                <a:latin typeface="+mn-lt"/>
              </a:rPr>
              <a:t>Warning label (barcode scanner)</a:t>
            </a:r>
          </a:p>
          <a:p>
            <a:pPr lvl="1"/>
            <a:r>
              <a:rPr lang="en-US" sz="1200" dirty="0">
                <a:latin typeface="+mn-lt"/>
              </a:rPr>
              <a:t>Serial number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analyzer </a:t>
            </a:r>
            <a:r>
              <a:rPr lang="en-US" sz="1400" dirty="0"/>
              <a:t>– cont’d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27101B-5D99-3550-BF14-694C9A8334D4}"/>
              </a:ext>
            </a:extLst>
          </p:cNvPr>
          <p:cNvGrpSpPr/>
          <p:nvPr/>
        </p:nvGrpSpPr>
        <p:grpSpPr>
          <a:xfrm>
            <a:off x="4703007" y="972667"/>
            <a:ext cx="4052907" cy="3697526"/>
            <a:chOff x="4398207" y="972667"/>
            <a:chExt cx="4052907" cy="369752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5C94E88-06E4-DC13-906A-C9205A08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1" t="13366" r="1874" b="35757"/>
            <a:stretch/>
          </p:blipFill>
          <p:spPr>
            <a:xfrm rot="5400000">
              <a:off x="4369307" y="2099047"/>
              <a:ext cx="3697526" cy="1444766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36593B-3F69-3A00-9C23-CA2132863C28}"/>
                </a:ext>
              </a:extLst>
            </p:cNvPr>
            <p:cNvGrpSpPr/>
            <p:nvPr/>
          </p:nvGrpSpPr>
          <p:grpSpPr>
            <a:xfrm rot="16200000">
              <a:off x="5058965" y="532708"/>
              <a:ext cx="230832" cy="1552348"/>
              <a:chOff x="6473318" y="3619618"/>
              <a:chExt cx="230832" cy="1552348"/>
            </a:xfrm>
          </p:grpSpPr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CE3BBBD0-B17E-C938-E09C-0E9F710B0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8734" y="4100403"/>
                <a:ext cx="0" cy="1071563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1" name="Text Box 19">
                <a:extLst>
                  <a:ext uri="{FF2B5EF4-FFF2-40B4-BE49-F238E27FC236}">
                    <a16:creationId xmlns:a16="http://schemas.microsoft.com/office/drawing/2014/main" id="{785A312A-1A62-5FB1-231F-093AB9805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074384" y="4018552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Model Number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36DF13-C38F-DB07-A565-5BD2A1F739A8}"/>
                </a:ext>
              </a:extLst>
            </p:cNvPr>
            <p:cNvGrpSpPr/>
            <p:nvPr/>
          </p:nvGrpSpPr>
          <p:grpSpPr>
            <a:xfrm rot="16200000">
              <a:off x="7338388" y="2370372"/>
              <a:ext cx="230832" cy="1994620"/>
              <a:chOff x="6473319" y="2653698"/>
              <a:chExt cx="230832" cy="1994620"/>
            </a:xfrm>
          </p:grpSpPr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FC34DB2-3216-A023-11BF-9CEFCE1A3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8734" y="2653698"/>
                <a:ext cx="0" cy="1071563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8" name="Text Box 19">
                <a:extLst>
                  <a:ext uri="{FF2B5EF4-FFF2-40B4-BE49-F238E27FC236}">
                    <a16:creationId xmlns:a16="http://schemas.microsoft.com/office/drawing/2014/main" id="{4BB7D447-FF2F-D3EB-B5C4-C9F08E6FC7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074385" y="4018552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WARNING LABEL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15B0304-2BD5-56CB-A2D3-F4A8EA433B74}"/>
                </a:ext>
              </a:extLst>
            </p:cNvPr>
            <p:cNvGrpSpPr/>
            <p:nvPr/>
          </p:nvGrpSpPr>
          <p:grpSpPr>
            <a:xfrm rot="16200000">
              <a:off x="7365975" y="3189020"/>
              <a:ext cx="230832" cy="1939440"/>
              <a:chOff x="6473319" y="2708879"/>
              <a:chExt cx="230832" cy="1939440"/>
            </a:xfrm>
          </p:grpSpPr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BC5AC5D1-DD87-FDFC-40BF-23FF109AD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88734" y="2708879"/>
                <a:ext cx="0" cy="1071563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3" name="Text Box 19">
                <a:extLst>
                  <a:ext uri="{FF2B5EF4-FFF2-40B4-BE49-F238E27FC236}">
                    <a16:creationId xmlns:a16="http://schemas.microsoft.com/office/drawing/2014/main" id="{BD58D549-C672-29F5-1F11-2A9DB7AC23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6074385" y="4018553"/>
                <a:ext cx="1028700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Serial Number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B8E4F4D-66D6-B03A-F178-365DE8C290F7}"/>
              </a:ext>
            </a:extLst>
          </p:cNvPr>
          <p:cNvSpPr txBox="1"/>
          <p:nvPr/>
        </p:nvSpPr>
        <p:spPr>
          <a:xfrm>
            <a:off x="1007181" y="2895598"/>
            <a:ext cx="3870250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8AE515-9954-941C-129D-0D9AEB9E7F3F}"/>
              </a:ext>
            </a:extLst>
          </p:cNvPr>
          <p:cNvCxnSpPr>
            <a:cxnSpLocks/>
          </p:cNvCxnSpPr>
          <p:nvPr/>
        </p:nvCxnSpPr>
        <p:spPr>
          <a:xfrm>
            <a:off x="495299" y="2659230"/>
            <a:ext cx="438213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3059730-B126-B1C6-C74C-481DB4318C4D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1F1B9B1C-FC8F-9FBD-FB56-404FA1CD5A0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DF3102A2-3AFC-8E5C-2D03-96DE5E1B3F4D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0B751FE6-ACD2-7987-30DA-3AD0FDA506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CFB43611-45B9-9587-C694-D84685F1D40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F50C0FB8-1B78-935F-9FE8-E4F9A7B5E22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F51A12AA-B7BA-2CDD-939D-D38CB927732A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8FD3F2D6-4AE3-0945-7B5D-426166148501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2A454E34-AB46-9727-7A96-3A8BBBCF48D8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E1DE421-C937-9119-CE88-1AC3CCA52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6" y="2961763"/>
            <a:ext cx="452794" cy="452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00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6335203" cy="87851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/>
              <a:t>i-STAT 1 Orientation</a:t>
            </a:r>
            <a:endParaRPr lang="en-IN" sz="4000"/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4EFE875-3A66-6761-996D-3664D0A05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9" t="-2910" r="-7203" b="-2020"/>
          <a:stretch/>
        </p:blipFill>
        <p:spPr>
          <a:xfrm>
            <a:off x="6631155" y="296298"/>
            <a:ext cx="1482591" cy="4334942"/>
          </a:xfrm>
          <a:prstGeom prst="rect">
            <a:avLst/>
          </a:prstGeom>
          <a:ln>
            <a:noFill/>
          </a:ln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/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spc="150" baseline="0">
                <a:solidFill>
                  <a:schemeClr val="accent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err="1"/>
              <a:t>i</a:t>
            </a:r>
            <a:r>
              <a:rPr lang="en-US" cap="none"/>
              <a:t>-STAT LEARNING SYSTEM | </a:t>
            </a:r>
            <a:r>
              <a:rPr lang="en-US" cap="none" err="1"/>
              <a:t>i</a:t>
            </a:r>
            <a:r>
              <a:rPr lang="en-US" cap="none"/>
              <a:t>-STAT 1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AD7F5-DFF2-705E-27B0-D09DFC9D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attery&#10;&#10;AI-generated content may be incorrect.">
            <a:extLst>
              <a:ext uri="{FF2B5EF4-FFF2-40B4-BE49-F238E27FC236}">
                <a16:creationId xmlns:a16="http://schemas.microsoft.com/office/drawing/2014/main" id="{FEF6FEB2-3BDE-1DB1-292E-72A61DBA5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84" y="2796540"/>
            <a:ext cx="1106451" cy="1783080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A close-up of a device&#10;&#10;AI-generated content may be incorrect.">
            <a:extLst>
              <a:ext uri="{FF2B5EF4-FFF2-40B4-BE49-F238E27FC236}">
                <a16:creationId xmlns:a16="http://schemas.microsoft.com/office/drawing/2014/main" id="{3B18AAB8-D5DC-3182-49DE-5686FEA9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604" y="2788920"/>
            <a:ext cx="1114071" cy="1790700"/>
          </a:xfrm>
          <a:prstGeom prst="rect">
            <a:avLst/>
          </a:prstGeom>
          <a:ln>
            <a:noFill/>
          </a:ln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F64E995-B510-C92B-5D61-43C33A0C1E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668" y="1295681"/>
            <a:ext cx="3925544" cy="1016594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  <a:cs typeface="Calibri"/>
              </a:rPr>
              <a:t>BATTERY COMPARTMENT</a:t>
            </a:r>
          </a:p>
          <a:p>
            <a:pPr marL="169545" lvl="1" indent="-169545"/>
            <a:r>
              <a:rPr lang="en-US" sz="1200" dirty="0">
                <a:latin typeface="+mn-lt"/>
              </a:rPr>
              <a:t>Abbott rechargeable battery pack</a:t>
            </a:r>
          </a:p>
          <a:p>
            <a:pPr marL="169545" lvl="1" indent="-169545"/>
            <a:r>
              <a:rPr lang="en-US" sz="1200" dirty="0">
                <a:latin typeface="Calibri"/>
                <a:ea typeface="Calibri"/>
                <a:cs typeface="Calibri"/>
              </a:rPr>
              <a:t>9-volt lithium disposable batteries</a:t>
            </a:r>
            <a:endParaRPr lang="en-US" sz="1200" dirty="0"/>
          </a:p>
          <a:p>
            <a:pPr marL="169545" lvl="1" indent="-169545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D4F2-F9CB-D5EE-4EA4-C91355EE55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61EB3C-0634-9414-4100-6F5F2A9C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 | </a:t>
            </a:r>
            <a:r>
              <a:rPr lang="en-US" dirty="0" err="1"/>
              <a:t>i</a:t>
            </a:r>
            <a:r>
              <a:rPr lang="en-US" dirty="0"/>
              <a:t>-STAT 1 Analyzer</a:t>
            </a:r>
            <a:endParaRPr lang="en-US" sz="1800" i="1" dirty="0"/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8DF7A519-61C7-EF0E-B327-A144EEB0C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114" y="2345336"/>
            <a:ext cx="1568006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" b="1" cap="all">
                <a:solidFill>
                  <a:schemeClr val="accent1"/>
                </a:solidFill>
              </a:rPr>
              <a:t>Abbott rechargeable battery pack</a:t>
            </a:r>
            <a:endParaRPr lang="en-US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83134422-61E7-9CE6-EF68-C30F2D66B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361" y="2345383"/>
            <a:ext cx="1702154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" b="1" cap="all" dirty="0">
                <a:solidFill>
                  <a:schemeClr val="accent1"/>
                </a:solidFill>
              </a:rPr>
              <a:t>9-volt lithium disposable batteries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A7C16D-8765-6429-FC4F-3EF81D34E6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44" t="10290" r="18936" b="9201"/>
          <a:stretch/>
        </p:blipFill>
        <p:spPr>
          <a:xfrm>
            <a:off x="6405100" y="1103066"/>
            <a:ext cx="795655" cy="10473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FF3651-DBF0-9EB2-AEB3-53606831BEAA}"/>
              </a:ext>
            </a:extLst>
          </p:cNvPr>
          <p:cNvGrpSpPr/>
          <p:nvPr/>
        </p:nvGrpSpPr>
        <p:grpSpPr>
          <a:xfrm>
            <a:off x="5148175" y="3373230"/>
            <a:ext cx="1730158" cy="576605"/>
            <a:chOff x="5895682" y="3325149"/>
            <a:chExt cx="1573682" cy="5244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690C34-7428-219F-F9E4-0F7C8A613A69}"/>
                </a:ext>
              </a:extLst>
            </p:cNvPr>
            <p:cNvSpPr/>
            <p:nvPr/>
          </p:nvSpPr>
          <p:spPr>
            <a:xfrm>
              <a:off x="5895682" y="3325149"/>
              <a:ext cx="485140" cy="105071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280DF5-D31E-7000-DE50-9A6DEBFF3A8E}"/>
                </a:ext>
              </a:extLst>
            </p:cNvPr>
            <p:cNvSpPr/>
            <p:nvPr/>
          </p:nvSpPr>
          <p:spPr>
            <a:xfrm>
              <a:off x="7032740" y="3408298"/>
              <a:ext cx="436624" cy="441310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white device with a screen&#10;&#10;Description automatically generated">
            <a:extLst>
              <a:ext uri="{FF2B5EF4-FFF2-40B4-BE49-F238E27FC236}">
                <a16:creationId xmlns:a16="http://schemas.microsoft.com/office/drawing/2014/main" id="{53ADA5A9-E6DF-8CF7-3219-C1FBBF5EF1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2829636" y="426648"/>
            <a:ext cx="3451060" cy="2049853"/>
          </a:xfrm>
          <a:prstGeom prst="rect">
            <a:avLst/>
          </a:prstGeom>
        </p:spPr>
      </p:pic>
      <p:sp>
        <p:nvSpPr>
          <p:cNvPr id="4" name="Line 16">
            <a:extLst>
              <a:ext uri="{FF2B5EF4-FFF2-40B4-BE49-F238E27FC236}">
                <a16:creationId xmlns:a16="http://schemas.microsoft.com/office/drawing/2014/main" id="{74820AD3-FF88-BB47-B0F9-09CE8680FDAD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025022" y="2208910"/>
            <a:ext cx="390526" cy="0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8A61A374-150A-7AC4-AAFC-231A63054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44" y="2347891"/>
            <a:ext cx="1035272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" b="1" cap="all" dirty="0">
                <a:solidFill>
                  <a:schemeClr val="accent1"/>
                </a:solidFill>
              </a:rPr>
              <a:t>Battery Compartment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9927C0-F113-C446-1C31-6FC3AEA14F68}"/>
              </a:ext>
            </a:extLst>
          </p:cNvPr>
          <p:cNvGrpSpPr/>
          <p:nvPr/>
        </p:nvGrpSpPr>
        <p:grpSpPr>
          <a:xfrm>
            <a:off x="7429050" y="1086116"/>
            <a:ext cx="1212030" cy="1077700"/>
            <a:chOff x="7801009" y="1353149"/>
            <a:chExt cx="1212030" cy="1077700"/>
          </a:xfrm>
        </p:grpSpPr>
        <p:pic>
          <p:nvPicPr>
            <p:cNvPr id="24" name="Picture 23" descr="A picture containing screenshot, mobile phone, night&#10;&#10;Description automatically generated">
              <a:extLst>
                <a:ext uri="{FF2B5EF4-FFF2-40B4-BE49-F238E27FC236}">
                  <a16:creationId xmlns:a16="http://schemas.microsoft.com/office/drawing/2014/main" id="{9DBE3E7D-23E8-561D-ACA0-585DD9A2C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0" t="25650" r="32053" b="11721"/>
            <a:stretch/>
          </p:blipFill>
          <p:spPr>
            <a:xfrm rot="18641733">
              <a:off x="7714271" y="1439887"/>
              <a:ext cx="1077700" cy="904223"/>
            </a:xfrm>
            <a:prstGeom prst="rect">
              <a:avLst/>
            </a:prstGeom>
          </p:spPr>
        </p:pic>
        <p:pic>
          <p:nvPicPr>
            <p:cNvPr id="17" name="Picture 16" descr="A picture containing screenshot, text&#10;&#10;Description automatically generated">
              <a:extLst>
                <a:ext uri="{FF2B5EF4-FFF2-40B4-BE49-F238E27FC236}">
                  <a16:creationId xmlns:a16="http://schemas.microsoft.com/office/drawing/2014/main" id="{C3947634-FFF9-7E9E-9686-AC9B14CF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1" r="9809"/>
            <a:stretch/>
          </p:blipFill>
          <p:spPr>
            <a:xfrm>
              <a:off x="8360734" y="1880477"/>
              <a:ext cx="300663" cy="53052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 descr="A picture containing screenshot, text&#10;&#10;Description automatically generated">
              <a:extLst>
                <a:ext uri="{FF2B5EF4-FFF2-40B4-BE49-F238E27FC236}">
                  <a16:creationId xmlns:a16="http://schemas.microsoft.com/office/drawing/2014/main" id="{1CADCE39-1223-FC14-9C24-0EC094C6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1" r="9809"/>
            <a:stretch/>
          </p:blipFill>
          <p:spPr>
            <a:xfrm>
              <a:off x="8712376" y="1897138"/>
              <a:ext cx="300663" cy="530529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E1ABB1-AF4F-2A82-A824-E9CEDA8E83F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417FA9B3-B0C0-6CE6-ED63-D6BE7062AD3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6">
              <a:extLst>
                <a:ext uri="{FF2B5EF4-FFF2-40B4-BE49-F238E27FC236}">
                  <a16:creationId xmlns:a16="http://schemas.microsoft.com/office/drawing/2014/main" id="{4019B3CC-5B81-DF92-01D0-F313B61AEE45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17">
              <a:extLst>
                <a:ext uri="{FF2B5EF4-FFF2-40B4-BE49-F238E27FC236}">
                  <a16:creationId xmlns:a16="http://schemas.microsoft.com/office/drawing/2014/main" id="{57015AC1-3A9C-EF6B-5638-19921432DD3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89A8C0C8-E0A8-BAF2-5E4D-89C0D5C0C9F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6215A8B6-E287-44D6-01A7-5459D13377B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E1DCDC93-6223-DF7A-4412-2D4709464849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D1AF1613-7301-81CD-DAC1-9B9BAB6C0AF4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5" name="object 23">
              <a:extLst>
                <a:ext uri="{FF2B5EF4-FFF2-40B4-BE49-F238E27FC236}">
                  <a16:creationId xmlns:a16="http://schemas.microsoft.com/office/drawing/2014/main" id="{E5E9DD53-4C78-16A0-F748-F56FFAFC159B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48A50A-515B-5243-C3F7-4E52D314662C}"/>
              </a:ext>
            </a:extLst>
          </p:cNvPr>
          <p:cNvCxnSpPr>
            <a:cxnSpLocks/>
          </p:cNvCxnSpPr>
          <p:nvPr/>
        </p:nvCxnSpPr>
        <p:spPr>
          <a:xfrm flipV="1">
            <a:off x="550668" y="2651289"/>
            <a:ext cx="8368309" cy="1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09EF9EA-B023-9875-90A3-F8F735B12C48}"/>
              </a:ext>
            </a:extLst>
          </p:cNvPr>
          <p:cNvSpPr txBox="1">
            <a:spLocks/>
          </p:cNvSpPr>
          <p:nvPr/>
        </p:nvSpPr>
        <p:spPr>
          <a:xfrm>
            <a:off x="629622" y="3144931"/>
            <a:ext cx="3925544" cy="1081314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  <a:cs typeface="Calibri"/>
              </a:rPr>
              <a:t>SCREEN MESSAGES RE: BATTERY</a:t>
            </a:r>
          </a:p>
          <a:p>
            <a:pPr marL="169545" lvl="1" indent="-169545"/>
            <a:r>
              <a:rPr lang="en-US" sz="1200">
                <a:latin typeface="+mn-lt"/>
              </a:rPr>
              <a:t>“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Battery Low</a:t>
            </a:r>
            <a:r>
              <a:rPr lang="en-US" sz="1200">
                <a:latin typeface="+mn-lt"/>
              </a:rPr>
              <a:t>”</a:t>
            </a:r>
            <a:endParaRPr lang="en-US" sz="1200">
              <a:latin typeface="+mn-lt"/>
              <a:ea typeface="Calibri"/>
              <a:cs typeface="Calibri"/>
            </a:endParaRPr>
          </a:p>
          <a:p>
            <a:pPr marL="169545" lvl="1" indent="-169545"/>
            <a:r>
              <a:rPr lang="en-US" sz="1200">
                <a:latin typeface="+mn-lt"/>
              </a:rPr>
              <a:t>“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Code #1</a:t>
            </a:r>
            <a:r>
              <a:rPr lang="en-US" sz="1200">
                <a:latin typeface="+mn-lt"/>
              </a:rPr>
              <a:t>” “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Dead Batteries Replace Batteries</a:t>
            </a:r>
            <a:r>
              <a:rPr lang="en-US" sz="1200">
                <a:latin typeface="+mn-lt"/>
              </a:rPr>
              <a:t>”</a:t>
            </a:r>
            <a:endParaRPr lang="en-US" sz="1200">
              <a:latin typeface="+mn-lt"/>
              <a:ea typeface="Calibri"/>
              <a:cs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C7EA2C-5AF7-5025-DA80-868B3E4744C2}"/>
              </a:ext>
            </a:extLst>
          </p:cNvPr>
          <p:cNvSpPr/>
          <p:nvPr/>
        </p:nvSpPr>
        <p:spPr>
          <a:xfrm>
            <a:off x="6135916" y="1008823"/>
            <a:ext cx="1262143" cy="121554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FCBE9A-5508-25CB-605B-DFF04F6F9B06}"/>
              </a:ext>
            </a:extLst>
          </p:cNvPr>
          <p:cNvSpPr/>
          <p:nvPr/>
        </p:nvSpPr>
        <p:spPr>
          <a:xfrm>
            <a:off x="7508937" y="1001139"/>
            <a:ext cx="1262143" cy="1225669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4628DF-0287-AE9F-D786-E8A66EBEFC78}"/>
              </a:ext>
            </a:extLst>
          </p:cNvPr>
          <p:cNvSpPr/>
          <p:nvPr/>
        </p:nvSpPr>
        <p:spPr>
          <a:xfrm>
            <a:off x="5151998" y="3371420"/>
            <a:ext cx="522584" cy="120195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7A8B8A-80A7-D973-52A3-5607A016A2FE}"/>
              </a:ext>
            </a:extLst>
          </p:cNvPr>
          <p:cNvSpPr/>
          <p:nvPr/>
        </p:nvSpPr>
        <p:spPr>
          <a:xfrm>
            <a:off x="6382241" y="3462698"/>
            <a:ext cx="522584" cy="486322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079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AD7F5-DFF2-705E-27B0-D09DFC9D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1A0D5DC6-2BBD-D555-E4A4-5F9911FE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733" y="2814266"/>
            <a:ext cx="1117712" cy="1841500"/>
          </a:xfrm>
          <a:prstGeom prst="rect">
            <a:avLst/>
          </a:prstGeom>
        </p:spPr>
      </p:pic>
      <p:pic>
        <p:nvPicPr>
          <p:cNvPr id="3" name="Picture 2" descr="A blue and white electronic device&#10;&#10;AI-generated content may be incorrect.">
            <a:extLst>
              <a:ext uri="{FF2B5EF4-FFF2-40B4-BE49-F238E27FC236}">
                <a16:creationId xmlns:a16="http://schemas.microsoft.com/office/drawing/2014/main" id="{37E253D3-37DD-9D4E-A4AA-5D880E888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75" y="2814266"/>
            <a:ext cx="1118879" cy="1841789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318A72-CB89-4E45-2573-5394B4E4D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6070"/>
          <a:stretch/>
        </p:blipFill>
        <p:spPr>
          <a:xfrm>
            <a:off x="3190754" y="771951"/>
            <a:ext cx="2800947" cy="171078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F64E995-B510-C92B-5D61-43C33A0C1E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668" y="1295681"/>
            <a:ext cx="3925544" cy="1016594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BATTERY COMPARTMENT</a:t>
            </a:r>
          </a:p>
          <a:p>
            <a:pPr lvl="1"/>
            <a:r>
              <a:rPr lang="en-US" sz="1200">
                <a:latin typeface="+mn-lt"/>
              </a:rPr>
              <a:t>Abbott rechargeable battery pack</a:t>
            </a:r>
          </a:p>
          <a:p>
            <a:pPr lvl="1"/>
            <a:r>
              <a:rPr lang="en-US" sz="1200">
                <a:latin typeface="+mn-lt"/>
              </a:rPr>
              <a:t>9-volt lithium disposable batteries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D4F2-F9CB-D5EE-4EA4-C91355EE55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61EB3C-0634-9414-4100-6F5F2A9C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 | </a:t>
            </a:r>
            <a:r>
              <a:rPr lang="en-US" dirty="0" err="1"/>
              <a:t>i</a:t>
            </a:r>
            <a:r>
              <a:rPr lang="en-US" dirty="0"/>
              <a:t>-STAT 1 Analyzer</a:t>
            </a:r>
            <a:endParaRPr lang="en-US" sz="18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A7C16D-8765-6429-FC4F-3EF81D34E6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44" t="10290" r="18936" b="9201"/>
          <a:stretch/>
        </p:blipFill>
        <p:spPr>
          <a:xfrm>
            <a:off x="6405100" y="1103066"/>
            <a:ext cx="795655" cy="10473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B9927C0-F113-C446-1C31-6FC3AEA14F68}"/>
              </a:ext>
            </a:extLst>
          </p:cNvPr>
          <p:cNvGrpSpPr/>
          <p:nvPr/>
        </p:nvGrpSpPr>
        <p:grpSpPr>
          <a:xfrm>
            <a:off x="7429050" y="1086116"/>
            <a:ext cx="1212030" cy="1077700"/>
            <a:chOff x="7801009" y="1353149"/>
            <a:chExt cx="1212030" cy="1077700"/>
          </a:xfrm>
        </p:grpSpPr>
        <p:pic>
          <p:nvPicPr>
            <p:cNvPr id="24" name="Picture 23" descr="A picture containing screenshot, mobile phone, night&#10;&#10;Description automatically generated">
              <a:extLst>
                <a:ext uri="{FF2B5EF4-FFF2-40B4-BE49-F238E27FC236}">
                  <a16:creationId xmlns:a16="http://schemas.microsoft.com/office/drawing/2014/main" id="{9DBE3E7D-23E8-561D-ACA0-585DD9A2C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0" t="25650" r="32053" b="11721"/>
            <a:stretch/>
          </p:blipFill>
          <p:spPr>
            <a:xfrm rot="18641733">
              <a:off x="7714271" y="1439887"/>
              <a:ext cx="1077700" cy="904223"/>
            </a:xfrm>
            <a:prstGeom prst="rect">
              <a:avLst/>
            </a:prstGeom>
          </p:spPr>
        </p:pic>
        <p:pic>
          <p:nvPicPr>
            <p:cNvPr id="17" name="Picture 16" descr="A picture containing screenshot, text&#10;&#10;Description automatically generated">
              <a:extLst>
                <a:ext uri="{FF2B5EF4-FFF2-40B4-BE49-F238E27FC236}">
                  <a16:creationId xmlns:a16="http://schemas.microsoft.com/office/drawing/2014/main" id="{C3947634-FFF9-7E9E-9686-AC9B14CF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1" r="9809"/>
            <a:stretch/>
          </p:blipFill>
          <p:spPr>
            <a:xfrm>
              <a:off x="8360734" y="1880477"/>
              <a:ext cx="300663" cy="53052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 descr="A picture containing screenshot, text&#10;&#10;Description automatically generated">
              <a:extLst>
                <a:ext uri="{FF2B5EF4-FFF2-40B4-BE49-F238E27FC236}">
                  <a16:creationId xmlns:a16="http://schemas.microsoft.com/office/drawing/2014/main" id="{1CADCE39-1223-FC14-9C24-0EC094C6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1" r="9809"/>
            <a:stretch/>
          </p:blipFill>
          <p:spPr>
            <a:xfrm>
              <a:off x="8712376" y="1897138"/>
              <a:ext cx="300663" cy="530529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E1ABB1-AF4F-2A82-A824-E9CEDA8E83F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417FA9B3-B0C0-6CE6-ED63-D6BE7062AD3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6">
              <a:extLst>
                <a:ext uri="{FF2B5EF4-FFF2-40B4-BE49-F238E27FC236}">
                  <a16:creationId xmlns:a16="http://schemas.microsoft.com/office/drawing/2014/main" id="{4019B3CC-5B81-DF92-01D0-F313B61AEE45}"/>
                </a:ext>
              </a:extLst>
            </p:cNvPr>
            <p:cNvSpPr txBox="1"/>
            <p:nvPr/>
          </p:nvSpPr>
          <p:spPr>
            <a:xfrm>
              <a:off x="4198918" y="1775642"/>
              <a:ext cx="862534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17">
              <a:extLst>
                <a:ext uri="{FF2B5EF4-FFF2-40B4-BE49-F238E27FC236}">
                  <a16:creationId xmlns:a16="http://schemas.microsoft.com/office/drawing/2014/main" id="{57015AC1-3A9C-EF6B-5638-19921432DD3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89A8C0C8-E0A8-BAF2-5E4D-89C0D5C0C9F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6215A8B6-E287-44D6-01A7-5459D13377B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E1DCDC93-6223-DF7A-4412-2D4709464849}"/>
                </a:ext>
              </a:extLst>
            </p:cNvPr>
            <p:cNvSpPr txBox="1"/>
            <p:nvPr/>
          </p:nvSpPr>
          <p:spPr>
            <a:xfrm>
              <a:off x="5393322" y="17146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D1AF1613-7301-81CD-DAC1-9B9BAB6C0AF4}"/>
                </a:ext>
              </a:extLst>
            </p:cNvPr>
            <p:cNvSpPr txBox="1"/>
            <p:nvPr/>
          </p:nvSpPr>
          <p:spPr>
            <a:xfrm>
              <a:off x="6368622" y="178556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5" name="object 23">
              <a:extLst>
                <a:ext uri="{FF2B5EF4-FFF2-40B4-BE49-F238E27FC236}">
                  <a16:creationId xmlns:a16="http://schemas.microsoft.com/office/drawing/2014/main" id="{E5E9DD53-4C78-16A0-F748-F56FFAFC159B}"/>
                </a:ext>
              </a:extLst>
            </p:cNvPr>
            <p:cNvSpPr txBox="1"/>
            <p:nvPr/>
          </p:nvSpPr>
          <p:spPr>
            <a:xfrm>
              <a:off x="7393035" y="1720796"/>
              <a:ext cx="78346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09EF9EA-B023-9875-90A3-F8F735B12C48}"/>
              </a:ext>
            </a:extLst>
          </p:cNvPr>
          <p:cNvSpPr txBox="1">
            <a:spLocks/>
          </p:cNvSpPr>
          <p:nvPr/>
        </p:nvSpPr>
        <p:spPr>
          <a:xfrm>
            <a:off x="629622" y="3144931"/>
            <a:ext cx="3925544" cy="108131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SCREEN MESSAGES RE: BATTERY</a:t>
            </a:r>
          </a:p>
          <a:p>
            <a:pPr lvl="1"/>
            <a:r>
              <a:rPr lang="en-US" sz="1200" dirty="0">
                <a:latin typeface="+mn-lt"/>
              </a:rPr>
              <a:t>“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Battery Low</a:t>
            </a:r>
            <a:r>
              <a:rPr lang="en-US" sz="1200" dirty="0">
                <a:latin typeface="+mn-lt"/>
              </a:rPr>
              <a:t>”</a:t>
            </a:r>
          </a:p>
          <a:p>
            <a:pPr lvl="1"/>
            <a:r>
              <a:rPr lang="en-US" sz="1200" dirty="0">
                <a:latin typeface="+mn-lt"/>
              </a:rPr>
              <a:t>“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Code #1</a:t>
            </a:r>
            <a:r>
              <a:rPr lang="en-US" sz="1200" dirty="0">
                <a:latin typeface="+mn-lt"/>
              </a:rPr>
              <a:t>” “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Dead Batteries Replace Batteries</a:t>
            </a:r>
            <a:r>
              <a:rPr lang="en-US" sz="1200" dirty="0">
                <a:latin typeface="+mn-lt"/>
              </a:rPr>
              <a:t>”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C7EA2C-5AF7-5025-DA80-868B3E4744C2}"/>
              </a:ext>
            </a:extLst>
          </p:cNvPr>
          <p:cNvSpPr/>
          <p:nvPr/>
        </p:nvSpPr>
        <p:spPr>
          <a:xfrm>
            <a:off x="6135916" y="1008823"/>
            <a:ext cx="1262143" cy="121554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FCBE9A-5508-25CB-605B-DFF04F6F9B06}"/>
              </a:ext>
            </a:extLst>
          </p:cNvPr>
          <p:cNvSpPr/>
          <p:nvPr/>
        </p:nvSpPr>
        <p:spPr>
          <a:xfrm>
            <a:off x="7508937" y="1001139"/>
            <a:ext cx="1262143" cy="1225669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45C59B-12F1-2786-4443-F36255145A95}"/>
              </a:ext>
            </a:extLst>
          </p:cNvPr>
          <p:cNvSpPr/>
          <p:nvPr/>
        </p:nvSpPr>
        <p:spPr>
          <a:xfrm>
            <a:off x="6418444" y="3486120"/>
            <a:ext cx="522584" cy="486322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0E89F0-BCB7-9CCD-7168-E4B7A1803ED5}"/>
              </a:ext>
            </a:extLst>
          </p:cNvPr>
          <p:cNvSpPr/>
          <p:nvPr/>
        </p:nvSpPr>
        <p:spPr>
          <a:xfrm>
            <a:off x="5239730" y="3422949"/>
            <a:ext cx="522584" cy="120195"/>
          </a:xfrm>
          <a:prstGeom prst="rect">
            <a:avLst/>
          </a:prstGeom>
          <a:noFill/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04A6011B-D9DB-DF9B-35A5-8C0AF7E34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114" y="2345336"/>
            <a:ext cx="1568006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" b="1" cap="all">
                <a:solidFill>
                  <a:schemeClr val="accent1"/>
                </a:solidFill>
              </a:rPr>
              <a:t>Abbott rechargeable battery pack</a:t>
            </a:r>
            <a:endParaRPr lang="en-US"/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4326189-531E-D927-F7DC-788B3BF5E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361" y="2345383"/>
            <a:ext cx="1702154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" b="1" cap="all" dirty="0">
                <a:solidFill>
                  <a:schemeClr val="accent1"/>
                </a:solidFill>
              </a:rPr>
              <a:t>9-volt lithium disposable batteries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870E6EEF-F5B7-643D-AE76-ADDA4D332F02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025022" y="2208910"/>
            <a:ext cx="390526" cy="0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8E47F1F2-00BB-04D5-FCF9-B1F094E13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44" y="2347891"/>
            <a:ext cx="1035272" cy="1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" b="1" cap="all" dirty="0">
                <a:solidFill>
                  <a:schemeClr val="accent1"/>
                </a:solidFill>
              </a:rPr>
              <a:t>Battery Compartment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7A024C-619C-7DB5-CC99-AB0B9A8B4A0E}"/>
              </a:ext>
            </a:extLst>
          </p:cNvPr>
          <p:cNvCxnSpPr>
            <a:cxnSpLocks/>
          </p:cNvCxnSpPr>
          <p:nvPr/>
        </p:nvCxnSpPr>
        <p:spPr>
          <a:xfrm flipV="1">
            <a:off x="550668" y="2651289"/>
            <a:ext cx="8368309" cy="1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75266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A779-CE2E-1A42-1B85-CFCD345E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393191"/>
            <a:ext cx="8402875" cy="1234440"/>
          </a:xfrm>
        </p:spPr>
        <p:txBody>
          <a:bodyPr/>
          <a:lstStyle/>
          <a:p>
            <a:r>
              <a:rPr lang="en-US"/>
              <a:t>Basic Operation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F7D-46E5-FF31-7497-F1897A347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>
                <a:solidFill>
                  <a:schemeClr val="accent1"/>
                </a:solidFill>
              </a:rPr>
              <a:t>i</a:t>
            </a:r>
            <a:r>
              <a:rPr lang="en-US" b="0">
                <a:solidFill>
                  <a:schemeClr val="accent1"/>
                </a:solidFill>
              </a:rPr>
              <a:t>-stat 1 learning system | </a:t>
            </a:r>
            <a:r>
              <a:rPr lang="en-US" b="0" cap="none">
                <a:solidFill>
                  <a:schemeClr val="accent1"/>
                </a:solidFill>
              </a:rPr>
              <a:t>i</a:t>
            </a:r>
            <a:r>
              <a:rPr lang="en-US" b="0">
                <a:solidFill>
                  <a:schemeClr val="accent1"/>
                </a:solidFill>
              </a:rPr>
              <a:t>-stat 1 analyzer system 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1607-F2C7-4FD2-127C-32177032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5316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6F042-0622-B3C3-8081-4EC21C24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5F0125-74F6-FF7D-05F4-3FA6F99BD2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141035"/>
            <a:ext cx="4069081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FOR 9-VOLT BATTERIES</a:t>
            </a:r>
          </a:p>
          <a:p>
            <a:pPr lvl="1"/>
            <a:r>
              <a:rPr lang="en-US" sz="1200">
                <a:latin typeface="+mn-lt"/>
              </a:rPr>
              <a:t>Slide open the battery compartment</a:t>
            </a:r>
          </a:p>
          <a:p>
            <a:pPr lvl="1"/>
            <a:r>
              <a:rPr lang="en-US" sz="1200">
                <a:latin typeface="+mn-lt"/>
              </a:rPr>
              <a:t>Tilt the analyzer to slide out the battery carrier </a:t>
            </a:r>
          </a:p>
          <a:p>
            <a:pPr lvl="1"/>
            <a:r>
              <a:rPr lang="en-US" sz="1200">
                <a:latin typeface="+mn-lt"/>
              </a:rPr>
              <a:t>Remove the batteries by pushing sideways with thumb </a:t>
            </a:r>
          </a:p>
          <a:p>
            <a:pPr lvl="1"/>
            <a:r>
              <a:rPr lang="en-US" sz="1200">
                <a:latin typeface="+mn-lt"/>
              </a:rPr>
              <a:t>Insert new batteries into the carrier </a:t>
            </a:r>
          </a:p>
          <a:p>
            <a:pPr lvl="1"/>
            <a:r>
              <a:rPr lang="en-US" sz="1200">
                <a:latin typeface="+mn-lt"/>
              </a:rPr>
              <a:t>Replace the carrier with gold dots facing down and red dot facing the screen</a:t>
            </a:r>
          </a:p>
          <a:p>
            <a:pPr lvl="1"/>
            <a:r>
              <a:rPr lang="en-US" sz="1200">
                <a:latin typeface="+mn-lt"/>
              </a:rPr>
              <a:t>Slide battery compartment cover back into place 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FA059-374D-B747-F147-61BF78F925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EE0A55-CB14-2D67-1D44-25B383DC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Batteries: 9-volt Disposable | </a:t>
            </a:r>
            <a:r>
              <a:rPr lang="en-US" dirty="0" err="1"/>
              <a:t>i</a:t>
            </a:r>
            <a:r>
              <a:rPr lang="en-US" dirty="0"/>
              <a:t>-STAT 1</a:t>
            </a:r>
            <a:endParaRPr lang="en-US" i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D0DC0-D1B8-DFC7-BF75-D6ADD63B7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5900"/>
                    </a14:imgEffect>
                    <a14:imgEffect>
                      <a14:brightnessContrast bright="28000" contrast="-40000"/>
                    </a14:imgEffect>
                  </a14:imgLayer>
                </a14:imgProps>
              </a:ext>
            </a:extLst>
          </a:blip>
          <a:srcRect l="20205" t="16021" r="20997" b="24443"/>
          <a:stretch/>
        </p:blipFill>
        <p:spPr>
          <a:xfrm>
            <a:off x="5071434" y="2298341"/>
            <a:ext cx="1091971" cy="1046043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Picture 3" descr="A white device with a screen&#10;&#10;Description automatically generated">
            <a:extLst>
              <a:ext uri="{FF2B5EF4-FFF2-40B4-BE49-F238E27FC236}">
                <a16:creationId xmlns:a16="http://schemas.microsoft.com/office/drawing/2014/main" id="{3296F444-A648-05EA-5A51-E7D58A59F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23767" r="17997" b="11000"/>
          <a:stretch/>
        </p:blipFill>
        <p:spPr>
          <a:xfrm>
            <a:off x="5071434" y="1160043"/>
            <a:ext cx="1053835" cy="1009511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 descr="A hand holding a battery&#10;&#10;Description automatically generated">
            <a:extLst>
              <a:ext uri="{FF2B5EF4-FFF2-40B4-BE49-F238E27FC236}">
                <a16:creationId xmlns:a16="http://schemas.microsoft.com/office/drawing/2014/main" id="{DECB0CB0-DDB9-BAC3-22BE-A2175222B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1" b="99605" l="712" r="98932">
                        <a14:foregroundMark x1="32028" y1="16206" x2="32028" y2="16206"/>
                        <a14:foregroundMark x1="35587" y1="9881" x2="35587" y2="9881"/>
                        <a14:foregroundMark x1="37367" y1="9881" x2="0" y2="32806"/>
                        <a14:foregroundMark x1="0" y1="32806" x2="3203" y2="82213"/>
                        <a14:foregroundMark x1="3203" y1="82213" x2="42705" y2="93676"/>
                        <a14:foregroundMark x1="42705" y1="93676" x2="712" y2="92095"/>
                        <a14:foregroundMark x1="712" y1="92095" x2="59786" y2="99605"/>
                        <a14:foregroundMark x1="20996" y1="75889" x2="20996" y2="75889"/>
                        <a14:foregroundMark x1="36655" y1="4743" x2="36655" y2="4743"/>
                        <a14:foregroundMark x1="75801" y1="26482" x2="75801" y2="26482"/>
                        <a14:foregroundMark x1="79359" y1="32806" x2="79359" y2="32806"/>
                        <a14:foregroundMark x1="83274" y1="39130" x2="91815" y2="6324"/>
                        <a14:foregroundMark x1="95018" y1="12253" x2="95018" y2="12253"/>
                        <a14:foregroundMark x1="95374" y1="15810" x2="81495" y2="43874"/>
                        <a14:foregroundMark x1="96085" y1="37945" x2="96085" y2="37945"/>
                        <a14:foregroundMark x1="97153" y1="35178" x2="97153" y2="35178"/>
                        <a14:foregroundMark x1="97153" y1="35178" x2="96085" y2="33202"/>
                        <a14:foregroundMark x1="92527" y1="30830" x2="92527" y2="30830"/>
                        <a14:foregroundMark x1="92171" y1="29644" x2="92527" y2="30830"/>
                        <a14:foregroundMark x1="91815" y1="32411" x2="85765" y2="37549"/>
                        <a14:foregroundMark x1="83630" y1="39526" x2="84698" y2="38340"/>
                        <a14:foregroundMark x1="92171" y1="29249" x2="96441" y2="26877"/>
                        <a14:foregroundMark x1="97509" y1="48617" x2="97509" y2="48617"/>
                        <a14:foregroundMark x1="89680" y1="4743" x2="89680" y2="4743"/>
                        <a14:foregroundMark x1="91815" y1="1976" x2="95374" y2="2767"/>
                        <a14:foregroundMark x1="97509" y1="3162" x2="97509" y2="3162"/>
                        <a14:foregroundMark x1="98932" y1="3557" x2="98932" y2="3557"/>
                        <a14:foregroundMark x1="80783" y1="62846" x2="80783" y2="62846"/>
                        <a14:foregroundMark x1="81851" y1="62055" x2="81139" y2="61660"/>
                        <a14:foregroundMark x1="81139" y1="61265" x2="79004" y2="71937"/>
                        <a14:foregroundMark x1="83274" y1="73913" x2="81495" y2="80237"/>
                        <a14:foregroundMark x1="81851" y1="79051" x2="81495" y2="81818"/>
                        <a14:foregroundMark x1="81851" y1="73123" x2="81495" y2="71937"/>
                        <a14:foregroundMark x1="80783" y1="60870" x2="81495" y2="60870"/>
                        <a14:foregroundMark x1="82562" y1="60870" x2="82562" y2="60870"/>
                        <a14:foregroundMark x1="81495" y1="61265" x2="81851" y2="61265"/>
                        <a14:foregroundMark x1="82562" y1="61265" x2="80783" y2="58893"/>
                        <a14:foregroundMark x1="81139" y1="59684" x2="82206" y2="60474"/>
                        <a14:foregroundMark x1="81851" y1="58893" x2="80783" y2="58498"/>
                        <a14:foregroundMark x1="81851" y1="60079" x2="81851" y2="60079"/>
                        <a14:foregroundMark x1="81851" y1="59684" x2="81851" y2="59684"/>
                        <a14:foregroundMark x1="81851" y1="59684" x2="81851" y2="59684"/>
                        <a14:foregroundMark x1="81851" y1="59289" x2="81851" y2="59289"/>
                        <a14:foregroundMark x1="81495" y1="59289" x2="81495" y2="59289"/>
                        <a14:foregroundMark x1="81495" y1="58893" x2="81495" y2="58893"/>
                        <a14:foregroundMark x1="81495" y1="58893" x2="81495" y2="58893"/>
                        <a14:foregroundMark x1="81851" y1="58893" x2="81851" y2="58893"/>
                        <a14:backgroundMark x1="83751" y1="82174" x2="81139" y2="91304"/>
                        <a14:backgroundMark x1="86180" y1="73680" x2="85864" y2="74784"/>
                        <a14:backgroundMark x1="89278" y1="62846" x2="89172" y2="63216"/>
                        <a14:backgroundMark x1="89843" y1="60870" x2="89278" y2="62846"/>
                        <a14:backgroundMark x1="90069" y1="60079" x2="89843" y2="60870"/>
                        <a14:backgroundMark x1="90182" y1="59684" x2="90069" y2="60079"/>
                        <a14:backgroundMark x1="90295" y1="59289" x2="90182" y2="59684"/>
                        <a14:backgroundMark x1="90408" y1="58893" x2="90295" y2="59289"/>
                        <a14:backgroundMark x1="90747" y1="57708" x2="90408" y2="58893"/>
                        <a14:backgroundMark x1="69751" y1="15810" x2="75445" y2="12648"/>
                        <a14:backgroundMark x1="79715" y1="50988" x2="82918" y2="50198"/>
                        <a14:backgroundMark x1="81851" y1="81875" x2="81851" y2="99209"/>
                        <a14:backgroundMark x1="81851" y1="73124" x2="81851" y2="73434"/>
                        <a14:backgroundMark x1="81851" y1="72629" x2="81851" y2="73054"/>
                        <a14:backgroundMark x1="81851" y1="52569" x2="81851" y2="58907"/>
                        <a14:backgroundMark x1="91126" y1="80513" x2="91459" y2="79842"/>
                        <a14:backgroundMark x1="81851" y1="99209" x2="89827" y2="83131"/>
                      </a14:backgroundRemoval>
                    </a14:imgEffect>
                    <a14:imgEffect>
                      <a14:sharpenSoften amount="28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6" t="4171" r="2944" b="-1"/>
          <a:stretch/>
        </p:blipFill>
        <p:spPr>
          <a:xfrm>
            <a:off x="5071434" y="3469380"/>
            <a:ext cx="1091970" cy="1051583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B2537E-D9F5-C451-1B67-9068197501AD}"/>
              </a:ext>
            </a:extLst>
          </p:cNvPr>
          <p:cNvGrpSpPr/>
          <p:nvPr/>
        </p:nvGrpSpPr>
        <p:grpSpPr>
          <a:xfrm>
            <a:off x="6394698" y="1189945"/>
            <a:ext cx="1086338" cy="1007239"/>
            <a:chOff x="6930979" y="1053378"/>
            <a:chExt cx="1091093" cy="1011647"/>
          </a:xfrm>
        </p:grpSpPr>
        <p:pic>
          <p:nvPicPr>
            <p:cNvPr id="17" name="Picture 16" descr="A hand holding a device&#10;&#10;Description automatically generated">
              <a:extLst>
                <a:ext uri="{FF2B5EF4-FFF2-40B4-BE49-F238E27FC236}">
                  <a16:creationId xmlns:a16="http://schemas.microsoft.com/office/drawing/2014/main" id="{9B1C4FB9-A614-5673-4C31-82FAD7B4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/>
            <a:stretch/>
          </p:blipFill>
          <p:spPr>
            <a:xfrm rot="16200000">
              <a:off x="6940702" y="1043655"/>
              <a:ext cx="1011647" cy="1031094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9C38062-C06A-AE70-46C3-1884A9077C31}"/>
                </a:ext>
              </a:extLst>
            </p:cNvPr>
            <p:cNvSpPr/>
            <p:nvPr/>
          </p:nvSpPr>
          <p:spPr>
            <a:xfrm rot="3471038">
              <a:off x="7588902" y="1600266"/>
              <a:ext cx="456319" cy="410020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A5C0F0-B9CE-8384-78A6-96798C92D003}"/>
              </a:ext>
            </a:extLst>
          </p:cNvPr>
          <p:cNvGrpSpPr/>
          <p:nvPr/>
        </p:nvGrpSpPr>
        <p:grpSpPr>
          <a:xfrm rot="10800000">
            <a:off x="6227043" y="3469402"/>
            <a:ext cx="1208844" cy="1053591"/>
            <a:chOff x="6930979" y="1053379"/>
            <a:chExt cx="1208844" cy="1053591"/>
          </a:xfrm>
        </p:grpSpPr>
        <p:pic>
          <p:nvPicPr>
            <p:cNvPr id="21" name="Picture 20" descr="A hand holding a device&#10;&#10;Description automatically generated">
              <a:extLst>
                <a:ext uri="{FF2B5EF4-FFF2-40B4-BE49-F238E27FC236}">
                  <a16:creationId xmlns:a16="http://schemas.microsoft.com/office/drawing/2014/main" id="{E8E7E811-1BA4-CF5B-326B-B1759C63A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923761" y="1060597"/>
              <a:ext cx="1045529" cy="1031094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06F9254-9A71-E902-FE87-C4125AD8D2EC}"/>
                </a:ext>
              </a:extLst>
            </p:cNvPr>
            <p:cNvSpPr/>
            <p:nvPr/>
          </p:nvSpPr>
          <p:spPr>
            <a:xfrm rot="14001970">
              <a:off x="7604641" y="1571787"/>
              <a:ext cx="563784" cy="506581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 descr="A close-up of a white device&#10;&#10;Description automatically generated">
            <a:extLst>
              <a:ext uri="{FF2B5EF4-FFF2-40B4-BE49-F238E27FC236}">
                <a16:creationId xmlns:a16="http://schemas.microsoft.com/office/drawing/2014/main" id="{53D7F159-61E9-25D2-CD9F-832703E101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18820" r="3632" b="1662"/>
          <a:stretch/>
        </p:blipFill>
        <p:spPr>
          <a:xfrm>
            <a:off x="7630155" y="3474827"/>
            <a:ext cx="1091972" cy="1035178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97BBB62F-2E3C-26E0-B9D9-31DF7A2796EF}"/>
              </a:ext>
            </a:extLst>
          </p:cNvPr>
          <p:cNvSpPr/>
          <p:nvPr/>
        </p:nvSpPr>
        <p:spPr>
          <a:xfrm rot="9988616">
            <a:off x="5328012" y="1772032"/>
            <a:ext cx="498657" cy="407902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hand holding a battery&#10;&#10;Description automatically generated">
            <a:extLst>
              <a:ext uri="{FF2B5EF4-FFF2-40B4-BE49-F238E27FC236}">
                <a16:creationId xmlns:a16="http://schemas.microsoft.com/office/drawing/2014/main" id="{76BD9630-17F4-3110-78FD-7CB908416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2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4" t="5744" r="54236" b="3462"/>
          <a:stretch/>
        </p:blipFill>
        <p:spPr>
          <a:xfrm>
            <a:off x="6383865" y="2302916"/>
            <a:ext cx="1053835" cy="1051583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9BD8DA-4A00-BFB9-C75F-212BA6E97BB4}"/>
              </a:ext>
            </a:extLst>
          </p:cNvPr>
          <p:cNvSpPr txBox="1"/>
          <p:nvPr/>
        </p:nvSpPr>
        <p:spPr>
          <a:xfrm>
            <a:off x="1058732" y="3707237"/>
            <a:ext cx="3009212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If the battery cover does not easily slide over the carrier, then the carrier has been installed incorrectly. Remove and ensure proper placement.</a:t>
            </a:r>
          </a:p>
          <a:p>
            <a:pPr algn="l"/>
            <a:endParaRPr lang="en-US" sz="10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FD9C2F-AD8B-676F-1093-12A79064E3F9}"/>
              </a:ext>
            </a:extLst>
          </p:cNvPr>
          <p:cNvCxnSpPr>
            <a:cxnSpLocks/>
          </p:cNvCxnSpPr>
          <p:nvPr/>
        </p:nvCxnSpPr>
        <p:spPr>
          <a:xfrm>
            <a:off x="501180" y="3476155"/>
            <a:ext cx="380295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368CC5E-33CD-4F28-9C52-C57B6413C92E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9581D9B0-935F-472D-0BA5-9B47EBD30320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900DDD80-8106-F009-029C-A82BEA4B0EB8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1770EF07-4A8F-20E7-F84C-F61C99EC233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DF4686DB-3130-88B9-28BB-B03EE76444C9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47C0EE6F-AD5F-D580-782A-6AAA40539838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1C26E76E-1BD2-395D-1FCB-9580BE9D3ABB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9B277791-DB77-6DF5-A712-0CDFC989C8FA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8B3258E7-8EA1-8AFB-4766-6E3305D81E83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41A2668E-8F38-B521-7BF7-B27DEEAF6BF8}"/>
              </a:ext>
            </a:extLst>
          </p:cNvPr>
          <p:cNvSpPr/>
          <p:nvPr/>
        </p:nvSpPr>
        <p:spPr>
          <a:xfrm>
            <a:off x="8306730" y="4238332"/>
            <a:ext cx="498657" cy="407902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D3D0646-C7E9-49A9-AE34-C7D4B6DF23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0" y="3707237"/>
            <a:ext cx="452794" cy="452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979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6F042-0622-B3C3-8081-4EC21C24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7DA224-C814-15AC-6951-9344A678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4031">
            <a:off x="4946588" y="3317917"/>
            <a:ext cx="1866736" cy="149307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5F0125-74F6-FF7D-05F4-3FA6F99BD22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595" y="1403779"/>
            <a:ext cx="4069081" cy="2087063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FOR 9-VOLT BATTERIES</a:t>
            </a:r>
          </a:p>
          <a:p>
            <a:pPr lvl="1"/>
            <a:r>
              <a:rPr lang="en-US" sz="1200">
                <a:latin typeface="+mn-lt"/>
              </a:rPr>
              <a:t>Slide open the battery compartment</a:t>
            </a:r>
          </a:p>
          <a:p>
            <a:pPr lvl="1"/>
            <a:r>
              <a:rPr lang="en-US" sz="1200">
                <a:latin typeface="+mn-lt"/>
              </a:rPr>
              <a:t>Tilt the analyzer to slide out the battery carrier </a:t>
            </a:r>
          </a:p>
          <a:p>
            <a:pPr lvl="1"/>
            <a:r>
              <a:rPr lang="en-US" sz="1200">
                <a:latin typeface="+mn-lt"/>
              </a:rPr>
              <a:t>Remove the batteries by pushing sideways with thumb </a:t>
            </a:r>
          </a:p>
          <a:p>
            <a:pPr lvl="1"/>
            <a:r>
              <a:rPr lang="en-US" sz="1200">
                <a:latin typeface="+mn-lt"/>
              </a:rPr>
              <a:t>Insert new batteries into the carrier </a:t>
            </a:r>
          </a:p>
          <a:p>
            <a:pPr lvl="1"/>
            <a:r>
              <a:rPr lang="en-US" sz="1200">
                <a:latin typeface="+mn-lt"/>
              </a:rPr>
              <a:t>Replace the carrier with gold dots facing down and red dot facing the screen</a:t>
            </a:r>
          </a:p>
          <a:p>
            <a:pPr lvl="1"/>
            <a:r>
              <a:rPr lang="en-US" sz="1200">
                <a:latin typeface="+mn-lt"/>
              </a:rPr>
              <a:t>Slide battery compartment cover back into place 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FA059-374D-B747-F147-61BF78F925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EE0A55-CB14-2D67-1D44-25B383DC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Batteries: 9-volt Disposable | </a:t>
            </a:r>
            <a:br>
              <a:rPr lang="en-US" dirty="0"/>
            </a:br>
            <a:r>
              <a:rPr lang="en-US" dirty="0" err="1"/>
              <a:t>i</a:t>
            </a:r>
            <a:r>
              <a:rPr lang="en-US" dirty="0"/>
              <a:t>-STAT 1 Wireless</a:t>
            </a:r>
            <a:endParaRPr lang="en-US" i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D0DC0-D1B8-DFC7-BF75-D6ADD63B7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28000" contrast="-40000"/>
                    </a14:imgEffect>
                  </a14:imgLayer>
                </a14:imgProps>
              </a:ext>
            </a:extLst>
          </a:blip>
          <a:srcRect l="20205" t="16021" r="20997" b="24443"/>
          <a:stretch/>
        </p:blipFill>
        <p:spPr>
          <a:xfrm>
            <a:off x="5071434" y="2298341"/>
            <a:ext cx="1091971" cy="1046043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 descr="A hand holding a battery&#10;&#10;Description automatically generated">
            <a:extLst>
              <a:ext uri="{FF2B5EF4-FFF2-40B4-BE49-F238E27FC236}">
                <a16:creationId xmlns:a16="http://schemas.microsoft.com/office/drawing/2014/main" id="{DECB0CB0-DDB9-BAC3-22BE-A2175222B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1" b="99605" l="712" r="98932">
                        <a14:foregroundMark x1="32028" y1="16206" x2="32028" y2="16206"/>
                        <a14:foregroundMark x1="35587" y1="9881" x2="35587" y2="9881"/>
                        <a14:foregroundMark x1="37367" y1="9881" x2="0" y2="32806"/>
                        <a14:foregroundMark x1="0" y1="32806" x2="3203" y2="82213"/>
                        <a14:foregroundMark x1="3203" y1="82213" x2="42705" y2="93676"/>
                        <a14:foregroundMark x1="42705" y1="93676" x2="712" y2="92095"/>
                        <a14:foregroundMark x1="712" y1="92095" x2="59786" y2="99605"/>
                        <a14:foregroundMark x1="20996" y1="75889" x2="20996" y2="75889"/>
                        <a14:foregroundMark x1="36655" y1="4743" x2="36655" y2="4743"/>
                        <a14:foregroundMark x1="75801" y1="26482" x2="75801" y2="26482"/>
                        <a14:foregroundMark x1="79359" y1="32806" x2="79359" y2="32806"/>
                        <a14:foregroundMark x1="83274" y1="39130" x2="91815" y2="6324"/>
                        <a14:foregroundMark x1="95018" y1="12253" x2="95018" y2="12253"/>
                        <a14:foregroundMark x1="95374" y1="15810" x2="81495" y2="43874"/>
                        <a14:foregroundMark x1="96085" y1="37945" x2="96085" y2="37945"/>
                        <a14:foregroundMark x1="97153" y1="35178" x2="97153" y2="35178"/>
                        <a14:foregroundMark x1="97153" y1="35178" x2="96085" y2="33202"/>
                        <a14:foregroundMark x1="92527" y1="30830" x2="92527" y2="30830"/>
                        <a14:foregroundMark x1="92171" y1="29644" x2="92527" y2="30830"/>
                        <a14:foregroundMark x1="91815" y1="32411" x2="85765" y2="37549"/>
                        <a14:foregroundMark x1="83630" y1="39526" x2="84698" y2="38340"/>
                        <a14:foregroundMark x1="92171" y1="29249" x2="96441" y2="26877"/>
                        <a14:foregroundMark x1="97509" y1="48617" x2="97509" y2="48617"/>
                        <a14:foregroundMark x1="89680" y1="4743" x2="89680" y2="4743"/>
                        <a14:foregroundMark x1="91815" y1="1976" x2="95374" y2="2767"/>
                        <a14:foregroundMark x1="97509" y1="3162" x2="97509" y2="3162"/>
                        <a14:foregroundMark x1="98932" y1="3557" x2="98932" y2="3557"/>
                        <a14:foregroundMark x1="80783" y1="62846" x2="80783" y2="62846"/>
                        <a14:foregroundMark x1="81851" y1="62055" x2="81139" y2="61660"/>
                        <a14:foregroundMark x1="81139" y1="61265" x2="79004" y2="71937"/>
                        <a14:foregroundMark x1="83274" y1="73913" x2="81495" y2="80237"/>
                        <a14:foregroundMark x1="81851" y1="79051" x2="81495" y2="81818"/>
                        <a14:foregroundMark x1="81851" y1="73123" x2="81495" y2="71937"/>
                        <a14:foregroundMark x1="80783" y1="60870" x2="81495" y2="60870"/>
                        <a14:foregroundMark x1="82562" y1="60870" x2="82562" y2="60870"/>
                        <a14:foregroundMark x1="81495" y1="61265" x2="81851" y2="61265"/>
                        <a14:foregroundMark x1="82562" y1="61265" x2="80783" y2="58893"/>
                        <a14:foregroundMark x1="81139" y1="59684" x2="82206" y2="60474"/>
                        <a14:foregroundMark x1="81851" y1="58893" x2="80783" y2="58498"/>
                        <a14:foregroundMark x1="81851" y1="60079" x2="81851" y2="60079"/>
                        <a14:foregroundMark x1="81851" y1="59684" x2="81851" y2="59684"/>
                        <a14:foregroundMark x1="81851" y1="59684" x2="81851" y2="59684"/>
                        <a14:foregroundMark x1="81851" y1="59289" x2="81851" y2="59289"/>
                        <a14:foregroundMark x1="81495" y1="59289" x2="81495" y2="59289"/>
                        <a14:foregroundMark x1="81495" y1="58893" x2="81495" y2="58893"/>
                        <a14:foregroundMark x1="81495" y1="58893" x2="81495" y2="58893"/>
                        <a14:foregroundMark x1="81851" y1="58893" x2="81851" y2="58893"/>
                        <a14:backgroundMark x1="83751" y1="82174" x2="81139" y2="91304"/>
                        <a14:backgroundMark x1="86180" y1="73680" x2="85864" y2="74784"/>
                        <a14:backgroundMark x1="89278" y1="62846" x2="89172" y2="63216"/>
                        <a14:backgroundMark x1="89843" y1="60870" x2="89278" y2="62846"/>
                        <a14:backgroundMark x1="90069" y1="60079" x2="89843" y2="60870"/>
                        <a14:backgroundMark x1="90182" y1="59684" x2="90069" y2="60079"/>
                        <a14:backgroundMark x1="90295" y1="59289" x2="90182" y2="59684"/>
                        <a14:backgroundMark x1="90408" y1="58893" x2="90295" y2="59289"/>
                        <a14:backgroundMark x1="90747" y1="57708" x2="90408" y2="58893"/>
                        <a14:backgroundMark x1="69751" y1="15810" x2="75445" y2="12648"/>
                        <a14:backgroundMark x1="79715" y1="50988" x2="82918" y2="50198"/>
                        <a14:backgroundMark x1="81851" y1="81875" x2="81851" y2="99209"/>
                        <a14:backgroundMark x1="81851" y1="73124" x2="81851" y2="73434"/>
                        <a14:backgroundMark x1="81851" y1="72629" x2="81851" y2="73054"/>
                        <a14:backgroundMark x1="81851" y1="52569" x2="81851" y2="58907"/>
                        <a14:backgroundMark x1="91126" y1="80513" x2="91459" y2="79842"/>
                        <a14:backgroundMark x1="81851" y1="99209" x2="89827" y2="83131"/>
                      </a14:backgroundRemoval>
                    </a14:imgEffect>
                    <a14:imgEffect>
                      <a14:sharpenSoften amount="28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/>
          <a:stretch/>
        </p:blipFill>
        <p:spPr>
          <a:xfrm>
            <a:off x="7658160" y="2294065"/>
            <a:ext cx="1077000" cy="1051583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 descr="A close-up of a hand holding a battery&#10;&#10;Description automatically generated">
            <a:extLst>
              <a:ext uri="{FF2B5EF4-FFF2-40B4-BE49-F238E27FC236}">
                <a16:creationId xmlns:a16="http://schemas.microsoft.com/office/drawing/2014/main" id="{76BD9630-17F4-3110-78FD-7CB908416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2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4" t="5744" r="54236" b="3462"/>
          <a:stretch/>
        </p:blipFill>
        <p:spPr>
          <a:xfrm>
            <a:off x="6383865" y="2302916"/>
            <a:ext cx="1053835" cy="1051583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68CC5E-33CD-4F28-9C52-C57B6413C92E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9581D9B0-935F-472D-0BA5-9B47EBD30320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900DDD80-8106-F009-029C-A82BEA4B0EB8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1770EF07-4A8F-20E7-F84C-F61C99EC233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DF4686DB-3130-88B9-28BB-B03EE76444C9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47C0EE6F-AD5F-D580-782A-6AAA40539838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1C26E76E-1BD2-395D-1FCB-9580BE9D3ABB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9B277791-DB77-6DF5-A712-0CDFC989C8FA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8B3258E7-8EA1-8AFB-4766-6E3305D81E83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0EBF6E-0FF1-AD2B-9BA5-A89A9F156E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1" t="12885" r="10563" b="6070"/>
          <a:stretch/>
        </p:blipFill>
        <p:spPr>
          <a:xfrm>
            <a:off x="5071434" y="1087493"/>
            <a:ext cx="1091972" cy="107461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9" name="Arrow: Right 28">
            <a:extLst>
              <a:ext uri="{FF2B5EF4-FFF2-40B4-BE49-F238E27FC236}">
                <a16:creationId xmlns:a16="http://schemas.microsoft.com/office/drawing/2014/main" id="{EAAAE6AE-38F5-592A-EC7D-84988567EF2B}"/>
              </a:ext>
            </a:extLst>
          </p:cNvPr>
          <p:cNvSpPr/>
          <p:nvPr/>
        </p:nvSpPr>
        <p:spPr>
          <a:xfrm rot="9988616">
            <a:off x="5339016" y="1784239"/>
            <a:ext cx="498657" cy="407902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22C58A7-8920-2898-2BF2-D4FB58CC4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2433" y="3530387"/>
            <a:ext cx="1003352" cy="958899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DF92B397-4C77-A85D-84E9-FEE750601B62}"/>
              </a:ext>
            </a:extLst>
          </p:cNvPr>
          <p:cNvSpPr/>
          <p:nvPr/>
        </p:nvSpPr>
        <p:spPr>
          <a:xfrm rot="10800000">
            <a:off x="6206212" y="4032374"/>
            <a:ext cx="512718" cy="460696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0DF945E-E12C-0A91-B503-861056EDCA2F}"/>
              </a:ext>
            </a:extLst>
          </p:cNvPr>
          <p:cNvSpPr/>
          <p:nvPr/>
        </p:nvSpPr>
        <p:spPr>
          <a:xfrm>
            <a:off x="7290810" y="4185578"/>
            <a:ext cx="498657" cy="407902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B667B77-5C91-A26A-050B-B9BBDC90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4031">
            <a:off x="6253840" y="958265"/>
            <a:ext cx="1866736" cy="1493070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187C0A37-66E3-3597-9618-ED6BDB5659F8}"/>
              </a:ext>
            </a:extLst>
          </p:cNvPr>
          <p:cNvSpPr/>
          <p:nvPr/>
        </p:nvSpPr>
        <p:spPr>
          <a:xfrm rot="21379237">
            <a:off x="7657504" y="1330786"/>
            <a:ext cx="496150" cy="434653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F7BD5-F00E-EA04-FFAD-5385CF757016}"/>
              </a:ext>
            </a:extLst>
          </p:cNvPr>
          <p:cNvSpPr/>
          <p:nvPr/>
        </p:nvSpPr>
        <p:spPr>
          <a:xfrm>
            <a:off x="6382703" y="1079048"/>
            <a:ext cx="1732720" cy="108306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1E9DE-1AC4-0F3B-853C-FD46949FEA75}"/>
              </a:ext>
            </a:extLst>
          </p:cNvPr>
          <p:cNvSpPr/>
          <p:nvPr/>
        </p:nvSpPr>
        <p:spPr>
          <a:xfrm>
            <a:off x="5075451" y="3495303"/>
            <a:ext cx="1732720" cy="108306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C8250D-7029-7A48-18B7-4CE28FF228EF}"/>
              </a:ext>
            </a:extLst>
          </p:cNvPr>
          <p:cNvSpPr/>
          <p:nvPr/>
        </p:nvSpPr>
        <p:spPr>
          <a:xfrm>
            <a:off x="6974679" y="3510416"/>
            <a:ext cx="1091972" cy="108306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09A21F-D9AF-E7AC-FB71-B5EE6808125C}"/>
              </a:ext>
            </a:extLst>
          </p:cNvPr>
          <p:cNvSpPr txBox="1"/>
          <p:nvPr/>
        </p:nvSpPr>
        <p:spPr>
          <a:xfrm>
            <a:off x="1060472" y="3821675"/>
            <a:ext cx="3009212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If the battery cover does not easily slide over the carrier, then the carrier has been installed incorrectly. Remove and ensure proper placement.</a:t>
            </a:r>
          </a:p>
          <a:p>
            <a:pPr algn="l"/>
            <a:endParaRPr lang="en-US" sz="105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AB7F7D-1B44-5CBD-5E57-A84D4C4B3EC5}"/>
              </a:ext>
            </a:extLst>
          </p:cNvPr>
          <p:cNvCxnSpPr>
            <a:cxnSpLocks/>
          </p:cNvCxnSpPr>
          <p:nvPr/>
        </p:nvCxnSpPr>
        <p:spPr>
          <a:xfrm>
            <a:off x="520595" y="3617889"/>
            <a:ext cx="380295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9ECFD097-C643-8AAA-A123-3BA08694C2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821675"/>
            <a:ext cx="452794" cy="452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748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AE35-66CA-F238-1DBE-F6E74BBAB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7F9F9BB-57AE-06A3-0C05-07AB252DB2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450" y="1192090"/>
            <a:ext cx="3775168" cy="2103323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FOR 9-VOLT BATTERIES</a:t>
            </a:r>
          </a:p>
          <a:p>
            <a:pPr lvl="1"/>
            <a:r>
              <a:rPr lang="en-US" sz="1200" dirty="0">
                <a:latin typeface="+mn-lt"/>
              </a:rPr>
              <a:t>Slide open the battery compartment</a:t>
            </a:r>
          </a:p>
          <a:p>
            <a:pPr lvl="1"/>
            <a:r>
              <a:rPr lang="en-US" sz="1200" dirty="0">
                <a:latin typeface="+mn-lt"/>
              </a:rPr>
              <a:t>Tilt the analyzer to slide out the battery pack </a:t>
            </a:r>
          </a:p>
          <a:p>
            <a:pPr lvl="1"/>
            <a:r>
              <a:rPr lang="en-US" sz="1200" dirty="0">
                <a:latin typeface="+mn-lt"/>
              </a:rPr>
              <a:t>Insert new battery pack with gold dots facing down and the larger red dot facing the screen</a:t>
            </a:r>
          </a:p>
          <a:p>
            <a:pPr lvl="1"/>
            <a:r>
              <a:rPr lang="en-US" sz="1200" dirty="0">
                <a:latin typeface="+mn-lt"/>
              </a:rPr>
              <a:t>Slide the battery compartment cover back into place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F9712-C815-6693-12E8-FD84F86D72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B3CBE2-9EC9-3A17-3E82-6440A25C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the Batteries: </a:t>
            </a:r>
            <a:r>
              <a:rPr lang="en-US" sz="2400"/>
              <a:t>Rechargeable</a:t>
            </a:r>
            <a:endParaRPr lang="en-US" sz="1800" i="1"/>
          </a:p>
        </p:txBody>
      </p:sp>
      <p:pic>
        <p:nvPicPr>
          <p:cNvPr id="8" name="Picture 7" descr="A person holding a small device&#10;&#10;Description automatically generated">
            <a:extLst>
              <a:ext uri="{FF2B5EF4-FFF2-40B4-BE49-F238E27FC236}">
                <a16:creationId xmlns:a16="http://schemas.microsoft.com/office/drawing/2014/main" id="{4F15C4FB-14F6-D340-B565-BB977E621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9173" r="7788" b="17001"/>
          <a:stretch/>
        </p:blipFill>
        <p:spPr>
          <a:xfrm>
            <a:off x="6810004" y="1090693"/>
            <a:ext cx="1136679" cy="9987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14E9760-21C2-C5D5-3672-BFBC27B418C7}"/>
              </a:ext>
            </a:extLst>
          </p:cNvPr>
          <p:cNvSpPr/>
          <p:nvPr/>
        </p:nvSpPr>
        <p:spPr>
          <a:xfrm rot="6316880">
            <a:off x="6962947" y="1800578"/>
            <a:ext cx="491868" cy="444305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box with a label&#10;&#10;Description automatically generated">
            <a:extLst>
              <a:ext uri="{FF2B5EF4-FFF2-40B4-BE49-F238E27FC236}">
                <a16:creationId xmlns:a16="http://schemas.microsoft.com/office/drawing/2014/main" id="{7C4DFF47-D8F5-BC6D-A838-06186A645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13946" r="16432" b="20080"/>
          <a:stretch/>
        </p:blipFill>
        <p:spPr>
          <a:xfrm>
            <a:off x="5619846" y="2342381"/>
            <a:ext cx="1053835" cy="102639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88C7E5E-6D4F-44D7-A855-2249719FC867}"/>
              </a:ext>
            </a:extLst>
          </p:cNvPr>
          <p:cNvGrpSpPr/>
          <p:nvPr/>
        </p:nvGrpSpPr>
        <p:grpSpPr>
          <a:xfrm>
            <a:off x="6795123" y="2343804"/>
            <a:ext cx="1186568" cy="1032183"/>
            <a:chOff x="5836941" y="3500092"/>
            <a:chExt cx="1186568" cy="1032183"/>
          </a:xfrm>
        </p:grpSpPr>
        <p:pic>
          <p:nvPicPr>
            <p:cNvPr id="16" name="Picture 15" descr="A person holding a small device&#10;&#10;Description automatically generated">
              <a:extLst>
                <a:ext uri="{FF2B5EF4-FFF2-40B4-BE49-F238E27FC236}">
                  <a16:creationId xmlns:a16="http://schemas.microsoft.com/office/drawing/2014/main" id="{27D1B07A-AF28-6E2E-9CD7-5BC10AC05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8079" r="11823" b="23644"/>
            <a:stretch/>
          </p:blipFill>
          <p:spPr>
            <a:xfrm rot="10800000">
              <a:off x="5836941" y="3500092"/>
              <a:ext cx="1136679" cy="103218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7EB7D67-44D5-7442-DD91-6A25B48BC9D9}"/>
                </a:ext>
              </a:extLst>
            </p:cNvPr>
            <p:cNvSpPr/>
            <p:nvPr/>
          </p:nvSpPr>
          <p:spPr>
            <a:xfrm rot="8108872">
              <a:off x="6471016" y="3698941"/>
              <a:ext cx="552493" cy="452385"/>
            </a:xfrm>
            <a:prstGeom prst="rightArrow">
              <a:avLst/>
            </a:prstGeom>
            <a:solidFill>
              <a:schemeClr val="accent4">
                <a:alpha val="40000"/>
              </a:schemeClr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close-up of a white device&#10;&#10;Description automatically generated">
            <a:extLst>
              <a:ext uri="{FF2B5EF4-FFF2-40B4-BE49-F238E27FC236}">
                <a16:creationId xmlns:a16="http://schemas.microsoft.com/office/drawing/2014/main" id="{079377D9-D814-7158-5510-DC6D8C679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20482" r="9779"/>
          <a:stretch/>
        </p:blipFill>
        <p:spPr>
          <a:xfrm>
            <a:off x="5622243" y="3530387"/>
            <a:ext cx="1053835" cy="985608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C7AB42E4-81D7-81C1-2211-E732CE8C5747}"/>
              </a:ext>
            </a:extLst>
          </p:cNvPr>
          <p:cNvSpPr/>
          <p:nvPr/>
        </p:nvSpPr>
        <p:spPr>
          <a:xfrm>
            <a:off x="5661507" y="4047529"/>
            <a:ext cx="538552" cy="440735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87BC5E-1F75-C9F4-4DAF-AA87F2BA6344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E61593C2-4A09-1809-D79C-7A03454129C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4F7BA1DD-991D-D271-20AF-FEFBD0A4282C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126EFFC9-8F78-B972-E5A1-07F26F8493C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E5777782-6343-C34A-17A8-40717D07527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F6468B66-54EB-E146-DFBD-B0D1CC9CA86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8">
              <a:extLst>
                <a:ext uri="{FF2B5EF4-FFF2-40B4-BE49-F238E27FC236}">
                  <a16:creationId xmlns:a16="http://schemas.microsoft.com/office/drawing/2014/main" id="{C44304F2-77EF-C9C6-5240-1B73D0DFD83C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321C7D50-8A14-9570-10F5-C1D0EFEA6434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E521AB4E-F965-99F6-42D3-F5970F194661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6F179BA-0F8E-B430-7539-0F52E027318F}"/>
              </a:ext>
            </a:extLst>
          </p:cNvPr>
          <p:cNvSpPr txBox="1"/>
          <p:nvPr/>
        </p:nvSpPr>
        <p:spPr>
          <a:xfrm>
            <a:off x="1279668" y="3495890"/>
            <a:ext cx="3623962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Rechargeable batteries are NOT disposable. The battery pack can be recharged and reused.</a:t>
            </a: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Use only a rechargeable battery pack purchased from Abbott.</a:t>
            </a:r>
            <a:endParaRPr lang="en-US" sz="105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9F943E4-7D86-CF58-E082-40FC58C396EB}"/>
              </a:ext>
            </a:extLst>
          </p:cNvPr>
          <p:cNvCxnSpPr>
            <a:cxnSpLocks/>
          </p:cNvCxnSpPr>
          <p:nvPr/>
        </p:nvCxnSpPr>
        <p:spPr>
          <a:xfrm>
            <a:off x="571968" y="3236478"/>
            <a:ext cx="4152900" cy="678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CD2B0C7A-2410-FF45-2187-01E7E6B52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4" y="3527383"/>
            <a:ext cx="640080" cy="640080"/>
          </a:xfrm>
          <a:prstGeom prst="rect">
            <a:avLst/>
          </a:prstGeom>
        </p:spPr>
      </p:pic>
      <p:pic>
        <p:nvPicPr>
          <p:cNvPr id="3" name="Picture 2" descr="A white device with a screen&#10;&#10;Description automatically generated">
            <a:extLst>
              <a:ext uri="{FF2B5EF4-FFF2-40B4-BE49-F238E27FC236}">
                <a16:creationId xmlns:a16="http://schemas.microsoft.com/office/drawing/2014/main" id="{26C563BC-A9D6-4291-9005-C05949AD89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23767" r="17997" b="11000"/>
          <a:stretch/>
        </p:blipFill>
        <p:spPr>
          <a:xfrm>
            <a:off x="5622244" y="1087493"/>
            <a:ext cx="1053835" cy="1009511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67D2604-21F7-D672-597B-BB36C20EC3E9}"/>
              </a:ext>
            </a:extLst>
          </p:cNvPr>
          <p:cNvSpPr/>
          <p:nvPr/>
        </p:nvSpPr>
        <p:spPr>
          <a:xfrm rot="9988616">
            <a:off x="5878822" y="1699482"/>
            <a:ext cx="498657" cy="407902"/>
          </a:xfrm>
          <a:prstGeom prst="rightArrow">
            <a:avLst/>
          </a:prstGeom>
          <a:solidFill>
            <a:schemeClr val="accent4">
              <a:alpha val="40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39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6C6C-F79F-17C8-7EA1-9688509E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FAC017C-9A18-55B5-9B0A-807FDD86D75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248461"/>
            <a:ext cx="4395653" cy="2110835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RECHARGING THE RECHARGEABLE BATTERY PACK</a:t>
            </a:r>
          </a:p>
          <a:p>
            <a:pPr lvl="1"/>
            <a:r>
              <a:rPr lang="en-US" sz="1200">
                <a:latin typeface="+mn-lt"/>
              </a:rPr>
              <a:t>In the analyzer</a:t>
            </a:r>
          </a:p>
          <a:p>
            <a:pPr lvl="1"/>
            <a:r>
              <a:rPr lang="en-US" sz="1200">
                <a:latin typeface="+mn-lt"/>
              </a:rPr>
              <a:t>In the Downloader/Recharger battery compartment</a:t>
            </a:r>
          </a:p>
          <a:p>
            <a:pPr defTabSz="385763">
              <a:spcBef>
                <a:spcPts val="254"/>
              </a:spcBef>
            </a:pPr>
            <a:endParaRPr lang="en-US" sz="1600" b="1"/>
          </a:p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RECHARGING IN THE ANALYZER</a:t>
            </a:r>
          </a:p>
          <a:p>
            <a:pPr lvl="1"/>
            <a:r>
              <a:rPr lang="en-US" sz="1200">
                <a:latin typeface="+mn-lt"/>
              </a:rPr>
              <a:t>Insert the rechargeable battery pack into the analyzer</a:t>
            </a:r>
          </a:p>
          <a:p>
            <a:pPr lvl="1"/>
            <a:r>
              <a:rPr lang="en-US" sz="1200">
                <a:latin typeface="+mn-lt"/>
              </a:rPr>
              <a:t>Analyzer must be properly placed in Downloader/Recharger</a:t>
            </a:r>
          </a:p>
          <a:p>
            <a:pPr lvl="1"/>
            <a:r>
              <a:rPr lang="en-US" sz="1200">
                <a:latin typeface="+mn-lt"/>
              </a:rPr>
              <a:t>Red or green status light illuminates when charging</a:t>
            </a:r>
          </a:p>
          <a:p>
            <a:pPr defTabSz="385763">
              <a:spcBef>
                <a:spcPts val="254"/>
              </a:spcBef>
            </a:pPr>
            <a:endParaRPr lang="en-US" sz="1600" b="1"/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1C289-A630-6273-09E7-91CA28A233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5691D8-8A35-23E9-D799-EA04C324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Charging the Batteries: </a:t>
            </a:r>
            <a:r>
              <a:rPr lang="en-US" sz="2400"/>
              <a:t>Rechargeable</a:t>
            </a:r>
            <a:r>
              <a:rPr lang="en-US" sz="1800"/>
              <a:t> </a:t>
            </a:r>
            <a:r>
              <a:rPr lang="en-US" sz="1400"/>
              <a:t>– cont’d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200309-178E-75A2-F0B4-9C294C60FC02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AEF76B9-EFC2-0EFF-4441-E71346A2093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5F49723C-292C-8CC9-4729-ACC65C7CC6EB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E32CAEEF-71C2-641E-AE53-6DAADD8642F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1C2A30E9-44A7-1ABB-A764-379859BA624A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D6AC67D0-B0E2-37D2-C5F1-7C3E16DBF657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168BDA1F-A4A5-60AE-CEF0-E1A64F9CA330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A2B9D237-5E8C-5553-C2BD-8C3431E44F2D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C0334FCE-1923-1B73-C267-71DC58B9B8E3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A1B622D-746A-8EF3-6137-7FC222FF55E6}"/>
              </a:ext>
            </a:extLst>
          </p:cNvPr>
          <p:cNvSpPr txBox="1"/>
          <p:nvPr/>
        </p:nvSpPr>
        <p:spPr>
          <a:xfrm>
            <a:off x="1031856" y="3885339"/>
            <a:ext cx="362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 panose="020F0502020204030204" pitchFamily="34" charset="0"/>
              </a:rPr>
              <a:t>Batteries can be left in the recharger – they will not overcharge!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2147CD-7413-CEC9-DB4F-BE3C8A88B3BD}"/>
              </a:ext>
            </a:extLst>
          </p:cNvPr>
          <p:cNvCxnSpPr>
            <a:cxnSpLocks/>
          </p:cNvCxnSpPr>
          <p:nvPr/>
        </p:nvCxnSpPr>
        <p:spPr>
          <a:xfrm>
            <a:off x="502918" y="3710555"/>
            <a:ext cx="4152900" cy="678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4DD6059-CC81-0AF0-132F-C6D7FC5DC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1" y="3901791"/>
            <a:ext cx="457137" cy="45713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9D5DA05-4BEE-1D07-997D-2E481255E5E4}"/>
              </a:ext>
            </a:extLst>
          </p:cNvPr>
          <p:cNvGrpSpPr/>
          <p:nvPr/>
        </p:nvGrpSpPr>
        <p:grpSpPr>
          <a:xfrm>
            <a:off x="5465195" y="1248461"/>
            <a:ext cx="2435732" cy="3032908"/>
            <a:chOff x="5086660" y="1197256"/>
            <a:chExt cx="2435732" cy="303290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FFDB3F-DC00-BBBE-8DC7-325E30E5D355}"/>
                </a:ext>
              </a:extLst>
            </p:cNvPr>
            <p:cNvSpPr/>
            <p:nvPr/>
          </p:nvSpPr>
          <p:spPr>
            <a:xfrm>
              <a:off x="5086660" y="2776025"/>
              <a:ext cx="2170347" cy="1298917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white device with a black background&#10;&#10;Description automatically generated">
              <a:extLst>
                <a:ext uri="{FF2B5EF4-FFF2-40B4-BE49-F238E27FC236}">
                  <a16:creationId xmlns:a16="http://schemas.microsoft.com/office/drawing/2014/main" id="{1C235E24-1453-B1DB-496B-C044F7DE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736" y="2824065"/>
              <a:ext cx="1414502" cy="1406099"/>
            </a:xfrm>
            <a:prstGeom prst="rect">
              <a:avLst/>
            </a:prstGeom>
          </p:spPr>
        </p:pic>
        <p:pic>
          <p:nvPicPr>
            <p:cNvPr id="12" name="Picture 11" descr="A white electronic device with a screen&#10;&#10;Description automatically generated">
              <a:extLst>
                <a:ext uri="{FF2B5EF4-FFF2-40B4-BE49-F238E27FC236}">
                  <a16:creationId xmlns:a16="http://schemas.microsoft.com/office/drawing/2014/main" id="{D3093F96-69ED-FA8C-2D74-0D6FAAA95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82" b="17265"/>
            <a:stretch/>
          </p:blipFill>
          <p:spPr>
            <a:xfrm>
              <a:off x="5099974" y="1197256"/>
              <a:ext cx="2157033" cy="1451913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D7549690-717D-289D-AFD2-A3A6317EB2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450748" y="3392517"/>
              <a:ext cx="491390" cy="176428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30101FE6-AB79-263E-836A-1E3AE62C9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5829" y="2932708"/>
              <a:ext cx="974953" cy="3023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en-US" sz="900" b="1" cap="all">
                  <a:solidFill>
                    <a:schemeClr val="accent1"/>
                  </a:solidFill>
                </a:rPr>
                <a:t>Battery compartment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094856-0AFC-A165-CF21-2D7FB6BE1BC3}"/>
                </a:ext>
              </a:extLst>
            </p:cNvPr>
            <p:cNvCxnSpPr/>
            <p:nvPr/>
          </p:nvCxnSpPr>
          <p:spPr>
            <a:xfrm>
              <a:off x="6626103" y="2950311"/>
              <a:ext cx="412653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3B6F8464-BC89-FDAA-9E5F-831728A788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1314" y="2824065"/>
              <a:ext cx="571078" cy="30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800"/>
                </a:lnSpc>
                <a:spcBef>
                  <a:spcPct val="50000"/>
                </a:spcBef>
              </a:pPr>
              <a:r>
                <a:rPr lang="en-US" altLang="en-US" sz="900" b="1" cap="all">
                  <a:solidFill>
                    <a:schemeClr val="accent1"/>
                  </a:solidFill>
                </a:rPr>
                <a:t>STATUS LIGHT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8656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B0AD4-498F-F10C-6C58-23B16387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1B27F4F-9677-516A-F54A-F6F985BB45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250025"/>
            <a:ext cx="4356948" cy="1718747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RECHARGING IN THE DOWNLOADER/RECHARGER </a:t>
            </a:r>
          </a:p>
          <a:p>
            <a:pPr lvl="1"/>
            <a:r>
              <a:rPr lang="en-US" sz="1200" dirty="0">
                <a:latin typeface="+mn-lt"/>
              </a:rPr>
              <a:t>Slide the rechargeable battery compartment with:</a:t>
            </a:r>
          </a:p>
          <a:p>
            <a:pPr lvl="2"/>
            <a:r>
              <a:rPr lang="en-US" sz="1200" dirty="0">
                <a:latin typeface="+mn-lt"/>
              </a:rPr>
              <a:t>Smaller red dot facing up</a:t>
            </a:r>
          </a:p>
          <a:p>
            <a:pPr lvl="2"/>
            <a:r>
              <a:rPr lang="en-US" sz="1200" dirty="0">
                <a:latin typeface="+mn-lt"/>
              </a:rPr>
              <a:t>Gold contact pads facing the foot </a:t>
            </a:r>
          </a:p>
          <a:p>
            <a:pPr lvl="1"/>
            <a:r>
              <a:rPr lang="en-US" sz="1200" dirty="0">
                <a:latin typeface="+mn-lt"/>
              </a:rPr>
              <a:t>Green light near the battery compartment illuminates 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when charging</a:t>
            </a:r>
          </a:p>
          <a:p>
            <a:pPr defTabSz="385763">
              <a:spcBef>
                <a:spcPts val="254"/>
              </a:spcBef>
            </a:pPr>
            <a:endParaRPr lang="en-US" sz="1600" b="1" dirty="0"/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EB1CF-475E-54B7-2EF5-F35C7422A1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50041E-F097-B1CD-AF0C-227426A0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the Batteries: </a:t>
            </a:r>
            <a:r>
              <a:rPr lang="en-US" sz="2400"/>
              <a:t>Rechargeable</a:t>
            </a:r>
            <a:r>
              <a:rPr lang="en-US"/>
              <a:t> </a:t>
            </a:r>
            <a:r>
              <a:rPr lang="en-US" sz="1400"/>
              <a:t>– cont’d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04D3D5-D1F1-5F0B-DB9B-05DC51CB6981}"/>
              </a:ext>
            </a:extLst>
          </p:cNvPr>
          <p:cNvSpPr/>
          <p:nvPr/>
        </p:nvSpPr>
        <p:spPr>
          <a:xfrm>
            <a:off x="6868633" y="2763338"/>
            <a:ext cx="82518" cy="68308"/>
          </a:xfrm>
          <a:prstGeom prst="ellipse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4622CAAF-4EB8-BF0F-85CD-C510FA28C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953" y="2894030"/>
            <a:ext cx="90936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 cap="all">
                <a:solidFill>
                  <a:schemeClr val="accent1"/>
                </a:solidFill>
              </a:rPr>
              <a:t>Battery STATUS 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2B4C9-E143-0437-09CB-35594D915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21" t="2657" r="8456" b="57178"/>
          <a:stretch/>
        </p:blipFill>
        <p:spPr>
          <a:xfrm>
            <a:off x="5193875" y="1250025"/>
            <a:ext cx="1583142" cy="141004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8EE731-3E61-299C-495D-CC7C61DD0F7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5A3EF2AF-7F56-C513-F223-2C954BCD0A4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8C39CAF6-0E97-7708-879B-7FDB202635EC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E36398D1-383A-E112-635B-A64F3CE19FA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3A664DAB-C96E-3B7B-2461-D15DB803F77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ACD9CA26-F0C2-68BF-1D62-FB7940E89EC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47083064-AFF2-F0BD-3D17-7B20391F1DC9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A6CF5A94-D7D4-DA1F-6346-8B2D6C4E5373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FD6B7207-34B8-E75E-82A2-FF3D0282C0C2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CB85A1E-5279-8B10-F318-BCC865ECB000}"/>
              </a:ext>
            </a:extLst>
          </p:cNvPr>
          <p:cNvSpPr txBox="1"/>
          <p:nvPr/>
        </p:nvSpPr>
        <p:spPr>
          <a:xfrm>
            <a:off x="1013195" y="3638009"/>
            <a:ext cx="362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Batteries can be left in the recharger – they will not overcharge!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8886E4-6FCA-E7EF-8B4F-A8CBEAEA672C}"/>
              </a:ext>
            </a:extLst>
          </p:cNvPr>
          <p:cNvCxnSpPr>
            <a:cxnSpLocks/>
          </p:cNvCxnSpPr>
          <p:nvPr/>
        </p:nvCxnSpPr>
        <p:spPr>
          <a:xfrm>
            <a:off x="502918" y="3449912"/>
            <a:ext cx="393942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B4E975C3-906E-8BEE-E090-3ADA68212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3580982"/>
            <a:ext cx="457137" cy="4571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43B81A-B899-F622-F814-CC9CC2774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67" t="50973" r="7111" b="8862"/>
          <a:stretch/>
        </p:blipFill>
        <p:spPr>
          <a:xfrm>
            <a:off x="5193875" y="2797492"/>
            <a:ext cx="1583142" cy="141004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3750CBD0-F6B7-3A35-A1E7-85C388EC358D}"/>
              </a:ext>
            </a:extLst>
          </p:cNvPr>
          <p:cNvCxnSpPr>
            <a:cxnSpLocks/>
          </p:cNvCxnSpPr>
          <p:nvPr/>
        </p:nvCxnSpPr>
        <p:spPr>
          <a:xfrm rot="10800000">
            <a:off x="6130222" y="2401053"/>
            <a:ext cx="919751" cy="608393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C202D8E7-35B1-41B9-E1AC-D1AC2211F7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30222" y="3022356"/>
            <a:ext cx="919752" cy="90332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4308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038E-0922-6744-1D48-6F1AD4CCA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4DC5E8-B461-2578-A9CF-27D9AD8B06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595" y="1012558"/>
            <a:ext cx="5492018" cy="2841164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USED TO SCAN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Lot numbers for Quality Tests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Operator IDs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Patient IDs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Cartridge lot number barcode</a:t>
            </a:r>
          </a:p>
          <a:p>
            <a:pPr marL="0" lvl="1" indent="0">
              <a:lnSpc>
                <a:spcPct val="80000"/>
              </a:lnSpc>
              <a:buNone/>
            </a:pPr>
            <a:endParaRPr lang="en-US" sz="1400" b="0" dirty="0">
              <a:solidFill>
                <a:schemeClr val="accent3"/>
              </a:solidFill>
            </a:endParaRPr>
          </a:p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TO SCAN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Hold the Analyzer 3 to 9 inches away from the barcode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Press and hold down the SCAN key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Laser beam must cover the entire length of the barcode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Wait for the beep or for laser beam to disappear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Release the SCAN key</a:t>
            </a:r>
          </a:p>
          <a:p>
            <a:pPr lvl="1">
              <a:lnSpc>
                <a:spcPct val="80000"/>
              </a:lnSpc>
            </a:pPr>
            <a:r>
              <a:rPr lang="en-US" sz="1150" dirty="0">
                <a:latin typeface="+mn-lt"/>
              </a:rPr>
              <a:t>Repeat if prompted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A95B2-FE16-B812-3BE1-7EFC8BB51E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8577F4-30B3-1754-72D1-1D4ABD74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Barcode Scanner</a:t>
            </a:r>
            <a:endParaRPr lang="en-US" i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4E8372-0438-4AD2-2FAA-C4D19A288ACF}"/>
              </a:ext>
            </a:extLst>
          </p:cNvPr>
          <p:cNvGrpSpPr/>
          <p:nvPr/>
        </p:nvGrpSpPr>
        <p:grpSpPr>
          <a:xfrm>
            <a:off x="5238679" y="1012558"/>
            <a:ext cx="2635773" cy="2894459"/>
            <a:chOff x="5238679" y="1012558"/>
            <a:chExt cx="2635773" cy="289445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2E1EFCF-3C6B-0A9B-7C49-D09EA241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1" t="26113" r="19066" b="16403"/>
            <a:stretch/>
          </p:blipFill>
          <p:spPr>
            <a:xfrm>
              <a:off x="5248321" y="1328450"/>
              <a:ext cx="1234958" cy="12433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549A7C-3733-0F5C-8565-6711152C9FF0}"/>
                </a:ext>
              </a:extLst>
            </p:cNvPr>
            <p:cNvSpPr/>
            <p:nvPr/>
          </p:nvSpPr>
          <p:spPr>
            <a:xfrm>
              <a:off x="7202100" y="2496211"/>
              <a:ext cx="82518" cy="68308"/>
            </a:xfrm>
            <a:prstGeom prst="ellipse">
              <a:avLst/>
            </a:prstGeom>
            <a:solidFill>
              <a:schemeClr val="accent6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4FB9B6D4-A952-E740-4EAA-5B03883028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 flipV="1">
              <a:off x="5831157" y="1706286"/>
              <a:ext cx="989160" cy="13648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pic>
          <p:nvPicPr>
            <p:cNvPr id="12" name="Picture 19">
              <a:extLst>
                <a:ext uri="{FF2B5EF4-FFF2-40B4-BE49-F238E27FC236}">
                  <a16:creationId xmlns:a16="http://schemas.microsoft.com/office/drawing/2014/main" id="{D5E97CF0-9CC7-0F0A-09C2-9FC66ADCF8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6" t="33327" r="27188" b="39279"/>
            <a:stretch/>
          </p:blipFill>
          <p:spPr bwMode="auto">
            <a:xfrm>
              <a:off x="6612266" y="2692105"/>
              <a:ext cx="1262186" cy="1214911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727EE6-3BC4-BDA5-3285-52F9D1EAE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8000"/>
                      </a14:imgEffect>
                      <a14:imgEffect>
                        <a14:saturation sat="1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" r="159"/>
            <a:stretch/>
          </p:blipFill>
          <p:spPr>
            <a:xfrm>
              <a:off x="6614988" y="1328450"/>
              <a:ext cx="1256742" cy="1214911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981EB8CE-DF40-24F7-FFBC-39E675BC8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6454" y="1012558"/>
              <a:ext cx="162814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900" b="1" cap="all">
                  <a:solidFill>
                    <a:schemeClr val="accent1"/>
                  </a:solidFill>
                </a:rPr>
                <a:t>Barcode Scanner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8CC70FD-2B87-EE1E-45E5-EFFB9C0B711B}"/>
                </a:ext>
              </a:extLst>
            </p:cNvPr>
            <p:cNvGrpSpPr/>
            <p:nvPr/>
          </p:nvGrpSpPr>
          <p:grpSpPr>
            <a:xfrm>
              <a:off x="5238679" y="2692106"/>
              <a:ext cx="1244600" cy="1214911"/>
              <a:chOff x="7126800" y="2071459"/>
              <a:chExt cx="1244600" cy="1214911"/>
            </a:xfrm>
          </p:grpSpPr>
          <p:pic>
            <p:nvPicPr>
              <p:cNvPr id="13" name="Picture 12" descr="A person holding a identification card&#10;&#10;Description automatically generated">
                <a:extLst>
                  <a:ext uri="{FF2B5EF4-FFF2-40B4-BE49-F238E27FC236}">
                    <a16:creationId xmlns:a16="http://schemas.microsoft.com/office/drawing/2014/main" id="{A0301A56-4F5C-2286-EC0B-E14195D86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9136" b="59877" l="13904" r="56952">
                            <a14:foregroundMark x1="24866" y1="23765" x2="39305" y2="32716"/>
                            <a14:foregroundMark x1="37166" y1="20370" x2="37166" y2="20370"/>
                            <a14:foregroundMark x1="30749" y1="20062" x2="30481" y2="20062"/>
                            <a14:foregroundMark x1="28610" y1="20679" x2="28610" y2="20679"/>
                            <a14:foregroundMark x1="24064" y1="20988" x2="24064" y2="20988"/>
                            <a14:foregroundMark x1="22460" y1="23457" x2="21123" y2="30556"/>
                            <a14:foregroundMark x1="25668" y1="21914" x2="18449" y2="28704"/>
                            <a14:foregroundMark x1="23797" y1="32716" x2="23797" y2="32716"/>
                            <a14:foregroundMark x1="29144" y1="20062" x2="13904" y2="31481"/>
                            <a14:foregroundMark x1="17380" y1="22222" x2="17380" y2="22222"/>
                            <a14:foregroundMark x1="17914" y1="22840" x2="17112" y2="23765"/>
                            <a14:foregroundMark x1="17647" y1="21914" x2="17647" y2="21914"/>
                            <a14:foregroundMark x1="17647" y1="20679" x2="17647" y2="20679"/>
                            <a14:foregroundMark x1="17112" y1="20679" x2="17112" y2="20679"/>
                            <a14:foregroundMark x1="16845" y1="20370" x2="16845" y2="20370"/>
                            <a14:foregroundMark x1="16578" y1="20062" x2="16578" y2="20062"/>
                            <a14:foregroundMark x1="16578" y1="19753" x2="21390" y2="20062"/>
                            <a14:foregroundMark x1="17112" y1="19753" x2="24866" y2="20679"/>
                            <a14:foregroundMark x1="25936" y1="19753" x2="25936" y2="19753"/>
                            <a14:foregroundMark x1="29412" y1="19753" x2="29412" y2="19753"/>
                            <a14:foregroundMark x1="29144" y1="19444" x2="29144" y2="19444"/>
                            <a14:foregroundMark x1="31016" y1="19444" x2="31016" y2="19444"/>
                            <a14:foregroundMark x1="31283" y1="19444" x2="31818" y2="19444"/>
                            <a14:foregroundMark x1="21390" y1="33951" x2="21390" y2="34259"/>
                            <a14:foregroundMark x1="23262" y1="35185" x2="24332" y2="36728"/>
                            <a14:foregroundMark x1="24332" y1="37654" x2="25134" y2="38580"/>
                            <a14:foregroundMark x1="25134" y1="40123" x2="25134" y2="40123"/>
                            <a14:foregroundMark x1="24332" y1="38889" x2="24332" y2="38889"/>
                            <a14:foregroundMark x1="21123" y1="40432" x2="21123" y2="40432"/>
                            <a14:foregroundMark x1="20729" y1="52640" x2="20588" y2="53395"/>
                            <a14:foregroundMark x1="22895" y1="41049" x2="22877" y2="41145"/>
                            <a14:foregroundMark x1="23529" y1="37654" x2="22895" y2="41049"/>
                            <a14:foregroundMark x1="20588" y1="53395" x2="21094" y2="52629"/>
                            <a14:foregroundMark x1="20053" y1="34259" x2="17112" y2="53395"/>
                            <a14:foregroundMark x1="17112" y1="53395" x2="17647" y2="51852"/>
                            <a14:foregroundMark x1="16578" y1="33951" x2="14973" y2="53395"/>
                            <a14:foregroundMark x1="14973" y1="53395" x2="15241" y2="52778"/>
                            <a14:foregroundMark x1="16578" y1="26235" x2="16578" y2="26235"/>
                            <a14:foregroundMark x1="16043" y1="25309" x2="16043" y2="25309"/>
                            <a14:foregroundMark x1="15775" y1="24691" x2="15775" y2="24691"/>
                            <a14:foregroundMark x1="15775" y1="24383" x2="16043" y2="26852"/>
                            <a14:foregroundMark x1="17112" y1="21914" x2="17112" y2="21914"/>
                            <a14:foregroundMark x1="16043" y1="21296" x2="16043" y2="21296"/>
                            <a14:foregroundMark x1="16310" y1="54938" x2="16310" y2="54938"/>
                            <a14:foregroundMark x1="15508" y1="55556" x2="15508" y2="55556"/>
                            <a14:foregroundMark x1="45907" y1="48172" x2="48663" y2="49074"/>
                            <a14:foregroundMark x1="32826" y1="43890" x2="37459" y2="45406"/>
                            <a14:foregroundMark x1="49198" y1="48765" x2="45187" y2="50309"/>
                            <a14:foregroundMark x1="50267" y1="49383" x2="51070" y2="50617"/>
                            <a14:foregroundMark x1="57487" y1="40432" x2="54278" y2="58642"/>
                            <a14:foregroundMark x1="54278" y1="58642" x2="54278" y2="58951"/>
                            <a14:foregroundMark x1="46791" y1="50617" x2="45989" y2="51235"/>
                            <a14:foregroundMark x1="48930" y1="53086" x2="52941" y2="53395"/>
                            <a14:foregroundMark x1="46257" y1="54630" x2="48930" y2="55556"/>
                            <a14:foregroundMark x1="50000" y1="57099" x2="50802" y2="58333"/>
                            <a14:foregroundMark x1="43583" y1="56173" x2="43583" y2="56173"/>
                            <a14:foregroundMark x1="52406" y1="46914" x2="52406" y2="46914"/>
                            <a14:foregroundMark x1="53476" y1="45988" x2="53476" y2="45988"/>
                            <a14:foregroundMark x1="55882" y1="48765" x2="55882" y2="48765"/>
                            <a14:foregroundMark x1="57219" y1="50926" x2="57219" y2="55247"/>
                            <a14:foregroundMark x1="56684" y1="52778" x2="55615" y2="58025"/>
                            <a14:foregroundMark x1="55080" y1="44136" x2="54813" y2="42901"/>
                            <a14:foregroundMark x1="54545" y1="42284" x2="54545" y2="42284"/>
                            <a14:foregroundMark x1="56417" y1="41049" x2="56417" y2="41049"/>
                            <a14:foregroundMark x1="56417" y1="40123" x2="56417" y2="40123"/>
                            <a14:foregroundMark x1="57219" y1="39815" x2="57219" y2="39815"/>
                            <a14:foregroundMark x1="57219" y1="39506" x2="55348" y2="41049"/>
                            <a14:foregroundMark x1="20053" y1="55556" x2="16043" y2="55864"/>
                            <a14:foregroundMark x1="20588" y1="56790" x2="22727" y2="55556"/>
                            <a14:foregroundMark x1="21658" y1="55556" x2="28342" y2="59877"/>
                            <a14:foregroundMark x1="21658" y1="55247" x2="29144" y2="58951"/>
                            <a14:foregroundMark x1="31283" y1="46914" x2="31283" y2="46914"/>
                            <a14:foregroundMark x1="31283" y1="49074" x2="31283" y2="49074"/>
                            <a14:foregroundMark x1="33155" y1="49074" x2="33155" y2="49074"/>
                            <a14:foregroundMark x1="34225" y1="48148" x2="34225" y2="48148"/>
                            <a14:foregroundMark x1="36631" y1="45370" x2="37166" y2="45679"/>
                            <a14:foregroundMark x1="35829" y1="46605" x2="35829" y2="46605"/>
                            <a14:foregroundMark x1="19251" y1="58025" x2="16845" y2="55556"/>
                            <a14:foregroundMark x1="16310" y1="57407" x2="16310" y2="57407"/>
                            <a14:backgroundMark x1="35829" y1="48148" x2="44248" y2="49259"/>
                            <a14:backgroundMark x1="26203" y1="46605" x2="26203" y2="46605"/>
                            <a14:backgroundMark x1="26203" y1="44444" x2="26203" y2="44444"/>
                            <a14:backgroundMark x1="25936" y1="42284" x2="25936" y2="42284"/>
                            <a14:backgroundMark x1="25936" y1="41049" x2="25936" y2="41049"/>
                            <a14:backgroundMark x1="26471" y1="42593" x2="25401" y2="38272"/>
                            <a14:backgroundMark x1="26738" y1="43210" x2="26738" y2="43210"/>
                            <a14:backgroundMark x1="27273" y1="43210" x2="27005" y2="43210"/>
                            <a14:backgroundMark x1="26124" y1="49074" x2="26203" y2="52469"/>
                            <a14:backgroundMark x1="26073" y1="46914" x2="26124" y2="49074"/>
                            <a14:backgroundMark x1="25936" y1="41049" x2="26073" y2="469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94" t="18988" r="42864" b="42478"/>
              <a:stretch/>
            </p:blipFill>
            <p:spPr>
              <a:xfrm>
                <a:off x="7126800" y="2071459"/>
                <a:ext cx="1244600" cy="1214911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CD95CF9-CE3C-FAA7-9C46-8E7A2DB6E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1299" y="2921000"/>
                <a:ext cx="232401" cy="76200"/>
              </a:xfrm>
              <a:prstGeom prst="line">
                <a:avLst/>
              </a:prstGeom>
              <a:ln w="44450">
                <a:solidFill>
                  <a:srgbClr val="BD9EA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3B9F1C-8C71-01AD-26F0-4C9087ABA989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2816BE9D-8804-44BB-A54A-9A4793D73EB1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4FD2D8F2-CBA8-179E-7F55-9A591B8E6BDF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6730DFE-0C9D-971C-CDCD-2928D2906914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D4BFECC1-EF15-37D2-F9D1-D960C44FC9D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9B1ACB4C-40BA-C4A2-2967-50CCCF80CFC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D5D77C8F-390B-34A7-C5BC-AF4E359EC57D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0DC30D58-688B-0A0A-4328-052C0F4E4CEB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F7B3A419-5686-A665-B4D7-740FA69E5981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5C02E13-DDEC-3EDB-F286-ACF79566509A}"/>
              </a:ext>
            </a:extLst>
          </p:cNvPr>
          <p:cNvSpPr txBox="1"/>
          <p:nvPr/>
        </p:nvSpPr>
        <p:spPr>
          <a:xfrm>
            <a:off x="1028035" y="4001378"/>
            <a:ext cx="3623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900" b="1" dirty="0">
                <a:cs typeface="Calibri" panose="020F0502020204030204" pitchFamily="34" charset="0"/>
              </a:rPr>
              <a:t>The barcode scanner is a class II laser device. Momentary exposure is not known to be harmful, however you should never point the scanner at anyone or look into the laser beam.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42200D-EFF7-6F8B-0818-4717F347D21E}"/>
              </a:ext>
            </a:extLst>
          </p:cNvPr>
          <p:cNvCxnSpPr>
            <a:cxnSpLocks/>
          </p:cNvCxnSpPr>
          <p:nvPr/>
        </p:nvCxnSpPr>
        <p:spPr>
          <a:xfrm>
            <a:off x="512992" y="3858124"/>
            <a:ext cx="395665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D000EA6-F037-C0B2-FA03-7BB2C79D0A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8" y="4045821"/>
            <a:ext cx="457137" cy="457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556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9ED70-0076-7DA7-7009-861224C17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0A3DC3F-D69E-C410-00C7-0CB79C0C86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257898"/>
            <a:ext cx="4356949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IF THE SCAN IS UNSUCCESSFUL, TRY AGAIN</a:t>
            </a:r>
          </a:p>
          <a:p>
            <a:pPr lvl="1"/>
            <a:r>
              <a:rPr lang="en-US" sz="1200">
                <a:latin typeface="+mn-lt"/>
              </a:rPr>
              <a:t>Make sure the barcode is completely covered </a:t>
            </a:r>
            <a:br>
              <a:rPr lang="en-US" sz="1200">
                <a:latin typeface="+mn-lt"/>
              </a:rPr>
            </a:br>
            <a:r>
              <a:rPr lang="en-US" sz="1200">
                <a:latin typeface="+mn-lt"/>
              </a:rPr>
              <a:t>by the red beam</a:t>
            </a:r>
          </a:p>
          <a:p>
            <a:pPr lvl="1"/>
            <a:r>
              <a:rPr lang="en-US" sz="1200">
                <a:latin typeface="+mn-lt"/>
              </a:rPr>
              <a:t>Press and HOLD the SCAN key </a:t>
            </a:r>
          </a:p>
          <a:p>
            <a:pPr lvl="1"/>
            <a:r>
              <a:rPr lang="en-US" sz="1200">
                <a:latin typeface="+mn-lt"/>
              </a:rPr>
              <a:t>Tilt the barcode away from strong light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F2F45-12B8-2808-A6F6-40464CE8C46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F3AF83-DA57-6EBB-EC48-D8AC53DA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Barcode Scanner </a:t>
            </a:r>
            <a:r>
              <a:rPr lang="en-US" sz="1400"/>
              <a:t>– cont’d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AD523AE-17DC-CDF5-E149-5D3A7ABE8A4B}"/>
              </a:ext>
            </a:extLst>
          </p:cNvPr>
          <p:cNvSpPr/>
          <p:nvPr/>
        </p:nvSpPr>
        <p:spPr>
          <a:xfrm>
            <a:off x="6431002" y="3104886"/>
            <a:ext cx="82518" cy="68308"/>
          </a:xfrm>
          <a:prstGeom prst="ellipse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FA4515D7-E569-5DFF-F357-BC5BD31F5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64579" r="27140" b="7810"/>
          <a:stretch/>
        </p:blipFill>
        <p:spPr bwMode="auto">
          <a:xfrm>
            <a:off x="5287944" y="1257898"/>
            <a:ext cx="2286116" cy="131385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0B156-9F31-6CB9-7230-34AEEF48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0" t="10478" r="4280" b="24214"/>
          <a:stretch/>
        </p:blipFill>
        <p:spPr>
          <a:xfrm>
            <a:off x="5287943" y="2690026"/>
            <a:ext cx="2286117" cy="141703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3D5AFCA9-4752-C631-A0E6-ADB439B1A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6646" y="1086156"/>
            <a:ext cx="548640" cy="54864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AB65D95C-F7D6-0324-5774-72143948E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6646" y="2545600"/>
            <a:ext cx="548640" cy="5486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851237-DE69-8E28-8146-BDDEF5C1FC73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2BC2D5DA-9C7C-7A10-061F-A8CF6528646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6AB26256-30BC-5590-4714-AE6FE30CF698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30F7F44C-92B6-10BF-8CDF-F17F03099553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073AA011-F6DF-0243-C5B5-0632E3C5894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F6361CBF-EC54-7F44-2AFC-F20CF902406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7B01BA70-68D9-D3E0-A871-94B274EA0236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1FF5BD34-EA8D-74F5-EB11-DFBF949BD884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CB7BEB55-0324-4EFE-4B37-9AC26AE950B1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546958-25F9-23C4-708B-B643A17D41C2}"/>
              </a:ext>
            </a:extLst>
          </p:cNvPr>
          <p:cNvCxnSpPr>
            <a:cxnSpLocks/>
          </p:cNvCxnSpPr>
          <p:nvPr/>
        </p:nvCxnSpPr>
        <p:spPr>
          <a:xfrm>
            <a:off x="502918" y="3449912"/>
            <a:ext cx="393260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A64114E5-D4DE-525C-C542-2186F4F99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8" y="3726671"/>
            <a:ext cx="457137" cy="457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2621D-CB94-B5BD-3E68-F5146881D61C}"/>
              </a:ext>
            </a:extLst>
          </p:cNvPr>
          <p:cNvSpPr txBox="1"/>
          <p:nvPr/>
        </p:nvSpPr>
        <p:spPr>
          <a:xfrm>
            <a:off x="1013195" y="3641148"/>
            <a:ext cx="36239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900" b="1" dirty="0">
                <a:cs typeface="Calibri" panose="020F0502020204030204" pitchFamily="34" charset="0"/>
              </a:rPr>
              <a:t>The barcode scanner is a class II laser device. Momentary exposure is not known to be harmful, however you should never point the scanner at anyone or look into the laser beam.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30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842AB8-3C83-494A-B877-E58A687224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1" y="266700"/>
            <a:ext cx="5241925" cy="261610"/>
          </a:xfrm>
        </p:spPr>
        <p:txBody>
          <a:bodyPr/>
          <a:lstStyle/>
          <a:p>
            <a:r>
              <a:rPr lang="en-US" cap="none"/>
              <a:t>i</a:t>
            </a:r>
            <a:r>
              <a:rPr lang="en-US"/>
              <a:t>-STAT LEARNING SYSTEM / system orientation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D263F-1A12-455F-90C9-850801530D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15385" y="2329016"/>
            <a:ext cx="6656867" cy="2354955"/>
          </a:xfrm>
        </p:spPr>
        <p:txBody>
          <a:bodyPr/>
          <a:lstStyle/>
          <a:p>
            <a:pPr marL="0" lvl="1" indent="0">
              <a:buNone/>
            </a:pPr>
            <a:r>
              <a:rPr lang="en-US" i="1" dirty="0"/>
              <a:t>i-STAT 1 System </a:t>
            </a:r>
            <a:r>
              <a:rPr lang="en-US" dirty="0"/>
              <a:t>Components</a:t>
            </a:r>
          </a:p>
          <a:p>
            <a:pPr marL="0" lvl="1" indent="0">
              <a:buNone/>
            </a:pPr>
            <a:endParaRPr lang="en-US" sz="1050" dirty="0"/>
          </a:p>
          <a:p>
            <a:pPr marL="0" lvl="1" indent="0">
              <a:buNone/>
            </a:pPr>
            <a:r>
              <a:rPr lang="en-US" dirty="0"/>
              <a:t>Anatomy of the </a:t>
            </a:r>
            <a:r>
              <a:rPr lang="en-US" i="1" dirty="0"/>
              <a:t>i-STAT 1 Analyzer</a:t>
            </a:r>
          </a:p>
          <a:p>
            <a:pPr lvl="1"/>
            <a:endParaRPr lang="en-US" sz="1100" dirty="0"/>
          </a:p>
          <a:p>
            <a:pPr marL="0" lvl="1" indent="0">
              <a:buNone/>
            </a:pPr>
            <a:r>
              <a:rPr lang="en-US" dirty="0"/>
              <a:t>Basic Operation Process</a:t>
            </a:r>
          </a:p>
          <a:p>
            <a:pPr lvl="1"/>
            <a:endParaRPr lang="en-US" sz="1200" dirty="0"/>
          </a:p>
          <a:p>
            <a:pPr marL="0" lvl="1" indent="0">
              <a:buNone/>
            </a:pPr>
            <a:r>
              <a:rPr lang="en-US" dirty="0"/>
              <a:t>Cleaning &amp; Disinfecting</a:t>
            </a:r>
          </a:p>
          <a:p>
            <a:pPr lvl="1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8F3517-44E2-4233-B114-C13D442988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0505" y="1237281"/>
            <a:ext cx="8145462" cy="390525"/>
          </a:xfrm>
        </p:spPr>
        <p:txBody>
          <a:bodyPr/>
          <a:lstStyle/>
          <a:p>
            <a:r>
              <a:rPr lang="en-US" b="0"/>
              <a:t>Understand the following:</a:t>
            </a:r>
            <a:br>
              <a:rPr lang="en-US" b="0"/>
            </a:br>
            <a:endParaRPr lang="en-US" b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136DD46-C3C8-4B36-AD55-D168BDA47B0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0600D3-65C9-485A-AE39-9B6BD672F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/>
              <a:t>Learning Objectives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75778F-09FE-4262-9558-E4D1DA3CE59B}"/>
              </a:ext>
            </a:extLst>
          </p:cNvPr>
          <p:cNvCxnSpPr>
            <a:cxnSpLocks/>
          </p:cNvCxnSpPr>
          <p:nvPr/>
        </p:nvCxnSpPr>
        <p:spPr>
          <a:xfrm>
            <a:off x="495300" y="2668249"/>
            <a:ext cx="42495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99E7BDE-E749-1472-403C-36DE8A505698}"/>
              </a:ext>
            </a:extLst>
          </p:cNvPr>
          <p:cNvCxnSpPr>
            <a:cxnSpLocks/>
          </p:cNvCxnSpPr>
          <p:nvPr/>
        </p:nvCxnSpPr>
        <p:spPr>
          <a:xfrm>
            <a:off x="495300" y="3192124"/>
            <a:ext cx="42495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4BB9CE-84C4-9EA7-F984-83CA992A7AD4}"/>
              </a:ext>
            </a:extLst>
          </p:cNvPr>
          <p:cNvCxnSpPr>
            <a:cxnSpLocks/>
          </p:cNvCxnSpPr>
          <p:nvPr/>
        </p:nvCxnSpPr>
        <p:spPr>
          <a:xfrm>
            <a:off x="495300" y="3731099"/>
            <a:ext cx="42495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object 17">
            <a:extLst>
              <a:ext uri="{FF2B5EF4-FFF2-40B4-BE49-F238E27FC236}">
                <a16:creationId xmlns:a16="http://schemas.microsoft.com/office/drawing/2014/main" id="{AD80803D-11F6-5BE4-A66E-A3770F25A797}"/>
              </a:ext>
            </a:extLst>
          </p:cNvPr>
          <p:cNvSpPr/>
          <p:nvPr/>
        </p:nvSpPr>
        <p:spPr>
          <a:xfrm>
            <a:off x="659580" y="2857192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88011E56-9515-626F-965D-3DF7303A63FE}"/>
              </a:ext>
            </a:extLst>
          </p:cNvPr>
          <p:cNvSpPr/>
          <p:nvPr/>
        </p:nvSpPr>
        <p:spPr>
          <a:xfrm>
            <a:off x="659580" y="3348541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88190272-656C-2C80-2425-0AA33EB08EF9}"/>
              </a:ext>
            </a:extLst>
          </p:cNvPr>
          <p:cNvSpPr/>
          <p:nvPr/>
        </p:nvSpPr>
        <p:spPr>
          <a:xfrm>
            <a:off x="647104" y="3877674"/>
            <a:ext cx="768560" cy="216633"/>
          </a:xfrm>
          <a:custGeom>
            <a:avLst/>
            <a:gdLst/>
            <a:ahLst/>
            <a:cxnLst/>
            <a:rect l="l" t="t" r="r" b="b"/>
            <a:pathLst>
              <a:path w="1179829" h="475614">
                <a:moveTo>
                  <a:pt x="941832" y="0"/>
                </a:moveTo>
                <a:lnTo>
                  <a:pt x="0" y="0"/>
                </a:lnTo>
                <a:lnTo>
                  <a:pt x="237744" y="237743"/>
                </a:lnTo>
                <a:lnTo>
                  <a:pt x="0" y="475487"/>
                </a:lnTo>
                <a:lnTo>
                  <a:pt x="941832" y="475487"/>
                </a:lnTo>
                <a:lnTo>
                  <a:pt x="1179576" y="237743"/>
                </a:lnTo>
                <a:lnTo>
                  <a:pt x="94183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1DDAA0B6-659B-D435-606E-53262677E0EA}"/>
              </a:ext>
            </a:extLst>
          </p:cNvPr>
          <p:cNvSpPr/>
          <p:nvPr/>
        </p:nvSpPr>
        <p:spPr>
          <a:xfrm>
            <a:off x="659579" y="2332056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3DFA13-81ED-C2AA-E578-682BBF29BD44}"/>
              </a:ext>
            </a:extLst>
          </p:cNvPr>
          <p:cNvGrpSpPr/>
          <p:nvPr/>
        </p:nvGrpSpPr>
        <p:grpSpPr>
          <a:xfrm>
            <a:off x="512186" y="1725238"/>
            <a:ext cx="4286891" cy="275321"/>
            <a:chOff x="4066256" y="1621557"/>
            <a:chExt cx="4286891" cy="484744"/>
          </a:xfrm>
        </p:grpSpPr>
        <p:sp>
          <p:nvSpPr>
            <p:cNvPr id="28" name="object 15">
              <a:extLst>
                <a:ext uri="{FF2B5EF4-FFF2-40B4-BE49-F238E27FC236}">
                  <a16:creationId xmlns:a16="http://schemas.microsoft.com/office/drawing/2014/main" id="{27B046F0-BC06-025E-0FD7-F92A68B4B34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6">
              <a:extLst>
                <a:ext uri="{FF2B5EF4-FFF2-40B4-BE49-F238E27FC236}">
                  <a16:creationId xmlns:a16="http://schemas.microsoft.com/office/drawing/2014/main" id="{6FE8AC47-17A1-AF7C-D229-793AC488EFFE}"/>
                </a:ext>
              </a:extLst>
            </p:cNvPr>
            <p:cNvSpPr txBox="1"/>
            <p:nvPr/>
          </p:nvSpPr>
          <p:spPr>
            <a:xfrm>
              <a:off x="4163901" y="1704024"/>
              <a:ext cx="974601" cy="320616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1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</a:t>
              </a:r>
              <a:r>
                <a:rPr lang="en-US" sz="1100" cap="all" spc="-10">
                  <a:solidFill>
                    <a:schemeClr val="bg1"/>
                  </a:solidFill>
                  <a:latin typeface="Calibri"/>
                  <a:cs typeface="Calibri"/>
                </a:rPr>
                <a:t>omponents</a:t>
              </a:r>
              <a:endParaRPr sz="11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17">
              <a:extLst>
                <a:ext uri="{FF2B5EF4-FFF2-40B4-BE49-F238E27FC236}">
                  <a16:creationId xmlns:a16="http://schemas.microsoft.com/office/drawing/2014/main" id="{BE4203AB-AE22-077A-544F-6145EA80CE6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8D9739C2-29F3-9F19-67F8-73B230154B0A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D834C950-6B9B-C38A-8D24-19643B491B13}"/>
                </a:ext>
              </a:extLst>
            </p:cNvPr>
            <p:cNvSpPr/>
            <p:nvPr/>
          </p:nvSpPr>
          <p:spPr>
            <a:xfrm>
              <a:off x="7173317" y="1621557"/>
              <a:ext cx="1179830" cy="475615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D73A2B80-AEAC-47D6-0D9C-41BB3C1F0BEE}"/>
                </a:ext>
              </a:extLst>
            </p:cNvPr>
            <p:cNvSpPr txBox="1"/>
            <p:nvPr/>
          </p:nvSpPr>
          <p:spPr>
            <a:xfrm>
              <a:off x="5417453" y="1703793"/>
              <a:ext cx="765619" cy="3273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190"/>
                </a:lnSpc>
                <a:spcBef>
                  <a:spcPts val="250"/>
                </a:spcBef>
              </a:pP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ANATOMY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0ABE39D6-812C-058F-71D3-D54EAB58581C}"/>
                </a:ext>
              </a:extLst>
            </p:cNvPr>
            <p:cNvSpPr txBox="1"/>
            <p:nvPr/>
          </p:nvSpPr>
          <p:spPr>
            <a:xfrm>
              <a:off x="6367824" y="1730247"/>
              <a:ext cx="744663" cy="1558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" name="object 23">
              <a:extLst>
                <a:ext uri="{FF2B5EF4-FFF2-40B4-BE49-F238E27FC236}">
                  <a16:creationId xmlns:a16="http://schemas.microsoft.com/office/drawing/2014/main" id="{462CE4E8-DDA0-7815-829C-3E4E08268A55}"/>
                </a:ext>
              </a:extLst>
            </p:cNvPr>
            <p:cNvSpPr txBox="1"/>
            <p:nvPr/>
          </p:nvSpPr>
          <p:spPr>
            <a:xfrm>
              <a:off x="7370673" y="1684768"/>
              <a:ext cx="683055" cy="18594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1190"/>
                </a:lnSpc>
                <a:spcBef>
                  <a:spcPts val="250"/>
                </a:spcBef>
              </a:pPr>
              <a: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  <a:t>CLEANING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6" name="Picture 35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CD8477B-B225-DCCE-AB70-585F576BE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19" y="1672171"/>
            <a:ext cx="1424710" cy="465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748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5388A-BE33-39B4-4321-0EC5AB48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20BB77D-CBA5-BD63-7B7F-D0E96967C3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8438" y="1421055"/>
            <a:ext cx="4191546" cy="157463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INFRARED COMMUNICATION WINDOW</a:t>
            </a:r>
          </a:p>
          <a:p>
            <a:pPr lvl="1"/>
            <a:r>
              <a:rPr lang="en-US" sz="1200">
                <a:latin typeface="+mn-lt"/>
              </a:rPr>
              <a:t>Designed for communication with:</a:t>
            </a:r>
          </a:p>
          <a:p>
            <a:pPr lvl="2"/>
            <a:r>
              <a:rPr lang="en-US" sz="1200">
                <a:latin typeface="+mn-lt"/>
              </a:rPr>
              <a:t>Downloaders</a:t>
            </a:r>
          </a:p>
          <a:p>
            <a:pPr lvl="2"/>
            <a:r>
              <a:rPr lang="en-US" sz="1200">
                <a:latin typeface="+mn-lt"/>
              </a:rPr>
              <a:t>Printers</a:t>
            </a:r>
          </a:p>
          <a:p>
            <a:pPr lvl="2"/>
            <a:r>
              <a:rPr lang="en-US" sz="1200">
                <a:latin typeface="+mn-lt"/>
              </a:rPr>
              <a:t>Other analyzers</a:t>
            </a:r>
          </a:p>
          <a:p>
            <a:pPr lvl="1"/>
            <a:r>
              <a:rPr lang="en-US" sz="1200">
                <a:latin typeface="+mn-lt"/>
              </a:rPr>
              <a:t>Accomplished by aligning infrared communication windows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A014C-575F-6A89-A395-B45C405405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2DE26E1-59D2-540E-4B40-ECF0D01B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Infrared Communications Window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7D5EF2-C15C-457B-2EAC-52F28B27CA1E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62002496-1CF6-500C-D6C0-6DA73CCA567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00620374-C50C-BC85-E13A-D82E2E6052CE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15974DCD-2F9F-44D3-87E1-04CADEC5A3A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DC02EC7E-F95F-08EF-A495-6C77BBD34D0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3FBD403A-65F9-A5DA-E23E-B0013880F2FD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1305F1B0-2B6D-61C9-2D42-7AB910ADA0A5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87AE2993-F430-6561-D96A-23B205E17A82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9C873E97-59E6-E3E5-78C3-670F2A2127E7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F1CAE5-FF02-5D27-6FDC-6211781BBEFE}"/>
              </a:ext>
            </a:extLst>
          </p:cNvPr>
          <p:cNvGrpSpPr/>
          <p:nvPr/>
        </p:nvGrpSpPr>
        <p:grpSpPr>
          <a:xfrm>
            <a:off x="4521059" y="1283308"/>
            <a:ext cx="3645999" cy="3151752"/>
            <a:chOff x="4572000" y="986280"/>
            <a:chExt cx="4069080" cy="351748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FAA24E-8898-0AAA-6CA5-02551EA902F3}"/>
                </a:ext>
              </a:extLst>
            </p:cNvPr>
            <p:cNvGrpSpPr/>
            <p:nvPr/>
          </p:nvGrpSpPr>
          <p:grpSpPr>
            <a:xfrm>
              <a:off x="4572000" y="986280"/>
              <a:ext cx="4010491" cy="3459551"/>
              <a:chOff x="4572000" y="986280"/>
              <a:chExt cx="4010491" cy="345955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B512E5E-7422-61F2-D193-266E0A290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3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572000" y="986280"/>
                <a:ext cx="2105764" cy="208069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8F5C140-C526-2B2C-10A0-FC62E4DF1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22" t="22496" r="19066" b="16403"/>
              <a:stretch/>
            </p:blipFill>
            <p:spPr>
              <a:xfrm>
                <a:off x="5624882" y="3204134"/>
                <a:ext cx="1802244" cy="1241697"/>
              </a:xfrm>
              <a:prstGeom prst="rect">
                <a:avLst/>
              </a:prstGeom>
            </p:spPr>
          </p:pic>
          <p:pic>
            <p:nvPicPr>
              <p:cNvPr id="9" name="Picture 8" descr="A close-up of a white device&#10;&#10;Description automatically generated">
                <a:extLst>
                  <a:ext uri="{FF2B5EF4-FFF2-40B4-BE49-F238E27FC236}">
                    <a16:creationId xmlns:a16="http://schemas.microsoft.com/office/drawing/2014/main" id="{F526D230-AF6E-8349-C2E1-8CCA8057F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3932" y="1256765"/>
                <a:ext cx="1658559" cy="1176680"/>
              </a:xfrm>
              <a:prstGeom prst="rect">
                <a:avLst/>
              </a:prstGeom>
            </p:spPr>
          </p:pic>
          <p:sp>
            <p:nvSpPr>
              <p:cNvPr id="11" name="Line 16">
                <a:extLst>
                  <a:ext uri="{FF2B5EF4-FFF2-40B4-BE49-F238E27FC236}">
                    <a16:creationId xmlns:a16="http://schemas.microsoft.com/office/drawing/2014/main" id="{1D48D46F-6538-B52A-0C22-581B67549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 flipV="1">
                <a:off x="7009139" y="2627792"/>
                <a:ext cx="631281" cy="2089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3" name="Line 16">
                <a:extLst>
                  <a:ext uri="{FF2B5EF4-FFF2-40B4-BE49-F238E27FC236}">
                    <a16:creationId xmlns:a16="http://schemas.microsoft.com/office/drawing/2014/main" id="{86212D5A-4479-CEE1-D584-E4E371869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068076" y="716284"/>
                <a:ext cx="8165" cy="1427194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4" name="Line 16">
                <a:extLst>
                  <a:ext uri="{FF2B5EF4-FFF2-40B4-BE49-F238E27FC236}">
                    <a16:creationId xmlns:a16="http://schemas.microsoft.com/office/drawing/2014/main" id="{131402E1-CDE0-9998-B01C-F26C19445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061130" y="2148336"/>
                <a:ext cx="1447164" cy="2088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5" name="Line 16">
                <a:extLst>
                  <a:ext uri="{FF2B5EF4-FFF2-40B4-BE49-F238E27FC236}">
                    <a16:creationId xmlns:a16="http://schemas.microsoft.com/office/drawing/2014/main" id="{BAF34187-2DDD-2BAB-F345-4DF55368F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7280469" y="3471842"/>
                <a:ext cx="704793" cy="1488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E60E1B55-9012-3C7F-E7F8-B811D95C6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7492768" y="3672280"/>
                <a:ext cx="2" cy="305407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2" name="Text Box 19">
                <a:extLst>
                  <a:ext uri="{FF2B5EF4-FFF2-40B4-BE49-F238E27FC236}">
                    <a16:creationId xmlns:a16="http://schemas.microsoft.com/office/drawing/2014/main" id="{41184926-1371-06B5-96F8-7760212EF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1278" y="2872963"/>
                <a:ext cx="2763743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Infrared Communication  Window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D5C7C5-AE49-BF2E-3FC5-EDCB1F453245}"/>
                </a:ext>
              </a:extLst>
            </p:cNvPr>
            <p:cNvSpPr/>
            <p:nvPr/>
          </p:nvSpPr>
          <p:spPr>
            <a:xfrm>
              <a:off x="4633415" y="1098645"/>
              <a:ext cx="4007665" cy="340511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9028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D393-34D0-A6E8-4055-F3A6970B3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52857D-1E82-8430-0023-4B92A7CA8C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093" y="1192090"/>
            <a:ext cx="3539851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INTERNAL ELECTRONIC SIMULATOR</a:t>
            </a:r>
          </a:p>
          <a:p>
            <a:pPr lvl="1"/>
            <a:r>
              <a:rPr lang="en-US" sz="1200">
                <a:latin typeface="+mn-lt"/>
              </a:rPr>
              <a:t>Performs internal checks to ensure proper and accurate functioning</a:t>
            </a:r>
          </a:p>
          <a:p>
            <a:pPr lvl="1"/>
            <a:r>
              <a:rPr lang="en-US" sz="1200">
                <a:latin typeface="+mn-lt"/>
              </a:rPr>
              <a:t>Provides independent check on the analyzer’s ability to take accurate and sensitive readings</a:t>
            </a:r>
          </a:p>
          <a:p>
            <a:pPr lvl="1"/>
            <a:r>
              <a:rPr lang="en-US" sz="1200">
                <a:latin typeface="+mn-lt"/>
              </a:rPr>
              <a:t>Performs test at specified intervals</a:t>
            </a:r>
          </a:p>
          <a:p>
            <a:pPr lvl="1"/>
            <a:r>
              <a:rPr lang="en-US" sz="1200">
                <a:latin typeface="+mn-lt"/>
              </a:rPr>
              <a:t>Checks whether test needs to be performed each time cartridge is inserted</a:t>
            </a:r>
          </a:p>
          <a:p>
            <a:pPr lvl="1"/>
            <a:r>
              <a:rPr lang="en-US" sz="1200">
                <a:latin typeface="+mn-lt"/>
              </a:rPr>
              <a:t>Performed automatically when needed before the sample is tested</a:t>
            </a:r>
          </a:p>
          <a:p>
            <a:pPr lvl="1"/>
            <a:r>
              <a:rPr lang="en-US" sz="1200">
                <a:latin typeface="+mn-lt"/>
              </a:rPr>
              <a:t>Adds 20 seconds to testing cycle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082E6-14D2-A9CF-11D2-1EC147A1CD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9947DE-989C-DCF9-0648-77AF4E9E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Electronic Simulator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3E7E6E-8B6D-83A3-4BE3-5439D13C7EF5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6D4214E4-28C5-D6A6-9F3D-370EB7CBBE6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CF5A1514-0034-64F7-0100-F416038C0E15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2BD057DF-B50F-BCAE-640F-6A9B1E57DE8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C402FD50-99F5-5ABB-637C-2BAB7A8D1B8E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9A8A59E3-3875-860B-B4CD-756DFCBE051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5C802E7F-B28C-3126-B27B-71BC42FF1828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65DDA144-8E97-60E2-AC54-1BE286F3D97D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77B1E51B-4BF1-DFCE-0926-D2B7412EC315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6C1172-1BEA-2E7D-C7BF-E9C3947A87D7}"/>
              </a:ext>
            </a:extLst>
          </p:cNvPr>
          <p:cNvGrpSpPr/>
          <p:nvPr/>
        </p:nvGrpSpPr>
        <p:grpSpPr>
          <a:xfrm>
            <a:off x="4905251" y="3340409"/>
            <a:ext cx="807518" cy="807518"/>
            <a:chOff x="4989727" y="2668136"/>
            <a:chExt cx="807518" cy="80751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31AF08F-9FB2-3BD6-D396-313B4DA0F13D}"/>
                </a:ext>
              </a:extLst>
            </p:cNvPr>
            <p:cNvSpPr/>
            <p:nvPr/>
          </p:nvSpPr>
          <p:spPr>
            <a:xfrm>
              <a:off x="5015552" y="2668137"/>
              <a:ext cx="771099" cy="7710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443B27BE-0FEF-07EE-3DF2-DE014170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27" y="2668136"/>
              <a:ext cx="807518" cy="807518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FC5504F-D82B-5227-EB20-F7C4FCB61DE5}"/>
              </a:ext>
            </a:extLst>
          </p:cNvPr>
          <p:cNvSpPr/>
          <p:nvPr/>
        </p:nvSpPr>
        <p:spPr>
          <a:xfrm>
            <a:off x="6432775" y="1028822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15267F-861D-52B0-24B9-809DF9FA1A24}"/>
              </a:ext>
            </a:extLst>
          </p:cNvPr>
          <p:cNvSpPr/>
          <p:nvPr/>
        </p:nvSpPr>
        <p:spPr>
          <a:xfrm>
            <a:off x="7664738" y="1027250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phone&#10;&#10;AI-generated content may be incorrect.">
            <a:extLst>
              <a:ext uri="{FF2B5EF4-FFF2-40B4-BE49-F238E27FC236}">
                <a16:creationId xmlns:a16="http://schemas.microsoft.com/office/drawing/2014/main" id="{10EC274E-6429-6D4B-0734-6D33C425F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4053" r="26377" b="10090"/>
          <a:stretch/>
        </p:blipFill>
        <p:spPr>
          <a:xfrm>
            <a:off x="5856054" y="1142034"/>
            <a:ext cx="1247638" cy="3238378"/>
          </a:xfrm>
          <a:prstGeom prst="rect">
            <a:avLst/>
          </a:prstGeom>
        </p:spPr>
      </p:pic>
      <p:pic>
        <p:nvPicPr>
          <p:cNvPr id="25" name="Picture 24" descr="A blue and white cell phone&#10;&#10;AI-generated content may be incorrect.">
            <a:extLst>
              <a:ext uri="{FF2B5EF4-FFF2-40B4-BE49-F238E27FC236}">
                <a16:creationId xmlns:a16="http://schemas.microsoft.com/office/drawing/2014/main" id="{86C57804-D778-22C1-123C-9BCD38391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8" t="13018" r="28183" b="12333"/>
          <a:stretch/>
        </p:blipFill>
        <p:spPr>
          <a:xfrm>
            <a:off x="7050046" y="1087494"/>
            <a:ext cx="1195465" cy="3299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622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62C9-FF9A-775B-F482-496BF6EF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FCF936-2BDC-7C61-FD0E-C85F8BFD74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097279"/>
            <a:ext cx="4274802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EXTERNAL ELECTRONIC SIMULATOR</a:t>
            </a:r>
          </a:p>
          <a:p>
            <a:pPr lvl="1"/>
            <a:r>
              <a:rPr lang="en-US" sz="1200">
                <a:latin typeface="+mn-lt"/>
              </a:rPr>
              <a:t>The External Electronic Simulator is performed if:</a:t>
            </a:r>
          </a:p>
          <a:p>
            <a:pPr lvl="2"/>
            <a:r>
              <a:rPr lang="en-US" sz="1200">
                <a:latin typeface="+mn-lt"/>
              </a:rPr>
              <a:t>Required by facility</a:t>
            </a:r>
          </a:p>
          <a:p>
            <a:pPr lvl="2"/>
            <a:r>
              <a:rPr lang="en-US" sz="1200">
                <a:latin typeface="+mn-lt"/>
              </a:rPr>
              <a:t>Analyzer is dropped or damaged</a:t>
            </a:r>
          </a:p>
          <a:p>
            <a:pPr lvl="2"/>
            <a:r>
              <a:rPr lang="en-US" sz="1200">
                <a:latin typeface="+mn-lt"/>
              </a:rPr>
              <a:t>There is an Internal Electronic Simulator failure</a:t>
            </a:r>
            <a:endParaRPr lang="en-US" sz="1200" b="0">
              <a:latin typeface="+mn-lt"/>
            </a:endParaRPr>
          </a:p>
          <a:p>
            <a:pPr lvl="1"/>
            <a:r>
              <a:rPr lang="en-US" sz="1200">
                <a:latin typeface="+mn-lt"/>
              </a:rPr>
              <a:t>Test takes approximately </a:t>
            </a:r>
            <a:r>
              <a:rPr lang="en-US" sz="1200" b="1">
                <a:latin typeface="+mn-lt"/>
              </a:rPr>
              <a:t>60 seconds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C3CC2-4DEF-712E-52DA-B2C8378DD0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BBC046-C9D0-A56F-4DA6-B1300DEE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Electronic Simulator</a:t>
            </a:r>
            <a:endParaRPr lang="en-US" i="1"/>
          </a:p>
        </p:txBody>
      </p:sp>
      <p:pic>
        <p:nvPicPr>
          <p:cNvPr id="14" name="Picture 13" descr="A close-up of a device&#10;&#10;Description automatically generated with low confidence">
            <a:extLst>
              <a:ext uri="{FF2B5EF4-FFF2-40B4-BE49-F238E27FC236}">
                <a16:creationId xmlns:a16="http://schemas.microsoft.com/office/drawing/2014/main" id="{C1FA2997-3066-EBED-0EDB-53E6B5364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6" y="2066216"/>
            <a:ext cx="814746" cy="9866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404C7ED-19A2-BF7F-1E2A-214BE67F9995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713C7E51-FF95-B76B-D88D-59FD2725876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1D39E9CF-F2A0-B40E-41B8-09561FB3EC21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51BB1CCD-E35E-BB67-B6CE-325DD6B0240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61871147-7355-F657-66E3-E18D1D5DAA2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AF1A89C0-E8DE-5ADB-9401-F7E53ABF4E73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9B561D8A-EE22-EB13-7A9D-9065629FE57A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20C60B5F-5081-1094-48A0-B4ECB66C08B6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DAB4D32E-B713-1D4C-E2C0-BD0BBFD04054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F9DF77B-D8B0-6E88-1DF8-80FB32A36A7C}"/>
              </a:ext>
            </a:extLst>
          </p:cNvPr>
          <p:cNvSpPr/>
          <p:nvPr/>
        </p:nvSpPr>
        <p:spPr>
          <a:xfrm>
            <a:off x="6498089" y="943186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D48833-384B-6550-5759-F7B96BDD7AC5}"/>
              </a:ext>
            </a:extLst>
          </p:cNvPr>
          <p:cNvSpPr/>
          <p:nvPr/>
        </p:nvSpPr>
        <p:spPr>
          <a:xfrm>
            <a:off x="7724701" y="943185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white cell phone&#10;&#10;AI-generated content may be incorrect.">
            <a:extLst>
              <a:ext uri="{FF2B5EF4-FFF2-40B4-BE49-F238E27FC236}">
                <a16:creationId xmlns:a16="http://schemas.microsoft.com/office/drawing/2014/main" id="{8808820D-795D-C3BC-E9F1-A362B4E01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3756" r="26776" b="11074"/>
          <a:stretch/>
        </p:blipFill>
        <p:spPr>
          <a:xfrm>
            <a:off x="7166962" y="1057968"/>
            <a:ext cx="1180088" cy="3219139"/>
          </a:xfrm>
          <a:prstGeom prst="rect">
            <a:avLst/>
          </a:prstGeom>
        </p:spPr>
      </p:pic>
      <p:pic>
        <p:nvPicPr>
          <p:cNvPr id="26" name="Picture 25" descr="A close-up of a phone&#10;&#10;AI-generated content may be incorrect.">
            <a:extLst>
              <a:ext uri="{FF2B5EF4-FFF2-40B4-BE49-F238E27FC236}">
                <a16:creationId xmlns:a16="http://schemas.microsoft.com/office/drawing/2014/main" id="{460E3914-B9A0-CBF9-1755-2520AE1B2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14391" r="27144" b="11074"/>
          <a:stretch/>
        </p:blipFill>
        <p:spPr>
          <a:xfrm>
            <a:off x="5931794" y="1061889"/>
            <a:ext cx="1212289" cy="32152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0F5124-01B8-ADE4-6AA1-DC7B2A6A3237}"/>
              </a:ext>
            </a:extLst>
          </p:cNvPr>
          <p:cNvGrpSpPr/>
          <p:nvPr/>
        </p:nvGrpSpPr>
        <p:grpSpPr>
          <a:xfrm>
            <a:off x="5164065" y="3205699"/>
            <a:ext cx="685167" cy="690520"/>
            <a:chOff x="5141317" y="3468457"/>
            <a:chExt cx="685167" cy="6905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40EBFF-83DC-F877-085C-2E5CEC58E714}"/>
                </a:ext>
              </a:extLst>
            </p:cNvPr>
            <p:cNvSpPr/>
            <p:nvPr/>
          </p:nvSpPr>
          <p:spPr>
            <a:xfrm>
              <a:off x="5141317" y="3468457"/>
              <a:ext cx="685167" cy="690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lue number on a black background&#10;&#10;AI-generated content may be incorrect.">
              <a:extLst>
                <a:ext uri="{FF2B5EF4-FFF2-40B4-BE49-F238E27FC236}">
                  <a16:creationId xmlns:a16="http://schemas.microsoft.com/office/drawing/2014/main" id="{905DAC3C-D42A-B470-3693-D69E5F8C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317" y="3468457"/>
              <a:ext cx="685167" cy="6905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0149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8463-8119-8099-7093-9B50ECB11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A5AE5A4-CFA2-DD39-91AA-316E7E262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097279"/>
            <a:ext cx="3387368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DISPLAY SCREEN</a:t>
            </a:r>
          </a:p>
          <a:p>
            <a:pPr lvl="1"/>
            <a:r>
              <a:rPr lang="en-US" sz="1200">
                <a:latin typeface="+mn-lt"/>
              </a:rPr>
              <a:t>Test results</a:t>
            </a:r>
          </a:p>
          <a:p>
            <a:pPr lvl="1"/>
            <a:r>
              <a:rPr lang="en-US" sz="1200">
                <a:latin typeface="+mn-lt"/>
              </a:rPr>
              <a:t>Entry prompts</a:t>
            </a:r>
          </a:p>
          <a:p>
            <a:pPr lvl="1"/>
            <a:r>
              <a:rPr lang="en-US" sz="1200">
                <a:latin typeface="+mn-lt"/>
              </a:rPr>
              <a:t>Troubleshooting guidance 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18476-F6D5-F466-1855-50FCBDC25C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54D1A8-6414-E46F-19C6-7AE09F5E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Display Screen</a:t>
            </a:r>
            <a:endParaRPr lang="en-US" i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D57681-A239-8928-356F-A323A003D409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AA97F642-3F27-7C1F-0199-CD7F91F1CF1E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81D59735-2232-B03B-8B8C-F8E48E3CAC5F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5B2D7021-6CF3-727F-14E0-E57DBC6D506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9AC71ECE-C061-73E2-7522-30D602A0C033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CE6EA72D-3DCA-F988-95EE-1F66F876811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73815307-54C6-A77E-B75C-0E2BDC3793F7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CC2584B5-696B-204D-9154-D4FFC7B42AB1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EAAB119C-E6D8-6516-7C3B-DD257A7799FF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EB3F479-F238-968A-EE80-0729467EE34C}"/>
              </a:ext>
            </a:extLst>
          </p:cNvPr>
          <p:cNvSpPr/>
          <p:nvPr/>
        </p:nvSpPr>
        <p:spPr>
          <a:xfrm>
            <a:off x="6820668" y="1044998"/>
            <a:ext cx="299962" cy="2518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white electronic device&#10;&#10;AI-generated content may be incorrect.">
            <a:extLst>
              <a:ext uri="{FF2B5EF4-FFF2-40B4-BE49-F238E27FC236}">
                <a16:creationId xmlns:a16="http://schemas.microsoft.com/office/drawing/2014/main" id="{BC36A25F-F093-CDFF-BB54-97691473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35" y="1100137"/>
            <a:ext cx="1922171" cy="3007895"/>
          </a:xfrm>
          <a:prstGeom prst="rect">
            <a:avLst/>
          </a:prstGeom>
        </p:spPr>
      </p:pic>
      <p:pic>
        <p:nvPicPr>
          <p:cNvPr id="3" name="Picture 2" descr="A close-up of a scan screen&#10;&#10;AI-generated content may be incorrect.">
            <a:extLst>
              <a:ext uri="{FF2B5EF4-FFF2-40B4-BE49-F238E27FC236}">
                <a16:creationId xmlns:a16="http://schemas.microsoft.com/office/drawing/2014/main" id="{A8E1F5C0-EAE3-B8DD-7661-1DA7CEEB8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11" y="1099705"/>
            <a:ext cx="1769416" cy="3004706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175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645DC-B4BA-65E0-52BE-69A0B1EDD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close-up of a phone&#10;&#10;AI-generated content may be incorrect.">
            <a:extLst>
              <a:ext uri="{FF2B5EF4-FFF2-40B4-BE49-F238E27FC236}">
                <a16:creationId xmlns:a16="http://schemas.microsoft.com/office/drawing/2014/main" id="{42FCF684-F71E-0009-8828-CD7AA6F03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3748" r="26547" b="30265"/>
          <a:stretch/>
        </p:blipFill>
        <p:spPr>
          <a:xfrm>
            <a:off x="5590885" y="2571184"/>
            <a:ext cx="993893" cy="2075096"/>
          </a:xfrm>
          <a:prstGeom prst="rect">
            <a:avLst/>
          </a:prstGeom>
        </p:spPr>
      </p:pic>
      <p:pic>
        <p:nvPicPr>
          <p:cNvPr id="42" name="Picture 41" descr="A close-up of a phone&#10;&#10;AI-generated content may be incorrect.">
            <a:extLst>
              <a:ext uri="{FF2B5EF4-FFF2-40B4-BE49-F238E27FC236}">
                <a16:creationId xmlns:a16="http://schemas.microsoft.com/office/drawing/2014/main" id="{471CFAAB-4284-0F40-571E-72A116A47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13532" r="26932" b="30266"/>
          <a:stretch/>
        </p:blipFill>
        <p:spPr>
          <a:xfrm>
            <a:off x="5553738" y="368729"/>
            <a:ext cx="1014031" cy="2075082"/>
          </a:xfrm>
          <a:prstGeom prst="rect">
            <a:avLst/>
          </a:prstGeom>
        </p:spPr>
      </p:pic>
      <p:pic>
        <p:nvPicPr>
          <p:cNvPr id="40" name="Picture 39" descr="A close-up of a cell phone&#10;&#10;AI-generated content may be incorrect.">
            <a:extLst>
              <a:ext uri="{FF2B5EF4-FFF2-40B4-BE49-F238E27FC236}">
                <a16:creationId xmlns:a16="http://schemas.microsoft.com/office/drawing/2014/main" id="{9E85ADEF-8523-9DCA-CAB2-B8F3DAB5D1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4759" r="28002" b="11074"/>
          <a:stretch/>
        </p:blipFill>
        <p:spPr>
          <a:xfrm>
            <a:off x="4517681" y="1535419"/>
            <a:ext cx="923521" cy="264753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9792181-B942-CEB9-D154-1B592860CE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6107" y="1192090"/>
            <a:ext cx="2891182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ARROW KEYS</a:t>
            </a:r>
          </a:p>
          <a:p>
            <a:pPr lvl="1"/>
            <a:r>
              <a:rPr lang="en-US" sz="1200">
                <a:solidFill>
                  <a:schemeClr val="accent3"/>
                </a:solidFill>
                <a:latin typeface="+mn-lt"/>
              </a:rPr>
              <a:t>Right Arrow </a:t>
            </a:r>
            <a:r>
              <a:rPr lang="en-US" sz="1200">
                <a:latin typeface="+mn-lt"/>
              </a:rPr>
              <a:t>key is for navigating pages within a test result</a:t>
            </a:r>
          </a:p>
          <a:p>
            <a:pPr lvl="1"/>
            <a:r>
              <a:rPr lang="en-US" sz="1200">
                <a:solidFill>
                  <a:schemeClr val="accent3"/>
                </a:solidFill>
                <a:latin typeface="+mn-lt"/>
              </a:rPr>
              <a:t>Left Arrow </a:t>
            </a:r>
            <a:r>
              <a:rPr lang="en-US" sz="1200">
                <a:latin typeface="+mn-lt"/>
              </a:rPr>
              <a:t>key is a backspace to clear keypad entries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B075F-8140-1594-009A-D2FF1F7E5D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34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EB4660-D64B-EA47-122D-33F6B5F7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Keys: Arrow Keys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E048B8-B07B-F024-4292-8C5F3C77A846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B634D42A-C94D-55B0-27CE-C76114035C3F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6">
              <a:extLst>
                <a:ext uri="{FF2B5EF4-FFF2-40B4-BE49-F238E27FC236}">
                  <a16:creationId xmlns:a16="http://schemas.microsoft.com/office/drawing/2014/main" id="{91267680-B5C4-E302-2068-ADDBEED4806A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17">
              <a:extLst>
                <a:ext uri="{FF2B5EF4-FFF2-40B4-BE49-F238E27FC236}">
                  <a16:creationId xmlns:a16="http://schemas.microsoft.com/office/drawing/2014/main" id="{CE6C2B6F-7812-F27B-9B9C-992EFBD2565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887982E3-3581-91A2-055D-DCA40FCDCAF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2">
              <a:extLst>
                <a:ext uri="{FF2B5EF4-FFF2-40B4-BE49-F238E27FC236}">
                  <a16:creationId xmlns:a16="http://schemas.microsoft.com/office/drawing/2014/main" id="{D0AEF175-1593-96D6-7DBA-DE05054ACEC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77AA7C70-5F1A-CC43-9772-5EE1C352ACAC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B20FB079-D4BC-1D21-BA54-2F6A7C180DFA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" name="object 23">
              <a:extLst>
                <a:ext uri="{FF2B5EF4-FFF2-40B4-BE49-F238E27FC236}">
                  <a16:creationId xmlns:a16="http://schemas.microsoft.com/office/drawing/2014/main" id="{C8005365-99E9-109D-3FD2-D3E9B14894C2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AEF3E4-DAED-CA8A-81FA-5402266E8DCE}"/>
              </a:ext>
            </a:extLst>
          </p:cNvPr>
          <p:cNvGrpSpPr/>
          <p:nvPr/>
        </p:nvGrpSpPr>
        <p:grpSpPr>
          <a:xfrm>
            <a:off x="3494987" y="1541358"/>
            <a:ext cx="3367797" cy="2045447"/>
            <a:chOff x="3491158" y="1691359"/>
            <a:chExt cx="3249401" cy="197353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E12FE9E-044F-DDAD-E64D-E2ACBC560441}"/>
                </a:ext>
              </a:extLst>
            </p:cNvPr>
            <p:cNvGrpSpPr/>
            <p:nvPr/>
          </p:nvGrpSpPr>
          <p:grpSpPr>
            <a:xfrm>
              <a:off x="3491158" y="3174759"/>
              <a:ext cx="1634921" cy="230832"/>
              <a:chOff x="3491158" y="3174759"/>
              <a:chExt cx="1634921" cy="230832"/>
            </a:xfrm>
          </p:grpSpPr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02BD2CD9-A8B5-BE38-F587-1FDDEE550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422181" y="3018335"/>
                <a:ext cx="2" cy="533047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62EED50E-277D-47A6-DF6B-975132E0F7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1158" y="3174759"/>
                <a:ext cx="947381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Arrow keys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0896C5B-5AF2-95BC-00B4-6590B590C54D}"/>
                  </a:ext>
                </a:extLst>
              </p:cNvPr>
              <p:cNvGrpSpPr/>
              <p:nvPr/>
            </p:nvGrpSpPr>
            <p:grpSpPr>
              <a:xfrm>
                <a:off x="4693056" y="3279778"/>
                <a:ext cx="433023" cy="67015"/>
                <a:chOff x="3725759" y="4062783"/>
                <a:chExt cx="433023" cy="67015"/>
              </a:xfrm>
            </p:grpSpPr>
            <p:sp>
              <p:nvSpPr>
                <p:cNvPr id="21" name="Line 13">
                  <a:extLst>
                    <a:ext uri="{FF2B5EF4-FFF2-40B4-BE49-F238E27FC236}">
                      <a16:creationId xmlns:a16="http://schemas.microsoft.com/office/drawing/2014/main" id="{E842BC32-5D92-F492-E376-5A270A77AA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3942270" y="3856670"/>
                  <a:ext cx="0" cy="433021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3" name="Line 14">
                  <a:extLst>
                    <a:ext uri="{FF2B5EF4-FFF2-40B4-BE49-F238E27FC236}">
                      <a16:creationId xmlns:a16="http://schemas.microsoft.com/office/drawing/2014/main" id="{CEC31C3F-E3FA-DAF1-777C-239B8F8D6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3697575" y="4096291"/>
                  <a:ext cx="67015" cy="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24" name="Line 14">
                  <a:extLst>
                    <a:ext uri="{FF2B5EF4-FFF2-40B4-BE49-F238E27FC236}">
                      <a16:creationId xmlns:a16="http://schemas.microsoft.com/office/drawing/2014/main" id="{39176F7F-26CC-174D-5EAC-B433BBDFE1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4125274" y="4096291"/>
                  <a:ext cx="67015" cy="0"/>
                </a:xfrm>
                <a:prstGeom prst="line">
                  <a:avLst/>
                </a:prstGeom>
                <a:noFill/>
                <a:ln w="22225">
                  <a:solidFill>
                    <a:schemeClr val="accent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</p:grp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EE5630-BF7A-214C-BF8B-4562A2C8D560}"/>
                </a:ext>
              </a:extLst>
            </p:cNvPr>
            <p:cNvSpPr/>
            <p:nvPr/>
          </p:nvSpPr>
          <p:spPr>
            <a:xfrm>
              <a:off x="6051620" y="2281735"/>
              <a:ext cx="154009" cy="154009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AD264E-32C8-F0C6-DE3B-F0D68577F1C5}"/>
                </a:ext>
              </a:extLst>
            </p:cNvPr>
            <p:cNvSpPr/>
            <p:nvPr/>
          </p:nvSpPr>
          <p:spPr>
            <a:xfrm>
              <a:off x="4688706" y="3333372"/>
              <a:ext cx="104121" cy="104121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85030D4-16D3-DD98-35A7-35570A4211B1}"/>
                </a:ext>
              </a:extLst>
            </p:cNvPr>
            <p:cNvSpPr/>
            <p:nvPr/>
          </p:nvSpPr>
          <p:spPr>
            <a:xfrm>
              <a:off x="5038849" y="3333371"/>
              <a:ext cx="104121" cy="104121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AF8CFF99-3E72-2EC0-71CC-A872D9CD9348}"/>
                </a:ext>
              </a:extLst>
            </p:cNvPr>
            <p:cNvSpPr/>
            <p:nvPr/>
          </p:nvSpPr>
          <p:spPr>
            <a:xfrm rot="5400000">
              <a:off x="6591534" y="1699774"/>
              <a:ext cx="140245" cy="12341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9A786A4-E6F8-0F7F-D3B2-857FE187D365}"/>
                </a:ext>
              </a:extLst>
            </p:cNvPr>
            <p:cNvSpPr/>
            <p:nvPr/>
          </p:nvSpPr>
          <p:spPr>
            <a:xfrm rot="5400000">
              <a:off x="6608728" y="3533065"/>
              <a:ext cx="140245" cy="12341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30A975F-0BB6-7F80-E959-5DF79C7E2B8D}"/>
              </a:ext>
            </a:extLst>
          </p:cNvPr>
          <p:cNvSpPr/>
          <p:nvPr/>
        </p:nvSpPr>
        <p:spPr>
          <a:xfrm>
            <a:off x="5939582" y="276693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13CF7B-3EB5-3F8C-0B6D-F900A3DF0BC0}"/>
              </a:ext>
            </a:extLst>
          </p:cNvPr>
          <p:cNvSpPr/>
          <p:nvPr/>
        </p:nvSpPr>
        <p:spPr>
          <a:xfrm>
            <a:off x="7336872" y="276693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FC74EB-0D7F-993C-7DF5-A7F5C570D8EA}"/>
              </a:ext>
            </a:extLst>
          </p:cNvPr>
          <p:cNvSpPr/>
          <p:nvPr/>
        </p:nvSpPr>
        <p:spPr>
          <a:xfrm>
            <a:off x="4846509" y="1432405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F90D66-E229-3D2C-CA98-B216457E8636}"/>
              </a:ext>
            </a:extLst>
          </p:cNvPr>
          <p:cNvSpPr/>
          <p:nvPr/>
        </p:nvSpPr>
        <p:spPr>
          <a:xfrm>
            <a:off x="5953847" y="2506472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604E68-54FA-7A0A-3CDF-009EFD1851D0}"/>
              </a:ext>
            </a:extLst>
          </p:cNvPr>
          <p:cNvSpPr/>
          <p:nvPr/>
        </p:nvSpPr>
        <p:spPr>
          <a:xfrm>
            <a:off x="7366479" y="2488199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A close-up of a phone&#10;&#10;AI-generated content may be incorrect.">
            <a:extLst>
              <a:ext uri="{FF2B5EF4-FFF2-40B4-BE49-F238E27FC236}">
                <a16:creationId xmlns:a16="http://schemas.microsoft.com/office/drawing/2014/main" id="{09FBA1E6-7965-C29E-21BA-CC1560BC8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8" t="13748" r="27544" b="29746"/>
          <a:stretch/>
        </p:blipFill>
        <p:spPr>
          <a:xfrm>
            <a:off x="6994250" y="378718"/>
            <a:ext cx="989266" cy="2091288"/>
          </a:xfrm>
          <a:prstGeom prst="rect">
            <a:avLst/>
          </a:prstGeom>
        </p:spPr>
      </p:pic>
      <p:pic>
        <p:nvPicPr>
          <p:cNvPr id="48" name="Picture 47" descr="A close-up of a phone&#10;&#10;AI-generated content may be incorrect.">
            <a:extLst>
              <a:ext uri="{FF2B5EF4-FFF2-40B4-BE49-F238E27FC236}">
                <a16:creationId xmlns:a16="http://schemas.microsoft.com/office/drawing/2014/main" id="{65236DEB-B83C-9F43-BFEF-33CB51564D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13748" r="26931" b="30265"/>
          <a:stretch/>
        </p:blipFill>
        <p:spPr>
          <a:xfrm>
            <a:off x="6994250" y="2554993"/>
            <a:ext cx="1054680" cy="20912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A0EE8A9-CF0F-98F6-5FA5-617DC01462AC}"/>
              </a:ext>
            </a:extLst>
          </p:cNvPr>
          <p:cNvSpPr/>
          <p:nvPr/>
        </p:nvSpPr>
        <p:spPr>
          <a:xfrm>
            <a:off x="5799925" y="4347103"/>
            <a:ext cx="159621" cy="159620"/>
          </a:xfrm>
          <a:prstGeom prst="ellipse">
            <a:avLst/>
          </a:prstGeom>
          <a:solidFill>
            <a:srgbClr val="FFD100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959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AAE90-3F0D-2231-240F-44C8B70B5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and white cell phone&#10;&#10;AI-generated content may be incorrect.">
            <a:extLst>
              <a:ext uri="{FF2B5EF4-FFF2-40B4-BE49-F238E27FC236}">
                <a16:creationId xmlns:a16="http://schemas.microsoft.com/office/drawing/2014/main" id="{E7F2CFBD-32F6-10D2-B4FC-045840214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57720" r="17568"/>
          <a:stretch/>
        </p:blipFill>
        <p:spPr>
          <a:xfrm>
            <a:off x="6478460" y="1687649"/>
            <a:ext cx="1938422" cy="2836014"/>
          </a:xfrm>
          <a:prstGeom prst="rect">
            <a:avLst/>
          </a:prstGeom>
        </p:spPr>
      </p:pic>
      <p:pic>
        <p:nvPicPr>
          <p:cNvPr id="3" name="Picture 2" descr="A close-up of a phone&#10;&#10;AI-generated content may be incorrect.">
            <a:extLst>
              <a:ext uri="{FF2B5EF4-FFF2-40B4-BE49-F238E27FC236}">
                <a16:creationId xmlns:a16="http://schemas.microsoft.com/office/drawing/2014/main" id="{ADF11489-B6A1-94B3-CFFA-97DE360D6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9" t="56228" r="31741" b="11350"/>
          <a:stretch/>
        </p:blipFill>
        <p:spPr>
          <a:xfrm>
            <a:off x="4593232" y="1687649"/>
            <a:ext cx="1859164" cy="282968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F996E53-56ED-8D11-7FCA-1DD30009B0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694" y="1192090"/>
            <a:ext cx="3332447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ABC Key</a:t>
            </a:r>
          </a:p>
          <a:p>
            <a:pPr lvl="1"/>
            <a:r>
              <a:rPr lang="en-US" sz="1200">
                <a:latin typeface="+mn-lt"/>
              </a:rPr>
              <a:t>Press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ABC</a:t>
            </a:r>
            <a:r>
              <a:rPr lang="en-US" sz="1200">
                <a:latin typeface="+mn-lt"/>
              </a:rPr>
              <a:t> to enter letter mode</a:t>
            </a:r>
          </a:p>
          <a:p>
            <a:pPr lvl="1"/>
            <a:r>
              <a:rPr lang="en-US" sz="1200">
                <a:latin typeface="+mn-lt"/>
              </a:rPr>
              <a:t>Use the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Arrow</a:t>
            </a:r>
            <a:r>
              <a:rPr lang="en-US" sz="1200">
                <a:latin typeface="+mn-lt"/>
              </a:rPr>
              <a:t> keys to scroll through the list</a:t>
            </a:r>
          </a:p>
          <a:p>
            <a:pPr lvl="1"/>
            <a:r>
              <a:rPr lang="en-US" sz="1200">
                <a:latin typeface="+mn-lt"/>
              </a:rPr>
              <a:t>Select the letter by pressing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ABC</a:t>
            </a:r>
            <a:r>
              <a:rPr lang="en-US" sz="1200">
                <a:latin typeface="+mn-lt"/>
              </a:rPr>
              <a:t> key again</a:t>
            </a:r>
          </a:p>
          <a:p>
            <a:pPr lvl="1"/>
            <a:r>
              <a:rPr lang="en-US" sz="1200">
                <a:latin typeface="+mn-lt"/>
              </a:rPr>
              <a:t>If another letter is required, press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ABC</a:t>
            </a:r>
            <a:r>
              <a:rPr lang="en-US" sz="1200">
                <a:latin typeface="+mn-lt"/>
              </a:rPr>
              <a:t> again to re-enter letter mode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280BF-0F96-384D-FCEA-8F23776A00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F8FD6E-5840-BA47-667E-6B342BBE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Keys: ABC Key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7B4204-EC70-60F6-E293-4A7186DCCCA3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96549B2C-1335-C39F-0F95-5A46B74C4BE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D6EBA49E-7163-BBAB-3C94-5B568C8B6C24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C4F4B272-8951-5863-DEB8-57C99B21B62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0D351A3C-4190-667B-A30A-6A8A204313B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3BE0651E-D6D5-A4BB-C7C6-1AB457B0F49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04AFFDBD-56DD-9066-96C4-5759B4E7632B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C88F2E04-60BE-FBBE-2E5A-337FFC828C26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38BEBFF6-B15F-237A-ED80-BC2AB8E21F72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34A324-A751-3C80-DBFC-52E3E48E3ED6}"/>
              </a:ext>
            </a:extLst>
          </p:cNvPr>
          <p:cNvGrpSpPr/>
          <p:nvPr/>
        </p:nvGrpSpPr>
        <p:grpSpPr>
          <a:xfrm>
            <a:off x="5393393" y="1165302"/>
            <a:ext cx="2213195" cy="1366201"/>
            <a:chOff x="5393393" y="911237"/>
            <a:chExt cx="2213195" cy="13662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38B674-41E3-4A95-F56E-2F28006E6F96}"/>
                </a:ext>
              </a:extLst>
            </p:cNvPr>
            <p:cNvGrpSpPr/>
            <p:nvPr/>
          </p:nvGrpSpPr>
          <p:grpSpPr>
            <a:xfrm>
              <a:off x="5393393" y="1885458"/>
              <a:ext cx="2213195" cy="391980"/>
              <a:chOff x="5652947" y="1610829"/>
              <a:chExt cx="2213195" cy="39198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DC9A036-EAA8-7A9E-C018-4C03DC20B51C}"/>
                  </a:ext>
                </a:extLst>
              </p:cNvPr>
              <p:cNvSpPr/>
              <p:nvPr/>
            </p:nvSpPr>
            <p:spPr>
              <a:xfrm>
                <a:off x="5652947" y="1717903"/>
                <a:ext cx="284906" cy="284906"/>
              </a:xfrm>
              <a:prstGeom prst="ellipse">
                <a:avLst/>
              </a:prstGeom>
              <a:solidFill>
                <a:srgbClr val="FFD100">
                  <a:alpha val="4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A210EB3-C888-6AB3-E96C-F04FDEDBE69C}"/>
                  </a:ext>
                </a:extLst>
              </p:cNvPr>
              <p:cNvSpPr/>
              <p:nvPr/>
            </p:nvSpPr>
            <p:spPr>
              <a:xfrm>
                <a:off x="7581236" y="1610829"/>
                <a:ext cx="284906" cy="284906"/>
              </a:xfrm>
              <a:prstGeom prst="ellipse">
                <a:avLst/>
              </a:prstGeom>
              <a:solidFill>
                <a:srgbClr val="FFD100">
                  <a:alpha val="4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12309761-0755-87C8-EF70-EEBF70C9B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756" y="911237"/>
              <a:ext cx="947381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900" b="1" cap="all">
                  <a:solidFill>
                    <a:schemeClr val="accent1"/>
                  </a:solidFill>
                </a:rPr>
                <a:t>ABC KEY</a:t>
              </a:r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C699D27C-9175-2324-5B52-7CABB5587F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463997" y="315146"/>
              <a:ext cx="14058" cy="1882865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E89F92ED-B0D0-00A0-312C-3496487CD66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5529594" y="1257671"/>
              <a:ext cx="6868" cy="742194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4AF03E32-4259-AC33-4787-2226FA8B81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7412455" y="1263607"/>
              <a:ext cx="10" cy="64876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97A5DFC8-A893-A949-32D6-CA69FAF24D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6482796" y="1119250"/>
              <a:ext cx="0" cy="14435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1159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CA89C-91C1-5A15-B6A3-2DADBD4D1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and white cell phone&#10;&#10;AI-generated content may be incorrect.">
            <a:extLst>
              <a:ext uri="{FF2B5EF4-FFF2-40B4-BE49-F238E27FC236}">
                <a16:creationId xmlns:a16="http://schemas.microsoft.com/office/drawing/2014/main" id="{52A3D45B-CB89-389F-B006-A5B6AEAFD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57720" r="17568"/>
          <a:stretch/>
        </p:blipFill>
        <p:spPr>
          <a:xfrm>
            <a:off x="6829755" y="1616155"/>
            <a:ext cx="1921464" cy="2811204"/>
          </a:xfrm>
          <a:prstGeom prst="rect">
            <a:avLst/>
          </a:prstGeom>
        </p:spPr>
      </p:pic>
      <p:pic>
        <p:nvPicPr>
          <p:cNvPr id="15" name="Picture 14" descr="A close-up of a phone&#10;&#10;AI-generated content may be incorrect.">
            <a:extLst>
              <a:ext uri="{FF2B5EF4-FFF2-40B4-BE49-F238E27FC236}">
                <a16:creationId xmlns:a16="http://schemas.microsoft.com/office/drawing/2014/main" id="{9EBCD4DF-3B98-8700-0D32-2D3DEBFC6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9" t="56228" r="31741" b="11350"/>
          <a:stretch/>
        </p:blipFill>
        <p:spPr>
          <a:xfrm>
            <a:off x="5008641" y="1616155"/>
            <a:ext cx="1859164" cy="2829689"/>
          </a:xfrm>
          <a:prstGeom prst="rect">
            <a:avLst/>
          </a:prstGeom>
        </p:spPr>
      </p:pic>
      <p:pic>
        <p:nvPicPr>
          <p:cNvPr id="13" name="Picture 12" descr="A close-up of a phone&#10;&#10;AI-generated content may be incorrect.">
            <a:extLst>
              <a:ext uri="{FF2B5EF4-FFF2-40B4-BE49-F238E27FC236}">
                <a16:creationId xmlns:a16="http://schemas.microsoft.com/office/drawing/2014/main" id="{1851AC62-18EC-9CC6-2718-53F145876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13840" r="27302" b="10715"/>
          <a:stretch/>
        </p:blipFill>
        <p:spPr>
          <a:xfrm>
            <a:off x="3827469" y="1455442"/>
            <a:ext cx="1108026" cy="298613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7EF24C4-71CF-DB28-0D9E-B7FEE8A99D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097279"/>
            <a:ext cx="2824142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NUMERIC KEYS</a:t>
            </a:r>
          </a:p>
          <a:p>
            <a:pPr lvl="1"/>
            <a:r>
              <a:rPr lang="en-US" sz="1200">
                <a:latin typeface="+mn-lt"/>
              </a:rPr>
              <a:t>Used to enter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numbers</a:t>
            </a:r>
            <a:endParaRPr lang="en-US" sz="1200">
              <a:latin typeface="+mn-lt"/>
            </a:endParaRPr>
          </a:p>
          <a:p>
            <a:pPr lvl="1"/>
            <a:r>
              <a:rPr lang="en-US" sz="1200">
                <a:latin typeface="+mn-lt"/>
              </a:rPr>
              <a:t>Press desired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number</a:t>
            </a:r>
            <a:r>
              <a:rPr lang="en-US" sz="1200">
                <a:latin typeface="+mn-lt"/>
              </a:rPr>
              <a:t> to enter</a:t>
            </a:r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49F70-4D7D-6BD9-F655-91C4DACEBFE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36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D5385C-2AE0-8CAD-0545-BB6FACD9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Keys: Numeric Keys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BD56B-3205-812B-6E53-F2FB96151D6B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77DA4873-CD52-3A28-486A-38C99863979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94C5286F-BBBC-0340-45AD-340B3113AF25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5FB6DAF3-DF62-444B-EBD6-C36441126DC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9363EE9D-32ED-3CFA-F47E-9C35617E1F4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754A21BF-FD17-52FE-C716-36F2FB334A02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34D93793-552A-3C23-3C2E-666D78480808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C77BD6E4-05A4-A0DC-278E-36AF804EA853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33ECC196-1F4E-736C-F8D5-87188E3504FA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41B4A29-8B1C-6147-0A02-2A777DE4E99A}"/>
              </a:ext>
            </a:extLst>
          </p:cNvPr>
          <p:cNvSpPr txBox="1"/>
          <p:nvPr/>
        </p:nvSpPr>
        <p:spPr>
          <a:xfrm>
            <a:off x="1013195" y="3638009"/>
            <a:ext cx="362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dirty="0">
                <a:cs typeface="Calibri" panose="020F0502020204030204" pitchFamily="34" charset="0"/>
              </a:rPr>
              <a:t> </a:t>
            </a:r>
            <a:r>
              <a:rPr lang="en-US" sz="1000" b="1" dirty="0">
                <a:cs typeface="Calibri" panose="020F0502020204030204" pitchFamily="34" charset="0"/>
              </a:rPr>
              <a:t>Data entry is only possible when prompted.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0B25E6-B608-F8EC-5A47-340353B8F671}"/>
              </a:ext>
            </a:extLst>
          </p:cNvPr>
          <p:cNvCxnSpPr>
            <a:cxnSpLocks/>
          </p:cNvCxnSpPr>
          <p:nvPr/>
        </p:nvCxnSpPr>
        <p:spPr>
          <a:xfrm>
            <a:off x="502918" y="3449912"/>
            <a:ext cx="293631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407610AB-A7A7-5224-073A-048D121BB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1" y="3641148"/>
            <a:ext cx="457137" cy="457137"/>
          </a:xfrm>
          <a:prstGeom prst="rect">
            <a:avLst/>
          </a:prstGeom>
        </p:spPr>
      </p:pic>
      <p:sp>
        <p:nvSpPr>
          <p:cNvPr id="43" name="Text Box 19">
            <a:extLst>
              <a:ext uri="{FF2B5EF4-FFF2-40B4-BE49-F238E27FC236}">
                <a16:creationId xmlns:a16="http://schemas.microsoft.com/office/drawing/2014/main" id="{9C7057C8-9E73-C08F-137D-981B8F55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756" y="1165302"/>
            <a:ext cx="947381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cap="all">
                <a:solidFill>
                  <a:schemeClr val="accent1"/>
                </a:solidFill>
              </a:rPr>
              <a:t>NUMBER KEYS </a:t>
            </a:r>
          </a:p>
        </p:txBody>
      </p:sp>
      <p:sp>
        <p:nvSpPr>
          <p:cNvPr id="44" name="Line 13">
            <a:extLst>
              <a:ext uri="{FF2B5EF4-FFF2-40B4-BE49-F238E27FC236}">
                <a16:creationId xmlns:a16="http://schemas.microsoft.com/office/drawing/2014/main" id="{A7CC68AE-FA33-9B3B-5AF0-A0731667A4D7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6485370" y="604800"/>
            <a:ext cx="14217" cy="1839961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45" name="Line 13">
            <a:extLst>
              <a:ext uri="{FF2B5EF4-FFF2-40B4-BE49-F238E27FC236}">
                <a16:creationId xmlns:a16="http://schemas.microsoft.com/office/drawing/2014/main" id="{BA461548-E11A-E441-4FB5-405D34D69E1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5579359" y="1525640"/>
            <a:ext cx="14158" cy="923398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46" name="Line 13">
            <a:extLst>
              <a:ext uri="{FF2B5EF4-FFF2-40B4-BE49-F238E27FC236}">
                <a16:creationId xmlns:a16="http://schemas.microsoft.com/office/drawing/2014/main" id="{14C0242D-D993-C545-6C44-E30DED2AB87A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7412464" y="1517673"/>
            <a:ext cx="13209" cy="904690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id="{67E3DD08-3DBC-E2D7-A50A-DBF36405C8DB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482796" y="1373315"/>
            <a:ext cx="0" cy="144357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5499D1-7B81-2CD1-00FF-CDBCD81C1D39}"/>
              </a:ext>
            </a:extLst>
          </p:cNvPr>
          <p:cNvSpPr/>
          <p:nvPr/>
        </p:nvSpPr>
        <p:spPr>
          <a:xfrm>
            <a:off x="4302108" y="1392576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6ED68C-BA14-FED1-665E-CA7EBB45CDEC}"/>
              </a:ext>
            </a:extLst>
          </p:cNvPr>
          <p:cNvSpPr/>
          <p:nvPr/>
        </p:nvSpPr>
        <p:spPr>
          <a:xfrm>
            <a:off x="7158123" y="2416741"/>
            <a:ext cx="1286934" cy="1374987"/>
          </a:xfrm>
          <a:custGeom>
            <a:avLst/>
            <a:gdLst>
              <a:gd name="connsiteX0" fmla="*/ 0 w 1286934"/>
              <a:gd name="connsiteY0" fmla="*/ 13547 h 1374987"/>
              <a:gd name="connsiteX1" fmla="*/ 0 w 1286934"/>
              <a:gd name="connsiteY1" fmla="*/ 1009227 h 1374987"/>
              <a:gd name="connsiteX2" fmla="*/ 447040 w 1286934"/>
              <a:gd name="connsiteY2" fmla="*/ 1002454 h 1374987"/>
              <a:gd name="connsiteX3" fmla="*/ 453814 w 1286934"/>
              <a:gd name="connsiteY3" fmla="*/ 1368214 h 1374987"/>
              <a:gd name="connsiteX4" fmla="*/ 873760 w 1286934"/>
              <a:gd name="connsiteY4" fmla="*/ 1374987 h 1374987"/>
              <a:gd name="connsiteX5" fmla="*/ 873760 w 1286934"/>
              <a:gd name="connsiteY5" fmla="*/ 995680 h 1374987"/>
              <a:gd name="connsiteX6" fmla="*/ 1286934 w 1286934"/>
              <a:gd name="connsiteY6" fmla="*/ 1002454 h 1374987"/>
              <a:gd name="connsiteX7" fmla="*/ 1280160 w 1286934"/>
              <a:gd name="connsiteY7" fmla="*/ 0 h 1374987"/>
              <a:gd name="connsiteX8" fmla="*/ 0 w 1286934"/>
              <a:gd name="connsiteY8" fmla="*/ 13547 h 137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934" h="1374987">
                <a:moveTo>
                  <a:pt x="0" y="13547"/>
                </a:moveTo>
                <a:lnTo>
                  <a:pt x="0" y="1009227"/>
                </a:lnTo>
                <a:lnTo>
                  <a:pt x="447040" y="1002454"/>
                </a:lnTo>
                <a:lnTo>
                  <a:pt x="453814" y="1368214"/>
                </a:lnTo>
                <a:lnTo>
                  <a:pt x="873760" y="1374987"/>
                </a:lnTo>
                <a:lnTo>
                  <a:pt x="873760" y="995680"/>
                </a:lnTo>
                <a:lnTo>
                  <a:pt x="1286934" y="1002454"/>
                </a:lnTo>
                <a:lnTo>
                  <a:pt x="1280160" y="0"/>
                </a:lnTo>
                <a:lnTo>
                  <a:pt x="0" y="13547"/>
                </a:lnTo>
                <a:close/>
              </a:path>
            </a:pathLst>
          </a:custGeom>
          <a:solidFill>
            <a:srgbClr val="FFD100">
              <a:alpha val="10000"/>
            </a:srgbClr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066EDB-86BD-1313-DFFE-C5431D4A6434}"/>
              </a:ext>
            </a:extLst>
          </p:cNvPr>
          <p:cNvSpPr/>
          <p:nvPr/>
        </p:nvSpPr>
        <p:spPr>
          <a:xfrm>
            <a:off x="5294756" y="2450802"/>
            <a:ext cx="1286934" cy="1374987"/>
          </a:xfrm>
          <a:custGeom>
            <a:avLst/>
            <a:gdLst>
              <a:gd name="connsiteX0" fmla="*/ 0 w 1286934"/>
              <a:gd name="connsiteY0" fmla="*/ 13547 h 1374987"/>
              <a:gd name="connsiteX1" fmla="*/ 0 w 1286934"/>
              <a:gd name="connsiteY1" fmla="*/ 1009227 h 1374987"/>
              <a:gd name="connsiteX2" fmla="*/ 447040 w 1286934"/>
              <a:gd name="connsiteY2" fmla="*/ 1002454 h 1374987"/>
              <a:gd name="connsiteX3" fmla="*/ 453814 w 1286934"/>
              <a:gd name="connsiteY3" fmla="*/ 1368214 h 1374987"/>
              <a:gd name="connsiteX4" fmla="*/ 873760 w 1286934"/>
              <a:gd name="connsiteY4" fmla="*/ 1374987 h 1374987"/>
              <a:gd name="connsiteX5" fmla="*/ 873760 w 1286934"/>
              <a:gd name="connsiteY5" fmla="*/ 995680 h 1374987"/>
              <a:gd name="connsiteX6" fmla="*/ 1286934 w 1286934"/>
              <a:gd name="connsiteY6" fmla="*/ 1002454 h 1374987"/>
              <a:gd name="connsiteX7" fmla="*/ 1280160 w 1286934"/>
              <a:gd name="connsiteY7" fmla="*/ 0 h 1374987"/>
              <a:gd name="connsiteX8" fmla="*/ 0 w 1286934"/>
              <a:gd name="connsiteY8" fmla="*/ 13547 h 137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934" h="1374987">
                <a:moveTo>
                  <a:pt x="0" y="13547"/>
                </a:moveTo>
                <a:lnTo>
                  <a:pt x="0" y="1009227"/>
                </a:lnTo>
                <a:lnTo>
                  <a:pt x="447040" y="1002454"/>
                </a:lnTo>
                <a:lnTo>
                  <a:pt x="453814" y="1368214"/>
                </a:lnTo>
                <a:lnTo>
                  <a:pt x="873760" y="1374987"/>
                </a:lnTo>
                <a:lnTo>
                  <a:pt x="873760" y="995680"/>
                </a:lnTo>
                <a:lnTo>
                  <a:pt x="1286934" y="1002454"/>
                </a:lnTo>
                <a:lnTo>
                  <a:pt x="1280160" y="0"/>
                </a:lnTo>
                <a:lnTo>
                  <a:pt x="0" y="13547"/>
                </a:lnTo>
                <a:close/>
              </a:path>
            </a:pathLst>
          </a:custGeom>
          <a:solidFill>
            <a:srgbClr val="FFD100">
              <a:alpha val="10000"/>
            </a:srgbClr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039B528-7191-FEB8-2608-6EF92CB95B82}"/>
              </a:ext>
            </a:extLst>
          </p:cNvPr>
          <p:cNvSpPr/>
          <p:nvPr/>
        </p:nvSpPr>
        <p:spPr>
          <a:xfrm>
            <a:off x="4106637" y="3518647"/>
            <a:ext cx="579174" cy="628622"/>
          </a:xfrm>
          <a:custGeom>
            <a:avLst/>
            <a:gdLst>
              <a:gd name="connsiteX0" fmla="*/ 0 w 1286934"/>
              <a:gd name="connsiteY0" fmla="*/ 13547 h 1374987"/>
              <a:gd name="connsiteX1" fmla="*/ 0 w 1286934"/>
              <a:gd name="connsiteY1" fmla="*/ 1009227 h 1374987"/>
              <a:gd name="connsiteX2" fmla="*/ 447040 w 1286934"/>
              <a:gd name="connsiteY2" fmla="*/ 1002454 h 1374987"/>
              <a:gd name="connsiteX3" fmla="*/ 453814 w 1286934"/>
              <a:gd name="connsiteY3" fmla="*/ 1368214 h 1374987"/>
              <a:gd name="connsiteX4" fmla="*/ 873760 w 1286934"/>
              <a:gd name="connsiteY4" fmla="*/ 1374987 h 1374987"/>
              <a:gd name="connsiteX5" fmla="*/ 873760 w 1286934"/>
              <a:gd name="connsiteY5" fmla="*/ 995680 h 1374987"/>
              <a:gd name="connsiteX6" fmla="*/ 1286934 w 1286934"/>
              <a:gd name="connsiteY6" fmla="*/ 1002454 h 1374987"/>
              <a:gd name="connsiteX7" fmla="*/ 1280160 w 1286934"/>
              <a:gd name="connsiteY7" fmla="*/ 0 h 1374987"/>
              <a:gd name="connsiteX8" fmla="*/ 0 w 1286934"/>
              <a:gd name="connsiteY8" fmla="*/ 13547 h 137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6934" h="1374987">
                <a:moveTo>
                  <a:pt x="0" y="13547"/>
                </a:moveTo>
                <a:lnTo>
                  <a:pt x="0" y="1009227"/>
                </a:lnTo>
                <a:lnTo>
                  <a:pt x="447040" y="1002454"/>
                </a:lnTo>
                <a:lnTo>
                  <a:pt x="453814" y="1368214"/>
                </a:lnTo>
                <a:lnTo>
                  <a:pt x="873760" y="1374987"/>
                </a:lnTo>
                <a:lnTo>
                  <a:pt x="873760" y="995680"/>
                </a:lnTo>
                <a:lnTo>
                  <a:pt x="1286934" y="1002454"/>
                </a:lnTo>
                <a:lnTo>
                  <a:pt x="1280160" y="0"/>
                </a:lnTo>
                <a:lnTo>
                  <a:pt x="0" y="13547"/>
                </a:lnTo>
                <a:close/>
              </a:path>
            </a:pathLst>
          </a:custGeom>
          <a:solidFill>
            <a:srgbClr val="FFD100">
              <a:alpha val="10000"/>
            </a:srgbClr>
          </a:solidFill>
          <a:ln>
            <a:solidFill>
              <a:srgbClr val="FF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694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8270B-95AE-ED3B-9174-A43F6277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cell phone&#10;&#10;AI-generated content may be incorrect.">
            <a:extLst>
              <a:ext uri="{FF2B5EF4-FFF2-40B4-BE49-F238E27FC236}">
                <a16:creationId xmlns:a16="http://schemas.microsoft.com/office/drawing/2014/main" id="{5A60D132-E045-2E44-09D6-C6E318D0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57720" r="17568"/>
          <a:stretch/>
        </p:blipFill>
        <p:spPr>
          <a:xfrm>
            <a:off x="6831749" y="1717731"/>
            <a:ext cx="2013395" cy="2945704"/>
          </a:xfrm>
          <a:prstGeom prst="rect">
            <a:avLst/>
          </a:prstGeom>
        </p:spPr>
      </p:pic>
      <p:pic>
        <p:nvPicPr>
          <p:cNvPr id="32" name="Picture 31" descr="A close-up of a phone&#10;&#10;AI-generated content may be incorrect.">
            <a:extLst>
              <a:ext uri="{FF2B5EF4-FFF2-40B4-BE49-F238E27FC236}">
                <a16:creationId xmlns:a16="http://schemas.microsoft.com/office/drawing/2014/main" id="{7A93161F-E104-9E36-8718-80841ABFE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9" t="56228" r="31741" b="11350"/>
          <a:stretch/>
        </p:blipFill>
        <p:spPr>
          <a:xfrm>
            <a:off x="5013338" y="1708489"/>
            <a:ext cx="1859164" cy="2829689"/>
          </a:xfrm>
          <a:prstGeom prst="rect">
            <a:avLst/>
          </a:prstGeom>
        </p:spPr>
      </p:pic>
      <p:pic>
        <p:nvPicPr>
          <p:cNvPr id="31" name="Picture 30" descr="A close-up of a phone&#10;&#10;AI-generated content may be incorrect.">
            <a:extLst>
              <a:ext uri="{FF2B5EF4-FFF2-40B4-BE49-F238E27FC236}">
                <a16:creationId xmlns:a16="http://schemas.microsoft.com/office/drawing/2014/main" id="{784366DF-85A1-0A27-7EB4-6B8059ED3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3" t="13917" r="27442" b="11074"/>
          <a:stretch/>
        </p:blipFill>
        <p:spPr>
          <a:xfrm>
            <a:off x="3868631" y="1579595"/>
            <a:ext cx="1076069" cy="292608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23D9A3E-92A7-0BDA-4340-98EA5F3BD4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097279"/>
            <a:ext cx="3204823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DECIMAL POINT KEYS</a:t>
            </a:r>
          </a:p>
          <a:p>
            <a:pPr lvl="1"/>
            <a:r>
              <a:rPr lang="en-US">
                <a:latin typeface="+mn-lt"/>
              </a:rPr>
              <a:t>Use </a:t>
            </a:r>
            <a:r>
              <a:rPr lang="en-US">
                <a:solidFill>
                  <a:schemeClr val="accent3"/>
                </a:solidFill>
                <a:latin typeface="+mn-lt"/>
              </a:rPr>
              <a:t>.</a:t>
            </a:r>
            <a:r>
              <a:rPr lang="en-US">
                <a:latin typeface="+mn-lt"/>
              </a:rPr>
              <a:t> key to enter a decimal point as part of a string of numbers</a:t>
            </a:r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55694-8C09-D554-484F-22588E3889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37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E3FBDF-52F8-9CB1-D3B3-C9BAC185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Keys: Decimal Point Key</a:t>
            </a:r>
            <a:endParaRPr lang="en-US" i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9AF69B-E3DC-BCDD-479D-6CE45F697BDE}"/>
              </a:ext>
            </a:extLst>
          </p:cNvPr>
          <p:cNvGrpSpPr/>
          <p:nvPr/>
        </p:nvGrpSpPr>
        <p:grpSpPr>
          <a:xfrm>
            <a:off x="4111134" y="3596102"/>
            <a:ext cx="3443778" cy="667721"/>
            <a:chOff x="4090698" y="3046569"/>
            <a:chExt cx="3443778" cy="66772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520B354-4A7B-6A20-D3F7-417EC706BFFD}"/>
                </a:ext>
              </a:extLst>
            </p:cNvPr>
            <p:cNvSpPr/>
            <p:nvPr/>
          </p:nvSpPr>
          <p:spPr>
            <a:xfrm>
              <a:off x="5354861" y="3046569"/>
              <a:ext cx="284906" cy="284906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D03D725-6D36-99D4-BA1E-00EF4688DD44}"/>
                </a:ext>
              </a:extLst>
            </p:cNvPr>
            <p:cNvSpPr/>
            <p:nvPr/>
          </p:nvSpPr>
          <p:spPr>
            <a:xfrm>
              <a:off x="7249570" y="3079635"/>
              <a:ext cx="284906" cy="284906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8326F8-44F2-162A-870D-48D2F83F504D}"/>
                </a:ext>
              </a:extLst>
            </p:cNvPr>
            <p:cNvSpPr/>
            <p:nvPr/>
          </p:nvSpPr>
          <p:spPr>
            <a:xfrm>
              <a:off x="4090698" y="3460750"/>
              <a:ext cx="246352" cy="253540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69B7-D022-8102-C06E-3C0851FE9FDB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F722B6D8-D4A4-6034-990C-1F9848CBFF4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E95D1ABE-806D-A8C3-4632-D7980191B74C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F1BB4DBE-5B6F-5654-7F8C-14C91961148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4D68EA00-A156-7263-0F94-466C8E0AD42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89733FCE-0FA2-2944-1187-3999A59E03B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4FBA0E5A-05B8-63A4-D080-67A788295533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286E31FE-8614-9C94-DF0C-9F2AFB6F0191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95B3BCBB-FDFB-714F-F9D2-5C1399289CFF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85B26C-EE13-E2B0-992A-1583E1BC9CB6}"/>
              </a:ext>
            </a:extLst>
          </p:cNvPr>
          <p:cNvSpPr txBox="1"/>
          <p:nvPr/>
        </p:nvSpPr>
        <p:spPr>
          <a:xfrm>
            <a:off x="1013195" y="3638009"/>
            <a:ext cx="2758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 panose="020F0502020204030204" pitchFamily="34" charset="0"/>
              </a:rPr>
              <a:t> Data entry is only possible when prompted.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6E075D-2C9E-567E-2E11-817CCB5184DD}"/>
              </a:ext>
            </a:extLst>
          </p:cNvPr>
          <p:cNvCxnSpPr>
            <a:cxnSpLocks/>
          </p:cNvCxnSpPr>
          <p:nvPr/>
        </p:nvCxnSpPr>
        <p:spPr>
          <a:xfrm>
            <a:off x="502918" y="3449912"/>
            <a:ext cx="293631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70A92EC-E374-0D7A-20DB-906A36825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1" y="3641148"/>
            <a:ext cx="457137" cy="457137"/>
          </a:xfrm>
          <a:prstGeom prst="rect">
            <a:avLst/>
          </a:prstGeom>
        </p:spPr>
      </p:pic>
      <p:sp>
        <p:nvSpPr>
          <p:cNvPr id="26" name="Text Box 19">
            <a:extLst>
              <a:ext uri="{FF2B5EF4-FFF2-40B4-BE49-F238E27FC236}">
                <a16:creationId xmlns:a16="http://schemas.microsoft.com/office/drawing/2014/main" id="{AB1A8471-A6FF-7054-22F5-2537E9619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756" y="1165302"/>
            <a:ext cx="947381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cap="all">
                <a:solidFill>
                  <a:schemeClr val="accent1"/>
                </a:solidFill>
              </a:rPr>
              <a:t>DECIMAL KEY</a:t>
            </a:r>
          </a:p>
        </p:txBody>
      </p:sp>
      <p:sp>
        <p:nvSpPr>
          <p:cNvPr id="27" name="Line 13">
            <a:extLst>
              <a:ext uri="{FF2B5EF4-FFF2-40B4-BE49-F238E27FC236}">
                <a16:creationId xmlns:a16="http://schemas.microsoft.com/office/drawing/2014/main" id="{C7C61593-6C76-0D23-F1DD-29DEB4033963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6485370" y="604800"/>
            <a:ext cx="14217" cy="1839961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8" name="Line 13">
            <a:extLst>
              <a:ext uri="{FF2B5EF4-FFF2-40B4-BE49-F238E27FC236}">
                <a16:creationId xmlns:a16="http://schemas.microsoft.com/office/drawing/2014/main" id="{7C512956-366C-5936-435A-D3920D1C273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572498" y="1531889"/>
            <a:ext cx="0" cy="2085972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id="{BCAA6667-5FE1-F878-4855-EFACEC3517C9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7412459" y="1517671"/>
            <a:ext cx="6" cy="2120337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0D10BE65-A39A-C609-AF11-BCAC2D755FDA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482796" y="1373315"/>
            <a:ext cx="0" cy="144357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6F9276-4034-8F4E-AC17-EF560011F9D0}"/>
              </a:ext>
            </a:extLst>
          </p:cNvPr>
          <p:cNvSpPr/>
          <p:nvPr/>
        </p:nvSpPr>
        <p:spPr>
          <a:xfrm>
            <a:off x="4312681" y="1484286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421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7C2AC-6F71-E6C7-5A2F-92C62E582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-up of a phone&#10;&#10;AI-generated content may be incorrect.">
            <a:extLst>
              <a:ext uri="{FF2B5EF4-FFF2-40B4-BE49-F238E27FC236}">
                <a16:creationId xmlns:a16="http://schemas.microsoft.com/office/drawing/2014/main" id="{0625957D-D0EE-8CCB-9304-D654FE906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13840" r="27302" b="10715"/>
          <a:stretch/>
        </p:blipFill>
        <p:spPr>
          <a:xfrm>
            <a:off x="3788964" y="1474148"/>
            <a:ext cx="1108026" cy="2986134"/>
          </a:xfrm>
          <a:prstGeom prst="rect">
            <a:avLst/>
          </a:prstGeom>
        </p:spPr>
      </p:pic>
      <p:pic>
        <p:nvPicPr>
          <p:cNvPr id="24" name="Picture 23" descr="A close-up of a phone&#10;&#10;AI-generated content may be incorrect.">
            <a:extLst>
              <a:ext uri="{FF2B5EF4-FFF2-40B4-BE49-F238E27FC236}">
                <a16:creationId xmlns:a16="http://schemas.microsoft.com/office/drawing/2014/main" id="{E7B6A60A-B009-D725-2B0C-DEF955684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9" t="56228" r="31741" b="11350"/>
          <a:stretch/>
        </p:blipFill>
        <p:spPr>
          <a:xfrm>
            <a:off x="4989034" y="1573648"/>
            <a:ext cx="1859164" cy="282968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E620B63-8F31-BBA5-9364-D37C555D94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097279"/>
            <a:ext cx="2770828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“0” Key</a:t>
            </a:r>
          </a:p>
          <a:p>
            <a:pPr marL="0" lvl="1" indent="0">
              <a:buNone/>
            </a:pPr>
            <a:r>
              <a:rPr lang="en-US" sz="1200">
                <a:latin typeface="+mn-lt"/>
              </a:rPr>
              <a:t>Pressing and holding “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O</a:t>
            </a:r>
            <a:r>
              <a:rPr lang="en-US" sz="1200">
                <a:latin typeface="+mn-lt"/>
              </a:rPr>
              <a:t>” key will enable backlight</a:t>
            </a:r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F6390-9F14-BCB8-8F86-58A24D5B25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38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86A88A-2455-23D2-A2F8-8D8FE681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Keys: “O” Key</a:t>
            </a:r>
            <a:endParaRPr lang="en-US" i="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5CA82A-ED7B-3250-40CE-B942894BCE4C}"/>
              </a:ext>
            </a:extLst>
          </p:cNvPr>
          <p:cNvGrpSpPr/>
          <p:nvPr/>
        </p:nvGrpSpPr>
        <p:grpSpPr>
          <a:xfrm>
            <a:off x="4276275" y="3458881"/>
            <a:ext cx="1775179" cy="692161"/>
            <a:chOff x="4276275" y="3051407"/>
            <a:chExt cx="1775179" cy="6921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36376F9-18DD-2D29-240A-5ED15D7D5F82}"/>
                </a:ext>
              </a:extLst>
            </p:cNvPr>
            <p:cNvSpPr/>
            <p:nvPr/>
          </p:nvSpPr>
          <p:spPr>
            <a:xfrm>
              <a:off x="5766548" y="3051407"/>
              <a:ext cx="284906" cy="284906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BEC3DAF-4512-A39D-E524-AFD9256B90D2}"/>
                </a:ext>
              </a:extLst>
            </p:cNvPr>
            <p:cNvSpPr/>
            <p:nvPr/>
          </p:nvSpPr>
          <p:spPr>
            <a:xfrm>
              <a:off x="4276275" y="3576616"/>
              <a:ext cx="173061" cy="166952"/>
            </a:xfrm>
            <a:prstGeom prst="ellipse">
              <a:avLst/>
            </a:prstGeom>
            <a:solidFill>
              <a:srgbClr val="FFD100">
                <a:alpha val="4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Box 19">
            <a:extLst>
              <a:ext uri="{FF2B5EF4-FFF2-40B4-BE49-F238E27FC236}">
                <a16:creationId xmlns:a16="http://schemas.microsoft.com/office/drawing/2014/main" id="{1A43302E-68A8-F479-5A75-47F18160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079" y="1188734"/>
            <a:ext cx="2061289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 cap="all">
                <a:solidFill>
                  <a:schemeClr val="accent1"/>
                </a:solidFill>
              </a:rPr>
              <a:t>Press &amp; hold “O” for backlight</a:t>
            </a:r>
          </a:p>
        </p:txBody>
      </p:sp>
      <p:sp>
        <p:nvSpPr>
          <p:cNvPr id="9" name="Line 13">
            <a:extLst>
              <a:ext uri="{FF2B5EF4-FFF2-40B4-BE49-F238E27FC236}">
                <a16:creationId xmlns:a16="http://schemas.microsoft.com/office/drawing/2014/main" id="{EB6C36D3-4629-4271-A488-2FAC4B07556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911199" y="1396747"/>
            <a:ext cx="109" cy="2062134"/>
          </a:xfrm>
          <a:prstGeom prst="line">
            <a:avLst/>
          </a:prstGeom>
          <a:noFill/>
          <a:ln w="22225">
            <a:solidFill>
              <a:schemeClr val="accent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D5CA25-4C08-FB37-EEEF-6389779565A5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6589E1E2-EDFA-AF95-F1CB-144C447FDAC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4893B1FA-E5E8-3D1C-AE82-31FF3AE020ED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8A127D8C-1F69-FBBC-0C85-2258DC9475B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118107E9-F4F4-073F-6D51-347DA229CD7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C5694C5A-9A1F-6FD2-46E3-20CC62FA89FD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05105383-A92A-9480-F649-E1D4E148519F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54280E00-05D1-5667-ABBD-14369E4C9D4A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B71FA1FE-3884-FE70-A8BB-AAA2912DFEEB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7DF35B3-28C5-C1F3-5768-1BA77906FE2D}"/>
              </a:ext>
            </a:extLst>
          </p:cNvPr>
          <p:cNvSpPr/>
          <p:nvPr/>
        </p:nvSpPr>
        <p:spPr>
          <a:xfrm>
            <a:off x="4276276" y="1344081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66B795-426B-EA7F-ACC3-FFDD7E236644}"/>
              </a:ext>
            </a:extLst>
          </p:cNvPr>
          <p:cNvSpPr/>
          <p:nvPr/>
        </p:nvSpPr>
        <p:spPr>
          <a:xfrm>
            <a:off x="7650424" y="1396747"/>
            <a:ext cx="242345" cy="2295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close-up of a phone&#10;&#10;AI-generated content may be incorrect.">
            <a:extLst>
              <a:ext uri="{FF2B5EF4-FFF2-40B4-BE49-F238E27FC236}">
                <a16:creationId xmlns:a16="http://schemas.microsoft.com/office/drawing/2014/main" id="{716F2E91-28C0-ACDA-764A-F0F531C03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13840" r="27302" b="33760"/>
          <a:stretch/>
        </p:blipFill>
        <p:spPr>
          <a:xfrm>
            <a:off x="6940242" y="1450880"/>
            <a:ext cx="1577328" cy="2952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910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EB98-70E9-AB55-5566-E42A0E3B2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-up of a phone&#10;&#10;AI-generated content may be incorrect.">
            <a:extLst>
              <a:ext uri="{FF2B5EF4-FFF2-40B4-BE49-F238E27FC236}">
                <a16:creationId xmlns:a16="http://schemas.microsoft.com/office/drawing/2014/main" id="{1A6E63A4-B03F-336B-FCB1-8DB6848B7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3318" r="28232" b="43298"/>
          <a:stretch/>
        </p:blipFill>
        <p:spPr>
          <a:xfrm>
            <a:off x="6296716" y="681536"/>
            <a:ext cx="2245863" cy="3814188"/>
          </a:xfrm>
          <a:prstGeom prst="rect">
            <a:avLst/>
          </a:prstGeom>
        </p:spPr>
      </p:pic>
      <p:pic>
        <p:nvPicPr>
          <p:cNvPr id="14" name="Picture 13" descr="A close-up of a phone&#10;&#10;AI-generated content may be incorrect.">
            <a:extLst>
              <a:ext uri="{FF2B5EF4-FFF2-40B4-BE49-F238E27FC236}">
                <a16:creationId xmlns:a16="http://schemas.microsoft.com/office/drawing/2014/main" id="{3F8BE5A1-3B6D-E1EA-3E15-D6FA1D66D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13318" r="26797" b="11074"/>
          <a:stretch/>
        </p:blipFill>
        <p:spPr>
          <a:xfrm>
            <a:off x="4459831" y="774546"/>
            <a:ext cx="1458804" cy="388889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B9D839-BEE0-E3CA-D376-69024F9F90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3188031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MENU KEY</a:t>
            </a:r>
          </a:p>
          <a:p>
            <a:pPr lvl="1"/>
            <a:r>
              <a:rPr lang="en-US" sz="1200">
                <a:latin typeface="+mn-lt"/>
              </a:rPr>
              <a:t>Toggles between the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Test</a:t>
            </a:r>
            <a:r>
              <a:rPr lang="en-US" sz="1200">
                <a:latin typeface="+mn-lt"/>
              </a:rPr>
              <a:t> and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Administration</a:t>
            </a:r>
            <a:r>
              <a:rPr lang="en-US" sz="1200">
                <a:latin typeface="+mn-lt"/>
              </a:rPr>
              <a:t> menus</a:t>
            </a:r>
          </a:p>
          <a:p>
            <a:pPr lvl="1"/>
            <a:r>
              <a:rPr lang="en-US" sz="1200">
                <a:latin typeface="+mn-lt"/>
              </a:rPr>
              <a:t>Acts as an escape key from any </a:t>
            </a:r>
            <a:br>
              <a:rPr lang="en-US" sz="1200">
                <a:latin typeface="+mn-lt"/>
              </a:rPr>
            </a:br>
            <a:r>
              <a:rPr lang="en-US" sz="1200">
                <a:latin typeface="+mn-lt"/>
              </a:rPr>
              <a:t>screen back to the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menu</a:t>
            </a:r>
            <a:r>
              <a:rPr lang="en-US" sz="1200">
                <a:latin typeface="+mn-lt"/>
              </a:rPr>
              <a:t> screen</a:t>
            </a:r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F0103-7F24-4821-E1FA-931575E212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39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59777A-CDC3-0895-3EE2-62AB77C8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Keys: Menu Key</a:t>
            </a:r>
            <a:endParaRPr lang="en-US" i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8D859E-A9A6-AEE8-3E42-3A81F8338BC6}"/>
              </a:ext>
            </a:extLst>
          </p:cNvPr>
          <p:cNvSpPr/>
          <p:nvPr/>
        </p:nvSpPr>
        <p:spPr>
          <a:xfrm>
            <a:off x="4837913" y="4242184"/>
            <a:ext cx="246352" cy="253540"/>
          </a:xfrm>
          <a:prstGeom prst="ellipse">
            <a:avLst/>
          </a:prstGeom>
          <a:solidFill>
            <a:srgbClr val="FFD100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170E6-2193-C1E5-3BED-4CB25847FA80}"/>
              </a:ext>
            </a:extLst>
          </p:cNvPr>
          <p:cNvSpPr/>
          <p:nvPr/>
        </p:nvSpPr>
        <p:spPr>
          <a:xfrm>
            <a:off x="4987323" y="1507524"/>
            <a:ext cx="425931" cy="9885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1DD0EF-F030-0C75-B9D3-7CEC0D45E48D}"/>
              </a:ext>
            </a:extLst>
          </p:cNvPr>
          <p:cNvSpPr/>
          <p:nvPr/>
        </p:nvSpPr>
        <p:spPr>
          <a:xfrm>
            <a:off x="6849376" y="1959482"/>
            <a:ext cx="1176791" cy="1881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C3F295-4F25-CC8A-9D10-1DD42AD7245D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85DE06CB-3F17-3377-6679-3353FCF89CF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1E4BBBB2-A1E8-1725-EAD3-7DD28A1BF9F6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676C2DBD-AAE5-4712-5C7E-466FD24EC4E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C643008E-B437-363C-3B33-228E0683D96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3435086D-3C5D-8204-0140-B9D70B64F47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0268EB90-876D-EFD1-943F-3139C3EE871C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2D2A8BC1-0819-C6F7-B2BF-F338F903F695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3497B98E-E00F-7BDC-E78E-C39673E052C5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FE5E5A6-8523-4308-78F9-CBADC9728D9B}"/>
              </a:ext>
            </a:extLst>
          </p:cNvPr>
          <p:cNvSpPr/>
          <p:nvPr/>
        </p:nvSpPr>
        <p:spPr>
          <a:xfrm rot="5400000">
            <a:off x="6056036" y="2140198"/>
            <a:ext cx="199801" cy="17582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2CC728-0EF5-F060-C697-A42FE1743D72}"/>
              </a:ext>
            </a:extLst>
          </p:cNvPr>
          <p:cNvSpPr/>
          <p:nvPr/>
        </p:nvSpPr>
        <p:spPr>
          <a:xfrm>
            <a:off x="4987323" y="764857"/>
            <a:ext cx="293525" cy="2370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07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A779-CE2E-1A42-1B85-CFCD345E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i-STAT 1 System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F7D-46E5-FF31-7497-F1897A347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err="1">
                <a:solidFill>
                  <a:schemeClr val="accent1"/>
                </a:solidFill>
                <a:cs typeface="Calibri"/>
              </a:rPr>
              <a:t>i</a:t>
            </a:r>
            <a:r>
              <a:rPr lang="en-US" b="0" err="1">
                <a:solidFill>
                  <a:schemeClr val="accent1"/>
                </a:solidFill>
                <a:cs typeface="Calibri"/>
              </a:rPr>
              <a:t>-stat</a:t>
            </a:r>
            <a:r>
              <a:rPr lang="en-US" b="0">
                <a:solidFill>
                  <a:schemeClr val="accent1"/>
                </a:solidFill>
                <a:cs typeface="Calibri"/>
              </a:rPr>
              <a:t> 1 learning system | </a:t>
            </a:r>
            <a:r>
              <a:rPr lang="en-US" b="0" cap="none" err="1">
                <a:solidFill>
                  <a:schemeClr val="accent1"/>
                </a:solidFill>
                <a:cs typeface="Calibri"/>
              </a:rPr>
              <a:t>i</a:t>
            </a:r>
            <a:r>
              <a:rPr lang="en-US" b="0" err="1">
                <a:solidFill>
                  <a:schemeClr val="accent1"/>
                </a:solidFill>
                <a:cs typeface="Calibri"/>
              </a:rPr>
              <a:t>-stat</a:t>
            </a:r>
            <a:r>
              <a:rPr lang="en-US" b="0">
                <a:solidFill>
                  <a:schemeClr val="accent1"/>
                </a:solidFill>
                <a:cs typeface="Calibri"/>
              </a:rPr>
              <a:t> 1 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1607-F2C7-4FD2-127C-32177032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4445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1221-D612-A7A2-6062-88CC6874B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D689D35-7579-E6B1-9550-5AE6CCFB9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276" y="1274592"/>
            <a:ext cx="2832948" cy="1106834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CARTRIDGE PORT</a:t>
            </a:r>
          </a:p>
          <a:p>
            <a:pPr lvl="1"/>
            <a:r>
              <a:rPr lang="en-US" sz="1200" i="1" dirty="0">
                <a:latin typeface="+mn-lt"/>
              </a:rPr>
              <a:t>i-STAT </a:t>
            </a:r>
            <a:r>
              <a:rPr lang="en-US" sz="1200" dirty="0">
                <a:latin typeface="+mn-lt"/>
              </a:rPr>
              <a:t>cartridges</a:t>
            </a:r>
          </a:p>
          <a:p>
            <a:pPr lvl="1"/>
            <a:r>
              <a:rPr lang="en-US" sz="1200" dirty="0">
                <a:latin typeface="+mn-lt"/>
              </a:rPr>
              <a:t>Electronic Simulator</a:t>
            </a:r>
          </a:p>
          <a:p>
            <a:pPr defTabSz="385763">
              <a:spcBef>
                <a:spcPts val="254"/>
              </a:spcBef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002A6-0D8F-FBFA-C6EC-35476048B2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40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763CD5-AE53-E886-967D-1E63DAB1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Analyzer Cartridge Port – </a:t>
            </a:r>
            <a:r>
              <a:rPr lang="en-US" err="1"/>
              <a:t>i</a:t>
            </a:r>
            <a:r>
              <a:rPr lang="en-US"/>
              <a:t>-STAT 1 Analyzer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D0E90E-EDD9-2485-A685-3666EA7490FA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0429CCDB-A22B-534A-9ED2-54CB95B22D9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B42B0B00-465E-68BF-1ADF-B0E046CD3E9B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3F9587A5-B9C1-756D-3D1B-C3598277FE8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D9E1CB88-8CEF-FF81-A1DB-5D77F5AE10C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14CE5A1-73A3-CC82-8005-81C89574FFA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EB0316CB-B51C-FBAB-F2FD-D231D555AFEA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825B5C79-2778-2432-0E36-56A7E51C97F3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E4436144-431E-A174-D765-4E272642FD26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C21836-FD24-1F44-8F76-102FE5BA9DFF}"/>
              </a:ext>
            </a:extLst>
          </p:cNvPr>
          <p:cNvGrpSpPr/>
          <p:nvPr/>
        </p:nvGrpSpPr>
        <p:grpSpPr>
          <a:xfrm>
            <a:off x="3211457" y="1274592"/>
            <a:ext cx="5358805" cy="3214619"/>
            <a:chOff x="3249918" y="1425813"/>
            <a:chExt cx="4534520" cy="27201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0C2951-BB9D-DBF8-77BD-B553264530A0}"/>
                </a:ext>
              </a:extLst>
            </p:cNvPr>
            <p:cNvGrpSpPr/>
            <p:nvPr/>
          </p:nvGrpSpPr>
          <p:grpSpPr>
            <a:xfrm>
              <a:off x="3249918" y="1425813"/>
              <a:ext cx="4534520" cy="2720150"/>
              <a:chOff x="3249918" y="1425813"/>
              <a:chExt cx="4534520" cy="2720150"/>
            </a:xfrm>
          </p:grpSpPr>
          <p:pic>
            <p:nvPicPr>
              <p:cNvPr id="35" name="Picture 34" descr="A hand holding a device&#10;&#10;Description automatically generated">
                <a:extLst>
                  <a:ext uri="{FF2B5EF4-FFF2-40B4-BE49-F238E27FC236}">
                    <a16:creationId xmlns:a16="http://schemas.microsoft.com/office/drawing/2014/main" id="{54FB8A5A-A7B5-78F0-29EC-C5F704EA0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438" r="-3560"/>
              <a:stretch/>
            </p:blipFill>
            <p:spPr>
              <a:xfrm rot="16200000">
                <a:off x="5709377" y="2064271"/>
                <a:ext cx="2708535" cy="1441586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33" name="Picture 32" descr="A white device with a yellow label&#10;&#10;Description automatically generated">
                <a:extLst>
                  <a:ext uri="{FF2B5EF4-FFF2-40B4-BE49-F238E27FC236}">
                    <a16:creationId xmlns:a16="http://schemas.microsoft.com/office/drawing/2014/main" id="{7C7C6E36-FB82-E699-F660-D3F9D5FFA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77" t="16477" b="13713"/>
              <a:stretch/>
            </p:blipFill>
            <p:spPr>
              <a:xfrm>
                <a:off x="3287454" y="1631687"/>
                <a:ext cx="1462516" cy="1843311"/>
              </a:xfrm>
              <a:prstGeom prst="rect">
                <a:avLst/>
              </a:prstGeom>
            </p:spPr>
          </p:pic>
          <p:sp>
            <p:nvSpPr>
              <p:cNvPr id="37" name="Line 13">
                <a:extLst>
                  <a:ext uri="{FF2B5EF4-FFF2-40B4-BE49-F238E27FC236}">
                    <a16:creationId xmlns:a16="http://schemas.microsoft.com/office/drawing/2014/main" id="{A9F75081-3AA5-8764-1D20-C167EEDB3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3632239" y="3474997"/>
                <a:ext cx="746381" cy="1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6" name="Text Box 19">
                <a:extLst>
                  <a:ext uri="{FF2B5EF4-FFF2-40B4-BE49-F238E27FC236}">
                    <a16:creationId xmlns:a16="http://schemas.microsoft.com/office/drawing/2014/main" id="{D0CCAE8F-9193-340F-A76D-3F8E6D42D7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3976" y="3848188"/>
                <a:ext cx="1341918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Cartridge port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A62EBBA-6AB9-FD6E-5073-1CF5D52FB56A}"/>
                  </a:ext>
                </a:extLst>
              </p:cNvPr>
              <p:cNvSpPr/>
              <p:nvPr/>
            </p:nvSpPr>
            <p:spPr>
              <a:xfrm>
                <a:off x="3249918" y="1425813"/>
                <a:ext cx="1392072" cy="272015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A hand holding a device&#10;&#10;AI-generated content may be incorrect.">
              <a:extLst>
                <a:ext uri="{FF2B5EF4-FFF2-40B4-BE49-F238E27FC236}">
                  <a16:creationId xmlns:a16="http://schemas.microsoft.com/office/drawing/2014/main" id="{02CA53E9-0BBB-6F1D-A66E-13C73435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82" y="1425813"/>
              <a:ext cx="1462516" cy="132014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pic>
        <p:nvPicPr>
          <p:cNvPr id="17" name="Picture 16" descr="A close-up of a device&#10;&#10;AI-generated content may be incorrect.">
            <a:extLst>
              <a:ext uri="{FF2B5EF4-FFF2-40B4-BE49-F238E27FC236}">
                <a16:creationId xmlns:a16="http://schemas.microsoft.com/office/drawing/2014/main" id="{BF117E0E-786B-4AB7-02A6-BCF2255B1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7" t="22097" r="6888" b="30849"/>
          <a:stretch/>
        </p:blipFill>
        <p:spPr>
          <a:xfrm>
            <a:off x="4995503" y="2929088"/>
            <a:ext cx="1728216" cy="15601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391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1221-D612-A7A2-6062-88CC6874B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D689D35-7579-E6B1-9550-5AE6CCFB9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276" y="1274592"/>
            <a:ext cx="2832948" cy="1106834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CARTRIDGE PORT</a:t>
            </a:r>
          </a:p>
          <a:p>
            <a:pPr lvl="1"/>
            <a:r>
              <a:rPr lang="en-US" sz="1200" i="1" dirty="0">
                <a:latin typeface="+mn-lt"/>
              </a:rPr>
              <a:t>i-STAT </a:t>
            </a:r>
            <a:r>
              <a:rPr lang="en-US" sz="1200" dirty="0">
                <a:latin typeface="+mn-lt"/>
              </a:rPr>
              <a:t>cartridges</a:t>
            </a:r>
          </a:p>
          <a:p>
            <a:pPr lvl="1"/>
            <a:r>
              <a:rPr lang="en-US" sz="1200" dirty="0">
                <a:latin typeface="+mn-lt"/>
              </a:rPr>
              <a:t>Electronic Simulator</a:t>
            </a:r>
          </a:p>
          <a:p>
            <a:pPr defTabSz="385763">
              <a:spcBef>
                <a:spcPts val="254"/>
              </a:spcBef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002A6-0D8F-FBFA-C6EC-35476048B2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41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763CD5-AE53-E886-967D-1E63DAB1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76" y="581252"/>
            <a:ext cx="8138160" cy="390526"/>
          </a:xfrm>
        </p:spPr>
        <p:txBody>
          <a:bodyPr/>
          <a:lstStyle/>
          <a:p>
            <a:r>
              <a:rPr lang="en-US"/>
              <a:t>Analyzer Cartridge Port – i-STAT 1 Wireless Analyzer</a:t>
            </a:r>
            <a:endParaRPr lang="en-US" i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D0E90E-EDD9-2485-A685-3666EA7490FA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0429CCDB-A22B-534A-9ED2-54CB95B22D9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B42B0B00-465E-68BF-1ADF-B0E046CD3E9B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3F9587A5-B9C1-756D-3D1B-C3598277FE8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D9E1CB88-8CEF-FF81-A1DB-5D77F5AE10C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14CE5A1-73A3-CC82-8005-81C89574FFA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EB0316CB-B51C-FBAB-F2FD-D231D555AFEA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825B5C79-2778-2432-0E36-56A7E51C97F3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E4436144-431E-A174-D765-4E272642FD26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1CC29E-55B5-FAA1-4A23-48B49A5D7A53}"/>
              </a:ext>
            </a:extLst>
          </p:cNvPr>
          <p:cNvGrpSpPr/>
          <p:nvPr/>
        </p:nvGrpSpPr>
        <p:grpSpPr>
          <a:xfrm>
            <a:off x="2513963" y="717715"/>
            <a:ext cx="5937146" cy="3680486"/>
            <a:chOff x="2702817" y="944067"/>
            <a:chExt cx="5170363" cy="32051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F3483F6-CE7E-3CF1-E6EB-9A4588365EBC}"/>
                </a:ext>
              </a:extLst>
            </p:cNvPr>
            <p:cNvGrpSpPr/>
            <p:nvPr/>
          </p:nvGrpSpPr>
          <p:grpSpPr>
            <a:xfrm>
              <a:off x="2702817" y="944067"/>
              <a:ext cx="2372227" cy="3196179"/>
              <a:chOff x="2556414" y="944067"/>
              <a:chExt cx="2372227" cy="3196179"/>
            </a:xfrm>
          </p:grpSpPr>
          <p:pic>
            <p:nvPicPr>
              <p:cNvPr id="4" name="Picture 3" descr="A close-up of a device&#10;&#10;AI-generated content may be incorrect.">
                <a:extLst>
                  <a:ext uri="{FF2B5EF4-FFF2-40B4-BE49-F238E27FC236}">
                    <a16:creationId xmlns:a16="http://schemas.microsoft.com/office/drawing/2014/main" id="{92A80FDC-25A8-E49D-7FF8-BFDF56277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6414" y="944067"/>
                <a:ext cx="2372227" cy="3007922"/>
              </a:xfrm>
              <a:prstGeom prst="rect">
                <a:avLst/>
              </a:prstGeom>
            </p:spPr>
          </p:pic>
          <p:sp>
            <p:nvSpPr>
              <p:cNvPr id="37" name="Line 13">
                <a:extLst>
                  <a:ext uri="{FF2B5EF4-FFF2-40B4-BE49-F238E27FC236}">
                    <a16:creationId xmlns:a16="http://schemas.microsoft.com/office/drawing/2014/main" id="{A9F75081-3AA5-8764-1D20-C167EEDB3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3428813" y="3469280"/>
                <a:ext cx="746381" cy="1"/>
              </a:xfrm>
              <a:prstGeom prst="line">
                <a:avLst/>
              </a:prstGeom>
              <a:noFill/>
              <a:ln w="22225">
                <a:solidFill>
                  <a:schemeClr val="accent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36" name="Text Box 19">
                <a:extLst>
                  <a:ext uri="{FF2B5EF4-FFF2-40B4-BE49-F238E27FC236}">
                    <a16:creationId xmlns:a16="http://schemas.microsoft.com/office/drawing/2014/main" id="{D0CCAE8F-9193-340F-A76D-3F8E6D42D7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0550" y="3842471"/>
                <a:ext cx="1341918" cy="230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Cartridge port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A62EBBA-6AB9-FD6E-5073-1CF5D52FB56A}"/>
                  </a:ext>
                </a:extLst>
              </p:cNvPr>
              <p:cNvSpPr/>
              <p:nvPr/>
            </p:nvSpPr>
            <p:spPr>
              <a:xfrm>
                <a:off x="3046492" y="1420096"/>
                <a:ext cx="1392072" cy="272015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A hand holding a device&#10;&#10;AI-generated content may be incorrect.">
              <a:extLst>
                <a:ext uri="{FF2B5EF4-FFF2-40B4-BE49-F238E27FC236}">
                  <a16:creationId xmlns:a16="http://schemas.microsoft.com/office/drawing/2014/main" id="{3647E5E3-0288-74C5-62C8-898965E88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1"/>
            <a:stretch/>
          </p:blipFill>
          <p:spPr>
            <a:xfrm>
              <a:off x="4755901" y="2867295"/>
              <a:ext cx="1512980" cy="1281922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5" name="Picture 14" descr="A hand holding a blue device&#10;&#10;AI-generated content may be incorrect.">
              <a:extLst>
                <a:ext uri="{FF2B5EF4-FFF2-40B4-BE49-F238E27FC236}">
                  <a16:creationId xmlns:a16="http://schemas.microsoft.com/office/drawing/2014/main" id="{8DC9DE1A-E78A-0122-EEC8-AEEB38661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913" y="1414198"/>
              <a:ext cx="1467267" cy="2735019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AA97BCA-DE03-8301-6F67-32CDAFB501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22"/>
          <a:stretch/>
        </p:blipFill>
        <p:spPr>
          <a:xfrm>
            <a:off x="4871527" y="1274592"/>
            <a:ext cx="1737360" cy="147203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776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1D8CC-FD20-32E7-6CC5-37ED036C0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hone&#10;&#10;AI-generated content may be incorrect.">
            <a:extLst>
              <a:ext uri="{FF2B5EF4-FFF2-40B4-BE49-F238E27FC236}">
                <a16:creationId xmlns:a16="http://schemas.microsoft.com/office/drawing/2014/main" id="{360880C1-0E83-45B7-A400-7329C2AA3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13318" r="26797" b="43679"/>
          <a:stretch/>
        </p:blipFill>
        <p:spPr>
          <a:xfrm>
            <a:off x="4366117" y="1174465"/>
            <a:ext cx="1951415" cy="29587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A21F2C2-7914-A1E9-B0BD-5B64A8A190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3717782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CARTRIDGE TEST MENU OPTIONS</a:t>
            </a:r>
          </a:p>
          <a:p>
            <a:pPr lvl="1"/>
            <a:r>
              <a:rPr lang="en-US" sz="1200" dirty="0">
                <a:latin typeface="+mn-lt"/>
              </a:rPr>
              <a:t>1 = Last Result</a:t>
            </a:r>
          </a:p>
          <a:p>
            <a:pPr lvl="1"/>
            <a:r>
              <a:rPr lang="en-US" sz="1200" dirty="0">
                <a:latin typeface="+mn-lt"/>
              </a:rPr>
              <a:t>2 = </a:t>
            </a:r>
            <a:r>
              <a:rPr lang="en-US" sz="1200" i="1" dirty="0">
                <a:latin typeface="+mn-lt"/>
              </a:rPr>
              <a:t>i-STAT </a:t>
            </a:r>
            <a:r>
              <a:rPr lang="en-US" sz="1200" dirty="0">
                <a:latin typeface="+mn-lt"/>
              </a:rPr>
              <a:t>Cartridge (for a patient test)</a:t>
            </a:r>
          </a:p>
          <a:p>
            <a:pPr marL="0" lvl="1" indent="0">
              <a:buNone/>
            </a:pPr>
            <a:endParaRPr lang="en-US" sz="1200" dirty="0">
              <a:latin typeface="+mn-lt"/>
            </a:endParaRPr>
          </a:p>
          <a:p>
            <a:pPr defTabSz="385763">
              <a:spcBef>
                <a:spcPts val="254"/>
              </a:spcBef>
            </a:pPr>
            <a:r>
              <a:rPr lang="en-US" sz="1400" b="0" i="1" dirty="0">
                <a:solidFill>
                  <a:schemeClr val="accent3"/>
                </a:solidFill>
              </a:rPr>
              <a:t>i-STAT</a:t>
            </a:r>
            <a:r>
              <a:rPr lang="en-US" sz="1400" b="0" dirty="0">
                <a:solidFill>
                  <a:schemeClr val="accent3"/>
                </a:solidFill>
              </a:rPr>
              <a:t> CARTRIDGE</a:t>
            </a:r>
          </a:p>
          <a:p>
            <a:pPr lvl="1"/>
            <a:r>
              <a:rPr lang="en-US" sz="1200" dirty="0">
                <a:latin typeface="+mn-lt"/>
              </a:rPr>
              <a:t>Press 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2</a:t>
            </a:r>
            <a:r>
              <a:rPr lang="en-US" sz="1200" dirty="0">
                <a:latin typeface="+mn-lt"/>
              </a:rPr>
              <a:t> to perform a Patient Test</a:t>
            </a:r>
          </a:p>
          <a:p>
            <a:pPr lvl="1"/>
            <a:r>
              <a:rPr lang="en-US" sz="1200" dirty="0">
                <a:latin typeface="+mn-lt"/>
              </a:rPr>
              <a:t>Follow the on-screen prompts</a:t>
            </a:r>
          </a:p>
          <a:p>
            <a:pPr defTabSz="385763">
              <a:spcBef>
                <a:spcPts val="254"/>
              </a:spcBef>
            </a:pPr>
            <a:endParaRPr lang="en-US" sz="1000" dirty="0"/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  <a:p>
            <a:pPr defTabSz="385763">
              <a:spcBef>
                <a:spcPts val="254"/>
              </a:spcBef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1A37-B6C2-43E2-C35C-319F009B75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42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E6854F-EAB9-F7F1-21A6-67837DA3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Menu: i-STAT Cartridge</a:t>
            </a:r>
            <a:endParaRPr lang="en-US" i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5FC16-0CE8-B3E5-4AFC-6E7C12072915}"/>
              </a:ext>
            </a:extLst>
          </p:cNvPr>
          <p:cNvSpPr/>
          <p:nvPr/>
        </p:nvSpPr>
        <p:spPr>
          <a:xfrm>
            <a:off x="4956303" y="2146233"/>
            <a:ext cx="787479" cy="1479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CD45C3-B2E7-394D-EBC9-8D6D796508A9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30630418-DBB4-34AF-E9BA-977FD2A24BC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9ABF2A7C-F173-D597-FC44-7644F02C6248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C31C74B0-551F-3BFB-7079-64F684A6FB5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E51FD5B2-1BA4-39F2-5247-EA043B18342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D7E9C245-1C55-C6AB-5356-6A39A3FA25A1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75990649-81A5-2AD1-3F00-E29499ECF3B7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E6403A59-6B7D-B8EA-5241-77B34FFAAF7D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A54A01AB-2E1A-8516-B81F-60055B1FF2EA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431-015C-7C21-1C54-33F57E307030}"/>
              </a:ext>
            </a:extLst>
          </p:cNvPr>
          <p:cNvSpPr txBox="1"/>
          <p:nvPr/>
        </p:nvSpPr>
        <p:spPr>
          <a:xfrm>
            <a:off x="1079317" y="3578529"/>
            <a:ext cx="362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IMPORTANT NOTE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Test Menu is used for patient tests only.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770DBB-A7B6-D9C9-1915-1B0654F903A6}"/>
              </a:ext>
            </a:extLst>
          </p:cNvPr>
          <p:cNvCxnSpPr>
            <a:cxnSpLocks/>
          </p:cNvCxnSpPr>
          <p:nvPr/>
        </p:nvCxnSpPr>
        <p:spPr>
          <a:xfrm>
            <a:off x="583987" y="3275835"/>
            <a:ext cx="321383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EDB9691-C9E7-C4CF-F48B-6B8455011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3" y="3581668"/>
            <a:ext cx="457137" cy="4571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BD7785-993D-5AF5-740F-AC8EA83B7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8" t="12839" r="26550" b="43657"/>
          <a:stretch/>
        </p:blipFill>
        <p:spPr>
          <a:xfrm>
            <a:off x="6226361" y="1174464"/>
            <a:ext cx="1940698" cy="2958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1C1A11-46F9-3CED-E127-1FBE5871D3B8}"/>
              </a:ext>
            </a:extLst>
          </p:cNvPr>
          <p:cNvSpPr/>
          <p:nvPr/>
        </p:nvSpPr>
        <p:spPr>
          <a:xfrm>
            <a:off x="6800111" y="2096900"/>
            <a:ext cx="787479" cy="1479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197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EACD1-EF64-C3E8-C42F-627F5130C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hone&#10;&#10;AI-generated content may be incorrect.">
            <a:extLst>
              <a:ext uri="{FF2B5EF4-FFF2-40B4-BE49-F238E27FC236}">
                <a16:creationId xmlns:a16="http://schemas.microsoft.com/office/drawing/2014/main" id="{FEEE25E6-202E-D90C-92F2-2ACD5C998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3318" r="28232" b="43298"/>
          <a:stretch/>
        </p:blipFill>
        <p:spPr>
          <a:xfrm>
            <a:off x="4156849" y="1135184"/>
            <a:ext cx="1943679" cy="330098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2C16895-2534-C6E7-9A63-D725FF5043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595" y="1192090"/>
            <a:ext cx="3717782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ADMINISTRATION MENU</a:t>
            </a:r>
          </a:p>
          <a:p>
            <a:pPr lvl="1"/>
            <a:r>
              <a:rPr lang="en-US" sz="1200" dirty="0">
                <a:latin typeface="+mn-lt"/>
              </a:rPr>
              <a:t>Analyzer Status</a:t>
            </a:r>
          </a:p>
          <a:p>
            <a:pPr lvl="1"/>
            <a:r>
              <a:rPr lang="en-US" sz="1200" dirty="0">
                <a:latin typeface="+mn-lt"/>
              </a:rPr>
              <a:t>Data Review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000" b="0" dirty="0"/>
          </a:p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ANALYZER STATUS SCREEN</a:t>
            </a:r>
          </a:p>
          <a:p>
            <a:pPr lvl="1"/>
            <a:r>
              <a:rPr lang="en-US" sz="1200" dirty="0">
                <a:latin typeface="+mn-lt"/>
              </a:rPr>
              <a:t>Press 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MENU</a:t>
            </a:r>
            <a:r>
              <a:rPr lang="en-US" sz="1200" dirty="0">
                <a:latin typeface="+mn-lt"/>
              </a:rPr>
              <a:t> to get to the 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Administration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Menu</a:t>
            </a:r>
          </a:p>
          <a:p>
            <a:pPr lvl="1"/>
            <a:r>
              <a:rPr lang="en-US" sz="1200" dirty="0">
                <a:latin typeface="+mn-lt"/>
              </a:rPr>
              <a:t>Press 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1</a:t>
            </a:r>
            <a:r>
              <a:rPr lang="en-US" sz="1200" dirty="0">
                <a:latin typeface="+mn-lt"/>
              </a:rPr>
              <a:t> for </a:t>
            </a:r>
            <a:r>
              <a:rPr lang="en-US" sz="1200" dirty="0">
                <a:solidFill>
                  <a:schemeClr val="accent3"/>
                </a:solidFill>
                <a:latin typeface="+mn-lt"/>
              </a:rPr>
              <a:t>Analyzer Status</a:t>
            </a:r>
          </a:p>
          <a:p>
            <a:pPr lvl="1"/>
            <a:r>
              <a:rPr lang="en-US" sz="1200" dirty="0">
                <a:latin typeface="+mn-lt"/>
              </a:rPr>
              <a:t>Information includes: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Total records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Unsent records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Analyzer Stores 1,000 test records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  <a:p>
            <a:pPr defTabSz="385763">
              <a:spcBef>
                <a:spcPts val="254"/>
              </a:spcBef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4586B-95F7-ECE0-102A-AA29529DC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43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2C7B0-8E05-5680-18B1-47F7B521E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Administration Menu: Analyzer Status</a:t>
            </a:r>
            <a:endParaRPr lang="en-US" i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2DCDA9-881E-940B-9A7A-AD05DEE7DA14}"/>
              </a:ext>
            </a:extLst>
          </p:cNvPr>
          <p:cNvSpPr/>
          <p:nvPr/>
        </p:nvSpPr>
        <p:spPr>
          <a:xfrm>
            <a:off x="4571999" y="2433604"/>
            <a:ext cx="1102659" cy="118176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1719358-324D-4E2C-74C7-A915C70EC165}"/>
              </a:ext>
            </a:extLst>
          </p:cNvPr>
          <p:cNvSpPr/>
          <p:nvPr/>
        </p:nvSpPr>
        <p:spPr>
          <a:xfrm rot="5400000">
            <a:off x="6170486" y="2540907"/>
            <a:ext cx="199801" cy="17582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11B039-F403-BEA5-27E5-47DA275E55CE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D4F03C90-4C6B-5E62-2B5B-B4F4417823F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BDA3FB92-3890-DBDE-F1C7-BDDEC33EF3A4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171740D3-76A5-B28D-443B-E533D0D7AAA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D9233B20-319D-E674-721E-F608C4CE981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7A8D7A26-8B4C-5C81-8689-BD90DBFFE0C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C154B0A6-9FC8-2519-E77E-FB2CD76EE674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649C969B-8F8A-5115-5038-8A69053B06D6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753FE8A2-50EE-1D95-BBB6-A7E055E3B2FE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0" name="Picture 19" descr="A close-up of a phone&#10;&#10;AI-generated content may be incorrect.">
            <a:extLst>
              <a:ext uri="{FF2B5EF4-FFF2-40B4-BE49-F238E27FC236}">
                <a16:creationId xmlns:a16="http://schemas.microsoft.com/office/drawing/2014/main" id="{CCABFBCD-54DD-FEB7-DD28-F80A68D0B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1" t="15009" r="27188" b="43112"/>
          <a:stretch/>
        </p:blipFill>
        <p:spPr>
          <a:xfrm>
            <a:off x="6434150" y="1254650"/>
            <a:ext cx="2025808" cy="31815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557205-7E66-052A-1898-979D96A3585E}"/>
              </a:ext>
            </a:extLst>
          </p:cNvPr>
          <p:cNvSpPr/>
          <p:nvPr/>
        </p:nvSpPr>
        <p:spPr>
          <a:xfrm>
            <a:off x="6959888" y="3180415"/>
            <a:ext cx="980391" cy="44824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251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DCEB-193F-8C20-36DF-D7BF3D610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hone&#10;&#10;AI-generated content may be incorrect.">
            <a:extLst>
              <a:ext uri="{FF2B5EF4-FFF2-40B4-BE49-F238E27FC236}">
                <a16:creationId xmlns:a16="http://schemas.microsoft.com/office/drawing/2014/main" id="{3FE63B87-0350-E5FA-2821-734AC57DC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13318" r="28232" b="43298"/>
          <a:stretch/>
        </p:blipFill>
        <p:spPr>
          <a:xfrm>
            <a:off x="4156849" y="1135184"/>
            <a:ext cx="1943679" cy="330098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23ECB8-2A46-0656-84C7-E557842C80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3538990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>
                <a:solidFill>
                  <a:schemeClr val="accent3"/>
                </a:solidFill>
              </a:rPr>
              <a:t>DATA REVIEW</a:t>
            </a:r>
          </a:p>
          <a:p>
            <a:pPr lvl="1"/>
            <a:r>
              <a:rPr lang="en-US" sz="1200">
                <a:latin typeface="+mn-lt"/>
              </a:rPr>
              <a:t>Press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Menu</a:t>
            </a:r>
            <a:r>
              <a:rPr lang="en-US" sz="1200">
                <a:latin typeface="+mn-lt"/>
              </a:rPr>
              <a:t> to get to the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Administration</a:t>
            </a:r>
            <a:r>
              <a:rPr lang="en-US" sz="1200">
                <a:latin typeface="+mn-lt"/>
              </a:rPr>
              <a:t>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menu</a:t>
            </a:r>
          </a:p>
          <a:p>
            <a:pPr lvl="1"/>
            <a:r>
              <a:rPr lang="en-US" sz="1200">
                <a:latin typeface="+mn-lt"/>
              </a:rPr>
              <a:t>Press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2</a:t>
            </a:r>
            <a:r>
              <a:rPr lang="en-US" sz="1200">
                <a:latin typeface="+mn-lt"/>
              </a:rPr>
              <a:t> for </a:t>
            </a:r>
            <a:r>
              <a:rPr lang="en-US" sz="1200">
                <a:solidFill>
                  <a:schemeClr val="accent3"/>
                </a:solidFill>
                <a:latin typeface="+mn-lt"/>
              </a:rPr>
              <a:t>Data Review</a:t>
            </a:r>
          </a:p>
          <a:p>
            <a:pPr lvl="1"/>
            <a:r>
              <a:rPr lang="en-US" sz="1200">
                <a:latin typeface="+mn-lt"/>
              </a:rPr>
              <a:t>7 options for grouping and filtering stored data</a:t>
            </a:r>
          </a:p>
          <a:p>
            <a:pPr lvl="1"/>
            <a:r>
              <a:rPr lang="en-US" sz="1200">
                <a:latin typeface="+mn-lt"/>
              </a:rPr>
              <a:t>View or print any stored record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AFA7F-EC30-2D3E-77D6-7CF764CEC4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44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A2B236-BCE3-6D6E-3817-2ED7AEE6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Administration Menu: Data Review</a:t>
            </a:r>
            <a:endParaRPr lang="en-US" i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3CA4C-DC21-E4C2-3271-C28AAD0EA0BF}"/>
              </a:ext>
            </a:extLst>
          </p:cNvPr>
          <p:cNvSpPr/>
          <p:nvPr/>
        </p:nvSpPr>
        <p:spPr>
          <a:xfrm>
            <a:off x="4572000" y="2531295"/>
            <a:ext cx="1087146" cy="14967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9AB1139-4115-7611-275C-93468F4C9CF5}"/>
              </a:ext>
            </a:extLst>
          </p:cNvPr>
          <p:cNvSpPr/>
          <p:nvPr/>
        </p:nvSpPr>
        <p:spPr>
          <a:xfrm rot="5400000">
            <a:off x="6216303" y="2493154"/>
            <a:ext cx="199801" cy="17582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5A56F2-0D3E-03D2-6642-84E8144F00B2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53E04D1A-7674-6F72-CDD0-C9FD1B95D5B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DEB0BC22-9949-897A-58BE-017D14F12563}"/>
                </a:ext>
              </a:extLst>
            </p:cNvPr>
            <p:cNvSpPr txBox="1"/>
            <p:nvPr/>
          </p:nvSpPr>
          <p:spPr>
            <a:xfrm>
              <a:off x="4142864" y="1775642"/>
              <a:ext cx="918587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829C5E43-F572-5028-AD11-0BED0E93901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EAE10479-39F8-8C04-3FB0-11B2D9C06E0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26FBCFCC-BA68-9587-03B2-8E1337EB385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250FDE1C-D1C7-BC62-8F0E-187D8F1C6933}"/>
                </a:ext>
              </a:extLst>
            </p:cNvPr>
            <p:cNvSpPr txBox="1"/>
            <p:nvPr/>
          </p:nvSpPr>
          <p:spPr>
            <a:xfrm>
              <a:off x="5389419" y="1737216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BED3EE4B-0787-56FA-79FB-DD22FC719211}"/>
                </a:ext>
              </a:extLst>
            </p:cNvPr>
            <p:cNvSpPr txBox="1"/>
            <p:nvPr/>
          </p:nvSpPr>
          <p:spPr>
            <a:xfrm>
              <a:off x="6384520" y="1739284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D058B8AB-48A7-35B1-040C-BF51BB48C9F4}"/>
                </a:ext>
              </a:extLst>
            </p:cNvPr>
            <p:cNvSpPr txBox="1"/>
            <p:nvPr/>
          </p:nvSpPr>
          <p:spPr>
            <a:xfrm>
              <a:off x="7364582" y="1700858"/>
              <a:ext cx="773870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7" name="Picture 6" descr="A close-up of a device&#10;&#10;AI-generated content may be incorrect.">
            <a:extLst>
              <a:ext uri="{FF2B5EF4-FFF2-40B4-BE49-F238E27FC236}">
                <a16:creationId xmlns:a16="http://schemas.microsoft.com/office/drawing/2014/main" id="{76D75834-EDC2-435A-76F2-ECD1A88BB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97" y="1229396"/>
            <a:ext cx="2064979" cy="3206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355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A779-CE2E-1A42-1B85-CFCD345E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&amp; Disinfecting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F7D-46E5-FF31-7497-F1897A347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>
                <a:solidFill>
                  <a:schemeClr val="accent1"/>
                </a:solidFill>
              </a:rPr>
              <a:t>i</a:t>
            </a:r>
            <a:r>
              <a:rPr lang="en-US" b="0">
                <a:solidFill>
                  <a:schemeClr val="accent1"/>
                </a:solidFill>
              </a:rPr>
              <a:t>-stat 1 learning system | </a:t>
            </a:r>
            <a:r>
              <a:rPr lang="en-US" b="0" cap="none">
                <a:solidFill>
                  <a:schemeClr val="accent1"/>
                </a:solidFill>
              </a:rPr>
              <a:t>i</a:t>
            </a:r>
            <a:r>
              <a:rPr lang="en-US" b="0">
                <a:solidFill>
                  <a:schemeClr val="accent1"/>
                </a:solidFill>
              </a:rPr>
              <a:t>-stat 1 analyzer system 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1607-F2C7-4FD2-127C-32177032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3990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4C72F-90B7-20D1-B548-23A06855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0C0FC-1600-EA91-E685-7DAD3E44F1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46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FED878-A6D1-5FFE-1950-9006F6BC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and Disinfecting</a:t>
            </a:r>
            <a:endParaRPr lang="en-US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0A69B-CFF1-F029-B939-817089445876}"/>
              </a:ext>
            </a:extLst>
          </p:cNvPr>
          <p:cNvSpPr txBox="1"/>
          <p:nvPr/>
        </p:nvSpPr>
        <p:spPr>
          <a:xfrm>
            <a:off x="1417502" y="1465456"/>
            <a:ext cx="436914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</a:pPr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</a:p>
          <a:p>
            <a:pPr marL="169863" lvl="1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Always exercise universal safety precautions, when handling </a:t>
            </a:r>
            <a:br>
              <a:rPr lang="en-US" sz="1200" dirty="0"/>
            </a:br>
            <a:r>
              <a:rPr lang="en-US" sz="1200" dirty="0"/>
              <a:t>the analyzer, cartridges, and peripherals to prevent exposure to blood-born pathogens.</a:t>
            </a:r>
            <a:br>
              <a:rPr lang="en-US" sz="1200" dirty="0"/>
            </a:br>
            <a:endParaRPr lang="en-US" sz="1200" dirty="0"/>
          </a:p>
          <a:p>
            <a:pPr marL="169863" lvl="1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The use of any unapproved product to clean the </a:t>
            </a:r>
            <a:r>
              <a:rPr lang="en-US" sz="1200" i="1" dirty="0"/>
              <a:t>i-STAT System </a:t>
            </a:r>
            <a:r>
              <a:rPr lang="en-US" sz="1200" dirty="0"/>
              <a:t>may result in damage to system components.</a:t>
            </a:r>
            <a:br>
              <a:rPr lang="en-US" sz="1200" dirty="0"/>
            </a:br>
            <a:endParaRPr lang="en-US" sz="1200" dirty="0"/>
          </a:p>
          <a:p>
            <a:pPr marL="169863" lvl="1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The analyzer and downloader/recharger are NOT designed to be autoclaved or sterilized by any other method, including high heat, irradiation, or gaseous chemical processes.</a:t>
            </a:r>
          </a:p>
        </p:txBody>
      </p:sp>
      <p:pic>
        <p:nvPicPr>
          <p:cNvPr id="18" name="Picture 17" descr="A hand in a glove holding a stack of white gauze&#10;&#10;Description automatically generated">
            <a:extLst>
              <a:ext uri="{FF2B5EF4-FFF2-40B4-BE49-F238E27FC236}">
                <a16:creationId xmlns:a16="http://schemas.microsoft.com/office/drawing/2014/main" id="{0FF7A2C4-9A60-0498-D27D-77B1D2BDF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 t="1305" r="5142" b="20693"/>
          <a:stretch/>
        </p:blipFill>
        <p:spPr>
          <a:xfrm flipH="1">
            <a:off x="6062690" y="1757960"/>
            <a:ext cx="2259386" cy="22044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61782B5-C44F-5549-E2C0-F90A739F2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5" y="1465456"/>
            <a:ext cx="767079" cy="7670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FB33CA7-9D44-2D25-16DF-BA963DFCC7F7}"/>
              </a:ext>
            </a:extLst>
          </p:cNvPr>
          <p:cNvGrpSpPr/>
          <p:nvPr/>
        </p:nvGrpSpPr>
        <p:grpSpPr>
          <a:xfrm>
            <a:off x="596484" y="261768"/>
            <a:ext cx="3547349" cy="242663"/>
            <a:chOff x="4066256" y="1621557"/>
            <a:chExt cx="4286892" cy="484744"/>
          </a:xfrm>
        </p:grpSpPr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DDCE735D-3AB8-471E-54D9-7251D9BD9AB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A6FB1F59-50DA-F35E-9FD4-2A0589A35F85}"/>
                </a:ext>
              </a:extLst>
            </p:cNvPr>
            <p:cNvSpPr txBox="1"/>
            <p:nvPr/>
          </p:nvSpPr>
          <p:spPr>
            <a:xfrm>
              <a:off x="4183099" y="1775642"/>
              <a:ext cx="87835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C0EFB08E-EC92-BD95-7F0E-7B0E964136C4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F37F02F2-CFFC-8609-FD89-E4DD986B8DE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50E38C25-9D14-C257-1B09-49FE65AD3D1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92FCF2AC-C496-2F63-E81B-D66502CA25EB}"/>
                </a:ext>
              </a:extLst>
            </p:cNvPr>
            <p:cNvSpPr txBox="1"/>
            <p:nvPr/>
          </p:nvSpPr>
          <p:spPr>
            <a:xfrm>
              <a:off x="5408820" y="17207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1B355BE9-8244-1932-CF61-3044A2DF16B4}"/>
                </a:ext>
              </a:extLst>
            </p:cNvPr>
            <p:cNvSpPr txBox="1"/>
            <p:nvPr/>
          </p:nvSpPr>
          <p:spPr>
            <a:xfrm>
              <a:off x="6383809" y="1775642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object 23">
              <a:extLst>
                <a:ext uri="{FF2B5EF4-FFF2-40B4-BE49-F238E27FC236}">
                  <a16:creationId xmlns:a16="http://schemas.microsoft.com/office/drawing/2014/main" id="{2A5D0295-1DFF-1850-3E30-FEB4D745FB1D}"/>
                </a:ext>
              </a:extLst>
            </p:cNvPr>
            <p:cNvSpPr txBox="1"/>
            <p:nvPr/>
          </p:nvSpPr>
          <p:spPr>
            <a:xfrm>
              <a:off x="7385630" y="1720772"/>
              <a:ext cx="776615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4176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E5DB-A757-1E34-8E7C-4BF86FF84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0E0847-0EA9-6A81-FD50-733072EAEA48}"/>
              </a:ext>
            </a:extLst>
          </p:cNvPr>
          <p:cNvGrpSpPr/>
          <p:nvPr/>
        </p:nvGrpSpPr>
        <p:grpSpPr>
          <a:xfrm>
            <a:off x="3475773" y="597625"/>
            <a:ext cx="6076546" cy="4132477"/>
            <a:chOff x="4329168" y="530602"/>
            <a:chExt cx="4922424" cy="33475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119376-B422-9A2B-8788-14FC3280E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8913" y="535341"/>
              <a:ext cx="2412679" cy="33428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256A80-1F05-7F42-099A-2D43B8AA5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9168" y="530602"/>
              <a:ext cx="2500863" cy="3342854"/>
            </a:xfrm>
            <a:prstGeom prst="rect">
              <a:avLst/>
            </a:prstGeom>
          </p:spPr>
        </p:pic>
        <p:sp>
          <p:nvSpPr>
            <p:cNvPr id="38" name="Line 13">
              <a:extLst>
                <a:ext uri="{FF2B5EF4-FFF2-40B4-BE49-F238E27FC236}">
                  <a16:creationId xmlns:a16="http://schemas.microsoft.com/office/drawing/2014/main" id="{B4F3FA26-889D-652B-30F4-1F8B86E6CE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5034306" y="2265316"/>
              <a:ext cx="2441206" cy="2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9" name="Line 14">
              <a:extLst>
                <a:ext uri="{FF2B5EF4-FFF2-40B4-BE49-F238E27FC236}">
                  <a16:creationId xmlns:a16="http://schemas.microsoft.com/office/drawing/2014/main" id="{92017C88-B67A-AB28-BEB0-6BB141CF07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201504" y="3432516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0" name="Line 16">
              <a:extLst>
                <a:ext uri="{FF2B5EF4-FFF2-40B4-BE49-F238E27FC236}">
                  <a16:creationId xmlns:a16="http://schemas.microsoft.com/office/drawing/2014/main" id="{B20FA9E2-DB34-89AC-67D2-5B7ABCB26D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755565" y="2517393"/>
              <a:ext cx="0" cy="1001316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1" name="Line 18">
              <a:extLst>
                <a:ext uri="{FF2B5EF4-FFF2-40B4-BE49-F238E27FC236}">
                  <a16:creationId xmlns:a16="http://schemas.microsoft.com/office/drawing/2014/main" id="{915C697E-F5C8-84F3-155F-BA65592200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201506" y="998697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3" name="Line 13">
              <a:extLst>
                <a:ext uri="{FF2B5EF4-FFF2-40B4-BE49-F238E27FC236}">
                  <a16:creationId xmlns:a16="http://schemas.microsoft.com/office/drawing/2014/main" id="{C1777796-7468-6FCF-3DEC-099CD5DB7C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533298" y="1743322"/>
              <a:ext cx="996179" cy="0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4" name="Line 14">
              <a:extLst>
                <a:ext uri="{FF2B5EF4-FFF2-40B4-BE49-F238E27FC236}">
                  <a16:creationId xmlns:a16="http://schemas.microsoft.com/office/drawing/2014/main" id="{4D3B979D-D542-D4B3-61EB-A4012CE23E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5977983" y="2188008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5" name="Line 16">
              <a:extLst>
                <a:ext uri="{FF2B5EF4-FFF2-40B4-BE49-F238E27FC236}">
                  <a16:creationId xmlns:a16="http://schemas.microsoft.com/office/drawing/2014/main" id="{4AB62093-826E-0EB3-B3F2-71562E4AA2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532045" y="1272885"/>
              <a:ext cx="0" cy="1001316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36" name="Line 18">
              <a:extLst>
                <a:ext uri="{FF2B5EF4-FFF2-40B4-BE49-F238E27FC236}">
                  <a16:creationId xmlns:a16="http://schemas.microsoft.com/office/drawing/2014/main" id="{504A4DCA-7DB4-9603-CCE1-58D4256A73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5977985" y="1191829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4" name="Line 14">
              <a:extLst>
                <a:ext uri="{FF2B5EF4-FFF2-40B4-BE49-F238E27FC236}">
                  <a16:creationId xmlns:a16="http://schemas.microsoft.com/office/drawing/2014/main" id="{8F3F9896-F2FC-1B87-BCEC-2056FBA4FC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534186" y="3432539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5" name="Line 16">
              <a:extLst>
                <a:ext uri="{FF2B5EF4-FFF2-40B4-BE49-F238E27FC236}">
                  <a16:creationId xmlns:a16="http://schemas.microsoft.com/office/drawing/2014/main" id="{039C3996-3FD2-EDEA-6AA5-339B262EFFA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057369" y="2602708"/>
              <a:ext cx="0" cy="830685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6" name="Line 18">
              <a:extLst>
                <a:ext uri="{FF2B5EF4-FFF2-40B4-BE49-F238E27FC236}">
                  <a16:creationId xmlns:a16="http://schemas.microsoft.com/office/drawing/2014/main" id="{BBD164D3-C910-A0EF-D00C-FC48E08B5A3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524026" y="988541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7" name="Line 13">
              <a:extLst>
                <a:ext uri="{FF2B5EF4-FFF2-40B4-BE49-F238E27FC236}">
                  <a16:creationId xmlns:a16="http://schemas.microsoft.com/office/drawing/2014/main" id="{72657C52-92C5-1591-A2C4-448A71FDF9A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7145253" y="1743321"/>
              <a:ext cx="996179" cy="0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8" name="Line 14">
              <a:extLst>
                <a:ext uri="{FF2B5EF4-FFF2-40B4-BE49-F238E27FC236}">
                  <a16:creationId xmlns:a16="http://schemas.microsoft.com/office/drawing/2014/main" id="{9C0F8B68-4BBB-D242-F5AD-94019A640CC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696747" y="2188008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49" name="Line 16">
              <a:extLst>
                <a:ext uri="{FF2B5EF4-FFF2-40B4-BE49-F238E27FC236}">
                  <a16:creationId xmlns:a16="http://schemas.microsoft.com/office/drawing/2014/main" id="{7FB5D616-DA85-012B-2EDE-6E03A91C78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142685" y="1272885"/>
              <a:ext cx="0" cy="1001316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sp>
          <p:nvSpPr>
            <p:cNvPr id="50" name="Line 18">
              <a:extLst>
                <a:ext uri="{FF2B5EF4-FFF2-40B4-BE49-F238E27FC236}">
                  <a16:creationId xmlns:a16="http://schemas.microsoft.com/office/drawing/2014/main" id="{AE143E46-41E5-5BB1-B742-D877FE54D5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7696745" y="1191829"/>
              <a:ext cx="0" cy="106807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C16A0A8-9FF9-E54C-A6E4-7ADABE93ED27}"/>
                </a:ext>
              </a:extLst>
            </p:cNvPr>
            <p:cNvGrpSpPr/>
            <p:nvPr/>
          </p:nvGrpSpPr>
          <p:grpSpPr>
            <a:xfrm>
              <a:off x="6539728" y="1656907"/>
              <a:ext cx="580606" cy="1480108"/>
              <a:chOff x="6583043" y="1767669"/>
              <a:chExt cx="621338" cy="1574423"/>
            </a:xfrm>
          </p:grpSpPr>
          <p:sp>
            <p:nvSpPr>
              <p:cNvPr id="42" name="Text Box 19">
                <a:extLst>
                  <a:ext uri="{FF2B5EF4-FFF2-40B4-BE49-F238E27FC236}">
                    <a16:creationId xmlns:a16="http://schemas.microsoft.com/office/drawing/2014/main" id="{DD66DDB3-3AF7-CB55-51EC-A738385EA0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2514" y="3096551"/>
                <a:ext cx="511860" cy="245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CASE</a:t>
                </a:r>
              </a:p>
            </p:txBody>
          </p:sp>
          <p:sp>
            <p:nvSpPr>
              <p:cNvPr id="37" name="Text Box 19">
                <a:extLst>
                  <a:ext uri="{FF2B5EF4-FFF2-40B4-BE49-F238E27FC236}">
                    <a16:creationId xmlns:a16="http://schemas.microsoft.com/office/drawing/2014/main" id="{005333BE-2A63-0D52-D804-7D026D7B19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3043" y="1767669"/>
                <a:ext cx="621338" cy="3928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900" b="1" cap="all">
                    <a:solidFill>
                      <a:schemeClr val="accent1"/>
                    </a:solidFill>
                  </a:rPr>
                  <a:t>Display SCREEN</a:t>
                </a:r>
              </a:p>
            </p:txBody>
          </p:sp>
        </p:grpSp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4FE3E20F-3538-5670-953C-0F868F4819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252109" y="2257269"/>
              <a:ext cx="2441206" cy="2"/>
            </a:xfrm>
            <a:prstGeom prst="line">
              <a:avLst/>
            </a:prstGeom>
            <a:noFill/>
            <a:ln w="2222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13"/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029DC22-98EE-ED64-FEEC-6FE8C0C9FB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3251130" cy="356615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</a:rPr>
              <a:t>CLEANING THE ANALYZER</a:t>
            </a:r>
          </a:p>
          <a:p>
            <a:pPr lvl="1"/>
            <a:r>
              <a:rPr lang="en-US" sz="1200" dirty="0">
                <a:latin typeface="+mn-lt"/>
              </a:rPr>
              <a:t>Clean the display screen and the case with any of the following: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+mn-lt"/>
              </a:rPr>
              <a:t>gauze pad moistened with </a:t>
            </a:r>
          </a:p>
          <a:p>
            <a:pPr lvl="3">
              <a:lnSpc>
                <a:spcPct val="90000"/>
              </a:lnSpc>
            </a:pPr>
            <a:r>
              <a:rPr lang="en-US" sz="1200" dirty="0">
                <a:latin typeface="+mn-lt"/>
              </a:rPr>
              <a:t>isopropyl alcohol (IPA) or </a:t>
            </a:r>
          </a:p>
          <a:p>
            <a:pPr lvl="3">
              <a:lnSpc>
                <a:spcPct val="90000"/>
              </a:lnSpc>
            </a:pPr>
            <a:r>
              <a:rPr lang="en-US" sz="1200" dirty="0">
                <a:latin typeface="+mn-lt"/>
              </a:rPr>
              <a:t>10% bleach solution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+mn-lt"/>
              </a:rPr>
              <a:t>PDI</a:t>
            </a:r>
            <a:r>
              <a:rPr lang="en-US" sz="1200" baseline="30000" dirty="0">
                <a:latin typeface="+mn-lt"/>
              </a:rPr>
              <a:t>®</a:t>
            </a:r>
            <a:r>
              <a:rPr lang="en-US" sz="1200" dirty="0">
                <a:latin typeface="+mn-lt"/>
              </a:rPr>
              <a:t> Super Sani-Cloth</a:t>
            </a:r>
            <a:r>
              <a:rPr lang="en-US" sz="1200" baseline="30000" dirty="0">
                <a:latin typeface="+mn-lt"/>
              </a:rPr>
              <a:t>®</a:t>
            </a:r>
            <a:br>
              <a:rPr lang="en-US" sz="1200" baseline="30000" dirty="0">
                <a:latin typeface="+mn-lt"/>
              </a:rPr>
            </a:br>
            <a:endParaRPr lang="en-US" sz="1200" baseline="30000" dirty="0">
              <a:latin typeface="+mn-lt"/>
            </a:endParaRPr>
          </a:p>
          <a:p>
            <a:pPr lvl="1"/>
            <a:r>
              <a:rPr lang="en-US" sz="1200" dirty="0">
                <a:latin typeface="+mn-lt"/>
              </a:rPr>
              <a:t>Rinse using a gauze pad moistened with water and dry</a:t>
            </a:r>
          </a:p>
          <a:p>
            <a:pPr defTabSz="385763">
              <a:spcBef>
                <a:spcPts val="254"/>
              </a:spcBef>
            </a:pPr>
            <a:endParaRPr lang="en-US" sz="1400" dirty="0"/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latin typeface="+mj-lt"/>
            </a:endParaRPr>
          </a:p>
          <a:p>
            <a:pPr defTabSz="385763">
              <a:spcBef>
                <a:spcPts val="254"/>
              </a:spcBef>
            </a:pPr>
            <a:endParaRPr lang="en-US" sz="1400" b="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642A0-0446-EED8-0EC6-6CE65CD11E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47</a:t>
            </a:fld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947DD1-B301-2AEE-A017-0FA14B5A1496}"/>
              </a:ext>
            </a:extLst>
          </p:cNvPr>
          <p:cNvSpPr txBox="1"/>
          <p:nvPr/>
        </p:nvSpPr>
        <p:spPr>
          <a:xfrm>
            <a:off x="968938" y="3619981"/>
            <a:ext cx="2982543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Avoid getting excess fluids in the seam between the display screen and the case.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The analyzer and downloader/recharger MUST NOT be immersed in any liquid.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D6E6804-FB75-E913-C5F3-36EAEA89E8DE}"/>
              </a:ext>
            </a:extLst>
          </p:cNvPr>
          <p:cNvCxnSpPr>
            <a:cxnSpLocks/>
          </p:cNvCxnSpPr>
          <p:nvPr/>
        </p:nvCxnSpPr>
        <p:spPr>
          <a:xfrm>
            <a:off x="501186" y="3499037"/>
            <a:ext cx="317493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EC1BB745-54C3-ADD5-C977-4A98FF75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and Disinfecting </a:t>
            </a:r>
            <a:r>
              <a:rPr lang="en-US" sz="1400"/>
              <a:t>– cont’d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BEA94D-84A9-115F-243E-B2E4DD592B43}"/>
              </a:ext>
            </a:extLst>
          </p:cNvPr>
          <p:cNvGrpSpPr/>
          <p:nvPr/>
        </p:nvGrpSpPr>
        <p:grpSpPr>
          <a:xfrm>
            <a:off x="596484" y="261768"/>
            <a:ext cx="3547349" cy="242663"/>
            <a:chOff x="4066256" y="1621557"/>
            <a:chExt cx="4286892" cy="484744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73460712-5455-2DF5-221E-0263A0E57A4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EE842C11-60A0-A184-E5AE-D3927B32D14A}"/>
                </a:ext>
              </a:extLst>
            </p:cNvPr>
            <p:cNvSpPr txBox="1"/>
            <p:nvPr/>
          </p:nvSpPr>
          <p:spPr>
            <a:xfrm>
              <a:off x="4183099" y="1775642"/>
              <a:ext cx="87835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FFA76B43-82F8-3490-C00D-A966320F076A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5DFE9437-B3EC-D75D-4757-55D00B4793E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2">
              <a:extLst>
                <a:ext uri="{FF2B5EF4-FFF2-40B4-BE49-F238E27FC236}">
                  <a16:creationId xmlns:a16="http://schemas.microsoft.com/office/drawing/2014/main" id="{7C069F90-660D-BE5B-3E07-9254E3012605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EE496A80-6CBC-93D2-B6F5-8C22BEB60C43}"/>
                </a:ext>
              </a:extLst>
            </p:cNvPr>
            <p:cNvSpPr txBox="1"/>
            <p:nvPr/>
          </p:nvSpPr>
          <p:spPr>
            <a:xfrm>
              <a:off x="5408820" y="17207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7AD5AA0A-013B-AE1D-5A73-53B0B593691E}"/>
                </a:ext>
              </a:extLst>
            </p:cNvPr>
            <p:cNvSpPr txBox="1"/>
            <p:nvPr/>
          </p:nvSpPr>
          <p:spPr>
            <a:xfrm>
              <a:off x="6383809" y="1775642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8353C7B0-2FF6-C959-A790-F1D8B0B5E235}"/>
                </a:ext>
              </a:extLst>
            </p:cNvPr>
            <p:cNvSpPr txBox="1"/>
            <p:nvPr/>
          </p:nvSpPr>
          <p:spPr>
            <a:xfrm>
              <a:off x="7399614" y="1720772"/>
              <a:ext cx="776615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396D63B-0631-3A51-28CF-FBD038132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4" y="3673887"/>
            <a:ext cx="457137" cy="457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891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2C5AB-CE0F-E5F0-851E-E339EF3A7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07680C6-7296-E39F-E26C-DF7D323B9A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6" y="1157970"/>
            <a:ext cx="2784432" cy="3229785"/>
          </a:xfrm>
        </p:spPr>
        <p:txBody>
          <a:bodyPr/>
          <a:lstStyle/>
          <a:p>
            <a:pPr marL="0" lvl="1" indent="0" defTabSz="385763">
              <a:spcBef>
                <a:spcPts val="254"/>
              </a:spcBef>
              <a:buNone/>
            </a:pPr>
            <a:r>
              <a:rPr lang="en-US">
                <a:solidFill>
                  <a:schemeClr val="accent3"/>
                </a:solidFill>
                <a:latin typeface="+mn-lt"/>
                <a:cs typeface="Calibri" panose="020F0502020204030204" pitchFamily="34" charset="0"/>
              </a:rPr>
              <a:t>DECONTAMINATING THE ANALYZER</a:t>
            </a:r>
          </a:p>
          <a:p>
            <a:pPr marL="228600" lvl="1" indent="-228600">
              <a:buClr>
                <a:schemeClr val="accent3"/>
              </a:buClr>
              <a:buFont typeface="+mj-lt"/>
              <a:buAutoNum type="arabicPeriod"/>
            </a:pPr>
            <a:r>
              <a:rPr lang="en-US" sz="1200">
                <a:latin typeface="+mn-lt"/>
              </a:rPr>
              <a:t>Prepare a 10% solution of bleach</a:t>
            </a:r>
          </a:p>
          <a:p>
            <a:pPr marL="228600" lvl="1" indent="-228600">
              <a:buClr>
                <a:schemeClr val="accent3"/>
              </a:buClr>
              <a:buFont typeface="+mj-lt"/>
              <a:buAutoNum type="arabicPeriod"/>
            </a:pPr>
            <a:r>
              <a:rPr lang="en-US" sz="1200">
                <a:latin typeface="+mn-lt"/>
              </a:rPr>
              <a:t>Soak a few gauze pads in the bleach solution. Squeeze the pads to remove excess solution</a:t>
            </a:r>
          </a:p>
          <a:p>
            <a:pPr marL="228600" lvl="1" indent="-228600">
              <a:buClr>
                <a:schemeClr val="accent3"/>
              </a:buClr>
              <a:buFont typeface="+mj-lt"/>
              <a:buAutoNum type="arabicPeriod"/>
            </a:pPr>
            <a:r>
              <a:rPr lang="en-US" sz="1200">
                <a:latin typeface="+mn-lt"/>
              </a:rPr>
              <a:t>Soften, then remove any dried blood with one or two of the gauze pads soaked in the bleach solution. Avoid scraping dried blood as contaminated particles may become airborne</a:t>
            </a:r>
          </a:p>
          <a:p>
            <a:pPr marL="228600" lvl="1" indent="-228600">
              <a:buClr>
                <a:schemeClr val="accent3"/>
              </a:buClr>
              <a:buFont typeface="+mj-lt"/>
              <a:buAutoNum type="arabicPeriod"/>
            </a:pPr>
            <a:r>
              <a:rPr lang="en-US" sz="1200">
                <a:latin typeface="+mn-lt"/>
              </a:rPr>
              <a:t>Clean the entire surface of the device twice with gauze pads soaked in the bleach solution.</a:t>
            </a:r>
          </a:p>
          <a:p>
            <a:pPr marL="342900" lvl="1" indent="-342900">
              <a:buClr>
                <a:schemeClr val="accent3"/>
              </a:buClr>
              <a:buFont typeface="+mj-lt"/>
              <a:buAutoNum type="arabicPeriod"/>
            </a:pPr>
            <a:endParaRPr lang="en-US"/>
          </a:p>
          <a:p>
            <a:pPr marL="342900" indent="-342900" defTabSz="385763">
              <a:spcBef>
                <a:spcPts val="254"/>
              </a:spcBef>
              <a:buClr>
                <a:schemeClr val="accent3"/>
              </a:buClr>
              <a:buFont typeface="+mj-lt"/>
              <a:buAutoNum type="arabicPeriod"/>
            </a:pPr>
            <a:endParaRPr lang="en-US" sz="1400" b="0">
              <a:latin typeface="+mj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1972B-E8F3-9388-31C0-113BE0AD1E8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48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08D772-131F-D6E8-D2D2-B9849931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and Disinfecting </a:t>
            </a:r>
            <a:r>
              <a:rPr lang="en-US" sz="1400"/>
              <a:t>– cont’d</a:t>
            </a:r>
          </a:p>
        </p:txBody>
      </p:sp>
      <p:pic>
        <p:nvPicPr>
          <p:cNvPr id="7" name="Picture 6" descr="A hand in a glove holding a stack of white gauze&#10;&#10;Description automatically generated">
            <a:extLst>
              <a:ext uri="{FF2B5EF4-FFF2-40B4-BE49-F238E27FC236}">
                <a16:creationId xmlns:a16="http://schemas.microsoft.com/office/drawing/2014/main" id="{26B2C1DB-ACA7-AE5C-3ADD-46B07A33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t="1425" r="5611" b="29640"/>
          <a:stretch/>
        </p:blipFill>
        <p:spPr>
          <a:xfrm flipH="1">
            <a:off x="3798925" y="2448571"/>
            <a:ext cx="2338067" cy="184774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D6ED55-A795-4DEB-E497-2A2F7B950A07}"/>
              </a:ext>
            </a:extLst>
          </p:cNvPr>
          <p:cNvSpPr txBox="1">
            <a:spLocks/>
          </p:cNvSpPr>
          <p:nvPr/>
        </p:nvSpPr>
        <p:spPr>
          <a:xfrm>
            <a:off x="5155293" y="1192090"/>
            <a:ext cx="3834134" cy="356615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>
              <a:latin typeface="+mj-lt"/>
            </a:endParaRPr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649B3-313C-B806-885A-AACC88620D43}"/>
              </a:ext>
            </a:extLst>
          </p:cNvPr>
          <p:cNvSpPr txBox="1"/>
          <p:nvPr/>
        </p:nvSpPr>
        <p:spPr>
          <a:xfrm>
            <a:off x="6742467" y="1785843"/>
            <a:ext cx="181469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Decontaminate the analyzer whenever a specimen is spilled onto it or if the item is to be returned to Abbott.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Wear gloves while performing the procedure.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To protect from nosocomial infections, decontaminate analyzers periodically and whenever blood is spilled or transferred to an analyzer.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Avoid getting excess fluids in the seam between the display screen and the case.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8197F8C-74CD-2669-2B12-A9E99D32F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91" y="1216654"/>
            <a:ext cx="457137" cy="4571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44A60F-4BE6-E16A-A792-667429EB53A6}"/>
              </a:ext>
            </a:extLst>
          </p:cNvPr>
          <p:cNvCxnSpPr>
            <a:cxnSpLocks/>
          </p:cNvCxnSpPr>
          <p:nvPr/>
        </p:nvCxnSpPr>
        <p:spPr>
          <a:xfrm>
            <a:off x="6439730" y="1216654"/>
            <a:ext cx="0" cy="3079659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DB88E4-B934-804D-4731-E2B1C97F74C5}"/>
              </a:ext>
            </a:extLst>
          </p:cNvPr>
          <p:cNvGrpSpPr/>
          <p:nvPr/>
        </p:nvGrpSpPr>
        <p:grpSpPr>
          <a:xfrm>
            <a:off x="596484" y="261768"/>
            <a:ext cx="3547349" cy="242663"/>
            <a:chOff x="4066256" y="1621557"/>
            <a:chExt cx="4286892" cy="484744"/>
          </a:xfrm>
        </p:grpSpPr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BF1EACD6-C06A-DCC3-3A02-2DE5875218D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004F6049-A28D-0782-763C-F0FED9A5FB58}"/>
                </a:ext>
              </a:extLst>
            </p:cNvPr>
            <p:cNvSpPr txBox="1"/>
            <p:nvPr/>
          </p:nvSpPr>
          <p:spPr>
            <a:xfrm>
              <a:off x="4183099" y="1775642"/>
              <a:ext cx="87835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B58622DF-5953-E28E-2FB4-7F4A7E9893C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26524006-EA1F-9E5E-4ABD-3B169980F8B6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3326558F-093B-02A5-BF83-CECB1CDF1CF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008340CF-01FF-F6EB-8892-B494F529E9A7}"/>
                </a:ext>
              </a:extLst>
            </p:cNvPr>
            <p:cNvSpPr txBox="1"/>
            <p:nvPr/>
          </p:nvSpPr>
          <p:spPr>
            <a:xfrm>
              <a:off x="5408820" y="17207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20AB9EF3-4F2A-6DB0-EA13-E69062694961}"/>
                </a:ext>
              </a:extLst>
            </p:cNvPr>
            <p:cNvSpPr txBox="1"/>
            <p:nvPr/>
          </p:nvSpPr>
          <p:spPr>
            <a:xfrm>
              <a:off x="6383809" y="1775642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9AEFA46C-E1F3-4D26-C9E0-AB084B8A8096}"/>
                </a:ext>
              </a:extLst>
            </p:cNvPr>
            <p:cNvSpPr txBox="1"/>
            <p:nvPr/>
          </p:nvSpPr>
          <p:spPr>
            <a:xfrm>
              <a:off x="7374924" y="1733507"/>
              <a:ext cx="776615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093D7AC-B4C7-7B73-C6D7-06642B6F3AF4}"/>
              </a:ext>
            </a:extLst>
          </p:cNvPr>
          <p:cNvSpPr txBox="1">
            <a:spLocks/>
          </p:cNvSpPr>
          <p:nvPr/>
        </p:nvSpPr>
        <p:spPr>
          <a:xfrm>
            <a:off x="3545910" y="1443070"/>
            <a:ext cx="2784432" cy="146126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lang="en-US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8600">
              <a:buClr>
                <a:schemeClr val="accent3"/>
              </a:buClr>
              <a:buFont typeface="+mj-lt"/>
              <a:buAutoNum type="arabicPeriod" startAt="5"/>
            </a:pPr>
            <a:r>
              <a:rPr lang="en-US" sz="1200">
                <a:latin typeface="+mn-lt"/>
              </a:rPr>
              <a:t>Rinse the surface of the device with gauze pads moistened with tap water and dry. If the device is to be shipped, place it in a plastic bag.</a:t>
            </a:r>
          </a:p>
          <a:p>
            <a:pPr marL="228600" lvl="1" indent="-228600">
              <a:buFont typeface="+mj-lt"/>
              <a:buAutoNum type="arabicPeriod"/>
            </a:pPr>
            <a:endParaRPr lang="en-US" sz="1200"/>
          </a:p>
          <a:p>
            <a:pPr defTabSz="385763">
              <a:spcBef>
                <a:spcPts val="254"/>
              </a:spcBef>
            </a:pPr>
            <a:endParaRPr lang="en-US" sz="1400" b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686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D266B-BA0B-0198-D3FF-0C6A1EA1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DC21D-33DC-72E0-4C16-4BD9032832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49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416945-A630-E587-6DCE-9B5FB624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Cleaning and Disinfecting </a:t>
            </a:r>
            <a:r>
              <a:rPr lang="en-US" sz="1400"/>
              <a:t>– cont’d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D828A-FF22-37F3-89BE-511C270464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6483" y="1118084"/>
            <a:ext cx="4769238" cy="1001368"/>
          </a:xfrm>
        </p:spPr>
        <p:txBody>
          <a:bodyPr/>
          <a:lstStyle/>
          <a:p>
            <a:r>
              <a:rPr lang="en-US" sz="1400" b="0" dirty="0">
                <a:solidFill>
                  <a:schemeClr val="accent3"/>
                </a:solidFill>
              </a:rPr>
              <a:t>PLEASE TAKE EXTRA CARE</a:t>
            </a:r>
          </a:p>
          <a:p>
            <a:pPr lvl="1"/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let liquid enter the cartridge port or battery compartment; do not immerse in any liquid.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6E1945-E677-6DA4-EF79-F7DDBEAD44F5}"/>
              </a:ext>
            </a:extLst>
          </p:cNvPr>
          <p:cNvGrpSpPr/>
          <p:nvPr/>
        </p:nvGrpSpPr>
        <p:grpSpPr>
          <a:xfrm>
            <a:off x="721866" y="1797104"/>
            <a:ext cx="2255275" cy="2587941"/>
            <a:chOff x="3075142" y="647992"/>
            <a:chExt cx="2736287" cy="28014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7C8B94-6982-C998-393A-2A4B3A87A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6" t="18485" r="26576" b="19261"/>
            <a:stretch/>
          </p:blipFill>
          <p:spPr>
            <a:xfrm>
              <a:off x="4531817" y="795951"/>
              <a:ext cx="1279612" cy="24563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05EE58-9E19-91ED-A3EB-002E476FA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0" t="13536" r="30261" b="13536"/>
            <a:stretch/>
          </p:blipFill>
          <p:spPr>
            <a:xfrm>
              <a:off x="3075142" y="647992"/>
              <a:ext cx="1404868" cy="280141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1028D12-2720-C02D-3EAC-17C2F9C4C1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23" r="20089"/>
          <a:stretch/>
        </p:blipFill>
        <p:spPr>
          <a:xfrm>
            <a:off x="3467846" y="2090971"/>
            <a:ext cx="1929416" cy="1464684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7C27CB3A-995C-5901-B225-1490C5585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8280" y="3554773"/>
            <a:ext cx="548640" cy="548640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B38BF8CF-2697-AB42-B068-7E3F0D309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50906" y="3554773"/>
            <a:ext cx="548640" cy="5486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8AD4800-3E72-B36D-3FB3-EDE21AEEC1C5}"/>
              </a:ext>
            </a:extLst>
          </p:cNvPr>
          <p:cNvGrpSpPr/>
          <p:nvPr/>
        </p:nvGrpSpPr>
        <p:grpSpPr>
          <a:xfrm>
            <a:off x="596484" y="261768"/>
            <a:ext cx="3547349" cy="242663"/>
            <a:chOff x="4066256" y="1621557"/>
            <a:chExt cx="4286892" cy="484744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2DC8E0C5-174D-4A7F-22FB-E4E332A03E6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3AE7693E-43AE-DADE-362B-9AC22B01D7E0}"/>
                </a:ext>
              </a:extLst>
            </p:cNvPr>
            <p:cNvSpPr txBox="1"/>
            <p:nvPr/>
          </p:nvSpPr>
          <p:spPr>
            <a:xfrm>
              <a:off x="4183099" y="1775642"/>
              <a:ext cx="87835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5461FF61-DD3C-688D-69D5-36FAEF89DEB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F1E2E891-A43D-D176-21CE-70A631D336B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809ED3CE-548C-F8AA-0029-67D4EE02E9D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622D9CA2-1DD7-0D4C-E48A-DEABB3D7E838}"/>
                </a:ext>
              </a:extLst>
            </p:cNvPr>
            <p:cNvSpPr txBox="1"/>
            <p:nvPr/>
          </p:nvSpPr>
          <p:spPr>
            <a:xfrm>
              <a:off x="5408820" y="1720772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D17BD591-A01C-4299-B919-25EA00D2A5B6}"/>
                </a:ext>
              </a:extLst>
            </p:cNvPr>
            <p:cNvSpPr txBox="1"/>
            <p:nvPr/>
          </p:nvSpPr>
          <p:spPr>
            <a:xfrm>
              <a:off x="6383809" y="1775642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641FF113-16AA-C29F-FEE9-3FEB95F6837D}"/>
                </a:ext>
              </a:extLst>
            </p:cNvPr>
            <p:cNvSpPr txBox="1"/>
            <p:nvPr/>
          </p:nvSpPr>
          <p:spPr>
            <a:xfrm>
              <a:off x="7367811" y="1737216"/>
              <a:ext cx="776615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939E110-571C-E587-2F95-27F853729415}"/>
              </a:ext>
            </a:extLst>
          </p:cNvPr>
          <p:cNvSpPr/>
          <p:nvPr/>
        </p:nvSpPr>
        <p:spPr>
          <a:xfrm>
            <a:off x="3895513" y="1130825"/>
            <a:ext cx="2341879" cy="2502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48292A-64B2-2F73-6248-B7AF631BC4B3}"/>
              </a:ext>
            </a:extLst>
          </p:cNvPr>
          <p:cNvSpPr/>
          <p:nvPr/>
        </p:nvSpPr>
        <p:spPr>
          <a:xfrm>
            <a:off x="572663" y="1850663"/>
            <a:ext cx="2647666" cy="258794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3A0D43-9315-71F2-E39B-0B0DDC3595C7}"/>
              </a:ext>
            </a:extLst>
          </p:cNvPr>
          <p:cNvSpPr/>
          <p:nvPr/>
        </p:nvSpPr>
        <p:spPr>
          <a:xfrm>
            <a:off x="3449618" y="1850663"/>
            <a:ext cx="2078373" cy="203149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72853765-2EA4-FC9F-1F6C-9EE64068F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0603" y="3113592"/>
            <a:ext cx="548640" cy="548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2C0B31-9528-9256-CACF-06442E53480F}"/>
              </a:ext>
            </a:extLst>
          </p:cNvPr>
          <p:cNvSpPr/>
          <p:nvPr/>
        </p:nvSpPr>
        <p:spPr>
          <a:xfrm>
            <a:off x="5011922" y="3500585"/>
            <a:ext cx="97023" cy="6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ue and black water drop&#10;&#10;AI-generated content may be incorrect.">
            <a:extLst>
              <a:ext uri="{FF2B5EF4-FFF2-40B4-BE49-F238E27FC236}">
                <a16:creationId xmlns:a16="http://schemas.microsoft.com/office/drawing/2014/main" id="{B4E79DD4-E5B4-FAAD-44E5-E506DE588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64" y="4342581"/>
            <a:ext cx="413682" cy="4136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D5A271F-BDA2-47C0-7934-5544B962872C}"/>
              </a:ext>
            </a:extLst>
          </p:cNvPr>
          <p:cNvSpPr/>
          <p:nvPr/>
        </p:nvSpPr>
        <p:spPr>
          <a:xfrm>
            <a:off x="7915939" y="3402990"/>
            <a:ext cx="97023" cy="6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B6BE15-6799-B648-397B-59F6AE39B1EA}"/>
              </a:ext>
            </a:extLst>
          </p:cNvPr>
          <p:cNvSpPr/>
          <p:nvPr/>
        </p:nvSpPr>
        <p:spPr>
          <a:xfrm>
            <a:off x="7530509" y="3196985"/>
            <a:ext cx="97023" cy="6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ue and black water drop&#10;&#10;AI-generated content may be incorrect.">
            <a:extLst>
              <a:ext uri="{FF2B5EF4-FFF2-40B4-BE49-F238E27FC236}">
                <a16:creationId xmlns:a16="http://schemas.microsoft.com/office/drawing/2014/main" id="{964B68BA-F6C5-336C-B40D-EBBCE9E87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21" y="3777726"/>
            <a:ext cx="413682" cy="4136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 descr="A white device with a hole in the middle&#10;&#10;AI-generated content may be incorrect.">
            <a:extLst>
              <a:ext uri="{FF2B5EF4-FFF2-40B4-BE49-F238E27FC236}">
                <a16:creationId xmlns:a16="http://schemas.microsoft.com/office/drawing/2014/main" id="{B2DFAB81-3000-EC0C-CCA2-3A31AB1907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8425" r="9898" b="4360"/>
          <a:stretch/>
        </p:blipFill>
        <p:spPr>
          <a:xfrm>
            <a:off x="6375509" y="1190647"/>
            <a:ext cx="2046625" cy="1983258"/>
          </a:xfrm>
          <a:prstGeom prst="rect">
            <a:avLst/>
          </a:prstGeom>
          <a:ln>
            <a:noFill/>
          </a:ln>
        </p:spPr>
      </p:pic>
      <p:pic>
        <p:nvPicPr>
          <p:cNvPr id="31" name="Graphic 30" descr="Close with solid fill">
            <a:extLst>
              <a:ext uri="{FF2B5EF4-FFF2-40B4-BE49-F238E27FC236}">
                <a16:creationId xmlns:a16="http://schemas.microsoft.com/office/drawing/2014/main" id="{CFCC8117-A715-1485-628B-D50820A37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6451" y="1749998"/>
            <a:ext cx="548640" cy="54864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8ADB9CB-4DC0-C09A-D3CD-A3E9ED885EB2}"/>
              </a:ext>
            </a:extLst>
          </p:cNvPr>
          <p:cNvSpPr/>
          <p:nvPr/>
        </p:nvSpPr>
        <p:spPr>
          <a:xfrm>
            <a:off x="6357281" y="1157425"/>
            <a:ext cx="2046625" cy="213134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ue and black water drop&#10;&#10;AI-generated content may be incorrect.">
            <a:extLst>
              <a:ext uri="{FF2B5EF4-FFF2-40B4-BE49-F238E27FC236}">
                <a16:creationId xmlns:a16="http://schemas.microsoft.com/office/drawing/2014/main" id="{0EEAAF72-137C-49B8-13FE-172550E6DD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09" y="3048773"/>
            <a:ext cx="413682" cy="4136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95FFF0-C164-01EF-91A5-EE3B64D481B9}"/>
              </a:ext>
            </a:extLst>
          </p:cNvPr>
          <p:cNvSpPr txBox="1"/>
          <p:nvPr/>
        </p:nvSpPr>
        <p:spPr>
          <a:xfrm>
            <a:off x="6417939" y="3804181"/>
            <a:ext cx="2511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Unplug the power supply from the outlet and dry the Downloader completely.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4781AE-121D-49B0-8973-59F7C667403C}"/>
              </a:ext>
            </a:extLst>
          </p:cNvPr>
          <p:cNvCxnSpPr>
            <a:cxnSpLocks/>
          </p:cNvCxnSpPr>
          <p:nvPr/>
        </p:nvCxnSpPr>
        <p:spPr>
          <a:xfrm>
            <a:off x="5898934" y="3696528"/>
            <a:ext cx="28863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C48B1B1-A45F-FB21-0C71-518BB7EEFE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1" y="3858175"/>
            <a:ext cx="457137" cy="457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42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192090"/>
            <a:ext cx="3593693" cy="3566159"/>
          </a:xfrm>
        </p:spPr>
        <p:txBody>
          <a:bodyPr/>
          <a:lstStyle/>
          <a:p>
            <a:r>
              <a:rPr lang="en-US" sz="1400" b="0" i="1" dirty="0">
                <a:solidFill>
                  <a:schemeClr val="accent3"/>
                </a:solidFill>
              </a:rPr>
              <a:t>i-STAT 1 ANALYZER</a:t>
            </a:r>
          </a:p>
          <a:p>
            <a:pPr lvl="1"/>
            <a:r>
              <a:rPr lang="en-US" dirty="0">
                <a:latin typeface="+mn-lt"/>
              </a:rPr>
              <a:t>Used to perform blood analysis testing with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i-STAT cartridges, review test results, and conduct quality control (QC) testing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Optional ability to transmit results via the </a:t>
            </a:r>
            <a:br>
              <a:rPr lang="en-US" dirty="0">
                <a:latin typeface="+mn-lt"/>
              </a:rPr>
            </a:br>
            <a:r>
              <a:rPr lang="en-US" i="1" dirty="0">
                <a:latin typeface="+mn-lt"/>
              </a:rPr>
              <a:t>i-STAT 1 </a:t>
            </a:r>
            <a:r>
              <a:rPr lang="en-US" dirty="0">
                <a:latin typeface="+mn-lt"/>
              </a:rPr>
              <a:t>Downloader/Recharger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/>
              <a:t>System Components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521CFB-0A2C-CD1D-F1E2-D709E8DF55B9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D78A11AF-921A-B896-2593-437904A3EB9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BE1991B0-AC8D-69DA-BDC5-1BC84EDD2584}"/>
                </a:ext>
              </a:extLst>
            </p:cNvPr>
            <p:cNvSpPr txBox="1"/>
            <p:nvPr/>
          </p:nvSpPr>
          <p:spPr>
            <a:xfrm>
              <a:off x="4141141" y="1775642"/>
              <a:ext cx="920310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8B19E6B-D51A-F4BF-433F-31FFFD103B0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E1C3F087-61F1-AC6B-2D68-0BCB522BFC49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0787855A-06F0-7363-7EC1-AA075012661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614CF3BF-E425-A6E7-56F8-25767EF0DB37}"/>
                </a:ext>
              </a:extLst>
            </p:cNvPr>
            <p:cNvSpPr txBox="1"/>
            <p:nvPr/>
          </p:nvSpPr>
          <p:spPr>
            <a:xfrm>
              <a:off x="5427836" y="1720069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94BBDDAD-E5F6-F8E0-8E85-C0C5E871C664}"/>
                </a:ext>
              </a:extLst>
            </p:cNvPr>
            <p:cNvSpPr txBox="1"/>
            <p:nvPr/>
          </p:nvSpPr>
          <p:spPr>
            <a:xfrm>
              <a:off x="6403136" y="177083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0E592E83-0B08-5457-2FBD-C76E14CA0A0C}"/>
                </a:ext>
              </a:extLst>
            </p:cNvPr>
            <p:cNvSpPr txBox="1"/>
            <p:nvPr/>
          </p:nvSpPr>
          <p:spPr>
            <a:xfrm>
              <a:off x="7397442" y="1720069"/>
              <a:ext cx="78413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FA200B-85CC-D957-A74C-0D8201E033C1}"/>
              </a:ext>
            </a:extLst>
          </p:cNvPr>
          <p:cNvGrpSpPr/>
          <p:nvPr/>
        </p:nvGrpSpPr>
        <p:grpSpPr>
          <a:xfrm>
            <a:off x="4133594" y="334400"/>
            <a:ext cx="4651072" cy="4133554"/>
            <a:chOff x="4436264" y="329486"/>
            <a:chExt cx="4651072" cy="41335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185476F-AE6B-1AEA-B3F9-C7811535F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0465" y="1692371"/>
              <a:ext cx="2786871" cy="2770669"/>
            </a:xfrm>
            <a:prstGeom prst="rect">
              <a:avLst/>
            </a:prstGeom>
          </p:spPr>
        </p:pic>
        <p:pic>
          <p:nvPicPr>
            <p:cNvPr id="21" name="Picture 20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18114A0B-2A63-1B54-1E0C-07FBF60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52" b="11482"/>
            <a:stretch/>
          </p:blipFill>
          <p:spPr>
            <a:xfrm>
              <a:off x="6123198" y="1192090"/>
              <a:ext cx="1570703" cy="1175925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5BCC75-F414-623E-32E4-CC9EA0AD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1" r="21861"/>
            <a:stretch/>
          </p:blipFill>
          <p:spPr>
            <a:xfrm>
              <a:off x="4436264" y="329486"/>
              <a:ext cx="1745612" cy="4124030"/>
            </a:xfrm>
            <a:prstGeom prst="rect">
              <a:avLst/>
            </a:prstGeom>
          </p:spPr>
        </p:pic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10B75E08-CFB0-658C-3D2D-ABF815D4231E}"/>
                </a:ext>
              </a:extLst>
            </p:cNvPr>
            <p:cNvSpPr txBox="1">
              <a:spLocks/>
            </p:cNvSpPr>
            <p:nvPr/>
          </p:nvSpPr>
          <p:spPr>
            <a:xfrm>
              <a:off x="6053917" y="2324910"/>
              <a:ext cx="1378785" cy="369332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b="1" i="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1698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400050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5762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44538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»"/>
                <a:defRPr sz="11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1600" b="0" spc="-10">
                  <a:solidFill>
                    <a:schemeClr val="accent3"/>
                  </a:solidFill>
                </a:rPr>
                <a:t>DOWNLOADER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962BBB-4703-BB8C-FDA0-844B978C52D8}"/>
                </a:ext>
              </a:extLst>
            </p:cNvPr>
            <p:cNvSpPr txBox="1"/>
            <p:nvPr/>
          </p:nvSpPr>
          <p:spPr>
            <a:xfrm>
              <a:off x="5994923" y="2626817"/>
              <a:ext cx="1349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>
                  <a:latin typeface="+mj-lt"/>
                </a:rPr>
                <a:t>Offers option to transmit results</a:t>
              </a:r>
            </a:p>
          </p:txBody>
        </p:sp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58313B55-FEB4-CA83-6872-BF074A259036}"/>
                </a:ext>
              </a:extLst>
            </p:cNvPr>
            <p:cNvSpPr txBox="1">
              <a:spLocks/>
            </p:cNvSpPr>
            <p:nvPr/>
          </p:nvSpPr>
          <p:spPr>
            <a:xfrm>
              <a:off x="4886982" y="4015503"/>
              <a:ext cx="1571428" cy="369332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800" b="1" i="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1698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400050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5762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44538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»"/>
                <a:defRPr sz="11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/>
              <a:r>
                <a:rPr lang="en-US" sz="1600" b="0" spc="-10">
                  <a:solidFill>
                    <a:schemeClr val="accent3"/>
                  </a:solidFill>
                </a:rPr>
                <a:t>i-STAT 1 ANALYZER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7643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50</a:t>
            </a:fld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60439D-BC81-4BCE-9EC1-F560D4BB5066}"/>
              </a:ext>
            </a:extLst>
          </p:cNvPr>
          <p:cNvCxnSpPr>
            <a:cxnSpLocks/>
          </p:cNvCxnSpPr>
          <p:nvPr/>
        </p:nvCxnSpPr>
        <p:spPr>
          <a:xfrm>
            <a:off x="4676775" y="1185249"/>
            <a:ext cx="0" cy="329565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A669FE8-BB5E-D5CF-63D4-D85AA643E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578" y="1508760"/>
            <a:ext cx="7742022" cy="583718"/>
          </a:xfrm>
        </p:spPr>
        <p:txBody>
          <a:bodyPr/>
          <a:lstStyle/>
          <a:p>
            <a:r>
              <a:rPr lang="en-US" sz="3600"/>
              <a:t>Congratulations!</a:t>
            </a:r>
          </a:p>
          <a:p>
            <a:endParaRPr lang="en-US" sz="3600"/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2816BD1-FCB2-0C90-20F2-27581A1A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9" t="-2910" r="-7203" b="-2020"/>
          <a:stretch/>
        </p:blipFill>
        <p:spPr>
          <a:xfrm>
            <a:off x="6631155" y="296298"/>
            <a:ext cx="1482591" cy="4334942"/>
          </a:xfrm>
          <a:prstGeom prst="rect">
            <a:avLst/>
          </a:prstGeom>
          <a:ln>
            <a:noFill/>
          </a:ln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50A7F2F1-A122-4A8D-B148-4068A522ABD0}"/>
              </a:ext>
            </a:extLst>
          </p:cNvPr>
          <p:cNvSpPr txBox="1"/>
          <p:nvPr/>
        </p:nvSpPr>
        <p:spPr>
          <a:xfrm>
            <a:off x="532654" y="2149056"/>
            <a:ext cx="6429973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+mj-lt"/>
                <a:cs typeface="Brandon Grotesque Regular"/>
              </a:rPr>
              <a:t>You</a:t>
            </a:r>
            <a:r>
              <a:rPr sz="2800" b="0" spc="114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60" dirty="0">
                <a:solidFill>
                  <a:srgbClr val="FFFFFF"/>
                </a:solidFill>
                <a:latin typeface="+mj-lt"/>
                <a:cs typeface="Brandon Grotesque Regular"/>
              </a:rPr>
              <a:t>have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70" dirty="0">
                <a:solidFill>
                  <a:srgbClr val="FFFFFF"/>
                </a:solidFill>
                <a:latin typeface="+mj-lt"/>
                <a:cs typeface="Brandon Grotesque Regular"/>
              </a:rPr>
              <a:t>completed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the</a:t>
            </a:r>
            <a:r>
              <a:rPr lang="en-US"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 lesson </a:t>
            </a:r>
            <a:br>
              <a:rPr lang="en-US"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</a:br>
            <a:r>
              <a:rPr lang="en-US" sz="3200" b="0" dirty="0">
                <a:solidFill>
                  <a:schemeClr val="bg1"/>
                </a:solidFill>
                <a:latin typeface="+mj-lt"/>
                <a:cs typeface="Brandon Grotesque Regular"/>
              </a:rPr>
              <a:t>i-STAT 1 System Orientation</a:t>
            </a:r>
            <a:br>
              <a:rPr lang="en-US" sz="3200" b="0" spc="160" dirty="0">
                <a:solidFill>
                  <a:schemeClr val="accent1"/>
                </a:solidFill>
                <a:latin typeface="+mj-lt"/>
                <a:cs typeface="Brandon Grotesque Regular"/>
              </a:rPr>
            </a:br>
            <a:endParaRPr sz="3200" dirty="0">
              <a:cs typeface="Brandon Grotesque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31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5FE5-09E5-8B58-E9DC-17AD93C0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0E516-7067-C343-CCFE-33C0194EBD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328468"/>
            <a:ext cx="4015742" cy="3566159"/>
          </a:xfrm>
        </p:spPr>
        <p:txBody>
          <a:bodyPr/>
          <a:lstStyle/>
          <a:p>
            <a:r>
              <a:rPr lang="en-US" sz="1400" b="0" i="1" dirty="0">
                <a:solidFill>
                  <a:schemeClr val="accent3"/>
                </a:solidFill>
              </a:rPr>
              <a:t>i-STAT 1 WIRELESS ANALYZER</a:t>
            </a:r>
          </a:p>
          <a:p>
            <a:pPr lvl="1"/>
            <a:r>
              <a:rPr lang="en-US" dirty="0">
                <a:latin typeface="+mn-lt"/>
              </a:rPr>
              <a:t>Used to perform blood analysis testing with </a:t>
            </a:r>
            <a:br>
              <a:rPr lang="en-US" dirty="0">
                <a:latin typeface="+mn-lt"/>
              </a:rPr>
            </a:br>
            <a:r>
              <a:rPr lang="en-US" i="1" dirty="0">
                <a:latin typeface="+mn-lt"/>
              </a:rPr>
              <a:t>i-STAT </a:t>
            </a:r>
            <a:r>
              <a:rPr lang="en-US" dirty="0">
                <a:latin typeface="+mn-lt"/>
              </a:rPr>
              <a:t>cartridges, review test results, and conduct quality control (QC) testing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Wireless ability to transmit results via the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built-in wi-fi radio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Optional ability to transmit results via the </a:t>
            </a:r>
            <a:br>
              <a:rPr lang="en-US" dirty="0">
                <a:latin typeface="+mn-lt"/>
              </a:rPr>
            </a:br>
            <a:r>
              <a:rPr lang="en-US" i="1" dirty="0">
                <a:latin typeface="+mn-lt"/>
              </a:rPr>
              <a:t>i-STAT 1 </a:t>
            </a:r>
            <a:r>
              <a:rPr lang="en-US" dirty="0">
                <a:latin typeface="+mn-lt"/>
              </a:rPr>
              <a:t>Downloader/Recharger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D8A3F-E4CA-1FD9-5D93-6B315F23A96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29C857-7646-43E4-42BF-8F46B14C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 dirty="0"/>
              <a:t>System Components </a:t>
            </a:r>
            <a:r>
              <a:rPr lang="en-US" sz="1400" dirty="0"/>
              <a:t>– cont’d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3C9D1D-7BEE-6688-E5E5-5C9AB47B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07" y="1677210"/>
            <a:ext cx="2534372" cy="251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FB553-DE52-EAFF-DF9B-FBCA557D3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r="17159"/>
          <a:stretch/>
        </p:blipFill>
        <p:spPr>
          <a:xfrm>
            <a:off x="4337417" y="764857"/>
            <a:ext cx="1587454" cy="375038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B4596ECA-E008-C3E3-6C5B-18E9E65C7E48}"/>
              </a:ext>
            </a:extLst>
          </p:cNvPr>
          <p:cNvSpPr txBox="1">
            <a:spLocks/>
          </p:cNvSpPr>
          <p:nvPr/>
        </p:nvSpPr>
        <p:spPr>
          <a:xfrm>
            <a:off x="5751247" y="2329824"/>
            <a:ext cx="1378785" cy="36933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z="1600" b="0" spc="-10">
                <a:solidFill>
                  <a:schemeClr val="accent3"/>
                </a:solidFill>
              </a:rPr>
              <a:t>DOWNLOADER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158DA-F1DE-5665-2185-05E30EBC5896}"/>
              </a:ext>
            </a:extLst>
          </p:cNvPr>
          <p:cNvSpPr txBox="1"/>
          <p:nvPr/>
        </p:nvSpPr>
        <p:spPr>
          <a:xfrm>
            <a:off x="5692253" y="2631731"/>
            <a:ext cx="1349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latin typeface="+mj-lt"/>
              </a:rPr>
              <a:t>offers extra option for transmitting results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F91987C-AB87-490F-7494-93281A31895C}"/>
              </a:ext>
            </a:extLst>
          </p:cNvPr>
          <p:cNvSpPr txBox="1">
            <a:spLocks/>
          </p:cNvSpPr>
          <p:nvPr/>
        </p:nvSpPr>
        <p:spPr>
          <a:xfrm>
            <a:off x="4702299" y="4127049"/>
            <a:ext cx="2649772" cy="36933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z="1600" b="0" i="1" spc="-10" dirty="0">
                <a:solidFill>
                  <a:schemeClr val="accent3"/>
                </a:solidFill>
              </a:rPr>
              <a:t>i-STAT 1 WIRELESS ANALYZER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DC6B16-5588-5908-06AE-6F4B1728752D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CEE6D5AD-48A0-0512-773A-11A5E24C582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A83FEB1A-6CE0-1E22-30DC-9F81CFC35761}"/>
                </a:ext>
              </a:extLst>
            </p:cNvPr>
            <p:cNvSpPr txBox="1"/>
            <p:nvPr/>
          </p:nvSpPr>
          <p:spPr>
            <a:xfrm>
              <a:off x="4141141" y="1775642"/>
              <a:ext cx="920310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C938D9D9-85AD-3F9D-ACFC-3BEDD0581FB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D6DB1DC2-7337-33C0-0A49-170F1891797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3325A123-CA6E-BDEC-7F75-FCE6A188325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39041485-CD50-2038-DFF9-2E5FCB502B44}"/>
                </a:ext>
              </a:extLst>
            </p:cNvPr>
            <p:cNvSpPr txBox="1"/>
            <p:nvPr/>
          </p:nvSpPr>
          <p:spPr>
            <a:xfrm>
              <a:off x="5427836" y="1720069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1AC5A5E5-044E-4E16-8B64-C71F9D160F2A}"/>
                </a:ext>
              </a:extLst>
            </p:cNvPr>
            <p:cNvSpPr txBox="1"/>
            <p:nvPr/>
          </p:nvSpPr>
          <p:spPr>
            <a:xfrm>
              <a:off x="6403136" y="177083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6E069E2D-25D3-1DE8-4E0C-56E670B40F8D}"/>
                </a:ext>
              </a:extLst>
            </p:cNvPr>
            <p:cNvSpPr txBox="1"/>
            <p:nvPr/>
          </p:nvSpPr>
          <p:spPr>
            <a:xfrm>
              <a:off x="7397442" y="1720069"/>
              <a:ext cx="78413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C121E40E-3D50-D275-5F3D-16CF9CADBC97}"/>
              </a:ext>
            </a:extLst>
          </p:cNvPr>
          <p:cNvSpPr txBox="1">
            <a:spLocks/>
          </p:cNvSpPr>
          <p:nvPr/>
        </p:nvSpPr>
        <p:spPr>
          <a:xfrm>
            <a:off x="5738770" y="1442065"/>
            <a:ext cx="2428288" cy="615553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z="1600" b="0" spc="-10">
                <a:solidFill>
                  <a:schemeClr val="accent1"/>
                </a:solidFill>
              </a:rPr>
              <a:t>WIRELESS</a:t>
            </a:r>
            <a:br>
              <a:rPr lang="en-US" sz="1600" b="0" spc="-10">
                <a:solidFill>
                  <a:schemeClr val="accent1"/>
                </a:solidFill>
              </a:rPr>
            </a:br>
            <a:r>
              <a:rPr lang="en-US" sz="1600" b="0" spc="-10">
                <a:solidFill>
                  <a:schemeClr val="accent1"/>
                </a:solidFill>
              </a:rPr>
              <a:t>TRANSMISSION</a:t>
            </a:r>
          </a:p>
        </p:txBody>
      </p:sp>
      <p:pic>
        <p:nvPicPr>
          <p:cNvPr id="22" name="Picture 21" descr="A blue and black wifi signal&#10;&#10;AI-generated content may be incorrect.">
            <a:extLst>
              <a:ext uri="{FF2B5EF4-FFF2-40B4-BE49-F238E27FC236}">
                <a16:creationId xmlns:a16="http://schemas.microsoft.com/office/drawing/2014/main" id="{12829B80-CEC2-D5A3-9575-AE4859806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48" b="22208"/>
          <a:stretch/>
        </p:blipFill>
        <p:spPr>
          <a:xfrm rot="8551769">
            <a:off x="5674258" y="857370"/>
            <a:ext cx="420523" cy="841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478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esign&#10;&#10;Description automatically generated with low confidence">
            <a:extLst>
              <a:ext uri="{FF2B5EF4-FFF2-40B4-BE49-F238E27FC236}">
                <a16:creationId xmlns:a16="http://schemas.microsoft.com/office/drawing/2014/main" id="{9795D8F8-1CEE-1483-B5BA-037D74951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01" y="2571750"/>
            <a:ext cx="1709044" cy="16970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Components </a:t>
            </a:r>
            <a:r>
              <a:rPr lang="en-US" sz="1400" dirty="0"/>
              <a:t>– cont’d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B34CB1-1938-F1AA-C96F-A8F887B4E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411" y="2911101"/>
            <a:ext cx="863513" cy="1263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079703-72C8-5029-3DA9-000FECBAD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219" y="3049050"/>
            <a:ext cx="797243" cy="1030278"/>
          </a:xfrm>
          <a:prstGeom prst="rect">
            <a:avLst/>
          </a:prstGeom>
        </p:spPr>
      </p:pic>
      <p:pic>
        <p:nvPicPr>
          <p:cNvPr id="20" name="Picture 19" descr="A picture containing plastic&#10;&#10;Description automatically generated">
            <a:extLst>
              <a:ext uri="{FF2B5EF4-FFF2-40B4-BE49-F238E27FC236}">
                <a16:creationId xmlns:a16="http://schemas.microsoft.com/office/drawing/2014/main" id="{BFC41EF6-8F59-6FBF-883D-D6BD7E863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70" y="2917725"/>
            <a:ext cx="863513" cy="1246649"/>
          </a:xfrm>
          <a:prstGeom prst="rect">
            <a:avLst/>
          </a:prstGeom>
        </p:spPr>
      </p:pic>
      <p:pic>
        <p:nvPicPr>
          <p:cNvPr id="22" name="Picture 21" descr="A picture containing bathroom, razor, tool&#10;&#10;Description automatically generated">
            <a:extLst>
              <a:ext uri="{FF2B5EF4-FFF2-40B4-BE49-F238E27FC236}">
                <a16:creationId xmlns:a16="http://schemas.microsoft.com/office/drawing/2014/main" id="{D16AD06E-1A6B-948D-D744-67021ECB20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63" y="2648314"/>
            <a:ext cx="814656" cy="152349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1BF85AC-935D-5C23-2615-752C83C49BFB}"/>
              </a:ext>
            </a:extLst>
          </p:cNvPr>
          <p:cNvSpPr txBox="1">
            <a:spLocks/>
          </p:cNvSpPr>
          <p:nvPr/>
        </p:nvSpPr>
        <p:spPr>
          <a:xfrm>
            <a:off x="4791308" y="1377560"/>
            <a:ext cx="4078224" cy="105058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sz="1400" i="1" dirty="0">
                <a:solidFill>
                  <a:schemeClr val="accent3"/>
                </a:solidFill>
                <a:latin typeface="+mn-lt"/>
              </a:rPr>
              <a:t>i-STAT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TEST CARTRIDGES</a:t>
            </a:r>
            <a:br>
              <a:rPr lang="en-US" sz="1400" dirty="0">
                <a:solidFill>
                  <a:schemeClr val="accent3"/>
                </a:solidFill>
                <a:latin typeface="+mn-lt"/>
              </a:rPr>
            </a:br>
            <a:endParaRPr lang="en-US" sz="1400" dirty="0">
              <a:solidFill>
                <a:schemeClr val="accent3"/>
              </a:solidFill>
              <a:latin typeface="+mn-lt"/>
            </a:endParaRPr>
          </a:p>
          <a:p>
            <a:pPr marR="0" lvl="1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+mn-lt"/>
              </a:rPr>
              <a:t>Unit-use design</a:t>
            </a:r>
          </a:p>
          <a:p>
            <a:pPr marR="0" lvl="1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+mn-lt"/>
              </a:rPr>
              <a:t>Contains sensors and reagents for testing patient samples and quality control fluids.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E9FFA6-A6E6-D269-D8CF-259C682A2EB9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FBEE4E3D-7819-202A-DA58-3940F6398C6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46FCD6B3-79D5-9B53-520E-742CF1BE1673}"/>
                </a:ext>
              </a:extLst>
            </p:cNvPr>
            <p:cNvSpPr txBox="1"/>
            <p:nvPr/>
          </p:nvSpPr>
          <p:spPr>
            <a:xfrm>
              <a:off x="4141141" y="1775642"/>
              <a:ext cx="920310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4E031F51-32BF-D3B6-5376-DE74B5243A6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14CA33D7-A5C5-5EE2-6080-809F1EBBA0CE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E12461AA-66E3-EFC9-B84A-85219EE1468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8AA36AEE-1AA9-2BBB-59EE-BFF3E8C6C8CC}"/>
                </a:ext>
              </a:extLst>
            </p:cNvPr>
            <p:cNvSpPr txBox="1"/>
            <p:nvPr/>
          </p:nvSpPr>
          <p:spPr>
            <a:xfrm>
              <a:off x="5427836" y="1720069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7668E963-CA48-4B39-57A6-EA3CF3B366F5}"/>
                </a:ext>
              </a:extLst>
            </p:cNvPr>
            <p:cNvSpPr txBox="1"/>
            <p:nvPr/>
          </p:nvSpPr>
          <p:spPr>
            <a:xfrm>
              <a:off x="6403136" y="177083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BF97E594-FC0A-B726-E40E-61BDA774D0D9}"/>
                </a:ext>
              </a:extLst>
            </p:cNvPr>
            <p:cNvSpPr txBox="1"/>
            <p:nvPr/>
          </p:nvSpPr>
          <p:spPr>
            <a:xfrm>
              <a:off x="7397442" y="1720069"/>
              <a:ext cx="78413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4551B4-4954-5DB5-23F8-32800FC55F32}"/>
              </a:ext>
            </a:extLst>
          </p:cNvPr>
          <p:cNvCxnSpPr>
            <a:cxnSpLocks/>
          </p:cNvCxnSpPr>
          <p:nvPr/>
        </p:nvCxnSpPr>
        <p:spPr>
          <a:xfrm>
            <a:off x="4509568" y="1481148"/>
            <a:ext cx="0" cy="2530413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FCC548-2006-E0DF-CA4F-41DD3B5D3CCB}"/>
              </a:ext>
            </a:extLst>
          </p:cNvPr>
          <p:cNvSpPr txBox="1">
            <a:spLocks/>
          </p:cNvSpPr>
          <p:nvPr/>
        </p:nvSpPr>
        <p:spPr>
          <a:xfrm>
            <a:off x="520595" y="1390198"/>
            <a:ext cx="4078224" cy="213774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sz="1400" i="1" dirty="0">
                <a:solidFill>
                  <a:schemeClr val="accent3"/>
                </a:solidFill>
                <a:latin typeface="+mn-lt"/>
              </a:rPr>
              <a:t>i-STAT 1 DOWNLOADER/RECHARGER</a:t>
            </a:r>
            <a:br>
              <a:rPr lang="en-US" sz="1400" dirty="0">
                <a:solidFill>
                  <a:schemeClr val="accent3"/>
                </a:solidFill>
                <a:latin typeface="+mn-lt"/>
              </a:rPr>
            </a:br>
            <a:endParaRPr lang="en-US" sz="1400" dirty="0">
              <a:solidFill>
                <a:schemeClr val="accent3"/>
              </a:solidFill>
              <a:latin typeface="+mn-lt"/>
            </a:endParaRPr>
          </a:p>
          <a:p>
            <a:pPr marR="0" lvl="1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+mn-lt"/>
              </a:rPr>
              <a:t>Used to perform analyzer software updates.</a:t>
            </a:r>
          </a:p>
          <a:p>
            <a:pPr marR="0" lvl="1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+mn-lt"/>
              </a:rPr>
              <a:t>Recharges the </a:t>
            </a:r>
            <a:r>
              <a:rPr lang="en-US" sz="1400" i="1" dirty="0">
                <a:latin typeface="+mn-lt"/>
              </a:rPr>
              <a:t>i-STAT 1 </a:t>
            </a:r>
            <a:r>
              <a:rPr lang="en-US" sz="1400" dirty="0">
                <a:latin typeface="+mn-lt"/>
              </a:rPr>
              <a:t>9-Volt NiMH Rechargeable Battery </a:t>
            </a:r>
          </a:p>
          <a:p>
            <a:pPr marR="0" lvl="1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latin typeface="+mn-lt"/>
              </a:rPr>
              <a:t>Transmits results via wired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network connection (optional)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98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192090"/>
            <a:ext cx="4132143" cy="3566159"/>
          </a:xfrm>
        </p:spPr>
        <p:txBody>
          <a:bodyPr vert="horz" lIns="0" tIns="0" rIns="91440" bIns="45720" rtlCol="0" anchor="t">
            <a:noAutofit/>
          </a:bodyPr>
          <a:lstStyle/>
          <a:p>
            <a:pPr marL="22860" defTabSz="385763">
              <a:spcBef>
                <a:spcPts val="254"/>
              </a:spcBef>
            </a:pPr>
            <a:r>
              <a:rPr lang="en-US" sz="1400" b="0" dirty="0">
                <a:solidFill>
                  <a:schemeClr val="accent3"/>
                </a:solidFill>
                <a:cs typeface="Calibri"/>
              </a:rPr>
              <a:t>DISPOSABLE BATTERIES &amp; </a:t>
            </a:r>
            <a:br>
              <a:rPr lang="en-US" sz="1400" b="0" dirty="0"/>
            </a:br>
            <a:r>
              <a:rPr lang="en-US" sz="1400" b="0" dirty="0">
                <a:solidFill>
                  <a:schemeClr val="accent3"/>
                </a:solidFill>
                <a:cs typeface="Calibri"/>
              </a:rPr>
              <a:t>THE </a:t>
            </a:r>
            <a:r>
              <a:rPr lang="en-US" sz="1400" b="0" i="1" dirty="0">
                <a:solidFill>
                  <a:schemeClr val="accent3"/>
                </a:solidFill>
                <a:cs typeface="Calibri"/>
              </a:rPr>
              <a:t>i-STAT 1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BATTERY CARRIER</a:t>
            </a:r>
          </a:p>
          <a:p>
            <a:pPr marL="0" lvl="1" indent="0">
              <a:buNone/>
            </a:pPr>
            <a:r>
              <a:rPr lang="en-US" dirty="0">
                <a:latin typeface="+mn-lt"/>
              </a:rPr>
              <a:t>The analyzer requires two </a:t>
            </a:r>
            <a:r>
              <a:rPr lang="en-US" dirty="0" err="1">
                <a:latin typeface="+mn-lt"/>
              </a:rPr>
              <a:t>Ultralife</a:t>
            </a:r>
            <a:r>
              <a:rPr lang="en-US" dirty="0">
                <a:latin typeface="+mn-lt"/>
              </a:rPr>
              <a:t> 9-Volt lithium batteries for use with the </a:t>
            </a:r>
            <a:r>
              <a:rPr lang="en-US" i="1" dirty="0">
                <a:latin typeface="+mn-lt"/>
              </a:rPr>
              <a:t>i-STAT 1 </a:t>
            </a:r>
            <a:r>
              <a:rPr lang="en-US" dirty="0">
                <a:latin typeface="+mn-lt"/>
              </a:rPr>
              <a:t>Battery Carrier</a:t>
            </a:r>
            <a:endParaRPr lang="en-US" dirty="0">
              <a:latin typeface="+mn-lt"/>
              <a:ea typeface="Calibri"/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8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Components </a:t>
            </a:r>
            <a:r>
              <a:rPr lang="en-US" sz="1400" dirty="0"/>
              <a:t>– cont’d</a:t>
            </a:r>
          </a:p>
        </p:txBody>
      </p:sp>
      <p:pic>
        <p:nvPicPr>
          <p:cNvPr id="14" name="Picture 13" descr="A picture containing screenshot, mobile phone, night&#10;&#10;Description automatically generated">
            <a:extLst>
              <a:ext uri="{FF2B5EF4-FFF2-40B4-BE49-F238E27FC236}">
                <a16:creationId xmlns:a16="http://schemas.microsoft.com/office/drawing/2014/main" id="{7CC9389A-EA92-3EE3-339A-339255800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2" t="25650" r="32053" b="17246"/>
          <a:stretch/>
        </p:blipFill>
        <p:spPr>
          <a:xfrm>
            <a:off x="5467165" y="1109628"/>
            <a:ext cx="1761693" cy="165239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5E1D8D-0550-FD46-1C4F-AA0998897A7F}"/>
              </a:ext>
            </a:extLst>
          </p:cNvPr>
          <p:cNvSpPr txBox="1"/>
          <p:nvPr/>
        </p:nvSpPr>
        <p:spPr>
          <a:xfrm>
            <a:off x="1161288" y="2879718"/>
            <a:ext cx="3647509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Use only an </a:t>
            </a:r>
            <a:r>
              <a:rPr lang="en-US" sz="1000" b="1" dirty="0" err="1">
                <a:cs typeface="Calibri" panose="020F0502020204030204" pitchFamily="34" charset="0"/>
              </a:rPr>
              <a:t>Ultralife</a:t>
            </a:r>
            <a:r>
              <a:rPr lang="en-US" sz="1000" b="1" dirty="0">
                <a:cs typeface="Calibri" panose="020F0502020204030204" pitchFamily="34" charset="0"/>
              </a:rPr>
              <a:t> 9-volt lithium battery purchased from Abbott (List Number: 06F21-26). 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The </a:t>
            </a:r>
            <a:r>
              <a:rPr lang="en-US" sz="1000" b="1" dirty="0" err="1">
                <a:cs typeface="Calibri" panose="020F0502020204030204" pitchFamily="34" charset="0"/>
              </a:rPr>
              <a:t>Ultralife</a:t>
            </a:r>
            <a:r>
              <a:rPr lang="en-US" sz="1000" b="1" dirty="0">
                <a:cs typeface="Calibri" panose="020F0502020204030204" pitchFamily="34" charset="0"/>
              </a:rPr>
              <a:t> 9-volt lithium battery has a safety feature that provides protection preventing the </a:t>
            </a:r>
            <a:r>
              <a:rPr lang="en-US" sz="1000" b="1" i="1" dirty="0">
                <a:cs typeface="Calibri" panose="020F0502020204030204" pitchFamily="34" charset="0"/>
              </a:rPr>
              <a:t>i-STAT 1 Analyzer </a:t>
            </a:r>
            <a:r>
              <a:rPr lang="en-US" sz="1000" b="1" dirty="0">
                <a:cs typeface="Calibri" panose="020F0502020204030204" pitchFamily="34" charset="0"/>
              </a:rPr>
              <a:t>from overheating due to component failure within the analyzer circuitry.</a:t>
            </a:r>
            <a:endParaRPr lang="en-US" sz="105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E859A6-9FB6-C33E-A24C-3C44B4B649DC}"/>
              </a:ext>
            </a:extLst>
          </p:cNvPr>
          <p:cNvCxnSpPr>
            <a:cxnSpLocks/>
          </p:cNvCxnSpPr>
          <p:nvPr/>
        </p:nvCxnSpPr>
        <p:spPr>
          <a:xfrm>
            <a:off x="458958" y="2571750"/>
            <a:ext cx="398768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650A688-A3A2-8EBF-2233-05EEDEC0D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8" y="2879718"/>
            <a:ext cx="640080" cy="640080"/>
          </a:xfrm>
          <a:prstGeom prst="rect">
            <a:avLst/>
          </a:prstGeom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F1F6C524-2414-5BFE-54CE-4C82BB9B8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605" y="1002948"/>
            <a:ext cx="1238394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chemeClr val="accent1"/>
                </a:solidFill>
              </a:rPr>
              <a:t>BATTERY CARRIER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CB02DF1A-EAF7-15DA-877F-C5C597ABE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605" y="2801021"/>
            <a:ext cx="1070572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chemeClr val="accent1"/>
                </a:solidFill>
              </a:rPr>
              <a:t>9-VOLT LITHIUM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67F7B4-3FBE-5968-BD50-BC4E2FEFAF84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7F51EA35-BF81-056D-B5D9-4937BB6B02A1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9A10F6B4-1DDA-D8B9-6513-F9BAFA0D73F2}"/>
                </a:ext>
              </a:extLst>
            </p:cNvPr>
            <p:cNvSpPr txBox="1"/>
            <p:nvPr/>
          </p:nvSpPr>
          <p:spPr>
            <a:xfrm>
              <a:off x="4141141" y="1775642"/>
              <a:ext cx="920310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997003E1-E1A8-1DAF-C37E-7C2947C7AFD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398CEE26-B673-A5DB-99EC-E39FA6007FF6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8D0CCD1E-047B-CB71-CE1E-96EDE504B0E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2AFAF8D4-E439-A92E-AF25-A373B57193E0}"/>
                </a:ext>
              </a:extLst>
            </p:cNvPr>
            <p:cNvSpPr txBox="1"/>
            <p:nvPr/>
          </p:nvSpPr>
          <p:spPr>
            <a:xfrm>
              <a:off x="5427836" y="1720069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8D47E778-6E55-71EE-C370-EE907C7D2755}"/>
                </a:ext>
              </a:extLst>
            </p:cNvPr>
            <p:cNvSpPr txBox="1"/>
            <p:nvPr/>
          </p:nvSpPr>
          <p:spPr>
            <a:xfrm>
              <a:off x="6403136" y="177083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2A5095F3-A4D9-7D87-E7D2-390450B0977A}"/>
                </a:ext>
              </a:extLst>
            </p:cNvPr>
            <p:cNvSpPr txBox="1"/>
            <p:nvPr/>
          </p:nvSpPr>
          <p:spPr>
            <a:xfrm>
              <a:off x="7397442" y="1720069"/>
              <a:ext cx="78413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E8F48-580B-67D5-755E-821CD803945C}"/>
              </a:ext>
            </a:extLst>
          </p:cNvPr>
          <p:cNvGrpSpPr/>
          <p:nvPr/>
        </p:nvGrpSpPr>
        <p:grpSpPr>
          <a:xfrm>
            <a:off x="5467165" y="2896964"/>
            <a:ext cx="1779269" cy="1783080"/>
            <a:chOff x="5461584" y="2880358"/>
            <a:chExt cx="1779269" cy="1783080"/>
          </a:xfrm>
        </p:grpSpPr>
        <p:pic>
          <p:nvPicPr>
            <p:cNvPr id="12" name="Picture 11" descr="A picture containing screenshot, text&#10;&#10;Description automatically generated">
              <a:extLst>
                <a:ext uri="{FF2B5EF4-FFF2-40B4-BE49-F238E27FC236}">
                  <a16:creationId xmlns:a16="http://schemas.microsoft.com/office/drawing/2014/main" id="{2DE8EDFF-CB58-8BE0-B875-EEEC1BAE3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584" y="3054872"/>
              <a:ext cx="953837" cy="14479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42820E-C513-21D4-BE29-97353E595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3698" y="3053381"/>
              <a:ext cx="957155" cy="145097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A6EC2B-45A1-72A3-F485-BE754F99282E}"/>
                </a:ext>
              </a:extLst>
            </p:cNvPr>
            <p:cNvSpPr/>
            <p:nvPr/>
          </p:nvSpPr>
          <p:spPr>
            <a:xfrm>
              <a:off x="5461584" y="2880358"/>
              <a:ext cx="1779269" cy="1783080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430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219726"/>
            <a:ext cx="4450082" cy="122657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sz="1400" b="0" i="1" dirty="0">
                <a:solidFill>
                  <a:schemeClr val="accent3"/>
                </a:solidFill>
              </a:rPr>
              <a:t>i-STAT 1 </a:t>
            </a:r>
            <a:r>
              <a:rPr lang="en-US" sz="1400" b="0" dirty="0">
                <a:solidFill>
                  <a:schemeClr val="accent3"/>
                </a:solidFill>
              </a:rPr>
              <a:t>9-VOLT NiMH </a:t>
            </a:r>
            <a:br>
              <a:rPr lang="en-US" sz="1400" b="0" dirty="0">
                <a:solidFill>
                  <a:schemeClr val="accent3"/>
                </a:solidFill>
              </a:rPr>
            </a:br>
            <a:r>
              <a:rPr lang="en-US" sz="1400" b="0" dirty="0">
                <a:solidFill>
                  <a:schemeClr val="accent3"/>
                </a:solidFill>
              </a:rPr>
              <a:t>RECHARGEABLE BATTERY (OPTIONAL)</a:t>
            </a:r>
          </a:p>
          <a:p>
            <a:pPr marL="0" marR="0" lvl="1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latin typeface="+mn-lt"/>
              </a:rPr>
              <a:t>Alternate power source that can be charged using the </a:t>
            </a:r>
            <a:r>
              <a:rPr lang="en-US" i="1" dirty="0">
                <a:latin typeface="+mn-lt"/>
              </a:rPr>
              <a:t>i-STAT 1 Downloader/Recharger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Components </a:t>
            </a:r>
            <a:r>
              <a:rPr lang="en-US" sz="1400" dirty="0"/>
              <a:t>– cont’d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9D2060-DA82-4420-BE72-622C55F21C83}"/>
              </a:ext>
            </a:extLst>
          </p:cNvPr>
          <p:cNvSpPr txBox="1"/>
          <p:nvPr/>
        </p:nvSpPr>
        <p:spPr>
          <a:xfrm>
            <a:off x="5177984" y="975129"/>
            <a:ext cx="347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63">
              <a:spcBef>
                <a:spcPts val="254"/>
              </a:spcBef>
            </a:pPr>
            <a:endParaRPr lang="en-U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8B6934-92EE-5B11-2DE9-5FAC42BDDB0B}"/>
              </a:ext>
            </a:extLst>
          </p:cNvPr>
          <p:cNvSpPr txBox="1"/>
          <p:nvPr/>
        </p:nvSpPr>
        <p:spPr>
          <a:xfrm>
            <a:off x="1157693" y="2846317"/>
            <a:ext cx="3867912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Use only a rechargeable battery pack purchased from Abbott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Rechargeable battery packs not recommended by Abbott nor purchased from Abbott may be susceptible to overheating and could lead to a potential fire or burn hazard</a:t>
            </a:r>
            <a:endParaRPr lang="en-US" sz="105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25115-47D8-53CA-632B-5BA28BF5AADB}"/>
              </a:ext>
            </a:extLst>
          </p:cNvPr>
          <p:cNvCxnSpPr>
            <a:cxnSpLocks/>
          </p:cNvCxnSpPr>
          <p:nvPr/>
        </p:nvCxnSpPr>
        <p:spPr>
          <a:xfrm>
            <a:off x="520595" y="2572590"/>
            <a:ext cx="4294753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87EE1B2-E1B5-35F3-D678-928758F76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8" y="2896941"/>
            <a:ext cx="640080" cy="6400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FCBE27-D4B6-4293-A70D-E5C211CF6111}"/>
              </a:ext>
            </a:extLst>
          </p:cNvPr>
          <p:cNvGrpSpPr/>
          <p:nvPr/>
        </p:nvGrpSpPr>
        <p:grpSpPr>
          <a:xfrm>
            <a:off x="520595" y="199558"/>
            <a:ext cx="3547349" cy="242663"/>
            <a:chOff x="4066256" y="1621557"/>
            <a:chExt cx="4286892" cy="484744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42F621C0-9A34-FE90-6123-95D0D0E4AF70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C0FE78BA-9348-C9FF-8B7E-B816A5A05A09}"/>
                </a:ext>
              </a:extLst>
            </p:cNvPr>
            <p:cNvSpPr txBox="1"/>
            <p:nvPr/>
          </p:nvSpPr>
          <p:spPr>
            <a:xfrm>
              <a:off x="4141141" y="1775642"/>
              <a:ext cx="920310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COMPONENTS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03AA6A9F-7AF4-525A-FC8E-CBA06996CA23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BB307464-1621-E714-C297-D506E1FC8D89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643106AF-3849-5D7C-6882-C2BB32F6D951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2D063FB0-7E37-6A56-A6E8-A45483CD2E5C}"/>
                </a:ext>
              </a:extLst>
            </p:cNvPr>
            <p:cNvSpPr txBox="1"/>
            <p:nvPr/>
          </p:nvSpPr>
          <p:spPr>
            <a:xfrm>
              <a:off x="5427836" y="1720069"/>
              <a:ext cx="780087" cy="2785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ANATOMY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7355B2F7-C62C-2F1E-9549-700CEE71C99E}"/>
                </a:ext>
              </a:extLst>
            </p:cNvPr>
            <p:cNvSpPr txBox="1"/>
            <p:nvPr/>
          </p:nvSpPr>
          <p:spPr>
            <a:xfrm>
              <a:off x="6403136" y="1770836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OPERATION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F78DEC5E-2BED-D2E0-9CF6-A142474CFE5B}"/>
                </a:ext>
              </a:extLst>
            </p:cNvPr>
            <p:cNvSpPr txBox="1"/>
            <p:nvPr/>
          </p:nvSpPr>
          <p:spPr>
            <a:xfrm>
              <a:off x="7397442" y="1720069"/>
              <a:ext cx="784130" cy="2785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CLEANING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6FDDF9-665A-5CE7-3FF6-C43A402EA7C5}"/>
              </a:ext>
            </a:extLst>
          </p:cNvPr>
          <p:cNvGrpSpPr/>
          <p:nvPr/>
        </p:nvGrpSpPr>
        <p:grpSpPr>
          <a:xfrm>
            <a:off x="5395096" y="1087493"/>
            <a:ext cx="1943791" cy="2252598"/>
            <a:chOff x="5411356" y="960120"/>
            <a:chExt cx="1943791" cy="22525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540398-C676-81D2-93F6-A8AC1B45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2726" y="960120"/>
              <a:ext cx="1812421" cy="2095610"/>
            </a:xfrm>
            <a:prstGeom prst="rect">
              <a:avLst/>
            </a:prstGeom>
          </p:spPr>
        </p:pic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2C1C8A42-4068-BCFE-4F79-EA2DD6644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1356" y="2966497"/>
              <a:ext cx="1070572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000" b="1">
                  <a:solidFill>
                    <a:schemeClr val="accent1"/>
                  </a:solidFill>
                </a:rPr>
                <a:t>9-VOLT NiMH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E6D57EB-7E0A-2687-A428-A03054B10C4C}"/>
                </a:ext>
              </a:extLst>
            </p:cNvPr>
            <p:cNvSpPr/>
            <p:nvPr/>
          </p:nvSpPr>
          <p:spPr>
            <a:xfrm>
              <a:off x="5470122" y="1116385"/>
              <a:ext cx="1779269" cy="1783080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2922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ILS BODY" val="7VXPXmLF"/>
  <p:tag name="ARTICULATE_DESIGN_ID_MAIN" val="oI2d5xuo"/>
  <p:tag name="ARTICULATE_DESIGN_ID_PPT_16X9_2020_ABT_ALT_GRADIENT_BLUE-MAGENTA" val="47NpVLM9"/>
  <p:tag name="ARTICULATE_SLIDE_COUNT" val="4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IN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AEE66D-80C6-4EED-A859-F3B4AED04A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1FB0E3-2242-4CE9-8D2B-C9A1C505D31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58aae1d4-348c-43a6-a198-2780665a19b1"/>
    <ds:schemaRef ds:uri="479efc84-4971-4d92-b1bc-c48b2b92c0f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5F4051-3D35-48FD-A65D-D17D73CFAC57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123</TotalTime>
  <Words>3170</Words>
  <Application>Microsoft Office PowerPoint</Application>
  <PresentationFormat>On-screen Show (16:9)</PresentationFormat>
  <Paragraphs>656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Brandon Grotesque Regular</vt:lpstr>
      <vt:lpstr>Calibri</vt:lpstr>
      <vt:lpstr>Georgia</vt:lpstr>
      <vt:lpstr>MAIN</vt:lpstr>
      <vt:lpstr>PPT_16x9_2020_ABT_Alt_Gradient_Blue-Magenta</vt:lpstr>
      <vt:lpstr>Please delete this slide after reading through and before working on your slides</vt:lpstr>
      <vt:lpstr>i-STAT 1 Orientation</vt:lpstr>
      <vt:lpstr>Learning Objectives</vt:lpstr>
      <vt:lpstr>i-STAT 1 System Components</vt:lpstr>
      <vt:lpstr>System Components</vt:lpstr>
      <vt:lpstr>System Components – cont’d</vt:lpstr>
      <vt:lpstr>System Components – cont’d</vt:lpstr>
      <vt:lpstr>System Components – cont’d</vt:lpstr>
      <vt:lpstr>System Components – cont’d</vt:lpstr>
      <vt:lpstr>System Components</vt:lpstr>
      <vt:lpstr>Anatomy of the  i-STAT 1 Analyzer</vt:lpstr>
      <vt:lpstr>Anatomy of the analyzer</vt:lpstr>
      <vt:lpstr>Anatomy of the analyzer – cont’d</vt:lpstr>
      <vt:lpstr>Anatomy of the analyzer – cont’d</vt:lpstr>
      <vt:lpstr>Anatomy of the analyzer – cont’d</vt:lpstr>
      <vt:lpstr>Anatomy of the analyzer – cont’d</vt:lpstr>
      <vt:lpstr>Anatomy of the analyzer – cont’d</vt:lpstr>
      <vt:lpstr>Anatomy of the analyzer – cont’d</vt:lpstr>
      <vt:lpstr>Anatomy of the analyzer – cont’d</vt:lpstr>
      <vt:lpstr>Batteries | i-STAT 1 Analyzer</vt:lpstr>
      <vt:lpstr>Batteries | i-STAT 1 Analyzer</vt:lpstr>
      <vt:lpstr>Basic Operation Process</vt:lpstr>
      <vt:lpstr>Changing the Batteries: 9-volt Disposable | i-STAT 1</vt:lpstr>
      <vt:lpstr>Changing the Batteries: 9-volt Disposable |  i-STAT 1 Wireless</vt:lpstr>
      <vt:lpstr>Changing the Batteries: Rechargeable</vt:lpstr>
      <vt:lpstr>Charging the Batteries: Rechargeable – cont’d</vt:lpstr>
      <vt:lpstr>Changing the Batteries: Rechargeable – cont’d</vt:lpstr>
      <vt:lpstr>The Barcode Scanner</vt:lpstr>
      <vt:lpstr>The Barcode Scanner – cont’d</vt:lpstr>
      <vt:lpstr>The Infrared Communications Window</vt:lpstr>
      <vt:lpstr>Internal Electronic Simulator</vt:lpstr>
      <vt:lpstr>External Electronic Simulator</vt:lpstr>
      <vt:lpstr>Analyzer Display Screen</vt:lpstr>
      <vt:lpstr>Analyzer Keys: Arrow Keys</vt:lpstr>
      <vt:lpstr>Analyzer Keys: ABC Key</vt:lpstr>
      <vt:lpstr>Analyzer Keys: Numeric Keys</vt:lpstr>
      <vt:lpstr>Analyzer Keys: Decimal Point Key</vt:lpstr>
      <vt:lpstr>Analyzer Keys: “O” Key</vt:lpstr>
      <vt:lpstr>Analyzer Keys: Menu Key</vt:lpstr>
      <vt:lpstr>Analyzer Cartridge Port – i-STAT 1 Analyzer</vt:lpstr>
      <vt:lpstr>Analyzer Cartridge Port – i-STAT 1 Wireless Analyzer</vt:lpstr>
      <vt:lpstr>Test Menu: i-STAT Cartridge</vt:lpstr>
      <vt:lpstr>Administration Menu: Analyzer Status</vt:lpstr>
      <vt:lpstr>Administration Menu: Data Review</vt:lpstr>
      <vt:lpstr>Cleaning &amp; Disinfecting</vt:lpstr>
      <vt:lpstr>Cleaning and Disinfecting</vt:lpstr>
      <vt:lpstr>Cleaning and Disinfecting – cont’d</vt:lpstr>
      <vt:lpstr>Cleaning and Disinfecting – cont’d</vt:lpstr>
      <vt:lpstr>Cleaning and Disinfecting – cont’d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i-STAT 1 System Orientation</dc:title>
  <dc:creator>Michael Corsello</dc:creator>
  <cp:lastModifiedBy>Kakaraparthi, Naga Mahesh</cp:lastModifiedBy>
  <cp:revision>11</cp:revision>
  <cp:lastPrinted>2025-03-13T18:59:34Z</cp:lastPrinted>
  <dcterms:created xsi:type="dcterms:W3CDTF">2023-03-23T13:53:45Z</dcterms:created>
  <dcterms:modified xsi:type="dcterms:W3CDTF">2026-05-13T18:41:37Z</dcterms:modified>
  <cp:category>Overview of i-STAT 1 System Components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