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1" r:id="rId4"/>
  </p:sldMasterIdLst>
  <p:notesMasterIdLst>
    <p:notesMasterId r:id="rId45"/>
  </p:notesMasterIdLst>
  <p:handoutMasterIdLst>
    <p:handoutMasterId r:id="rId46"/>
  </p:handoutMasterIdLst>
  <p:sldIdLst>
    <p:sldId id="357" r:id="rId5"/>
    <p:sldId id="364" r:id="rId6"/>
    <p:sldId id="461" r:id="rId7"/>
    <p:sldId id="462" r:id="rId8"/>
    <p:sldId id="415" r:id="rId9"/>
    <p:sldId id="419" r:id="rId10"/>
    <p:sldId id="471" r:id="rId11"/>
    <p:sldId id="472" r:id="rId12"/>
    <p:sldId id="474" r:id="rId13"/>
    <p:sldId id="465" r:id="rId14"/>
    <p:sldId id="437" r:id="rId15"/>
    <p:sldId id="439" r:id="rId16"/>
    <p:sldId id="468" r:id="rId17"/>
    <p:sldId id="417" r:id="rId18"/>
    <p:sldId id="418" r:id="rId19"/>
    <p:sldId id="420" r:id="rId20"/>
    <p:sldId id="473" r:id="rId21"/>
    <p:sldId id="433" r:id="rId22"/>
    <p:sldId id="463" r:id="rId23"/>
    <p:sldId id="475" r:id="rId24"/>
    <p:sldId id="445" r:id="rId25"/>
    <p:sldId id="447" r:id="rId26"/>
    <p:sldId id="448" r:id="rId27"/>
    <p:sldId id="464" r:id="rId28"/>
    <p:sldId id="449" r:id="rId29"/>
    <p:sldId id="476" r:id="rId30"/>
    <p:sldId id="451" r:id="rId31"/>
    <p:sldId id="456" r:id="rId32"/>
    <p:sldId id="452" r:id="rId33"/>
    <p:sldId id="453" r:id="rId34"/>
    <p:sldId id="454" r:id="rId35"/>
    <p:sldId id="455" r:id="rId36"/>
    <p:sldId id="457" r:id="rId37"/>
    <p:sldId id="458" r:id="rId38"/>
    <p:sldId id="477" r:id="rId39"/>
    <p:sldId id="469" r:id="rId40"/>
    <p:sldId id="470" r:id="rId41"/>
    <p:sldId id="450" r:id="rId42"/>
    <p:sldId id="459" r:id="rId43"/>
    <p:sldId id="358" r:id="rId44"/>
  </p:sldIdLst>
  <p:sldSz cx="9144000" cy="5143500" type="screen16x9"/>
  <p:notesSz cx="7010400" cy="92964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541A80-A20D-AC63-44F9-61ABC26B136D}" name="Malhotra, Shweta D" initials="MS" userId="S::shweta.malhotra@abbott.com::11b58495-879e-4ef5-b807-4e612c13fbc3" providerId="AD"/>
  <p188:author id="{03A754AC-502F-CE3D-BC70-63A4E7961B64}" name="Michael Corsello" initials="MC" userId="e8170b0bf6613b85" providerId="Windows Live"/>
  <p188:author id="{513198E7-708E-D810-DCC1-4F1186F1E352}" name="Wilkerson, Rashad" initials="RW" userId="S::rashad.wilkerson@abbott.com::d1331459-525e-4671-8292-2e2a76df50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00"/>
    <a:srgbClr val="FFD100"/>
    <a:srgbClr val="1179B7"/>
    <a:srgbClr val="004F71"/>
    <a:srgbClr val="FFFFFF"/>
    <a:srgbClr val="009CDE"/>
    <a:srgbClr val="FF0000"/>
    <a:srgbClr val="64CCC9"/>
    <a:srgbClr val="002A3A"/>
    <a:srgbClr val="5BC2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06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10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A2CA8-92D6-47CF-85D6-1F0532C1E387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A89C9-4676-4DF6-A308-B82F637C7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95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B7AB40-F860-4E32-9C26-3A6684532969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E1EEE18-8F3D-4CB3-B090-6249C20A5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1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1446A-4603-452D-A1E7-16E093AAC7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2330054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137160"/>
            <a:ext cx="1188720" cy="130205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B86A29-886E-42EB-8E62-80044AB82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6159" y="204186"/>
            <a:ext cx="3092450" cy="322263"/>
          </a:xfrm>
          <a:prstGeom prst="rect">
            <a:avLst/>
          </a:prstGeom>
        </p:spPr>
        <p:txBody>
          <a:bodyPr anchor="ctr"/>
          <a:lstStyle>
            <a:lvl1pPr algn="r">
              <a:defRPr sz="1400" b="1" cap="all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DESCRIPTOR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52942D-013E-DF4B-076A-81C62FFB8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cs typeface="Calibri"/>
              </a:rPr>
              <a:t>i</a:t>
            </a:r>
            <a:r>
              <a:rPr lang="en-US" sz="700" i="1" dirty="0">
                <a:cs typeface="Calibri"/>
              </a:rPr>
              <a:t>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</a:t>
            </a:r>
            <a:r>
              <a:rPr lang="en-US" sz="700" dirty="0" err="1">
                <a:cs typeface="Calibri"/>
              </a:rPr>
              <a:t>iLS</a:t>
            </a:r>
            <a:r>
              <a:rPr lang="en-US" sz="700" dirty="0">
                <a:cs typeface="Calibri"/>
              </a:rPr>
              <a:t> Presentation </a:t>
            </a:r>
            <a:r>
              <a:rPr lang="en-US" sz="700" dirty="0" err="1">
                <a:cs typeface="Calibri"/>
              </a:rPr>
              <a:t>i</a:t>
            </a:r>
            <a:r>
              <a:rPr lang="en-US" sz="700" dirty="0">
                <a:cs typeface="Calibri"/>
              </a:rPr>
              <a:t>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248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2367392-CE3F-4A36-802E-43D377135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84001D6-32AA-4130-AA76-37D05FF0E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3460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1F77A952-6CFD-4B10-A39C-FBF9CCB45B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2919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0756EC84-5A13-4571-BFB7-247BD6E93F5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23460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B479ED3-E6FF-4DA0-B9B5-59809FFAE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6E6C4-2B39-46A3-861C-1D8545DFDAF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8E1389-D875-4A3C-85CC-2FF6F879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1B3D6CC-5452-90E7-E97B-F09A8B02A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4176758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9A84B86-6CE3-4715-A01A-FECF8E99E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84EA7A-C14A-435C-84F4-DB8BC3A9A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1097280"/>
            <a:ext cx="8129016" cy="82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D0068BB-B539-4488-911A-96DC071FE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C1F4580-228D-4976-BFA8-C2248824F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0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4073EB3D-18BB-4E2C-9D12-E03D0B6131B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112F3581-3732-4A0B-8F51-60DBC2912C0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3460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347A-2097-4DC1-8FC4-1FBFBC563FC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079F95-85C8-47A7-9EDE-B17DE1BC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5F3C69C5-E58F-14FD-EF1F-0B135198B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3536365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8B40350-90AF-4369-8B21-A237E4585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4384C29-B1D2-4169-8C59-6E4C6B7D22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8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312D5F6-81FC-4261-AED0-88E16C37278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2919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59128-8C19-4115-801D-638E5DDDF8D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67DE3C-68DE-43DF-A233-910AFDC7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55CD9010-AEAA-8988-5DD1-A59A8A4B9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2568246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(L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one-day Session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59128-8C19-4115-801D-638E5DDDF8D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67DE3C-68DE-43DF-A233-910AFDC7FB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Agenda </a:t>
            </a:r>
            <a:endParaRPr lang="en-IN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0C7C813-C387-893C-BE50-421816AC39E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1634474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SESSION 1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45008A7-079D-480F-25DD-7C6DE56275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947172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C4C2575-A445-43B7-875C-641A76884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826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FD7EDCF-7335-4524-B52F-5720399919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6826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8041EA5-1907-45C9-B84F-05A0E02AB31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826507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59DF1-EAA0-48AE-9642-5890114712D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AE3F9D-0018-4E23-82DB-DD559B56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2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7163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BBD30-0719-4938-BD49-A680D58627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2E712-D0C0-4F27-A890-045067D4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79E54-C35A-EFA0-14AB-65252D517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1009799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94424-AE09-468A-95DC-0699180FC4E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AB94D7-D90B-4C16-A5BF-F2C3042C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1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C9206-0CD6-E53C-F56E-5506AB8FB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821027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DB57EE1-11D5-470C-B633-08E9CE6ABD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9C8B4ED-99D4-4FA7-951B-B230EC2B1E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CHART TITLE, CALIBRI, 18PT, BOLD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849D2D5-1C25-41F7-91C5-A575937D23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chart subtitle</a:t>
            </a:r>
          </a:p>
        </p:txBody>
      </p:sp>
      <p:sp>
        <p:nvSpPr>
          <p:cNvPr id="17" name="Chart Placeholder 14">
            <a:extLst>
              <a:ext uri="{FF2B5EF4-FFF2-40B4-BE49-F238E27FC236}">
                <a16:creationId xmlns:a16="http://schemas.microsoft.com/office/drawing/2014/main" id="{5F384281-9885-4DF1-AB32-7D6D158EC4B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02920" y="1714500"/>
            <a:ext cx="814578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2353F-0202-40BD-B19D-D4C9B9A0C62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B3C7C1-99C7-46EF-8247-FA3C97B6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9BE551C4-5DB4-6044-646C-3DB2C5570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3072309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4099E12-93CF-4238-950D-B699BBED1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FAF8700-F002-4A2F-B04A-6FE90BE6FD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table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F897FA-2891-4141-ADA3-1B87FB5BC5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table subtitle</a:t>
            </a:r>
          </a:p>
        </p:txBody>
      </p:sp>
      <p:sp>
        <p:nvSpPr>
          <p:cNvPr id="18" name="Table Placeholder 4">
            <a:extLst>
              <a:ext uri="{FF2B5EF4-FFF2-40B4-BE49-F238E27FC236}">
                <a16:creationId xmlns:a16="http://schemas.microsoft.com/office/drawing/2014/main" id="{2EA10139-92DE-45F7-A9D8-ABD6CC72C084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02920" y="1714500"/>
            <a:ext cx="815099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47BBFB3-3E66-4180-AF12-56CA7F7553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7710" y="4508431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FFD5-60B8-4C56-97EB-599229FD90B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78DA13-52C4-4A1D-BD59-DC0D557C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B7376942-A8CE-C556-963D-CB2C84937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3125169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marL="3776663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D57305E-F709-4E9E-B399-8D21F2A51F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73EADF8-32AF-409A-AD0A-3134A5D09D5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E4568D-868E-42F7-926A-483A8A7B381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9B87BA-CB3B-4626-87FF-39721BA3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2219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C5423FDF-49CD-0C2F-AC89-6604A4039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2308771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380173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528" y="3726878"/>
            <a:ext cx="1188720" cy="130205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FB655-F262-72AE-111A-7FF206E8E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cs typeface="Calibri"/>
              </a:rPr>
              <a:t>i</a:t>
            </a:r>
            <a:r>
              <a:rPr lang="en-US" sz="700" i="1" dirty="0">
                <a:cs typeface="Calibri"/>
              </a:rPr>
              <a:t>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</a:t>
            </a:r>
            <a:r>
              <a:rPr lang="en-US" sz="700" dirty="0" err="1">
                <a:cs typeface="Calibri"/>
              </a:rPr>
              <a:t>iLS</a:t>
            </a:r>
            <a:r>
              <a:rPr lang="en-US" sz="700" dirty="0">
                <a:cs typeface="Calibri"/>
              </a:rPr>
              <a:t> Presentation </a:t>
            </a:r>
            <a:r>
              <a:rPr lang="en-US" sz="700" dirty="0" err="1">
                <a:cs typeface="Calibri"/>
              </a:rPr>
              <a:t>i</a:t>
            </a:r>
            <a:r>
              <a:rPr lang="en-US" sz="700" dirty="0">
                <a:cs typeface="Calibri"/>
              </a:rPr>
              <a:t>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6570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rIns="0" anchor="ctr" anchorCtr="0"/>
          <a:lstStyle>
            <a:lvl1pPr marL="695325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273392E-BE16-4C3F-A463-7A7FC6BEE0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8888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679F6DF-FEFB-4C1A-A396-814197C11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18886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86EBC0-A4B4-49A9-8E69-797CFD88D05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04E43-6321-44FE-86E3-92363113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6" y="569594"/>
            <a:ext cx="3822194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A1DBD76B-A83E-6B7D-D608-A85F1ED16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1355390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6E937A9-682A-5369-F258-A3321E0DE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3250963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here to add Biography title</a:t>
            </a:r>
            <a:endParaRPr lang="en-I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03D4FD-9EEB-233A-18E9-FC9570623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355949" y="1115878"/>
            <a:ext cx="0" cy="351009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2F95E55-2FC2-832A-1050-F6E4223CC97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84993" y="1044045"/>
            <a:ext cx="2278800" cy="2278800"/>
          </a:xfrm>
          <a:prstGeom prst="ellipse">
            <a:avLst/>
          </a:prstGeom>
          <a:solidFill>
            <a:srgbClr val="D9D9D6"/>
          </a:solidFill>
        </p:spPr>
        <p:txBody>
          <a:bodyPr anchor="ctr"/>
          <a:lstStyle>
            <a:lvl1pPr algn="ctr">
              <a:defRPr sz="1100"/>
            </a:lvl1pPr>
          </a:lstStyle>
          <a:p>
            <a:r>
              <a:rPr lang="en-US"/>
              <a:t>Click here</a:t>
            </a:r>
            <a:br>
              <a:rPr lang="en-US"/>
            </a:br>
            <a:r>
              <a:rPr lang="en-US"/>
              <a:t>to add image</a:t>
            </a:r>
            <a:endParaRPr lang="en-IN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4E2F71B-A299-4274-FCF8-28DB8F0468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300" y="3398472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800" b="0" cap="none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here to add employee name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5581E7-F040-A7CA-2A1B-55E3063DD1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5300" y="3767936"/>
            <a:ext cx="3817302" cy="20265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here to add DESIGNATION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3D6A39F2-EAFE-A061-D2C3-BC71DFF5EBA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02919" y="4099455"/>
            <a:ext cx="3817302" cy="526520"/>
          </a:xfrm>
        </p:spPr>
        <p:txBody>
          <a:bodyPr/>
          <a:lstStyle>
            <a:lvl1pPr algn="ctr">
              <a:spcBef>
                <a:spcPts val="1200"/>
              </a:spcBef>
              <a:defRPr sz="1200"/>
            </a:lvl1pPr>
            <a:lvl2pPr algn="ctr">
              <a:spcBef>
                <a:spcPts val="1200"/>
              </a:spcBef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110A8ADA-1531-FB76-7943-F12DC3181D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4254" y="1066296"/>
            <a:ext cx="3974446" cy="2269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4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here to add SUBHEAD</a:t>
            </a:r>
          </a:p>
          <a:p>
            <a:pPr lvl="0"/>
            <a:endParaRPr lang="en-US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5A57426C-D343-7FBA-AD29-71F6D41E560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674254" y="1399444"/>
            <a:ext cx="3974446" cy="3226531"/>
          </a:xfrm>
        </p:spPr>
        <p:txBody>
          <a:bodyPr/>
          <a:lstStyle>
            <a:lvl1pPr algn="l">
              <a:spcBef>
                <a:spcPts val="1200"/>
              </a:spcBef>
              <a:defRPr sz="1200"/>
            </a:lvl1pPr>
            <a:lvl2pPr algn="ctr">
              <a:spcBef>
                <a:spcPts val="1200"/>
              </a:spcBef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651A834E-EA52-E2DB-E872-FF78F3B700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64114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here to add Biography title</a:t>
            </a:r>
            <a:endParaRPr lang="en-I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03D4FD-9EEB-233A-18E9-FC9570623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355949" y="1115878"/>
            <a:ext cx="0" cy="351009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2F95E55-2FC2-832A-1050-F6E4223CC97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84993" y="1044045"/>
            <a:ext cx="2278800" cy="2278800"/>
          </a:xfrm>
          <a:prstGeom prst="rect">
            <a:avLst/>
          </a:prstGeom>
          <a:solidFill>
            <a:srgbClr val="D9D9D6"/>
          </a:solidFill>
        </p:spPr>
        <p:txBody>
          <a:bodyPr anchor="ctr"/>
          <a:lstStyle>
            <a:lvl1pPr algn="ctr">
              <a:defRPr sz="1100"/>
            </a:lvl1pPr>
          </a:lstStyle>
          <a:p>
            <a:r>
              <a:rPr lang="en-US"/>
              <a:t>Click here</a:t>
            </a:r>
            <a:br>
              <a:rPr lang="en-US"/>
            </a:br>
            <a:r>
              <a:rPr lang="en-US"/>
              <a:t>to add image</a:t>
            </a:r>
            <a:endParaRPr lang="en-IN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4E2F71B-A299-4274-FCF8-28DB8F0468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300" y="3398472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800" b="0" cap="none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here to add employee name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5581E7-F040-A7CA-2A1B-55E3063DD1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5300" y="3767936"/>
            <a:ext cx="3817302" cy="20265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here to add DESIGNATION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3D6A39F2-EAFE-A061-D2C3-BC71DFF5EBA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02919" y="4099455"/>
            <a:ext cx="3817302" cy="526520"/>
          </a:xfrm>
        </p:spPr>
        <p:txBody>
          <a:bodyPr/>
          <a:lstStyle>
            <a:lvl1pPr algn="ctr">
              <a:spcBef>
                <a:spcPts val="1200"/>
              </a:spcBef>
              <a:defRPr sz="1200"/>
            </a:lvl1pPr>
            <a:lvl2pPr algn="ctr">
              <a:spcBef>
                <a:spcPts val="1200"/>
              </a:spcBef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110A8ADA-1531-FB76-7943-F12DC3181D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4254" y="1066296"/>
            <a:ext cx="3974446" cy="2269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4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here to add SUBHEAD</a:t>
            </a:r>
          </a:p>
          <a:p>
            <a:pPr lvl="0"/>
            <a:endParaRPr lang="en-US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5A57426C-D343-7FBA-AD29-71F6D41E560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674254" y="1399444"/>
            <a:ext cx="3974446" cy="3226531"/>
          </a:xfrm>
        </p:spPr>
        <p:txBody>
          <a:bodyPr/>
          <a:lstStyle>
            <a:lvl1pPr algn="l">
              <a:spcBef>
                <a:spcPts val="1200"/>
              </a:spcBef>
              <a:defRPr sz="1200"/>
            </a:lvl1pPr>
            <a:lvl2pPr algn="ctr">
              <a:spcBef>
                <a:spcPts val="1200"/>
              </a:spcBef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5FB63-4C16-A5A4-7129-ECDAE0688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770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here to add Biography title</a:t>
            </a:r>
            <a:endParaRPr lang="en-I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03D4FD-9EEB-233A-18E9-FC9570623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355949" y="1115878"/>
            <a:ext cx="0" cy="351009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2F95E55-2FC2-832A-1050-F6E4223CC97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84993" y="1044045"/>
            <a:ext cx="2278800" cy="2278800"/>
          </a:xfrm>
          <a:prstGeom prst="ellipse">
            <a:avLst/>
          </a:prstGeom>
          <a:solidFill>
            <a:srgbClr val="D9D9D6"/>
          </a:solidFill>
        </p:spPr>
        <p:txBody>
          <a:bodyPr anchor="ctr"/>
          <a:lstStyle>
            <a:lvl1pPr algn="ctr">
              <a:defRPr sz="1100"/>
            </a:lvl1pPr>
          </a:lstStyle>
          <a:p>
            <a:r>
              <a:rPr lang="en-US"/>
              <a:t>Click here</a:t>
            </a:r>
            <a:br>
              <a:rPr lang="en-US"/>
            </a:br>
            <a:r>
              <a:rPr lang="en-US"/>
              <a:t>to add image</a:t>
            </a:r>
            <a:endParaRPr lang="en-IN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4E2F71B-A299-4274-FCF8-28DB8F0468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300" y="3398472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800" b="0" cap="none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here to add employee name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5581E7-F040-A7CA-2A1B-55E3063DD1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5300" y="3767936"/>
            <a:ext cx="3817302" cy="20265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here to add DESIGNATION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3D6A39F2-EAFE-A061-D2C3-BC71DFF5EBA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02919" y="4099455"/>
            <a:ext cx="3817302" cy="526520"/>
          </a:xfrm>
        </p:spPr>
        <p:txBody>
          <a:bodyPr/>
          <a:lstStyle>
            <a:lvl1pPr algn="ctr">
              <a:spcBef>
                <a:spcPts val="1200"/>
              </a:spcBef>
              <a:defRPr sz="1200"/>
            </a:lvl1pPr>
            <a:lvl2pPr algn="ctr">
              <a:spcBef>
                <a:spcPts val="1200"/>
              </a:spcBef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110A8ADA-1531-FB76-7943-F12DC3181D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4254" y="1066296"/>
            <a:ext cx="3974446" cy="2269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4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here to add SUBHEAD 1</a:t>
            </a:r>
          </a:p>
          <a:p>
            <a:pPr lvl="0"/>
            <a:endParaRPr lang="en-US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5A57426C-D343-7FBA-AD29-71F6D41E560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674254" y="1342294"/>
            <a:ext cx="3974446" cy="896081"/>
          </a:xfrm>
        </p:spPr>
        <p:txBody>
          <a:bodyPr/>
          <a:lstStyle>
            <a:lvl1pPr algn="l">
              <a:spcBef>
                <a:spcPts val="1200"/>
              </a:spcBef>
              <a:defRPr sz="1100"/>
            </a:lvl1pPr>
            <a:lvl2pPr algn="ctr">
              <a:spcBef>
                <a:spcPts val="1200"/>
              </a:spcBef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6713500-E827-C804-489B-8A486B42EA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74254" y="2502031"/>
            <a:ext cx="3974446" cy="2269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4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here to add SUBHEAD 2</a:t>
            </a:r>
          </a:p>
          <a:p>
            <a:pPr lvl="0"/>
            <a:endParaRPr lang="en-US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2231AA4-4A76-82C9-C80A-BB6293675209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74254" y="2778029"/>
            <a:ext cx="3974446" cy="614775"/>
          </a:xfrm>
        </p:spPr>
        <p:txBody>
          <a:bodyPr/>
          <a:lstStyle>
            <a:lvl1pPr algn="l">
              <a:spcBef>
                <a:spcPts val="1200"/>
              </a:spcBef>
              <a:defRPr sz="1100"/>
            </a:lvl1pPr>
            <a:lvl2pPr algn="ctr">
              <a:spcBef>
                <a:spcPts val="1200"/>
              </a:spcBef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54CB172-9BD6-7436-245D-32A732012E8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74254" y="3675511"/>
            <a:ext cx="3974446" cy="2269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4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here to add SUBHEAD 2</a:t>
            </a:r>
          </a:p>
          <a:p>
            <a:pPr lvl="0"/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320C891-0F8E-5B94-83AE-831D53C407CC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674254" y="3951288"/>
            <a:ext cx="3974446" cy="614775"/>
          </a:xfrm>
        </p:spPr>
        <p:txBody>
          <a:bodyPr/>
          <a:lstStyle>
            <a:lvl1pPr algn="l">
              <a:spcBef>
                <a:spcPts val="1200"/>
              </a:spcBef>
              <a:defRPr sz="1100"/>
            </a:lvl1pPr>
            <a:lvl2pPr algn="ctr">
              <a:spcBef>
                <a:spcPts val="1200"/>
              </a:spcBef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FB0380E-18DA-376B-8BDE-9E1185AF9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540299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here to add Biography title</a:t>
            </a:r>
            <a:endParaRPr lang="en-I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03D4FD-9EEB-233A-18E9-FC9570623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355949" y="1115878"/>
            <a:ext cx="0" cy="351009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2F95E55-2FC2-832A-1050-F6E4223CC97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84993" y="1044045"/>
            <a:ext cx="2278800" cy="2278800"/>
          </a:xfrm>
          <a:prstGeom prst="rect">
            <a:avLst/>
          </a:prstGeom>
          <a:solidFill>
            <a:srgbClr val="D9D9D6"/>
          </a:solidFill>
        </p:spPr>
        <p:txBody>
          <a:bodyPr anchor="ctr"/>
          <a:lstStyle>
            <a:lvl1pPr algn="ctr">
              <a:defRPr sz="1100"/>
            </a:lvl1pPr>
          </a:lstStyle>
          <a:p>
            <a:r>
              <a:rPr lang="en-US"/>
              <a:t>Click here</a:t>
            </a:r>
            <a:br>
              <a:rPr lang="en-US"/>
            </a:br>
            <a:r>
              <a:rPr lang="en-US"/>
              <a:t>to add image</a:t>
            </a:r>
            <a:endParaRPr lang="en-IN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4E2F71B-A299-4274-FCF8-28DB8F0468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300" y="3398472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800" b="0" cap="none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here to add employee name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5581E7-F040-A7CA-2A1B-55E3063DD1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5300" y="3767936"/>
            <a:ext cx="3817302" cy="20265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400" b="0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here to add DESIGNATION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3D6A39F2-EAFE-A061-D2C3-BC71DFF5EBA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02919" y="4099455"/>
            <a:ext cx="3817302" cy="526520"/>
          </a:xfrm>
        </p:spPr>
        <p:txBody>
          <a:bodyPr/>
          <a:lstStyle>
            <a:lvl1pPr algn="ctr">
              <a:spcBef>
                <a:spcPts val="1200"/>
              </a:spcBef>
              <a:defRPr sz="1200"/>
            </a:lvl1pPr>
            <a:lvl2pPr algn="ctr">
              <a:spcBef>
                <a:spcPts val="1200"/>
              </a:spcBef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203F191-D88B-1F61-AE12-C972F9F8B5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4254" y="1066296"/>
            <a:ext cx="3974446" cy="2269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4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here to add SUBHEAD 1</a:t>
            </a:r>
          </a:p>
          <a:p>
            <a:pPr lvl="0"/>
            <a:endParaRPr lang="en-US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5047652-1111-A579-8BFE-66F34619C605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674254" y="1342294"/>
            <a:ext cx="3974446" cy="896081"/>
          </a:xfrm>
        </p:spPr>
        <p:txBody>
          <a:bodyPr/>
          <a:lstStyle>
            <a:lvl1pPr algn="l">
              <a:spcBef>
                <a:spcPts val="1200"/>
              </a:spcBef>
              <a:defRPr sz="1100"/>
            </a:lvl1pPr>
            <a:lvl2pPr algn="ctr">
              <a:spcBef>
                <a:spcPts val="1200"/>
              </a:spcBef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6D6FC5C-776F-415A-967B-9D10F1B707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74254" y="2502031"/>
            <a:ext cx="3974446" cy="2269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4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here to add SUBHEAD 2</a:t>
            </a:r>
          </a:p>
          <a:p>
            <a:pPr lvl="0"/>
            <a:endParaRPr lang="en-US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8580CB8F-0E94-BEE7-FF7C-CBCD50E9F8E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74254" y="2778029"/>
            <a:ext cx="3974446" cy="614775"/>
          </a:xfrm>
        </p:spPr>
        <p:txBody>
          <a:bodyPr/>
          <a:lstStyle>
            <a:lvl1pPr algn="l">
              <a:spcBef>
                <a:spcPts val="1200"/>
              </a:spcBef>
              <a:defRPr sz="1100"/>
            </a:lvl1pPr>
            <a:lvl2pPr algn="ctr">
              <a:spcBef>
                <a:spcPts val="1200"/>
              </a:spcBef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87A6FC1-3620-5DD5-FEDC-4F196FBE625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74254" y="3675511"/>
            <a:ext cx="3974446" cy="2269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4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here to add SUBHEAD 2</a:t>
            </a:r>
          </a:p>
          <a:p>
            <a:pPr lvl="0"/>
            <a:endParaRPr lang="en-US"/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BD605A-36BD-0BBB-FECE-C3BB5D080AA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674254" y="3951288"/>
            <a:ext cx="3974446" cy="614775"/>
          </a:xfrm>
        </p:spPr>
        <p:txBody>
          <a:bodyPr/>
          <a:lstStyle>
            <a:lvl1pPr algn="l">
              <a:spcBef>
                <a:spcPts val="1200"/>
              </a:spcBef>
              <a:defRPr sz="1100"/>
            </a:lvl1pPr>
            <a:lvl2pPr algn="ctr">
              <a:spcBef>
                <a:spcPts val="1200"/>
              </a:spcBef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435F9-0CFE-2FCD-3756-752EB9FCD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190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6AD879F-F557-D943-6C7D-EE03B7E005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Two-day Session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5764814-1C24-8A17-EBD0-4979922F25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1634474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SESSION 1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5A46C5E-2BCA-BD7E-C7DF-EC5CC5F15E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24700" y="1634474"/>
            <a:ext cx="381283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SESSION 2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8C02A5A-E344-F117-D9E5-178C88CF3D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857808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6AD879F-F557-D943-6C7D-EE03B7E005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Two-day Session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5764814-1C24-8A17-EBD0-4979922F25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1634474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SESSION 1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F937D2A-2CAE-64B4-B451-5195F9AD19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44678" y="1634474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SESSION 2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FD14B5E-36A7-03E9-3903-6ADA5E60BA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37240759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8BA52-5212-4BC3-9F12-DB299DFC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6B87AF03-0634-56F6-AB88-5FF259AF2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1474144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Dark Blu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E02CAF-4CC0-4859-963B-FC187D3C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97C873-F045-FADA-6C90-BA61ED544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cs typeface="Calibri"/>
              </a:rPr>
              <a:t>i</a:t>
            </a:r>
            <a:r>
              <a:rPr lang="en-US" sz="700" i="1" dirty="0">
                <a:cs typeface="Calibri"/>
              </a:rPr>
              <a:t>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</a:t>
            </a:r>
            <a:r>
              <a:rPr lang="en-US" sz="700" dirty="0" err="1">
                <a:cs typeface="Calibri"/>
              </a:rPr>
              <a:t>iLS</a:t>
            </a:r>
            <a:r>
              <a:rPr lang="en-US" sz="700" dirty="0">
                <a:cs typeface="Calibri"/>
              </a:rPr>
              <a:t> Presentation </a:t>
            </a:r>
            <a:r>
              <a:rPr lang="en-US" sz="700" dirty="0" err="1">
                <a:cs typeface="Calibri"/>
              </a:rPr>
              <a:t>i</a:t>
            </a:r>
            <a:r>
              <a:rPr lang="en-US" sz="700" dirty="0">
                <a:cs typeface="Calibri"/>
              </a:rPr>
              <a:t>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60171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2330054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0" y="65675"/>
            <a:ext cx="1335866" cy="1452398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99DBACB-2185-B319-DE54-3396BA273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7399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Purpl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73C706-89A1-4AA5-9321-7F4CB3A9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9106B1-01DA-A201-0652-9BBA1BBEE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cs typeface="Calibri"/>
              </a:rPr>
              <a:t>i</a:t>
            </a:r>
            <a:r>
              <a:rPr lang="en-US" sz="700" i="1" dirty="0">
                <a:cs typeface="Calibri"/>
              </a:rPr>
              <a:t>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</a:t>
            </a:r>
            <a:r>
              <a:rPr lang="en-US" sz="700" dirty="0" err="1">
                <a:cs typeface="Calibri"/>
              </a:rPr>
              <a:t>iLS</a:t>
            </a:r>
            <a:r>
              <a:rPr lang="en-US" sz="700" dirty="0">
                <a:cs typeface="Calibri"/>
              </a:rPr>
              <a:t> Presentation </a:t>
            </a:r>
            <a:r>
              <a:rPr lang="en-US" sz="700" dirty="0" err="1">
                <a:cs typeface="Calibri"/>
              </a:rPr>
              <a:t>i</a:t>
            </a:r>
            <a:r>
              <a:rPr lang="en-US" sz="700" dirty="0">
                <a:cs typeface="Calibri"/>
              </a:rPr>
              <a:t>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2418508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Mint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4A8CC4-8FBE-45E1-BB15-2672002D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FB71AA5-1BB5-3630-4C70-B81AC8485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cs typeface="Calibri"/>
              </a:rPr>
              <a:t>i</a:t>
            </a:r>
            <a:r>
              <a:rPr lang="en-US" sz="700" i="1" dirty="0">
                <a:cs typeface="Calibri"/>
              </a:rPr>
              <a:t>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</a:t>
            </a:r>
            <a:r>
              <a:rPr lang="en-US" sz="700" dirty="0" err="1">
                <a:cs typeface="Calibri"/>
              </a:rPr>
              <a:t>iLS</a:t>
            </a:r>
            <a:r>
              <a:rPr lang="en-US" sz="700" dirty="0">
                <a:cs typeface="Calibri"/>
              </a:rPr>
              <a:t> Presentation </a:t>
            </a:r>
            <a:r>
              <a:rPr lang="en-US" sz="700" dirty="0" err="1">
                <a:cs typeface="Calibri"/>
              </a:rPr>
              <a:t>i</a:t>
            </a:r>
            <a:r>
              <a:rPr lang="en-US" sz="700" dirty="0">
                <a:cs typeface="Calibri"/>
              </a:rPr>
              <a:t>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3579890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F502C7-63A6-4765-B23E-CD59D755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967809-8E99-B90B-3FC6-5F784E712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4117031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1508760"/>
            <a:ext cx="6858000" cy="267462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  <a:lvl2pPr marL="1371600" indent="-22860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quote text</a:t>
            </a:r>
          </a:p>
          <a:p>
            <a:pPr lvl="1"/>
            <a:r>
              <a:rPr lang="en-US"/>
              <a:t>Second level for attribution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7B97B-43D6-430D-9C83-B8A0A56555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4CD3817-46C1-3631-0C39-7279A467A7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cs typeface="Calibri"/>
              </a:rPr>
              <a:t>i</a:t>
            </a:r>
            <a:r>
              <a:rPr lang="en-US" sz="700" i="1" dirty="0">
                <a:cs typeface="Calibri"/>
              </a:rPr>
              <a:t>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</a:t>
            </a:r>
            <a:r>
              <a:rPr lang="en-US" sz="700" dirty="0" err="1">
                <a:cs typeface="Calibri"/>
              </a:rPr>
              <a:t>iLS</a:t>
            </a:r>
            <a:r>
              <a:rPr lang="en-US" sz="700" dirty="0">
                <a:cs typeface="Calibri"/>
              </a:rPr>
              <a:t> Presentation </a:t>
            </a:r>
            <a:r>
              <a:rPr lang="en-US" sz="700" dirty="0" err="1">
                <a:cs typeface="Calibri"/>
              </a:rPr>
              <a:t>i</a:t>
            </a:r>
            <a:r>
              <a:rPr lang="en-US" sz="700" dirty="0">
                <a:cs typeface="Calibri"/>
              </a:rPr>
              <a:t>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42475794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441" y="1206347"/>
            <a:ext cx="2509119" cy="273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73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E25BFE-C141-9744-B07B-AF2EDC4463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42" y="939843"/>
            <a:ext cx="3782715" cy="326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682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D5804C8-119A-4621-B885-F0B59F0C23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8" y="1064196"/>
            <a:ext cx="2753140" cy="299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186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A73EC50-27B9-4304-8A26-2A1CE79D6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0" y="393405"/>
            <a:ext cx="4735158" cy="43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929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299" y="1120986"/>
            <a:ext cx="4015742" cy="356615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 sz="1400"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69863" marR="0" lvl="1" indent="-1698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First level</a:t>
            </a:r>
          </a:p>
          <a:p>
            <a:pPr marL="4000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Second level</a:t>
            </a:r>
          </a:p>
          <a:p>
            <a:pPr marL="576263" marR="0" lvl="3" indent="-1698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Third level</a:t>
            </a:r>
          </a:p>
          <a:p>
            <a:pPr marL="744538" marR="0" lvl="4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Fourth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2B50E-F193-5F8A-EAC9-D267F3F12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6307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009CDE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fld id="{81D60167-4931-47E6-BA6A-407CBD079E47}" type="slidenum">
              <a:rPr spc="-25" dirty="0"/>
              <a:t>‹#›</a:t>
            </a:fld>
            <a:endParaRPr spc="-25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1C03C94-7CB1-6D86-7ABF-7FD8A881F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120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1380173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93F5A5-751C-47D5-AD67-F5C13DA7D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45" y="3651299"/>
            <a:ext cx="1335866" cy="1452398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3183081-324E-5625-835C-8247B0D38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87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v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487804"/>
            <a:ext cx="8145780" cy="3174922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5EEAD8-45FF-4137-A993-0E3B0A63B7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1097279"/>
            <a:ext cx="814546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CALIBRI 18PT BOLD, ABBOTT PRIMARY BLUE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D8331EC8-F390-2912-7201-B3467E274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300C08-1BAB-C539-2CE5-B4903A57E0EF}"/>
              </a:ext>
            </a:extLst>
          </p:cNvPr>
          <p:cNvGrpSpPr/>
          <p:nvPr userDrawn="1"/>
        </p:nvGrpSpPr>
        <p:grpSpPr>
          <a:xfrm>
            <a:off x="520595" y="203388"/>
            <a:ext cx="2690864" cy="239613"/>
            <a:chOff x="4066256" y="1629208"/>
            <a:chExt cx="3251849" cy="478652"/>
          </a:xfrm>
        </p:grpSpPr>
        <p:sp>
          <p:nvSpPr>
            <p:cNvPr id="14" name="object 15">
              <a:extLst>
                <a:ext uri="{FF2B5EF4-FFF2-40B4-BE49-F238E27FC236}">
                  <a16:creationId xmlns:a16="http://schemas.microsoft.com/office/drawing/2014/main" id="{5A6A4472-923A-3672-0C83-5E186528D039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6">
              <a:extLst>
                <a:ext uri="{FF2B5EF4-FFF2-40B4-BE49-F238E27FC236}">
                  <a16:creationId xmlns:a16="http://schemas.microsoft.com/office/drawing/2014/main" id="{1F7A256F-7714-32F9-D790-A71DD1088AE8}"/>
                </a:ext>
              </a:extLst>
            </p:cNvPr>
            <p:cNvSpPr txBox="1"/>
            <p:nvPr/>
          </p:nvSpPr>
          <p:spPr>
            <a:xfrm>
              <a:off x="4091218" y="1662758"/>
              <a:ext cx="781478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17">
              <a:extLst>
                <a:ext uri="{FF2B5EF4-FFF2-40B4-BE49-F238E27FC236}">
                  <a16:creationId xmlns:a16="http://schemas.microsoft.com/office/drawing/2014/main" id="{86651E75-2047-9A05-63F2-54B4700D40EE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C09EB167-05D8-B473-915F-1E9E685E7DD5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5D8698D5-DC3E-2D7C-1BD9-5F85F918F83A}"/>
                </a:ext>
              </a:extLst>
            </p:cNvPr>
            <p:cNvSpPr txBox="1"/>
            <p:nvPr/>
          </p:nvSpPr>
          <p:spPr>
            <a:xfrm>
              <a:off x="5329221" y="1677842"/>
              <a:ext cx="854934" cy="42588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SAMPLE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900" b="1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COLLECTION</a:t>
              </a:r>
              <a:endParaRPr lang="en-US" sz="900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20">
              <a:extLst>
                <a:ext uri="{FF2B5EF4-FFF2-40B4-BE49-F238E27FC236}">
                  <a16:creationId xmlns:a16="http://schemas.microsoft.com/office/drawing/2014/main" id="{9390A4A5-A3C2-79BC-CE36-4C81BFFF63F3}"/>
                </a:ext>
              </a:extLst>
            </p:cNvPr>
            <p:cNvSpPr txBox="1"/>
            <p:nvPr/>
          </p:nvSpPr>
          <p:spPr>
            <a:xfrm>
              <a:off x="6384653" y="1655279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AFFECTING</a:t>
              </a:r>
              <a:b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0316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Lv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487804"/>
            <a:ext cx="8145780" cy="3174922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5EEAD8-45FF-4137-A993-0E3B0A63B7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1097279"/>
            <a:ext cx="814546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CALIBRI 18PT BOLD, ABBOTT PRIMARY BLUE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D8331EC8-F390-2912-7201-B3467E274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6968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-Lv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487804"/>
            <a:ext cx="8145780" cy="3174922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5EEAD8-45FF-4137-A993-0E3B0A63B7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1097279"/>
            <a:ext cx="814546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CALIBRI 18PT BOLD, ABBOTT PRIMARY BLUE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D8331EC8-F390-2912-7201-B3467E274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82CC7C-4470-92E6-ABCF-7DA167832704}"/>
              </a:ext>
            </a:extLst>
          </p:cNvPr>
          <p:cNvGrpSpPr/>
          <p:nvPr userDrawn="1"/>
        </p:nvGrpSpPr>
        <p:grpSpPr>
          <a:xfrm>
            <a:off x="520595" y="203387"/>
            <a:ext cx="2690864" cy="239614"/>
            <a:chOff x="520595" y="203387"/>
            <a:chExt cx="2690864" cy="239614"/>
          </a:xfrm>
        </p:grpSpPr>
        <p:sp>
          <p:nvSpPr>
            <p:cNvPr id="14" name="object 15">
              <a:extLst>
                <a:ext uri="{FF2B5EF4-FFF2-40B4-BE49-F238E27FC236}">
                  <a16:creationId xmlns:a16="http://schemas.microsoft.com/office/drawing/2014/main" id="{FBB99160-FC8A-EDB8-8CEB-A901D30C2C5B}"/>
                </a:ext>
              </a:extLst>
            </p:cNvPr>
            <p:cNvSpPr/>
            <p:nvPr/>
          </p:nvSpPr>
          <p:spPr>
            <a:xfrm>
              <a:off x="520595" y="206353"/>
              <a:ext cx="985200" cy="235868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3C467D66-975D-C6C0-C9E4-A71C3492AD39}"/>
                </a:ext>
              </a:extLst>
            </p:cNvPr>
            <p:cNvSpPr/>
            <p:nvPr/>
          </p:nvSpPr>
          <p:spPr>
            <a:xfrm>
              <a:off x="1385985" y="203387"/>
              <a:ext cx="975244" cy="235868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5E676644-3F36-E459-1A86-32C3BF019C62}"/>
                </a:ext>
              </a:extLst>
            </p:cNvPr>
            <p:cNvSpPr txBox="1"/>
            <p:nvPr/>
          </p:nvSpPr>
          <p:spPr>
            <a:xfrm>
              <a:off x="541251" y="220183"/>
              <a:ext cx="646663" cy="22281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AAF1C367-FDA0-3831-614F-0D25E0B9E117}"/>
                </a:ext>
              </a:extLst>
            </p:cNvPr>
            <p:cNvSpPr/>
            <p:nvPr/>
          </p:nvSpPr>
          <p:spPr>
            <a:xfrm>
              <a:off x="2236215" y="203389"/>
              <a:ext cx="975244" cy="235868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52EC559E-64D5-7168-6018-374DA2C52F18}"/>
                </a:ext>
              </a:extLst>
            </p:cNvPr>
            <p:cNvSpPr txBox="1"/>
            <p:nvPr/>
          </p:nvSpPr>
          <p:spPr>
            <a:xfrm>
              <a:off x="2439039" y="216439"/>
              <a:ext cx="616199" cy="22281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AFFECTING</a:t>
              </a:r>
              <a:br>
                <a:rPr lang="en-US" sz="900" b="1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18">
              <a:extLst>
                <a:ext uri="{FF2B5EF4-FFF2-40B4-BE49-F238E27FC236}">
                  <a16:creationId xmlns:a16="http://schemas.microsoft.com/office/drawing/2014/main" id="{0C3DAD1D-63E7-B967-F56B-757E430CC2E1}"/>
                </a:ext>
              </a:extLst>
            </p:cNvPr>
            <p:cNvSpPr txBox="1"/>
            <p:nvPr/>
          </p:nvSpPr>
          <p:spPr>
            <a:xfrm>
              <a:off x="1580425" y="207516"/>
              <a:ext cx="707447" cy="232436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-66040">
                <a:lnSpc>
                  <a:spcPts val="7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SAMPLE</a:t>
              </a:r>
            </a:p>
            <a:p>
              <a:pPr marL="12700" marR="5080" indent="-66040">
                <a:lnSpc>
                  <a:spcPts val="7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COLLECTION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68797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-Lv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364226"/>
            <a:ext cx="8145780" cy="3298499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86889"/>
            <a:ext cx="813816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D8331EC8-F390-2912-7201-B3467E274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795EFF-EB3B-0B27-9A90-72EA6EF9EF38}"/>
              </a:ext>
            </a:extLst>
          </p:cNvPr>
          <p:cNvGrpSpPr/>
          <p:nvPr userDrawn="1"/>
        </p:nvGrpSpPr>
        <p:grpSpPr>
          <a:xfrm>
            <a:off x="520595" y="199156"/>
            <a:ext cx="2690864" cy="245949"/>
            <a:chOff x="520595" y="199156"/>
            <a:chExt cx="2690864" cy="245949"/>
          </a:xfrm>
        </p:grpSpPr>
        <p:sp>
          <p:nvSpPr>
            <p:cNvPr id="4" name="object 15">
              <a:extLst>
                <a:ext uri="{FF2B5EF4-FFF2-40B4-BE49-F238E27FC236}">
                  <a16:creationId xmlns:a16="http://schemas.microsoft.com/office/drawing/2014/main" id="{7A9E1A2F-4086-851F-B3A8-BEA7CDDFA2B5}"/>
                </a:ext>
              </a:extLst>
            </p:cNvPr>
            <p:cNvSpPr/>
            <p:nvPr/>
          </p:nvSpPr>
          <p:spPr>
            <a:xfrm>
              <a:off x="520595" y="206353"/>
              <a:ext cx="985200" cy="235868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7">
              <a:extLst>
                <a:ext uri="{FF2B5EF4-FFF2-40B4-BE49-F238E27FC236}">
                  <a16:creationId xmlns:a16="http://schemas.microsoft.com/office/drawing/2014/main" id="{D99AA662-F66A-CEF1-85DE-D885B23AAD3D}"/>
                </a:ext>
              </a:extLst>
            </p:cNvPr>
            <p:cNvSpPr/>
            <p:nvPr/>
          </p:nvSpPr>
          <p:spPr>
            <a:xfrm>
              <a:off x="1385985" y="203387"/>
              <a:ext cx="975244" cy="235868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2E8F7303-4163-74C1-D4BC-1F0C13C45F9E}"/>
                </a:ext>
              </a:extLst>
            </p:cNvPr>
            <p:cNvSpPr txBox="1"/>
            <p:nvPr/>
          </p:nvSpPr>
          <p:spPr>
            <a:xfrm>
              <a:off x="541251" y="220183"/>
              <a:ext cx="646663" cy="22281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CARTRIDGE</a:t>
              </a:r>
              <a:br>
                <a:rPr lang="en-US" sz="900" b="1" cap="all" spc="-1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cap="all" spc="-1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OVERVIEW </a:t>
              </a:r>
              <a:endParaRPr sz="900" cap="all">
                <a:solidFill>
                  <a:schemeClr val="accent2">
                    <a:lumMod val="60000"/>
                    <a:lumOff val="4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9">
              <a:extLst>
                <a:ext uri="{FF2B5EF4-FFF2-40B4-BE49-F238E27FC236}">
                  <a16:creationId xmlns:a16="http://schemas.microsoft.com/office/drawing/2014/main" id="{25D9CDAB-3EA7-468E-E2F5-F3F814194D56}"/>
                </a:ext>
              </a:extLst>
            </p:cNvPr>
            <p:cNvSpPr/>
            <p:nvPr/>
          </p:nvSpPr>
          <p:spPr>
            <a:xfrm>
              <a:off x="2236215" y="199156"/>
              <a:ext cx="975244" cy="235868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6D4FC8E1-DFCE-149D-883A-09C653F5F5B6}"/>
                </a:ext>
              </a:extLst>
            </p:cNvPr>
            <p:cNvSpPr txBox="1"/>
            <p:nvPr/>
          </p:nvSpPr>
          <p:spPr>
            <a:xfrm>
              <a:off x="1580425" y="207516"/>
              <a:ext cx="707447" cy="232436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-66040">
                <a:lnSpc>
                  <a:spcPts val="7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SAMPLE</a:t>
              </a:r>
            </a:p>
            <a:p>
              <a:pPr marL="12700" marR="5080" indent="-66040">
                <a:lnSpc>
                  <a:spcPts val="7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/>
                  <a:cs typeface="Calibri"/>
                </a:rPr>
                <a:t>COLLECTION</a:t>
              </a:r>
            </a:p>
          </p:txBody>
        </p:sp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5456704A-68FD-AAE6-49EF-4608961A202F}"/>
                </a:ext>
              </a:extLst>
            </p:cNvPr>
            <p:cNvSpPr txBox="1"/>
            <p:nvPr/>
          </p:nvSpPr>
          <p:spPr>
            <a:xfrm>
              <a:off x="2490022" y="203051"/>
              <a:ext cx="707447" cy="242054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R="5080" indent="-66040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AFFECTING RESULTS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11771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8145781" cy="356615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C3EFB132-765B-C474-9B66-6847A7736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extLst>
      <p:ext uri="{BB962C8B-B14F-4D97-AF65-F5344CB8AC3E}">
        <p14:creationId xmlns:p14="http://schemas.microsoft.com/office/powerpoint/2010/main" val="734130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69594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42C3B-6191-4FCC-892C-38AF4234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111624"/>
            <a:ext cx="8145780" cy="35207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IN"/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B0C0A961-4760-478B-92D9-DFE0D6E83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7058" y="4767263"/>
            <a:ext cx="56810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3FE9266-1F1D-617A-F371-F5FC1F63D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cs typeface="Calibri"/>
              </a:rPr>
              <a:t>www.globalpointofcare.abbott</a:t>
            </a:r>
            <a:r>
              <a:rPr lang="en-US" sz="700" dirty="0"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>
                <a:cs typeface="Calibri"/>
              </a:rPr>
              <a:t>i-STAT</a:t>
            </a:r>
            <a:r>
              <a:rPr lang="en-US" sz="700" dirty="0">
                <a:cs typeface="Calibri"/>
              </a:rPr>
              <a:t> is a trademark of Abbott.  </a:t>
            </a:r>
            <a:r>
              <a:rPr lang="en-US" sz="700" b="1" dirty="0"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cs typeface="Calibri"/>
              </a:rPr>
              <a:t>. | iLS Presentation i-STAT 1 Cartridge Handling &amp; Sample Collection | APOC-25002391.1</a:t>
            </a:r>
          </a:p>
        </p:txBody>
      </p:sp>
    </p:spTree>
    <p:custDataLst>
      <p:tags r:id="rId41"/>
    </p:custDataLst>
    <p:extLst>
      <p:ext uri="{BB962C8B-B14F-4D97-AF65-F5344CB8AC3E}">
        <p14:creationId xmlns:p14="http://schemas.microsoft.com/office/powerpoint/2010/main" val="291480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90" r:id="rId6"/>
    <p:sldLayoutId id="2147483888" r:id="rId7"/>
    <p:sldLayoutId id="2147483889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  <p:sldLayoutId id="2147483866" r:id="rId18"/>
    <p:sldLayoutId id="2147483867" r:id="rId19"/>
    <p:sldLayoutId id="2147483868" r:id="rId20"/>
    <p:sldLayoutId id="2147483869" r:id="rId21"/>
    <p:sldLayoutId id="2147483870" r:id="rId22"/>
    <p:sldLayoutId id="2147483871" r:id="rId23"/>
    <p:sldLayoutId id="2147483872" r:id="rId24"/>
    <p:sldLayoutId id="2147483873" r:id="rId25"/>
    <p:sldLayoutId id="2147483874" r:id="rId26"/>
    <p:sldLayoutId id="2147483875" r:id="rId27"/>
    <p:sldLayoutId id="2147483876" r:id="rId28"/>
    <p:sldLayoutId id="2147483877" r:id="rId29"/>
    <p:sldLayoutId id="2147483878" r:id="rId30"/>
    <p:sldLayoutId id="2147483879" r:id="rId31"/>
    <p:sldLayoutId id="2147483880" r:id="rId32"/>
    <p:sldLayoutId id="2147483881" r:id="rId33"/>
    <p:sldLayoutId id="2147483882" r:id="rId34"/>
    <p:sldLayoutId id="2147483883" r:id="rId35"/>
    <p:sldLayoutId id="2147483884" r:id="rId36"/>
    <p:sldLayoutId id="2147483885" r:id="rId37"/>
    <p:sldLayoutId id="2147483886" r:id="rId38"/>
    <p:sldLayoutId id="2147483887" r:id="rId3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5762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744538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>
          <p15:clr>
            <a:srgbClr val="F26B43"/>
          </p15:clr>
        </p15:guide>
        <p15:guide id="2" pos="5448">
          <p15:clr>
            <a:srgbClr val="F26B43"/>
          </p15:clr>
        </p15:guide>
        <p15:guide id="3" orient="horz" pos="168">
          <p15:clr>
            <a:srgbClr val="F26B43"/>
          </p15:clr>
        </p15:guide>
        <p15:guide id="4" orient="horz" pos="30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6.xml"/><Relationship Id="rId4" Type="http://schemas.openxmlformats.org/officeDocument/2006/relationships/hyperlink" Target="http://www.globalpointofcare.abbott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6" Type="http://schemas.openxmlformats.org/officeDocument/2006/relationships/image" Target="../media/image27.jpeg"/><Relationship Id="rId11" Type="http://schemas.openxmlformats.org/officeDocument/2006/relationships/image" Target="../media/image31.jpeg"/><Relationship Id="rId5" Type="http://schemas.openxmlformats.org/officeDocument/2006/relationships/image" Target="../media/image26.jpeg"/><Relationship Id="rId10" Type="http://schemas.openxmlformats.org/officeDocument/2006/relationships/image" Target="../media/image30.png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6" Type="http://schemas.openxmlformats.org/officeDocument/2006/relationships/image" Target="../media/image34.jpeg"/><Relationship Id="rId5" Type="http://schemas.openxmlformats.org/officeDocument/2006/relationships/image" Target="../media/image33.emf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5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6" Type="http://schemas.openxmlformats.org/officeDocument/2006/relationships/image" Target="../media/image49.png"/><Relationship Id="rId5" Type="http://schemas.openxmlformats.org/officeDocument/2006/relationships/image" Target="../media/image12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9.wdp"/><Relationship Id="rId18" Type="http://schemas.openxmlformats.org/officeDocument/2006/relationships/image" Target="../media/image59.png"/><Relationship Id="rId3" Type="http://schemas.openxmlformats.org/officeDocument/2006/relationships/image" Target="../media/image43.png"/><Relationship Id="rId7" Type="http://schemas.openxmlformats.org/officeDocument/2006/relationships/image" Target="../media/image52.svg"/><Relationship Id="rId12" Type="http://schemas.openxmlformats.org/officeDocument/2006/relationships/image" Target="../media/image55.png"/><Relationship Id="rId17" Type="http://schemas.openxmlformats.org/officeDocument/2006/relationships/image" Target="../media/image58.sv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57.png"/><Relationship Id="rId1" Type="http://schemas.openxmlformats.org/officeDocument/2006/relationships/tags" Target="../tags/tag31.xml"/><Relationship Id="rId6" Type="http://schemas.openxmlformats.org/officeDocument/2006/relationships/image" Target="../media/image51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5" Type="http://schemas.microsoft.com/office/2007/relationships/hdphoto" Target="../media/hdphoto10.wdp"/><Relationship Id="rId10" Type="http://schemas.openxmlformats.org/officeDocument/2006/relationships/image" Target="../media/image54.png"/><Relationship Id="rId19" Type="http://schemas.microsoft.com/office/2007/relationships/hdphoto" Target="../media/hdphoto11.wdp"/><Relationship Id="rId4" Type="http://schemas.openxmlformats.org/officeDocument/2006/relationships/image" Target="../media/image50.png"/><Relationship Id="rId9" Type="http://schemas.microsoft.com/office/2007/relationships/hdphoto" Target="../media/hdphoto7.wdp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1.png"/><Relationship Id="rId18" Type="http://schemas.openxmlformats.org/officeDocument/2006/relationships/image" Target="../media/image68.png"/><Relationship Id="rId3" Type="http://schemas.openxmlformats.org/officeDocument/2006/relationships/image" Target="../media/image43.png"/><Relationship Id="rId21" Type="http://schemas.openxmlformats.org/officeDocument/2006/relationships/image" Target="../media/image57.png"/><Relationship Id="rId7" Type="http://schemas.openxmlformats.org/officeDocument/2006/relationships/image" Target="../media/image62.png"/><Relationship Id="rId12" Type="http://schemas.microsoft.com/office/2007/relationships/hdphoto" Target="../media/hdphoto13.wdp"/><Relationship Id="rId17" Type="http://schemas.openxmlformats.org/officeDocument/2006/relationships/image" Target="../media/image67.png"/><Relationship Id="rId2" Type="http://schemas.openxmlformats.org/officeDocument/2006/relationships/slideLayout" Target="../slideLayouts/slideLayout5.xml"/><Relationship Id="rId16" Type="http://schemas.microsoft.com/office/2007/relationships/hdphoto" Target="../media/hdphoto14.wdp"/><Relationship Id="rId20" Type="http://schemas.openxmlformats.org/officeDocument/2006/relationships/image" Target="../media/image69.png"/><Relationship Id="rId1" Type="http://schemas.openxmlformats.org/officeDocument/2006/relationships/tags" Target="../tags/tag32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microsoft.com/office/2007/relationships/hdphoto" Target="../media/hdphoto6.wdp"/><Relationship Id="rId15" Type="http://schemas.openxmlformats.org/officeDocument/2006/relationships/image" Target="../media/image66.png"/><Relationship Id="rId10" Type="http://schemas.openxmlformats.org/officeDocument/2006/relationships/image" Target="../media/image64.jpeg"/><Relationship Id="rId19" Type="http://schemas.microsoft.com/office/2007/relationships/hdphoto" Target="../media/hdphoto15.wdp"/><Relationship Id="rId4" Type="http://schemas.openxmlformats.org/officeDocument/2006/relationships/image" Target="../media/image60.png"/><Relationship Id="rId9" Type="http://schemas.microsoft.com/office/2007/relationships/hdphoto" Target="../media/hdphoto12.wdp"/><Relationship Id="rId14" Type="http://schemas.openxmlformats.org/officeDocument/2006/relationships/image" Target="../media/image52.svg"/><Relationship Id="rId22" Type="http://schemas.openxmlformats.org/officeDocument/2006/relationships/image" Target="../media/image58.sv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53.png"/><Relationship Id="rId18" Type="http://schemas.microsoft.com/office/2007/relationships/hdphoto" Target="../media/hdphoto9.wdp"/><Relationship Id="rId3" Type="http://schemas.openxmlformats.org/officeDocument/2006/relationships/image" Target="../media/image70.emf"/><Relationship Id="rId7" Type="http://schemas.openxmlformats.org/officeDocument/2006/relationships/image" Target="../media/image71.png"/><Relationship Id="rId12" Type="http://schemas.microsoft.com/office/2007/relationships/hdphoto" Target="../media/hdphoto17.wdp"/><Relationship Id="rId17" Type="http://schemas.openxmlformats.org/officeDocument/2006/relationships/image" Target="../media/image55.png"/><Relationship Id="rId2" Type="http://schemas.openxmlformats.org/officeDocument/2006/relationships/slideLayout" Target="../slideLayouts/slideLayout5.xml"/><Relationship Id="rId16" Type="http://schemas.microsoft.com/office/2007/relationships/hdphoto" Target="../media/hdphoto8.wdp"/><Relationship Id="rId1" Type="http://schemas.openxmlformats.org/officeDocument/2006/relationships/tags" Target="../tags/tag33.xml"/><Relationship Id="rId6" Type="http://schemas.openxmlformats.org/officeDocument/2006/relationships/image" Target="../media/image43.png"/><Relationship Id="rId11" Type="http://schemas.openxmlformats.org/officeDocument/2006/relationships/image" Target="../media/image72.png"/><Relationship Id="rId5" Type="http://schemas.openxmlformats.org/officeDocument/2006/relationships/image" Target="../media/image58.svg"/><Relationship Id="rId15" Type="http://schemas.openxmlformats.org/officeDocument/2006/relationships/image" Target="../media/image54.png"/><Relationship Id="rId10" Type="http://schemas.openxmlformats.org/officeDocument/2006/relationships/image" Target="../media/image52.svg"/><Relationship Id="rId4" Type="http://schemas.openxmlformats.org/officeDocument/2006/relationships/image" Target="../media/image57.png"/><Relationship Id="rId9" Type="http://schemas.openxmlformats.org/officeDocument/2006/relationships/image" Target="../media/image51.png"/><Relationship Id="rId1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43.png"/><Relationship Id="rId4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1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microsoft.com/office/2007/relationships/hdphoto" Target="../media/hdphoto19.wdp"/><Relationship Id="rId11" Type="http://schemas.openxmlformats.org/officeDocument/2006/relationships/image" Target="../media/image58.svg"/><Relationship Id="rId5" Type="http://schemas.openxmlformats.org/officeDocument/2006/relationships/image" Target="../media/image76.png"/><Relationship Id="rId10" Type="http://schemas.openxmlformats.org/officeDocument/2006/relationships/image" Target="../media/image57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microsoft.com/office/2007/relationships/hdphoto" Target="../media/hdphoto20.wdp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43.png"/><Relationship Id="rId5" Type="http://schemas.microsoft.com/office/2007/relationships/hdphoto" Target="../media/hdphoto21.wdp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1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87.png"/><Relationship Id="rId9" Type="http://schemas.openxmlformats.org/officeDocument/2006/relationships/image" Target="../media/image5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9.pn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2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43.png"/><Relationship Id="rId9" Type="http://schemas.openxmlformats.org/officeDocument/2006/relationships/image" Target="../media/image5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91.png"/><Relationship Id="rId7" Type="http://schemas.openxmlformats.org/officeDocument/2006/relationships/image" Target="../media/image58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3.xml"/><Relationship Id="rId6" Type="http://schemas.openxmlformats.org/officeDocument/2006/relationships/image" Target="../media/image57.png"/><Relationship Id="rId5" Type="http://schemas.openxmlformats.org/officeDocument/2006/relationships/image" Target="../media/image43.png"/><Relationship Id="rId4" Type="http://schemas.openxmlformats.org/officeDocument/2006/relationships/image" Target="../media/image92.png"/><Relationship Id="rId9" Type="http://schemas.openxmlformats.org/officeDocument/2006/relationships/image" Target="../media/image5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8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4.xml"/><Relationship Id="rId6" Type="http://schemas.openxmlformats.org/officeDocument/2006/relationships/image" Target="../media/image57.png"/><Relationship Id="rId5" Type="http://schemas.openxmlformats.org/officeDocument/2006/relationships/image" Target="../media/image43.png"/><Relationship Id="rId4" Type="http://schemas.openxmlformats.org/officeDocument/2006/relationships/image" Target="../media/image5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5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6.xml"/><Relationship Id="rId6" Type="http://schemas.openxmlformats.org/officeDocument/2006/relationships/image" Target="../media/image43.png"/><Relationship Id="rId5" Type="http://schemas.openxmlformats.org/officeDocument/2006/relationships/image" Target="../media/image93.png"/><Relationship Id="rId4" Type="http://schemas.openxmlformats.org/officeDocument/2006/relationships/image" Target="../media/image5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microsoft.com/office/2007/relationships/hdphoto" Target="../media/hdphoto22.wdp"/><Relationship Id="rId3" Type="http://schemas.openxmlformats.org/officeDocument/2006/relationships/image" Target="../media/image94.png"/><Relationship Id="rId7" Type="http://schemas.openxmlformats.org/officeDocument/2006/relationships/image" Target="../media/image57.png"/><Relationship Id="rId12" Type="http://schemas.openxmlformats.org/officeDocument/2006/relationships/image" Target="../media/image9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7.xml"/><Relationship Id="rId6" Type="http://schemas.openxmlformats.org/officeDocument/2006/relationships/image" Target="../media/image96.png"/><Relationship Id="rId11" Type="http://schemas.openxmlformats.org/officeDocument/2006/relationships/image" Target="../media/image97.png"/><Relationship Id="rId5" Type="http://schemas.openxmlformats.org/officeDocument/2006/relationships/image" Target="../media/image43.png"/><Relationship Id="rId10" Type="http://schemas.openxmlformats.org/officeDocument/2006/relationships/image" Target="../media/image52.svg"/><Relationship Id="rId4" Type="http://schemas.openxmlformats.org/officeDocument/2006/relationships/image" Target="../media/image95.png"/><Relationship Id="rId9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8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9.xml"/><Relationship Id="rId6" Type="http://schemas.openxmlformats.org/officeDocument/2006/relationships/image" Target="../media/image43.png"/><Relationship Id="rId5" Type="http://schemas.openxmlformats.org/officeDocument/2006/relationships/image" Target="../media/image100.png"/><Relationship Id="rId4" Type="http://schemas.openxmlformats.org/officeDocument/2006/relationships/image" Target="../media/image52.svg"/><Relationship Id="rId9" Type="http://schemas.openxmlformats.org/officeDocument/2006/relationships/image" Target="../media/image5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0.xml"/><Relationship Id="rId6" Type="http://schemas.openxmlformats.org/officeDocument/2006/relationships/image" Target="../media/image43.png"/><Relationship Id="rId11" Type="http://schemas.openxmlformats.org/officeDocument/2006/relationships/image" Target="../media/image102.png"/><Relationship Id="rId5" Type="http://schemas.openxmlformats.org/officeDocument/2006/relationships/image" Target="../media/image100.png"/><Relationship Id="rId10" Type="http://schemas.openxmlformats.org/officeDocument/2006/relationships/image" Target="../media/image101.png"/><Relationship Id="rId4" Type="http://schemas.openxmlformats.org/officeDocument/2006/relationships/image" Target="../media/image52.svg"/><Relationship Id="rId9" Type="http://schemas.openxmlformats.org/officeDocument/2006/relationships/image" Target="../media/image58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12" Type="http://schemas.openxmlformats.org/officeDocument/2006/relationships/image" Target="../media/image5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4.wdp"/><Relationship Id="rId11" Type="http://schemas.openxmlformats.org/officeDocument/2006/relationships/image" Target="../media/image51.png"/><Relationship Id="rId5" Type="http://schemas.openxmlformats.org/officeDocument/2006/relationships/image" Target="../media/image104.png"/><Relationship Id="rId10" Type="http://schemas.openxmlformats.org/officeDocument/2006/relationships/image" Target="../media/image96.png"/><Relationship Id="rId4" Type="http://schemas.microsoft.com/office/2007/relationships/hdphoto" Target="../media/hdphoto23.wdp"/><Relationship Id="rId9" Type="http://schemas.openxmlformats.org/officeDocument/2006/relationships/image" Target="../media/image58.sv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57.png"/><Relationship Id="rId7" Type="http://schemas.openxmlformats.org/officeDocument/2006/relationships/image" Target="../media/image104.png"/><Relationship Id="rId12" Type="http://schemas.openxmlformats.org/officeDocument/2006/relationships/image" Target="../media/image5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3.wdp"/><Relationship Id="rId11" Type="http://schemas.openxmlformats.org/officeDocument/2006/relationships/image" Target="../media/image51.png"/><Relationship Id="rId5" Type="http://schemas.openxmlformats.org/officeDocument/2006/relationships/image" Target="../media/image103.png"/><Relationship Id="rId10" Type="http://schemas.openxmlformats.org/officeDocument/2006/relationships/image" Target="../media/image96.png"/><Relationship Id="rId4" Type="http://schemas.openxmlformats.org/officeDocument/2006/relationships/image" Target="../media/image58.svg"/><Relationship Id="rId9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43.png"/><Relationship Id="rId7" Type="http://schemas.openxmlformats.org/officeDocument/2006/relationships/image" Target="../media/image58.svg"/><Relationship Id="rId12" Type="http://schemas.openxmlformats.org/officeDocument/2006/relationships/image" Target="../media/image52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1.xml"/><Relationship Id="rId6" Type="http://schemas.openxmlformats.org/officeDocument/2006/relationships/image" Target="../media/image57.png"/><Relationship Id="rId11" Type="http://schemas.openxmlformats.org/officeDocument/2006/relationships/image" Target="../media/image51.png"/><Relationship Id="rId5" Type="http://schemas.openxmlformats.org/officeDocument/2006/relationships/image" Target="../media/image107.png"/><Relationship Id="rId10" Type="http://schemas.microsoft.com/office/2007/relationships/hdphoto" Target="../media/hdphoto22.wdp"/><Relationship Id="rId4" Type="http://schemas.openxmlformats.org/officeDocument/2006/relationships/image" Target="../media/image106.png"/><Relationship Id="rId9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3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6" Type="http://schemas.openxmlformats.org/officeDocument/2006/relationships/image" Target="../media/image21.jpeg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95E905-F0CE-47F8-95E1-8211130FA4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1" y="266700"/>
            <a:ext cx="5241925" cy="261610"/>
          </a:xfrm>
        </p:spPr>
        <p:txBody>
          <a:bodyPr/>
          <a:lstStyle/>
          <a:p>
            <a:r>
              <a:rPr lang="en-IN"/>
              <a:t>TIPS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C15F51E-740E-88E1-FF6A-EA96C3DCE66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299" y="1455627"/>
            <a:ext cx="8145781" cy="3240360"/>
          </a:xfrm>
        </p:spPr>
        <p:txBody>
          <a:bodyPr/>
          <a:lstStyle/>
          <a:p>
            <a:r>
              <a:rPr lang="en-US" sz="1600" b="0" dirty="0"/>
              <a:t>Content provided in this lesson does not replace the </a:t>
            </a:r>
            <a:r>
              <a:rPr lang="en-US" sz="1600" b="0" i="1" dirty="0"/>
              <a:t>i-STAT 1</a:t>
            </a:r>
            <a:r>
              <a:rPr lang="en-US" sz="1600" b="0" dirty="0"/>
              <a:t> User Guides, System Manual, Cartridge Test and Information (CTI) sheets or Instructions for Use (IFU).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dirty="0"/>
              <a:t>This slide deck may be modified to represent products within the </a:t>
            </a:r>
            <a:r>
              <a:rPr lang="en-US" sz="1600" b="0" i="1" dirty="0"/>
              <a:t>i-STAT 1 System </a:t>
            </a:r>
            <a:r>
              <a:rPr lang="en-US" sz="1600" b="0" dirty="0"/>
              <a:t>currently in use within your facility.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dirty="0"/>
              <a:t>Once the deck has been modified, customers will assume responsibility for the content.*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b="0" dirty="0"/>
              <a:t>Abbott will continue to provide and support the original resources that are made available on the </a:t>
            </a:r>
            <a:r>
              <a:rPr lang="en-US" sz="1600" b="0" u="sng" dirty="0">
                <a:hlinkClick r:id="rId4"/>
              </a:rPr>
              <a:t>www.globalpointofcare.abbott</a:t>
            </a:r>
            <a:r>
              <a:rPr lang="en-US" sz="1600" b="0" u="sng" dirty="0"/>
              <a:t> </a:t>
            </a:r>
            <a:r>
              <a:rPr lang="en-US" sz="1600" b="0" dirty="0"/>
              <a:t>website.*</a:t>
            </a:r>
            <a:endParaRPr lang="en-US" dirty="0"/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/>
              <a:t>Not all products are available in all regions.</a:t>
            </a:r>
          </a:p>
          <a:p>
            <a:r>
              <a:rPr lang="en-US" sz="1200" b="0" dirty="0"/>
              <a:t>*Check the website regularly to ensure that you have the most up-to-date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0BBA19-7506-4B0F-A451-E9B50ADB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Please delete this slide after reading through and before working on your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EA18E1-DDBF-54B9-551D-8763C8A4AEE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</a:t>
            </a:fld>
            <a:endParaRPr lang="en-IN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5DAAECA3-6D32-CF00-E40F-270EBD8EA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8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FCD05-C04E-B9FE-D75A-995A7B559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C77F5-3B73-2500-93D4-A2366CCCF80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10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4A14ED-1C8F-1263-FD5F-985DFF416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8534202" cy="390526"/>
          </a:xfrm>
        </p:spPr>
        <p:txBody>
          <a:bodyPr/>
          <a:lstStyle/>
          <a:p>
            <a:r>
              <a:rPr lang="en-US" altLang="en-US" dirty="0"/>
              <a:t>i-STAT cartridge components </a:t>
            </a:r>
            <a:br>
              <a:rPr lang="en-US" alt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D94FDE-DB0F-5521-C533-14EEFB5E0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3" t="20020" r="17078" b="19738"/>
          <a:stretch/>
        </p:blipFill>
        <p:spPr bwMode="auto">
          <a:xfrm>
            <a:off x="5346988" y="3191064"/>
            <a:ext cx="627022" cy="987178"/>
          </a:xfrm>
          <a:prstGeom prst="rect">
            <a:avLst/>
          </a:prstGeom>
          <a:noFill/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F9778E4-DDA5-1D0E-E888-2C67E9E1B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1" t="22446" r="12125" b="15454"/>
          <a:stretch/>
        </p:blipFill>
        <p:spPr bwMode="auto">
          <a:xfrm>
            <a:off x="7665339" y="2118678"/>
            <a:ext cx="751430" cy="986302"/>
          </a:xfrm>
          <a:prstGeom prst="rect">
            <a:avLst/>
          </a:prstGeom>
          <a:noFill/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747EA245-5B31-4996-6BD5-A96AF3212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6" t="13337" r="13252" b="18459"/>
          <a:stretch/>
        </p:blipFill>
        <p:spPr bwMode="auto">
          <a:xfrm>
            <a:off x="6876427" y="2004669"/>
            <a:ext cx="735274" cy="1100310"/>
          </a:xfrm>
          <a:prstGeom prst="rect">
            <a:avLst/>
          </a:prstGeom>
          <a:noFill/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BEDEFF62-7195-D4EA-D70D-8065171F3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t="12906" r="19505" b="19575"/>
          <a:stretch/>
        </p:blipFill>
        <p:spPr bwMode="auto">
          <a:xfrm>
            <a:off x="6063132" y="2040628"/>
            <a:ext cx="708748" cy="1022745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20752E-DF40-C315-50D6-8C14311DBA07}"/>
              </a:ext>
            </a:extLst>
          </p:cNvPr>
          <p:cNvSpPr txBox="1"/>
          <p:nvPr/>
        </p:nvSpPr>
        <p:spPr>
          <a:xfrm>
            <a:off x="437837" y="1021256"/>
            <a:ext cx="4572000" cy="319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pc="-10" dirty="0">
                <a:solidFill>
                  <a:schemeClr val="accent3"/>
                </a:solidFill>
                <a:latin typeface="Calibri"/>
                <a:cs typeface="Calibri"/>
              </a:rPr>
              <a:t>WHITE CARTRIDGE | SNAP CLOSURE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7A35ACC-2BB8-0A36-C583-EE2F972AB4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0" b="90500" l="9211" r="89474">
                        <a14:foregroundMark x1="17982" y1="16000" x2="55702" y2="20000"/>
                        <a14:foregroundMark x1="55702" y1="20000" x2="75439" y2="25500"/>
                        <a14:foregroundMark x1="83772" y1="16250" x2="31140" y2="17000"/>
                        <a14:foregroundMark x1="31140" y1="17000" x2="19737" y2="30750"/>
                        <a14:foregroundMark x1="19737" y1="30750" x2="19737" y2="31500"/>
                        <a14:foregroundMark x1="77193" y1="21000" x2="86404" y2="51000"/>
                        <a14:foregroundMark x1="86404" y1="51000" x2="87281" y2="51500"/>
                        <a14:foregroundMark x1="85526" y1="26000" x2="85526" y2="26000"/>
                        <a14:foregroundMark x1="85526" y1="26000" x2="83333" y2="86250"/>
                        <a14:foregroundMark x1="78947" y1="87250" x2="18421" y2="88250"/>
                        <a14:foregroundMark x1="14474" y1="89000" x2="14474" y2="89000"/>
                        <a14:foregroundMark x1="81579" y1="90500" x2="81579" y2="90500"/>
                        <a14:foregroundMark x1="84211" y1="90500" x2="84211" y2="90500"/>
                        <a14:foregroundMark x1="84211" y1="15000" x2="25000" y2="15500"/>
                        <a14:foregroundMark x1="40789" y1="19250" x2="36842" y2="20500"/>
                        <a14:foregroundMark x1="53070" y1="44750" x2="61404" y2="44000"/>
                      </a14:backgroundRemoval>
                    </a14:imgEffect>
                    <a14:imgEffect>
                      <a14:colorTemperature colorTemp="5184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13721" b="5957"/>
          <a:stretch/>
        </p:blipFill>
        <p:spPr>
          <a:xfrm>
            <a:off x="1393913" y="1691325"/>
            <a:ext cx="1844693" cy="2599417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4B31D0A5-FBE9-BFD9-67E2-AEB9EB6137D4}"/>
              </a:ext>
            </a:extLst>
          </p:cNvPr>
          <p:cNvSpPr txBox="1"/>
          <p:nvPr/>
        </p:nvSpPr>
        <p:spPr>
          <a:xfrm>
            <a:off x="3430271" y="1720429"/>
            <a:ext cx="9020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4F71"/>
                </a:solidFill>
                <a:latin typeface="Calibri" panose="020F0502020204030204" pitchFamily="34" charset="0"/>
              </a:rPr>
              <a:t>CONTACT PADS &amp; SENSORS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917981C-3E31-FBDB-977D-2BCC05AE576D}"/>
              </a:ext>
            </a:extLst>
          </p:cNvPr>
          <p:cNvSpPr txBox="1"/>
          <p:nvPr/>
        </p:nvSpPr>
        <p:spPr>
          <a:xfrm>
            <a:off x="3430270" y="2846508"/>
            <a:ext cx="1158315" cy="284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4F71"/>
                </a:solidFill>
                <a:latin typeface="Calibri" panose="020F0502020204030204" pitchFamily="34" charset="0"/>
              </a:rPr>
              <a:t>FILL MARK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9F0C365-BCF9-ACB2-F383-E4F061DC8F03}"/>
              </a:ext>
            </a:extLst>
          </p:cNvPr>
          <p:cNvSpPr txBox="1"/>
          <p:nvPr/>
        </p:nvSpPr>
        <p:spPr>
          <a:xfrm>
            <a:off x="182948" y="2537100"/>
            <a:ext cx="1138768" cy="483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rgbClr val="004F71"/>
                </a:solidFill>
                <a:latin typeface="Calibri" panose="020F0502020204030204" pitchFamily="34" charset="0"/>
              </a:rPr>
              <a:t>CALIBRANT PACK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C18DC98-E17A-4D13-42B2-F43505D5EDD4}"/>
              </a:ext>
            </a:extLst>
          </p:cNvPr>
          <p:cNvSpPr txBox="1"/>
          <p:nvPr/>
        </p:nvSpPr>
        <p:spPr>
          <a:xfrm>
            <a:off x="3430270" y="3859750"/>
            <a:ext cx="979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4F71"/>
                </a:solidFill>
                <a:latin typeface="Calibri" panose="020F0502020204030204" pitchFamily="34" charset="0"/>
              </a:rPr>
              <a:t>SAMPLE WELL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E309F33-5DC8-2055-93A5-74652EFEBA49}"/>
              </a:ext>
            </a:extLst>
          </p:cNvPr>
          <p:cNvCxnSpPr>
            <a:cxnSpLocks/>
          </p:cNvCxnSpPr>
          <p:nvPr/>
        </p:nvCxnSpPr>
        <p:spPr>
          <a:xfrm flipH="1">
            <a:off x="1273664" y="2753355"/>
            <a:ext cx="74027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5F30EB9-4388-F96E-68C9-ED67291A9779}"/>
              </a:ext>
            </a:extLst>
          </p:cNvPr>
          <p:cNvCxnSpPr>
            <a:cxnSpLocks/>
          </p:cNvCxnSpPr>
          <p:nvPr/>
        </p:nvCxnSpPr>
        <p:spPr>
          <a:xfrm flipH="1">
            <a:off x="2797281" y="3004078"/>
            <a:ext cx="700992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7CC5A42-F14B-4ACE-B357-6C9F6D42C0A8}"/>
              </a:ext>
            </a:extLst>
          </p:cNvPr>
          <p:cNvCxnSpPr>
            <a:cxnSpLocks/>
          </p:cNvCxnSpPr>
          <p:nvPr/>
        </p:nvCxnSpPr>
        <p:spPr>
          <a:xfrm flipH="1">
            <a:off x="2839825" y="4058709"/>
            <a:ext cx="60995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923488-9366-B8C1-1CBE-AFEEF459E3B6}"/>
              </a:ext>
            </a:extLst>
          </p:cNvPr>
          <p:cNvCxnSpPr>
            <a:cxnSpLocks/>
          </p:cNvCxnSpPr>
          <p:nvPr/>
        </p:nvCxnSpPr>
        <p:spPr>
          <a:xfrm flipH="1">
            <a:off x="2749788" y="1892047"/>
            <a:ext cx="699994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C4838F-3C73-3E5C-671C-318858D7CA47}"/>
              </a:ext>
            </a:extLst>
          </p:cNvPr>
          <p:cNvCxnSpPr>
            <a:cxnSpLocks/>
          </p:cNvCxnSpPr>
          <p:nvPr/>
        </p:nvCxnSpPr>
        <p:spPr>
          <a:xfrm flipH="1">
            <a:off x="871805" y="3959253"/>
            <a:ext cx="944863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37171AE-8719-6C57-5F4D-A1D123304D0A}"/>
              </a:ext>
            </a:extLst>
          </p:cNvPr>
          <p:cNvSpPr txBox="1"/>
          <p:nvPr/>
        </p:nvSpPr>
        <p:spPr>
          <a:xfrm>
            <a:off x="333091" y="3815161"/>
            <a:ext cx="9620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004F71"/>
                </a:solidFill>
                <a:latin typeface="Calibri" panose="020F0502020204030204" pitchFamily="34" charset="0"/>
              </a:rPr>
              <a:t>SNAP CLOSURE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CA638-97BE-5281-21E1-2A21C706151B}"/>
              </a:ext>
            </a:extLst>
          </p:cNvPr>
          <p:cNvGrpSpPr/>
          <p:nvPr/>
        </p:nvGrpSpPr>
        <p:grpSpPr>
          <a:xfrm>
            <a:off x="171455" y="1672833"/>
            <a:ext cx="2758996" cy="1433573"/>
            <a:chOff x="356818" y="1416054"/>
            <a:chExt cx="2758996" cy="143357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E2699C3-D8FE-1867-7911-DA4AB0A449A9}"/>
                </a:ext>
              </a:extLst>
            </p:cNvPr>
            <p:cNvSpPr/>
            <p:nvPr/>
          </p:nvSpPr>
          <p:spPr>
            <a:xfrm>
              <a:off x="1990949" y="1930853"/>
              <a:ext cx="981824" cy="918774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5591F89-217F-6510-2967-22EC21E2A6D9}"/>
                </a:ext>
              </a:extLst>
            </p:cNvPr>
            <p:cNvSpPr/>
            <p:nvPr/>
          </p:nvSpPr>
          <p:spPr>
            <a:xfrm>
              <a:off x="1935593" y="1416054"/>
              <a:ext cx="1180221" cy="249238"/>
            </a:xfrm>
            <a:prstGeom prst="rect">
              <a:avLst/>
            </a:prstGeom>
            <a:solidFill>
              <a:srgbClr val="FF00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DB42675-32AB-A277-801C-255CE991B9FC}"/>
                </a:ext>
              </a:extLst>
            </p:cNvPr>
            <p:cNvCxnSpPr>
              <a:cxnSpLocks/>
              <a:endCxn id="38" idx="3"/>
            </p:cNvCxnSpPr>
            <p:nvPr/>
          </p:nvCxnSpPr>
          <p:spPr>
            <a:xfrm flipH="1" flipV="1">
              <a:off x="1447431" y="1716213"/>
              <a:ext cx="982488" cy="60429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F0DF104-9A4F-AFAE-8EBB-E15E6F00594A}"/>
                </a:ext>
              </a:extLst>
            </p:cNvPr>
            <p:cNvCxnSpPr>
              <a:cxnSpLocks/>
              <a:endCxn id="38" idx="3"/>
            </p:cNvCxnSpPr>
            <p:nvPr/>
          </p:nvCxnSpPr>
          <p:spPr>
            <a:xfrm flipH="1">
              <a:off x="1447431" y="1534219"/>
              <a:ext cx="767485" cy="18199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44B204D-F09D-E103-8A97-87E8E6BEE446}"/>
                </a:ext>
              </a:extLst>
            </p:cNvPr>
            <p:cNvSpPr txBox="1"/>
            <p:nvPr/>
          </p:nvSpPr>
          <p:spPr>
            <a:xfrm>
              <a:off x="356818" y="1489259"/>
              <a:ext cx="1090613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400"/>
                </a:lnSpc>
              </a:pPr>
              <a:r>
                <a:rPr lang="en-US" sz="14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DO NOT TOUCH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2AD5C75B-83B5-75D4-2507-90D4FB71E8C9}"/>
              </a:ext>
            </a:extLst>
          </p:cNvPr>
          <p:cNvSpPr/>
          <p:nvPr/>
        </p:nvSpPr>
        <p:spPr>
          <a:xfrm>
            <a:off x="5067622" y="1803133"/>
            <a:ext cx="3543344" cy="2599417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BE5E7B-C58F-505E-0B3C-CCD44869FCF6}"/>
              </a:ext>
            </a:extLst>
          </p:cNvPr>
          <p:cNvSpPr txBox="1"/>
          <p:nvPr/>
        </p:nvSpPr>
        <p:spPr>
          <a:xfrm>
            <a:off x="5642371" y="1648393"/>
            <a:ext cx="24681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4F71"/>
                </a:solidFill>
                <a:latin typeface="Calibri" panose="020F0502020204030204" pitchFamily="34" charset="0"/>
              </a:rPr>
              <a:t>SNAP-CLOSURE CARTRIDGES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97A50130-CCE4-0B86-56F0-5C7306830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pic>
        <p:nvPicPr>
          <p:cNvPr id="24" name="Picture 23" descr="A white plastic device with a red and blue text&#10;&#10;AI-generated content may be incorrect.">
            <a:extLst>
              <a:ext uri="{FF2B5EF4-FFF2-40B4-BE49-F238E27FC236}">
                <a16:creationId xmlns:a16="http://schemas.microsoft.com/office/drawing/2014/main" id="{182C4F8D-E910-DB1F-ECEF-3E61A9D7AE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8" t="12560" r="25024" b="24086"/>
          <a:stretch/>
        </p:blipFill>
        <p:spPr>
          <a:xfrm>
            <a:off x="5331563" y="2074368"/>
            <a:ext cx="627022" cy="973034"/>
          </a:xfrm>
          <a:prstGeom prst="rect">
            <a:avLst/>
          </a:prstGeom>
        </p:spPr>
      </p:pic>
      <p:pic>
        <p:nvPicPr>
          <p:cNvPr id="42" name="Picture 16">
            <a:extLst>
              <a:ext uri="{FF2B5EF4-FFF2-40B4-BE49-F238E27FC236}">
                <a16:creationId xmlns:a16="http://schemas.microsoft.com/office/drawing/2014/main" id="{FCFF7D0E-8911-D1E2-1408-1D30FBA1C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0" t="22434" r="14646" b="17859"/>
          <a:stretch/>
        </p:blipFill>
        <p:spPr bwMode="auto">
          <a:xfrm>
            <a:off x="6081839" y="3168994"/>
            <a:ext cx="741361" cy="987178"/>
          </a:xfrm>
          <a:prstGeom prst="rect">
            <a:avLst/>
          </a:prstGeom>
          <a:noFill/>
        </p:spPr>
      </p:pic>
      <p:pic>
        <p:nvPicPr>
          <p:cNvPr id="47" name="Picture 46" descr="A white plastic container with a white object with text&#10;&#10;AI-generated content may be incorrect.">
            <a:extLst>
              <a:ext uri="{FF2B5EF4-FFF2-40B4-BE49-F238E27FC236}">
                <a16:creationId xmlns:a16="http://schemas.microsoft.com/office/drawing/2014/main" id="{B1D34E52-CF87-9B85-1A08-F2AF8808ED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4" t="19526" r="14433" b="20084"/>
          <a:stretch/>
        </p:blipFill>
        <p:spPr>
          <a:xfrm>
            <a:off x="6931029" y="3168994"/>
            <a:ext cx="680672" cy="10353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6324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72E46-4EF1-9CE4-55F0-32D6232D3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ADF916F-635B-74C1-A799-D84122378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r="17663"/>
          <a:stretch/>
        </p:blipFill>
        <p:spPr>
          <a:xfrm>
            <a:off x="7755805" y="2086028"/>
            <a:ext cx="726548" cy="122626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148D5-2C68-F460-3FE0-5329D167310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11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F982222-DC97-56F2-A84F-4872455EF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/>
              <a:t>i-STAT cartridge components: </a:t>
            </a:r>
            <a:br>
              <a:rPr lang="en-US" altLang="en-US" sz="2800" dirty="0"/>
            </a:br>
            <a:endParaRPr lang="en-US" sz="28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BFBB783-7083-CA57-C18B-6F199777EB9B}"/>
              </a:ext>
            </a:extLst>
          </p:cNvPr>
          <p:cNvSpPr/>
          <p:nvPr/>
        </p:nvSpPr>
        <p:spPr>
          <a:xfrm>
            <a:off x="436868" y="4981077"/>
            <a:ext cx="2516097" cy="162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36F062-59DB-C707-B8A2-939CE3B38E49}"/>
              </a:ext>
            </a:extLst>
          </p:cNvPr>
          <p:cNvSpPr/>
          <p:nvPr/>
        </p:nvSpPr>
        <p:spPr>
          <a:xfrm>
            <a:off x="5084617" y="1826626"/>
            <a:ext cx="3556463" cy="1574884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68AB9B-DC0D-2955-60DF-D8B68368DCE9}"/>
              </a:ext>
            </a:extLst>
          </p:cNvPr>
          <p:cNvSpPr txBox="1"/>
          <p:nvPr/>
        </p:nvSpPr>
        <p:spPr>
          <a:xfrm>
            <a:off x="5883251" y="1694632"/>
            <a:ext cx="207885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4F71"/>
                </a:solidFill>
                <a:latin typeface="Calibri" panose="020F0502020204030204" pitchFamily="34" charset="0"/>
              </a:rPr>
              <a:t>APPLICABLE CARTRIDGES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52F5F0-FDD9-367A-37B9-B2AA42E70F6B}"/>
              </a:ext>
            </a:extLst>
          </p:cNvPr>
          <p:cNvSpPr/>
          <p:nvPr/>
        </p:nvSpPr>
        <p:spPr>
          <a:xfrm>
            <a:off x="1717120" y="1962711"/>
            <a:ext cx="1120894" cy="1108253"/>
          </a:xfrm>
          <a:prstGeom prst="ellipse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E898EA-336D-1778-B8DB-74C34C1DD014}"/>
              </a:ext>
            </a:extLst>
          </p:cNvPr>
          <p:cNvSpPr txBox="1"/>
          <p:nvPr/>
        </p:nvSpPr>
        <p:spPr>
          <a:xfrm>
            <a:off x="437837" y="1021256"/>
            <a:ext cx="5728570" cy="319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pc="-10" dirty="0">
                <a:solidFill>
                  <a:schemeClr val="accent3"/>
                </a:solidFill>
                <a:latin typeface="Calibri"/>
                <a:cs typeface="Calibri"/>
              </a:rPr>
              <a:t>WHITE COAGULATION CARTRIDGE | SNAP CLOSURE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5702A3B-90EA-AF88-6354-C1A33AAD6C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131" t="6759" r="11546" b="4082"/>
          <a:stretch/>
        </p:blipFill>
        <p:spPr>
          <a:xfrm>
            <a:off x="1562700" y="1682664"/>
            <a:ext cx="1695993" cy="2848479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1557B789-37DA-6D1D-D4AF-39E0BD53DC26}"/>
              </a:ext>
            </a:extLst>
          </p:cNvPr>
          <p:cNvSpPr txBox="1"/>
          <p:nvPr/>
        </p:nvSpPr>
        <p:spPr>
          <a:xfrm>
            <a:off x="3595986" y="1684445"/>
            <a:ext cx="932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4F71"/>
                </a:solidFill>
                <a:latin typeface="Calibri" panose="020F0502020204030204" pitchFamily="34" charset="0"/>
              </a:rPr>
              <a:t>CONTACT PADS &amp; SENSORS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092F16-311C-B24F-6EEC-54BD1A82A4EB}"/>
              </a:ext>
            </a:extLst>
          </p:cNvPr>
          <p:cNvCxnSpPr>
            <a:cxnSpLocks/>
          </p:cNvCxnSpPr>
          <p:nvPr/>
        </p:nvCxnSpPr>
        <p:spPr>
          <a:xfrm flipH="1">
            <a:off x="3055238" y="3037276"/>
            <a:ext cx="618838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61FDEF-A126-D8D1-7F5C-273654B7E9A7}"/>
              </a:ext>
            </a:extLst>
          </p:cNvPr>
          <p:cNvCxnSpPr>
            <a:cxnSpLocks/>
          </p:cNvCxnSpPr>
          <p:nvPr/>
        </p:nvCxnSpPr>
        <p:spPr>
          <a:xfrm flipH="1">
            <a:off x="3056992" y="4225351"/>
            <a:ext cx="77499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F205F8-73CF-57BA-9438-1DB70D7CAEAB}"/>
              </a:ext>
            </a:extLst>
          </p:cNvPr>
          <p:cNvSpPr txBox="1"/>
          <p:nvPr/>
        </p:nvSpPr>
        <p:spPr>
          <a:xfrm>
            <a:off x="112083" y="1907449"/>
            <a:ext cx="1090613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DO NOT TOUCH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9E27F4-6F4C-F3CE-730B-50ED6CAB2245}"/>
              </a:ext>
            </a:extLst>
          </p:cNvPr>
          <p:cNvCxnSpPr>
            <a:cxnSpLocks/>
            <a:endCxn id="13" idx="3"/>
          </p:cNvCxnSpPr>
          <p:nvPr/>
        </p:nvCxnSpPr>
        <p:spPr>
          <a:xfrm flipH="1">
            <a:off x="1238130" y="4225351"/>
            <a:ext cx="552717" cy="11473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D23F97F-D49D-ED5E-187A-4CC4D0DA67CB}"/>
              </a:ext>
            </a:extLst>
          </p:cNvPr>
          <p:cNvSpPr txBox="1"/>
          <p:nvPr/>
        </p:nvSpPr>
        <p:spPr>
          <a:xfrm>
            <a:off x="286988" y="4009870"/>
            <a:ext cx="95114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 dirty="0">
                <a:solidFill>
                  <a:srgbClr val="004F71"/>
                </a:solidFill>
                <a:latin typeface="Calibri" panose="020F0502020204030204" pitchFamily="34" charset="0"/>
              </a:rPr>
              <a:t>SNAP CLOSURE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76F547-0742-B2B9-D79C-67A89F094F22}"/>
              </a:ext>
            </a:extLst>
          </p:cNvPr>
          <p:cNvSpPr/>
          <p:nvPr/>
        </p:nvSpPr>
        <p:spPr>
          <a:xfrm>
            <a:off x="1833173" y="1604505"/>
            <a:ext cx="1232855" cy="369332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8B55871-A61D-9759-B7C7-DCEC0B2440A2}"/>
              </a:ext>
            </a:extLst>
          </p:cNvPr>
          <p:cNvSpPr/>
          <p:nvPr/>
        </p:nvSpPr>
        <p:spPr>
          <a:xfrm>
            <a:off x="1762203" y="2230740"/>
            <a:ext cx="1120894" cy="1108253"/>
          </a:xfrm>
          <a:prstGeom prst="ellipse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556257-4AF4-7B88-E331-687AFC0DF690}"/>
              </a:ext>
            </a:extLst>
          </p:cNvPr>
          <p:cNvCxnSpPr>
            <a:cxnSpLocks/>
          </p:cNvCxnSpPr>
          <p:nvPr/>
        </p:nvCxnSpPr>
        <p:spPr>
          <a:xfrm flipH="1" flipV="1">
            <a:off x="1202696" y="2116230"/>
            <a:ext cx="1063032" cy="60605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F9BAC2-ECF1-1E23-0DB4-6E7BC56891FC}"/>
              </a:ext>
            </a:extLst>
          </p:cNvPr>
          <p:cNvCxnSpPr>
            <a:cxnSpLocks/>
          </p:cNvCxnSpPr>
          <p:nvPr/>
        </p:nvCxnSpPr>
        <p:spPr>
          <a:xfrm flipH="1">
            <a:off x="1202696" y="1831445"/>
            <a:ext cx="703764" cy="28478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49FFF3-7ADF-63E7-2931-351C02F1CD9B}"/>
              </a:ext>
            </a:extLst>
          </p:cNvPr>
          <p:cNvCxnSpPr>
            <a:cxnSpLocks/>
          </p:cNvCxnSpPr>
          <p:nvPr/>
        </p:nvCxnSpPr>
        <p:spPr>
          <a:xfrm flipH="1">
            <a:off x="2832892" y="1846508"/>
            <a:ext cx="77499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77E5FD79-A8BB-9697-F5B3-BF66DEB469DB}"/>
              </a:ext>
            </a:extLst>
          </p:cNvPr>
          <p:cNvSpPr txBox="1"/>
          <p:nvPr/>
        </p:nvSpPr>
        <p:spPr>
          <a:xfrm>
            <a:off x="3595986" y="4027169"/>
            <a:ext cx="1061003" cy="4314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400" b="1" dirty="0">
                <a:solidFill>
                  <a:srgbClr val="004F71"/>
                </a:solidFill>
                <a:latin typeface="Calibri" panose="020F0502020204030204" pitchFamily="34" charset="0"/>
              </a:rPr>
              <a:t>SAMPLE WELL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DDBF6C5-13AD-BFA8-AC12-7DB071FEFE9C}"/>
              </a:ext>
            </a:extLst>
          </p:cNvPr>
          <p:cNvSpPr txBox="1"/>
          <p:nvPr/>
        </p:nvSpPr>
        <p:spPr>
          <a:xfrm>
            <a:off x="3595986" y="2883387"/>
            <a:ext cx="1070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4F71"/>
                </a:solidFill>
                <a:latin typeface="Calibri" panose="020F0502020204030204" pitchFamily="34" charset="0"/>
              </a:rPr>
              <a:t>FILL MARK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9836121A-CC02-6A51-0A1C-B4226BBC9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pic>
        <p:nvPicPr>
          <p:cNvPr id="20" name="Picture 19" descr="A white plastic object with a white circle&#10;&#10;AI-generated content may be incorrect.">
            <a:extLst>
              <a:ext uri="{FF2B5EF4-FFF2-40B4-BE49-F238E27FC236}">
                <a16:creationId xmlns:a16="http://schemas.microsoft.com/office/drawing/2014/main" id="{940EF92D-A2E3-C91F-1D39-CE95655608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8" t="16447" r="19575" b="21333"/>
          <a:stretch/>
        </p:blipFill>
        <p:spPr>
          <a:xfrm>
            <a:off x="5252998" y="2107648"/>
            <a:ext cx="726548" cy="1122183"/>
          </a:xfrm>
          <a:prstGeom prst="rect">
            <a:avLst/>
          </a:prstGeom>
        </p:spPr>
      </p:pic>
      <p:pic>
        <p:nvPicPr>
          <p:cNvPr id="26" name="Picture 25" descr="A close-up of a cassette tape&#10;&#10;AI-generated content may be incorrect.">
            <a:extLst>
              <a:ext uri="{FF2B5EF4-FFF2-40B4-BE49-F238E27FC236}">
                <a16:creationId xmlns:a16="http://schemas.microsoft.com/office/drawing/2014/main" id="{C55AD214-7461-F087-C1EF-E2008328D7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6" t="16239" r="16869" b="20866"/>
          <a:stretch/>
        </p:blipFill>
        <p:spPr>
          <a:xfrm>
            <a:off x="6087361" y="2115953"/>
            <a:ext cx="746007" cy="1074934"/>
          </a:xfrm>
          <a:prstGeom prst="rect">
            <a:avLst/>
          </a:prstGeom>
        </p:spPr>
      </p:pic>
      <p:pic>
        <p:nvPicPr>
          <p:cNvPr id="28" name="Picture 27" descr="A white cassette tape with a red button&#10;&#10;AI-generated content may be incorrect.">
            <a:extLst>
              <a:ext uri="{FF2B5EF4-FFF2-40B4-BE49-F238E27FC236}">
                <a16:creationId xmlns:a16="http://schemas.microsoft.com/office/drawing/2014/main" id="{1831F4C7-FD29-EA09-D5BC-09485012DB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21231" r="21396" b="20865"/>
          <a:stretch/>
        </p:blipFill>
        <p:spPr>
          <a:xfrm>
            <a:off x="6912507" y="2128933"/>
            <a:ext cx="773297" cy="1098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097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33937-DCFE-EA17-CECD-870E4F864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C942-1B8D-FA54-861B-AF993A2C8B6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12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7BE005B-3196-12CB-D7B0-CDFB3C62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/>
              <a:t>i-STAT cartridge components: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C6BC2C-5CC6-675E-E684-CB73DF652DBA}"/>
              </a:ext>
            </a:extLst>
          </p:cNvPr>
          <p:cNvGrpSpPr/>
          <p:nvPr/>
        </p:nvGrpSpPr>
        <p:grpSpPr>
          <a:xfrm>
            <a:off x="5376134" y="2045952"/>
            <a:ext cx="1645931" cy="1482194"/>
            <a:chOff x="8439212" y="1223113"/>
            <a:chExt cx="1775027" cy="1634490"/>
          </a:xfrm>
        </p:grpSpPr>
        <p:pic>
          <p:nvPicPr>
            <p:cNvPr id="17" name="Picture 4" descr="CG4+">
              <a:extLst>
                <a:ext uri="{FF2B5EF4-FFF2-40B4-BE49-F238E27FC236}">
                  <a16:creationId xmlns:a16="http://schemas.microsoft.com/office/drawing/2014/main" id="{BD2F1A5E-A075-203E-3327-E0C00E44F8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528439" y="1292646"/>
              <a:ext cx="685800" cy="1495426"/>
            </a:xfrm>
            <a:prstGeom prst="rect">
              <a:avLst/>
            </a:prstGeom>
            <a:noFill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14AE745-26FD-E56F-E734-5DE552A3A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439212" y="1223113"/>
              <a:ext cx="805815" cy="1634490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D1D4CC14-AFF3-2FE9-E715-C7C4F76C6D85}"/>
              </a:ext>
            </a:extLst>
          </p:cNvPr>
          <p:cNvSpPr/>
          <p:nvPr/>
        </p:nvSpPr>
        <p:spPr>
          <a:xfrm>
            <a:off x="502920" y="4834467"/>
            <a:ext cx="2516097" cy="197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2F77D9-1EF8-F388-3800-C2DE913F30E7}"/>
              </a:ext>
            </a:extLst>
          </p:cNvPr>
          <p:cNvSpPr/>
          <p:nvPr/>
        </p:nvSpPr>
        <p:spPr>
          <a:xfrm>
            <a:off x="5106649" y="1826626"/>
            <a:ext cx="2223922" cy="1836063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045350-61ED-239D-75A4-A70393919875}"/>
              </a:ext>
            </a:extLst>
          </p:cNvPr>
          <p:cNvSpPr txBox="1"/>
          <p:nvPr/>
        </p:nvSpPr>
        <p:spPr>
          <a:xfrm>
            <a:off x="5415154" y="1687144"/>
            <a:ext cx="16069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4F71"/>
                </a:solidFill>
                <a:latin typeface="Calibri" panose="020F0502020204030204" pitchFamily="34" charset="0"/>
              </a:rPr>
              <a:t>BLUE CARTRIDGES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FA135C0-51AD-A552-8C0A-50676BEE8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63C025A-C347-6390-A8E2-3464A311F57B}"/>
              </a:ext>
            </a:extLst>
          </p:cNvPr>
          <p:cNvGrpSpPr/>
          <p:nvPr/>
        </p:nvGrpSpPr>
        <p:grpSpPr>
          <a:xfrm>
            <a:off x="170513" y="1569499"/>
            <a:ext cx="4420474" cy="3010626"/>
            <a:chOff x="170513" y="1569499"/>
            <a:chExt cx="4420474" cy="301062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C5E70EA-DD97-D930-6960-FAD5ACBB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048" t="1637" r="10724" b="1794"/>
            <a:stretch/>
          </p:blipFill>
          <p:spPr>
            <a:xfrm>
              <a:off x="1600865" y="1569499"/>
              <a:ext cx="1380711" cy="301062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D383902-CB3A-51BA-F22B-F104028158A0}"/>
                </a:ext>
              </a:extLst>
            </p:cNvPr>
            <p:cNvSpPr txBox="1"/>
            <p:nvPr/>
          </p:nvSpPr>
          <p:spPr>
            <a:xfrm>
              <a:off x="465349" y="3401414"/>
              <a:ext cx="979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4F71"/>
                  </a:solidFill>
                  <a:latin typeface="Calibri" panose="020F0502020204030204" pitchFamily="34" charset="0"/>
                </a:rPr>
                <a:t>SNAP CLOSURE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5CFC86D-57C3-7B76-2CB9-F8E8A4507D8F}"/>
                </a:ext>
              </a:extLst>
            </p:cNvPr>
            <p:cNvSpPr txBox="1"/>
            <p:nvPr/>
          </p:nvSpPr>
          <p:spPr>
            <a:xfrm>
              <a:off x="3336757" y="1583826"/>
              <a:ext cx="93289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4F71"/>
                  </a:solidFill>
                  <a:latin typeface="Calibri" panose="020F0502020204030204" pitchFamily="34" charset="0"/>
                </a:rPr>
                <a:t>CONTACT PADS &amp; SENSORS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76A00D1-0EA0-F381-C9E2-0CBF78595D5E}"/>
                </a:ext>
              </a:extLst>
            </p:cNvPr>
            <p:cNvSpPr txBox="1"/>
            <p:nvPr/>
          </p:nvSpPr>
          <p:spPr>
            <a:xfrm>
              <a:off x="3336757" y="2715411"/>
              <a:ext cx="12542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4F71"/>
                  </a:solidFill>
                  <a:latin typeface="Calibri" panose="020F0502020204030204" pitchFamily="34" charset="0"/>
                </a:rPr>
                <a:t>FILL MARK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4091828-FB93-DE95-0D78-7AF9E1FAF4F9}"/>
                </a:ext>
              </a:extLst>
            </p:cNvPr>
            <p:cNvSpPr txBox="1"/>
            <p:nvPr/>
          </p:nvSpPr>
          <p:spPr>
            <a:xfrm>
              <a:off x="306245" y="2322490"/>
              <a:ext cx="1090613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400" b="1" dirty="0">
                  <a:solidFill>
                    <a:srgbClr val="004F71"/>
                  </a:solidFill>
                  <a:latin typeface="Calibri" panose="020F0502020204030204" pitchFamily="34" charset="0"/>
                </a:rPr>
                <a:t>CALIBRANT PACK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183B968-344D-DA5E-6839-D98E0AD37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1714" y="1737715"/>
              <a:ext cx="774997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7B611D3-A39F-A20D-1996-472D770149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2526" y="2436491"/>
              <a:ext cx="1050012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881E46F-3F17-DC8B-8D4F-B4EB8A5D0336}"/>
                </a:ext>
              </a:extLst>
            </p:cNvPr>
            <p:cNvCxnSpPr>
              <a:cxnSpLocks/>
              <a:stCxn id="63" idx="1"/>
            </p:cNvCxnSpPr>
            <p:nvPr/>
          </p:nvCxnSpPr>
          <p:spPr>
            <a:xfrm flipH="1">
              <a:off x="2926359" y="2869300"/>
              <a:ext cx="410398" cy="448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FE72165-B724-2992-DAAF-2DAD45E45E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8473" y="3547650"/>
              <a:ext cx="642436" cy="7653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44CC967-345C-6069-6876-D99DED1267F2}"/>
                </a:ext>
              </a:extLst>
            </p:cNvPr>
            <p:cNvSpPr txBox="1"/>
            <p:nvPr/>
          </p:nvSpPr>
          <p:spPr>
            <a:xfrm>
              <a:off x="170513" y="1801820"/>
              <a:ext cx="1035483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400"/>
                </a:lnSpc>
              </a:pPr>
              <a:r>
                <a:rPr lang="en-US" sz="14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DO NOT TOUCH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F5D2B34-FB86-EB7B-DDF2-54F618F21217}"/>
                </a:ext>
              </a:extLst>
            </p:cNvPr>
            <p:cNvSpPr/>
            <p:nvPr/>
          </p:nvSpPr>
          <p:spPr>
            <a:xfrm>
              <a:off x="1958443" y="2017123"/>
              <a:ext cx="837824" cy="808296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D52C8EC-A6F0-69EB-EC43-E75B4B242AFB}"/>
                </a:ext>
              </a:extLst>
            </p:cNvPr>
            <p:cNvSpPr/>
            <p:nvPr/>
          </p:nvSpPr>
          <p:spPr>
            <a:xfrm>
              <a:off x="1873656" y="1569795"/>
              <a:ext cx="975146" cy="266629"/>
            </a:xfrm>
            <a:prstGeom prst="rect">
              <a:avLst/>
            </a:prstGeom>
            <a:solidFill>
              <a:srgbClr val="FF00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BA4B588-4998-A000-A843-7703B75786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60538" y="2028774"/>
              <a:ext cx="1091267" cy="34278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3DE12C6-D840-EE2C-069E-CA27A20B6B0D}"/>
                </a:ext>
              </a:extLst>
            </p:cNvPr>
            <p:cNvCxnSpPr>
              <a:cxnSpLocks/>
              <a:endCxn id="14" idx="3"/>
            </p:cNvCxnSpPr>
            <p:nvPr/>
          </p:nvCxnSpPr>
          <p:spPr>
            <a:xfrm flipH="1">
              <a:off x="1205996" y="1718280"/>
              <a:ext cx="692291" cy="31049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8412673-0652-C22F-B805-5C9CE7012984}"/>
                </a:ext>
              </a:extLst>
            </p:cNvPr>
            <p:cNvSpPr txBox="1"/>
            <p:nvPr/>
          </p:nvSpPr>
          <p:spPr>
            <a:xfrm>
              <a:off x="3336757" y="3367040"/>
              <a:ext cx="1061003" cy="43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en-US" sz="1400" b="1" dirty="0">
                  <a:solidFill>
                    <a:srgbClr val="004F71"/>
                  </a:solidFill>
                  <a:latin typeface="Calibri" panose="020F0502020204030204" pitchFamily="34" charset="0"/>
                </a:rPr>
                <a:t>SAMPLE WELL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0D8BFA3-C063-1D8E-FE87-6D8749536D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2999" y="3543240"/>
              <a:ext cx="410398" cy="448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0D99813-6359-BEDF-8383-7388D0AC031D}"/>
              </a:ext>
            </a:extLst>
          </p:cNvPr>
          <p:cNvSpPr txBox="1"/>
          <p:nvPr/>
        </p:nvSpPr>
        <p:spPr>
          <a:xfrm>
            <a:off x="437837" y="1021256"/>
            <a:ext cx="4572000" cy="319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pc="-10" dirty="0">
                <a:solidFill>
                  <a:schemeClr val="accent3"/>
                </a:solidFill>
                <a:latin typeface="Calibri"/>
                <a:cs typeface="Calibri"/>
              </a:rPr>
              <a:t>BLUE CARTRIDGE | SNAP CLOSURE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7589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437B8-AA8D-F1DB-5ACE-C799E870A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white box with blue and white labels&#10;&#10;AI-generated content may be incorrect.">
            <a:extLst>
              <a:ext uri="{FF2B5EF4-FFF2-40B4-BE49-F238E27FC236}">
                <a16:creationId xmlns:a16="http://schemas.microsoft.com/office/drawing/2014/main" id="{76BE2200-95DD-BCBE-5666-F2C9BFA8C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61" y="2606600"/>
            <a:ext cx="2214680" cy="21606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23D0A91-0D7B-3226-D643-5A07116CC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777424" y="2786798"/>
            <a:ext cx="870832" cy="1107917"/>
          </a:xfrm>
          <a:prstGeom prst="rect">
            <a:avLst/>
          </a:prstGeom>
          <a:ln>
            <a:noFill/>
          </a:ln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ABB4D6F-C854-A299-13F1-C2684AF4FD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1988" y="1215645"/>
            <a:ext cx="3842789" cy="3251580"/>
          </a:xfrm>
        </p:spPr>
        <p:txBody>
          <a:bodyPr/>
          <a:lstStyle/>
          <a:p>
            <a:pPr marR="0">
              <a:lnSpc>
                <a:spcPct val="80000"/>
              </a:lnSpc>
            </a:pPr>
            <a:r>
              <a:rPr lang="en-US" spc="-10" dirty="0">
                <a:solidFill>
                  <a:schemeClr val="accent3"/>
                </a:solidFill>
                <a:latin typeface="Calibri"/>
                <a:cs typeface="Calibri"/>
              </a:rPr>
              <a:t>REFRIGERATED STORAGE</a:t>
            </a:r>
          </a:p>
          <a:p>
            <a:pPr marL="181610" marR="5080" indent="-169545">
              <a:spcBef>
                <a:spcPts val="675"/>
              </a:spcBef>
              <a:buClr>
                <a:srgbClr val="000000"/>
              </a:buClr>
              <a:buFont typeface="Arial"/>
              <a:buChar char="•"/>
              <a:tabLst>
                <a:tab pos="182880" algn="l"/>
              </a:tabLst>
            </a:pPr>
            <a:r>
              <a:rPr lang="en-US" sz="1400" dirty="0">
                <a:latin typeface="+mn-lt"/>
              </a:rPr>
              <a:t>May be used up to expiration date</a:t>
            </a:r>
          </a:p>
          <a:p>
            <a:pPr marL="181610" marR="5080" indent="-169545">
              <a:spcBef>
                <a:spcPts val="675"/>
              </a:spcBef>
              <a:buClr>
                <a:srgbClr val="000000"/>
              </a:buClr>
              <a:buFont typeface="Arial"/>
              <a:buChar char="•"/>
              <a:tabLst>
                <a:tab pos="182880" algn="l"/>
              </a:tabLst>
            </a:pPr>
            <a:r>
              <a:rPr lang="en-US" sz="1400" dirty="0">
                <a:latin typeface="+mn-lt"/>
              </a:rPr>
              <a:t>Refrigerated storage is 2°C - 8°C</a:t>
            </a:r>
            <a:br>
              <a:rPr lang="en-US" sz="1400" dirty="0">
                <a:latin typeface="+mn-lt"/>
              </a:rPr>
            </a:br>
            <a:endParaRPr lang="en-US" sz="1400" dirty="0"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en-US" alt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ROOM TEMPERATURE STORAGE 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+mn-lt"/>
              </a:rPr>
              <a:t>14d = 14 days 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+mn-lt"/>
              </a:rPr>
              <a:t>2m = 2 months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+mn-lt"/>
              </a:rPr>
              <a:t>Room temperature storage </a:t>
            </a:r>
            <a:br>
              <a:rPr lang="en-US" altLang="en-US" sz="1400" dirty="0">
                <a:latin typeface="+mn-lt"/>
              </a:rPr>
            </a:br>
            <a:r>
              <a:rPr lang="en-US" altLang="en-US" sz="1400" dirty="0">
                <a:latin typeface="+mn-lt"/>
              </a:rPr>
              <a:t>range is 18°C - 30°C</a:t>
            </a:r>
          </a:p>
          <a:p>
            <a:pPr marL="181610" marR="5080" indent="-169545">
              <a:spcBef>
                <a:spcPts val="675"/>
              </a:spcBef>
              <a:buClr>
                <a:srgbClr val="000000"/>
              </a:buClr>
              <a:buFont typeface="Arial"/>
              <a:buChar char="•"/>
              <a:tabLst>
                <a:tab pos="182880" algn="l"/>
              </a:tabLst>
            </a:pPr>
            <a:endParaRPr lang="en-US" sz="800" dirty="0">
              <a:latin typeface="+mn-lt"/>
            </a:endParaRPr>
          </a:p>
          <a:p>
            <a:pPr marL="181610" marR="5080" indent="-169545">
              <a:spcBef>
                <a:spcPts val="675"/>
              </a:spcBef>
              <a:buClr>
                <a:srgbClr val="000000"/>
              </a:buClr>
              <a:buFont typeface="Arial"/>
              <a:buChar char="•"/>
              <a:tabLst>
                <a:tab pos="182880" algn="l"/>
              </a:tabLst>
            </a:pPr>
            <a:endParaRPr lang="en-US" sz="1400" dirty="0">
              <a:latin typeface="+mn-lt"/>
            </a:endParaRPr>
          </a:p>
          <a:p>
            <a:pPr marL="181610" marR="5080" indent="-169545">
              <a:spcBef>
                <a:spcPts val="675"/>
              </a:spcBef>
              <a:buClr>
                <a:srgbClr val="000000"/>
              </a:buClr>
              <a:buFont typeface="Arial"/>
              <a:buChar char="•"/>
              <a:tabLst>
                <a:tab pos="182880" algn="l"/>
              </a:tabLst>
            </a:pPr>
            <a:endParaRPr lang="en-US" sz="1400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2507F-7DAD-A851-A683-729D2D97FB6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13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D533FDB-0359-EC21-340E-59A2CC37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95874"/>
            <a:ext cx="8138160" cy="390526"/>
          </a:xfrm>
        </p:spPr>
        <p:txBody>
          <a:bodyPr/>
          <a:lstStyle/>
          <a:p>
            <a:r>
              <a:rPr lang="en-US" dirty="0"/>
              <a:t>Storage requirements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D3DB7B-7373-E340-F631-CA79D251E87D}"/>
              </a:ext>
            </a:extLst>
          </p:cNvPr>
          <p:cNvSpPr/>
          <p:nvPr/>
        </p:nvSpPr>
        <p:spPr>
          <a:xfrm>
            <a:off x="442686" y="4826000"/>
            <a:ext cx="257628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6850A7-C396-B451-3126-345F909BA7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r="35148"/>
          <a:stretch/>
        </p:blipFill>
        <p:spPr>
          <a:xfrm>
            <a:off x="4946039" y="1329326"/>
            <a:ext cx="1765782" cy="1461975"/>
          </a:xfrm>
          <a:prstGeom prst="rect">
            <a:avLst/>
          </a:prstGeom>
          <a:ln>
            <a:noFill/>
          </a:ln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67EB73E7-B843-AE4F-C4AA-609B5999CB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6C1C00-94D2-BDB3-19F7-2F078A71E676}"/>
              </a:ext>
            </a:extLst>
          </p:cNvPr>
          <p:cNvSpPr/>
          <p:nvPr/>
        </p:nvSpPr>
        <p:spPr>
          <a:xfrm>
            <a:off x="4814596" y="1229416"/>
            <a:ext cx="2988284" cy="1561885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949461-0D35-A294-81C8-6A5DCC4CCB01}"/>
              </a:ext>
            </a:extLst>
          </p:cNvPr>
          <p:cNvSpPr txBox="1"/>
          <p:nvPr/>
        </p:nvSpPr>
        <p:spPr>
          <a:xfrm>
            <a:off x="5374541" y="1075527"/>
            <a:ext cx="207885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4F71"/>
                </a:solidFill>
                <a:latin typeface="Calibri" panose="020F0502020204030204" pitchFamily="34" charset="0"/>
              </a:rPr>
              <a:t>EXAMPLE CARTRIDGES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461FC5-A73B-5A41-55FE-A642705398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69902" t="1586" r="-1634" b="-1586"/>
          <a:stretch/>
        </p:blipFill>
        <p:spPr>
          <a:xfrm>
            <a:off x="6781060" y="1329325"/>
            <a:ext cx="863986" cy="1461975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540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40681-9594-0906-E7E4-0EE3918B7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white box with blue and white labels&#10;&#10;AI-generated content may be incorrect.">
            <a:extLst>
              <a:ext uri="{FF2B5EF4-FFF2-40B4-BE49-F238E27FC236}">
                <a16:creationId xmlns:a16="http://schemas.microsoft.com/office/drawing/2014/main" id="{9AF2892A-EE28-29C4-A5D0-D27C7E9AF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69" y="1732354"/>
            <a:ext cx="3380520" cy="32980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A753D23-0D7D-BC04-6B5D-20FFDCCD952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0811" y="1289304"/>
            <a:ext cx="4069080" cy="99904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800" spc="-10">
                <a:solidFill>
                  <a:schemeClr val="accent3"/>
                </a:solidFill>
                <a:latin typeface="Calibri"/>
                <a:cs typeface="Calibri"/>
              </a:rPr>
              <a:t>CARTRIDGES MUST BE BROUGHT TO </a:t>
            </a:r>
            <a:br>
              <a:rPr lang="en-US" altLang="en-US" sz="1800" spc="-10">
                <a:solidFill>
                  <a:schemeClr val="accent3"/>
                </a:solidFill>
                <a:latin typeface="Calibri"/>
                <a:cs typeface="Calibri"/>
              </a:rPr>
            </a:br>
            <a:r>
              <a:rPr lang="en-US" altLang="en-US" sz="1800" spc="-10">
                <a:solidFill>
                  <a:schemeClr val="accent3"/>
                </a:solidFill>
                <a:latin typeface="Calibri"/>
                <a:cs typeface="Calibri"/>
              </a:rPr>
              <a:t>ROOM TEMPERATURE BEFORE USE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>
                <a:latin typeface="+mn-lt"/>
              </a:rPr>
              <a:t>5 minutes for a single cartridge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>
                <a:latin typeface="+mn-lt"/>
              </a:rPr>
              <a:t>60 minutes for a box of cartridges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9E8FC-8B5D-4FE1-5510-BCAEDD0BF00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14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D382DD7-A290-848F-99A5-FB533A0CB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Preparation for use</a:t>
            </a:r>
            <a:endParaRPr lang="en-US" sz="1400" dirty="0"/>
          </a:p>
        </p:txBody>
      </p:sp>
      <p:sp>
        <p:nvSpPr>
          <p:cNvPr id="30" name="object 7">
            <a:extLst>
              <a:ext uri="{FF2B5EF4-FFF2-40B4-BE49-F238E27FC236}">
                <a16:creationId xmlns:a16="http://schemas.microsoft.com/office/drawing/2014/main" id="{84F9A5FB-0157-AB54-2099-DF6834C4EA56}"/>
              </a:ext>
            </a:extLst>
          </p:cNvPr>
          <p:cNvSpPr txBox="1"/>
          <p:nvPr/>
        </p:nvSpPr>
        <p:spPr>
          <a:xfrm>
            <a:off x="1013195" y="2820742"/>
            <a:ext cx="2834221" cy="47641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 dirty="0">
                <a:solidFill>
                  <a:schemeClr val="tx2"/>
                </a:solidFill>
                <a:latin typeface="Calibri"/>
                <a:cs typeface="Calibri"/>
              </a:rPr>
              <a:t>CAUTIONS</a:t>
            </a:r>
            <a:b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</a:b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Do </a:t>
            </a:r>
            <a:r>
              <a:rPr lang="en-US" sz="10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NOT</a:t>
            </a: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 attempt to speed up the cartridge’s </a:t>
            </a:r>
            <a:b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</a:b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transition to room temperature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70DA3E-FCE8-47D7-E101-54257FE5A5DD}"/>
              </a:ext>
            </a:extLst>
          </p:cNvPr>
          <p:cNvSpPr/>
          <p:nvPr/>
        </p:nvSpPr>
        <p:spPr>
          <a:xfrm>
            <a:off x="502919" y="4826000"/>
            <a:ext cx="2516098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7C880DB2-D64E-6452-9394-F158C1B8D6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41" y="2818245"/>
            <a:ext cx="457137" cy="4571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729200-AE78-CF1C-BB0A-AD30BA8F9F1A}"/>
              </a:ext>
            </a:extLst>
          </p:cNvPr>
          <p:cNvCxnSpPr>
            <a:cxnSpLocks/>
          </p:cNvCxnSpPr>
          <p:nvPr/>
        </p:nvCxnSpPr>
        <p:spPr>
          <a:xfrm>
            <a:off x="466896" y="2603840"/>
            <a:ext cx="338052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5" name="Picture 24" descr="A white and blue tape with a red and blue text&#10;&#10;AI-generated content may be incorrect.">
            <a:extLst>
              <a:ext uri="{FF2B5EF4-FFF2-40B4-BE49-F238E27FC236}">
                <a16:creationId xmlns:a16="http://schemas.microsoft.com/office/drawing/2014/main" id="{8487376A-DFAE-64D8-8E2F-18AA9B78A5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407" y="575487"/>
            <a:ext cx="999533" cy="151679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AC0FF8-2875-C215-5B0E-07C973B5EA05}"/>
              </a:ext>
            </a:extLst>
          </p:cNvPr>
          <p:cNvGrpSpPr/>
          <p:nvPr/>
        </p:nvGrpSpPr>
        <p:grpSpPr>
          <a:xfrm>
            <a:off x="4618924" y="1086337"/>
            <a:ext cx="713826" cy="713826"/>
            <a:chOff x="5641817" y="1160738"/>
            <a:chExt cx="713826" cy="71382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6964E45-2F01-4BD7-66F9-CDA46C11BAC8}"/>
                </a:ext>
              </a:extLst>
            </p:cNvPr>
            <p:cNvSpPr/>
            <p:nvPr/>
          </p:nvSpPr>
          <p:spPr>
            <a:xfrm>
              <a:off x="5641817" y="1160738"/>
              <a:ext cx="713826" cy="7138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lue number and arrow&#10;&#10;AI-generated content may be incorrect.">
              <a:extLst>
                <a:ext uri="{FF2B5EF4-FFF2-40B4-BE49-F238E27FC236}">
                  <a16:creationId xmlns:a16="http://schemas.microsoft.com/office/drawing/2014/main" id="{2E8799F7-5D81-A102-CC3A-2E338F6C8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817" y="1171350"/>
              <a:ext cx="703214" cy="70321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09E2132-94F0-7BD7-6625-F6ED1070BFE8}"/>
              </a:ext>
            </a:extLst>
          </p:cNvPr>
          <p:cNvGrpSpPr/>
          <p:nvPr/>
        </p:nvGrpSpPr>
        <p:grpSpPr>
          <a:xfrm>
            <a:off x="4621144" y="2256870"/>
            <a:ext cx="688560" cy="693940"/>
            <a:chOff x="5318601" y="2309463"/>
            <a:chExt cx="646241" cy="65129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F8887CB-AF64-211F-6FFE-EC8F6AA9C8AE}"/>
                </a:ext>
              </a:extLst>
            </p:cNvPr>
            <p:cNvSpPr/>
            <p:nvPr/>
          </p:nvSpPr>
          <p:spPr>
            <a:xfrm>
              <a:off x="5318601" y="2309463"/>
              <a:ext cx="646241" cy="6512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blue number on a black background&#10;&#10;AI-generated content may be incorrect.">
              <a:extLst>
                <a:ext uri="{FF2B5EF4-FFF2-40B4-BE49-F238E27FC236}">
                  <a16:creationId xmlns:a16="http://schemas.microsoft.com/office/drawing/2014/main" id="{C9C70D77-AE41-A361-829E-B6F91242D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601" y="2309463"/>
              <a:ext cx="646241" cy="651290"/>
            </a:xfrm>
            <a:prstGeom prst="rect">
              <a:avLst/>
            </a:prstGeom>
          </p:spPr>
        </p:pic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23B6B754-EF94-0F1A-F7A4-CEB510002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2439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7D2DA-F1C3-F202-6E40-B30EDA75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ox with blue and white labels&#10;&#10;AI-generated content may be incorrect.">
            <a:extLst>
              <a:ext uri="{FF2B5EF4-FFF2-40B4-BE49-F238E27FC236}">
                <a16:creationId xmlns:a16="http://schemas.microsoft.com/office/drawing/2014/main" id="{D43C1590-1D84-1C36-69A7-70CC0F056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11" y="203388"/>
            <a:ext cx="2096327" cy="2045197"/>
          </a:xfrm>
          <a:prstGeom prst="rect">
            <a:avLst/>
          </a:prstGeom>
          <a:ln>
            <a:noFill/>
          </a:ln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31AED2C-832A-5B68-BA74-FC1F19674E7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0595" y="1086713"/>
            <a:ext cx="3427850" cy="351613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pc="-10">
                <a:solidFill>
                  <a:schemeClr val="accent3"/>
                </a:solidFill>
                <a:latin typeface="Calibri"/>
                <a:cs typeface="Calibri"/>
              </a:rPr>
              <a:t>AFTER REMOVING CARTRIDGE(S) </a:t>
            </a:r>
            <a:br>
              <a:rPr lang="en-US" spc="-10">
                <a:solidFill>
                  <a:schemeClr val="accent3"/>
                </a:solidFill>
                <a:latin typeface="Calibri"/>
                <a:cs typeface="Calibri"/>
              </a:rPr>
            </a:br>
            <a:r>
              <a:rPr lang="en-US" spc="-10">
                <a:solidFill>
                  <a:schemeClr val="accent3"/>
                </a:solidFill>
                <a:latin typeface="Calibri"/>
                <a:cs typeface="Calibri"/>
              </a:rPr>
              <a:t>FROM REFRIGERATION</a:t>
            </a:r>
          </a:p>
          <a:p>
            <a:pPr marL="342900" indent="-34290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+mn-lt"/>
              </a:rPr>
              <a:t>Must not be returned to the refrigerator.</a:t>
            </a:r>
          </a:p>
          <a:p>
            <a:pPr marL="342900" indent="-34290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+mn-lt"/>
              </a:rPr>
              <a:t>Record the room temperature expiration date on the box or individual cartridge.</a:t>
            </a:r>
          </a:p>
          <a:p>
            <a:pPr marL="342900" indent="-34290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+mn-lt"/>
              </a:rPr>
              <a:t>If the box is labeled, keep cartridges in the box until use.</a:t>
            </a:r>
          </a:p>
          <a:p>
            <a:pPr marL="342900" indent="-34290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+mn-lt"/>
              </a:rPr>
              <a:t>All cartridges should be used immediately after opening pouch. </a:t>
            </a:r>
          </a:p>
          <a:p>
            <a:pPr marL="342900" indent="-34290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+mn-lt"/>
              </a:rPr>
              <a:t>If the pouch has been punctured, the cartridge should not be used</a:t>
            </a:r>
          </a:p>
          <a:p>
            <a:pPr marL="342900" indent="-34290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+mn-lt"/>
              </a:rPr>
              <a:t>Although the sample is contained within the cartridge, cartridges should be disposed of as biohazardous waste according to local, state, and national regulatory guidelines.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0F727-A57F-5197-E852-4A23061E1DC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15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01A12A9-52BE-595D-98AB-FF6DDB3A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182960" cy="390526"/>
          </a:xfrm>
        </p:spPr>
        <p:txBody>
          <a:bodyPr/>
          <a:lstStyle/>
          <a:p>
            <a:r>
              <a:rPr lang="en-US" altLang="en-US" dirty="0"/>
              <a:t>Preparation for use</a:t>
            </a:r>
            <a:endParaRPr lang="en-US" dirty="0"/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24C2E22C-84CB-CC5C-765E-BA1F8A39E837}"/>
              </a:ext>
            </a:extLst>
          </p:cNvPr>
          <p:cNvCxnSpPr>
            <a:cxnSpLocks/>
          </p:cNvCxnSpPr>
          <p:nvPr/>
        </p:nvCxnSpPr>
        <p:spPr>
          <a:xfrm rot="10800000">
            <a:off x="5198421" y="2137463"/>
            <a:ext cx="197946" cy="420190"/>
          </a:xfrm>
          <a:prstGeom prst="bentConnector2">
            <a:avLst/>
          </a:prstGeom>
          <a:ln w="19050">
            <a:solidFill>
              <a:srgbClr val="FFD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807EC74F-38AC-0161-8C79-AAC700ACF087}"/>
              </a:ext>
            </a:extLst>
          </p:cNvPr>
          <p:cNvSpPr/>
          <p:nvPr/>
        </p:nvSpPr>
        <p:spPr>
          <a:xfrm>
            <a:off x="502919" y="4826000"/>
            <a:ext cx="2516098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8F054F-0AF9-3C9B-3399-895EE92DAC4E}"/>
              </a:ext>
            </a:extLst>
          </p:cNvPr>
          <p:cNvSpPr txBox="1"/>
          <p:nvPr/>
        </p:nvSpPr>
        <p:spPr>
          <a:xfrm>
            <a:off x="5526220" y="2125475"/>
            <a:ext cx="165740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4F71"/>
                </a:solidFill>
                <a:latin typeface="Calibri" panose="020F0502020204030204" pitchFamily="34" charset="0"/>
              </a:rPr>
              <a:t>RECORD THE </a:t>
            </a:r>
            <a:br>
              <a:rPr lang="en-US" sz="1100" b="1" dirty="0">
                <a:solidFill>
                  <a:srgbClr val="004F71"/>
                </a:solidFill>
                <a:latin typeface="Calibri" panose="020F0502020204030204" pitchFamily="34" charset="0"/>
              </a:rPr>
            </a:br>
            <a:r>
              <a:rPr lang="en-US" sz="1100" b="1" dirty="0">
                <a:solidFill>
                  <a:srgbClr val="004F71"/>
                </a:solidFill>
                <a:latin typeface="Calibri" panose="020F0502020204030204" pitchFamily="34" charset="0"/>
              </a:rPr>
              <a:t>ROOM TEMPERATURE EXPIRATION DATE ON BOX &amp; POUCH HERE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14D29C44-805C-C2B5-F8F8-97C6FE26E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379" y="513359"/>
            <a:ext cx="2036781" cy="1463040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539D80-F82C-D86F-C4C4-D5702F387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013" y="3400889"/>
            <a:ext cx="1665977" cy="894524"/>
          </a:xfrm>
          <a:prstGeom prst="rect">
            <a:avLst/>
          </a:prstGeom>
          <a:ln>
            <a:noFill/>
          </a:ln>
        </p:spPr>
      </p:pic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98C63AE3-43A9-2E45-0D7B-F0292B6EB85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921126" y="1976393"/>
            <a:ext cx="4071719" cy="1215468"/>
          </a:xfrm>
          <a:prstGeom prst="bentConnector3">
            <a:avLst>
              <a:gd name="adj1" fmla="val -124"/>
            </a:avLst>
          </a:prstGeom>
          <a:ln w="19050">
            <a:solidFill>
              <a:srgbClr val="FFD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C98AF601-E354-E4EA-50B9-181963CB2DDD}"/>
              </a:ext>
            </a:extLst>
          </p:cNvPr>
          <p:cNvCxnSpPr>
            <a:cxnSpLocks/>
          </p:cNvCxnSpPr>
          <p:nvPr/>
        </p:nvCxnSpPr>
        <p:spPr>
          <a:xfrm rot="16200000" flipH="1">
            <a:off x="3875272" y="3248572"/>
            <a:ext cx="650322" cy="536900"/>
          </a:xfrm>
          <a:prstGeom prst="bentConnector2">
            <a:avLst/>
          </a:prstGeom>
          <a:ln w="19050">
            <a:solidFill>
              <a:srgbClr val="FFD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D413143-7BD9-07EE-032F-0BE920640700}"/>
              </a:ext>
            </a:extLst>
          </p:cNvPr>
          <p:cNvSpPr txBox="1"/>
          <p:nvPr/>
        </p:nvSpPr>
        <p:spPr>
          <a:xfrm>
            <a:off x="6782417" y="3443864"/>
            <a:ext cx="1470399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Calibri"/>
                <a:ea typeface="Calibri"/>
                <a:cs typeface="Calibri"/>
              </a:rPr>
              <a:t>DISPOSE AFTER USE:</a:t>
            </a:r>
          </a:p>
          <a:p>
            <a:r>
              <a:rPr lang="en-US" sz="1100" b="1" dirty="0">
                <a:solidFill>
                  <a:srgbClr val="004F71"/>
                </a:solidFill>
                <a:latin typeface="Calibri" panose="020F0502020204030204" pitchFamily="34" charset="0"/>
              </a:rPr>
              <a:t>PLACE THE CARTRIDGE IN A DESIGNATED BIOHAZARD WASTE CONTAINER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0861F5E-B3D0-1C19-7AE1-7CF4B779BAB3}"/>
              </a:ext>
            </a:extLst>
          </p:cNvPr>
          <p:cNvCxnSpPr/>
          <p:nvPr/>
        </p:nvCxnSpPr>
        <p:spPr>
          <a:xfrm>
            <a:off x="6202837" y="3838232"/>
            <a:ext cx="579580" cy="0"/>
          </a:xfrm>
          <a:prstGeom prst="straightConnector1">
            <a:avLst/>
          </a:prstGeom>
          <a:ln w="19050">
            <a:solidFill>
              <a:srgbClr val="FFD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 descr="A yellow trash can with a biohazard sign&#10;&#10;AI-generated content may be incorrect.">
            <a:extLst>
              <a:ext uri="{FF2B5EF4-FFF2-40B4-BE49-F238E27FC236}">
                <a16:creationId xmlns:a16="http://schemas.microsoft.com/office/drawing/2014/main" id="{BEF3F6A8-570D-AF9F-EF4D-3BAF261D88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702" y="3198004"/>
            <a:ext cx="1337520" cy="1337520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84DC731-8935-7C50-1378-A3381052F8EA}"/>
              </a:ext>
            </a:extLst>
          </p:cNvPr>
          <p:cNvCxnSpPr>
            <a:cxnSpLocks/>
          </p:cNvCxnSpPr>
          <p:nvPr/>
        </p:nvCxnSpPr>
        <p:spPr>
          <a:xfrm>
            <a:off x="7957125" y="3853192"/>
            <a:ext cx="360994" cy="0"/>
          </a:xfrm>
          <a:prstGeom prst="straightConnector1">
            <a:avLst/>
          </a:prstGeom>
          <a:ln w="19050">
            <a:solidFill>
              <a:srgbClr val="FFD1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4FCC38-0100-C141-6CD5-7EE0631C3D8C}"/>
              </a:ext>
            </a:extLst>
          </p:cNvPr>
          <p:cNvCxnSpPr/>
          <p:nvPr/>
        </p:nvCxnSpPr>
        <p:spPr>
          <a:xfrm>
            <a:off x="7008019" y="2584126"/>
            <a:ext cx="509597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87B6A87-25C7-A4CA-A0E5-AC35919FBA5A}"/>
              </a:ext>
            </a:extLst>
          </p:cNvPr>
          <p:cNvCxnSpPr>
            <a:cxnSpLocks/>
          </p:cNvCxnSpPr>
          <p:nvPr/>
        </p:nvCxnSpPr>
        <p:spPr>
          <a:xfrm rot="10800000">
            <a:off x="7517616" y="1871663"/>
            <a:ext cx="0" cy="7124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B967ED3E-F0A6-EF75-5EF4-582A1A61FA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6837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BA9AC-B047-FE26-9BA5-92691CA96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200D46B-A51F-D483-5621-1C6BFB5891A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2212" y="1757317"/>
            <a:ext cx="3392121" cy="1174305"/>
          </a:xfrm>
        </p:spPr>
        <p:txBody>
          <a:bodyPr/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 b="0" dirty="0">
                <a:latin typeface="+mn-lt"/>
              </a:rPr>
              <a:t>Carefully tear open the cartridge pouch where indicated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 b="0" dirty="0">
                <a:latin typeface="+mn-lt"/>
              </a:rPr>
              <a:t>Hold the cartridge by the sides </a:t>
            </a:r>
            <a:br>
              <a:rPr lang="en-US" altLang="en-US" sz="1400" b="0" dirty="0">
                <a:latin typeface="+mn-lt"/>
              </a:rPr>
            </a:br>
            <a:r>
              <a:rPr lang="en-US" altLang="en-US" sz="1400" b="0" dirty="0">
                <a:latin typeface="+mn-lt"/>
              </a:rPr>
              <a:t>or the bottom when filling and handling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F8C21-912C-80FD-A098-766BEFBC35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16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0E0DDCB-D091-78EC-47D1-8A8D9670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8543644" cy="390526"/>
          </a:xfrm>
        </p:spPr>
        <p:txBody>
          <a:bodyPr/>
          <a:lstStyle/>
          <a:p>
            <a:r>
              <a:rPr lang="en-US" altLang="en-US" dirty="0"/>
              <a:t>Handling white cartridges - pouches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3D9229-1296-EAC3-0755-9158672ECD1F}"/>
              </a:ext>
            </a:extLst>
          </p:cNvPr>
          <p:cNvSpPr/>
          <p:nvPr/>
        </p:nvSpPr>
        <p:spPr>
          <a:xfrm>
            <a:off x="502919" y="4826000"/>
            <a:ext cx="2516098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96D10D9A-C989-33CE-2443-345DD5A12272}"/>
              </a:ext>
            </a:extLst>
          </p:cNvPr>
          <p:cNvSpPr txBox="1"/>
          <p:nvPr/>
        </p:nvSpPr>
        <p:spPr>
          <a:xfrm>
            <a:off x="1138705" y="3413086"/>
            <a:ext cx="2834221" cy="64312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 dirty="0">
                <a:solidFill>
                  <a:schemeClr val="tx2"/>
                </a:solidFill>
                <a:latin typeface="Calibri"/>
                <a:cs typeface="Calibri"/>
              </a:rPr>
              <a:t>IMPORTANT:</a:t>
            </a:r>
            <a:b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</a:b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To prevent a Quality Check Code, avoid touching the sensors or pressing the center of the cartridge.</a:t>
            </a: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0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292C961-C16F-FABC-7596-7BC366831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51" y="3410589"/>
            <a:ext cx="457137" cy="45713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77C77A-6860-83AF-527A-2C8176248F0F}"/>
              </a:ext>
            </a:extLst>
          </p:cNvPr>
          <p:cNvCxnSpPr>
            <a:cxnSpLocks/>
          </p:cNvCxnSpPr>
          <p:nvPr/>
        </p:nvCxnSpPr>
        <p:spPr>
          <a:xfrm>
            <a:off x="587043" y="3081815"/>
            <a:ext cx="338052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Picture 14" descr="A person holding a device&#10;&#10;AI-generated content may be incorrect.">
            <a:extLst>
              <a:ext uri="{FF2B5EF4-FFF2-40B4-BE49-F238E27FC236}">
                <a16:creationId xmlns:a16="http://schemas.microsoft.com/office/drawing/2014/main" id="{C8F6242A-7384-F6B3-43C2-3C333C681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9" b="91288" l="0" r="98155">
                        <a14:foregroundMark x1="67159" y1="7955" x2="69373" y2="23106"/>
                        <a14:foregroundMark x1="72694" y1="4924" x2="78229" y2="12879"/>
                        <a14:foregroundMark x1="79336" y1="12879" x2="77491" y2="6818"/>
                        <a14:foregroundMark x1="75277" y1="7197" x2="75277" y2="29924"/>
                        <a14:foregroundMark x1="68635" y1="6061" x2="60517" y2="4924"/>
                        <a14:foregroundMark x1="78598" y1="4924" x2="54244" y2="379"/>
                        <a14:foregroundMark x1="8118" y1="58712" x2="30627" y2="62879"/>
                        <a14:foregroundMark x1="30627" y1="62879" x2="19188" y2="81439"/>
                        <a14:foregroundMark x1="2583" y1="50758" x2="11808" y2="89394"/>
                        <a14:foregroundMark x1="369" y1="46970" x2="8487" y2="54167"/>
                        <a14:foregroundMark x1="25092" y1="90152" x2="7011" y2="91288"/>
                        <a14:foregroundMark x1="39483" y1="10606" x2="18450" y2="26515"/>
                        <a14:foregroundMark x1="37269" y1="17045" x2="28413" y2="21970"/>
                        <a14:foregroundMark x1="27675" y1="26515" x2="23247" y2="27652"/>
                        <a14:foregroundMark x1="60517" y1="34470" x2="65314" y2="37879"/>
                        <a14:foregroundMark x1="76384" y1="51894" x2="58672" y2="36742"/>
                        <a14:foregroundMark x1="40959" y1="9091" x2="42066" y2="13636"/>
                        <a14:foregroundMark x1="95203" y1="39394" x2="81550" y2="56061"/>
                        <a14:foregroundMark x1="97417" y1="32197" x2="98155" y2="3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36" y="3067450"/>
            <a:ext cx="1125660" cy="1098407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85EAC5F1-1921-7F75-0C17-20EBB2C1FE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44270" y="2883019"/>
            <a:ext cx="548640" cy="548640"/>
          </a:xfrm>
          <a:prstGeom prst="rect">
            <a:avLst/>
          </a:prstGeom>
        </p:spPr>
      </p:pic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4BA8E504-E8FB-DFF4-9197-9D405B28D0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pic>
        <p:nvPicPr>
          <p:cNvPr id="3" name="Picture 4" descr="01_03_050_2">
            <a:extLst>
              <a:ext uri="{FF2B5EF4-FFF2-40B4-BE49-F238E27FC236}">
                <a16:creationId xmlns:a16="http://schemas.microsoft.com/office/drawing/2014/main" id="{0DF1F6F2-E5F8-B953-150C-72EA52785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0" b="82200" l="22485" r="88363">
                        <a14:foregroundMark x1="30178" y1="33400" x2="37870" y2="46800"/>
                        <a14:foregroundMark x1="26627" y1="65400" x2="25641" y2="70200"/>
                        <a14:foregroundMark x1="25247" y1="29400" x2="26233" y2="62000"/>
                        <a14:foregroundMark x1="30178" y1="26600" x2="44773" y2="34200"/>
                        <a14:foregroundMark x1="75148" y1="37600" x2="77515" y2="48800"/>
                        <a14:foregroundMark x1="86785" y1="35800" x2="77515" y2="51200"/>
                        <a14:foregroundMark x1="85799" y1="56200" x2="85799" y2="56200"/>
                        <a14:foregroundMark x1="86391" y1="55200" x2="87377" y2="43000"/>
                        <a14:foregroundMark x1="65878" y1="52200" x2="77515" y2="58600"/>
                        <a14:foregroundMark x1="73570" y1="79800" x2="29191" y2="75600"/>
                        <a14:foregroundMark x1="29191" y1="75600" x2="45759" y2="79800"/>
                        <a14:foregroundMark x1="26233" y1="76400" x2="38856" y2="82200"/>
                        <a14:foregroundMark x1="22682" y1="57600" x2="27219" y2="81400"/>
                        <a14:foregroundMark x1="60947" y1="42000" x2="88363" y2="34800"/>
                        <a14:foregroundMark x1="85404" y1="58600" x2="85404" y2="58600"/>
                        <a14:foregroundMark x1="86785" y1="61400" x2="86785" y2="64400"/>
                        <a14:foregroundMark x1="85404" y1="56600" x2="87771" y2="64400"/>
                        <a14:foregroundMark x1="24655" y1="25000" x2="25247" y2="53600"/>
                        <a14:foregroundMark x1="23669" y1="52800" x2="22682" y2="28000"/>
                        <a14:foregroundMark x1="22682" y1="45000" x2="22682" y2="63800"/>
                        <a14:foregroundMark x1="87771" y1="35200" x2="87771" y2="63400"/>
                      </a14:backgroundRemoval>
                    </a14:imgEffect>
                  </a14:imgLayer>
                </a14:imgProps>
              </a:ext>
            </a:extLst>
          </a:blip>
          <a:srcRect l="22574" t="18751" r="11404" b="16973"/>
          <a:stretch/>
        </p:blipFill>
        <p:spPr>
          <a:xfrm>
            <a:off x="4382936" y="1796208"/>
            <a:ext cx="1092132" cy="1072494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8" name="Picture 6" descr="01_03_050_4">
            <a:extLst>
              <a:ext uri="{FF2B5EF4-FFF2-40B4-BE49-F238E27FC236}">
                <a16:creationId xmlns:a16="http://schemas.microsoft.com/office/drawing/2014/main" id="{567623B4-854F-5483-ED64-49E259AC8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800" b="79400" l="8679" r="88363">
                        <a14:foregroundMark x1="44576" y1="16400" x2="16174" y2="28600"/>
                        <a14:foregroundMark x1="16174" y1="28600" x2="16174" y2="38800"/>
                        <a14:foregroundMark x1="45957" y1="21400" x2="14793" y2="13600"/>
                        <a14:foregroundMark x1="14793" y1="13600" x2="39053" y2="22400"/>
                        <a14:foregroundMark x1="17554" y1="40800" x2="13215" y2="58800"/>
                        <a14:foregroundMark x1="13609" y1="13400" x2="15582" y2="46400"/>
                        <a14:foregroundMark x1="15187" y1="11800" x2="8679" y2="13800"/>
                        <a14:foregroundMark x1="68442" y1="48800" x2="84418" y2="74400"/>
                        <a14:foregroundMark x1="80868" y1="45800" x2="80473" y2="49800"/>
                        <a14:foregroundMark x1="80473" y1="49800" x2="80473" y2="49800"/>
                        <a14:foregroundMark x1="79487" y1="47400" x2="78895" y2="52800"/>
                        <a14:foregroundMark x1="78895" y1="47800" x2="65483" y2="43800"/>
                        <a14:foregroundMark x1="66864" y1="42400" x2="79882" y2="44400"/>
                        <a14:foregroundMark x1="88363" y1="63800" x2="86391" y2="72400"/>
                        <a14:foregroundMark x1="86391" y1="72400" x2="77909" y2="77800"/>
                        <a14:foregroundMark x1="87377" y1="68800" x2="87771" y2="78800"/>
                        <a14:foregroundMark x1="87771" y1="73400" x2="81854" y2="79400"/>
                        <a14:foregroundMark x1="63511" y1="41800" x2="62919" y2="64400"/>
                        <a14:foregroundMark x1="60947" y1="52400" x2="60552" y2="65800"/>
                      </a14:backgroundRemoval>
                    </a14:imgEffect>
                  </a14:imgLayer>
                </a14:imgProps>
              </a:ext>
            </a:extLst>
          </a:blip>
          <a:srcRect l="17612" t="10668" r="10638" b="20956"/>
          <a:stretch/>
        </p:blipFill>
        <p:spPr bwMode="auto">
          <a:xfrm>
            <a:off x="7038882" y="1780435"/>
            <a:ext cx="1147083" cy="1088267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0" name="Picture 5" descr="01_03_050_3">
            <a:extLst>
              <a:ext uri="{FF2B5EF4-FFF2-40B4-BE49-F238E27FC236}">
                <a16:creationId xmlns:a16="http://schemas.microsoft.com/office/drawing/2014/main" id="{F55E7BD2-2593-F595-6CDF-339F28AF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400" b="79400" l="8876" r="84221">
                        <a14:foregroundMark x1="16568" y1="31400" x2="17554" y2="46200"/>
                        <a14:foregroundMark x1="20316" y1="44800" x2="40039" y2="39400"/>
                        <a14:foregroundMark x1="18935" y1="21200" x2="51282" y2="33400"/>
                        <a14:foregroundMark x1="51282" y1="33400" x2="48521" y2="36600"/>
                        <a14:foregroundMark x1="15582" y1="22600" x2="13807" y2="56600"/>
                        <a14:foregroundMark x1="11243" y1="21200" x2="27022" y2="21200"/>
                        <a14:foregroundMark x1="33333" y1="19200" x2="10848" y2="45600"/>
                        <a14:foregroundMark x1="10848" y1="45600" x2="10848" y2="56000"/>
                        <a14:foregroundMark x1="56805" y1="58800" x2="78304" y2="72400"/>
                        <a14:foregroundMark x1="82051" y1="58000" x2="81065" y2="78400"/>
                        <a14:foregroundMark x1="79093" y1="55200" x2="82051" y2="77600"/>
                        <a14:foregroundMark x1="82446" y1="55200" x2="81065" y2="79000"/>
                        <a14:foregroundMark x1="83037" y1="76600" x2="81460" y2="79800"/>
                        <a14:foregroundMark x1="83432" y1="79000" x2="83432" y2="79000"/>
                        <a14:foregroundMark x1="36686" y1="19200" x2="11834" y2="19200"/>
                        <a14:foregroundMark x1="19921" y1="18400" x2="12821" y2="40800"/>
                        <a14:foregroundMark x1="19527" y1="18400" x2="8876" y2="18400"/>
                        <a14:foregroundMark x1="21302" y1="18400" x2="12229" y2="17800"/>
                        <a14:foregroundMark x1="82446" y1="51800" x2="84221" y2="74600"/>
                        <a14:foregroundMark x1="25049" y1="18800" x2="9862" y2="17400"/>
                      </a14:backgroundRemoval>
                    </a14:imgEffect>
                  </a14:imgLayer>
                </a14:imgProps>
              </a:ext>
            </a:extLst>
          </a:blip>
          <a:srcRect l="19648" t="16811" r="15878" b="20533"/>
          <a:stretch/>
        </p:blipFill>
        <p:spPr bwMode="auto">
          <a:xfrm>
            <a:off x="5723733" y="1794752"/>
            <a:ext cx="1092132" cy="1088267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66008600-5E5E-AE42-3FC6-9AA136476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72" b="99339" l="6730" r="77107">
                        <a14:foregroundMark x1="11384" y1="41643" x2="39874" y2="92729"/>
                        <a14:foregroundMark x1="9119" y1="48347" x2="37044" y2="98584"/>
                        <a14:foregroundMark x1="37044" y1="98584" x2="37233" y2="99433"/>
                        <a14:foregroundMark x1="6415" y1="46081" x2="24591" y2="81209"/>
                        <a14:foregroundMark x1="24591" y1="81209" x2="48616" y2="99433"/>
                        <a14:foregroundMark x1="34969" y1="97734" x2="10566" y2="66572"/>
                        <a14:foregroundMark x1="10566" y1="66572" x2="6792" y2="56091"/>
                        <a14:foregroundMark x1="30000" y1="45515" x2="29623" y2="68272"/>
                        <a14:foregroundMark x1="14025" y1="35505" x2="17484" y2="43343"/>
                        <a14:foregroundMark x1="26981" y1="33333" x2="21258" y2="45515"/>
                        <a14:foregroundMark x1="15535" y1="36638" x2="19371" y2="36638"/>
                        <a14:foregroundMark x1="33774" y1="42776" x2="38742" y2="48347"/>
                        <a14:foregroundMark x1="52453" y1="32200" x2="52453" y2="42210"/>
                        <a14:foregroundMark x1="51635" y1="51086" x2="53962" y2="61095"/>
                        <a14:foregroundMark x1="56226" y1="48914" x2="56981" y2="55524"/>
                        <a14:foregroundMark x1="65346" y1="33333" x2="69119" y2="63362"/>
                        <a14:foregroundMark x1="72984" y1="65639" x2="72956" y2="66100"/>
                        <a14:foregroundMark x1="74843" y1="35505" x2="73156" y2="62856"/>
                        <a14:foregroundMark x1="72956" y1="37771" x2="77107" y2="74410"/>
                        <a14:foregroundMark x1="46352" y1="35505" x2="47484" y2="39471"/>
                        <a14:foregroundMark x1="45975" y1="35505" x2="42138" y2="37205"/>
                        <a14:foregroundMark x1="65723" y1="2172" x2="68365" y2="19452"/>
                        <a14:foregroundMark x1="75975" y1="29934" x2="74843" y2="65534"/>
                        <a14:foregroundMark x1="72540" y1="66817" x2="72956" y2="66667"/>
                        <a14:foregroundMark x1="43296" y1="77323" x2="44432" y2="76915"/>
                        <a14:foregroundMark x1="42260" y1="77695" x2="43296" y2="77323"/>
                        <a14:foregroundMark x1="40629" y1="78281" x2="42260" y2="77695"/>
                        <a14:foregroundMark x1="61695" y1="70632" x2="62690" y2="70260"/>
                        <a14:foregroundMark x1="60700" y1="71004" x2="61695" y2="70632"/>
                        <a14:foregroundMark x1="59708" y1="71375" x2="60700" y2="71004"/>
                        <a14:foregroundMark x1="58713" y1="71747" x2="59708" y2="71375"/>
                        <a14:foregroundMark x1="57718" y1="72119" x2="58713" y2="71747"/>
                        <a14:foregroundMark x1="56723" y1="72491" x2="57718" y2="72119"/>
                        <a14:foregroundMark x1="56313" y1="72644" x2="56723" y2="72491"/>
                        <a14:foregroundMark x1="54894" y1="73175" x2="55167" y2="73073"/>
                        <a14:foregroundMark x1="62690" y1="70632" x2="62985" y2="70513"/>
                        <a14:foregroundMark x1="44477" y1="76085" x2="43909" y2="76208"/>
                        <a14:foregroundMark x1="50099" y1="74865" x2="49904" y2="74907"/>
                        <a14:foregroundMark x1="63959" y1="69145" x2="65482" y2="68773"/>
                        <a14:backgroundMark x1="45220" y1="79981" x2="45622" y2="79780"/>
                        <a14:backgroundMark x1="60914" y1="82900" x2="65990" y2="88848"/>
                        <a14:backgroundMark x1="62336" y1="71587" x2="62174" y2="71636"/>
                        <a14:backgroundMark x1="71574" y1="68773" x2="69390" y2="69438"/>
                        <a14:backgroundMark x1="45431" y1="77323" x2="47716" y2="76580"/>
                        <a14:backgroundMark x1="50000" y1="75093" x2="44924" y2="76952"/>
                        <a14:backgroundMark x1="44162" y1="76580" x2="44162" y2="76580"/>
                        <a14:backgroundMark x1="44416" y1="76952" x2="44924" y2="76952"/>
                        <a14:backgroundMark x1="44670" y1="76580" x2="44670" y2="76580"/>
                        <a14:backgroundMark x1="43909" y1="77695" x2="43909" y2="77695"/>
                        <a14:backgroundMark x1="51015" y1="74721" x2="51015" y2="74721"/>
                        <a14:backgroundMark x1="50761" y1="75093" x2="53299" y2="74721"/>
                        <a14:backgroundMark x1="50000" y1="75093" x2="54061" y2="75093"/>
                        <a14:backgroundMark x1="55076" y1="74349" x2="55076" y2="74349"/>
                        <a14:backgroundMark x1="56091" y1="73234" x2="56091" y2="73234"/>
                        <a14:backgroundMark x1="57107" y1="72862" x2="57107" y2="72862"/>
                        <a14:backgroundMark x1="58122" y1="72862" x2="58122" y2="72862"/>
                        <a14:backgroundMark x1="57360" y1="72119" x2="57360" y2="72119"/>
                        <a14:backgroundMark x1="56091" y1="72491" x2="56091" y2="72491"/>
                        <a14:backgroundMark x1="55076" y1="72491" x2="55076" y2="72491"/>
                        <a14:backgroundMark x1="55076" y1="73606" x2="56091" y2="73234"/>
                        <a14:backgroundMark x1="57107" y1="72862" x2="57107" y2="72862"/>
                        <a14:backgroundMark x1="57614" y1="72491" x2="57614" y2="72491"/>
                        <a14:backgroundMark x1="56599" y1="72491" x2="56599" y2="72491"/>
                        <a14:backgroundMark x1="55838" y1="72862" x2="55838" y2="72862"/>
                        <a14:backgroundMark x1="50508" y1="73978" x2="50508" y2="73978"/>
                        <a14:backgroundMark x1="48985" y1="74721" x2="48985" y2="74721"/>
                        <a14:backgroundMark x1="47208" y1="75093" x2="47208" y2="75093"/>
                        <a14:backgroundMark x1="45939" y1="75836" x2="45939" y2="75836"/>
                        <a14:backgroundMark x1="44670" y1="76580" x2="44670" y2="76580"/>
                        <a14:backgroundMark x1="43909" y1="76580" x2="43909" y2="76580"/>
                        <a14:backgroundMark x1="45685" y1="76208" x2="45685" y2="76208"/>
                        <a14:backgroundMark x1="44924" y1="75836" x2="44924" y2="75836"/>
                        <a14:backgroundMark x1="44670" y1="75836" x2="44670" y2="75836"/>
                        <a14:backgroundMark x1="43401" y1="76208" x2="43401" y2="76208"/>
                        <a14:backgroundMark x1="43655" y1="76580" x2="43655" y2="76580"/>
                        <a14:backgroundMark x1="43909" y1="75465" x2="43909" y2="75465"/>
                        <a14:backgroundMark x1="50254" y1="74349" x2="50254" y2="74349"/>
                        <a14:backgroundMark x1="49492" y1="74721" x2="49492" y2="74721"/>
                        <a14:backgroundMark x1="55838" y1="72862" x2="55838" y2="72862"/>
                        <a14:backgroundMark x1="55838" y1="72862" x2="55076" y2="72862"/>
                        <a14:backgroundMark x1="50000" y1="73978" x2="50000" y2="73978"/>
                        <a14:backgroundMark x1="58376" y1="72862" x2="58376" y2="72862"/>
                        <a14:backgroundMark x1="60152" y1="71375" x2="60152" y2="71375"/>
                        <a14:backgroundMark x1="60914" y1="71004" x2="60914" y2="71004"/>
                        <a14:backgroundMark x1="62437" y1="70632" x2="62437" y2="70632"/>
                        <a14:backgroundMark x1="61421" y1="70632" x2="61421" y2="70632"/>
                        <a14:backgroundMark x1="59137" y1="71004" x2="59137" y2="71004"/>
                        <a14:backgroundMark x1="58376" y1="71375" x2="58376" y2="71375"/>
                        <a14:backgroundMark x1="57868" y1="71375" x2="57868" y2="71375"/>
                        <a14:backgroundMark x1="58629" y1="71375" x2="58629" y2="71375"/>
                        <a14:backgroundMark x1="59137" y1="71747" x2="59137" y2="71747"/>
                        <a14:backgroundMark x1="58376" y1="72119" x2="58376" y2="72119"/>
                        <a14:backgroundMark x1="60152" y1="71747" x2="60152" y2="71747"/>
                        <a14:backgroundMark x1="61168" y1="71375" x2="61168" y2="71375"/>
                        <a14:backgroundMark x1="62183" y1="71375" x2="62183" y2="71375"/>
                        <a14:backgroundMark x1="63198" y1="70632" x2="63198" y2="70632"/>
                        <a14:backgroundMark x1="61675" y1="70632" x2="61675" y2="70632"/>
                        <a14:backgroundMark x1="60914" y1="70632" x2="60914" y2="70632"/>
                        <a14:backgroundMark x1="59137" y1="71375" x2="59137" y2="71375"/>
                        <a14:backgroundMark x1="59391" y1="71375" x2="59391" y2="71375"/>
                        <a14:backgroundMark x1="60152" y1="71375" x2="60152" y2="71375"/>
                        <a14:backgroundMark x1="60660" y1="71375" x2="60660" y2="71375"/>
                        <a14:backgroundMark x1="57614" y1="72119" x2="57614" y2="72119"/>
                        <a14:backgroundMark x1="61929" y1="70632" x2="61929" y2="70632"/>
                        <a14:backgroundMark x1="58122" y1="72119" x2="58122" y2="72119"/>
                        <a14:backgroundMark x1="62437" y1="69888" x2="62437" y2="69888"/>
                        <a14:backgroundMark x1="61675" y1="70260" x2="61675" y2="70260"/>
                        <a14:backgroundMark x1="61929" y1="70260" x2="61929" y2="70260"/>
                        <a14:backgroundMark x1="65228" y1="70632" x2="65228" y2="70632"/>
                        <a14:backgroundMark x1="64721" y1="70632" x2="72081" y2="68030"/>
                        <a14:backgroundMark x1="65067" y1="69829" x2="65228" y2="69888"/>
                        <a14:backgroundMark x1="63198" y1="70632" x2="63198" y2="70632"/>
                        <a14:backgroundMark x1="63452" y1="69888" x2="63452" y2="69888"/>
                        <a14:backgroundMark x1="62944" y1="70260" x2="62944" y2="7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44" t="-121" r="24023" b="121"/>
          <a:stretch/>
        </p:blipFill>
        <p:spPr bwMode="auto">
          <a:xfrm>
            <a:off x="5723733" y="3040675"/>
            <a:ext cx="1092132" cy="1119574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5" descr="No sign with solid fill">
            <a:extLst>
              <a:ext uri="{FF2B5EF4-FFF2-40B4-BE49-F238E27FC236}">
                <a16:creationId xmlns:a16="http://schemas.microsoft.com/office/drawing/2014/main" id="{5FE7ECD1-E281-F647-FCF3-F636C4860D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20600" y="2862278"/>
            <a:ext cx="550809" cy="550809"/>
          </a:xfrm>
          <a:prstGeom prst="rect">
            <a:avLst/>
          </a:prstGeom>
        </p:spPr>
      </p:pic>
      <p:pic>
        <p:nvPicPr>
          <p:cNvPr id="3081" name="Picture 9">
            <a:extLst>
              <a:ext uri="{FF2B5EF4-FFF2-40B4-BE49-F238E27FC236}">
                <a16:creationId xmlns:a16="http://schemas.microsoft.com/office/drawing/2014/main" id="{B7C60B6E-980E-719D-CBBD-56ADB6F89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304" b="98916" l="8123" r="76354">
                        <a14:foregroundMark x1="19134" y1="81165" x2="24549" y2="29539"/>
                        <a14:foregroundMark x1="24549" y1="29539" x2="63267" y2="20867"/>
                        <a14:foregroundMark x1="63267" y1="20867" x2="70848" y2="79810"/>
                        <a14:foregroundMark x1="70848" y1="79810" x2="58664" y2="93496"/>
                        <a14:foregroundMark x1="70487" y1="22358" x2="70126" y2="72900"/>
                        <a14:foregroundMark x1="73105" y1="47832" x2="72383" y2="99051"/>
                        <a14:foregroundMark x1="74639" y1="41192" x2="74007" y2="87127"/>
                        <a14:foregroundMark x1="74007" y1="87127" x2="76534" y2="46748"/>
                        <a14:foregroundMark x1="24097" y1="37263" x2="16245" y2="84688"/>
                        <a14:foregroundMark x1="16245" y1="84688" x2="26715" y2="77913"/>
                        <a14:foregroundMark x1="21029" y1="32385" x2="11913" y2="55149"/>
                        <a14:foregroundMark x1="10379" y1="44038" x2="16426" y2="87940"/>
                        <a14:foregroundMark x1="8123" y1="45122" x2="14170" y2="89024"/>
                        <a14:foregroundMark x1="66336" y1="5691" x2="66697" y2="25068"/>
                        <a14:foregroundMark x1="70126" y1="2304" x2="63267" y2="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8" t="-179" r="22886" b="179"/>
          <a:stretch/>
        </p:blipFill>
        <p:spPr bwMode="auto">
          <a:xfrm>
            <a:off x="7035553" y="3038667"/>
            <a:ext cx="1147084" cy="1119573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No sign with solid fill">
            <a:extLst>
              <a:ext uri="{FF2B5EF4-FFF2-40B4-BE49-F238E27FC236}">
                <a16:creationId xmlns:a16="http://schemas.microsoft.com/office/drawing/2014/main" id="{1CB992B0-51D7-C17D-EE01-388BAAC346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61199" y="2862277"/>
            <a:ext cx="550809" cy="550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35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BA9AC-B047-FE26-9BA5-92691CA96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200D46B-A51F-D483-5621-1C6BFB5891A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7069" y="1462928"/>
            <a:ext cx="3392121" cy="946471"/>
          </a:xfrm>
        </p:spPr>
        <p:txBody>
          <a:bodyPr/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 b="0" dirty="0">
                <a:latin typeface="+mn-lt"/>
              </a:rPr>
              <a:t>Carefully tear open the portion pack where indicated by the arrows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 b="0" dirty="0">
                <a:latin typeface="+mn-lt"/>
              </a:rPr>
              <a:t>Hold the cartridge by the sides </a:t>
            </a:r>
            <a:br>
              <a:rPr lang="en-US" altLang="en-US" sz="1400" b="0" dirty="0">
                <a:latin typeface="+mn-lt"/>
              </a:rPr>
            </a:br>
            <a:r>
              <a:rPr lang="en-US" altLang="en-US" sz="1400" b="0" dirty="0">
                <a:latin typeface="+mn-lt"/>
              </a:rPr>
              <a:t>or the bottom when filling and handling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F8C21-912C-80FD-A098-766BEFBC35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17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0E0DDCB-D091-78EC-47D1-8A8D9670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38" y="561968"/>
            <a:ext cx="8543644" cy="390526"/>
          </a:xfrm>
        </p:spPr>
        <p:txBody>
          <a:bodyPr/>
          <a:lstStyle/>
          <a:p>
            <a:r>
              <a:rPr lang="en-US" altLang="en-US" dirty="0"/>
              <a:t>Handling white cartridges – portion pack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3D9229-1296-EAC3-0755-9158672ECD1F}"/>
              </a:ext>
            </a:extLst>
          </p:cNvPr>
          <p:cNvSpPr/>
          <p:nvPr/>
        </p:nvSpPr>
        <p:spPr>
          <a:xfrm>
            <a:off x="502919" y="4826000"/>
            <a:ext cx="2516098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96D10D9A-C989-33CE-2443-345DD5A12272}"/>
              </a:ext>
            </a:extLst>
          </p:cNvPr>
          <p:cNvSpPr txBox="1"/>
          <p:nvPr/>
        </p:nvSpPr>
        <p:spPr>
          <a:xfrm>
            <a:off x="1138705" y="3413086"/>
            <a:ext cx="2834221" cy="64312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 dirty="0">
                <a:solidFill>
                  <a:schemeClr val="tx2"/>
                </a:solidFill>
                <a:latin typeface="Calibri"/>
                <a:cs typeface="Calibri"/>
              </a:rPr>
              <a:t>IMPORTANT:</a:t>
            </a:r>
            <a:b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</a:b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To prevent a Quality Check Code, avoid touching the sensors or pressing the center of the cartridge.</a:t>
            </a: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0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292C961-C16F-FABC-7596-7BC366831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51" y="3410589"/>
            <a:ext cx="457137" cy="45713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77C77A-6860-83AF-527A-2C8176248F0F}"/>
              </a:ext>
            </a:extLst>
          </p:cNvPr>
          <p:cNvCxnSpPr>
            <a:cxnSpLocks/>
          </p:cNvCxnSpPr>
          <p:nvPr/>
        </p:nvCxnSpPr>
        <p:spPr>
          <a:xfrm>
            <a:off x="587043" y="3081815"/>
            <a:ext cx="338052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4BA8E504-E8FB-DFF4-9197-9D405B28D0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8F8A05A-C70F-63E5-7C81-27C63E8A9856}"/>
              </a:ext>
            </a:extLst>
          </p:cNvPr>
          <p:cNvGrpSpPr/>
          <p:nvPr/>
        </p:nvGrpSpPr>
        <p:grpSpPr>
          <a:xfrm>
            <a:off x="4350003" y="1405564"/>
            <a:ext cx="4189246" cy="2741482"/>
            <a:chOff x="4366056" y="1473560"/>
            <a:chExt cx="4189246" cy="2741482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76AAD3F-1880-43B7-6156-9B04DC918530}"/>
                </a:ext>
              </a:extLst>
            </p:cNvPr>
            <p:cNvGrpSpPr/>
            <p:nvPr/>
          </p:nvGrpSpPr>
          <p:grpSpPr>
            <a:xfrm>
              <a:off x="4383508" y="3082766"/>
              <a:ext cx="1160369" cy="1132276"/>
              <a:chOff x="827678" y="1546540"/>
              <a:chExt cx="1160369" cy="1132276"/>
            </a:xfrm>
          </p:grpSpPr>
          <p:pic>
            <p:nvPicPr>
              <p:cNvPr id="121" name="Picture 120" descr="A person holding a device&#10;&#10;AI-generated content may be incorrect.">
                <a:extLst>
                  <a:ext uri="{FF2B5EF4-FFF2-40B4-BE49-F238E27FC236}">
                    <a16:creationId xmlns:a16="http://schemas.microsoft.com/office/drawing/2014/main" id="{9667420C-0136-7C25-1C1A-1DFB28605C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79" b="93561" l="369" r="97048">
                            <a14:foregroundMark x1="60517" y1="4545" x2="72325" y2="27273"/>
                            <a14:foregroundMark x1="63469" y1="26136" x2="63469" y2="26136"/>
                            <a14:foregroundMark x1="59779" y1="22348" x2="64207" y2="31061"/>
                            <a14:foregroundMark x1="22509" y1="69318" x2="22509" y2="69318"/>
                            <a14:foregroundMark x1="25461" y1="65530" x2="13653" y2="82197"/>
                            <a14:foregroundMark x1="4428" y1="56818" x2="7011" y2="80682"/>
                            <a14:foregroundMark x1="2214" y1="50000" x2="4428" y2="66288"/>
                            <a14:foregroundMark x1="1476" y1="46591" x2="1476" y2="46591"/>
                            <a14:foregroundMark x1="12546" y1="94318" x2="12546" y2="94318"/>
                            <a14:foregroundMark x1="73063" y1="40152" x2="73063" y2="40152"/>
                            <a14:foregroundMark x1="58672" y1="26136" x2="69742" y2="39394"/>
                            <a14:foregroundMark x1="77122" y1="39015" x2="73432" y2="39015"/>
                            <a14:foregroundMark x1="73801" y1="40152" x2="73801" y2="40152"/>
                            <a14:foregroundMark x1="75277" y1="39773" x2="73801" y2="39773"/>
                            <a14:foregroundMark x1="73063" y1="40530" x2="75277" y2="39394"/>
                            <a14:foregroundMark x1="77860" y1="379" x2="51661" y2="2273"/>
                            <a14:backgroundMark x1="38007" y1="18561" x2="43542" y2="50000"/>
                            <a14:backgroundMark x1="61610" y1="39512" x2="36162" y2="34091"/>
                            <a14:backgroundMark x1="72445" y1="41821" x2="67774" y2="40826"/>
                            <a14:backgroundMark x1="75277" y1="42424" x2="73960" y2="42144"/>
                            <a14:backgroundMark x1="72688" y1="41312" x2="49077" y2="54924"/>
                            <a14:backgroundMark x1="54577" y1="26034" x2="24354" y2="31818"/>
                            <a14:backgroundMark x1="54613" y1="69697" x2="60517" y2="81061"/>
                            <a14:backgroundMark x1="71587" y1="48106" x2="54613" y2="74621"/>
                            <a14:backgroundMark x1="49446" y1="62500" x2="52030" y2="81439"/>
                            <a14:backgroundMark x1="24723" y1="31818" x2="24723" y2="31818"/>
                            <a14:backgroundMark x1="22509" y1="36742" x2="27306" y2="49242"/>
                            <a14:backgroundMark x1="31734" y1="20455" x2="24354" y2="24621"/>
                            <a14:backgroundMark x1="63225" y1="41447" x2="58303" y2="41667"/>
                            <a14:backgroundMark x1="73432" y1="60606" x2="95572" y2="41667"/>
                            <a14:backgroundMark x1="43911" y1="15909" x2="50185" y2="26515"/>
                            <a14:backgroundMark x1="81919" y1="9470" x2="81919" y2="9470"/>
                            <a14:backgroundMark x1="81550" y1="10227" x2="81550" y2="10227"/>
                            <a14:backgroundMark x1="96679" y1="37121" x2="96679" y2="37121"/>
                            <a14:backgroundMark x1="97417" y1="33712" x2="97417" y2="38258"/>
                            <a14:backgroundMark x1="80812" y1="1136" x2="80812" y2="4927"/>
                            <a14:backgroundMark x1="81919" y1="4924" x2="82288" y2="1174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678" y="1546540"/>
                <a:ext cx="1160369" cy="1132276"/>
              </a:xfrm>
              <a:prstGeom prst="rect">
                <a:avLst/>
              </a:prstGeom>
              <a:solidFill>
                <a:schemeClr val="bg1">
                  <a:alpha val="3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</p:pic>
          <p:pic>
            <p:nvPicPr>
              <p:cNvPr id="122" name="Picture 121" descr="A close-up of a device&#10;&#10;AI-generated content may be incorrect.">
                <a:extLst>
                  <a:ext uri="{FF2B5EF4-FFF2-40B4-BE49-F238E27FC236}">
                    <a16:creationId xmlns:a16="http://schemas.microsoft.com/office/drawing/2014/main" id="{75E72045-7042-CE88-8F05-1F4EF6502E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519502">
                <a:off x="1029873" y="1678932"/>
                <a:ext cx="665934" cy="860588"/>
              </a:xfrm>
              <a:prstGeom prst="rect">
                <a:avLst/>
              </a:prstGeom>
            </p:spPr>
          </p:pic>
        </p:grpSp>
        <p:pic>
          <p:nvPicPr>
            <p:cNvPr id="82" name="Picture 81" descr="A close-up of a device&#10;&#10;AI-generated content may be incorrect.">
              <a:extLst>
                <a:ext uri="{FF2B5EF4-FFF2-40B4-BE49-F238E27FC236}">
                  <a16:creationId xmlns:a16="http://schemas.microsoft.com/office/drawing/2014/main" id="{D666A075-C4C1-18D8-1025-8530971C5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72"/>
            <a:stretch/>
          </p:blipFill>
          <p:spPr>
            <a:xfrm rot="15337373">
              <a:off x="5936211" y="2979707"/>
              <a:ext cx="1012521" cy="1181925"/>
            </a:xfrm>
            <a:prstGeom prst="rect">
              <a:avLst/>
            </a:prstGeom>
          </p:spPr>
        </p:pic>
        <p:pic>
          <p:nvPicPr>
            <p:cNvPr id="33" name="Picture 32" descr="A close-up of a package&#10;&#10;AI-generated content may be incorrect.">
              <a:extLst>
                <a:ext uri="{FF2B5EF4-FFF2-40B4-BE49-F238E27FC236}">
                  <a16:creationId xmlns:a16="http://schemas.microsoft.com/office/drawing/2014/main" id="{A2B798A3-AACE-F115-F4C4-6825B7FFA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56" b="87802" l="10673" r="900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" t="-4216" r="-2481" b="2442"/>
            <a:stretch/>
          </p:blipFill>
          <p:spPr>
            <a:xfrm rot="4239843">
              <a:off x="6694671" y="1682050"/>
              <a:ext cx="1620510" cy="146085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77B898-69F7-D53B-8ABA-D69581ED113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55498" y="1558530"/>
              <a:ext cx="2151727" cy="1281264"/>
              <a:chOff x="4258733" y="1226006"/>
              <a:chExt cx="2976909" cy="1772625"/>
            </a:xfrm>
          </p:grpSpPr>
          <p:pic>
            <p:nvPicPr>
              <p:cNvPr id="56" name="Picture 55" descr="A close-up of a package&#10;&#10;AI-generated content may be incorrect.">
                <a:extLst>
                  <a:ext uri="{FF2B5EF4-FFF2-40B4-BE49-F238E27FC236}">
                    <a16:creationId xmlns:a16="http://schemas.microsoft.com/office/drawing/2014/main" id="{90DAF74F-18AC-E0FF-244C-A0A1820171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88" t="23884" r="13179" b="27798"/>
              <a:stretch/>
            </p:blipFill>
            <p:spPr>
              <a:xfrm rot="5400000">
                <a:off x="5875989" y="1638978"/>
                <a:ext cx="1737360" cy="981946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C1F3C2C8-C52B-41CD-0CFE-4DA2CE3B0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colorTemperature colorTemp="5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1540000">
                <a:off x="4258733" y="1226006"/>
                <a:ext cx="914400" cy="1738546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C70B38B-FB2D-EA8E-1C48-F768B7B073C0}"/>
                </a:ext>
              </a:extLst>
            </p:cNvPr>
            <p:cNvSpPr/>
            <p:nvPr/>
          </p:nvSpPr>
          <p:spPr>
            <a:xfrm>
              <a:off x="4366056" y="1479924"/>
              <a:ext cx="2514246" cy="1423258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9525">
                  <a:solidFill>
                    <a:schemeClr val="bg2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B428FF-B99D-59A5-6E0A-348758D7CBEB}"/>
                </a:ext>
              </a:extLst>
            </p:cNvPr>
            <p:cNvSpPr txBox="1"/>
            <p:nvPr/>
          </p:nvSpPr>
          <p:spPr>
            <a:xfrm>
              <a:off x="5240525" y="1564360"/>
              <a:ext cx="6827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4F71"/>
                  </a:solidFill>
                  <a:latin typeface="Calibri" panose="020F0502020204030204" pitchFamily="34" charset="0"/>
                </a:rPr>
                <a:t>FRONT</a:t>
              </a:r>
            </a:p>
            <a:p>
              <a:pPr algn="ctr"/>
              <a:endParaRPr lang="en-US" sz="1100" b="1" dirty="0">
                <a:solidFill>
                  <a:srgbClr val="004F71"/>
                </a:solidFill>
                <a:latin typeface="Calibri" panose="020F0502020204030204" pitchFamily="34" charset="0"/>
              </a:endParaRPr>
            </a:p>
            <a:p>
              <a:pPr algn="ctr"/>
              <a:endParaRPr lang="en-US" sz="1100" b="1" dirty="0">
                <a:solidFill>
                  <a:srgbClr val="004F71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en-US" sz="1100" b="1" dirty="0">
                  <a:solidFill>
                    <a:srgbClr val="004F71"/>
                  </a:solidFill>
                  <a:latin typeface="Calibri" panose="020F0502020204030204" pitchFamily="34" charset="0"/>
                </a:rPr>
                <a:t>BACK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0A221DC-75E1-21F6-FBF4-4445425136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0525" y="1828414"/>
              <a:ext cx="516039" cy="0"/>
            </a:xfrm>
            <a:prstGeom prst="straightConnector1">
              <a:avLst/>
            </a:prstGeom>
            <a:ln w="19050">
              <a:solidFill>
                <a:srgbClr val="FFD1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2818F2B-5378-392B-9A23-493EE9FD9B7F}"/>
                </a:ext>
              </a:extLst>
            </p:cNvPr>
            <p:cNvCxnSpPr>
              <a:cxnSpLocks/>
            </p:cNvCxnSpPr>
            <p:nvPr/>
          </p:nvCxnSpPr>
          <p:spPr>
            <a:xfrm>
              <a:off x="5320993" y="2333801"/>
              <a:ext cx="543834" cy="0"/>
            </a:xfrm>
            <a:prstGeom prst="straightConnector1">
              <a:avLst/>
            </a:prstGeom>
            <a:ln w="19050">
              <a:solidFill>
                <a:srgbClr val="FFD1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Graphic 16" descr="Checkmark with solid fill">
              <a:extLst>
                <a:ext uri="{FF2B5EF4-FFF2-40B4-BE49-F238E27FC236}">
                  <a16:creationId xmlns:a16="http://schemas.microsoft.com/office/drawing/2014/main" id="{85EAC5F1-1921-7F75-0C17-20EBB2C1F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108785" y="2913552"/>
              <a:ext cx="548640" cy="548640"/>
            </a:xfrm>
            <a:prstGeom prst="rect">
              <a:avLst/>
            </a:prstGeom>
          </p:spPr>
        </p:pic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6B2B15F-A8F1-A6CF-73E1-E219988A7348}"/>
                </a:ext>
              </a:extLst>
            </p:cNvPr>
            <p:cNvGrpSpPr/>
            <p:nvPr/>
          </p:nvGrpSpPr>
          <p:grpSpPr>
            <a:xfrm>
              <a:off x="6894560" y="1473560"/>
              <a:ext cx="1504382" cy="1600149"/>
              <a:chOff x="6894560" y="1473560"/>
              <a:chExt cx="1504382" cy="160014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9EBA712-F08E-7CFA-8114-04C7589B3546}"/>
                  </a:ext>
                </a:extLst>
              </p:cNvPr>
              <p:cNvSpPr/>
              <p:nvPr/>
            </p:nvSpPr>
            <p:spPr>
              <a:xfrm>
                <a:off x="7058827" y="1473560"/>
                <a:ext cx="1257495" cy="1423258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 w="9525">
                    <a:solidFill>
                      <a:schemeClr val="bg2">
                        <a:lumMod val="75000"/>
                      </a:schemeClr>
                    </a:solidFill>
                  </a:ln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D0AB5F-F8FD-1691-0DB7-675DCFD5972F}"/>
                  </a:ext>
                </a:extLst>
              </p:cNvPr>
              <p:cNvSpPr txBox="1"/>
              <p:nvPr/>
            </p:nvSpPr>
            <p:spPr>
              <a:xfrm>
                <a:off x="7003753" y="1497232"/>
                <a:ext cx="139518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04F71"/>
                    </a:solidFill>
                    <a:latin typeface="Calibri" panose="020F0502020204030204" pitchFamily="34" charset="0"/>
                  </a:rPr>
                  <a:t>TEAR AT ARROWS</a:t>
                </a: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F7106F79-CC02-8139-21A6-F333B68FA540}"/>
                  </a:ext>
                </a:extLst>
              </p:cNvPr>
              <p:cNvGrpSpPr/>
              <p:nvPr/>
            </p:nvGrpSpPr>
            <p:grpSpPr>
              <a:xfrm>
                <a:off x="7723159" y="1715249"/>
                <a:ext cx="299763" cy="122941"/>
                <a:chOff x="7756924" y="1811847"/>
                <a:chExt cx="299763" cy="122941"/>
              </a:xfrm>
            </p:grpSpPr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5273728A-21E3-04F5-1261-8BBF4F28DB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756924" y="1934788"/>
                  <a:ext cx="299763" cy="0"/>
                </a:xfrm>
                <a:prstGeom prst="straightConnector1">
                  <a:avLst/>
                </a:prstGeom>
                <a:ln w="19050">
                  <a:solidFill>
                    <a:srgbClr val="FFD1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9DD14516-DA70-91A5-EF98-42FDF980E5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56687" y="1811847"/>
                  <a:ext cx="0" cy="122941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0770A27-3CF4-8F80-797B-1DC2DFAF9A45}"/>
                  </a:ext>
                </a:extLst>
              </p:cNvPr>
              <p:cNvSpPr/>
              <p:nvPr/>
            </p:nvSpPr>
            <p:spPr>
              <a:xfrm rot="16200000">
                <a:off x="6628502" y="2010694"/>
                <a:ext cx="696383" cy="1642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FE814FC-AD5E-8BC8-F51E-DAB0B0282312}"/>
                  </a:ext>
                </a:extLst>
              </p:cNvPr>
              <p:cNvSpPr/>
              <p:nvPr/>
            </p:nvSpPr>
            <p:spPr>
              <a:xfrm>
                <a:off x="7090559" y="2908072"/>
                <a:ext cx="1123838" cy="1656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278041C3-3DD6-5258-0F73-9DB96114822B}"/>
                </a:ext>
              </a:extLst>
            </p:cNvPr>
            <p:cNvGrpSpPr/>
            <p:nvPr/>
          </p:nvGrpSpPr>
          <p:grpSpPr>
            <a:xfrm>
              <a:off x="5739511" y="3025817"/>
              <a:ext cx="1401122" cy="1186531"/>
              <a:chOff x="5739511" y="3025817"/>
              <a:chExt cx="1401122" cy="1186531"/>
            </a:xfrm>
          </p:grpSpPr>
          <p:pic>
            <p:nvPicPr>
              <p:cNvPr id="73" name="Picture 5">
                <a:extLst>
                  <a:ext uri="{FF2B5EF4-FFF2-40B4-BE49-F238E27FC236}">
                    <a16:creationId xmlns:a16="http://schemas.microsoft.com/office/drawing/2014/main" id="{06980977-7151-C2DD-F17B-E2FF65618C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455" b="97455" l="3242" r="62594">
                            <a14:foregroundMark x1="4738" y1="45818" x2="4239" y2="65818"/>
                            <a14:foregroundMark x1="42145" y1="90545" x2="44888" y2="97455"/>
                            <a14:foregroundMark x1="3242" y1="45818" x2="4738" y2="66909"/>
                            <a14:backgroundMark x1="56608" y1="20364" x2="26185" y2="29091"/>
                            <a14:backgroundMark x1="26185" y1="29091" x2="23691" y2="33818"/>
                            <a14:backgroundMark x1="23192" y1="40000" x2="25686" y2="48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0387"/>
              <a:stretch/>
            </p:blipFill>
            <p:spPr bwMode="auto">
              <a:xfrm>
                <a:off x="5739511" y="3070935"/>
                <a:ext cx="1160369" cy="1141413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8A5E8F52-3E48-C0CD-3E17-CAF3245CCF49}"/>
                  </a:ext>
                </a:extLst>
              </p:cNvPr>
              <p:cNvSpPr/>
              <p:nvPr/>
            </p:nvSpPr>
            <p:spPr>
              <a:xfrm>
                <a:off x="6915915" y="3025817"/>
                <a:ext cx="224718" cy="9354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99" name="Picture 98" descr="A close-up of a device&#10;&#10;AI-generated content may be incorrect.">
              <a:extLst>
                <a:ext uri="{FF2B5EF4-FFF2-40B4-BE49-F238E27FC236}">
                  <a16:creationId xmlns:a16="http://schemas.microsoft.com/office/drawing/2014/main" id="{48D2A932-68AD-E02C-BB90-DE96631E5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11846">
              <a:off x="7247918" y="2856806"/>
              <a:ext cx="1063765" cy="1374704"/>
            </a:xfrm>
            <a:prstGeom prst="rect">
              <a:avLst/>
            </a:prstGeom>
          </p:spPr>
        </p:pic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D6077B12-DF23-B2C7-755D-4457A6A9A5A9}"/>
                </a:ext>
              </a:extLst>
            </p:cNvPr>
            <p:cNvSpPr/>
            <p:nvPr/>
          </p:nvSpPr>
          <p:spPr>
            <a:xfrm>
              <a:off x="7066582" y="2936252"/>
              <a:ext cx="1437700" cy="106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751B11CE-653A-812E-6FD5-FA5249F3BBEA}"/>
                </a:ext>
              </a:extLst>
            </p:cNvPr>
            <p:cNvGrpSpPr/>
            <p:nvPr/>
          </p:nvGrpSpPr>
          <p:grpSpPr>
            <a:xfrm>
              <a:off x="7100507" y="3039261"/>
              <a:ext cx="1454795" cy="1168552"/>
              <a:chOff x="7100507" y="3039261"/>
              <a:chExt cx="1454795" cy="1168552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CFE08C66-EE8B-D7DF-ED3F-54FBD942E3A8}"/>
                  </a:ext>
                </a:extLst>
              </p:cNvPr>
              <p:cNvSpPr/>
              <p:nvPr/>
            </p:nvSpPr>
            <p:spPr>
              <a:xfrm>
                <a:off x="7100507" y="3039373"/>
                <a:ext cx="1226976" cy="1168440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98" name="Picture 9">
                <a:extLst>
                  <a:ext uri="{FF2B5EF4-FFF2-40B4-BE49-F238E27FC236}">
                    <a16:creationId xmlns:a16="http://schemas.microsoft.com/office/drawing/2014/main" id="{F76D21ED-AFD0-7605-B83C-F0C85E9607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5691" b="89973" l="18412" r="77888">
                            <a14:foregroundMark x1="61823" y1="5691" x2="66336" y2="24119"/>
                            <a14:backgroundMark x1="45126" y1="15312" x2="74458" y2="49322"/>
                            <a14:backgroundMark x1="50632" y1="29404" x2="43592" y2="32249"/>
                            <a14:backgroundMark x1="33484" y1="31572" x2="27437" y2="59621"/>
                            <a14:backgroundMark x1="23827" y1="41870" x2="21300" y2="6029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528" t="18443" r="20890" b="58040"/>
              <a:stretch/>
            </p:blipFill>
            <p:spPr bwMode="auto">
              <a:xfrm>
                <a:off x="8136155" y="3052367"/>
                <a:ext cx="356260" cy="308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" name="Picture 9">
                <a:extLst>
                  <a:ext uri="{FF2B5EF4-FFF2-40B4-BE49-F238E27FC236}">
                    <a16:creationId xmlns:a16="http://schemas.microsoft.com/office/drawing/2014/main" id="{C088F6C9-458B-AD9E-FC7F-79FD406428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892" b="99864" l="18412" r="83935">
                            <a14:foregroundMark x1="66245" y1="65176" x2="70758" y2="93225"/>
                            <a14:foregroundMark x1="80415" y1="76287" x2="76895" y2="99187"/>
                            <a14:foregroundMark x1="83935" y1="76287" x2="83935" y2="99864"/>
                            <a14:backgroundMark x1="42509" y1="21545" x2="74819" y2="46748"/>
                            <a14:backgroundMark x1="64260" y1="6775" x2="71841" y2="23035"/>
                            <a14:backgroundMark x1="59206" y1="46748" x2="56137" y2="40108"/>
                            <a14:backgroundMark x1="27798" y1="31978" x2="41426" y2="30488"/>
                            <a14:backgroundMark x1="24819" y1="37127" x2="36913" y2="31165"/>
                            <a14:backgroundMark x1="21751" y1="51084" x2="21751" y2="51084"/>
                            <a14:backgroundMark x1="22744" y1="37805" x2="21751" y2="51084"/>
                            <a14:backgroundMark x1="36372" y1="28997" x2="59657" y2="42954"/>
                            <a14:backgroundMark x1="23285" y1="49593" x2="27798" y2="70325"/>
                            <a14:backgroundMark x1="27027" y1="62706" x2="37162" y2="83828"/>
                            <a14:backgroundMark x1="68468" y1="58416" x2="75225" y2="627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25" t="34046" r="19711" b="5827"/>
              <a:stretch/>
            </p:blipFill>
            <p:spPr bwMode="auto">
              <a:xfrm>
                <a:off x="7220209" y="3410839"/>
                <a:ext cx="1113193" cy="7890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2904A23-BDBA-25C7-8AFC-2EE79BC3D1F4}"/>
                  </a:ext>
                </a:extLst>
              </p:cNvPr>
              <p:cNvSpPr/>
              <p:nvPr/>
            </p:nvSpPr>
            <p:spPr>
              <a:xfrm rot="16200000">
                <a:off x="7897133" y="3485781"/>
                <a:ext cx="1091584" cy="2247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AutoShape 7">
                <a:extLst>
                  <a:ext uri="{FF2B5EF4-FFF2-40B4-BE49-F238E27FC236}">
                    <a16:creationId xmlns:a16="http://schemas.microsoft.com/office/drawing/2014/main" id="{9126F59B-DC8B-F7DA-8919-2FF0B46E8646}"/>
                  </a:ext>
                </a:extLst>
              </p:cNvPr>
              <p:cNvSpPr>
                <a:spLocks noChangeAspect="1" noTextEdit="1"/>
              </p:cNvSpPr>
              <p:nvPr/>
            </p:nvSpPr>
            <p:spPr bwMode="auto">
              <a:xfrm>
                <a:off x="7101018" y="3039261"/>
                <a:ext cx="1223948" cy="1160658"/>
              </a:xfrm>
              <a:prstGeom prst="rect">
                <a:avLst/>
              </a:prstGeom>
              <a:noFill/>
              <a:ln w="9525" cap="flat" cmpd="sng" algn="ctr">
                <a:solidFill>
                  <a:srgbClr val="A5A59E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04" name="Graphic 103" descr="No sign with solid fill">
              <a:extLst>
                <a:ext uri="{FF2B5EF4-FFF2-40B4-BE49-F238E27FC236}">
                  <a16:creationId xmlns:a16="http://schemas.microsoft.com/office/drawing/2014/main" id="{72F50D87-2290-4572-ED66-73D36EFAA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977450" y="2868068"/>
              <a:ext cx="550809" cy="550809"/>
            </a:xfrm>
            <a:prstGeom prst="rect">
              <a:avLst/>
            </a:prstGeom>
          </p:spPr>
        </p:pic>
        <p:pic>
          <p:nvPicPr>
            <p:cNvPr id="83" name="Graphic 82" descr="No sign with solid fill">
              <a:extLst>
                <a:ext uri="{FF2B5EF4-FFF2-40B4-BE49-F238E27FC236}">
                  <a16:creationId xmlns:a16="http://schemas.microsoft.com/office/drawing/2014/main" id="{26F3639A-90DD-AA47-923A-48B6CCF53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655480" y="2870814"/>
              <a:ext cx="550809" cy="55080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14850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F2A74-ADC2-13B6-8D52-F5047694B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C6F4E45-E305-F5E2-838D-DD1277C63EE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8121" y="1540342"/>
            <a:ext cx="3380519" cy="1243392"/>
          </a:xfrm>
        </p:spPr>
        <p:txBody>
          <a:bodyPr/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 b="0" dirty="0">
                <a:latin typeface="+mn-lt"/>
              </a:rPr>
              <a:t>Carefully tear open the cartridge pouch where indicated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 b="0" dirty="0">
                <a:latin typeface="+mn-lt"/>
              </a:rPr>
              <a:t>Hold the cartridge by the sides </a:t>
            </a:r>
            <a:br>
              <a:rPr lang="en-US" altLang="en-US" sz="1400" b="0" dirty="0">
                <a:latin typeface="+mn-lt"/>
              </a:rPr>
            </a:br>
            <a:r>
              <a:rPr lang="en-US" altLang="en-US" sz="1400" b="0" dirty="0">
                <a:latin typeface="+mn-lt"/>
              </a:rPr>
              <a:t>or the bottom when filling/handling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460FE-3400-47E3-7ADE-4F535685849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18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442797A-C901-62EC-7949-4A31470F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8543644" cy="390526"/>
          </a:xfrm>
        </p:spPr>
        <p:txBody>
          <a:bodyPr/>
          <a:lstStyle/>
          <a:p>
            <a:r>
              <a:rPr lang="en-US" altLang="en-US" dirty="0"/>
              <a:t>Handling blue cartridges - pouches</a:t>
            </a:r>
            <a:br>
              <a:rPr lang="en-US" alt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84951C-4EED-82ED-CC8F-2C7BDCBC94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98" r="5970"/>
          <a:stretch/>
        </p:blipFill>
        <p:spPr>
          <a:xfrm>
            <a:off x="5695704" y="3022367"/>
            <a:ext cx="1171498" cy="105958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6" name="Graphic 15" descr="No sign with solid fill">
            <a:extLst>
              <a:ext uri="{FF2B5EF4-FFF2-40B4-BE49-F238E27FC236}">
                <a16:creationId xmlns:a16="http://schemas.microsoft.com/office/drawing/2014/main" id="{DEBAD42F-AE33-5114-1909-9F8E2907D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26036" y="2877113"/>
            <a:ext cx="550809" cy="5508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4D58019-490E-069F-02FB-BBC95A64AA95}"/>
              </a:ext>
            </a:extLst>
          </p:cNvPr>
          <p:cNvSpPr/>
          <p:nvPr/>
        </p:nvSpPr>
        <p:spPr>
          <a:xfrm>
            <a:off x="502919" y="4826000"/>
            <a:ext cx="2516098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bject 7">
            <a:extLst>
              <a:ext uri="{FF2B5EF4-FFF2-40B4-BE49-F238E27FC236}">
                <a16:creationId xmlns:a16="http://schemas.microsoft.com/office/drawing/2014/main" id="{0F7B8D46-F82C-2EE4-8185-6718BFB2D707}"/>
              </a:ext>
            </a:extLst>
          </p:cNvPr>
          <p:cNvSpPr txBox="1"/>
          <p:nvPr/>
        </p:nvSpPr>
        <p:spPr>
          <a:xfrm>
            <a:off x="1184547" y="3307094"/>
            <a:ext cx="2834221" cy="64312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 dirty="0">
                <a:solidFill>
                  <a:schemeClr val="tx2"/>
                </a:solidFill>
                <a:latin typeface="Calibri"/>
                <a:cs typeface="Calibri"/>
              </a:rPr>
              <a:t>IMPORTANT:</a:t>
            </a:r>
            <a:b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</a:br>
            <a: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To prevent a Quality Check Code, avoid touching the sensors or pressing the center of the cartridge.</a:t>
            </a: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0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C8E7EB4D-E367-141E-83C4-27060206A5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93" y="3304597"/>
            <a:ext cx="457137" cy="45713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41C9BE3-49ED-0B3A-CE86-3405690F3D7B}"/>
              </a:ext>
            </a:extLst>
          </p:cNvPr>
          <p:cNvCxnSpPr>
            <a:cxnSpLocks/>
          </p:cNvCxnSpPr>
          <p:nvPr/>
        </p:nvCxnSpPr>
        <p:spPr>
          <a:xfrm>
            <a:off x="582870" y="3075905"/>
            <a:ext cx="3380520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0" name="Picture 9" descr="A person holding a syringe with a blue device&#10;&#10;AI-generated content may be incorrect.">
            <a:extLst>
              <a:ext uri="{FF2B5EF4-FFF2-40B4-BE49-F238E27FC236}">
                <a16:creationId xmlns:a16="http://schemas.microsoft.com/office/drawing/2014/main" id="{C3DD9E5D-600E-61D7-C822-4B8906FDD6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17" b="94796" l="0" r="98479">
                        <a14:foregroundMark x1="7605" y1="11152" x2="9125" y2="73978"/>
                        <a14:foregroundMark x1="9886" y1="80669" x2="26236" y2="50929"/>
                        <a14:foregroundMark x1="39544" y1="68401" x2="5703" y2="77695"/>
                        <a14:foregroundMark x1="3422" y1="11896" x2="3422" y2="58736"/>
                        <a14:foregroundMark x1="23194" y1="9665" x2="6464" y2="11152"/>
                        <a14:foregroundMark x1="25469" y1="9010" x2="1141" y2="10409"/>
                        <a14:foregroundMark x1="26996" y1="8922" x2="26208" y2="8967"/>
                        <a14:foregroundMark x1="24211" y1="6822" x2="7605" y2="11152"/>
                        <a14:foregroundMark x1="62738" y1="24907" x2="50190" y2="28625"/>
                        <a14:foregroundMark x1="41065" y1="74721" x2="7091" y2="90131"/>
                        <a14:foregroundMark x1="74574" y1="39340" x2="69962" y2="47212"/>
                        <a14:foregroundMark x1="92395" y1="8922" x2="86950" y2="18215"/>
                        <a14:foregroundMark x1="93156" y1="9665" x2="97338" y2="27138"/>
                        <a14:foregroundMark x1="95057" y1="25651" x2="95057" y2="34201"/>
                        <a14:foregroundMark x1="7224" y1="94424" x2="2662" y2="94424"/>
                        <a14:foregroundMark x1="5519" y1="95167" x2="760" y2="95539"/>
                        <a14:foregroundMark x1="10266" y1="94796" x2="5519" y2="95167"/>
                        <a14:foregroundMark x1="95817" y1="4461" x2="98859" y2="12639"/>
                        <a14:foregroundMark x1="22791" y1="3748" x2="8745" y2="4833"/>
                        <a14:foregroundMark x1="25095" y1="4089" x2="22814" y2="4089"/>
                        <a14:foregroundMark x1="83650" y1="28625" x2="75665" y2="39777"/>
                        <a14:backgroundMark x1="67681" y1="10409" x2="67681" y2="10409"/>
                        <a14:backgroundMark x1="65399" y1="10409" x2="76030" y2="24144"/>
                        <a14:backgroundMark x1="47909" y1="8178" x2="70722" y2="18959"/>
                        <a14:backgroundMark x1="84791" y1="20446" x2="81068" y2="27083"/>
                        <a14:backgroundMark x1="84791" y1="21933" x2="80989" y2="19703"/>
                        <a14:backgroundMark x1="85551" y1="21190" x2="83270" y2="19703"/>
                        <a14:backgroundMark x1="85551" y1="20446" x2="85551" y2="20446"/>
                        <a14:backgroundMark x1="85551" y1="19703" x2="85551" y2="19703"/>
                        <a14:backgroundMark x1="85551" y1="21190" x2="85551" y2="21190"/>
                        <a14:backgroundMark x1="85171" y1="20818" x2="85171" y2="20818"/>
                        <a14:backgroundMark x1="86312" y1="20446" x2="83270" y2="19703"/>
                        <a14:backgroundMark x1="87833" y1="19703" x2="82890" y2="18959"/>
                        <a14:backgroundMark x1="9886" y1="95167" x2="9886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3" b="3665"/>
          <a:stretch/>
        </p:blipFill>
        <p:spPr>
          <a:xfrm>
            <a:off x="4381693" y="3025068"/>
            <a:ext cx="1092131" cy="1059587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4" name="Graphic 23" descr="Checkmark with solid fill">
            <a:extLst>
              <a:ext uri="{FF2B5EF4-FFF2-40B4-BE49-F238E27FC236}">
                <a16:creationId xmlns:a16="http://schemas.microsoft.com/office/drawing/2014/main" id="{4E3FDCA3-8020-88DD-05AC-14E194B41F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56218" y="2815241"/>
            <a:ext cx="548640" cy="548640"/>
          </a:xfrm>
          <a:prstGeom prst="rect">
            <a:avLst/>
          </a:prstGeom>
        </p:spPr>
      </p:pic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5273B539-2F3D-050F-6ACD-5D3DA2463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E75A7E30-5C06-5404-8A90-D5828D837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59" b="98817" l="7921" r="76238">
                        <a14:foregroundMark x1="16832" y1="47929" x2="40792" y2="96450"/>
                        <a14:foregroundMark x1="13069" y1="50888" x2="22574" y2="99408"/>
                        <a14:foregroundMark x1="31089" y1="56213" x2="58020" y2="36686"/>
                        <a14:foregroundMark x1="58020" y1="36686" x2="45347" y2="81361"/>
                        <a14:foregroundMark x1="45347" y1="81361" x2="43762" y2="82249"/>
                        <a14:foregroundMark x1="71089" y1="45858" x2="53663" y2="71006"/>
                        <a14:foregroundMark x1="72871" y1="30769" x2="72871" y2="55325"/>
                        <a14:foregroundMark x1="72871" y1="24852" x2="66733" y2="38166"/>
                        <a14:foregroundMark x1="72475" y1="26331" x2="30495" y2="55325"/>
                        <a14:foregroundMark x1="71089" y1="25740" x2="46931" y2="42012"/>
                        <a14:foregroundMark x1="55050" y1="32249" x2="56832" y2="32249"/>
                        <a14:foregroundMark x1="55446" y1="7101" x2="57822" y2="40533"/>
                        <a14:foregroundMark x1="62574" y1="3254" x2="61980" y2="24260"/>
                        <a14:foregroundMark x1="74257" y1="24852" x2="74851" y2="59172"/>
                        <a14:foregroundMark x1="63366" y1="71006" x2="66337" y2="62722"/>
                        <a14:foregroundMark x1="68713" y1="68047" x2="76238" y2="61243"/>
                        <a14:foregroundMark x1="64950" y1="73964" x2="75248" y2="65089"/>
                        <a14:foregroundMark x1="74132" y1="23771" x2="75644" y2="29290"/>
                        <a14:foregroundMark x1="75644" y1="24260" x2="74810" y2="22877"/>
                        <a14:foregroundMark x1="74851" y1="23373" x2="74851" y2="22781"/>
                        <a14:foregroundMark x1="54455" y1="34615" x2="30099" y2="50888"/>
                        <a14:foregroundMark x1="34851" y1="49408" x2="30495" y2="54734"/>
                        <a14:foregroundMark x1="16436" y1="44970" x2="12079" y2="72485"/>
                        <a14:foregroundMark x1="13069" y1="45858" x2="7921" y2="47337"/>
                        <a14:backgroundMark x1="74257" y1="19527" x2="76238" y2="19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0" r="24485" b="2574"/>
          <a:stretch/>
        </p:blipFill>
        <p:spPr bwMode="auto">
          <a:xfrm>
            <a:off x="7055525" y="3023038"/>
            <a:ext cx="1130440" cy="1058916"/>
          </a:xfrm>
          <a:prstGeom prst="rect">
            <a:avLst/>
          </a:prstGeom>
          <a:solidFill>
            <a:schemeClr val="bg1">
              <a:alpha val="46000"/>
            </a:schemeClr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2" name="Graphic 41" descr="No sign with solid fill">
            <a:extLst>
              <a:ext uri="{FF2B5EF4-FFF2-40B4-BE49-F238E27FC236}">
                <a16:creationId xmlns:a16="http://schemas.microsoft.com/office/drawing/2014/main" id="{97BBFFFA-BD57-572B-2D24-DE563448D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29056" y="2888976"/>
            <a:ext cx="550809" cy="550809"/>
          </a:xfrm>
          <a:prstGeom prst="rect">
            <a:avLst/>
          </a:prstGeom>
        </p:spPr>
      </p:pic>
      <p:pic>
        <p:nvPicPr>
          <p:cNvPr id="13" name="Picture 4" descr="01_03_050_2">
            <a:extLst>
              <a:ext uri="{FF2B5EF4-FFF2-40B4-BE49-F238E27FC236}">
                <a16:creationId xmlns:a16="http://schemas.microsoft.com/office/drawing/2014/main" id="{9DAA552D-C5A6-255F-A4E8-1FFAA6E74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000" b="82200" l="22485" r="88363">
                        <a14:foregroundMark x1="30178" y1="33400" x2="37870" y2="46800"/>
                        <a14:foregroundMark x1="26627" y1="65400" x2="25641" y2="70200"/>
                        <a14:foregroundMark x1="25247" y1="29400" x2="26233" y2="62000"/>
                        <a14:foregroundMark x1="30178" y1="26600" x2="44773" y2="34200"/>
                        <a14:foregroundMark x1="75148" y1="37600" x2="77515" y2="48800"/>
                        <a14:foregroundMark x1="86785" y1="35800" x2="77515" y2="51200"/>
                        <a14:foregroundMark x1="85799" y1="56200" x2="85799" y2="56200"/>
                        <a14:foregroundMark x1="86391" y1="55200" x2="87377" y2="43000"/>
                        <a14:foregroundMark x1="65878" y1="52200" x2="77515" y2="58600"/>
                        <a14:foregroundMark x1="73570" y1="79800" x2="29191" y2="75600"/>
                        <a14:foregroundMark x1="29191" y1="75600" x2="45759" y2="79800"/>
                        <a14:foregroundMark x1="26233" y1="76400" x2="38856" y2="82200"/>
                        <a14:foregroundMark x1="22682" y1="57600" x2="27219" y2="81400"/>
                        <a14:foregroundMark x1="60947" y1="42000" x2="88363" y2="34800"/>
                        <a14:foregroundMark x1="85404" y1="58600" x2="85404" y2="58600"/>
                        <a14:foregroundMark x1="86785" y1="61400" x2="86785" y2="64400"/>
                        <a14:foregroundMark x1="85404" y1="56600" x2="87771" y2="64400"/>
                        <a14:foregroundMark x1="24655" y1="25000" x2="25247" y2="53600"/>
                        <a14:foregroundMark x1="23669" y1="52800" x2="22682" y2="28000"/>
                        <a14:foregroundMark x1="22682" y1="45000" x2="22682" y2="63800"/>
                        <a14:foregroundMark x1="87771" y1="35200" x2="87771" y2="63400"/>
                      </a14:backgroundRemoval>
                    </a14:imgEffect>
                  </a14:imgLayer>
                </a14:imgProps>
              </a:ext>
            </a:extLst>
          </a:blip>
          <a:srcRect l="22574" t="18751" r="11404" b="16973"/>
          <a:stretch/>
        </p:blipFill>
        <p:spPr>
          <a:xfrm>
            <a:off x="4382936" y="1796208"/>
            <a:ext cx="1092132" cy="1072494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5" name="Picture 6" descr="01_03_050_4">
            <a:extLst>
              <a:ext uri="{FF2B5EF4-FFF2-40B4-BE49-F238E27FC236}">
                <a16:creationId xmlns:a16="http://schemas.microsoft.com/office/drawing/2014/main" id="{087A38E1-5E61-3FF2-35A3-925B8014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800" b="79400" l="8679" r="88363">
                        <a14:foregroundMark x1="44576" y1="16400" x2="16174" y2="28600"/>
                        <a14:foregroundMark x1="16174" y1="28600" x2="16174" y2="38800"/>
                        <a14:foregroundMark x1="45957" y1="21400" x2="14793" y2="13600"/>
                        <a14:foregroundMark x1="14793" y1="13600" x2="39053" y2="22400"/>
                        <a14:foregroundMark x1="17554" y1="40800" x2="13215" y2="58800"/>
                        <a14:foregroundMark x1="13609" y1="13400" x2="15582" y2="46400"/>
                        <a14:foregroundMark x1="15187" y1="11800" x2="8679" y2="13800"/>
                        <a14:foregroundMark x1="68442" y1="48800" x2="84418" y2="74400"/>
                        <a14:foregroundMark x1="80868" y1="45800" x2="80473" y2="49800"/>
                        <a14:foregroundMark x1="80473" y1="49800" x2="80473" y2="49800"/>
                        <a14:foregroundMark x1="79487" y1="47400" x2="78895" y2="52800"/>
                        <a14:foregroundMark x1="78895" y1="47800" x2="65483" y2="43800"/>
                        <a14:foregroundMark x1="66864" y1="42400" x2="79882" y2="44400"/>
                        <a14:foregroundMark x1="88363" y1="63800" x2="86391" y2="72400"/>
                        <a14:foregroundMark x1="86391" y1="72400" x2="77909" y2="77800"/>
                        <a14:foregroundMark x1="87377" y1="68800" x2="87771" y2="78800"/>
                        <a14:foregroundMark x1="87771" y1="73400" x2="81854" y2="79400"/>
                        <a14:foregroundMark x1="63511" y1="41800" x2="62919" y2="64400"/>
                        <a14:foregroundMark x1="60947" y1="52400" x2="60552" y2="65800"/>
                      </a14:backgroundRemoval>
                    </a14:imgEffect>
                  </a14:imgLayer>
                </a14:imgProps>
              </a:ext>
            </a:extLst>
          </a:blip>
          <a:srcRect l="17612" t="10668" r="10638" b="20956"/>
          <a:stretch/>
        </p:blipFill>
        <p:spPr bwMode="auto">
          <a:xfrm>
            <a:off x="7038882" y="1780435"/>
            <a:ext cx="1147083" cy="1088267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7" name="Picture 5" descr="01_03_050_3">
            <a:extLst>
              <a:ext uri="{FF2B5EF4-FFF2-40B4-BE49-F238E27FC236}">
                <a16:creationId xmlns:a16="http://schemas.microsoft.com/office/drawing/2014/main" id="{2587E560-260F-95A4-E275-621612AEE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7400" b="79400" l="8876" r="84221">
                        <a14:foregroundMark x1="16568" y1="31400" x2="17554" y2="46200"/>
                        <a14:foregroundMark x1="20316" y1="44800" x2="40039" y2="39400"/>
                        <a14:foregroundMark x1="18935" y1="21200" x2="51282" y2="33400"/>
                        <a14:foregroundMark x1="51282" y1="33400" x2="48521" y2="36600"/>
                        <a14:foregroundMark x1="15582" y1="22600" x2="13807" y2="56600"/>
                        <a14:foregroundMark x1="11243" y1="21200" x2="27022" y2="21200"/>
                        <a14:foregroundMark x1="33333" y1="19200" x2="10848" y2="45600"/>
                        <a14:foregroundMark x1="10848" y1="45600" x2="10848" y2="56000"/>
                        <a14:foregroundMark x1="56805" y1="58800" x2="78304" y2="72400"/>
                        <a14:foregroundMark x1="82051" y1="58000" x2="81065" y2="78400"/>
                        <a14:foregroundMark x1="79093" y1="55200" x2="82051" y2="77600"/>
                        <a14:foregroundMark x1="82446" y1="55200" x2="81065" y2="79000"/>
                        <a14:foregroundMark x1="83037" y1="76600" x2="81460" y2="79800"/>
                        <a14:foregroundMark x1="83432" y1="79000" x2="83432" y2="79000"/>
                        <a14:foregroundMark x1="36686" y1="19200" x2="11834" y2="19200"/>
                        <a14:foregroundMark x1="19921" y1="18400" x2="12821" y2="40800"/>
                        <a14:foregroundMark x1="19527" y1="18400" x2="8876" y2="18400"/>
                        <a14:foregroundMark x1="21302" y1="18400" x2="12229" y2="17800"/>
                        <a14:foregroundMark x1="82446" y1="51800" x2="84221" y2="74600"/>
                        <a14:foregroundMark x1="25049" y1="18800" x2="9862" y2="17400"/>
                      </a14:backgroundRemoval>
                    </a14:imgEffect>
                  </a14:imgLayer>
                </a14:imgProps>
              </a:ext>
            </a:extLst>
          </a:blip>
          <a:srcRect l="14963" t="16811" r="15878" b="20533"/>
          <a:stretch/>
        </p:blipFill>
        <p:spPr bwMode="auto">
          <a:xfrm>
            <a:off x="5711497" y="1794752"/>
            <a:ext cx="1171499" cy="1088267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863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C0416D-3789-914E-C531-2226E7D42C3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spc="75">
                <a:solidFill>
                  <a:srgbClr val="004F70"/>
                </a:solidFill>
                <a:latin typeface="Calibri"/>
                <a:cs typeface="Calibri"/>
              </a:rPr>
              <a:t>i-STAT LEARNING SYSTEM | i-STAT 1 ANALYZER</a:t>
            </a:r>
            <a:endParaRPr lang="en-US" sz="1800">
              <a:latin typeface="Calibri"/>
              <a:cs typeface="Calibri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905EC-4120-479A-BE38-7D1BDC7CE0F0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chemeClr val="bg1"/>
                </a:solidFill>
              </a:rPr>
              <a:t>General Sample Collection Techniques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5256E-0AC7-DC17-37CA-80985B38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19</a:t>
            </a:fld>
            <a:endParaRPr lang="en-IN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343C648-2D9C-B733-4AA0-9CA062BAF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/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/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/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/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/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/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/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4134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7472" y="137160"/>
            <a:ext cx="1188719" cy="13014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7578" y="2301843"/>
            <a:ext cx="5367414" cy="96180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ts val="3650"/>
              </a:lnSpc>
            </a:pPr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Cartridge Handling </a:t>
            </a:r>
            <a:endParaRPr lang="en-US" sz="3600" dirty="0">
              <a:ea typeface="Calibri"/>
              <a:cs typeface="Calibri"/>
            </a:endParaRPr>
          </a:p>
          <a:p>
            <a:pPr marL="12700">
              <a:lnSpc>
                <a:spcPts val="3650"/>
              </a:lnSpc>
            </a:pPr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&amp; Sample Collection</a:t>
            </a:r>
            <a:endParaRPr lang="en-US" sz="3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2C13E8-F583-5D0C-A427-DE68F6F20563}"/>
              </a:ext>
            </a:extLst>
          </p:cNvPr>
          <p:cNvGrpSpPr/>
          <p:nvPr/>
        </p:nvGrpSpPr>
        <p:grpSpPr>
          <a:xfrm>
            <a:off x="6012042" y="303498"/>
            <a:ext cx="2504904" cy="4334942"/>
            <a:chOff x="6148878" y="411510"/>
            <a:chExt cx="2311554" cy="4000334"/>
          </a:xfrm>
        </p:grpSpPr>
        <p:pic>
          <p:nvPicPr>
            <p:cNvPr id="6" name="Picture 5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831E3032-DDF5-13E5-4688-93FA6E6B04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2419" t="-2910" r="-7203" b="-2020"/>
            <a:stretch/>
          </p:blipFill>
          <p:spPr>
            <a:xfrm>
              <a:off x="7092280" y="411510"/>
              <a:ext cx="1368152" cy="4000334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E61765C2-28EA-A48B-23A5-BFF8C0BD1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8878" y="3025164"/>
              <a:ext cx="798475" cy="128737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EBB5CB-6EEB-3FF8-2652-C777D4FF4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48878" y="1256472"/>
              <a:ext cx="785891" cy="1694322"/>
            </a:xfrm>
            <a:prstGeom prst="rect">
              <a:avLst/>
            </a:prstGeom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89BB10-A214-71CB-D534-0775F843B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</a:t>
            </a:fld>
            <a:endParaRPr lang="en-IN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D016B34-11B8-4B22-A017-D105A1BA7DC0}"/>
              </a:ext>
            </a:extLst>
          </p:cNvPr>
          <p:cNvSpPr>
            <a:spLocks noGrp="1"/>
          </p:cNvSpPr>
          <p:nvPr/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b="1" kern="1200" cap="all" spc="150" baseline="0">
                <a:solidFill>
                  <a:schemeClr val="accent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err="1"/>
              <a:t>i</a:t>
            </a:r>
            <a:r>
              <a:rPr lang="en-US" cap="none"/>
              <a:t>-STAT LEARNING SYSTEM | </a:t>
            </a:r>
            <a:r>
              <a:rPr lang="en-US" cap="none" err="1"/>
              <a:t>i</a:t>
            </a:r>
            <a:r>
              <a:rPr lang="en-US" cap="none"/>
              <a:t>-STAT 1 SYSTEM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E32B871-217E-F58E-BCAB-D3FB61C98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/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/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/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/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/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/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/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9588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1C29B-D1D7-DB18-44CF-353E4DBE3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tor and patient in a medical room&#10;&#10;AI-generated content may be incorrect.">
            <a:extLst>
              <a:ext uri="{FF2B5EF4-FFF2-40B4-BE49-F238E27FC236}">
                <a16:creationId xmlns:a16="http://schemas.microsoft.com/office/drawing/2014/main" id="{A74256F4-963D-1D69-719E-C426418230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8" r="17747" b="26723"/>
          <a:stretch/>
        </p:blipFill>
        <p:spPr>
          <a:xfrm>
            <a:off x="5467994" y="0"/>
            <a:ext cx="3676006" cy="5143500"/>
          </a:xfrm>
          <a:prstGeom prst="rect">
            <a:avLst/>
          </a:prstGeom>
          <a:ln w="9525">
            <a:noFill/>
          </a:ln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455E515-1DCC-2972-908E-B2807F7407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168400"/>
            <a:ext cx="4831080" cy="349432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i="1" spc="-10" dirty="0" err="1">
                <a:solidFill>
                  <a:schemeClr val="accent3"/>
                </a:solidFill>
                <a:latin typeface="Calibri"/>
                <a:cs typeface="Calibri"/>
              </a:rPr>
              <a:t>i</a:t>
            </a:r>
            <a:r>
              <a:rPr lang="en-US" altLang="en-US" i="1" spc="-10" dirty="0">
                <a:solidFill>
                  <a:schemeClr val="accent3"/>
                </a:solidFill>
                <a:latin typeface="Calibri"/>
                <a:cs typeface="Calibri"/>
              </a:rPr>
              <a:t>-STAT SYSTEM </a:t>
            </a:r>
            <a:r>
              <a:rPr lang="en-US" altLang="en-US" spc="-10" dirty="0">
                <a:solidFill>
                  <a:schemeClr val="accent3"/>
                </a:solidFill>
                <a:latin typeface="Calibri"/>
                <a:cs typeface="Calibri"/>
              </a:rPr>
              <a:t>CAN BE USED WITH </a:t>
            </a:r>
            <a:br>
              <a:rPr lang="en-US" altLang="en-US" spc="-10" dirty="0">
                <a:solidFill>
                  <a:schemeClr val="accent3"/>
                </a:solidFill>
                <a:latin typeface="Calibri"/>
                <a:cs typeface="Calibri"/>
              </a:rPr>
            </a:br>
            <a:r>
              <a:rPr lang="en-US" altLang="en-US" spc="-10" dirty="0">
                <a:solidFill>
                  <a:schemeClr val="accent3"/>
                </a:solidFill>
                <a:latin typeface="Calibri"/>
                <a:cs typeface="Calibri"/>
              </a:rPr>
              <a:t>THE FOLLOWING SAMPLE TYPES:</a:t>
            </a:r>
            <a:endParaRPr lang="en-US" b="1" dirty="0">
              <a:latin typeface="+mn-lt"/>
            </a:endParaRPr>
          </a:p>
          <a:p>
            <a:pPr marR="0">
              <a:buClr>
                <a:srgbClr val="000000"/>
              </a:buClr>
            </a:pPr>
            <a:r>
              <a:rPr lang="en-US" sz="1400" b="1" dirty="0">
                <a:latin typeface="+mn-lt"/>
              </a:rPr>
              <a:t>Arterial</a:t>
            </a:r>
            <a:r>
              <a:rPr lang="en-US" sz="1400" dirty="0">
                <a:latin typeface="+mn-lt"/>
              </a:rPr>
              <a:t>  </a:t>
            </a:r>
            <a:r>
              <a:rPr lang="en-US" sz="1400" dirty="0">
                <a:solidFill>
                  <a:schemeClr val="accent3"/>
                </a:solidFill>
                <a:latin typeface="+mn-lt"/>
              </a:rPr>
              <a:t>|</a:t>
            </a:r>
            <a:r>
              <a:rPr lang="en-US" sz="1400" dirty="0">
                <a:latin typeface="+mn-lt"/>
              </a:rPr>
              <a:t>  </a:t>
            </a:r>
            <a:r>
              <a:rPr lang="en-US" sz="1400" b="1" dirty="0">
                <a:latin typeface="+mn-lt"/>
              </a:rPr>
              <a:t>Venous</a:t>
            </a:r>
            <a:r>
              <a:rPr lang="en-US" sz="1400" dirty="0">
                <a:latin typeface="+mn-lt"/>
              </a:rPr>
              <a:t>  </a:t>
            </a:r>
            <a:r>
              <a:rPr lang="en-US" sz="1400" dirty="0">
                <a:solidFill>
                  <a:schemeClr val="accent3"/>
                </a:solidFill>
                <a:latin typeface="+mn-lt"/>
              </a:rPr>
              <a:t>|</a:t>
            </a:r>
            <a:r>
              <a:rPr lang="en-US" sz="1400" dirty="0">
                <a:latin typeface="+mn-lt"/>
              </a:rPr>
              <a:t>  </a:t>
            </a:r>
            <a:r>
              <a:rPr lang="en-US" sz="1400" b="1" dirty="0">
                <a:latin typeface="+mn-lt"/>
              </a:rPr>
              <a:t>Capillary </a:t>
            </a:r>
            <a:r>
              <a:rPr lang="en-US" sz="1400" dirty="0">
                <a:solidFill>
                  <a:schemeClr val="accent3"/>
                </a:solidFill>
                <a:latin typeface="+mn-lt"/>
              </a:rPr>
              <a:t>|</a:t>
            </a:r>
            <a:r>
              <a:rPr lang="en-US" sz="1400" dirty="0">
                <a:latin typeface="+mn-lt"/>
              </a:rPr>
              <a:t>  </a:t>
            </a:r>
            <a:r>
              <a:rPr lang="en-US" sz="1400" b="1" dirty="0">
                <a:latin typeface="+mn-lt"/>
              </a:rPr>
              <a:t>Plasma</a:t>
            </a:r>
            <a:endParaRPr lang="en-US" sz="1400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C97B0-03AF-720F-38AE-ED2A76A0C75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20</a:t>
            </a:fld>
            <a:endParaRPr lang="en-IN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1F3A1E6-4482-7633-08EA-893DD3FD0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sp>
        <p:nvSpPr>
          <p:cNvPr id="30" name="object 22">
            <a:extLst>
              <a:ext uri="{FF2B5EF4-FFF2-40B4-BE49-F238E27FC236}">
                <a16:creationId xmlns:a16="http://schemas.microsoft.com/office/drawing/2014/main" id="{37E37DA7-4C67-D33B-C5C5-1C941BE967AA}"/>
              </a:ext>
            </a:extLst>
          </p:cNvPr>
          <p:cNvSpPr/>
          <p:nvPr/>
        </p:nvSpPr>
        <p:spPr>
          <a:xfrm flipV="1">
            <a:off x="530079" y="1918726"/>
            <a:ext cx="3750885" cy="137957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7">
            <a:extLst>
              <a:ext uri="{FF2B5EF4-FFF2-40B4-BE49-F238E27FC236}">
                <a16:creationId xmlns:a16="http://schemas.microsoft.com/office/drawing/2014/main" id="{C40A6AEC-FC63-6074-A51A-5243352550CF}"/>
              </a:ext>
            </a:extLst>
          </p:cNvPr>
          <p:cNvSpPr txBox="1"/>
          <p:nvPr/>
        </p:nvSpPr>
        <p:spPr>
          <a:xfrm>
            <a:off x="512402" y="2266788"/>
            <a:ext cx="4516797" cy="1167819"/>
          </a:xfrm>
          <a:prstGeom prst="rect">
            <a:avLst/>
          </a:prstGeom>
        </p:spPr>
        <p:txBody>
          <a:bodyPr vert="horz" wrap="square" lIns="0" tIns="14604" rIns="0" bIns="0" rtlCol="0" anchor="t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REFER TO THE INTENDED USE </a:t>
            </a:r>
            <a:b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</a:b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STATEMENTS FOR EACH i-STAT PRODUCT:</a:t>
            </a:r>
          </a:p>
          <a:p>
            <a:pPr marL="171450" indent="-171450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spc="-10" dirty="0">
                <a:cs typeface="Calibri"/>
              </a:rPr>
              <a:t>Instructions for Use (IFU) and Cartridge and Test Information (CTI) Sheets can be found in the "i-STAT Support" area of the </a:t>
            </a:r>
            <a:r>
              <a:rPr lang="en-US" sz="1400" b="1" spc="-10" dirty="0">
                <a:cs typeface="Calibri"/>
              </a:rPr>
              <a:t>www.globalpointofcare.abbott </a:t>
            </a:r>
            <a:r>
              <a:rPr lang="en-US" sz="1400" spc="-10" dirty="0">
                <a:cs typeface="Calibri"/>
              </a:rPr>
              <a:t>website.</a:t>
            </a:r>
            <a:endParaRPr lang="en-US" sz="1600" dirty="0">
              <a:solidFill>
                <a:srgbClr val="111111"/>
              </a:solidFill>
              <a:latin typeface="-apple-system"/>
              <a:cs typeface="Calibri"/>
            </a:endParaRPr>
          </a:p>
        </p:txBody>
      </p:sp>
      <p:sp>
        <p:nvSpPr>
          <p:cNvPr id="33" name="object 22">
            <a:extLst>
              <a:ext uri="{FF2B5EF4-FFF2-40B4-BE49-F238E27FC236}">
                <a16:creationId xmlns:a16="http://schemas.microsoft.com/office/drawing/2014/main" id="{0677BC15-91C8-7C05-F29D-E8280FA678E7}"/>
              </a:ext>
            </a:extLst>
          </p:cNvPr>
          <p:cNvSpPr/>
          <p:nvPr/>
        </p:nvSpPr>
        <p:spPr>
          <a:xfrm flipV="1">
            <a:off x="536673" y="3476886"/>
            <a:ext cx="3744291" cy="107941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1503F2-CFA8-0262-B1CB-73944B959A90}"/>
              </a:ext>
            </a:extLst>
          </p:cNvPr>
          <p:cNvSpPr txBox="1"/>
          <p:nvPr/>
        </p:nvSpPr>
        <p:spPr>
          <a:xfrm>
            <a:off x="5584869" y="570145"/>
            <a:ext cx="156546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lnSpc>
                <a:spcPct val="150000"/>
              </a:lnSpc>
              <a:buClr>
                <a:srgbClr val="000000"/>
              </a:buClr>
            </a:pPr>
            <a:r>
              <a:rPr lang="en-US" sz="1050" b="1" dirty="0">
                <a:solidFill>
                  <a:schemeClr val="accent1"/>
                </a:solidFill>
              </a:rPr>
              <a:t>ARTERIAL</a:t>
            </a:r>
            <a:r>
              <a:rPr lang="en-US" sz="1050" dirty="0">
                <a:solidFill>
                  <a:schemeClr val="accent1"/>
                </a:solidFill>
              </a:rPr>
              <a:t> SAMPLES</a:t>
            </a:r>
          </a:p>
          <a:p>
            <a:pPr marR="0">
              <a:lnSpc>
                <a:spcPct val="150000"/>
              </a:lnSpc>
              <a:buClr>
                <a:srgbClr val="000000"/>
              </a:buClr>
            </a:pPr>
            <a:r>
              <a:rPr lang="en-US" sz="1050" b="1" dirty="0">
                <a:solidFill>
                  <a:schemeClr val="accent1"/>
                </a:solidFill>
              </a:rPr>
              <a:t>VENOUS</a:t>
            </a:r>
            <a:r>
              <a:rPr lang="en-US" sz="1050" dirty="0">
                <a:solidFill>
                  <a:schemeClr val="accent1"/>
                </a:solidFill>
              </a:rPr>
              <a:t> SAMPLES</a:t>
            </a:r>
          </a:p>
          <a:p>
            <a:pPr>
              <a:lnSpc>
                <a:spcPct val="150000"/>
              </a:lnSpc>
            </a:pPr>
            <a:r>
              <a:rPr lang="en-US" sz="1050" b="1" dirty="0">
                <a:solidFill>
                  <a:schemeClr val="accent1"/>
                </a:solidFill>
              </a:rPr>
              <a:t>CAPILLARY</a:t>
            </a:r>
            <a:r>
              <a:rPr lang="en-US" sz="1050" dirty="0">
                <a:solidFill>
                  <a:schemeClr val="accent1"/>
                </a:solidFill>
              </a:rPr>
              <a:t> SAMPLES</a:t>
            </a:r>
          </a:p>
          <a:p>
            <a:pPr>
              <a:lnSpc>
                <a:spcPct val="150000"/>
              </a:lnSpc>
            </a:pPr>
            <a:r>
              <a:rPr lang="en-US" sz="1050" b="1" dirty="0">
                <a:solidFill>
                  <a:schemeClr val="accent1"/>
                </a:solidFill>
              </a:rPr>
              <a:t>PLASMA</a:t>
            </a:r>
            <a:r>
              <a:rPr lang="en-US" sz="1050" dirty="0">
                <a:solidFill>
                  <a:schemeClr val="accent1"/>
                </a:solidFill>
              </a:rPr>
              <a:t> SAMPLES</a:t>
            </a:r>
          </a:p>
          <a:p>
            <a:pPr algn="l"/>
            <a:endParaRPr lang="en-US" sz="1400" dirty="0">
              <a:latin typeface="+mj-lt"/>
            </a:endParaRP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5C5799A2-948C-AC6E-C891-1D1D92DB6B63}"/>
              </a:ext>
            </a:extLst>
          </p:cNvPr>
          <p:cNvSpPr txBox="1"/>
          <p:nvPr/>
        </p:nvSpPr>
        <p:spPr>
          <a:xfrm>
            <a:off x="1093537" y="3745012"/>
            <a:ext cx="3187427" cy="64312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>
                <a:solidFill>
                  <a:schemeClr val="tx2"/>
                </a:solidFill>
                <a:latin typeface="Calibri"/>
                <a:cs typeface="Calibri"/>
              </a:rPr>
              <a:t>IMPORTANT:</a:t>
            </a:r>
            <a:br>
              <a:rPr 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</a:br>
            <a:r>
              <a:rPr lang="en-US" sz="1000" b="1">
                <a:latin typeface="Calibri"/>
                <a:cs typeface="Calibri"/>
              </a:rPr>
              <a:t>Follow your hospitals procedures for proper sample </a:t>
            </a:r>
            <a:br>
              <a:rPr lang="en-US" sz="1000" b="1">
                <a:latin typeface="Calibri"/>
                <a:cs typeface="Calibri"/>
              </a:rPr>
            </a:br>
            <a:r>
              <a:rPr lang="en-US" sz="1000" b="1">
                <a:latin typeface="Calibri"/>
                <a:cs typeface="Calibri"/>
              </a:rPr>
              <a:t>collection. Correlate the results with the patient’s status.</a:t>
            </a: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0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A94707A-19C8-2798-0B0D-F8603E05C5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3" y="3722784"/>
            <a:ext cx="457137" cy="457137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66E37ED0-F813-3633-C211-31C50D38D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Types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430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70FFD-0639-54BD-ACDE-4D52A6A4C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13">
            <a:extLst>
              <a:ext uri="{FF2B5EF4-FFF2-40B4-BE49-F238E27FC236}">
                <a16:creationId xmlns:a16="http://schemas.microsoft.com/office/drawing/2014/main" id="{011E6439-8329-91E9-748B-CB035BF4FFC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056004"/>
            <a:ext cx="3875772" cy="3174922"/>
          </a:xfrm>
        </p:spPr>
        <p:txBody>
          <a:bodyPr vert="horz" lIns="0" tIns="0" rIns="91440" bIns="45720" rtlCol="0" anchor="t">
            <a:noAutofit/>
          </a:bodyPr>
          <a:lstStyle/>
          <a:p>
            <a:pPr marL="0" lvl="1" indent="0">
              <a:lnSpc>
                <a:spcPct val="80000"/>
              </a:lnSpc>
              <a:buNone/>
            </a:pPr>
            <a:r>
              <a:rPr lang="en-US" sz="1200" spc="-10" dirty="0">
                <a:solidFill>
                  <a:schemeClr val="accent3"/>
                </a:solidFill>
                <a:latin typeface="Calibri"/>
                <a:cs typeface="Calibri"/>
              </a:rPr>
              <a:t>IV LINE</a:t>
            </a:r>
          </a:p>
          <a:p>
            <a:pPr marL="171450" lvl="2">
              <a:lnSpc>
                <a:spcPts val="9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Calibri" panose="020F0502020204030204" pitchFamily="34" charset="0"/>
              </a:rPr>
              <a:t>Avoid drawing from an arm with an IV line</a:t>
            </a:r>
          </a:p>
          <a:p>
            <a:pPr marL="177800" lvl="3" indent="0">
              <a:lnSpc>
                <a:spcPts val="900"/>
              </a:lnSpc>
              <a:buClr>
                <a:srgbClr val="000000"/>
              </a:buClr>
              <a:buNone/>
            </a:pPr>
            <a:r>
              <a:rPr lang="en-US" sz="1000" dirty="0">
                <a:latin typeface="+mn-lt"/>
                <a:cs typeface="Calibri" panose="020F0502020204030204" pitchFamily="34" charset="0"/>
              </a:rPr>
              <a:t>- IV solutions dilute sample </a:t>
            </a:r>
            <a:br>
              <a:rPr lang="en-US" sz="1000" dirty="0">
                <a:latin typeface="+mn-lt"/>
                <a:cs typeface="Calibri" panose="020F0502020204030204" pitchFamily="34" charset="0"/>
              </a:rPr>
            </a:br>
            <a:endParaRPr lang="en-US" sz="1000" dirty="0">
              <a:latin typeface="+mn-lt"/>
              <a:cs typeface="Calibri" panose="020F0502020204030204" pitchFamily="34" charset="0"/>
            </a:endParaRPr>
          </a:p>
          <a:p>
            <a:pPr marL="0" lvl="1" indent="0">
              <a:lnSpc>
                <a:spcPts val="1100"/>
              </a:lnSpc>
              <a:buNone/>
            </a:pPr>
            <a:r>
              <a:rPr lang="en-US" sz="1200" spc="-10" dirty="0">
                <a:solidFill>
                  <a:schemeClr val="accent3"/>
                </a:solidFill>
                <a:latin typeface="Calibri"/>
                <a:cs typeface="Calibri"/>
              </a:rPr>
              <a:t>INDWELLING LINE</a:t>
            </a:r>
          </a:p>
          <a:p>
            <a:pPr marL="171450" lvl="2">
              <a:lnSpc>
                <a:spcPts val="9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Calibri" panose="020F0502020204030204" pitchFamily="34" charset="0"/>
              </a:rPr>
              <a:t>Draw sufficient waste</a:t>
            </a:r>
          </a:p>
          <a:p>
            <a:pPr marL="171450" lvl="2">
              <a:lnSpc>
                <a:spcPts val="9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Calibri" panose="020F0502020204030204" pitchFamily="34" charset="0"/>
              </a:rPr>
              <a:t>Do not introduce air into the sample </a:t>
            </a:r>
            <a:br>
              <a:rPr lang="en-US" sz="1200" dirty="0">
                <a:latin typeface="+mn-lt"/>
                <a:cs typeface="Calibri" panose="020F0502020204030204" pitchFamily="34" charset="0"/>
              </a:rPr>
            </a:br>
            <a:endParaRPr lang="en-US" sz="1200" dirty="0">
              <a:latin typeface="+mn-lt"/>
              <a:cs typeface="Calibri" panose="020F0502020204030204" pitchFamily="34" charset="0"/>
            </a:endParaRPr>
          </a:p>
          <a:p>
            <a:pPr marL="0" lvl="1" indent="0">
              <a:lnSpc>
                <a:spcPts val="1100"/>
              </a:lnSpc>
              <a:buNone/>
            </a:pPr>
            <a:r>
              <a:rPr lang="en-US" sz="1200" spc="-10" dirty="0">
                <a:solidFill>
                  <a:schemeClr val="accent3"/>
                </a:solidFill>
                <a:latin typeface="Calibri"/>
                <a:cs typeface="Calibri"/>
              </a:rPr>
              <a:t>TOURNIQUET</a:t>
            </a:r>
          </a:p>
          <a:p>
            <a:pPr marL="171450" lvl="2">
              <a:lnSpc>
                <a:spcPts val="12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cs typeface="Calibri" panose="020F0502020204030204" pitchFamily="34" charset="0"/>
              </a:rPr>
              <a:t>If applied for more than </a:t>
            </a:r>
            <a:r>
              <a:rPr lang="en-US" sz="1200" b="1" dirty="0">
                <a:latin typeface="+mn-lt"/>
                <a:cs typeface="Calibri" panose="020F0502020204030204" pitchFamily="34" charset="0"/>
              </a:rPr>
              <a:t>1 minute</a:t>
            </a:r>
            <a:r>
              <a:rPr lang="en-US" sz="1200" dirty="0">
                <a:latin typeface="+mn-lt"/>
                <a:cs typeface="Calibri" panose="020F0502020204030204" pitchFamily="34" charset="0"/>
              </a:rPr>
              <a:t>, release and reapply after 2 to 3 minutes</a:t>
            </a:r>
          </a:p>
          <a:p>
            <a:pPr>
              <a:lnSpc>
                <a:spcPts val="1200"/>
              </a:lnSpc>
            </a:pPr>
            <a:br>
              <a:rPr lang="en-US" sz="1200" dirty="0">
                <a:latin typeface="+mn-lt"/>
                <a:cs typeface="Calibri" panose="020F0502020204030204" pitchFamily="34" charset="0"/>
              </a:rPr>
            </a:br>
            <a:r>
              <a:rPr lang="en-US" sz="1200" spc="-10" dirty="0">
                <a:solidFill>
                  <a:schemeClr val="accent3"/>
                </a:solidFill>
                <a:latin typeface="Calibri"/>
                <a:cs typeface="Calibri"/>
              </a:rPr>
              <a:t>AVOID EXTRA MUSCULAR ACTIVITY:</a:t>
            </a:r>
            <a:endParaRPr lang="en-US" sz="1200" spc="-10" dirty="0">
              <a:solidFill>
                <a:schemeClr val="accent3"/>
              </a:solidFill>
              <a:latin typeface="Calibri"/>
              <a:ea typeface="Calibri"/>
              <a:cs typeface="Calibri"/>
            </a:endParaRPr>
          </a:p>
          <a:p>
            <a:pPr marL="171450" indent="-1714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sz="1200" spc="-10" dirty="0">
                <a:solidFill>
                  <a:srgbClr val="000000"/>
                </a:solidFill>
                <a:latin typeface="Calibri"/>
                <a:cs typeface="Calibri"/>
              </a:rPr>
              <a:t>No clenching and unclenching of fist</a:t>
            </a:r>
            <a:br>
              <a:rPr lang="en-US" sz="1200" dirty="0">
                <a:latin typeface="+mn-lt"/>
                <a:cs typeface="Calibri" panose="020F0502020204030204" pitchFamily="34" charset="0"/>
              </a:rPr>
            </a:br>
            <a:endParaRPr lang="en-US" sz="800" dirty="0">
              <a:latin typeface="+mn-lt"/>
              <a:cs typeface="Calibri" panose="020F0502020204030204" pitchFamily="34" charset="0"/>
            </a:endParaRPr>
          </a:p>
          <a:p>
            <a:pPr>
              <a:lnSpc>
                <a:spcPts val="1200"/>
              </a:lnSpc>
            </a:pPr>
            <a:r>
              <a:rPr lang="en-US" sz="1200" spc="-10" dirty="0">
                <a:solidFill>
                  <a:schemeClr val="accent3"/>
                </a:solidFill>
                <a:latin typeface="Calibri"/>
                <a:cs typeface="Calibri"/>
              </a:rPr>
              <a:t>AVOID HEMOLYSIS:</a:t>
            </a:r>
            <a:endParaRPr lang="en-US" sz="1200" dirty="0">
              <a:solidFill>
                <a:schemeClr val="accent3"/>
              </a:solidFill>
            </a:endParaRPr>
          </a:p>
          <a:p>
            <a:pPr marL="171450" indent="-171450">
              <a:lnSpc>
                <a:spcPts val="1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Allow residual alcohol to dry</a:t>
            </a:r>
          </a:p>
          <a:p>
            <a:pPr marL="171450" indent="-171450">
              <a:lnSpc>
                <a:spcPts val="1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Discard sample from traumatic draw </a:t>
            </a:r>
          </a:p>
          <a:p>
            <a:pPr marL="342900" lvl="2" indent="-342900">
              <a:lnSpc>
                <a:spcPts val="11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1200" dirty="0">
              <a:latin typeface="+mn-lt"/>
              <a:cs typeface="Calibri" panose="020F0502020204030204" pitchFamily="34" charset="0"/>
            </a:endParaRPr>
          </a:p>
          <a:p>
            <a:pPr marL="0" lvl="2" indent="0">
              <a:lnSpc>
                <a:spcPct val="80000"/>
              </a:lnSpc>
              <a:buClr>
                <a:srgbClr val="000000"/>
              </a:buClr>
              <a:buNone/>
            </a:pPr>
            <a:endParaRPr lang="en-US" sz="1200" dirty="0">
              <a:latin typeface="+mn-lt"/>
              <a:cs typeface="Calibri" panose="020F0502020204030204" pitchFamily="34" charset="0"/>
            </a:endParaRPr>
          </a:p>
          <a:p>
            <a:pPr marL="0" lvl="1" indent="0">
              <a:lnSpc>
                <a:spcPct val="80000"/>
              </a:lnSpc>
              <a:buNone/>
            </a:pPr>
            <a:r>
              <a:rPr lang="en-US" sz="1200" dirty="0">
                <a:latin typeface="+mn-lt"/>
                <a:cs typeface="Calibri"/>
              </a:rPr>
              <a:t> </a:t>
            </a:r>
            <a:endParaRPr lang="en-US" sz="1200" dirty="0">
              <a:latin typeface="+mn-lt"/>
              <a:ea typeface="Calibri"/>
              <a:cs typeface="Calibri"/>
            </a:endParaRPr>
          </a:p>
          <a:p>
            <a:pPr marR="0">
              <a:lnSpc>
                <a:spcPct val="80000"/>
              </a:lnSpc>
            </a:pPr>
            <a:endParaRPr lang="en-US" sz="1200" b="1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DDF5A-48CC-1B6F-09BD-67E07A9463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21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99CF5E7-E6F9-661C-25B2-B086E7703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collection | What to avoid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014A620E-CA10-B624-D272-19FBB9BF4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sp>
        <p:nvSpPr>
          <p:cNvPr id="21" name="object 22">
            <a:extLst>
              <a:ext uri="{FF2B5EF4-FFF2-40B4-BE49-F238E27FC236}">
                <a16:creationId xmlns:a16="http://schemas.microsoft.com/office/drawing/2014/main" id="{8D12FF35-ADB3-9B36-5477-832C5CCDE70D}"/>
              </a:ext>
            </a:extLst>
          </p:cNvPr>
          <p:cNvSpPr/>
          <p:nvPr/>
        </p:nvSpPr>
        <p:spPr>
          <a:xfrm flipV="1">
            <a:off x="533485" y="1584123"/>
            <a:ext cx="3223953" cy="107939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2">
            <a:extLst>
              <a:ext uri="{FF2B5EF4-FFF2-40B4-BE49-F238E27FC236}">
                <a16:creationId xmlns:a16="http://schemas.microsoft.com/office/drawing/2014/main" id="{F103D50B-F327-91CD-3234-567AD011270E}"/>
              </a:ext>
            </a:extLst>
          </p:cNvPr>
          <p:cNvSpPr/>
          <p:nvPr/>
        </p:nvSpPr>
        <p:spPr>
          <a:xfrm flipV="1">
            <a:off x="526949" y="2294768"/>
            <a:ext cx="3243359" cy="10794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2">
            <a:extLst>
              <a:ext uri="{FF2B5EF4-FFF2-40B4-BE49-F238E27FC236}">
                <a16:creationId xmlns:a16="http://schemas.microsoft.com/office/drawing/2014/main" id="{1982E4CC-B397-637F-F00F-36CCAFC5C404}"/>
              </a:ext>
            </a:extLst>
          </p:cNvPr>
          <p:cNvSpPr/>
          <p:nvPr/>
        </p:nvSpPr>
        <p:spPr>
          <a:xfrm flipV="1">
            <a:off x="514078" y="2975465"/>
            <a:ext cx="3243359" cy="10794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66471A9D-D94A-899D-E85B-0F50FEE538D6}"/>
              </a:ext>
            </a:extLst>
          </p:cNvPr>
          <p:cNvSpPr/>
          <p:nvPr/>
        </p:nvSpPr>
        <p:spPr>
          <a:xfrm flipV="1">
            <a:off x="520595" y="3564352"/>
            <a:ext cx="3243359" cy="10794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9525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7E746DB-B5D3-D245-D282-81678423C1D6}"/>
              </a:ext>
            </a:extLst>
          </p:cNvPr>
          <p:cNvGrpSpPr/>
          <p:nvPr/>
        </p:nvGrpSpPr>
        <p:grpSpPr>
          <a:xfrm>
            <a:off x="4572000" y="1482445"/>
            <a:ext cx="4155034" cy="2528016"/>
            <a:chOff x="4572000" y="1420100"/>
            <a:chExt cx="4155034" cy="252801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9DDF984-AC60-DE67-8684-7BDA685F6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26" t="2422" r="16154" b="4566"/>
            <a:stretch/>
          </p:blipFill>
          <p:spPr>
            <a:xfrm>
              <a:off x="4572000" y="1666942"/>
              <a:ext cx="1130369" cy="1063322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D80D513-FDFA-3301-8274-A3819F958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0262" t="2073" r="7254" b="698"/>
            <a:stretch/>
          </p:blipFill>
          <p:spPr>
            <a:xfrm>
              <a:off x="5980902" y="1656809"/>
              <a:ext cx="1130369" cy="1051950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B892711-127F-ADA0-F4EB-08CC8BAC4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rcRect l="3040" t="7779" r="20971" b="790"/>
            <a:stretch/>
          </p:blipFill>
          <p:spPr>
            <a:xfrm>
              <a:off x="7373327" y="1656809"/>
              <a:ext cx="1130369" cy="1069893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209A98D-56EC-00AD-6D2B-C39E76435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7877" t="1710" r="9042"/>
            <a:stretch/>
          </p:blipFill>
          <p:spPr>
            <a:xfrm>
              <a:off x="4573345" y="2901851"/>
              <a:ext cx="1130369" cy="1046265"/>
            </a:xfrm>
            <a:prstGeom prst="rect">
              <a:avLst/>
            </a:prstGeom>
            <a:ln w="9525"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0D6B3E-4B12-69DC-1F87-B026A151D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488" t="28923" r="51364" b="19298"/>
            <a:stretch/>
          </p:blipFill>
          <p:spPr>
            <a:xfrm>
              <a:off x="5980902" y="2888936"/>
              <a:ext cx="1109967" cy="1059180"/>
            </a:xfrm>
            <a:prstGeom prst="rect">
              <a:avLst/>
            </a:prstGeom>
            <a:ln w="9525">
              <a:solidFill>
                <a:schemeClr val="bg2">
                  <a:lumMod val="75000"/>
                </a:schemeClr>
              </a:solidFill>
            </a:ln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DC3206B-14FD-289A-7458-6F71E39E35FD}"/>
                </a:ext>
              </a:extLst>
            </p:cNvPr>
            <p:cNvGrpSpPr/>
            <p:nvPr/>
          </p:nvGrpSpPr>
          <p:grpSpPr>
            <a:xfrm>
              <a:off x="7373327" y="2870797"/>
              <a:ext cx="1165735" cy="1077319"/>
              <a:chOff x="11163838" y="751178"/>
              <a:chExt cx="1263727" cy="116787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4F203C7-2039-A994-804B-EE1FF4C046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3747" t="22623" r="27737" b="28846"/>
              <a:stretch/>
            </p:blipFill>
            <p:spPr>
              <a:xfrm>
                <a:off x="11163838" y="751178"/>
                <a:ext cx="1263727" cy="1167878"/>
              </a:xfrm>
              <a:prstGeom prst="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3C129D-7137-C6FF-7C22-EF7FC8149337}"/>
                  </a:ext>
                </a:extLst>
              </p:cNvPr>
              <p:cNvSpPr txBox="1"/>
              <p:nvPr/>
            </p:nvSpPr>
            <p:spPr>
              <a:xfrm>
                <a:off x="11209710" y="777532"/>
                <a:ext cx="806350" cy="436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200"/>
                  </a:lnSpc>
                </a:pPr>
                <a:r>
                  <a:rPr lang="en-US" sz="1200" dirty="0">
                    <a:solidFill>
                      <a:srgbClr val="004F71"/>
                    </a:solidFill>
                    <a:latin typeface="Calibri" panose="020F0502020204030204" pitchFamily="34" charset="0"/>
                  </a:rPr>
                  <a:t>ALLOW TO DRY</a:t>
                </a:r>
              </a:p>
            </p:txBody>
          </p:sp>
          <p:cxnSp>
            <p:nvCxnSpPr>
              <p:cNvPr id="15" name="Connector: Elbow 14">
                <a:extLst>
                  <a:ext uri="{FF2B5EF4-FFF2-40B4-BE49-F238E27FC236}">
                    <a16:creationId xmlns:a16="http://schemas.microsoft.com/office/drawing/2014/main" id="{6A620BA1-52A8-A061-0AE3-C811B3A4327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1659138" y="1132639"/>
                <a:ext cx="271849" cy="264285"/>
              </a:xfrm>
              <a:prstGeom prst="bentConnector3">
                <a:avLst>
                  <a:gd name="adj1" fmla="val 50000"/>
                </a:avLst>
              </a:prstGeom>
              <a:ln w="28575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Graphic 18" descr="No sign with solid fill">
              <a:extLst>
                <a:ext uri="{FF2B5EF4-FFF2-40B4-BE49-F238E27FC236}">
                  <a16:creationId xmlns:a16="http://schemas.microsoft.com/office/drawing/2014/main" id="{25EF8645-DFE8-B085-AF09-98567D935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218936" y="1439843"/>
              <a:ext cx="508098" cy="508098"/>
            </a:xfrm>
            <a:prstGeom prst="rect">
              <a:avLst/>
            </a:prstGeom>
          </p:spPr>
        </p:pic>
        <p:pic>
          <p:nvPicPr>
            <p:cNvPr id="27" name="Graphic 26" descr="No sign with solid fill">
              <a:extLst>
                <a:ext uri="{FF2B5EF4-FFF2-40B4-BE49-F238E27FC236}">
                  <a16:creationId xmlns:a16="http://schemas.microsoft.com/office/drawing/2014/main" id="{2B6BD7F9-0138-A482-269C-D7CDEB219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421692" y="1420100"/>
              <a:ext cx="508098" cy="508098"/>
            </a:xfrm>
            <a:prstGeom prst="rect">
              <a:avLst/>
            </a:prstGeom>
          </p:spPr>
        </p:pic>
        <p:pic>
          <p:nvPicPr>
            <p:cNvPr id="35" name="Graphic 34" descr="No sign with solid fill">
              <a:extLst>
                <a:ext uri="{FF2B5EF4-FFF2-40B4-BE49-F238E27FC236}">
                  <a16:creationId xmlns:a16="http://schemas.microsoft.com/office/drawing/2014/main" id="{3F0E2EAA-704D-9C7B-3118-2323F1B27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796481" y="2654499"/>
              <a:ext cx="508098" cy="508098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1675D0A-3A63-7031-5A19-10E3C250F40C}"/>
                </a:ext>
              </a:extLst>
            </p:cNvPr>
            <p:cNvGrpSpPr/>
            <p:nvPr/>
          </p:nvGrpSpPr>
          <p:grpSpPr>
            <a:xfrm>
              <a:off x="5181562" y="2770960"/>
              <a:ext cx="430074" cy="466899"/>
              <a:chOff x="6628628" y="3283093"/>
              <a:chExt cx="430074" cy="466899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DB9ADB2-6D2D-1957-AE2B-D9383D46ACBA}"/>
                  </a:ext>
                </a:extLst>
              </p:cNvPr>
              <p:cNvGrpSpPr/>
              <p:nvPr/>
            </p:nvGrpSpPr>
            <p:grpSpPr>
              <a:xfrm>
                <a:off x="6628628" y="3283093"/>
                <a:ext cx="430074" cy="466899"/>
                <a:chOff x="6620249" y="3622717"/>
                <a:chExt cx="488547" cy="501906"/>
              </a:xfrm>
            </p:grpSpPr>
            <p:sp>
              <p:nvSpPr>
                <p:cNvPr id="32" name="Isosceles Triangle 31">
                  <a:extLst>
                    <a:ext uri="{FF2B5EF4-FFF2-40B4-BE49-F238E27FC236}">
                      <a16:creationId xmlns:a16="http://schemas.microsoft.com/office/drawing/2014/main" id="{5126C7C8-19AD-9408-838D-C1FD3B00D968}"/>
                    </a:ext>
                  </a:extLst>
                </p:cNvPr>
                <p:cNvSpPr/>
                <p:nvPr/>
              </p:nvSpPr>
              <p:spPr>
                <a:xfrm rot="3243157">
                  <a:off x="6722918" y="3645431"/>
                  <a:ext cx="130016" cy="84588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90C8F8DB-75A5-ECEA-3B85-7EE7F7F71F8D}"/>
                    </a:ext>
                  </a:extLst>
                </p:cNvPr>
                <p:cNvSpPr/>
                <p:nvPr/>
              </p:nvSpPr>
              <p:spPr>
                <a:xfrm>
                  <a:off x="6620249" y="3652862"/>
                  <a:ext cx="488546" cy="47176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6C6D1A44-12C6-ECF8-3720-A99CB8ECFC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620251" y="3659875"/>
                  <a:ext cx="488545" cy="462319"/>
                </a:xfrm>
                <a:prstGeom prst="rect">
                  <a:avLst/>
                </a:prstGeom>
              </p:spPr>
            </p:pic>
          </p:grp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3F7AEABD-7799-AC94-D504-6DCFF1BBC3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l="29200" t="28607" r="25526" b="34920"/>
              <a:stretch/>
            </p:blipFill>
            <p:spPr>
              <a:xfrm>
                <a:off x="6854539" y="3488748"/>
                <a:ext cx="104927" cy="105337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11754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19073-A494-CEDB-9825-2FF8B5AC3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9072DAC-C117-B5E7-3267-909B5FB4BCB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9451" y="1247459"/>
            <a:ext cx="3295650" cy="3415267"/>
          </a:xfrm>
        </p:spPr>
        <p:txBody>
          <a:bodyPr/>
          <a:lstStyle/>
          <a:p>
            <a:pPr marR="0">
              <a:lnSpc>
                <a:spcPct val="80000"/>
              </a:lnSpc>
            </a:pPr>
            <a:r>
              <a:rPr lang="en-US" spc="-10" dirty="0">
                <a:solidFill>
                  <a:schemeClr val="accent3"/>
                </a:solidFill>
                <a:latin typeface="Calibri"/>
                <a:cs typeface="Calibri"/>
              </a:rPr>
              <a:t>CAPILLARY TUBE</a:t>
            </a:r>
          </a:p>
          <a:p>
            <a:pPr marL="342900" marR="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Use a skin puncture device that provides free-flowing blood</a:t>
            </a:r>
          </a:p>
          <a:p>
            <a:pPr marL="342900" marR="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Use a balanced heparin capillary tube</a:t>
            </a:r>
          </a:p>
          <a:p>
            <a:pPr marR="0">
              <a:lnSpc>
                <a:spcPct val="80000"/>
              </a:lnSpc>
            </a:pPr>
            <a:endParaRPr lang="en-US" sz="2400" b="1" dirty="0">
              <a:latin typeface="+mn-lt"/>
            </a:endParaRPr>
          </a:p>
          <a:p>
            <a:pPr marR="0" algn="l" rtl="0">
              <a:buClr>
                <a:srgbClr val="000000"/>
              </a:buClr>
              <a:buFont typeface="等线" panose="02010600030101010101" pitchFamily="2" charset="-122"/>
              <a:buChar char="•"/>
            </a:pPr>
            <a:endParaRPr lang="en-US" sz="2000" b="0" i="0" u="none" strike="noStrike" baseline="30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1" algn="l" rtl="0"/>
            <a:endParaRPr lang="en-US" sz="1600" b="0" i="0" u="none" strike="noStrike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6BEDC-7A3B-B595-16E7-128C4A7889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22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6A359D-DC7B-0C4A-65BF-A5BB5FED2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collection | Capillary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9AF3C-20CE-5773-C35F-3D9555977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08909D-CC53-D03F-A0FF-93AC2FD67D84}"/>
              </a:ext>
            </a:extLst>
          </p:cNvPr>
          <p:cNvSpPr txBox="1"/>
          <p:nvPr/>
        </p:nvSpPr>
        <p:spPr>
          <a:xfrm>
            <a:off x="4103463" y="1686766"/>
            <a:ext cx="1437305" cy="390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  <a:spcBef>
                <a:spcPts val="600"/>
              </a:spcBef>
            </a:pPr>
            <a:r>
              <a:rPr lang="en-US" sz="1400" spc="-10">
                <a:solidFill>
                  <a:srgbClr val="004F71"/>
                </a:solidFill>
                <a:latin typeface="Calibri"/>
                <a:cs typeface="Calibri"/>
              </a:rPr>
              <a:t>SKIN PUNCTURE DEVICE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10BC0B-12C2-8B41-A931-7B78B5940A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80" t="20743" r="10639" b="22425"/>
          <a:stretch/>
        </p:blipFill>
        <p:spPr>
          <a:xfrm>
            <a:off x="5806304" y="1247459"/>
            <a:ext cx="1556091" cy="1094172"/>
          </a:xfrm>
          <a:prstGeom prst="rect">
            <a:avLst/>
          </a:prstGeom>
          <a:solidFill>
            <a:schemeClr val="bg2">
              <a:alpha val="7000"/>
            </a:schemeClr>
          </a:solidFill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CFBCEE-DC9C-5BBE-8F2C-5217E39386C0}"/>
              </a:ext>
            </a:extLst>
          </p:cNvPr>
          <p:cNvSpPr txBox="1"/>
          <p:nvPr/>
        </p:nvSpPr>
        <p:spPr>
          <a:xfrm>
            <a:off x="4313704" y="3413705"/>
            <a:ext cx="1227064" cy="542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  <a:spcBef>
                <a:spcPts val="600"/>
              </a:spcBef>
            </a:pPr>
            <a:r>
              <a:rPr lang="en-US" sz="1400" spc="-10">
                <a:solidFill>
                  <a:srgbClr val="004F71"/>
                </a:solidFill>
                <a:latin typeface="Calibri"/>
                <a:cs typeface="Calibri"/>
              </a:rPr>
              <a:t>EXAMPLE OF HEPARINIZED CAPILLARY TUBE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DF63507-2A3D-ED4A-B3D3-689AC0BD7251}"/>
              </a:ext>
            </a:extLst>
          </p:cNvPr>
          <p:cNvCxnSpPr>
            <a:cxnSpLocks/>
          </p:cNvCxnSpPr>
          <p:nvPr/>
        </p:nvCxnSpPr>
        <p:spPr>
          <a:xfrm flipH="1" flipV="1">
            <a:off x="5546616" y="1871218"/>
            <a:ext cx="456660" cy="1"/>
          </a:xfrm>
          <a:prstGeom prst="line">
            <a:avLst/>
          </a:prstGeom>
          <a:ln w="19050">
            <a:solidFill>
              <a:srgbClr val="FFD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7D5DFBD-A0AB-6461-CEC3-B8C8539261AA}"/>
              </a:ext>
            </a:extLst>
          </p:cNvPr>
          <p:cNvCxnSpPr>
            <a:cxnSpLocks/>
          </p:cNvCxnSpPr>
          <p:nvPr/>
        </p:nvCxnSpPr>
        <p:spPr>
          <a:xfrm flipH="1">
            <a:off x="5479691" y="3689124"/>
            <a:ext cx="851877" cy="0"/>
          </a:xfrm>
          <a:prstGeom prst="line">
            <a:avLst/>
          </a:prstGeom>
          <a:ln w="19050">
            <a:solidFill>
              <a:srgbClr val="FFD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hand in a glove holding a red stick&#10;&#10;AI-generated content may be incorrect.">
            <a:extLst>
              <a:ext uri="{FF2B5EF4-FFF2-40B4-BE49-F238E27FC236}">
                <a16:creationId xmlns:a16="http://schemas.microsoft.com/office/drawing/2014/main" id="{BB19BA70-E8DD-0CAE-34AD-6F3678919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58" r="10240" b="20481"/>
          <a:stretch/>
        </p:blipFill>
        <p:spPr>
          <a:xfrm>
            <a:off x="5806303" y="2423244"/>
            <a:ext cx="1556091" cy="1725985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27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28D8C-204E-E5D4-E69E-6A9506174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0563475-6152-5CFC-CA96-1A5A0E4B473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261356"/>
            <a:ext cx="3694430" cy="340137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pc="-10" dirty="0">
                <a:solidFill>
                  <a:schemeClr val="accent3"/>
                </a:solidFill>
                <a:latin typeface="Calibri"/>
                <a:cs typeface="Calibri"/>
              </a:rPr>
              <a:t>WHEN PERFORMING A FINGERSTICK</a:t>
            </a:r>
          </a:p>
          <a:p>
            <a:pPr marL="342900" marR="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Use a skin puncture device that provides free-flowing blood</a:t>
            </a:r>
          </a:p>
          <a:p>
            <a:pPr marL="342900" marR="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Gently squeeze the finger to produce a hanging drop of blood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33D8A-7DE8-DC20-FE1C-03C560E9134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23</a:t>
            </a:fld>
            <a:endParaRPr lang="en-IN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CF14BD70-6797-B642-1C78-1FE50EB53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sp>
        <p:nvSpPr>
          <p:cNvPr id="15" name="Title 11">
            <a:extLst>
              <a:ext uri="{FF2B5EF4-FFF2-40B4-BE49-F238E27FC236}">
                <a16:creationId xmlns:a16="http://schemas.microsoft.com/office/drawing/2014/main" id="{98E9E3AB-F924-2AAB-9A3E-590C51E9F583}"/>
              </a:ext>
            </a:extLst>
          </p:cNvPr>
          <p:cNvSpPr txBox="1">
            <a:spLocks/>
          </p:cNvSpPr>
          <p:nvPr/>
        </p:nvSpPr>
        <p:spPr>
          <a:xfrm>
            <a:off x="531410" y="664913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Sample collection | Fingerstick</a:t>
            </a:r>
          </a:p>
        </p:txBody>
      </p:sp>
      <p:sp>
        <p:nvSpPr>
          <p:cNvPr id="18" name="object 22">
            <a:extLst>
              <a:ext uri="{FF2B5EF4-FFF2-40B4-BE49-F238E27FC236}">
                <a16:creationId xmlns:a16="http://schemas.microsoft.com/office/drawing/2014/main" id="{3356A6E9-9A02-C7F1-970E-488195ABF832}"/>
              </a:ext>
            </a:extLst>
          </p:cNvPr>
          <p:cNvSpPr/>
          <p:nvPr/>
        </p:nvSpPr>
        <p:spPr>
          <a:xfrm>
            <a:off x="502920" y="2984085"/>
            <a:ext cx="3340417" cy="45719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F74C20B-0A99-9C13-095C-6C5B7E908F61}"/>
              </a:ext>
            </a:extLst>
          </p:cNvPr>
          <p:cNvGrpSpPr/>
          <p:nvPr/>
        </p:nvGrpSpPr>
        <p:grpSpPr>
          <a:xfrm>
            <a:off x="5525227" y="1171271"/>
            <a:ext cx="2213558" cy="3365859"/>
            <a:chOff x="4874830" y="1199219"/>
            <a:chExt cx="2213558" cy="33658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943C740-3B4C-D24D-113E-289ECB2FB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8639" b="39959"/>
            <a:stretch/>
          </p:blipFill>
          <p:spPr>
            <a:xfrm rot="20000570">
              <a:off x="5005481" y="1527130"/>
              <a:ext cx="2082907" cy="64410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5D8177-6001-6EE5-FA37-62677B27C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795" b="80548" l="11351" r="83514">
                          <a14:foregroundMark x1="17297" y1="16438" x2="18649" y2="69863"/>
                          <a14:foregroundMark x1="13243" y1="16986" x2="13243" y2="79178"/>
                          <a14:foregroundMark x1="77838" y1="29041" x2="81351" y2="41918"/>
                          <a14:foregroundMark x1="82973" y1="25753" x2="83514" y2="50685"/>
                          <a14:foregroundMark x1="82703" y1="61096" x2="78378" y2="78356"/>
                          <a14:foregroundMark x1="78378" y1="78356" x2="77027" y2="80274"/>
                          <a14:foregroundMark x1="83514" y1="72603" x2="82432" y2="79178"/>
                          <a14:foregroundMark x1="83514" y1="78630" x2="83514" y2="80548"/>
                          <a14:foregroundMark x1="12432" y1="17808" x2="11351" y2="56712"/>
                          <a14:foregroundMark x1="12162" y1="61644" x2="12162" y2="80548"/>
                        </a14:backgroundRemoval>
                      </a14:imgEffect>
                    </a14:imgLayer>
                  </a14:imgProps>
                </a:ext>
              </a:extLst>
            </a:blip>
            <a:srcRect l="12319" t="13820" r="15104" b="19921"/>
            <a:stretch/>
          </p:blipFill>
          <p:spPr>
            <a:xfrm>
              <a:off x="4892635" y="2670506"/>
              <a:ext cx="2103652" cy="1894572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53A7558-037D-F6E3-86D7-E387B5C5D2D5}"/>
                </a:ext>
              </a:extLst>
            </p:cNvPr>
            <p:cNvSpPr txBox="1"/>
            <p:nvPr/>
          </p:nvSpPr>
          <p:spPr>
            <a:xfrm>
              <a:off x="4892635" y="1289304"/>
              <a:ext cx="1625465" cy="441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  <a:spcBef>
                  <a:spcPts val="600"/>
                </a:spcBef>
              </a:pPr>
              <a:r>
                <a:rPr lang="en-US" sz="1400" spc="-10">
                  <a:solidFill>
                    <a:srgbClr val="004F71"/>
                  </a:solidFill>
                  <a:latin typeface="Calibri"/>
                  <a:cs typeface="Calibri"/>
                </a:rPr>
                <a:t>SKIN PUNCTURE DEVICE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D548118-09BD-41DF-8827-D11ABEB51130}"/>
                </a:ext>
              </a:extLst>
            </p:cNvPr>
            <p:cNvSpPr/>
            <p:nvPr/>
          </p:nvSpPr>
          <p:spPr>
            <a:xfrm>
              <a:off x="4874830" y="1199219"/>
              <a:ext cx="2103651" cy="1338782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F2FCE50B-23DF-902C-FFF1-BEBAEF0A0438}"/>
                </a:ext>
              </a:extLst>
            </p:cNvPr>
            <p:cNvCxnSpPr/>
            <p:nvPr/>
          </p:nvCxnSpPr>
          <p:spPr>
            <a:xfrm>
              <a:off x="5619135" y="1592826"/>
              <a:ext cx="427799" cy="297553"/>
            </a:xfrm>
            <a:prstGeom prst="bentConnector3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bject 7">
            <a:extLst>
              <a:ext uri="{FF2B5EF4-FFF2-40B4-BE49-F238E27FC236}">
                <a16:creationId xmlns:a16="http://schemas.microsoft.com/office/drawing/2014/main" id="{A645F23E-DF80-BC81-2C50-0F0E39DDD329}"/>
              </a:ext>
            </a:extLst>
          </p:cNvPr>
          <p:cNvSpPr txBox="1"/>
          <p:nvPr/>
        </p:nvSpPr>
        <p:spPr>
          <a:xfrm>
            <a:off x="1059783" y="3233479"/>
            <a:ext cx="3187427" cy="64312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b="1" dirty="0">
                <a:solidFill>
                  <a:schemeClr val="tx2"/>
                </a:solidFill>
                <a:latin typeface="Calibri"/>
                <a:cs typeface="Calibri"/>
              </a:rPr>
              <a:t>IMPORTANT:</a:t>
            </a:r>
            <a:b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Direct fingerstick application is only recommended </a:t>
            </a: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</a:br>
            <a:r>
              <a:rPr lang="en-US" sz="1000" b="1" dirty="0">
                <a:solidFill>
                  <a:srgbClr val="000000"/>
                </a:solidFill>
                <a:latin typeface="Calibri"/>
                <a:cs typeface="Calibri"/>
              </a:rPr>
              <a:t>for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the 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i-STAT PT</a:t>
            </a:r>
            <a:r>
              <a:rPr kumimoji="0" lang="en-US" sz="10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plus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cartridge</a:t>
            </a: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0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6C8A88E-A96B-6B8B-7020-7EE38F3060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" y="3211251"/>
            <a:ext cx="457137" cy="4571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149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C0416D-3789-914E-C531-2226E7D42C3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spc="75">
                <a:solidFill>
                  <a:srgbClr val="004F70"/>
                </a:solidFill>
                <a:latin typeface="Calibri"/>
                <a:cs typeface="Calibri"/>
              </a:rPr>
              <a:t>i-STAT LEARNING SYSTEM | i-STAT 1 ANALYZER</a:t>
            </a:r>
            <a:endParaRPr lang="en-US" sz="1800">
              <a:latin typeface="Calibri"/>
              <a:cs typeface="Calibri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905EC-4120-479A-BE38-7D1BDC7CE0F0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chemeClr val="bg1"/>
                </a:solidFill>
              </a:rPr>
              <a:t>Factors that May Affect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0FC76-C9BC-67BB-7297-4F765C79D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 dirty="0">
                <a:solidFill>
                  <a:schemeClr val="bg1"/>
                </a:solidFill>
              </a:rPr>
              <a:t>|    </a:t>
            </a:r>
            <a:fld id="{7B2119CD-3B2D-4CEB-B404-D2E3F8CD6D69}" type="slidenum">
              <a:rPr lang="en-IN" smtClean="0">
                <a:solidFill>
                  <a:schemeClr val="bg1"/>
                </a:solidFill>
              </a:rPr>
              <a:pPr>
                <a:defRPr/>
              </a:pPr>
              <a:t>24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ADE688A-3E48-1149-FE96-36C20E340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/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/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/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/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/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/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/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9062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032F0-5F22-95FF-10E8-950443FAB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lab coat reading a book&#10;&#10;Description automatically generated">
            <a:extLst>
              <a:ext uri="{FF2B5EF4-FFF2-40B4-BE49-F238E27FC236}">
                <a16:creationId xmlns:a16="http://schemas.microsoft.com/office/drawing/2014/main" id="{42F5592B-A36F-F411-EA1C-BFDC0C048B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8" r="25475"/>
          <a:stretch/>
        </p:blipFill>
        <p:spPr>
          <a:xfrm>
            <a:off x="5645459" y="0"/>
            <a:ext cx="3542746" cy="514350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75C1B4F-E53F-ECD3-6C9F-CDE8D63C100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663700"/>
            <a:ext cx="5059680" cy="2999026"/>
          </a:xfrm>
        </p:spPr>
        <p:txBody>
          <a:bodyPr/>
          <a:lstStyle/>
          <a:p>
            <a:pPr marL="12700">
              <a:spcBef>
                <a:spcPts val="960"/>
              </a:spcBef>
            </a:pPr>
            <a:r>
              <a:rPr lang="en-US" spc="-10" dirty="0">
                <a:solidFill>
                  <a:schemeClr val="accent3"/>
                </a:solidFill>
                <a:latin typeface="Calibri"/>
                <a:cs typeface="Calibri"/>
              </a:rPr>
              <a:t>ALWAYS CORRELATE RESULTS WITH </a:t>
            </a:r>
            <a:br>
              <a:rPr lang="en-US" spc="-10" dirty="0">
                <a:solidFill>
                  <a:schemeClr val="accent3"/>
                </a:solidFill>
                <a:latin typeface="Calibri"/>
                <a:cs typeface="Calibri"/>
              </a:rPr>
            </a:br>
            <a:r>
              <a:rPr lang="en-US" spc="-10" dirty="0">
                <a:solidFill>
                  <a:schemeClr val="accent3"/>
                </a:solidFill>
                <a:latin typeface="Calibri"/>
                <a:cs typeface="Calibri"/>
              </a:rPr>
              <a:t>THE STATUS OF THE PATIENT</a:t>
            </a:r>
            <a:br>
              <a:rPr lang="en-US" spc="-10" dirty="0">
                <a:solidFill>
                  <a:schemeClr val="accent1"/>
                </a:solidFill>
                <a:latin typeface="Calibri"/>
                <a:cs typeface="Calibri"/>
              </a:rPr>
            </a:br>
            <a:endParaRPr lang="en-US" sz="1400" dirty="0">
              <a:latin typeface="+mn-lt"/>
            </a:endParaRPr>
          </a:p>
          <a:p>
            <a:r>
              <a:rPr lang="en-US" sz="1400" dirty="0">
                <a:solidFill>
                  <a:schemeClr val="accent1"/>
                </a:solidFill>
                <a:latin typeface="+mn-lt"/>
              </a:rPr>
              <a:t>REFER TO: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Instructions for Use (IFU) and Cartridge and </a:t>
            </a:r>
            <a:br>
              <a:rPr lang="en-US" sz="1400" dirty="0">
                <a:latin typeface="+mn-lt"/>
              </a:rPr>
            </a:br>
            <a:r>
              <a:rPr lang="en-US" sz="1400" dirty="0">
                <a:latin typeface="+mn-lt"/>
              </a:rPr>
              <a:t>Test Information Sheets (CTI Sheets) 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i="1" dirty="0">
                <a:latin typeface="+mn-lt"/>
              </a:rPr>
              <a:t>i‑STAT 1 System Manual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www.globalpointofcare.abbott</a:t>
            </a:r>
          </a:p>
          <a:p>
            <a:pPr>
              <a:lnSpc>
                <a:spcPct val="80000"/>
              </a:lnSpc>
            </a:pPr>
            <a:endParaRPr lang="en-US" sz="2000" dirty="0">
              <a:latin typeface="+mn-lt"/>
            </a:endParaRPr>
          </a:p>
          <a:p>
            <a:pPr marR="0" algn="l" rtl="0">
              <a:buClr>
                <a:srgbClr val="000000"/>
              </a:buClr>
              <a:buFont typeface="等线" panose="02010600030101010101" pitchFamily="2" charset="-122"/>
              <a:buChar char="•"/>
            </a:pPr>
            <a:endParaRPr lang="en-US" sz="2000" i="0" u="none" strike="noStrike" baseline="30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1" algn="l" rtl="0"/>
            <a:endParaRPr lang="en-US" sz="1600" b="0" i="0" u="none" strike="noStrike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1D7D4-E8F7-D5A3-F092-57E95A8A71A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25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4BE5A95-230A-FD83-69A7-4D7AFB115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5059680" cy="390526"/>
          </a:xfrm>
        </p:spPr>
        <p:txBody>
          <a:bodyPr/>
          <a:lstStyle/>
          <a:p>
            <a:r>
              <a:rPr lang="en-US" dirty="0"/>
              <a:t>Avoiding factors that may affect the sample prior to analysis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6CCFEA-A64B-FEE5-E535-DA2B46BCA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3963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6CC30-8D36-3A69-7E19-CB648A74A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5826929-8A18-D8C4-546C-EE0643220EF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12700" marR="0">
              <a:spcBef>
                <a:spcPts val="960"/>
              </a:spcBef>
            </a:pPr>
            <a:r>
              <a:rPr lang="en-US" spc="-10">
                <a:solidFill>
                  <a:schemeClr val="accent3"/>
                </a:solidFill>
                <a:latin typeface="Calibri"/>
                <a:cs typeface="Calibri"/>
              </a:rPr>
              <a:t>AVOID AFFECTING SODIUM RESULTS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>
                <a:latin typeface="+mn-lt"/>
              </a:rPr>
              <a:t> Draw adequate waste prior to drawing blood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>
                <a:latin typeface="+mn-lt"/>
              </a:rPr>
              <a:t> Avoid drawing blood from an arm with an IV line</a:t>
            </a:r>
          </a:p>
          <a:p>
            <a:pPr marR="0" lvl="1">
              <a:spcBef>
                <a:spcPts val="0"/>
              </a:spcBef>
              <a:buClr>
                <a:srgbClr val="000000"/>
              </a:buClr>
            </a:pPr>
            <a:endParaRPr lang="en-US" sz="1200">
              <a:latin typeface="+mn-lt"/>
            </a:endParaRPr>
          </a:p>
          <a:p>
            <a:pPr marR="0" algn="l" rtl="0">
              <a:buClr>
                <a:srgbClr val="000000"/>
              </a:buClr>
            </a:pPr>
            <a:endParaRPr lang="en-US" sz="2000" b="0" i="0" u="none" strike="noStrike" baseline="300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1" algn="l" rtl="0"/>
            <a:endParaRPr lang="en-US" sz="1600" b="0" i="0" u="none" strike="noStrike" baseline="3000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D9448-D5FE-22F5-C059-981C43E7255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26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B839FAD-D803-6ACF-9462-9FDFF35D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Sodium</a:t>
            </a:r>
            <a:r>
              <a:rPr lang="en-US" dirty="0"/>
              <a:t> results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9D2AD4D-EDFF-530A-6184-A660AF7F0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sp>
        <p:nvSpPr>
          <p:cNvPr id="5" name="object 22">
            <a:extLst>
              <a:ext uri="{FF2B5EF4-FFF2-40B4-BE49-F238E27FC236}">
                <a16:creationId xmlns:a16="http://schemas.microsoft.com/office/drawing/2014/main" id="{AE66CB54-3E93-EEFD-57BB-28BED3BFADA0}"/>
              </a:ext>
            </a:extLst>
          </p:cNvPr>
          <p:cNvSpPr/>
          <p:nvPr/>
        </p:nvSpPr>
        <p:spPr>
          <a:xfrm>
            <a:off x="520595" y="2815713"/>
            <a:ext cx="2993409" cy="56584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BF2DEA94-C2CD-7D51-2CCE-81224CE6798F}"/>
              </a:ext>
            </a:extLst>
          </p:cNvPr>
          <p:cNvSpPr txBox="1"/>
          <p:nvPr/>
        </p:nvSpPr>
        <p:spPr>
          <a:xfrm>
            <a:off x="1108520" y="3060962"/>
            <a:ext cx="3187427" cy="4892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>
                <a:solidFill>
                  <a:schemeClr val="tx2"/>
                </a:solidFill>
                <a:latin typeface="Calibri"/>
                <a:cs typeface="Calibri"/>
              </a:rPr>
              <a:t>IMPORTANT:</a:t>
            </a:r>
            <a:br>
              <a:rPr 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</a:br>
            <a:r>
              <a:rPr lang="en-US" sz="1000" b="1">
                <a:latin typeface="Calibri"/>
                <a:cs typeface="Calibri"/>
              </a:rPr>
              <a:t>Mix thoroughly and test promptly</a:t>
            </a: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0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DC1DD2F-3EBF-1E32-CD92-99029225F3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56" y="3038734"/>
            <a:ext cx="457137" cy="4571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D418E4-AECE-4DD3-35F3-B0A5099CBD12}"/>
              </a:ext>
            </a:extLst>
          </p:cNvPr>
          <p:cNvGrpSpPr/>
          <p:nvPr/>
        </p:nvGrpSpPr>
        <p:grpSpPr>
          <a:xfrm>
            <a:off x="7096870" y="1533562"/>
            <a:ext cx="1354239" cy="1338621"/>
            <a:chOff x="5521842" y="960120"/>
            <a:chExt cx="2452334" cy="241394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7F36D48-A4E0-97B9-C347-A27D7E729B82}"/>
                </a:ext>
              </a:extLst>
            </p:cNvPr>
            <p:cNvSpPr/>
            <p:nvPr/>
          </p:nvSpPr>
          <p:spPr>
            <a:xfrm>
              <a:off x="5521842" y="1209195"/>
              <a:ext cx="2252225" cy="2164870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 descr="No sign with solid fill">
              <a:extLst>
                <a:ext uri="{FF2B5EF4-FFF2-40B4-BE49-F238E27FC236}">
                  <a16:creationId xmlns:a16="http://schemas.microsoft.com/office/drawing/2014/main" id="{37603FEC-FBAF-3956-B807-B4C3B510D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98750" y="960120"/>
              <a:ext cx="1075426" cy="1075426"/>
            </a:xfrm>
            <a:prstGeom prst="rect">
              <a:avLst/>
            </a:prstGeom>
          </p:spPr>
        </p:pic>
      </p:grpSp>
      <p:pic>
        <p:nvPicPr>
          <p:cNvPr id="18" name="Picture 6" descr="01_03_250">
            <a:extLst>
              <a:ext uri="{FF2B5EF4-FFF2-40B4-BE49-F238E27FC236}">
                <a16:creationId xmlns:a16="http://schemas.microsoft.com/office/drawing/2014/main" id="{12FEDF86-6C7E-15EE-C963-80536FD19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9" t="5280" r="9392" b="56456"/>
          <a:stretch/>
        </p:blipFill>
        <p:spPr bwMode="auto">
          <a:xfrm>
            <a:off x="5563487" y="1619977"/>
            <a:ext cx="1295703" cy="12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8DC9A0F4-204C-1D70-178F-1E689178164A}"/>
              </a:ext>
            </a:extLst>
          </p:cNvPr>
          <p:cNvSpPr/>
          <p:nvPr/>
        </p:nvSpPr>
        <p:spPr>
          <a:xfrm>
            <a:off x="5634199" y="1685842"/>
            <a:ext cx="1202705" cy="1149505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id="{A1DCECE8-2583-A195-A3D5-D7496A54D8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31136" y="1512335"/>
            <a:ext cx="548640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208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F7599-64F2-4DD1-87B1-B4E43D422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18B69-88A6-6D84-73DB-32853E24FC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27</a:t>
            </a:fld>
            <a:endParaRPr lang="en-IN"/>
          </a:p>
        </p:txBody>
      </p:sp>
      <p:sp>
        <p:nvSpPr>
          <p:cNvPr id="17" name="Title 11">
            <a:extLst>
              <a:ext uri="{FF2B5EF4-FFF2-40B4-BE49-F238E27FC236}">
                <a16:creationId xmlns:a16="http://schemas.microsoft.com/office/drawing/2014/main" id="{201C3F5E-9376-887A-1098-D98C27592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Potassium</a:t>
            </a:r>
            <a:r>
              <a:rPr lang="en-US" dirty="0"/>
              <a:t> results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087B2044-D7C0-2ED5-4414-0ECEC5058E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sp>
        <p:nvSpPr>
          <p:cNvPr id="20" name="Content Placeholder 13">
            <a:extLst>
              <a:ext uri="{FF2B5EF4-FFF2-40B4-BE49-F238E27FC236}">
                <a16:creationId xmlns:a16="http://schemas.microsoft.com/office/drawing/2014/main" id="{2A388C4E-19D5-1382-DC7E-782C234A859A}"/>
              </a:ext>
            </a:extLst>
          </p:cNvPr>
          <p:cNvSpPr txBox="1">
            <a:spLocks/>
          </p:cNvSpPr>
          <p:nvPr/>
        </p:nvSpPr>
        <p:spPr>
          <a:xfrm>
            <a:off x="502919" y="1383773"/>
            <a:ext cx="4167505" cy="3450590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960"/>
              </a:spcBef>
            </a:pPr>
            <a:r>
              <a:rPr lang="en-US" spc="-10" dirty="0">
                <a:solidFill>
                  <a:schemeClr val="accent3"/>
                </a:solidFill>
                <a:latin typeface="Calibri"/>
                <a:cs typeface="Calibri"/>
              </a:rPr>
              <a:t>AVOID AFFECTING POTASSIUM RESULTS</a:t>
            </a: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Prevent hemolysis resulting from traumatic draws / vigorous sample handling</a:t>
            </a:r>
            <a:endParaRPr lang="en-US" dirty="0">
              <a:latin typeface="+mn-lt"/>
              <a:ea typeface="Calibri"/>
              <a:cs typeface="Calibri"/>
            </a:endParaRP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Do </a:t>
            </a:r>
            <a:r>
              <a:rPr lang="en-US" b="1" dirty="0">
                <a:latin typeface="+mn-lt"/>
              </a:rPr>
              <a:t>NOT</a:t>
            </a:r>
            <a:r>
              <a:rPr lang="en-US" dirty="0">
                <a:latin typeface="+mn-lt"/>
              </a:rPr>
              <a:t> ice samples</a:t>
            </a:r>
            <a:endParaRPr lang="en-US" dirty="0">
              <a:latin typeface="+mn-lt"/>
              <a:ea typeface="Calibri"/>
              <a:cs typeface="Calibri"/>
            </a:endParaRP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Test promptly</a:t>
            </a:r>
            <a:endParaRPr lang="en-US" dirty="0">
              <a:latin typeface="+mn-lt"/>
              <a:ea typeface="Calibri"/>
              <a:cs typeface="Calibri"/>
            </a:endParaRP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Avoid extra muscular activity when drawing blood</a:t>
            </a:r>
            <a:endParaRPr lang="en-US" baseline="30000" dirty="0">
              <a:solidFill>
                <a:srgbClr val="000000"/>
              </a:solidFill>
              <a:latin typeface="+mn-lt"/>
              <a:ea typeface="等线" panose="02010600030101010101" pitchFamily="2" charset="-122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3C64F7E-31AF-A571-5653-5AAF744AF40C}"/>
              </a:ext>
            </a:extLst>
          </p:cNvPr>
          <p:cNvSpPr/>
          <p:nvPr/>
        </p:nvSpPr>
        <p:spPr>
          <a:xfrm>
            <a:off x="6158331" y="1532758"/>
            <a:ext cx="457200" cy="693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22D8D97-5AA5-CC2D-1604-CC240CB352E9}"/>
              </a:ext>
            </a:extLst>
          </p:cNvPr>
          <p:cNvSpPr/>
          <p:nvPr/>
        </p:nvSpPr>
        <p:spPr>
          <a:xfrm>
            <a:off x="5223928" y="3047233"/>
            <a:ext cx="1164431" cy="1114426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E4F33D4-0FAA-D8D5-DCF6-CCA7EE4C58DC}"/>
              </a:ext>
            </a:extLst>
          </p:cNvPr>
          <p:cNvGrpSpPr/>
          <p:nvPr/>
        </p:nvGrpSpPr>
        <p:grpSpPr>
          <a:xfrm>
            <a:off x="5254407" y="1401313"/>
            <a:ext cx="1169118" cy="1114426"/>
            <a:chOff x="5022056" y="1207294"/>
            <a:chExt cx="1169118" cy="111442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5882A2E-81A5-71AB-8131-F1F32BC9C29E}"/>
                </a:ext>
              </a:extLst>
            </p:cNvPr>
            <p:cNvSpPr/>
            <p:nvPr/>
          </p:nvSpPr>
          <p:spPr>
            <a:xfrm>
              <a:off x="5022056" y="1207294"/>
              <a:ext cx="1164431" cy="11144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411EE86-FBF5-01FD-DC54-A91E70E09975}"/>
                </a:ext>
              </a:extLst>
            </p:cNvPr>
            <p:cNvSpPr txBox="1"/>
            <p:nvPr/>
          </p:nvSpPr>
          <p:spPr>
            <a:xfrm>
              <a:off x="5030981" y="1613241"/>
              <a:ext cx="11601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>
                  <a:solidFill>
                    <a:srgbClr val="004F71"/>
                  </a:solidFill>
                  <a:ea typeface="Calibri"/>
                  <a:cs typeface="Calibri"/>
                </a:rPr>
                <a:t>HEMOLYSIS</a:t>
              </a:r>
              <a:endParaRPr lang="en-US" sz="1400">
                <a:solidFill>
                  <a:srgbClr val="004F71"/>
                </a:solidFill>
                <a:ea typeface="Calibri"/>
                <a:cs typeface="Calibri"/>
              </a:endParaRPr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0553B939-C0E0-682A-ED52-1F4D58A06F1E}"/>
              </a:ext>
            </a:extLst>
          </p:cNvPr>
          <p:cNvSpPr/>
          <p:nvPr/>
        </p:nvSpPr>
        <p:spPr>
          <a:xfrm>
            <a:off x="6779237" y="1383773"/>
            <a:ext cx="1146131" cy="1149505"/>
          </a:xfrm>
          <a:prstGeom prst="ellipse">
            <a:avLst/>
          </a:prstGeom>
          <a:blipFill dpi="0" rotWithShape="1">
            <a:blip r:embed="rId3"/>
            <a:srcRect/>
            <a:stretch>
              <a:fillRect l="-10000" t="-5000" r="-12000" b="-5000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025DC3-9691-5871-85DC-12511EF67048}"/>
              </a:ext>
            </a:extLst>
          </p:cNvPr>
          <p:cNvSpPr txBox="1"/>
          <p:nvPr/>
        </p:nvSpPr>
        <p:spPr>
          <a:xfrm>
            <a:off x="5221995" y="3343111"/>
            <a:ext cx="1160193" cy="5055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>
                <a:solidFill>
                  <a:schemeClr val="accent3"/>
                </a:solidFill>
                <a:ea typeface="Calibri"/>
                <a:cs typeface="Calibri"/>
              </a:rPr>
              <a:t>TEST</a:t>
            </a:r>
            <a:br>
              <a:rPr lang="en-US" sz="1600" b="1">
                <a:solidFill>
                  <a:schemeClr val="accent3"/>
                </a:solidFill>
                <a:ea typeface="Calibri"/>
                <a:cs typeface="Calibri"/>
              </a:rPr>
            </a:br>
            <a:r>
              <a:rPr lang="en-US" sz="1600" b="1">
                <a:solidFill>
                  <a:schemeClr val="accent3"/>
                </a:solidFill>
                <a:ea typeface="Calibri"/>
                <a:cs typeface="Calibri"/>
              </a:rPr>
              <a:t>PROMPTLY</a:t>
            </a:r>
            <a:endParaRPr lang="en-US"/>
          </a:p>
        </p:txBody>
      </p:sp>
      <p:sp>
        <p:nvSpPr>
          <p:cNvPr id="7" name="object 22">
            <a:extLst>
              <a:ext uri="{FF2B5EF4-FFF2-40B4-BE49-F238E27FC236}">
                <a16:creationId xmlns:a16="http://schemas.microsoft.com/office/drawing/2014/main" id="{7D53652D-AC43-93F7-644A-C2A14D96F472}"/>
              </a:ext>
            </a:extLst>
          </p:cNvPr>
          <p:cNvSpPr/>
          <p:nvPr/>
        </p:nvSpPr>
        <p:spPr>
          <a:xfrm>
            <a:off x="520595" y="3221305"/>
            <a:ext cx="2993409" cy="56584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7AF7C6D2-E4D9-CE5F-A663-E90937D75827}"/>
              </a:ext>
            </a:extLst>
          </p:cNvPr>
          <p:cNvSpPr txBox="1"/>
          <p:nvPr/>
        </p:nvSpPr>
        <p:spPr>
          <a:xfrm>
            <a:off x="1059783" y="3374748"/>
            <a:ext cx="3187427" cy="4892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>
                <a:solidFill>
                  <a:schemeClr val="tx2"/>
                </a:solidFill>
                <a:latin typeface="Calibri"/>
                <a:cs typeface="Calibri"/>
              </a:rPr>
              <a:t>IMPORTANT:</a:t>
            </a:r>
            <a:br>
              <a:rPr 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</a:br>
            <a:r>
              <a:rPr lang="en-US" sz="1000" b="1">
                <a:latin typeface="Calibri"/>
                <a:cs typeface="Calibri"/>
              </a:rPr>
              <a:t>Mix thoroughly and test promptly</a:t>
            </a: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0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F122A3CC-507E-2AF5-E5BF-BA0E3258B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" y="3352520"/>
            <a:ext cx="457137" cy="457137"/>
          </a:xfrm>
          <a:prstGeom prst="rect">
            <a:avLst/>
          </a:prstGeom>
        </p:spPr>
      </p:pic>
      <p:pic>
        <p:nvPicPr>
          <p:cNvPr id="4" name="Graphic 3" descr="No sign with solid fill">
            <a:extLst>
              <a:ext uri="{FF2B5EF4-FFF2-40B4-BE49-F238E27FC236}">
                <a16:creationId xmlns:a16="http://schemas.microsoft.com/office/drawing/2014/main" id="{A4E3B122-06F8-9868-9364-449A1FD78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60106" y="1273180"/>
            <a:ext cx="550809" cy="550809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01008439-9B3E-0165-8A5B-2CAAFA2F905E}"/>
              </a:ext>
            </a:extLst>
          </p:cNvPr>
          <p:cNvSpPr/>
          <p:nvPr/>
        </p:nvSpPr>
        <p:spPr>
          <a:xfrm>
            <a:off x="6745070" y="3006335"/>
            <a:ext cx="1175616" cy="1149505"/>
          </a:xfrm>
          <a:prstGeom prst="ellipse">
            <a:avLst/>
          </a:prstGeom>
          <a:blipFill dpi="0" rotWithShape="1">
            <a:blip r:embed="rId7"/>
            <a:srcRect/>
            <a:stretch>
              <a:fillRect b="-5000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No sign with solid fill">
            <a:extLst>
              <a:ext uri="{FF2B5EF4-FFF2-40B4-BE49-F238E27FC236}">
                <a16:creationId xmlns:a16="http://schemas.microsoft.com/office/drawing/2014/main" id="{12FD975A-7723-6109-B7CD-4B23393AE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5961" y="1273180"/>
            <a:ext cx="568146" cy="568146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403242C7-644E-F694-0469-DE06F1961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65712" y="3090521"/>
            <a:ext cx="444833" cy="444833"/>
          </a:xfrm>
          <a:prstGeom prst="rect">
            <a:avLst/>
          </a:prstGeom>
        </p:spPr>
      </p:pic>
      <p:pic>
        <p:nvPicPr>
          <p:cNvPr id="11" name="Graphic 10" descr="No sign with solid fill">
            <a:extLst>
              <a:ext uri="{FF2B5EF4-FFF2-40B4-BE49-F238E27FC236}">
                <a16:creationId xmlns:a16="http://schemas.microsoft.com/office/drawing/2014/main" id="{AE64ED21-4BF7-59F9-B45E-7923F20F6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5284" y="2917401"/>
            <a:ext cx="550809" cy="550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079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67895-4F49-7117-769B-3497AABF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4EC81C8-434A-8EA5-B496-FC0A104536D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12700" marR="0">
              <a:spcBef>
                <a:spcPts val="960"/>
              </a:spcBef>
            </a:pPr>
            <a:r>
              <a:rPr lang="en-US" spc="-10">
                <a:solidFill>
                  <a:schemeClr val="accent3"/>
                </a:solidFill>
                <a:latin typeface="Calibri"/>
                <a:cs typeface="Calibri"/>
              </a:rPr>
              <a:t>AVOID AFFECTING IONIZED CA RESULTS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>
                <a:latin typeface="+mn-lt"/>
              </a:rPr>
              <a:t>Fill blood collection devices completely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>
                <a:latin typeface="+mn-lt"/>
              </a:rPr>
              <a:t>Limit extra muscular activity during sample collection</a:t>
            </a:r>
          </a:p>
          <a:p>
            <a:pPr marR="0" lvl="1" algn="l" rtl="0"/>
            <a:endParaRPr lang="en-US" sz="1600" b="0" i="0" u="none" strike="noStrike" baseline="3000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10021-F8A3-2CD4-FC25-341C27ED7DD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28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2FDD5CE-3AD7-431C-DDCE-D284C6F93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Ionized Calcium </a:t>
            </a:r>
            <a:r>
              <a:rPr lang="en-US" dirty="0"/>
              <a:t>results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6153FB2B-B5FB-9A32-096D-B9C203165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530021A-32DB-ADAF-9C65-4D7A65DF6F9C}"/>
              </a:ext>
            </a:extLst>
          </p:cNvPr>
          <p:cNvSpPr/>
          <p:nvPr/>
        </p:nvSpPr>
        <p:spPr>
          <a:xfrm>
            <a:off x="5031227" y="1480903"/>
            <a:ext cx="1352834" cy="1303841"/>
          </a:xfrm>
          <a:prstGeom prst="ellipse">
            <a:avLst/>
          </a:prstGeom>
          <a:blipFill>
            <a:blip r:embed="rId3"/>
            <a:stretch>
              <a:fillRect l="-5000" t="-7000" r="-4000" b="-5000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EB4A337-2BA9-1527-F20F-A9A393403DCA}"/>
              </a:ext>
            </a:extLst>
          </p:cNvPr>
          <p:cNvSpPr/>
          <p:nvPr/>
        </p:nvSpPr>
        <p:spPr>
          <a:xfrm>
            <a:off x="6797397" y="1480903"/>
            <a:ext cx="1302707" cy="1303841"/>
          </a:xfrm>
          <a:prstGeom prst="ellipse">
            <a:avLst/>
          </a:prstGeom>
          <a:blipFill>
            <a:blip r:embed="rId4"/>
            <a:stretch>
              <a:fillRect l="-9663" t="-6105" r="-23701" b="-6105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22">
            <a:extLst>
              <a:ext uri="{FF2B5EF4-FFF2-40B4-BE49-F238E27FC236}">
                <a16:creationId xmlns:a16="http://schemas.microsoft.com/office/drawing/2014/main" id="{2349D3B6-BEA2-7404-E37E-5085C5B2C8CC}"/>
              </a:ext>
            </a:extLst>
          </p:cNvPr>
          <p:cNvSpPr/>
          <p:nvPr/>
        </p:nvSpPr>
        <p:spPr>
          <a:xfrm>
            <a:off x="471858" y="3129499"/>
            <a:ext cx="2993409" cy="56584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7ED2EF67-E1FE-CF95-C579-C64108D7D440}"/>
              </a:ext>
            </a:extLst>
          </p:cNvPr>
          <p:cNvSpPr txBox="1"/>
          <p:nvPr/>
        </p:nvSpPr>
        <p:spPr>
          <a:xfrm>
            <a:off x="1059783" y="3374748"/>
            <a:ext cx="3187427" cy="4892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>
                <a:solidFill>
                  <a:schemeClr val="tx2"/>
                </a:solidFill>
                <a:latin typeface="Calibri"/>
                <a:cs typeface="Calibri"/>
              </a:rPr>
              <a:t>IMPORTANT:</a:t>
            </a:r>
            <a:br>
              <a:rPr 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</a:br>
            <a:r>
              <a:rPr lang="en-US" sz="1000" b="1">
                <a:latin typeface="Calibri"/>
                <a:cs typeface="Calibri"/>
              </a:rPr>
              <a:t>Mix thoroughly and test promptly</a:t>
            </a: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0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94FF4A8B-C036-4346-774A-7134F328BD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" y="3352520"/>
            <a:ext cx="457137" cy="457137"/>
          </a:xfrm>
          <a:prstGeom prst="rect">
            <a:avLst/>
          </a:prstGeom>
        </p:spPr>
      </p:pic>
      <p:pic>
        <p:nvPicPr>
          <p:cNvPr id="2" name="Graphic 1" descr="No sign with solid fill">
            <a:extLst>
              <a:ext uri="{FF2B5EF4-FFF2-40B4-BE49-F238E27FC236}">
                <a16:creationId xmlns:a16="http://schemas.microsoft.com/office/drawing/2014/main" id="{B5ABE087-B3DA-6C85-5F09-E3A7CFAB4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2469" y="1419877"/>
            <a:ext cx="550809" cy="550809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08B400D7-9D43-10E7-8240-D8E1163468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5256" y="1413222"/>
            <a:ext cx="468805" cy="468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904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A8B31-0F8D-9F2E-C361-4E50EF700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305DD-3BBD-A686-36A8-490F6EB6C77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29</a:t>
            </a:fld>
            <a:endParaRPr lang="en-IN"/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id="{C45528EB-3850-CD08-2C7F-AC54F6F63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Glucose</a:t>
            </a:r>
            <a:r>
              <a:rPr lang="en-US" dirty="0"/>
              <a:t> results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E6BEBD16-3F6B-A736-E0DF-C0C56FD2F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71A3FAA-E42B-3D0F-0A5A-FC066DF23AE1}"/>
              </a:ext>
            </a:extLst>
          </p:cNvPr>
          <p:cNvSpPr/>
          <p:nvPr/>
        </p:nvSpPr>
        <p:spPr>
          <a:xfrm>
            <a:off x="8018332" y="2946186"/>
            <a:ext cx="413299" cy="3905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BA363580-5396-37B4-F990-212E90EAA406}"/>
              </a:ext>
            </a:extLst>
          </p:cNvPr>
          <p:cNvSpPr txBox="1">
            <a:spLocks/>
          </p:cNvSpPr>
          <p:nvPr/>
        </p:nvSpPr>
        <p:spPr>
          <a:xfrm>
            <a:off x="522907" y="1442823"/>
            <a:ext cx="4514042" cy="178779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960"/>
              </a:spcBef>
            </a:pPr>
            <a:r>
              <a:rPr lang="en-US" spc="-10" dirty="0">
                <a:solidFill>
                  <a:schemeClr val="accent3"/>
                </a:solidFill>
                <a:latin typeface="Calibri"/>
                <a:cs typeface="Calibri"/>
              </a:rPr>
              <a:t>AVOID AFFECTING GLUCOSE RESULTS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Test Promptly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If the patient has been administered hydroxyurea (</a:t>
            </a:r>
            <a:r>
              <a:rPr lang="en-US" dirty="0" err="1">
                <a:latin typeface="+mn-lt"/>
              </a:rPr>
              <a:t>Droxia</a:t>
            </a:r>
            <a:r>
              <a:rPr lang="en-US" baseline="30000" dirty="0">
                <a:latin typeface="+mn-lt"/>
              </a:rPr>
              <a:t>®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Hydrea</a:t>
            </a:r>
            <a:r>
              <a:rPr lang="en-US" baseline="30000" dirty="0">
                <a:latin typeface="+mn-lt"/>
              </a:rPr>
              <a:t>®</a:t>
            </a:r>
            <a:r>
              <a:rPr lang="en-US" dirty="0">
                <a:latin typeface="+mn-lt"/>
              </a:rPr>
              <a:t>), note increased results ≥ 0.08 mmol/L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Bromide (Lithium Bromide) at ≥ 11.8 mmol/L showed decreased results</a:t>
            </a: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600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FC9367D-3A01-57FA-DD66-DDA925B9EF25}"/>
              </a:ext>
            </a:extLst>
          </p:cNvPr>
          <p:cNvGrpSpPr/>
          <p:nvPr/>
        </p:nvGrpSpPr>
        <p:grpSpPr>
          <a:xfrm>
            <a:off x="5832453" y="2879710"/>
            <a:ext cx="1169118" cy="1114426"/>
            <a:chOff x="5022056" y="1207294"/>
            <a:chExt cx="1169118" cy="1114426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21B541D-43F0-D1DF-5A52-78641E36D62F}"/>
                </a:ext>
              </a:extLst>
            </p:cNvPr>
            <p:cNvSpPr/>
            <p:nvPr/>
          </p:nvSpPr>
          <p:spPr>
            <a:xfrm>
              <a:off x="5022056" y="1207294"/>
              <a:ext cx="1164431" cy="11144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E15F823-CB7A-0ACC-CDDC-03B5CB352839}"/>
                </a:ext>
              </a:extLst>
            </p:cNvPr>
            <p:cNvSpPr txBox="1"/>
            <p:nvPr/>
          </p:nvSpPr>
          <p:spPr>
            <a:xfrm>
              <a:off x="5030981" y="1628481"/>
              <a:ext cx="1160193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>
                  <a:solidFill>
                    <a:srgbClr val="004F71"/>
                  </a:solidFill>
                  <a:ea typeface="Calibri"/>
                  <a:cs typeface="Calibri"/>
                </a:rPr>
                <a:t>HYDROXYUREA</a:t>
              </a:r>
              <a:endParaRPr lang="en-US" sz="1200">
                <a:solidFill>
                  <a:srgbClr val="004F71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35A44B-02D0-3596-3A99-60FFBAE6E616}"/>
              </a:ext>
            </a:extLst>
          </p:cNvPr>
          <p:cNvGrpSpPr/>
          <p:nvPr/>
        </p:nvGrpSpPr>
        <p:grpSpPr>
          <a:xfrm>
            <a:off x="5841378" y="1491329"/>
            <a:ext cx="1295859" cy="1114426"/>
            <a:chOff x="5221995" y="3047233"/>
            <a:chExt cx="1295859" cy="111442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C6816C5-EF90-B6C3-DE67-7049A2067026}"/>
                </a:ext>
              </a:extLst>
            </p:cNvPr>
            <p:cNvSpPr/>
            <p:nvPr/>
          </p:nvSpPr>
          <p:spPr>
            <a:xfrm>
              <a:off x="5223928" y="3047233"/>
              <a:ext cx="1164431" cy="11144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Graphic 44" descr="Checkmark with solid fill">
              <a:extLst>
                <a:ext uri="{FF2B5EF4-FFF2-40B4-BE49-F238E27FC236}">
                  <a16:creationId xmlns:a16="http://schemas.microsoft.com/office/drawing/2014/main" id="{5972FBDB-9FFC-659B-6BEC-8A3892C66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73021" y="3141548"/>
              <a:ext cx="444833" cy="444833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2BFDBBD-2F8D-DEC6-FD83-A59F5447F69C}"/>
                </a:ext>
              </a:extLst>
            </p:cNvPr>
            <p:cNvSpPr txBox="1"/>
            <p:nvPr/>
          </p:nvSpPr>
          <p:spPr>
            <a:xfrm>
              <a:off x="5221995" y="3343111"/>
              <a:ext cx="1160193" cy="50552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600" b="1">
                  <a:solidFill>
                    <a:schemeClr val="accent3"/>
                  </a:solidFill>
                  <a:ea typeface="Calibri"/>
                  <a:cs typeface="Calibri"/>
                </a:rPr>
                <a:t>TEST</a:t>
              </a:r>
              <a:br>
                <a:rPr lang="en-US" sz="1600" b="1">
                  <a:solidFill>
                    <a:schemeClr val="accent3"/>
                  </a:solidFill>
                  <a:ea typeface="Calibri"/>
                  <a:cs typeface="Calibri"/>
                </a:rPr>
              </a:br>
              <a:r>
                <a:rPr lang="en-US" sz="1600" b="1">
                  <a:solidFill>
                    <a:schemeClr val="accent3"/>
                  </a:solidFill>
                  <a:ea typeface="Calibri"/>
                  <a:cs typeface="Calibri"/>
                </a:rPr>
                <a:t>PROMPTLY</a:t>
              </a:r>
              <a:endParaRPr lang="en-US"/>
            </a:p>
          </p:txBody>
        </p:sp>
      </p:grpSp>
      <p:sp>
        <p:nvSpPr>
          <p:cNvPr id="7" name="object 22">
            <a:extLst>
              <a:ext uri="{FF2B5EF4-FFF2-40B4-BE49-F238E27FC236}">
                <a16:creationId xmlns:a16="http://schemas.microsoft.com/office/drawing/2014/main" id="{D17E9322-F52F-A3A8-317F-18A147DE65F2}"/>
              </a:ext>
            </a:extLst>
          </p:cNvPr>
          <p:cNvSpPr/>
          <p:nvPr/>
        </p:nvSpPr>
        <p:spPr>
          <a:xfrm>
            <a:off x="471858" y="3258649"/>
            <a:ext cx="2993409" cy="56584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B00881D6-99D9-6725-62CC-C9F40B94F74F}"/>
              </a:ext>
            </a:extLst>
          </p:cNvPr>
          <p:cNvSpPr txBox="1"/>
          <p:nvPr/>
        </p:nvSpPr>
        <p:spPr>
          <a:xfrm>
            <a:off x="1059783" y="3374748"/>
            <a:ext cx="3187427" cy="4892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>
                <a:solidFill>
                  <a:schemeClr val="tx2"/>
                </a:solidFill>
                <a:latin typeface="Calibri"/>
                <a:cs typeface="Calibri"/>
              </a:rPr>
              <a:t>IMPORTANT:</a:t>
            </a:r>
            <a:br>
              <a:rPr 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</a:br>
            <a:r>
              <a:rPr lang="en-US" sz="1000" b="1">
                <a:latin typeface="Calibri"/>
                <a:cs typeface="Calibri"/>
              </a:rPr>
              <a:t>Mix thoroughly and test promptly</a:t>
            </a: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0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74A9F7F-A8FD-AC75-539D-3992A30486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" y="3352520"/>
            <a:ext cx="457137" cy="457137"/>
          </a:xfrm>
          <a:prstGeom prst="rect">
            <a:avLst/>
          </a:prstGeom>
        </p:spPr>
      </p:pic>
      <p:pic>
        <p:nvPicPr>
          <p:cNvPr id="3" name="Graphic 2" descr="No sign with solid fill">
            <a:extLst>
              <a:ext uri="{FF2B5EF4-FFF2-40B4-BE49-F238E27FC236}">
                <a16:creationId xmlns:a16="http://schemas.microsoft.com/office/drawing/2014/main" id="{288BF379-50E8-BFF7-1692-6034802101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86429" y="2807317"/>
            <a:ext cx="550809" cy="55080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C198EFC-98BC-85B0-81D6-81942662F87A}"/>
              </a:ext>
            </a:extLst>
          </p:cNvPr>
          <p:cNvSpPr/>
          <p:nvPr/>
        </p:nvSpPr>
        <p:spPr>
          <a:xfrm>
            <a:off x="7441946" y="2879710"/>
            <a:ext cx="1164431" cy="1114426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5C19F1-9D3D-2B24-9775-0593A5CD38C3}"/>
              </a:ext>
            </a:extLst>
          </p:cNvPr>
          <p:cNvSpPr txBox="1"/>
          <p:nvPr/>
        </p:nvSpPr>
        <p:spPr>
          <a:xfrm>
            <a:off x="7466028" y="3230617"/>
            <a:ext cx="116019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rgbClr val="004F71"/>
                </a:solidFill>
                <a:ea typeface="Calibri"/>
                <a:cs typeface="Calibri"/>
              </a:rPr>
              <a:t>BROMIDE</a:t>
            </a:r>
            <a:endParaRPr lang="en-US" sz="1200">
              <a:solidFill>
                <a:srgbClr val="004F7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FA552B-0645-BAC1-6A05-E9ADB07DB24E}"/>
              </a:ext>
            </a:extLst>
          </p:cNvPr>
          <p:cNvSpPr txBox="1"/>
          <p:nvPr/>
        </p:nvSpPr>
        <p:spPr>
          <a:xfrm>
            <a:off x="7372654" y="3399389"/>
            <a:ext cx="134693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b="1">
                <a:solidFill>
                  <a:srgbClr val="004F71"/>
                </a:solidFill>
                <a:ea typeface="Calibri"/>
                <a:cs typeface="Calibri"/>
              </a:rPr>
              <a:t>(Lithium Bromide)</a:t>
            </a:r>
            <a:endParaRPr lang="en-US" sz="800">
              <a:solidFill>
                <a:srgbClr val="004F71"/>
              </a:solidFill>
            </a:endParaRPr>
          </a:p>
        </p:txBody>
      </p:sp>
      <p:pic>
        <p:nvPicPr>
          <p:cNvPr id="14" name="Graphic 13" descr="No sign with solid fill">
            <a:extLst>
              <a:ext uri="{FF2B5EF4-FFF2-40B4-BE49-F238E27FC236}">
                <a16:creationId xmlns:a16="http://schemas.microsoft.com/office/drawing/2014/main" id="{C20FB7A2-55CA-1A24-8E05-981801F9D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86388" y="2817241"/>
            <a:ext cx="550809" cy="550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71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48071" y="152774"/>
            <a:ext cx="6966096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10">
                <a:solidFill>
                  <a:srgbClr val="004F70"/>
                </a:solidFill>
                <a:latin typeface="Calibri"/>
                <a:cs typeface="Calibri"/>
              </a:rPr>
              <a:t>i</a:t>
            </a:r>
            <a:r>
              <a:rPr sz="1300" spc="-145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sz="1300" spc="-10">
                <a:solidFill>
                  <a:srgbClr val="004F70"/>
                </a:solidFill>
                <a:latin typeface="Calibri"/>
                <a:cs typeface="Calibri"/>
              </a:rPr>
              <a:t>-</a:t>
            </a:r>
            <a:r>
              <a:rPr sz="1300" spc="-145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sz="1300">
                <a:solidFill>
                  <a:srgbClr val="004F70"/>
                </a:solidFill>
                <a:latin typeface="Calibri"/>
                <a:cs typeface="Calibri"/>
              </a:rPr>
              <a:t>STAT</a:t>
            </a:r>
            <a:r>
              <a:rPr sz="1300" spc="390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sz="1300" spc="114">
                <a:solidFill>
                  <a:srgbClr val="004F70"/>
                </a:solidFill>
                <a:latin typeface="Calibri"/>
                <a:cs typeface="Calibri"/>
              </a:rPr>
              <a:t>LEARNING</a:t>
            </a:r>
            <a:r>
              <a:rPr sz="1300" spc="395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sz="1300" spc="105">
                <a:solidFill>
                  <a:srgbClr val="004F70"/>
                </a:solidFill>
                <a:latin typeface="Calibri"/>
                <a:cs typeface="Calibri"/>
              </a:rPr>
              <a:t>SYSTEM</a:t>
            </a:r>
            <a:r>
              <a:rPr sz="1300" spc="395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lang="en-US" sz="1300">
                <a:solidFill>
                  <a:srgbClr val="004F70"/>
                </a:solidFill>
                <a:latin typeface="Calibri"/>
                <a:cs typeface="Calibri"/>
              </a:rPr>
              <a:t>|</a:t>
            </a:r>
            <a:r>
              <a:rPr sz="1300" spc="355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lang="en-US" sz="1300" spc="120">
                <a:solidFill>
                  <a:srgbClr val="004F70"/>
                </a:solidFill>
                <a:latin typeface="Calibri"/>
                <a:cs typeface="Calibri"/>
              </a:rPr>
              <a:t>GENERAL CARTRIDGE HANDLING &amp; SAMPLE COLLECTION</a:t>
            </a:r>
            <a:endParaRPr lang="en-US" sz="1300" spc="75">
              <a:solidFill>
                <a:srgbClr val="004F7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10849" y="2504878"/>
            <a:ext cx="4258542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 dirty="0">
                <a:latin typeface="Georgia"/>
                <a:cs typeface="Georgia"/>
              </a:rPr>
              <a:t>Describe the basic</a:t>
            </a:r>
            <a:r>
              <a:rPr lang="en-US" sz="1200" i="1" dirty="0">
                <a:latin typeface="Georgia"/>
                <a:cs typeface="Georgia"/>
              </a:rPr>
              <a:t> i-STAT </a:t>
            </a:r>
            <a:r>
              <a:rPr lang="en-US" sz="1200" dirty="0">
                <a:latin typeface="Georgia"/>
                <a:cs typeface="Georgia"/>
              </a:rPr>
              <a:t>cartridge handling</a:t>
            </a:r>
            <a:endParaRPr sz="1200" i="1" dirty="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6766" y="3020300"/>
            <a:ext cx="4229888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 dirty="0">
                <a:latin typeface="Georgia"/>
                <a:cs typeface="Georgia"/>
              </a:rPr>
              <a:t>Describe the proper sample collection and handling practices</a:t>
            </a:r>
            <a:endParaRPr sz="1200" dirty="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9503" y="3527065"/>
            <a:ext cx="4258542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 dirty="0">
                <a:latin typeface="Georgia"/>
                <a:cs typeface="Georgia"/>
              </a:rPr>
              <a:t>List factors that may affect the sample prior to analysis</a:t>
            </a:r>
            <a:endParaRPr sz="1200" dirty="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2600" y="1216046"/>
            <a:ext cx="3039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>
                <a:solidFill>
                  <a:srgbClr val="009CDE"/>
                </a:solidFill>
                <a:latin typeface="Calibri"/>
                <a:cs typeface="Calibri"/>
              </a:rPr>
              <a:t>UNDERSTAND</a:t>
            </a:r>
            <a:r>
              <a:rPr sz="1800" spc="-35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009CDE"/>
                </a:solidFill>
                <a:latin typeface="Calibri"/>
                <a:cs typeface="Calibri"/>
              </a:rPr>
              <a:t>THE</a:t>
            </a:r>
            <a:r>
              <a:rPr sz="1800" spc="-30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009CDE"/>
                </a:solidFill>
                <a:latin typeface="Calibri"/>
                <a:cs typeface="Calibri"/>
              </a:rPr>
              <a:t>FOLLOWING: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59768" y="435246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Learning</a:t>
            </a:r>
            <a:r>
              <a:rPr spc="-55" dirty="0"/>
              <a:t> </a:t>
            </a:r>
            <a:r>
              <a:rPr lang="en-US" spc="-10" dirty="0"/>
              <a:t>o</a:t>
            </a:r>
            <a:r>
              <a:rPr spc="-10" dirty="0"/>
              <a:t>bjectives</a:t>
            </a:r>
          </a:p>
        </p:txBody>
      </p:sp>
      <p:sp>
        <p:nvSpPr>
          <p:cNvPr id="12" name="object 12"/>
          <p:cNvSpPr/>
          <p:nvPr/>
        </p:nvSpPr>
        <p:spPr>
          <a:xfrm>
            <a:off x="559768" y="2833701"/>
            <a:ext cx="5138277" cy="0"/>
          </a:xfrm>
          <a:custGeom>
            <a:avLst/>
            <a:gdLst/>
            <a:ahLst/>
            <a:cxnLst/>
            <a:rect l="l" t="t" r="r" b="b"/>
            <a:pathLst>
              <a:path w="5086350">
                <a:moveTo>
                  <a:pt x="0" y="0"/>
                </a:moveTo>
                <a:lnTo>
                  <a:pt x="5086350" y="0"/>
                </a:lnTo>
              </a:path>
            </a:pathLst>
          </a:custGeom>
          <a:ln w="9525">
            <a:solidFill>
              <a:srgbClr val="009B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9768" y="3357957"/>
            <a:ext cx="5138277" cy="0"/>
          </a:xfrm>
          <a:custGeom>
            <a:avLst/>
            <a:gdLst/>
            <a:ahLst/>
            <a:cxnLst/>
            <a:rect l="l" t="t" r="r" b="b"/>
            <a:pathLst>
              <a:path w="5086350">
                <a:moveTo>
                  <a:pt x="0" y="0"/>
                </a:moveTo>
                <a:lnTo>
                  <a:pt x="5086350" y="0"/>
                </a:lnTo>
              </a:path>
            </a:pathLst>
          </a:custGeom>
          <a:ln w="9525">
            <a:solidFill>
              <a:srgbClr val="009B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7432" y="3012895"/>
            <a:ext cx="756084" cy="222364"/>
          </a:xfrm>
          <a:custGeom>
            <a:avLst/>
            <a:gdLst/>
            <a:ahLst/>
            <a:cxnLst/>
            <a:rect l="l" t="t" r="r" b="b"/>
            <a:pathLst>
              <a:path w="1178560" h="471169">
                <a:moveTo>
                  <a:pt x="942594" y="0"/>
                </a:moveTo>
                <a:lnTo>
                  <a:pt x="0" y="0"/>
                </a:lnTo>
                <a:lnTo>
                  <a:pt x="235458" y="235458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rgbClr val="27C6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7432" y="3504244"/>
            <a:ext cx="756084" cy="245193"/>
          </a:xfrm>
          <a:custGeom>
            <a:avLst/>
            <a:gdLst/>
            <a:ahLst/>
            <a:cxnLst/>
            <a:rect l="l" t="t" r="r" b="b"/>
            <a:pathLst>
              <a:path w="1178560" h="471170">
                <a:moveTo>
                  <a:pt x="942594" y="0"/>
                </a:moveTo>
                <a:lnTo>
                  <a:pt x="0" y="0"/>
                </a:lnTo>
                <a:lnTo>
                  <a:pt x="235458" y="235458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id="{0965963A-5D3A-6020-6533-923037D05ABA}"/>
              </a:ext>
            </a:extLst>
          </p:cNvPr>
          <p:cNvSpPr/>
          <p:nvPr/>
        </p:nvSpPr>
        <p:spPr>
          <a:xfrm>
            <a:off x="567431" y="2487759"/>
            <a:ext cx="756085" cy="238760"/>
          </a:xfrm>
          <a:custGeom>
            <a:avLst/>
            <a:gdLst/>
            <a:ahLst/>
            <a:cxnLst/>
            <a:rect l="l" t="t" r="r" b="b"/>
            <a:pathLst>
              <a:path w="1178560" h="471169">
                <a:moveTo>
                  <a:pt x="942594" y="0"/>
                </a:moveTo>
                <a:lnTo>
                  <a:pt x="0" y="0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89ADF4-581B-F48A-24AC-259DC91FDDFE}"/>
              </a:ext>
            </a:extLst>
          </p:cNvPr>
          <p:cNvGrpSpPr/>
          <p:nvPr/>
        </p:nvGrpSpPr>
        <p:grpSpPr>
          <a:xfrm>
            <a:off x="512186" y="1680924"/>
            <a:ext cx="3251849" cy="372228"/>
            <a:chOff x="4066256" y="1629210"/>
            <a:chExt cx="3251849" cy="372228"/>
          </a:xfrm>
        </p:grpSpPr>
        <p:sp>
          <p:nvSpPr>
            <p:cNvPr id="9" name="object 15">
              <a:extLst>
                <a:ext uri="{FF2B5EF4-FFF2-40B4-BE49-F238E27FC236}">
                  <a16:creationId xmlns:a16="http://schemas.microsoft.com/office/drawing/2014/main" id="{4C486B3A-72B4-1917-885F-165EB390BBE7}"/>
                </a:ext>
              </a:extLst>
            </p:cNvPr>
            <p:cNvSpPr/>
            <p:nvPr/>
          </p:nvSpPr>
          <p:spPr>
            <a:xfrm>
              <a:off x="4066256" y="1635131"/>
              <a:ext cx="1190592" cy="366307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7">
              <a:extLst>
                <a:ext uri="{FF2B5EF4-FFF2-40B4-BE49-F238E27FC236}">
                  <a16:creationId xmlns:a16="http://schemas.microsoft.com/office/drawing/2014/main" id="{8E60DD90-9220-C33D-DC9D-A086DB19ABB5}"/>
                </a:ext>
              </a:extLst>
            </p:cNvPr>
            <p:cNvSpPr/>
            <p:nvPr/>
          </p:nvSpPr>
          <p:spPr>
            <a:xfrm>
              <a:off x="5112060" y="1629210"/>
              <a:ext cx="1178560" cy="366307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9F8B0F14-D4BF-9D22-78F7-BE7EBFABB149}"/>
                </a:ext>
              </a:extLst>
            </p:cNvPr>
            <p:cNvSpPr/>
            <p:nvPr/>
          </p:nvSpPr>
          <p:spPr>
            <a:xfrm>
              <a:off x="6139545" y="1629210"/>
              <a:ext cx="1178560" cy="366307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8">
              <a:extLst>
                <a:ext uri="{FF2B5EF4-FFF2-40B4-BE49-F238E27FC236}">
                  <a16:creationId xmlns:a16="http://schemas.microsoft.com/office/drawing/2014/main" id="{611D5C4F-5A6C-DECA-3379-2CD3EA14A853}"/>
                </a:ext>
              </a:extLst>
            </p:cNvPr>
            <p:cNvSpPr txBox="1"/>
            <p:nvPr/>
          </p:nvSpPr>
          <p:spPr>
            <a:xfrm>
              <a:off x="5252711" y="1643774"/>
              <a:ext cx="847331" cy="316177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algn="ctr">
                <a:lnSpc>
                  <a:spcPts val="1100"/>
                </a:lnSpc>
                <a:spcBef>
                  <a:spcPts val="250"/>
                </a:spcBef>
              </a:pPr>
              <a:r>
                <a:rPr lang="en-US" sz="1100" b="1" spc="-10">
                  <a:solidFill>
                    <a:schemeClr val="bg1"/>
                  </a:solidFill>
                  <a:latin typeface="Calibri"/>
                  <a:cs typeface="Calibri"/>
                </a:rPr>
                <a:t>SAMPLE COLLECTION</a:t>
              </a:r>
              <a:endParaRPr lang="en-US" sz="11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CE1B223F-21F6-1900-1315-9D734A80E5F9}"/>
                </a:ext>
              </a:extLst>
            </p:cNvPr>
            <p:cNvSpPr txBox="1"/>
            <p:nvPr/>
          </p:nvSpPr>
          <p:spPr>
            <a:xfrm>
              <a:off x="6369626" y="1671385"/>
              <a:ext cx="744663" cy="29694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1100"/>
                </a:lnSpc>
                <a:spcBef>
                  <a:spcPts val="100"/>
                </a:spcBef>
              </a:pPr>
              <a:r>
                <a:rPr lang="en-US" sz="1100" b="1" dirty="0">
                  <a:solidFill>
                    <a:schemeClr val="bg1"/>
                  </a:solidFill>
                  <a:latin typeface="Calibri"/>
                  <a:cs typeface="Calibri"/>
                </a:rPr>
                <a:t>AFFECTING RESULTS</a:t>
              </a:r>
              <a:endParaRPr lang="en-US" sz="11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1" name="object 23">
              <a:extLst>
                <a:ext uri="{FF2B5EF4-FFF2-40B4-BE49-F238E27FC236}">
                  <a16:creationId xmlns:a16="http://schemas.microsoft.com/office/drawing/2014/main" id="{EACB6859-AA3D-BFD6-3EE5-7492915A57F4}"/>
                </a:ext>
              </a:extLst>
            </p:cNvPr>
            <p:cNvSpPr txBox="1"/>
            <p:nvPr/>
          </p:nvSpPr>
          <p:spPr>
            <a:xfrm>
              <a:off x="4121502" y="1653645"/>
              <a:ext cx="990558" cy="339837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algn="ctr">
                <a:lnSpc>
                  <a:spcPts val="1190"/>
                </a:lnSpc>
                <a:spcBef>
                  <a:spcPts val="250"/>
                </a:spcBef>
              </a:pPr>
              <a:r>
                <a:rPr lang="en-US" sz="1100" b="1" spc="-20">
                  <a:solidFill>
                    <a:schemeClr val="bg1"/>
                  </a:solidFill>
                  <a:latin typeface="Calibri"/>
                  <a:cs typeface="Calibri"/>
                </a:rPr>
                <a:t>CARTRIDGE OVERVIEW</a:t>
              </a:r>
              <a:endParaRPr lang="en-US" sz="11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32" name="Picture 3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74914D5F-376B-A7D6-CCF1-3A7AC746D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452" y="1656876"/>
            <a:ext cx="2016604" cy="659021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BB71705-DB00-772A-30E1-21C8CD33B27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</a:t>
            </a:fld>
            <a:endParaRPr lang="en-IN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7625C28-546A-F4ED-BB5F-2EBF6B993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627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288A6-B9B6-579F-B5FC-0339B926D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ACB3D88-A415-210E-230E-971FB2CF6B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364226"/>
            <a:ext cx="4953970" cy="3298499"/>
          </a:xfrm>
        </p:spPr>
        <p:txBody>
          <a:bodyPr/>
          <a:lstStyle/>
          <a:p>
            <a:pPr marL="12700">
              <a:spcBef>
                <a:spcPts val="960"/>
              </a:spcBef>
            </a:pPr>
            <a:r>
              <a:rPr lang="en-US" spc="-10" dirty="0">
                <a:solidFill>
                  <a:schemeClr val="accent3"/>
                </a:solidFill>
                <a:latin typeface="Calibri"/>
                <a:cs typeface="Calibri"/>
              </a:rPr>
              <a:t>AVOID AFFECTING CREATININE RESULTS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Use another testing method if the patient has been administered hydroxyurea (</a:t>
            </a:r>
            <a:r>
              <a:rPr lang="en-US" sz="1400" dirty="0" err="1">
                <a:latin typeface="+mn-lt"/>
              </a:rPr>
              <a:t>Droxia</a:t>
            </a:r>
            <a:r>
              <a:rPr lang="en-US" sz="1400" baseline="30000" dirty="0">
                <a:latin typeface="+mn-lt"/>
              </a:rPr>
              <a:t>®</a:t>
            </a:r>
            <a:r>
              <a:rPr lang="en-US" sz="1400" dirty="0">
                <a:latin typeface="+mn-lt"/>
              </a:rPr>
              <a:t>, </a:t>
            </a:r>
            <a:r>
              <a:rPr lang="en-US" sz="1400" dirty="0" err="1">
                <a:latin typeface="+mn-lt"/>
              </a:rPr>
              <a:t>Hydrea</a:t>
            </a:r>
            <a:r>
              <a:rPr lang="en-US" sz="1400" baseline="30000" dirty="0">
                <a:latin typeface="+mn-lt"/>
              </a:rPr>
              <a:t>®</a:t>
            </a:r>
            <a:r>
              <a:rPr lang="en-US" sz="1400" dirty="0">
                <a:latin typeface="+mn-lt"/>
              </a:rPr>
              <a:t>)</a:t>
            </a:r>
            <a:endParaRPr lang="en-US" sz="1400" b="0" i="0" u="none" strike="noStrike" baseline="30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75EC9-C2A0-B0B6-7011-0F89247CA87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30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C23E4EE-6E13-34C3-96B7-71489869A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Creatinine</a:t>
            </a:r>
            <a:r>
              <a:rPr lang="en-US" dirty="0"/>
              <a:t> results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7243950-C615-FB65-6A4B-E9F5DB912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B0640B-3417-291B-008C-53626D55E66E}"/>
              </a:ext>
            </a:extLst>
          </p:cNvPr>
          <p:cNvGrpSpPr/>
          <p:nvPr/>
        </p:nvGrpSpPr>
        <p:grpSpPr>
          <a:xfrm>
            <a:off x="5556228" y="1485215"/>
            <a:ext cx="1169118" cy="1114426"/>
            <a:chOff x="5022056" y="1207294"/>
            <a:chExt cx="1169118" cy="111442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36871DA-A49B-839C-D26B-08507C50ED31}"/>
                </a:ext>
              </a:extLst>
            </p:cNvPr>
            <p:cNvSpPr/>
            <p:nvPr/>
          </p:nvSpPr>
          <p:spPr>
            <a:xfrm>
              <a:off x="5022056" y="1207294"/>
              <a:ext cx="1164431" cy="11144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8897B7-EF3D-03BF-97CC-A06E7EF02ADC}"/>
                </a:ext>
              </a:extLst>
            </p:cNvPr>
            <p:cNvSpPr txBox="1"/>
            <p:nvPr/>
          </p:nvSpPr>
          <p:spPr>
            <a:xfrm>
              <a:off x="5030981" y="1628481"/>
              <a:ext cx="1160193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>
                  <a:solidFill>
                    <a:srgbClr val="004F71"/>
                  </a:solidFill>
                  <a:ea typeface="Calibri"/>
                  <a:cs typeface="Calibri"/>
                </a:rPr>
                <a:t>HYDROXYUREA</a:t>
              </a:r>
              <a:endParaRPr lang="en-US" sz="1200">
                <a:solidFill>
                  <a:srgbClr val="004F71"/>
                </a:solidFill>
              </a:endParaRPr>
            </a:p>
          </p:txBody>
        </p:sp>
      </p:grpSp>
      <p:sp>
        <p:nvSpPr>
          <p:cNvPr id="8" name="object 22">
            <a:extLst>
              <a:ext uri="{FF2B5EF4-FFF2-40B4-BE49-F238E27FC236}">
                <a16:creationId xmlns:a16="http://schemas.microsoft.com/office/drawing/2014/main" id="{57DB4686-7998-AAD3-DA9A-6D27DA6BAF58}"/>
              </a:ext>
            </a:extLst>
          </p:cNvPr>
          <p:cNvSpPr/>
          <p:nvPr/>
        </p:nvSpPr>
        <p:spPr>
          <a:xfrm>
            <a:off x="498232" y="2543458"/>
            <a:ext cx="2993409" cy="56584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2678E2B7-BB43-F405-604C-2120DD8DDF0C}"/>
              </a:ext>
            </a:extLst>
          </p:cNvPr>
          <p:cNvSpPr txBox="1"/>
          <p:nvPr/>
        </p:nvSpPr>
        <p:spPr>
          <a:xfrm>
            <a:off x="1086157" y="2788707"/>
            <a:ext cx="3187427" cy="4892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>
                <a:solidFill>
                  <a:schemeClr val="tx2"/>
                </a:solidFill>
                <a:latin typeface="Calibri"/>
                <a:cs typeface="Calibri"/>
              </a:rPr>
              <a:t>IMPORTANT:</a:t>
            </a:r>
            <a:br>
              <a:rPr 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</a:br>
            <a:r>
              <a:rPr lang="en-US" sz="1000" b="1">
                <a:latin typeface="Calibri"/>
                <a:cs typeface="Calibri"/>
              </a:rPr>
              <a:t>Mix thoroughly and test promptly</a:t>
            </a: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0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7B044EB-9517-8F77-94B6-C8C200ED6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93" y="2766479"/>
            <a:ext cx="457137" cy="457137"/>
          </a:xfrm>
          <a:prstGeom prst="rect">
            <a:avLst/>
          </a:prstGeom>
        </p:spPr>
      </p:pic>
      <p:pic>
        <p:nvPicPr>
          <p:cNvPr id="7" name="Graphic 6" descr="No sign with solid fill">
            <a:extLst>
              <a:ext uri="{FF2B5EF4-FFF2-40B4-BE49-F238E27FC236}">
                <a16:creationId xmlns:a16="http://schemas.microsoft.com/office/drawing/2014/main" id="{7D57ED63-2518-39DC-82CD-FC1F0EE63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9188" y="1397327"/>
            <a:ext cx="550809" cy="550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667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E2803-1243-91BF-ED72-9B0FE2240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9C167F7-B483-C0B9-171D-09959966C1E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0" tIns="0" rIns="91440" bIns="45720" rtlCol="0" anchor="t">
            <a:noAutofit/>
          </a:bodyPr>
          <a:lstStyle/>
          <a:p>
            <a:pPr marL="12700" marR="0">
              <a:spcBef>
                <a:spcPts val="960"/>
              </a:spcBef>
            </a:pPr>
            <a:r>
              <a:rPr lang="en-US" spc="-10" dirty="0">
                <a:solidFill>
                  <a:schemeClr val="accent3"/>
                </a:solidFill>
                <a:latin typeface="Calibri"/>
                <a:cs typeface="Calibri"/>
              </a:rPr>
              <a:t>AVOID AFFECTING LACTATE RESULTS</a:t>
            </a: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Test immediately</a:t>
            </a:r>
            <a:endParaRPr lang="en-US" sz="1400" dirty="0">
              <a:latin typeface="+mn-lt"/>
              <a:ea typeface="Calibri"/>
              <a:cs typeface="Calibri"/>
            </a:endParaRP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Do </a:t>
            </a:r>
            <a:r>
              <a:rPr lang="en-US" sz="1400" b="1" dirty="0">
                <a:latin typeface="+mn-lt"/>
              </a:rPr>
              <a:t>NOT</a:t>
            </a:r>
            <a:r>
              <a:rPr lang="en-US" sz="1400" dirty="0">
                <a:latin typeface="+mn-lt"/>
              </a:rPr>
              <a:t> use a tourniquet</a:t>
            </a:r>
            <a:endParaRPr lang="en-US" sz="1400" dirty="0">
              <a:latin typeface="+mn-lt"/>
              <a:ea typeface="Calibri"/>
              <a:cs typeface="Calibri"/>
            </a:endParaRP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Use another testing method if the patient </a:t>
            </a:r>
            <a:br>
              <a:rPr lang="en-US" sz="1400" dirty="0">
                <a:latin typeface="+mn-lt"/>
              </a:rPr>
            </a:br>
            <a:r>
              <a:rPr lang="en-US" sz="1400" dirty="0">
                <a:latin typeface="+mn-lt"/>
              </a:rPr>
              <a:t>has been administered hydroxyurea </a:t>
            </a:r>
            <a:br>
              <a:rPr lang="en-US" sz="1400" dirty="0">
                <a:latin typeface="+mn-lt"/>
              </a:rPr>
            </a:br>
            <a:r>
              <a:rPr lang="en-US" sz="1400" dirty="0">
                <a:latin typeface="+mn-lt"/>
              </a:rPr>
              <a:t>(</a:t>
            </a:r>
            <a:r>
              <a:rPr lang="en-US" sz="1400" dirty="0" err="1">
                <a:latin typeface="+mn-lt"/>
              </a:rPr>
              <a:t>Droxia</a:t>
            </a:r>
            <a:r>
              <a:rPr lang="en-US" sz="1400" dirty="0">
                <a:latin typeface="+mn-lt"/>
              </a:rPr>
              <a:t>®, </a:t>
            </a:r>
            <a:r>
              <a:rPr lang="en-US" sz="1400" dirty="0" err="1">
                <a:latin typeface="+mn-lt"/>
              </a:rPr>
              <a:t>Hydrea</a:t>
            </a:r>
            <a:r>
              <a:rPr lang="en-US" sz="1400" dirty="0">
                <a:latin typeface="+mn-lt"/>
              </a:rPr>
              <a:t>®)</a:t>
            </a:r>
            <a:r>
              <a:rPr lang="en-US" sz="1400" dirty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 OR 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Bromide (Lithium Bromide)</a:t>
            </a:r>
            <a:endParaRPr lang="en-US" sz="1400" b="0" i="0" u="none" strike="noStrike" dirty="0">
              <a:solidFill>
                <a:srgbClr val="000000"/>
              </a:solidFill>
              <a:latin typeface="+mn-lt"/>
              <a:ea typeface="Calibri"/>
              <a:cs typeface="Calibri"/>
            </a:endParaRP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endParaRPr lang="en-US" sz="1800" b="0" i="0" u="none" strike="noStrike" baseline="300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F5A74-5172-B9FC-EC7E-9B316C58FD6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31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240CAAB-0BA4-2FE8-BAA0-9F09D7FD4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Lactate</a:t>
            </a:r>
            <a:r>
              <a:rPr lang="en-US" dirty="0"/>
              <a:t> results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918F8BC-150A-1572-1AB2-370E956FE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0B8127-A1BD-124C-D7F3-62D9E447EA4A}"/>
              </a:ext>
            </a:extLst>
          </p:cNvPr>
          <p:cNvSpPr/>
          <p:nvPr/>
        </p:nvSpPr>
        <p:spPr>
          <a:xfrm>
            <a:off x="7435513" y="2445072"/>
            <a:ext cx="413299" cy="3905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0BF849-C883-C0C3-2AAE-610EFBE6BA4F}"/>
              </a:ext>
            </a:extLst>
          </p:cNvPr>
          <p:cNvGrpSpPr/>
          <p:nvPr/>
        </p:nvGrpSpPr>
        <p:grpSpPr>
          <a:xfrm>
            <a:off x="5061502" y="1240496"/>
            <a:ext cx="1251496" cy="2544055"/>
            <a:chOff x="6565596" y="1365996"/>
            <a:chExt cx="1251496" cy="254405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2439938-60C6-CD62-C959-2BB681F11850}"/>
                </a:ext>
              </a:extLst>
            </p:cNvPr>
            <p:cNvGrpSpPr/>
            <p:nvPr/>
          </p:nvGrpSpPr>
          <p:grpSpPr>
            <a:xfrm>
              <a:off x="6586537" y="1457325"/>
              <a:ext cx="1164431" cy="1114426"/>
              <a:chOff x="5022056" y="1207294"/>
              <a:chExt cx="1164431" cy="1114426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F1FF399-D8B1-6BCD-E4A7-D351DB0A6BE3}"/>
                  </a:ext>
                </a:extLst>
              </p:cNvPr>
              <p:cNvSpPr/>
              <p:nvPr/>
            </p:nvSpPr>
            <p:spPr>
              <a:xfrm>
                <a:off x="5022056" y="1207294"/>
                <a:ext cx="1164431" cy="111442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306932C-86EA-C877-AB8E-FAF4D97C7BFD}"/>
                  </a:ext>
                </a:extLst>
              </p:cNvPr>
              <p:cNvSpPr txBox="1"/>
              <p:nvPr/>
            </p:nvSpPr>
            <p:spPr>
              <a:xfrm>
                <a:off x="5026293" y="1511536"/>
                <a:ext cx="1160193" cy="425758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ts val="1300"/>
                  </a:lnSpc>
                </a:pPr>
                <a:r>
                  <a:rPr lang="en-US" sz="1200" b="1">
                    <a:solidFill>
                      <a:schemeClr val="accent3"/>
                    </a:solidFill>
                    <a:ea typeface="Calibri"/>
                    <a:cs typeface="Calibri"/>
                  </a:rPr>
                  <a:t>TEST</a:t>
                </a:r>
                <a:br>
                  <a:rPr lang="en-US" sz="1200" b="1">
                    <a:solidFill>
                      <a:schemeClr val="accent3"/>
                    </a:solidFill>
                    <a:ea typeface="Calibri"/>
                    <a:cs typeface="Calibri"/>
                  </a:rPr>
                </a:br>
                <a:r>
                  <a:rPr lang="en-US" sz="1200" b="1">
                    <a:solidFill>
                      <a:schemeClr val="accent3"/>
                    </a:solidFill>
                    <a:ea typeface="Calibri"/>
                    <a:cs typeface="Calibri"/>
                  </a:rPr>
                  <a:t>PROMPTLY</a:t>
                </a:r>
                <a:endParaRPr lang="en-US" sz="1200"/>
              </a:p>
            </p:txBody>
          </p:sp>
        </p:grpSp>
        <p:pic>
          <p:nvPicPr>
            <p:cNvPr id="31" name="Graphic 30" descr="Checkmark with solid fill">
              <a:extLst>
                <a:ext uri="{FF2B5EF4-FFF2-40B4-BE49-F238E27FC236}">
                  <a16:creationId xmlns:a16="http://schemas.microsoft.com/office/drawing/2014/main" id="{458207FB-A7DA-F052-6712-E0A46AD84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48287" y="1365996"/>
              <a:ext cx="468805" cy="468805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062A443-9176-2B79-D28B-D00C150A26B4}"/>
                </a:ext>
              </a:extLst>
            </p:cNvPr>
            <p:cNvGrpSpPr/>
            <p:nvPr/>
          </p:nvGrpSpPr>
          <p:grpSpPr>
            <a:xfrm>
              <a:off x="6565596" y="2775584"/>
              <a:ext cx="1190058" cy="1134467"/>
              <a:chOff x="5001116" y="1207293"/>
              <a:chExt cx="1190058" cy="11344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FB8A195-AEE1-7C1A-FC7E-E237FE45DDA9}"/>
                  </a:ext>
                </a:extLst>
              </p:cNvPr>
              <p:cNvSpPr/>
              <p:nvPr/>
            </p:nvSpPr>
            <p:spPr>
              <a:xfrm>
                <a:off x="5001116" y="1207293"/>
                <a:ext cx="1185371" cy="11344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8405A1C-17E7-2698-77D3-06BEE90284C6}"/>
                  </a:ext>
                </a:extLst>
              </p:cNvPr>
              <p:cNvSpPr txBox="1"/>
              <p:nvPr/>
            </p:nvSpPr>
            <p:spPr>
              <a:xfrm>
                <a:off x="5030981" y="1628481"/>
                <a:ext cx="1160193" cy="27699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004F71"/>
                    </a:solidFill>
                    <a:ea typeface="Calibri"/>
                    <a:cs typeface="Calibri"/>
                  </a:rPr>
                  <a:t>HYDROXYUREA</a:t>
                </a:r>
                <a:endParaRPr lang="en-US" sz="1200">
                  <a:solidFill>
                    <a:srgbClr val="004F71"/>
                  </a:solidFill>
                </a:endParaRPr>
              </a:p>
            </p:txBody>
          </p:sp>
        </p:grp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85AD2ACF-41E5-CEA5-CE99-31B799A30AC4}"/>
              </a:ext>
            </a:extLst>
          </p:cNvPr>
          <p:cNvSpPr/>
          <p:nvPr/>
        </p:nvSpPr>
        <p:spPr>
          <a:xfrm>
            <a:off x="6566132" y="2629400"/>
            <a:ext cx="1179269" cy="1155152"/>
          </a:xfrm>
          <a:prstGeom prst="ellipse">
            <a:avLst/>
          </a:prstGeom>
          <a:blipFill>
            <a:blip r:embed="rId5"/>
            <a:stretch>
              <a:fillRect l="-5000" t="-7000" r="-4000" b="-5000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5FC4095-32C7-30F6-DB43-903402748E8D}"/>
              </a:ext>
            </a:extLst>
          </p:cNvPr>
          <p:cNvSpPr/>
          <p:nvPr/>
        </p:nvSpPr>
        <p:spPr>
          <a:xfrm>
            <a:off x="4778754" y="3589289"/>
            <a:ext cx="413299" cy="3905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A7940EB-24FA-30CA-A00F-FF9BCA383721}"/>
              </a:ext>
            </a:extLst>
          </p:cNvPr>
          <p:cNvGrpSpPr/>
          <p:nvPr/>
        </p:nvGrpSpPr>
        <p:grpSpPr>
          <a:xfrm>
            <a:off x="6564542" y="1301882"/>
            <a:ext cx="1169118" cy="1114426"/>
            <a:chOff x="10055940" y="455040"/>
            <a:chExt cx="1169118" cy="111442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9384561-8176-3B37-4802-D62774C90068}"/>
                </a:ext>
              </a:extLst>
            </p:cNvPr>
            <p:cNvSpPr/>
            <p:nvPr/>
          </p:nvSpPr>
          <p:spPr>
            <a:xfrm>
              <a:off x="10055940" y="455040"/>
              <a:ext cx="1164431" cy="11144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26490D4-9F4D-235C-A3CD-2BC9CA5B9B8B}"/>
                </a:ext>
              </a:extLst>
            </p:cNvPr>
            <p:cNvSpPr txBox="1"/>
            <p:nvPr/>
          </p:nvSpPr>
          <p:spPr>
            <a:xfrm>
              <a:off x="10064865" y="834665"/>
              <a:ext cx="1160193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>
                  <a:solidFill>
                    <a:srgbClr val="004F71"/>
                  </a:solidFill>
                  <a:ea typeface="Calibri"/>
                  <a:cs typeface="Calibri"/>
                </a:rPr>
                <a:t>BROMIDE</a:t>
              </a:r>
              <a:endParaRPr lang="en-US" sz="1200">
                <a:solidFill>
                  <a:srgbClr val="004F71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02BBE3F-1D25-A128-B126-A9782B9CE74E}"/>
                </a:ext>
              </a:extLst>
            </p:cNvPr>
            <p:cNvSpPr txBox="1"/>
            <p:nvPr/>
          </p:nvSpPr>
          <p:spPr>
            <a:xfrm>
              <a:off x="10058058" y="1006583"/>
              <a:ext cx="1160193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800" b="1">
                  <a:solidFill>
                    <a:srgbClr val="004F71"/>
                  </a:solidFill>
                  <a:ea typeface="Calibri"/>
                  <a:cs typeface="Calibri"/>
                </a:rPr>
                <a:t>(Lithium Bromide)</a:t>
              </a:r>
              <a:endParaRPr lang="en-US" sz="800">
                <a:solidFill>
                  <a:srgbClr val="004F71"/>
                </a:solidFill>
              </a:endParaRPr>
            </a:p>
          </p:txBody>
        </p:sp>
      </p:grpSp>
      <p:sp>
        <p:nvSpPr>
          <p:cNvPr id="10" name="object 22">
            <a:extLst>
              <a:ext uri="{FF2B5EF4-FFF2-40B4-BE49-F238E27FC236}">
                <a16:creationId xmlns:a16="http://schemas.microsoft.com/office/drawing/2014/main" id="{34549554-C9DF-5D98-AB7E-67FE9F3587BA}"/>
              </a:ext>
            </a:extLst>
          </p:cNvPr>
          <p:cNvSpPr/>
          <p:nvPr/>
        </p:nvSpPr>
        <p:spPr>
          <a:xfrm>
            <a:off x="471858" y="3129499"/>
            <a:ext cx="3123397" cy="45719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16CB9DD2-9D56-3F61-BB22-1BC0A233BA21}"/>
              </a:ext>
            </a:extLst>
          </p:cNvPr>
          <p:cNvSpPr txBox="1"/>
          <p:nvPr/>
        </p:nvSpPr>
        <p:spPr>
          <a:xfrm>
            <a:off x="1059783" y="3374748"/>
            <a:ext cx="3187427" cy="4892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>
                <a:solidFill>
                  <a:schemeClr val="tx2"/>
                </a:solidFill>
                <a:latin typeface="Calibri"/>
                <a:cs typeface="Calibri"/>
              </a:rPr>
              <a:t>IMPORTANT:</a:t>
            </a:r>
            <a:br>
              <a:rPr 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</a:br>
            <a:r>
              <a:rPr lang="en-US" sz="1000" b="1">
                <a:latin typeface="Calibri"/>
                <a:cs typeface="Calibri"/>
              </a:rPr>
              <a:t>Mix thoroughly and test promptly</a:t>
            </a: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0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CAEE9C8-6C23-CD37-9D69-733CCD8702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" y="3352520"/>
            <a:ext cx="457137" cy="457137"/>
          </a:xfrm>
          <a:prstGeom prst="rect">
            <a:avLst/>
          </a:prstGeom>
        </p:spPr>
      </p:pic>
      <p:pic>
        <p:nvPicPr>
          <p:cNvPr id="2" name="Graphic 1" descr="No sign with solid fill">
            <a:extLst>
              <a:ext uri="{FF2B5EF4-FFF2-40B4-BE49-F238E27FC236}">
                <a16:creationId xmlns:a16="http://schemas.microsoft.com/office/drawing/2014/main" id="{0A9F33E3-1564-2056-302C-471DADEF42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80432" y="1188080"/>
            <a:ext cx="550809" cy="550809"/>
          </a:xfrm>
          <a:prstGeom prst="rect">
            <a:avLst/>
          </a:prstGeom>
        </p:spPr>
      </p:pic>
      <p:pic>
        <p:nvPicPr>
          <p:cNvPr id="9" name="Graphic 8" descr="No sign with solid fill">
            <a:extLst>
              <a:ext uri="{FF2B5EF4-FFF2-40B4-BE49-F238E27FC236}">
                <a16:creationId xmlns:a16="http://schemas.microsoft.com/office/drawing/2014/main" id="{A3CE9F71-5266-7995-CA23-0F93982640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8385" y="2558166"/>
            <a:ext cx="550809" cy="550809"/>
          </a:xfrm>
          <a:prstGeom prst="rect">
            <a:avLst/>
          </a:prstGeom>
        </p:spPr>
      </p:pic>
      <p:pic>
        <p:nvPicPr>
          <p:cNvPr id="17" name="Graphic 16" descr="No sign with solid fill">
            <a:extLst>
              <a:ext uri="{FF2B5EF4-FFF2-40B4-BE49-F238E27FC236}">
                <a16:creationId xmlns:a16="http://schemas.microsoft.com/office/drawing/2014/main" id="{553C6326-7B2B-9FAF-CB9D-D78C4FFC88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03192" y="2616641"/>
            <a:ext cx="550809" cy="550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8041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AC93A-87E8-3AF5-95B8-0754F0D1D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FDD12-FD23-6954-DCB2-C462CF36C7D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32</a:t>
            </a:fld>
            <a:endParaRPr lang="en-IN"/>
          </a:p>
        </p:txBody>
      </p:sp>
      <p:sp>
        <p:nvSpPr>
          <p:cNvPr id="24" name="Title 11">
            <a:extLst>
              <a:ext uri="{FF2B5EF4-FFF2-40B4-BE49-F238E27FC236}">
                <a16:creationId xmlns:a16="http://schemas.microsoft.com/office/drawing/2014/main" id="{6126C928-498A-80B7-2167-33279A33C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Hematocrit</a:t>
            </a:r>
            <a:r>
              <a:rPr lang="en-US" dirty="0"/>
              <a:t> results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4A27507-DC2F-B14A-E17A-E66CC9B257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sp>
        <p:nvSpPr>
          <p:cNvPr id="27" name="Content Placeholder 13">
            <a:extLst>
              <a:ext uri="{FF2B5EF4-FFF2-40B4-BE49-F238E27FC236}">
                <a16:creationId xmlns:a16="http://schemas.microsoft.com/office/drawing/2014/main" id="{69903A9C-2B14-DA53-2768-653A6253B03E}"/>
              </a:ext>
            </a:extLst>
          </p:cNvPr>
          <p:cNvSpPr txBox="1">
            <a:spLocks/>
          </p:cNvSpPr>
          <p:nvPr/>
        </p:nvSpPr>
        <p:spPr>
          <a:xfrm>
            <a:off x="568028" y="1462427"/>
            <a:ext cx="3984625" cy="1111250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960"/>
              </a:spcBef>
            </a:pPr>
            <a:r>
              <a:rPr lang="en-US" spc="-10" dirty="0">
                <a:solidFill>
                  <a:schemeClr val="accent3"/>
                </a:solidFill>
                <a:latin typeface="Calibri"/>
                <a:cs typeface="Calibri"/>
              </a:rPr>
              <a:t>AVOID AFFECTING HEMATOCRIT RESULTS</a:t>
            </a: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Mix thoroughly</a:t>
            </a:r>
            <a:endParaRPr lang="en-US" dirty="0">
              <a:latin typeface="+mn-lt"/>
              <a:ea typeface="Calibri"/>
              <a:cs typeface="Calibri"/>
            </a:endParaRP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Draw adequate waste prior to drawing blood</a:t>
            </a:r>
            <a:endParaRPr lang="en-US" dirty="0">
              <a:latin typeface="+mn-lt"/>
              <a:ea typeface="Calibri"/>
              <a:cs typeface="Calibri"/>
            </a:endParaRP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Keep analyzer level during testing</a:t>
            </a:r>
            <a:endParaRPr lang="en-US" dirty="0">
              <a:latin typeface="+mn-lt"/>
              <a:ea typeface="Calibri"/>
              <a:cs typeface="Calibri"/>
            </a:endParaRPr>
          </a:p>
          <a:p>
            <a:pPr marL="169545" lvl="1" indent="-169545"/>
            <a:endParaRPr lang="en-US" sz="1600" baseline="300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0E0F2FE-CD1F-8B4C-F55F-BA3FB2178652}"/>
              </a:ext>
            </a:extLst>
          </p:cNvPr>
          <p:cNvSpPr/>
          <p:nvPr/>
        </p:nvSpPr>
        <p:spPr>
          <a:xfrm>
            <a:off x="5017291" y="2965386"/>
            <a:ext cx="1146802" cy="1141281"/>
          </a:xfrm>
          <a:prstGeom prst="ellipse">
            <a:avLst/>
          </a:prstGeom>
          <a:blipFill>
            <a:blip r:embed="rId3"/>
            <a:stretch>
              <a:fillRect l="-5000" t="-7000" r="-4000" b="-5000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784D9F5-8301-D596-73E5-EF0D4150D08F}"/>
              </a:ext>
            </a:extLst>
          </p:cNvPr>
          <p:cNvGrpSpPr/>
          <p:nvPr/>
        </p:nvGrpSpPr>
        <p:grpSpPr>
          <a:xfrm>
            <a:off x="6290478" y="2828147"/>
            <a:ext cx="1882906" cy="1410823"/>
            <a:chOff x="6000168" y="2966692"/>
            <a:chExt cx="1882906" cy="141082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C458A4E-23BF-172A-2332-B689A27B5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0168" y="2966692"/>
              <a:ext cx="1882906" cy="1410823"/>
            </a:xfrm>
            <a:prstGeom prst="rect">
              <a:avLst/>
            </a:prstGeom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A7E0A92-2795-178F-80B2-9ACF14DC1841}"/>
                </a:ext>
              </a:extLst>
            </p:cNvPr>
            <p:cNvSpPr/>
            <p:nvPr/>
          </p:nvSpPr>
          <p:spPr>
            <a:xfrm>
              <a:off x="6293053" y="3108319"/>
              <a:ext cx="1179269" cy="1141281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object 22">
            <a:extLst>
              <a:ext uri="{FF2B5EF4-FFF2-40B4-BE49-F238E27FC236}">
                <a16:creationId xmlns:a16="http://schemas.microsoft.com/office/drawing/2014/main" id="{5F829313-8CA1-561A-4F29-6EF0EEBEA41B}"/>
              </a:ext>
            </a:extLst>
          </p:cNvPr>
          <p:cNvSpPr/>
          <p:nvPr/>
        </p:nvSpPr>
        <p:spPr>
          <a:xfrm>
            <a:off x="565903" y="3129499"/>
            <a:ext cx="2993409" cy="56584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D60BC128-173C-EFD4-782E-690018DE9A50}"/>
              </a:ext>
            </a:extLst>
          </p:cNvPr>
          <p:cNvSpPr txBox="1"/>
          <p:nvPr/>
        </p:nvSpPr>
        <p:spPr>
          <a:xfrm>
            <a:off x="1124891" y="3374748"/>
            <a:ext cx="3187427" cy="4892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>
                <a:solidFill>
                  <a:schemeClr val="tx2"/>
                </a:solidFill>
                <a:latin typeface="Calibri"/>
                <a:cs typeface="Calibri"/>
              </a:rPr>
              <a:t>IMPORTANT:</a:t>
            </a:r>
            <a:br>
              <a:rPr 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</a:br>
            <a:r>
              <a:rPr lang="en-US" sz="1000" b="1">
                <a:latin typeface="Calibri"/>
                <a:cs typeface="Calibri"/>
              </a:rPr>
              <a:t>Mix thoroughly and test promptly</a:t>
            </a: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0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09DC731-C7B3-A054-26D4-0FD1D46955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27" y="3352520"/>
            <a:ext cx="457137" cy="457137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4428E29-6D66-F750-4BA6-7EE557B68DF6}"/>
              </a:ext>
            </a:extLst>
          </p:cNvPr>
          <p:cNvSpPr/>
          <p:nvPr/>
        </p:nvSpPr>
        <p:spPr>
          <a:xfrm>
            <a:off x="6661198" y="1598922"/>
            <a:ext cx="1202705" cy="1149505"/>
          </a:xfrm>
          <a:prstGeom prst="ellipse">
            <a:avLst/>
          </a:prstGeom>
          <a:blipFill dpi="0" rotWithShape="1">
            <a:blip r:embed="rId6"/>
            <a:srcRect/>
            <a:stretch>
              <a:fillRect l="-5000" t="-7000" r="-4000" b="-5000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No sign with solid fill">
            <a:extLst>
              <a:ext uri="{FF2B5EF4-FFF2-40B4-BE49-F238E27FC236}">
                <a16:creationId xmlns:a16="http://schemas.microsoft.com/office/drawing/2014/main" id="{55F167D9-A4DD-09D8-2153-AAB163A12A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13094" y="2874640"/>
            <a:ext cx="550809" cy="550809"/>
          </a:xfrm>
          <a:prstGeom prst="rect">
            <a:avLst/>
          </a:prstGeom>
        </p:spPr>
      </p:pic>
      <p:pic>
        <p:nvPicPr>
          <p:cNvPr id="14" name="Graphic 13" descr="No sign with solid fill">
            <a:extLst>
              <a:ext uri="{FF2B5EF4-FFF2-40B4-BE49-F238E27FC236}">
                <a16:creationId xmlns:a16="http://schemas.microsoft.com/office/drawing/2014/main" id="{40ADE5EE-5A5F-1BB1-0A21-8DF282DD2A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05592" y="2891711"/>
            <a:ext cx="550809" cy="550809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A79BD0CF-A00C-E2D4-6896-D53ED6D3AE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95098" y="1453112"/>
            <a:ext cx="468805" cy="4688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E0182C0-5281-5EBD-6A0E-3C6254E01C4C}"/>
              </a:ext>
            </a:extLst>
          </p:cNvPr>
          <p:cNvGrpSpPr/>
          <p:nvPr/>
        </p:nvGrpSpPr>
        <p:grpSpPr>
          <a:xfrm>
            <a:off x="4891366" y="1545189"/>
            <a:ext cx="1423974" cy="1256970"/>
            <a:chOff x="5016691" y="2954724"/>
            <a:chExt cx="1423687" cy="123847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650062B-1497-1612-0652-AB05AAF62DAC}"/>
                </a:ext>
              </a:extLst>
            </p:cNvPr>
            <p:cNvSpPr/>
            <p:nvPr/>
          </p:nvSpPr>
          <p:spPr>
            <a:xfrm>
              <a:off x="5140458" y="3051921"/>
              <a:ext cx="1179269" cy="1141281"/>
            </a:xfrm>
            <a:prstGeom prst="ellipse">
              <a:avLst/>
            </a:prstGeom>
            <a:solidFill>
              <a:schemeClr val="bg1">
                <a:lumMod val="50000"/>
                <a:alpha val="24000"/>
              </a:schemeClr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C9443E6-C0F4-2391-D0CA-4634D92C4927}"/>
                </a:ext>
              </a:extLst>
            </p:cNvPr>
            <p:cNvGrpSpPr/>
            <p:nvPr/>
          </p:nvGrpSpPr>
          <p:grpSpPr>
            <a:xfrm>
              <a:off x="5231048" y="3279435"/>
              <a:ext cx="974348" cy="906481"/>
              <a:chOff x="6140860" y="1341013"/>
              <a:chExt cx="1614573" cy="1377617"/>
            </a:xfrm>
          </p:grpSpPr>
          <p:pic>
            <p:nvPicPr>
              <p:cNvPr id="32" name="Picture 31" descr="A gloved hand holding a syringe&#10;&#10;Description automatically generated">
                <a:extLst>
                  <a:ext uri="{FF2B5EF4-FFF2-40B4-BE49-F238E27FC236}">
                    <a16:creationId xmlns:a16="http://schemas.microsoft.com/office/drawing/2014/main" id="{3EAB4262-448C-CDD1-E565-B82ACCF81F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97972">
                <a:off x="6688068" y="1774021"/>
                <a:ext cx="1067365" cy="944609"/>
              </a:xfrm>
              <a:prstGeom prst="rect">
                <a:avLst/>
              </a:prstGeom>
            </p:spPr>
          </p:pic>
          <p:pic>
            <p:nvPicPr>
              <p:cNvPr id="43" name="Picture 42" descr="A hand in a purple glove holding a test tube with a red liquid&#10;&#10;Description automatically generated">
                <a:extLst>
                  <a:ext uri="{FF2B5EF4-FFF2-40B4-BE49-F238E27FC236}">
                    <a16:creationId xmlns:a16="http://schemas.microsoft.com/office/drawing/2014/main" id="{23B6CF9C-9F53-CCB7-46AF-A17A93FED7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43000" contrast="1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0860" y="1341013"/>
                <a:ext cx="1087688" cy="946063"/>
              </a:xfrm>
              <a:prstGeom prst="parallelogram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A473AE0-F4C7-C4D6-E3D9-839B8D628D59}"/>
                </a:ext>
              </a:extLst>
            </p:cNvPr>
            <p:cNvGrpSpPr/>
            <p:nvPr/>
          </p:nvGrpSpPr>
          <p:grpSpPr>
            <a:xfrm>
              <a:off x="5960958" y="3440373"/>
              <a:ext cx="357718" cy="335578"/>
              <a:chOff x="7389424" y="1369831"/>
              <a:chExt cx="592768" cy="509990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222FC61-EDCE-4181-3011-EDF8591A2E36}"/>
                  </a:ext>
                </a:extLst>
              </p:cNvPr>
              <p:cNvSpPr txBox="1"/>
              <p:nvPr/>
            </p:nvSpPr>
            <p:spPr>
              <a:xfrm>
                <a:off x="7389424" y="1369831"/>
                <a:ext cx="592768" cy="4608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400" b="1" dirty="0">
                    <a:solidFill>
                      <a:srgbClr val="C6006F"/>
                    </a:solidFill>
                  </a:rPr>
                  <a:t>5x</a:t>
                </a:r>
                <a:endParaRPr lang="en-US" sz="1400" b="1" dirty="0">
                  <a:solidFill>
                    <a:srgbClr val="C6006F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30" name="Arrow: Curved Right 29">
                <a:extLst>
                  <a:ext uri="{FF2B5EF4-FFF2-40B4-BE49-F238E27FC236}">
                    <a16:creationId xmlns:a16="http://schemas.microsoft.com/office/drawing/2014/main" id="{37F9E6D7-6AF1-B8C4-5F83-B3FDBF16C848}"/>
                  </a:ext>
                </a:extLst>
              </p:cNvPr>
              <p:cNvSpPr/>
              <p:nvPr/>
            </p:nvSpPr>
            <p:spPr>
              <a:xfrm>
                <a:off x="7590434" y="1749654"/>
                <a:ext cx="216453" cy="130167"/>
              </a:xfrm>
              <a:prstGeom prst="curvedRightArrow">
                <a:avLst>
                  <a:gd name="adj1" fmla="val 25000"/>
                  <a:gd name="adj2" fmla="val 50000"/>
                  <a:gd name="adj3" fmla="val 70837"/>
                </a:avLst>
              </a:prstGeom>
              <a:solidFill>
                <a:srgbClr val="C60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10219C8-8B80-6905-2390-8702480583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1199" y="3264896"/>
              <a:ext cx="646231" cy="758692"/>
            </a:xfrm>
            <a:prstGeom prst="line">
              <a:avLst/>
            </a:prstGeom>
            <a:ln w="1174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BED942B-671A-8863-DE02-EA4C9AF41E7D}"/>
                </a:ext>
              </a:extLst>
            </p:cNvPr>
            <p:cNvGrpSpPr/>
            <p:nvPr/>
          </p:nvGrpSpPr>
          <p:grpSpPr>
            <a:xfrm>
              <a:off x="5016691" y="3213051"/>
              <a:ext cx="449072" cy="346907"/>
              <a:chOff x="4893524" y="1715693"/>
              <a:chExt cx="449072" cy="346907"/>
            </a:xfrm>
          </p:grpSpPr>
          <p:sp>
            <p:nvSpPr>
              <p:cNvPr id="23" name="Arrow: Up 22">
                <a:extLst>
                  <a:ext uri="{FF2B5EF4-FFF2-40B4-BE49-F238E27FC236}">
                    <a16:creationId xmlns:a16="http://schemas.microsoft.com/office/drawing/2014/main" id="{621FA53E-B753-A0AF-8249-867D21A0E659}"/>
                  </a:ext>
                </a:extLst>
              </p:cNvPr>
              <p:cNvSpPr/>
              <p:nvPr/>
            </p:nvSpPr>
            <p:spPr>
              <a:xfrm>
                <a:off x="5035962" y="1955552"/>
                <a:ext cx="91317" cy="103529"/>
              </a:xfrm>
              <a:prstGeom prst="upArrow">
                <a:avLst/>
              </a:prstGeom>
              <a:solidFill>
                <a:srgbClr val="C60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8B3B8C3B-04A2-893F-47EC-D53518E355FC}"/>
                  </a:ext>
                </a:extLst>
              </p:cNvPr>
              <p:cNvSpPr/>
              <p:nvPr/>
            </p:nvSpPr>
            <p:spPr>
              <a:xfrm rot="10800000">
                <a:off x="5121499" y="1959071"/>
                <a:ext cx="91317" cy="103529"/>
              </a:xfrm>
              <a:prstGeom prst="upArrow">
                <a:avLst/>
              </a:prstGeom>
              <a:solidFill>
                <a:srgbClr val="C60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10CA661-4A9E-87BE-9D74-46E1B6DE7552}"/>
                  </a:ext>
                </a:extLst>
              </p:cNvPr>
              <p:cNvSpPr txBox="1"/>
              <p:nvPr/>
            </p:nvSpPr>
            <p:spPr>
              <a:xfrm>
                <a:off x="4893524" y="1715693"/>
                <a:ext cx="449072" cy="30324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400" b="1" dirty="0">
                    <a:solidFill>
                      <a:srgbClr val="C6006F"/>
                    </a:solidFill>
                  </a:rPr>
                  <a:t>10x</a:t>
                </a:r>
                <a:endParaRPr lang="en-US" sz="1400" b="1" dirty="0">
                  <a:solidFill>
                    <a:srgbClr val="C6006F"/>
                  </a:solidFill>
                  <a:ea typeface="Calibri"/>
                  <a:cs typeface="Calibri"/>
                </a:endParaRPr>
              </a:p>
            </p:txBody>
          </p:sp>
        </p:grpSp>
        <p:pic>
          <p:nvPicPr>
            <p:cNvPr id="22" name="Graphic 21" descr="Checkmark with solid fill">
              <a:extLst>
                <a:ext uri="{FF2B5EF4-FFF2-40B4-BE49-F238E27FC236}">
                  <a16:creationId xmlns:a16="http://schemas.microsoft.com/office/drawing/2014/main" id="{F791E515-6783-F6DF-85A1-C921EC442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71573" y="2954724"/>
              <a:ext cx="468805" cy="46880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36768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9716C-AD9F-A8A7-1C21-1F15D17CD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A3280-1BCD-C2E8-70CE-B0C5C96ED44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33</a:t>
            </a:fld>
            <a:endParaRPr lang="en-IN"/>
          </a:p>
        </p:txBody>
      </p:sp>
      <p:sp>
        <p:nvSpPr>
          <p:cNvPr id="19" name="Title 11">
            <a:extLst>
              <a:ext uri="{FF2B5EF4-FFF2-40B4-BE49-F238E27FC236}">
                <a16:creationId xmlns:a16="http://schemas.microsoft.com/office/drawing/2014/main" id="{B3E4C94D-D53E-FCE5-AC1E-12D2B230C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pH</a:t>
            </a:r>
            <a:r>
              <a:rPr lang="en-US" dirty="0"/>
              <a:t> results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536A080-508B-5F66-E647-EA34F0A96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sp>
        <p:nvSpPr>
          <p:cNvPr id="46" name="Content Placeholder 13">
            <a:extLst>
              <a:ext uri="{FF2B5EF4-FFF2-40B4-BE49-F238E27FC236}">
                <a16:creationId xmlns:a16="http://schemas.microsoft.com/office/drawing/2014/main" id="{494B8166-907E-7AF2-7E1E-5B2FF9AE149D}"/>
              </a:ext>
            </a:extLst>
          </p:cNvPr>
          <p:cNvSpPr txBox="1">
            <a:spLocks/>
          </p:cNvSpPr>
          <p:nvPr/>
        </p:nvSpPr>
        <p:spPr>
          <a:xfrm>
            <a:off x="502920" y="1492907"/>
            <a:ext cx="3984625" cy="14236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960"/>
              </a:spcBef>
            </a:pPr>
            <a:r>
              <a:rPr lang="en-US" spc="-10" dirty="0">
                <a:solidFill>
                  <a:schemeClr val="accent3"/>
                </a:solidFill>
                <a:latin typeface="Calibri"/>
                <a:cs typeface="Calibri"/>
              </a:rPr>
              <a:t>AVOID AFFECTING PH RESULTS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Avoid extra muscular activity during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sample collection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Do </a:t>
            </a:r>
            <a:r>
              <a:rPr lang="en-US" b="1" dirty="0">
                <a:latin typeface="+mn-lt"/>
              </a:rPr>
              <a:t>NOT</a:t>
            </a:r>
            <a:r>
              <a:rPr lang="en-US" dirty="0">
                <a:latin typeface="+mn-lt"/>
              </a:rPr>
              <a:t> expose to air</a:t>
            </a:r>
          </a:p>
          <a:p>
            <a:pPr lvl="1"/>
            <a:endParaRPr lang="en-US" sz="1600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10" name="object 22">
            <a:extLst>
              <a:ext uri="{FF2B5EF4-FFF2-40B4-BE49-F238E27FC236}">
                <a16:creationId xmlns:a16="http://schemas.microsoft.com/office/drawing/2014/main" id="{80ECC62E-385D-075C-605C-8132FF705B72}"/>
              </a:ext>
            </a:extLst>
          </p:cNvPr>
          <p:cNvSpPr/>
          <p:nvPr/>
        </p:nvSpPr>
        <p:spPr>
          <a:xfrm>
            <a:off x="631010" y="3129499"/>
            <a:ext cx="2993409" cy="56584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16C3AC60-B5F4-952D-80B0-4C1C88523DF4}"/>
              </a:ext>
            </a:extLst>
          </p:cNvPr>
          <p:cNvSpPr txBox="1"/>
          <p:nvPr/>
        </p:nvSpPr>
        <p:spPr>
          <a:xfrm>
            <a:off x="1218935" y="3374748"/>
            <a:ext cx="3187427" cy="4892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>
                <a:solidFill>
                  <a:schemeClr val="tx2"/>
                </a:solidFill>
                <a:latin typeface="Calibri"/>
                <a:cs typeface="Calibri"/>
              </a:rPr>
              <a:t>IMPORTANT:</a:t>
            </a:r>
            <a:br>
              <a:rPr 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</a:br>
            <a:r>
              <a:rPr lang="en-US" sz="1000" b="1">
                <a:latin typeface="Calibri"/>
                <a:cs typeface="Calibri"/>
              </a:rPr>
              <a:t>Mix thoroughly and test promptly</a:t>
            </a: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0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30B2246-6CBD-4E57-2EF0-57DB849699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71" y="3352520"/>
            <a:ext cx="457137" cy="45713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A829B10-A0DA-A635-58F2-8BEBE520202A}"/>
              </a:ext>
            </a:extLst>
          </p:cNvPr>
          <p:cNvGrpSpPr/>
          <p:nvPr/>
        </p:nvGrpSpPr>
        <p:grpSpPr>
          <a:xfrm>
            <a:off x="4970223" y="1438100"/>
            <a:ext cx="3040372" cy="1366567"/>
            <a:chOff x="4970223" y="1438100"/>
            <a:chExt cx="3040372" cy="136656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41C0959-92B3-D7BD-C1A3-0B2D7B3A109A}"/>
                </a:ext>
              </a:extLst>
            </p:cNvPr>
            <p:cNvSpPr/>
            <p:nvPr/>
          </p:nvSpPr>
          <p:spPr>
            <a:xfrm>
              <a:off x="6608302" y="1486729"/>
              <a:ext cx="1327320" cy="1316196"/>
            </a:xfrm>
            <a:prstGeom prst="ellipse">
              <a:avLst/>
            </a:prstGeom>
            <a:blipFill>
              <a:blip r:embed="rId4"/>
              <a:stretch>
                <a:fillRect l="-5000" t="-7000" r="-4000" b="-5000"/>
              </a:stretch>
            </a:blip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Graphic 16" descr="No sign with solid fill">
              <a:extLst>
                <a:ext uri="{FF2B5EF4-FFF2-40B4-BE49-F238E27FC236}">
                  <a16:creationId xmlns:a16="http://schemas.microsoft.com/office/drawing/2014/main" id="{8EA0A26E-62CA-8596-9284-F28F7EDD3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59786" y="1438100"/>
              <a:ext cx="550809" cy="550809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FFD1391-B3DD-8FD9-58DB-FAC212549241}"/>
                </a:ext>
              </a:extLst>
            </p:cNvPr>
            <p:cNvSpPr/>
            <p:nvPr/>
          </p:nvSpPr>
          <p:spPr>
            <a:xfrm>
              <a:off x="4970223" y="1500826"/>
              <a:ext cx="1302707" cy="1303841"/>
            </a:xfrm>
            <a:prstGeom prst="ellipse">
              <a:avLst/>
            </a:prstGeom>
            <a:blipFill>
              <a:blip r:embed="rId7"/>
              <a:stretch>
                <a:fillRect l="-9663" t="-6105" r="-23701" b="-6105"/>
              </a:stretch>
            </a:blip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Graphic 21" descr="No sign with solid fill">
              <a:extLst>
                <a:ext uri="{FF2B5EF4-FFF2-40B4-BE49-F238E27FC236}">
                  <a16:creationId xmlns:a16="http://schemas.microsoft.com/office/drawing/2014/main" id="{FF56FEC3-09BB-21E2-DAE2-2B7F1CFB7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95295" y="1439800"/>
              <a:ext cx="550809" cy="55080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75215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9B00A-9522-219C-1923-9FACEA92A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AD6F744-0B9A-F393-E885-C54DCC625C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34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DDEF87F-8D62-052E-CA82-EAC36B8F1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PCO2</a:t>
            </a:r>
            <a:r>
              <a:rPr lang="en-US" dirty="0"/>
              <a:t> results in ABG cartridges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F846BB2-A219-B6BA-3A9C-FD684C500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sp>
        <p:nvSpPr>
          <p:cNvPr id="53" name="Content Placeholder 13">
            <a:extLst>
              <a:ext uri="{FF2B5EF4-FFF2-40B4-BE49-F238E27FC236}">
                <a16:creationId xmlns:a16="http://schemas.microsoft.com/office/drawing/2014/main" id="{51C49BCB-14B6-222F-1530-8FE964E6159F}"/>
              </a:ext>
            </a:extLst>
          </p:cNvPr>
          <p:cNvSpPr txBox="1">
            <a:spLocks/>
          </p:cNvSpPr>
          <p:nvPr/>
        </p:nvSpPr>
        <p:spPr>
          <a:xfrm>
            <a:off x="520764" y="1364139"/>
            <a:ext cx="3984625" cy="1079975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960"/>
              </a:spcBef>
            </a:pPr>
            <a:r>
              <a:rPr lang="en-US" spc="-10" dirty="0">
                <a:solidFill>
                  <a:schemeClr val="accent3"/>
                </a:solidFill>
                <a:latin typeface="+mn-lt"/>
                <a:cs typeface="Calibri"/>
              </a:rPr>
              <a:t>AVOID AFFECTING PCO</a:t>
            </a:r>
            <a:r>
              <a:rPr lang="en-US" spc="-10" baseline="-25000" dirty="0">
                <a:solidFill>
                  <a:schemeClr val="accent3"/>
                </a:solidFill>
                <a:latin typeface="+mn-lt"/>
                <a:cs typeface="Calibri"/>
              </a:rPr>
              <a:t>2 </a:t>
            </a:r>
            <a:r>
              <a:rPr lang="en-US" spc="-10" dirty="0">
                <a:solidFill>
                  <a:schemeClr val="accent3"/>
                </a:solidFill>
                <a:latin typeface="+mn-lt"/>
                <a:cs typeface="Calibri"/>
              </a:rPr>
              <a:t>RESULTS</a:t>
            </a: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Test promptly</a:t>
            </a:r>
            <a:endParaRPr lang="en-US" dirty="0">
              <a:latin typeface="+mn-lt"/>
              <a:ea typeface="Calibri"/>
              <a:cs typeface="Calibri"/>
            </a:endParaRP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Fill blood collection device completely</a:t>
            </a:r>
            <a:endParaRPr lang="en-US" dirty="0">
              <a:latin typeface="+mn-lt"/>
              <a:ea typeface="Calibri"/>
              <a:cs typeface="Calibri"/>
            </a:endParaRP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Do </a:t>
            </a:r>
            <a:r>
              <a:rPr lang="en-US" b="1" dirty="0">
                <a:latin typeface="+mn-lt"/>
              </a:rPr>
              <a:t>NOT</a:t>
            </a:r>
            <a:r>
              <a:rPr lang="en-US" dirty="0">
                <a:latin typeface="+mn-lt"/>
              </a:rPr>
              <a:t> expose to air</a:t>
            </a:r>
            <a:endParaRPr lang="en-US" dirty="0">
              <a:latin typeface="+mn-lt"/>
              <a:ea typeface="Calibri"/>
              <a:cs typeface="Calibri"/>
            </a:endParaRPr>
          </a:p>
          <a:p>
            <a:pPr marL="169545" lvl="1" indent="-169545"/>
            <a:endParaRPr lang="en-US" sz="1600" baseline="300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24CC559-0A9D-804C-33CF-ECAE6B1952AE}"/>
              </a:ext>
            </a:extLst>
          </p:cNvPr>
          <p:cNvSpPr/>
          <p:nvPr/>
        </p:nvSpPr>
        <p:spPr>
          <a:xfrm>
            <a:off x="7644504" y="2392757"/>
            <a:ext cx="413299" cy="3905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bject 22">
            <a:extLst>
              <a:ext uri="{FF2B5EF4-FFF2-40B4-BE49-F238E27FC236}">
                <a16:creationId xmlns:a16="http://schemas.microsoft.com/office/drawing/2014/main" id="{DF8088DD-9D99-1B1E-8DED-B7552F57D4E7}"/>
              </a:ext>
            </a:extLst>
          </p:cNvPr>
          <p:cNvSpPr/>
          <p:nvPr/>
        </p:nvSpPr>
        <p:spPr>
          <a:xfrm>
            <a:off x="580370" y="3129499"/>
            <a:ext cx="2993409" cy="56584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FD5E3FD-862A-56AD-EEE1-9A4306D51B04}"/>
              </a:ext>
            </a:extLst>
          </p:cNvPr>
          <p:cNvGrpSpPr/>
          <p:nvPr/>
        </p:nvGrpSpPr>
        <p:grpSpPr>
          <a:xfrm>
            <a:off x="5109686" y="1321594"/>
            <a:ext cx="1446371" cy="1411606"/>
            <a:chOff x="5022056" y="1207294"/>
            <a:chExt cx="1164431" cy="1114426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8BEC73-B3BE-C544-634D-0434430D8264}"/>
                </a:ext>
              </a:extLst>
            </p:cNvPr>
            <p:cNvSpPr/>
            <p:nvPr/>
          </p:nvSpPr>
          <p:spPr>
            <a:xfrm>
              <a:off x="5022056" y="1207294"/>
              <a:ext cx="1164431" cy="11144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C314CC9-2C5B-9612-6F45-6D0FC898A6A1}"/>
                </a:ext>
              </a:extLst>
            </p:cNvPr>
            <p:cNvSpPr txBox="1"/>
            <p:nvPr/>
          </p:nvSpPr>
          <p:spPr>
            <a:xfrm>
              <a:off x="5026294" y="1553417"/>
              <a:ext cx="1160193" cy="42218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n-US" b="1">
                  <a:solidFill>
                    <a:schemeClr val="accent3"/>
                  </a:solidFill>
                  <a:ea typeface="Calibri"/>
                  <a:cs typeface="Calibri"/>
                </a:rPr>
                <a:t>TEST </a:t>
              </a:r>
              <a:br>
                <a:rPr lang="en-US" b="1">
                  <a:ea typeface="Calibri"/>
                  <a:cs typeface="Calibri"/>
                </a:rPr>
              </a:br>
              <a:r>
                <a:rPr lang="en-US" b="1">
                  <a:solidFill>
                    <a:schemeClr val="accent3"/>
                  </a:solidFill>
                  <a:ea typeface="Calibri"/>
                  <a:cs typeface="Calibri"/>
                </a:rPr>
                <a:t>PROMPTLY</a:t>
              </a:r>
              <a:endParaRPr lang="en-US"/>
            </a:p>
          </p:txBody>
        </p:sp>
      </p:grpSp>
      <p:pic>
        <p:nvPicPr>
          <p:cNvPr id="61" name="Graphic 60" descr="Checkmark with solid fill">
            <a:extLst>
              <a:ext uri="{FF2B5EF4-FFF2-40B4-BE49-F238E27FC236}">
                <a16:creationId xmlns:a16="http://schemas.microsoft.com/office/drawing/2014/main" id="{9173C73F-81C1-AD26-6523-E4B09DE63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0233" y="1319723"/>
            <a:ext cx="548640" cy="54864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79D97196-578C-A746-78F3-07F309357D80}"/>
              </a:ext>
            </a:extLst>
          </p:cNvPr>
          <p:cNvSpPr/>
          <p:nvPr/>
        </p:nvSpPr>
        <p:spPr>
          <a:xfrm>
            <a:off x="4789204" y="1121569"/>
            <a:ext cx="3670131" cy="1661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1A3B585-1186-7B16-9AFB-2A47E48AC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324" y="1361989"/>
            <a:ext cx="1600282" cy="1378021"/>
          </a:xfrm>
          <a:prstGeom prst="rect">
            <a:avLst/>
          </a:prstGeom>
          <a:ln>
            <a:noFill/>
          </a:ln>
        </p:spPr>
      </p:pic>
      <p:sp>
        <p:nvSpPr>
          <p:cNvPr id="18" name="object 7">
            <a:extLst>
              <a:ext uri="{FF2B5EF4-FFF2-40B4-BE49-F238E27FC236}">
                <a16:creationId xmlns:a16="http://schemas.microsoft.com/office/drawing/2014/main" id="{0BD3A47A-04BC-2605-5E71-F2741B5AFB74}"/>
              </a:ext>
            </a:extLst>
          </p:cNvPr>
          <p:cNvSpPr txBox="1"/>
          <p:nvPr/>
        </p:nvSpPr>
        <p:spPr>
          <a:xfrm>
            <a:off x="1168295" y="3374748"/>
            <a:ext cx="3187427" cy="4892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>
                <a:solidFill>
                  <a:schemeClr val="tx2"/>
                </a:solidFill>
                <a:latin typeface="Calibri"/>
                <a:cs typeface="Calibri"/>
              </a:rPr>
              <a:t>IMPORTANT:</a:t>
            </a:r>
            <a:br>
              <a:rPr 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</a:br>
            <a:r>
              <a:rPr lang="en-US" sz="1000" b="1">
                <a:latin typeface="Calibri"/>
                <a:cs typeface="Calibri"/>
              </a:rPr>
              <a:t>Mix thoroughly and test promptly</a:t>
            </a: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0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2477D1A6-6E17-C328-A3EB-FF0029E14F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31" y="3352520"/>
            <a:ext cx="457137" cy="45713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46FECA2-C1BE-8737-FF54-A788CAAA7D6B}"/>
              </a:ext>
            </a:extLst>
          </p:cNvPr>
          <p:cNvSpPr/>
          <p:nvPr/>
        </p:nvSpPr>
        <p:spPr>
          <a:xfrm>
            <a:off x="5109685" y="3015750"/>
            <a:ext cx="1349141" cy="1337834"/>
          </a:xfrm>
          <a:prstGeom prst="ellipse">
            <a:avLst/>
          </a:prstGeom>
          <a:blipFill>
            <a:blip r:embed="rId7"/>
            <a:stretch>
              <a:fillRect l="-5000" t="-7000" r="-4000" b="-5000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 descr="No sign with solid fill">
            <a:extLst>
              <a:ext uri="{FF2B5EF4-FFF2-40B4-BE49-F238E27FC236}">
                <a16:creationId xmlns:a16="http://schemas.microsoft.com/office/drawing/2014/main" id="{CF5D1638-9E69-6123-B2B8-28A6804D22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55801" y="2939687"/>
            <a:ext cx="550809" cy="550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3853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0D1B2-5AA0-26AF-5B7B-FE0E425B2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AF9A7F00-14DB-F117-C94B-AFEABA4FC8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35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9F9D3CA-FF6F-2D59-6A71-244B3DA6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PO2</a:t>
            </a:r>
            <a:r>
              <a:rPr lang="en-US" dirty="0"/>
              <a:t> results in ABG cartridges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2D69E44F-A1F2-FD98-85E4-B52B5A767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sp>
        <p:nvSpPr>
          <p:cNvPr id="53" name="Content Placeholder 13">
            <a:extLst>
              <a:ext uri="{FF2B5EF4-FFF2-40B4-BE49-F238E27FC236}">
                <a16:creationId xmlns:a16="http://schemas.microsoft.com/office/drawing/2014/main" id="{2C3D0EB6-F164-6DD3-5E81-66C5F8D07E05}"/>
              </a:ext>
            </a:extLst>
          </p:cNvPr>
          <p:cNvSpPr txBox="1">
            <a:spLocks/>
          </p:cNvSpPr>
          <p:nvPr/>
        </p:nvSpPr>
        <p:spPr>
          <a:xfrm>
            <a:off x="520764" y="1364139"/>
            <a:ext cx="3984625" cy="1079975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960"/>
              </a:spcBef>
            </a:pPr>
            <a:r>
              <a:rPr lang="en-US" spc="-10" dirty="0">
                <a:solidFill>
                  <a:schemeClr val="accent3"/>
                </a:solidFill>
                <a:latin typeface="+mn-lt"/>
                <a:cs typeface="Calibri"/>
              </a:rPr>
              <a:t>AVOID AFFECTING PO</a:t>
            </a:r>
            <a:r>
              <a:rPr lang="en-US" spc="-10" baseline="-25000" dirty="0">
                <a:solidFill>
                  <a:schemeClr val="accent3"/>
                </a:solidFill>
                <a:latin typeface="+mn-lt"/>
                <a:cs typeface="Calibri"/>
              </a:rPr>
              <a:t>2 </a:t>
            </a:r>
            <a:r>
              <a:rPr lang="en-US" spc="-10" dirty="0">
                <a:solidFill>
                  <a:schemeClr val="accent3"/>
                </a:solidFill>
                <a:latin typeface="+mn-lt"/>
                <a:cs typeface="Calibri"/>
              </a:rPr>
              <a:t>RESULTS</a:t>
            </a: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Test promptly</a:t>
            </a: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Do </a:t>
            </a:r>
            <a:r>
              <a:rPr lang="en-US" b="1" dirty="0">
                <a:latin typeface="+mn-lt"/>
              </a:rPr>
              <a:t>NOT</a:t>
            </a:r>
            <a:r>
              <a:rPr lang="en-US" dirty="0">
                <a:latin typeface="+mn-lt"/>
              </a:rPr>
              <a:t> ice samples</a:t>
            </a: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Fill blood collection device completely</a:t>
            </a:r>
          </a:p>
          <a:p>
            <a:pPr marL="169545" lvl="1" indent="-169545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latin typeface="+mn-lt"/>
              </a:rPr>
              <a:t>Do </a:t>
            </a:r>
            <a:r>
              <a:rPr lang="en-US" b="1" dirty="0">
                <a:latin typeface="+mn-lt"/>
              </a:rPr>
              <a:t>NOT</a:t>
            </a:r>
            <a:r>
              <a:rPr lang="en-US" dirty="0">
                <a:latin typeface="+mn-lt"/>
              </a:rPr>
              <a:t> expose to air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946F0F2-066C-62D1-8203-8FCF307F29B5}"/>
              </a:ext>
            </a:extLst>
          </p:cNvPr>
          <p:cNvSpPr/>
          <p:nvPr/>
        </p:nvSpPr>
        <p:spPr>
          <a:xfrm>
            <a:off x="7644504" y="2392757"/>
            <a:ext cx="413299" cy="3905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bject 22">
            <a:extLst>
              <a:ext uri="{FF2B5EF4-FFF2-40B4-BE49-F238E27FC236}">
                <a16:creationId xmlns:a16="http://schemas.microsoft.com/office/drawing/2014/main" id="{3FCABEEB-5BEE-0BCD-27A4-8343D03F547B}"/>
              </a:ext>
            </a:extLst>
          </p:cNvPr>
          <p:cNvSpPr/>
          <p:nvPr/>
        </p:nvSpPr>
        <p:spPr>
          <a:xfrm>
            <a:off x="580370" y="3129499"/>
            <a:ext cx="2993409" cy="56584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6DCACDF-C011-19A0-945D-D45BF721AF81}"/>
              </a:ext>
            </a:extLst>
          </p:cNvPr>
          <p:cNvGrpSpPr/>
          <p:nvPr/>
        </p:nvGrpSpPr>
        <p:grpSpPr>
          <a:xfrm>
            <a:off x="5109686" y="1321594"/>
            <a:ext cx="1446371" cy="1411606"/>
            <a:chOff x="5022056" y="1207294"/>
            <a:chExt cx="1164431" cy="1114426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AB109E3-A4D7-F80C-A441-4DFC79652125}"/>
                </a:ext>
              </a:extLst>
            </p:cNvPr>
            <p:cNvSpPr/>
            <p:nvPr/>
          </p:nvSpPr>
          <p:spPr>
            <a:xfrm>
              <a:off x="5022056" y="1207294"/>
              <a:ext cx="1164431" cy="11144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7E7903C-6D82-E720-9A45-17910FEAA5FB}"/>
                </a:ext>
              </a:extLst>
            </p:cNvPr>
            <p:cNvSpPr txBox="1"/>
            <p:nvPr/>
          </p:nvSpPr>
          <p:spPr>
            <a:xfrm>
              <a:off x="5026294" y="1553417"/>
              <a:ext cx="1160193" cy="42218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n-US" b="1">
                  <a:solidFill>
                    <a:schemeClr val="accent3"/>
                  </a:solidFill>
                  <a:ea typeface="Calibri"/>
                  <a:cs typeface="Calibri"/>
                </a:rPr>
                <a:t>TEST </a:t>
              </a:r>
              <a:br>
                <a:rPr lang="en-US" b="1">
                  <a:ea typeface="Calibri"/>
                  <a:cs typeface="Calibri"/>
                </a:rPr>
              </a:br>
              <a:r>
                <a:rPr lang="en-US" b="1">
                  <a:solidFill>
                    <a:schemeClr val="accent3"/>
                  </a:solidFill>
                  <a:ea typeface="Calibri"/>
                  <a:cs typeface="Calibri"/>
                </a:rPr>
                <a:t>PROMPTLY</a:t>
              </a:r>
              <a:endParaRPr lang="en-US"/>
            </a:p>
          </p:txBody>
        </p:sp>
      </p:grpSp>
      <p:pic>
        <p:nvPicPr>
          <p:cNvPr id="61" name="Graphic 60" descr="Checkmark with solid fill">
            <a:extLst>
              <a:ext uri="{FF2B5EF4-FFF2-40B4-BE49-F238E27FC236}">
                <a16:creationId xmlns:a16="http://schemas.microsoft.com/office/drawing/2014/main" id="{8689E66C-6A8A-54A3-43AE-FDE73CA84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0233" y="1319723"/>
            <a:ext cx="548640" cy="54864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2F73A28A-0D24-47F5-0681-E33A22D07ED1}"/>
              </a:ext>
            </a:extLst>
          </p:cNvPr>
          <p:cNvSpPr/>
          <p:nvPr/>
        </p:nvSpPr>
        <p:spPr>
          <a:xfrm>
            <a:off x="4789204" y="1121569"/>
            <a:ext cx="3670131" cy="1661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7055966-1776-37DC-F2FB-19D49C165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324" y="1361989"/>
            <a:ext cx="1600282" cy="1378021"/>
          </a:xfrm>
          <a:prstGeom prst="rect">
            <a:avLst/>
          </a:prstGeom>
          <a:ln>
            <a:noFill/>
          </a:ln>
        </p:spPr>
      </p:pic>
      <p:sp>
        <p:nvSpPr>
          <p:cNvPr id="18" name="object 7">
            <a:extLst>
              <a:ext uri="{FF2B5EF4-FFF2-40B4-BE49-F238E27FC236}">
                <a16:creationId xmlns:a16="http://schemas.microsoft.com/office/drawing/2014/main" id="{D4D155A1-4600-17DC-CFBF-1324EED008B6}"/>
              </a:ext>
            </a:extLst>
          </p:cNvPr>
          <p:cNvSpPr txBox="1"/>
          <p:nvPr/>
        </p:nvSpPr>
        <p:spPr>
          <a:xfrm>
            <a:off x="1168295" y="3374748"/>
            <a:ext cx="3187427" cy="4892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>
                <a:solidFill>
                  <a:schemeClr val="tx2"/>
                </a:solidFill>
                <a:latin typeface="Calibri"/>
                <a:cs typeface="Calibri"/>
              </a:rPr>
              <a:t>IMPORTANT:</a:t>
            </a:r>
            <a:br>
              <a:rPr 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</a:br>
            <a:r>
              <a:rPr lang="en-US" sz="1000" b="1">
                <a:latin typeface="Calibri"/>
                <a:cs typeface="Calibri"/>
              </a:rPr>
              <a:t>Mix thoroughly and test promptly</a:t>
            </a: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0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28B30B80-BFBD-6F24-F99E-91B9D1EF6C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31" y="3352520"/>
            <a:ext cx="457137" cy="45713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F4CAF8A-9061-61B8-9DAC-D515065B39D0}"/>
              </a:ext>
            </a:extLst>
          </p:cNvPr>
          <p:cNvSpPr/>
          <p:nvPr/>
        </p:nvSpPr>
        <p:spPr>
          <a:xfrm>
            <a:off x="6765032" y="2960625"/>
            <a:ext cx="1349141" cy="1337834"/>
          </a:xfrm>
          <a:prstGeom prst="ellipse">
            <a:avLst/>
          </a:prstGeom>
          <a:blipFill>
            <a:blip r:embed="rId7"/>
            <a:stretch>
              <a:fillRect l="-5000" t="-7000" r="-4000" b="-5000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 descr="No sign with solid fill">
            <a:extLst>
              <a:ext uri="{FF2B5EF4-FFF2-40B4-BE49-F238E27FC236}">
                <a16:creationId xmlns:a16="http://schemas.microsoft.com/office/drawing/2014/main" id="{C80D07BC-AAA5-F94F-72BF-C768D44439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38602" y="2867689"/>
            <a:ext cx="550809" cy="55080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03FB528-0939-68FB-9900-042E941374F7}"/>
              </a:ext>
            </a:extLst>
          </p:cNvPr>
          <p:cNvGrpSpPr>
            <a:grpSpLocks noChangeAspect="1"/>
          </p:cNvGrpSpPr>
          <p:nvPr/>
        </p:nvGrpSpPr>
        <p:grpSpPr>
          <a:xfrm>
            <a:off x="6635101" y="1131118"/>
            <a:ext cx="1828800" cy="1829507"/>
            <a:chOff x="6491805" y="1146179"/>
            <a:chExt cx="1684923" cy="16855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8A0534-3198-70F2-89A7-A03C0803C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50313" b="49634"/>
            <a:stretch/>
          </p:blipFill>
          <p:spPr>
            <a:xfrm>
              <a:off x="6491805" y="1146179"/>
              <a:ext cx="1684923" cy="1685575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D49D547-3454-4974-07D5-078B8DA22576}"/>
                </a:ext>
              </a:extLst>
            </p:cNvPr>
            <p:cNvSpPr/>
            <p:nvPr/>
          </p:nvSpPr>
          <p:spPr>
            <a:xfrm>
              <a:off x="6632593" y="1400812"/>
              <a:ext cx="1188720" cy="118872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Graphic 10" descr="No sign with solid fill">
              <a:extLst>
                <a:ext uri="{FF2B5EF4-FFF2-40B4-BE49-F238E27FC236}">
                  <a16:creationId xmlns:a16="http://schemas.microsoft.com/office/drawing/2014/main" id="{2C7D13B0-5A1D-BE1D-295E-DA13093BF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44800" y="1194154"/>
              <a:ext cx="690818" cy="690819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CA89BDA-B3B5-30EF-E6C8-294044396C7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111" t="5130" r="50098" b="56386"/>
          <a:stretch/>
        </p:blipFill>
        <p:spPr>
          <a:xfrm>
            <a:off x="5005666" y="2829787"/>
            <a:ext cx="1717303" cy="145732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2C6BE3E-F568-9F5C-B2B3-7F1438A64142}"/>
              </a:ext>
            </a:extLst>
          </p:cNvPr>
          <p:cNvSpPr/>
          <p:nvPr/>
        </p:nvSpPr>
        <p:spPr>
          <a:xfrm>
            <a:off x="5146677" y="2925869"/>
            <a:ext cx="1352834" cy="1303841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1D03D4D9-AA7B-86CF-5FE5-11B6E3038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79394" y="2849399"/>
            <a:ext cx="548640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4783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5E3AA-4ADB-31FD-B39A-CC2D6315500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36</a:t>
            </a:fld>
            <a:endParaRPr lang="en-IN"/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D2E1BEA1-3EBC-5E17-1575-7062C7FD3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ACT</a:t>
            </a:r>
            <a:r>
              <a:rPr lang="en-US" dirty="0"/>
              <a:t> results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43FBE6E-D909-ADF7-5B5C-F950F6742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23B34BA4-C79F-2C22-0A44-A402D4F62D04}"/>
              </a:ext>
            </a:extLst>
          </p:cNvPr>
          <p:cNvSpPr txBox="1">
            <a:spLocks/>
          </p:cNvSpPr>
          <p:nvPr/>
        </p:nvSpPr>
        <p:spPr>
          <a:xfrm>
            <a:off x="502920" y="1287167"/>
            <a:ext cx="4315265" cy="33972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960"/>
              </a:spcBef>
            </a:pPr>
            <a:r>
              <a:rPr lang="en-US" spc="-10" dirty="0">
                <a:solidFill>
                  <a:schemeClr val="accent3"/>
                </a:solidFill>
                <a:latin typeface="Calibri"/>
                <a:cs typeface="Calibri"/>
              </a:rPr>
              <a:t>AVOID AFFECTING ACT RESULTS</a:t>
            </a:r>
          </a:p>
          <a:p>
            <a:pPr marL="257175" indent="-257175" defTabSz="6858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Do </a:t>
            </a:r>
            <a:r>
              <a:rPr lang="en-US" altLang="en-U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NOT</a:t>
            </a: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 use glass tubes </a:t>
            </a:r>
          </a:p>
          <a:p>
            <a:pPr marL="257175" indent="-257175" defTabSz="6858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Ensure blood collection device does not contain anticoagulants, clot activators, or serum separators</a:t>
            </a:r>
          </a:p>
          <a:p>
            <a:pPr marL="257175" indent="-257175" defTabSz="6858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Level testing surface</a:t>
            </a:r>
          </a:p>
          <a:p>
            <a:pPr marL="257175" indent="-257175" defTabSz="6858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Flush lines sufficiently</a:t>
            </a: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600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3" name="object 22">
            <a:extLst>
              <a:ext uri="{FF2B5EF4-FFF2-40B4-BE49-F238E27FC236}">
                <a16:creationId xmlns:a16="http://schemas.microsoft.com/office/drawing/2014/main" id="{711B05C3-87EB-B359-8FBA-8FA9BC5960C0}"/>
              </a:ext>
            </a:extLst>
          </p:cNvPr>
          <p:cNvSpPr/>
          <p:nvPr/>
        </p:nvSpPr>
        <p:spPr>
          <a:xfrm>
            <a:off x="608441" y="3104657"/>
            <a:ext cx="2993409" cy="56584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1F451241-BAAD-51D0-B5E9-29EFAE1993C0}"/>
              </a:ext>
            </a:extLst>
          </p:cNvPr>
          <p:cNvSpPr txBox="1"/>
          <p:nvPr/>
        </p:nvSpPr>
        <p:spPr>
          <a:xfrm>
            <a:off x="1110396" y="3422479"/>
            <a:ext cx="3187427" cy="4892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>
                <a:solidFill>
                  <a:schemeClr val="tx2"/>
                </a:solidFill>
                <a:latin typeface="Calibri"/>
                <a:cs typeface="Calibri"/>
              </a:rPr>
              <a:t>IMPORTANT:</a:t>
            </a:r>
            <a:br>
              <a:rPr 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</a:br>
            <a:r>
              <a:rPr lang="en-US" sz="1000" b="1">
                <a:latin typeface="Calibri"/>
                <a:cs typeface="Calibri"/>
              </a:rPr>
              <a:t>Mix thoroughly and test promptly</a:t>
            </a: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0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A350657-E74B-9597-CB35-08C3867908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32" y="3400251"/>
            <a:ext cx="457137" cy="45713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145C7A7-643F-7BD1-267D-4A5F03360CA8}"/>
              </a:ext>
            </a:extLst>
          </p:cNvPr>
          <p:cNvGrpSpPr/>
          <p:nvPr/>
        </p:nvGrpSpPr>
        <p:grpSpPr>
          <a:xfrm>
            <a:off x="5543301" y="569593"/>
            <a:ext cx="2959663" cy="3886169"/>
            <a:chOff x="5541121" y="385379"/>
            <a:chExt cx="3099959" cy="4070384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6431A61-F8B2-DF10-5528-92265E3A8B8B}"/>
                </a:ext>
              </a:extLst>
            </p:cNvPr>
            <p:cNvSpPr/>
            <p:nvPr/>
          </p:nvSpPr>
          <p:spPr>
            <a:xfrm>
              <a:off x="5633961" y="1841011"/>
              <a:ext cx="1201031" cy="1205509"/>
            </a:xfrm>
            <a:prstGeom prst="ellipse">
              <a:avLst/>
            </a:prstGeom>
            <a:blipFill dpi="0"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6146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" t="-4000" r="-15000" b="-10000"/>
              </a:stretch>
            </a:blip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0F2EAF8-44CD-4E06-E8DD-3B67741AA80E}"/>
                </a:ext>
              </a:extLst>
            </p:cNvPr>
            <p:cNvSpPr/>
            <p:nvPr/>
          </p:nvSpPr>
          <p:spPr>
            <a:xfrm>
              <a:off x="7301222" y="468101"/>
              <a:ext cx="1146131" cy="1149505"/>
            </a:xfrm>
            <a:prstGeom prst="ellipse">
              <a:avLst/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5608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9000" t="-10000" r="-5000" b="-10000"/>
              </a:stretch>
            </a:blip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C51FC68-0DCD-38C7-75FC-18EFA21BC3B7}"/>
                </a:ext>
              </a:extLst>
            </p:cNvPr>
            <p:cNvGrpSpPr/>
            <p:nvPr/>
          </p:nvGrpSpPr>
          <p:grpSpPr>
            <a:xfrm>
              <a:off x="5541121" y="517703"/>
              <a:ext cx="1319506" cy="1114426"/>
              <a:chOff x="4948073" y="1207294"/>
              <a:chExt cx="1319506" cy="1114426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1B2C8CC-557A-AF42-CE38-8B9D00004BF9}"/>
                  </a:ext>
                </a:extLst>
              </p:cNvPr>
              <p:cNvSpPr/>
              <p:nvPr/>
            </p:nvSpPr>
            <p:spPr>
              <a:xfrm>
                <a:off x="5022056" y="1207294"/>
                <a:ext cx="1164431" cy="111442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BE1F366-F20A-FDC6-C420-6403F33E8CE2}"/>
                  </a:ext>
                </a:extLst>
              </p:cNvPr>
              <p:cNvSpPr txBox="1"/>
              <p:nvPr/>
            </p:nvSpPr>
            <p:spPr>
              <a:xfrm>
                <a:off x="4948073" y="1624958"/>
                <a:ext cx="1319506" cy="3223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4F71"/>
                    </a:solidFill>
                    <a:ea typeface="Calibri"/>
                    <a:cs typeface="Calibri"/>
                  </a:rPr>
                  <a:t>GLASS TUBES</a:t>
                </a:r>
                <a:endParaRPr lang="en-US" sz="1400" dirty="0">
                  <a:solidFill>
                    <a:srgbClr val="004F71"/>
                  </a:solidFill>
                  <a:ea typeface="Calibri"/>
                  <a:cs typeface="Calibri"/>
                </a:endParaRPr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022638E-995B-DEAB-4567-72AD6AEAF257}"/>
                </a:ext>
              </a:extLst>
            </p:cNvPr>
            <p:cNvSpPr/>
            <p:nvPr/>
          </p:nvSpPr>
          <p:spPr>
            <a:xfrm>
              <a:off x="7301222" y="1873676"/>
              <a:ext cx="1225469" cy="1172843"/>
            </a:xfrm>
            <a:prstGeom prst="ellipse">
              <a:avLst/>
            </a:prstGeom>
            <a:blipFill>
              <a:blip r:embed="rId7"/>
              <a:stretch>
                <a:fillRect l="-9000" t="-9000" r="-11000" b="-10000"/>
              </a:stretch>
            </a:blip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Graphic 62" descr="No sign with solid fill">
              <a:extLst>
                <a:ext uri="{FF2B5EF4-FFF2-40B4-BE49-F238E27FC236}">
                  <a16:creationId xmlns:a16="http://schemas.microsoft.com/office/drawing/2014/main" id="{629094F4-3E35-8063-CA68-ECBB8F7E0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91162" y="1735572"/>
              <a:ext cx="550809" cy="550809"/>
            </a:xfrm>
            <a:prstGeom prst="rect">
              <a:avLst/>
            </a:prstGeom>
          </p:spPr>
        </p:pic>
        <p:pic>
          <p:nvPicPr>
            <p:cNvPr id="2" name="Graphic 1" descr="No sign with solid fill">
              <a:extLst>
                <a:ext uri="{FF2B5EF4-FFF2-40B4-BE49-F238E27FC236}">
                  <a16:creationId xmlns:a16="http://schemas.microsoft.com/office/drawing/2014/main" id="{E5B08252-3867-FFBA-7001-FC326F3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11122" y="385379"/>
              <a:ext cx="550809" cy="550809"/>
            </a:xfrm>
            <a:prstGeom prst="rect">
              <a:avLst/>
            </a:prstGeom>
          </p:spPr>
        </p:pic>
        <p:pic>
          <p:nvPicPr>
            <p:cNvPr id="11" name="Graphic 10" descr="No sign with solid fill">
              <a:extLst>
                <a:ext uri="{FF2B5EF4-FFF2-40B4-BE49-F238E27FC236}">
                  <a16:creationId xmlns:a16="http://schemas.microsoft.com/office/drawing/2014/main" id="{8F371561-AB8C-361A-2234-539565290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36157" y="435181"/>
              <a:ext cx="550809" cy="550809"/>
            </a:xfrm>
            <a:prstGeom prst="rect">
              <a:avLst/>
            </a:prstGeom>
          </p:spPr>
        </p:pic>
        <p:pic>
          <p:nvPicPr>
            <p:cNvPr id="12" name="Graphic 11" descr="No sign with solid fill">
              <a:extLst>
                <a:ext uri="{FF2B5EF4-FFF2-40B4-BE49-F238E27FC236}">
                  <a16:creationId xmlns:a16="http://schemas.microsoft.com/office/drawing/2014/main" id="{7C65E381-B620-478D-B658-6D04FB80B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90271" y="1798979"/>
              <a:ext cx="550809" cy="550809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F220446-13F8-8603-E503-1DA1D589C5EF}"/>
                </a:ext>
              </a:extLst>
            </p:cNvPr>
            <p:cNvSpPr/>
            <p:nvPr/>
          </p:nvSpPr>
          <p:spPr>
            <a:xfrm>
              <a:off x="5589308" y="3255402"/>
              <a:ext cx="1255915" cy="1200361"/>
            </a:xfrm>
            <a:prstGeom prst="ellipse">
              <a:avLst/>
            </a:prstGeom>
            <a:blipFill dpi="0" rotWithShape="1">
              <a:blip r:embed="rId10"/>
              <a:srcRect/>
              <a:stretch>
                <a:fillRect l="-5000" t="-7000" r="-4000" b="-5000"/>
              </a:stretch>
            </a:blip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Graphic 65" descr="Checkmark with solid fill">
              <a:extLst>
                <a:ext uri="{FF2B5EF4-FFF2-40B4-BE49-F238E27FC236}">
                  <a16:creationId xmlns:a16="http://schemas.microsoft.com/office/drawing/2014/main" id="{5A2A28C9-2031-A0E8-7027-4C79F3518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456339" y="3150250"/>
              <a:ext cx="489546" cy="489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8415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5E3AA-4ADB-31FD-B39A-CC2D6315500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37</a:t>
            </a:fld>
            <a:endParaRPr lang="en-IN"/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412B9A90-B64C-A792-8815-553B4D836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PT </a:t>
            </a:r>
            <a:r>
              <a:rPr lang="en-US" dirty="0"/>
              <a:t>results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29EA472-097B-2B73-1B55-986EF0B23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34C98980-2B0B-1A48-094A-DE59BCCF07F8}"/>
              </a:ext>
            </a:extLst>
          </p:cNvPr>
          <p:cNvSpPr txBox="1">
            <a:spLocks/>
          </p:cNvSpPr>
          <p:nvPr/>
        </p:nvSpPr>
        <p:spPr>
          <a:xfrm>
            <a:off x="502918" y="1222916"/>
            <a:ext cx="4476940" cy="1891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960"/>
              </a:spcBef>
            </a:pPr>
            <a:r>
              <a:rPr lang="en-US" spc="-10" dirty="0">
                <a:solidFill>
                  <a:schemeClr val="accent3"/>
                </a:solidFill>
                <a:latin typeface="Calibri"/>
                <a:cs typeface="Calibri"/>
              </a:rPr>
              <a:t>AVOID AFFECTING RESULTS</a:t>
            </a:r>
          </a:p>
          <a:p>
            <a:pPr marL="257175" indent="-257175" defTabSz="6858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Use another method if the patient is receiving </a:t>
            </a:r>
            <a:b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CUBICIN</a:t>
            </a:r>
            <a:r>
              <a:rPr lang="en-US" altLang="en-US" sz="14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®</a:t>
            </a: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 (daptomycin for injection)</a:t>
            </a:r>
          </a:p>
          <a:p>
            <a:pPr marL="257175" indent="-257175" defTabSz="6858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Place the handheld on a level, nonvibrating surface</a:t>
            </a:r>
          </a:p>
          <a:p>
            <a:pPr marL="257175" indent="-257175" defTabSz="6858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Flush lines sufficiently</a:t>
            </a:r>
          </a:p>
          <a:p>
            <a:pPr marL="257175" indent="-257175" defTabSz="685800"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Ensure blood collection device does not contain anticoagulants, clot activators or separators</a:t>
            </a: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600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3" name="object 22">
            <a:extLst>
              <a:ext uri="{FF2B5EF4-FFF2-40B4-BE49-F238E27FC236}">
                <a16:creationId xmlns:a16="http://schemas.microsoft.com/office/drawing/2014/main" id="{C157BE90-479D-5DB5-F20B-6B0233CFB75F}"/>
              </a:ext>
            </a:extLst>
          </p:cNvPr>
          <p:cNvSpPr/>
          <p:nvPr/>
        </p:nvSpPr>
        <p:spPr>
          <a:xfrm>
            <a:off x="567020" y="3443935"/>
            <a:ext cx="2993409" cy="56584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94432322-7B2F-417D-015B-A5565EC235A6}"/>
              </a:ext>
            </a:extLst>
          </p:cNvPr>
          <p:cNvSpPr txBox="1"/>
          <p:nvPr/>
        </p:nvSpPr>
        <p:spPr>
          <a:xfrm>
            <a:off x="1154945" y="3689184"/>
            <a:ext cx="3187427" cy="4892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>
                <a:solidFill>
                  <a:schemeClr val="tx2"/>
                </a:solidFill>
                <a:latin typeface="Calibri"/>
                <a:cs typeface="Calibri"/>
              </a:rPr>
              <a:t>IMPORTANT:</a:t>
            </a:r>
            <a:br>
              <a:rPr lang="en-US" sz="1000" b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</a:br>
            <a:r>
              <a:rPr lang="en-US" sz="1000" b="1">
                <a:latin typeface="Calibri"/>
                <a:cs typeface="Calibri"/>
              </a:rPr>
              <a:t>Mix thoroughly and test promptly</a:t>
            </a: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00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F94A9B6-C173-0B58-FDF1-F2A950E85D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81" y="3666956"/>
            <a:ext cx="457137" cy="4571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F8B2E5D-B357-4FD7-257D-DE950A934263}"/>
              </a:ext>
            </a:extLst>
          </p:cNvPr>
          <p:cNvGrpSpPr/>
          <p:nvPr/>
        </p:nvGrpSpPr>
        <p:grpSpPr>
          <a:xfrm>
            <a:off x="5484077" y="648571"/>
            <a:ext cx="2820872" cy="3795759"/>
            <a:chOff x="5589308" y="349306"/>
            <a:chExt cx="3051772" cy="410645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3D84989-E637-E6A2-AB11-8756797D4993}"/>
                </a:ext>
              </a:extLst>
            </p:cNvPr>
            <p:cNvGrpSpPr/>
            <p:nvPr/>
          </p:nvGrpSpPr>
          <p:grpSpPr>
            <a:xfrm>
              <a:off x="5633961" y="349306"/>
              <a:ext cx="1308010" cy="1305125"/>
              <a:chOff x="5498076" y="557088"/>
              <a:chExt cx="1255020" cy="1252252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02E6EEA8-4313-A69A-4F28-95165A229913}"/>
                  </a:ext>
                </a:extLst>
              </p:cNvPr>
              <p:cNvGrpSpPr/>
              <p:nvPr/>
            </p:nvGrpSpPr>
            <p:grpSpPr>
              <a:xfrm>
                <a:off x="5498076" y="694914"/>
                <a:ext cx="1169118" cy="1114426"/>
                <a:chOff x="5022056" y="1207294"/>
                <a:chExt cx="1169118" cy="1114426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764E7C35-F61C-88F5-A36A-FF49A3AC6547}"/>
                    </a:ext>
                  </a:extLst>
                </p:cNvPr>
                <p:cNvSpPr/>
                <p:nvPr/>
              </p:nvSpPr>
              <p:spPr>
                <a:xfrm>
                  <a:off x="5022056" y="1207294"/>
                  <a:ext cx="1164431" cy="111442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1CE3AF01-3AD0-E247-6E87-D5CCB73D1CAA}"/>
                    </a:ext>
                  </a:extLst>
                </p:cNvPr>
                <p:cNvSpPr txBox="1"/>
                <p:nvPr/>
              </p:nvSpPr>
              <p:spPr>
                <a:xfrm>
                  <a:off x="5030981" y="1577801"/>
                  <a:ext cx="1160193" cy="2953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rgbClr val="004F71"/>
                      </a:solidFill>
                      <a:ea typeface="Calibri"/>
                      <a:cs typeface="Calibri"/>
                    </a:rPr>
                    <a:t>CUBICIN</a:t>
                  </a:r>
                  <a:r>
                    <a:rPr lang="en-US" sz="1400" dirty="0">
                      <a:solidFill>
                        <a:srgbClr val="004F71"/>
                      </a:solidFill>
                      <a:ea typeface="Calibri"/>
                      <a:cs typeface="Calibri"/>
                    </a:rPr>
                    <a:t>®</a:t>
                  </a:r>
                </a:p>
              </p:txBody>
            </p: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920C51F-D58B-5198-7D4F-14123D048A42}"/>
                  </a:ext>
                </a:extLst>
              </p:cNvPr>
              <p:cNvSpPr txBox="1"/>
              <p:nvPr/>
            </p:nvSpPr>
            <p:spPr>
              <a:xfrm>
                <a:off x="5502313" y="1271573"/>
                <a:ext cx="1160193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800">
                    <a:solidFill>
                      <a:srgbClr val="004F71"/>
                    </a:solidFill>
                    <a:ea typeface="Calibri"/>
                    <a:cs typeface="Calibri"/>
                  </a:rPr>
                  <a:t>(daptomycin for </a:t>
                </a:r>
                <a:br>
                  <a:rPr lang="en-US" sz="800">
                    <a:solidFill>
                      <a:srgbClr val="004F71"/>
                    </a:solidFill>
                    <a:ea typeface="Calibri"/>
                    <a:cs typeface="Calibri"/>
                  </a:rPr>
                </a:br>
                <a:r>
                  <a:rPr lang="en-US" sz="800">
                    <a:solidFill>
                      <a:srgbClr val="004F71"/>
                    </a:solidFill>
                    <a:ea typeface="Calibri"/>
                    <a:cs typeface="Calibri"/>
                  </a:rPr>
                  <a:t>injection)</a:t>
                </a:r>
              </a:p>
            </p:txBody>
          </p:sp>
          <p:pic>
            <p:nvPicPr>
              <p:cNvPr id="19" name="Graphic 18" descr="No sign with solid fill">
                <a:extLst>
                  <a:ext uri="{FF2B5EF4-FFF2-40B4-BE49-F238E27FC236}">
                    <a16:creationId xmlns:a16="http://schemas.microsoft.com/office/drawing/2014/main" id="{4E9F5C51-29BC-09E9-CBEF-6CF625440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202287" y="557088"/>
                <a:ext cx="550809" cy="550809"/>
              </a:xfrm>
              <a:prstGeom prst="rect">
                <a:avLst/>
              </a:prstGeom>
            </p:spPr>
          </p:pic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B57837E-59B2-9611-9929-A35A010D70E3}"/>
                </a:ext>
              </a:extLst>
            </p:cNvPr>
            <p:cNvSpPr/>
            <p:nvPr/>
          </p:nvSpPr>
          <p:spPr>
            <a:xfrm>
              <a:off x="5633961" y="1841011"/>
              <a:ext cx="1201031" cy="1205509"/>
            </a:xfrm>
            <a:prstGeom prst="ellipse">
              <a:avLst/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6146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" t="-4000" r="-15000" b="-10000"/>
              </a:stretch>
            </a:blip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F98A864-006B-B6FF-87E0-C90517ECEFA8}"/>
                </a:ext>
              </a:extLst>
            </p:cNvPr>
            <p:cNvSpPr/>
            <p:nvPr/>
          </p:nvSpPr>
          <p:spPr>
            <a:xfrm>
              <a:off x="7301222" y="468101"/>
              <a:ext cx="1146131" cy="1149505"/>
            </a:xfrm>
            <a:prstGeom prst="ellipse">
              <a:avLst/>
            </a:prstGeom>
            <a:blipFill dpi="0"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5608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9000" t="-10000" r="-5000" b="-10000"/>
              </a:stretch>
            </a:blip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28ED698-873D-B2BB-74EE-4B88A42943E5}"/>
                </a:ext>
              </a:extLst>
            </p:cNvPr>
            <p:cNvSpPr/>
            <p:nvPr/>
          </p:nvSpPr>
          <p:spPr>
            <a:xfrm>
              <a:off x="7301222" y="1873676"/>
              <a:ext cx="1225469" cy="1172843"/>
            </a:xfrm>
            <a:prstGeom prst="ellipse">
              <a:avLst/>
            </a:prstGeom>
            <a:blipFill>
              <a:blip r:embed="rId9"/>
              <a:stretch>
                <a:fillRect l="-9000" t="-9000" r="-11000" b="-10000"/>
              </a:stretch>
            </a:blip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Graphic 26" descr="No sign with solid fill">
              <a:extLst>
                <a:ext uri="{FF2B5EF4-FFF2-40B4-BE49-F238E27FC236}">
                  <a16:creationId xmlns:a16="http://schemas.microsoft.com/office/drawing/2014/main" id="{5B466BAA-6BA6-D37E-4966-E23C13DD3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91162" y="1735572"/>
              <a:ext cx="550809" cy="550809"/>
            </a:xfrm>
            <a:prstGeom prst="rect">
              <a:avLst/>
            </a:prstGeom>
          </p:spPr>
        </p:pic>
        <p:pic>
          <p:nvPicPr>
            <p:cNvPr id="28" name="Graphic 27" descr="No sign with solid fill">
              <a:extLst>
                <a:ext uri="{FF2B5EF4-FFF2-40B4-BE49-F238E27FC236}">
                  <a16:creationId xmlns:a16="http://schemas.microsoft.com/office/drawing/2014/main" id="{F95F3640-74FA-8734-FC36-C308967A3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11122" y="385379"/>
              <a:ext cx="550809" cy="550809"/>
            </a:xfrm>
            <a:prstGeom prst="rect">
              <a:avLst/>
            </a:prstGeom>
          </p:spPr>
        </p:pic>
        <p:pic>
          <p:nvPicPr>
            <p:cNvPr id="29" name="Graphic 28" descr="No sign with solid fill">
              <a:extLst>
                <a:ext uri="{FF2B5EF4-FFF2-40B4-BE49-F238E27FC236}">
                  <a16:creationId xmlns:a16="http://schemas.microsoft.com/office/drawing/2014/main" id="{061CC05E-1DCC-5ADB-CE89-88746BA62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90271" y="1798979"/>
              <a:ext cx="550809" cy="550809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A135B22-EB51-ACB6-B0E6-DFF22265FA47}"/>
                </a:ext>
              </a:extLst>
            </p:cNvPr>
            <p:cNvSpPr/>
            <p:nvPr/>
          </p:nvSpPr>
          <p:spPr>
            <a:xfrm>
              <a:off x="5589308" y="3255402"/>
              <a:ext cx="1255915" cy="1200361"/>
            </a:xfrm>
            <a:prstGeom prst="ellipse">
              <a:avLst/>
            </a:prstGeom>
            <a:blipFill dpi="0" rotWithShape="1">
              <a:blip r:embed="rId10"/>
              <a:srcRect/>
              <a:stretch>
                <a:fillRect l="-5000" t="-7000" r="-4000" b="-5000"/>
              </a:stretch>
            </a:blip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Graphic 30" descr="Checkmark with solid fill">
              <a:extLst>
                <a:ext uri="{FF2B5EF4-FFF2-40B4-BE49-F238E27FC236}">
                  <a16:creationId xmlns:a16="http://schemas.microsoft.com/office/drawing/2014/main" id="{40708F95-DFF8-1FC3-54AD-91DC24C2F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456339" y="3150250"/>
              <a:ext cx="489546" cy="489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7692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4B812-4607-3FAC-8586-29BAD94D0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948094D-5CD9-0207-5371-3E0AA3371FB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12700" marR="0">
              <a:spcBef>
                <a:spcPts val="960"/>
              </a:spcBef>
            </a:pPr>
            <a:r>
              <a:rPr lang="en-US" spc="-10" dirty="0">
                <a:solidFill>
                  <a:schemeClr val="accent3"/>
                </a:solidFill>
                <a:latin typeface="Calibri"/>
                <a:cs typeface="Calibri"/>
              </a:rPr>
              <a:t>AVOID AFFECTING TROPONIN RESULTS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Keep analyzer on a level surface during the testing process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Do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</a:rPr>
              <a:t>NOT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 move the analyzer during the testing process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Mix thoroughly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Prevent hemolysis</a:t>
            </a:r>
          </a:p>
          <a:p>
            <a:pPr marR="0" lvl="1">
              <a:spcBef>
                <a:spcPts val="0"/>
              </a:spcBef>
              <a:buClr>
                <a:srgbClr val="000000"/>
              </a:buClr>
            </a:pPr>
            <a:endParaRPr lang="en-US" sz="1200" dirty="0">
              <a:latin typeface="+mn-lt"/>
            </a:endParaRPr>
          </a:p>
          <a:p>
            <a:pPr marR="0" algn="l" rtl="0">
              <a:buClr>
                <a:srgbClr val="000000"/>
              </a:buClr>
            </a:pPr>
            <a:endParaRPr lang="en-US" sz="2000" b="0" i="0" u="none" strike="noStrike" baseline="30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1" algn="l" rtl="0"/>
            <a:endParaRPr lang="en-US" sz="1600" b="0" i="0" u="none" strike="noStrike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54142-3764-403B-362F-590EFE3CE74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38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8BE476C-AB6C-626B-E968-5638C03F0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affecting </a:t>
            </a:r>
            <a:r>
              <a:rPr lang="en-US" b="1" dirty="0"/>
              <a:t>Troponin</a:t>
            </a:r>
            <a:r>
              <a:rPr lang="en-US" dirty="0"/>
              <a:t> results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66AAA7B3-BDD5-782A-885F-5C6D66CDC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sp>
        <p:nvSpPr>
          <p:cNvPr id="5" name="object 22">
            <a:extLst>
              <a:ext uri="{FF2B5EF4-FFF2-40B4-BE49-F238E27FC236}">
                <a16:creationId xmlns:a16="http://schemas.microsoft.com/office/drawing/2014/main" id="{5413CB0F-1191-44E9-1E48-F08720BE686D}"/>
              </a:ext>
            </a:extLst>
          </p:cNvPr>
          <p:cNvSpPr/>
          <p:nvPr/>
        </p:nvSpPr>
        <p:spPr>
          <a:xfrm>
            <a:off x="520595" y="3377313"/>
            <a:ext cx="2993409" cy="56584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C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8E99B6AF-7307-16A3-4862-DEEC54E53008}"/>
              </a:ext>
            </a:extLst>
          </p:cNvPr>
          <p:cNvSpPr txBox="1"/>
          <p:nvPr/>
        </p:nvSpPr>
        <p:spPr>
          <a:xfrm>
            <a:off x="1108520" y="3622562"/>
            <a:ext cx="3187427" cy="4892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lang="en-US" sz="1000" b="1" dirty="0">
                <a:solidFill>
                  <a:schemeClr val="tx2"/>
                </a:solidFill>
                <a:latin typeface="Calibri"/>
                <a:cs typeface="Calibri"/>
              </a:rPr>
              <a:t>IMPORTANT:</a:t>
            </a:r>
            <a:br>
              <a:rPr 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</a:br>
            <a:r>
              <a:rPr lang="en-US" sz="1000" b="1" dirty="0">
                <a:latin typeface="Calibri"/>
                <a:cs typeface="Calibri"/>
              </a:rPr>
              <a:t>Mix thoroughly and test promptly</a:t>
            </a: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0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794B126-0013-CFC4-5DE2-6443E1DF1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56" y="3600334"/>
            <a:ext cx="457137" cy="457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24F4BE-90E9-8E76-4375-026BD07BCA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48" r="21507"/>
          <a:stretch/>
        </p:blipFill>
        <p:spPr>
          <a:xfrm>
            <a:off x="6946054" y="1097324"/>
            <a:ext cx="1406499" cy="1657435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A17F23-3E1F-F136-3CC7-F7C4367F7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492" y="1159304"/>
            <a:ext cx="1739989" cy="1625684"/>
          </a:xfrm>
          <a:prstGeom prst="rect">
            <a:avLst/>
          </a:prstGeom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AF373A3-195B-1C8C-F031-3E1EA09D4ECE}"/>
              </a:ext>
            </a:extLst>
          </p:cNvPr>
          <p:cNvSpPr/>
          <p:nvPr/>
        </p:nvSpPr>
        <p:spPr>
          <a:xfrm>
            <a:off x="5168131" y="1277440"/>
            <a:ext cx="1371600" cy="137160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DE961E-9959-2DA6-AC8D-6B5BD5F39C2D}"/>
              </a:ext>
            </a:extLst>
          </p:cNvPr>
          <p:cNvSpPr/>
          <p:nvPr/>
        </p:nvSpPr>
        <p:spPr>
          <a:xfrm>
            <a:off x="6957466" y="1270199"/>
            <a:ext cx="1371600" cy="137160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2C40B9-FD60-D283-3745-57F38DE09CD0}"/>
              </a:ext>
            </a:extLst>
          </p:cNvPr>
          <p:cNvGrpSpPr/>
          <p:nvPr/>
        </p:nvGrpSpPr>
        <p:grpSpPr>
          <a:xfrm>
            <a:off x="6920006" y="2990369"/>
            <a:ext cx="1486153" cy="1348839"/>
            <a:chOff x="7040671" y="3126124"/>
            <a:chExt cx="1354111" cy="122899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CEED280-72F3-4D56-34C2-56C3939C1AE2}"/>
                </a:ext>
              </a:extLst>
            </p:cNvPr>
            <p:cNvSpPr/>
            <p:nvPr/>
          </p:nvSpPr>
          <p:spPr>
            <a:xfrm>
              <a:off x="7052189" y="3126124"/>
              <a:ext cx="1284143" cy="122899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C5C09524-75CD-8635-9AA5-A0DF7409F8EA}"/>
                </a:ext>
              </a:extLst>
            </p:cNvPr>
            <p:cNvSpPr txBox="1"/>
            <p:nvPr/>
          </p:nvSpPr>
          <p:spPr>
            <a:xfrm>
              <a:off x="7040671" y="3565010"/>
              <a:ext cx="1354111" cy="338554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004F71"/>
                  </a:solidFill>
                  <a:ea typeface="Calibri"/>
                  <a:cs typeface="Calibri"/>
                </a:rPr>
                <a:t>HEMOLYSIS</a:t>
              </a:r>
              <a:endParaRPr lang="en-US" sz="1600">
                <a:solidFill>
                  <a:srgbClr val="004F71"/>
                </a:solidFill>
                <a:ea typeface="Calibri"/>
                <a:cs typeface="Calibri"/>
              </a:endParaRPr>
            </a:p>
          </p:txBody>
        </p:sp>
      </p:grpSp>
      <p:pic>
        <p:nvPicPr>
          <p:cNvPr id="23" name="Graphic 13" descr="No sign with solid fill">
            <a:extLst>
              <a:ext uri="{FF2B5EF4-FFF2-40B4-BE49-F238E27FC236}">
                <a16:creationId xmlns:a16="http://schemas.microsoft.com/office/drawing/2014/main" id="{D65EA4C3-9C55-A3A5-2E79-B58952D53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64787" y="1097324"/>
            <a:ext cx="746438" cy="746438"/>
          </a:xfrm>
          <a:prstGeom prst="rect">
            <a:avLst/>
          </a:prstGeom>
        </p:spPr>
      </p:pic>
      <p:pic>
        <p:nvPicPr>
          <p:cNvPr id="24" name="Graphic 15" descr="No sign with solid fill">
            <a:extLst>
              <a:ext uri="{FF2B5EF4-FFF2-40B4-BE49-F238E27FC236}">
                <a16:creationId xmlns:a16="http://schemas.microsoft.com/office/drawing/2014/main" id="{E019F8B5-EE1C-FC11-56FE-6439E91D00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8995" y="1157239"/>
            <a:ext cx="746438" cy="746438"/>
          </a:xfrm>
          <a:prstGeom prst="rect">
            <a:avLst/>
          </a:prstGeom>
        </p:spPr>
      </p:pic>
      <p:pic>
        <p:nvPicPr>
          <p:cNvPr id="25" name="Graphic 18" descr="No sign with solid fill">
            <a:extLst>
              <a:ext uri="{FF2B5EF4-FFF2-40B4-BE49-F238E27FC236}">
                <a16:creationId xmlns:a16="http://schemas.microsoft.com/office/drawing/2014/main" id="{B0D165B0-C5FF-4918-CFED-C9CC9869C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77158" y="2863223"/>
            <a:ext cx="746438" cy="7464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D7C4D9-1C5C-A234-C0DA-395290E908B9}"/>
              </a:ext>
            </a:extLst>
          </p:cNvPr>
          <p:cNvGrpSpPr>
            <a:grpSpLocks noChangeAspect="1"/>
          </p:cNvGrpSpPr>
          <p:nvPr/>
        </p:nvGrpSpPr>
        <p:grpSpPr>
          <a:xfrm>
            <a:off x="5169349" y="2819515"/>
            <a:ext cx="1615322" cy="1561637"/>
            <a:chOff x="5140458" y="2954724"/>
            <a:chExt cx="1299920" cy="123847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71A7693-2281-0961-66B8-53ADD8F6FB55}"/>
                </a:ext>
              </a:extLst>
            </p:cNvPr>
            <p:cNvSpPr/>
            <p:nvPr/>
          </p:nvSpPr>
          <p:spPr>
            <a:xfrm>
              <a:off x="5140458" y="3051921"/>
              <a:ext cx="1179269" cy="1141281"/>
            </a:xfrm>
            <a:prstGeom prst="ellipse">
              <a:avLst/>
            </a:prstGeom>
            <a:solidFill>
              <a:schemeClr val="bg1">
                <a:lumMod val="50000"/>
                <a:alpha val="24000"/>
              </a:schemeClr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712F7DD-CE6D-B956-05AB-A4F715A94F80}"/>
                </a:ext>
              </a:extLst>
            </p:cNvPr>
            <p:cNvGrpSpPr/>
            <p:nvPr/>
          </p:nvGrpSpPr>
          <p:grpSpPr>
            <a:xfrm>
              <a:off x="5266652" y="3279435"/>
              <a:ext cx="974348" cy="906481"/>
              <a:chOff x="6199858" y="1341013"/>
              <a:chExt cx="1614573" cy="1377617"/>
            </a:xfrm>
          </p:grpSpPr>
          <p:pic>
            <p:nvPicPr>
              <p:cNvPr id="37" name="Picture 36" descr="A gloved hand holding a syringe&#10;&#10;Description automatically generated">
                <a:extLst>
                  <a:ext uri="{FF2B5EF4-FFF2-40B4-BE49-F238E27FC236}">
                    <a16:creationId xmlns:a16="http://schemas.microsoft.com/office/drawing/2014/main" id="{41648C84-C0DA-B0BC-5911-C0A9B4978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97972">
                <a:off x="6747066" y="1774020"/>
                <a:ext cx="1067365" cy="944610"/>
              </a:xfrm>
              <a:prstGeom prst="rect">
                <a:avLst/>
              </a:prstGeom>
            </p:spPr>
          </p:pic>
          <p:pic>
            <p:nvPicPr>
              <p:cNvPr id="53" name="Picture 52" descr="A hand in a purple glove holding a test tube with a red liquid&#10;&#10;Description automatically generated">
                <a:extLst>
                  <a:ext uri="{FF2B5EF4-FFF2-40B4-BE49-F238E27FC236}">
                    <a16:creationId xmlns:a16="http://schemas.microsoft.com/office/drawing/2014/main" id="{75B29B04-35DE-0992-B3C4-03DBBD57C6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43000" contrast="1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9858" y="1341013"/>
                <a:ext cx="1087688" cy="946063"/>
              </a:xfrm>
              <a:prstGeom prst="parallelogram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7A747F-AE60-6D5C-3DC1-69E3278109B7}"/>
                </a:ext>
              </a:extLst>
            </p:cNvPr>
            <p:cNvGrpSpPr/>
            <p:nvPr/>
          </p:nvGrpSpPr>
          <p:grpSpPr>
            <a:xfrm>
              <a:off x="5960958" y="3440373"/>
              <a:ext cx="357718" cy="335578"/>
              <a:chOff x="7389424" y="1369831"/>
              <a:chExt cx="592768" cy="509990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1788687-A30E-8C62-BFF4-2BF96893D9D0}"/>
                  </a:ext>
                </a:extLst>
              </p:cNvPr>
              <p:cNvSpPr txBox="1"/>
              <p:nvPr/>
            </p:nvSpPr>
            <p:spPr>
              <a:xfrm>
                <a:off x="7389424" y="1369831"/>
                <a:ext cx="592768" cy="4608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400" b="1" dirty="0">
                    <a:solidFill>
                      <a:srgbClr val="C6006F"/>
                    </a:solidFill>
                  </a:rPr>
                  <a:t>5x</a:t>
                </a:r>
                <a:endParaRPr lang="en-US" sz="1400" b="1" dirty="0">
                  <a:solidFill>
                    <a:srgbClr val="C6006F"/>
                  </a:solidFill>
                  <a:ea typeface="Calibri"/>
                  <a:cs typeface="Calibri"/>
                </a:endParaRPr>
              </a:p>
            </p:txBody>
          </p:sp>
          <p:sp>
            <p:nvSpPr>
              <p:cNvPr id="36" name="Arrow: Curved Right 35">
                <a:extLst>
                  <a:ext uri="{FF2B5EF4-FFF2-40B4-BE49-F238E27FC236}">
                    <a16:creationId xmlns:a16="http://schemas.microsoft.com/office/drawing/2014/main" id="{A801A9B0-6A1D-EF95-9172-9A1EF21A31CD}"/>
                  </a:ext>
                </a:extLst>
              </p:cNvPr>
              <p:cNvSpPr/>
              <p:nvPr/>
            </p:nvSpPr>
            <p:spPr>
              <a:xfrm>
                <a:off x="7590434" y="1749654"/>
                <a:ext cx="216453" cy="130167"/>
              </a:xfrm>
              <a:prstGeom prst="curvedRightArrow">
                <a:avLst>
                  <a:gd name="adj1" fmla="val 25000"/>
                  <a:gd name="adj2" fmla="val 50000"/>
                  <a:gd name="adj3" fmla="val 70837"/>
                </a:avLst>
              </a:prstGeom>
              <a:solidFill>
                <a:srgbClr val="C60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46F28C8-C3D8-F308-9BD2-216FC40C2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6804" y="3264896"/>
              <a:ext cx="646231" cy="758692"/>
            </a:xfrm>
            <a:prstGeom prst="line">
              <a:avLst/>
            </a:prstGeom>
            <a:ln w="1174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08A8C3B-15A4-F81C-9B11-16F09A555258}"/>
                </a:ext>
              </a:extLst>
            </p:cNvPr>
            <p:cNvGrpSpPr/>
            <p:nvPr/>
          </p:nvGrpSpPr>
          <p:grpSpPr>
            <a:xfrm>
              <a:off x="5151988" y="3303950"/>
              <a:ext cx="449071" cy="314490"/>
              <a:chOff x="5028821" y="1806592"/>
              <a:chExt cx="449071" cy="314490"/>
            </a:xfrm>
          </p:grpSpPr>
          <p:sp>
            <p:nvSpPr>
              <p:cNvPr id="32" name="Arrow: Up 31">
                <a:extLst>
                  <a:ext uri="{FF2B5EF4-FFF2-40B4-BE49-F238E27FC236}">
                    <a16:creationId xmlns:a16="http://schemas.microsoft.com/office/drawing/2014/main" id="{7B5EF05D-AF0A-FDD4-5788-4EA32AADDCD2}"/>
                  </a:ext>
                </a:extLst>
              </p:cNvPr>
              <p:cNvSpPr/>
              <p:nvPr/>
            </p:nvSpPr>
            <p:spPr>
              <a:xfrm>
                <a:off x="5059698" y="1973096"/>
                <a:ext cx="91317" cy="103529"/>
              </a:xfrm>
              <a:prstGeom prst="upArrow">
                <a:avLst/>
              </a:prstGeom>
              <a:solidFill>
                <a:srgbClr val="C60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33" name="Arrow: Up 32">
                <a:extLst>
                  <a:ext uri="{FF2B5EF4-FFF2-40B4-BE49-F238E27FC236}">
                    <a16:creationId xmlns:a16="http://schemas.microsoft.com/office/drawing/2014/main" id="{E289477A-FAEB-F5A1-689B-B39952CB2D55}"/>
                  </a:ext>
                </a:extLst>
              </p:cNvPr>
              <p:cNvSpPr/>
              <p:nvPr/>
            </p:nvSpPr>
            <p:spPr>
              <a:xfrm rot="10800000">
                <a:off x="5133368" y="2017553"/>
                <a:ext cx="91317" cy="103529"/>
              </a:xfrm>
              <a:prstGeom prst="upArrow">
                <a:avLst/>
              </a:prstGeom>
              <a:solidFill>
                <a:srgbClr val="C60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624EB1A-31BC-5B61-2646-815389D2647E}"/>
                  </a:ext>
                </a:extLst>
              </p:cNvPr>
              <p:cNvSpPr txBox="1"/>
              <p:nvPr/>
            </p:nvSpPr>
            <p:spPr>
              <a:xfrm>
                <a:off x="5028821" y="1806592"/>
                <a:ext cx="449071" cy="24408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400" b="1" dirty="0">
                    <a:solidFill>
                      <a:srgbClr val="C6006F"/>
                    </a:solidFill>
                  </a:rPr>
                  <a:t>10x</a:t>
                </a:r>
                <a:endParaRPr lang="en-US" sz="1400" b="1" dirty="0">
                  <a:solidFill>
                    <a:srgbClr val="C6006F"/>
                  </a:solidFill>
                  <a:ea typeface="Calibri"/>
                  <a:cs typeface="Calibri"/>
                </a:endParaRPr>
              </a:p>
            </p:txBody>
          </p:sp>
        </p:grpSp>
        <p:pic>
          <p:nvPicPr>
            <p:cNvPr id="31" name="Graphic 30" descr="Checkmark with solid fill">
              <a:extLst>
                <a:ext uri="{FF2B5EF4-FFF2-40B4-BE49-F238E27FC236}">
                  <a16:creationId xmlns:a16="http://schemas.microsoft.com/office/drawing/2014/main" id="{7CD8B5D0-C3F1-BA79-254F-A87C62150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971573" y="2954724"/>
              <a:ext cx="468805" cy="46880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681255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34B4A-BE59-417E-AB93-D433F8EE4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1C4EC19-9DAD-1777-4DD1-855CD7D82A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164702"/>
            <a:ext cx="4740461" cy="3498024"/>
          </a:xfrm>
        </p:spPr>
        <p:txBody>
          <a:bodyPr/>
          <a:lstStyle/>
          <a:p>
            <a:pPr marL="12700">
              <a:spcBef>
                <a:spcPts val="960"/>
              </a:spcBef>
            </a:pPr>
            <a:r>
              <a:rPr lang="en-US" spc="-10" dirty="0">
                <a:solidFill>
                  <a:schemeClr val="accent3"/>
                </a:solidFill>
                <a:latin typeface="Calibri"/>
                <a:cs typeface="Calibri"/>
              </a:rPr>
              <a:t>NOW THAT YOU HAVE COMPLETED THIS LESSON, YOU SHOULD BE ABLE TO:</a:t>
            </a:r>
          </a:p>
          <a:p>
            <a:pPr marL="12700">
              <a:spcBef>
                <a:spcPts val="960"/>
              </a:spcBef>
            </a:pPr>
            <a:endParaRPr lang="en-US" sz="800" spc="-10" dirty="0">
              <a:solidFill>
                <a:schemeClr val="accent3"/>
              </a:solidFill>
              <a:latin typeface="Calibri"/>
              <a:cs typeface="Calibri"/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Describe the basic </a:t>
            </a:r>
            <a:r>
              <a:rPr lang="en-US" sz="1400" i="1" dirty="0">
                <a:latin typeface="+mn-lt"/>
              </a:rPr>
              <a:t>i-STAT</a:t>
            </a:r>
            <a:r>
              <a:rPr lang="en-US" sz="1400" dirty="0">
                <a:latin typeface="+mn-lt"/>
              </a:rPr>
              <a:t> cartridge-handling guidelines</a:t>
            </a:r>
            <a:br>
              <a:rPr lang="en-US" sz="1400" dirty="0">
                <a:latin typeface="+mn-lt"/>
              </a:rPr>
            </a:br>
            <a:endParaRPr lang="en-US" sz="1400" dirty="0">
              <a:latin typeface="+mn-lt"/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Describe proper sample collection and handling practices</a:t>
            </a:r>
            <a:br>
              <a:rPr lang="en-US" sz="1400" dirty="0">
                <a:latin typeface="+mn-lt"/>
              </a:rPr>
            </a:br>
            <a:endParaRPr lang="en-US" sz="1400" dirty="0">
              <a:latin typeface="+mn-lt"/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sz="1400" dirty="0">
                <a:latin typeface="+mn-lt"/>
              </a:rPr>
              <a:t>List factors that may affect the sample prior to analysis</a:t>
            </a:r>
          </a:p>
          <a:p>
            <a:pPr marR="0" lvl="1" algn="l" rtl="0"/>
            <a:endParaRPr lang="en-US" sz="1600" b="0" i="0" u="none" strike="noStrike" baseline="30000" dirty="0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5BEF3-4767-B33A-D926-172D07ECB9F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39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F7B8D3C-61DD-46CB-7D45-08EF53975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6DBBF84B-2590-400D-0D70-A9DD320BD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B337B8BA-9E49-409E-3968-6A1B9D77F19F}"/>
              </a:ext>
            </a:extLst>
          </p:cNvPr>
          <p:cNvSpPr txBox="1"/>
          <p:nvPr/>
        </p:nvSpPr>
        <p:spPr>
          <a:xfrm>
            <a:off x="548071" y="152774"/>
            <a:ext cx="6966096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10" dirty="0">
                <a:solidFill>
                  <a:srgbClr val="004F70"/>
                </a:solidFill>
                <a:latin typeface="Calibri"/>
                <a:cs typeface="Calibri"/>
              </a:rPr>
              <a:t>i</a:t>
            </a:r>
            <a:r>
              <a:rPr sz="1300" spc="-145" dirty="0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004F70"/>
                </a:solidFill>
                <a:latin typeface="Calibri"/>
                <a:cs typeface="Calibri"/>
              </a:rPr>
              <a:t>-</a:t>
            </a:r>
            <a:r>
              <a:rPr sz="1300" spc="-145" dirty="0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004F70"/>
                </a:solidFill>
                <a:latin typeface="Calibri"/>
                <a:cs typeface="Calibri"/>
              </a:rPr>
              <a:t>STAT</a:t>
            </a:r>
            <a:r>
              <a:rPr sz="1300" spc="390" dirty="0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sz="1300" spc="114" dirty="0">
                <a:solidFill>
                  <a:srgbClr val="004F70"/>
                </a:solidFill>
                <a:latin typeface="Calibri"/>
                <a:cs typeface="Calibri"/>
              </a:rPr>
              <a:t>LEARNING</a:t>
            </a:r>
            <a:r>
              <a:rPr sz="1300" spc="395" dirty="0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sz="1300" spc="105" dirty="0">
                <a:solidFill>
                  <a:srgbClr val="004F70"/>
                </a:solidFill>
                <a:latin typeface="Calibri"/>
                <a:cs typeface="Calibri"/>
              </a:rPr>
              <a:t>SYSTEM</a:t>
            </a:r>
            <a:r>
              <a:rPr sz="1300" spc="395" dirty="0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lang="en-US" sz="1300" dirty="0">
                <a:solidFill>
                  <a:srgbClr val="004F70"/>
                </a:solidFill>
                <a:latin typeface="Calibri"/>
                <a:cs typeface="Calibri"/>
              </a:rPr>
              <a:t>|</a:t>
            </a:r>
            <a:r>
              <a:rPr sz="1300" spc="355" dirty="0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lang="en-US" sz="1300" spc="120" dirty="0">
                <a:solidFill>
                  <a:srgbClr val="004F70"/>
                </a:solidFill>
                <a:latin typeface="Calibri"/>
                <a:cs typeface="Calibri"/>
              </a:rPr>
              <a:t>GENERAL CARTRIDGE HANDLING &amp; SAMPLE COLLECTION</a:t>
            </a:r>
            <a:endParaRPr lang="en-US" sz="1300" spc="75" dirty="0">
              <a:solidFill>
                <a:srgbClr val="004F70"/>
              </a:solidFill>
              <a:latin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CFC999-2D71-B728-5342-963071AFF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381" y="1286766"/>
            <a:ext cx="3442850" cy="1846543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9979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C0416D-3789-914E-C531-2226E7D42C3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spc="75">
                <a:solidFill>
                  <a:srgbClr val="004F70"/>
                </a:solidFill>
                <a:latin typeface="Calibri"/>
                <a:cs typeface="Calibri"/>
              </a:rPr>
              <a:t>i-STAT LEARNING SYSTEM | i-STAT 1 ANALYZER</a:t>
            </a:r>
            <a:endParaRPr lang="en-US" sz="1800">
              <a:latin typeface="Calibri"/>
              <a:cs typeface="Calibri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905EC-4120-479A-BE38-7D1BDC7CE0F0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chemeClr val="bg1"/>
                </a:solidFill>
              </a:rPr>
              <a:t>Cartridge Handling Overview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4F1F1-165E-907E-7CD1-0CBEB6C8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4</a:t>
            </a:fld>
            <a:endParaRPr lang="en-IN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94416CE-C9C4-2A30-4AC8-1288566B1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/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/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/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/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/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/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/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758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7DC768D-0371-7834-5D97-86CF784BF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578" y="1508760"/>
            <a:ext cx="7742022" cy="2674620"/>
          </a:xfrm>
        </p:spPr>
        <p:txBody>
          <a:bodyPr/>
          <a:lstStyle/>
          <a:p>
            <a:r>
              <a:rPr lang="en-US" sz="3600"/>
              <a:t>Congratulations!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0" y="569913"/>
            <a:ext cx="8137525" cy="3905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spc="-10"/>
              <a:t>Summary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0B56A13-0519-380C-667C-2CEC192B9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2180" y="3284113"/>
            <a:ext cx="798475" cy="1287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6B2E5C-7EDE-B29F-74CF-72BD00DC0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180" y="1515421"/>
            <a:ext cx="785891" cy="1694322"/>
          </a:xfrm>
          <a:prstGeom prst="rect">
            <a:avLst/>
          </a:prstGeom>
        </p:spPr>
      </p:pic>
      <p:pic>
        <p:nvPicPr>
          <p:cNvPr id="19" name="Picture 18" descr="A close-up of a device&#10;&#10;Description automatically generated">
            <a:extLst>
              <a:ext uri="{FF2B5EF4-FFF2-40B4-BE49-F238E27FC236}">
                <a16:creationId xmlns:a16="http://schemas.microsoft.com/office/drawing/2014/main" id="{954D0ED4-6409-F64C-CD7A-978AE172B8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89669"/>
            <a:ext cx="1336953" cy="4083918"/>
          </a:xfrm>
          <a:prstGeom prst="rect">
            <a:avLst/>
          </a:prstGeom>
        </p:spPr>
      </p:pic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7897644B-A07A-40B1-5287-897CB01D934F}"/>
              </a:ext>
            </a:extLst>
          </p:cNvPr>
          <p:cNvSpPr txBox="1">
            <a:spLocks/>
          </p:cNvSpPr>
          <p:nvPr/>
        </p:nvSpPr>
        <p:spPr bwMode="gray">
          <a:xfrm>
            <a:off x="487578" y="1508760"/>
            <a:ext cx="7742022" cy="58371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371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–"/>
              <a:defRPr sz="18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/>
              <a:t>Congratulations!</a:t>
            </a:r>
          </a:p>
          <a:p>
            <a:endParaRPr lang="en-US" sz="3600"/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5074D917-A1B7-6D2F-361E-5DDCC503BA1B}"/>
              </a:ext>
            </a:extLst>
          </p:cNvPr>
          <p:cNvSpPr txBox="1"/>
          <p:nvPr/>
        </p:nvSpPr>
        <p:spPr>
          <a:xfrm>
            <a:off x="532654" y="2149056"/>
            <a:ext cx="6429973" cy="1921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0">
                <a:solidFill>
                  <a:srgbClr val="FFFFFF"/>
                </a:solidFill>
                <a:latin typeface="+mj-lt"/>
                <a:cs typeface="Brandon Grotesque Regular"/>
              </a:rPr>
              <a:t>You</a:t>
            </a:r>
            <a:r>
              <a:rPr sz="2800" b="0" spc="114">
                <a:solidFill>
                  <a:srgbClr val="FFFFFF"/>
                </a:solidFill>
                <a:latin typeface="+mj-lt"/>
                <a:cs typeface="Brandon Grotesque Regular"/>
              </a:rPr>
              <a:t> </a:t>
            </a:r>
            <a:r>
              <a:rPr sz="2800" b="0" spc="60">
                <a:solidFill>
                  <a:srgbClr val="FFFFFF"/>
                </a:solidFill>
                <a:latin typeface="+mj-lt"/>
                <a:cs typeface="Brandon Grotesque Regular"/>
              </a:rPr>
              <a:t>have</a:t>
            </a:r>
            <a:r>
              <a:rPr sz="2800" b="0" spc="105">
                <a:solidFill>
                  <a:srgbClr val="FFFFFF"/>
                </a:solidFill>
                <a:latin typeface="+mj-lt"/>
                <a:cs typeface="Brandon Grotesque Regular"/>
              </a:rPr>
              <a:t> </a:t>
            </a:r>
            <a:r>
              <a:rPr sz="2800" b="0" spc="70">
                <a:solidFill>
                  <a:srgbClr val="FFFFFF"/>
                </a:solidFill>
                <a:latin typeface="+mj-lt"/>
                <a:cs typeface="Brandon Grotesque Regular"/>
              </a:rPr>
              <a:t>completed</a:t>
            </a:r>
            <a:r>
              <a:rPr sz="2800" b="0" spc="105">
                <a:solidFill>
                  <a:srgbClr val="FFFFFF"/>
                </a:solidFill>
                <a:latin typeface="+mj-lt"/>
                <a:cs typeface="Brandon Grotesque Regular"/>
              </a:rPr>
              <a:t> </a:t>
            </a:r>
            <a:r>
              <a:rPr sz="2800" b="0" spc="25">
                <a:solidFill>
                  <a:srgbClr val="FFFFFF"/>
                </a:solidFill>
                <a:latin typeface="+mj-lt"/>
                <a:cs typeface="Brandon Grotesque Regular"/>
              </a:rPr>
              <a:t>the</a:t>
            </a:r>
            <a:r>
              <a:rPr lang="en-US" sz="2800" b="0" spc="25">
                <a:solidFill>
                  <a:srgbClr val="FFFFFF"/>
                </a:solidFill>
                <a:latin typeface="+mj-lt"/>
                <a:cs typeface="Brandon Grotesque Regular"/>
              </a:rPr>
              <a:t> lesson </a:t>
            </a:r>
            <a:br>
              <a:rPr lang="en-US" sz="2800" b="0" spc="25">
                <a:solidFill>
                  <a:srgbClr val="FFFFFF"/>
                </a:solidFill>
                <a:latin typeface="+mj-lt"/>
                <a:cs typeface="Brandon Grotesque Regular"/>
              </a:rPr>
            </a:br>
            <a:r>
              <a:rPr lang="en-US" sz="3200" b="0">
                <a:solidFill>
                  <a:schemeClr val="bg1"/>
                </a:solidFill>
                <a:latin typeface="+mj-lt"/>
                <a:cs typeface="Brandon Grotesque Regular"/>
              </a:rPr>
              <a:t>General Cartridge Handling </a:t>
            </a:r>
            <a:br>
              <a:rPr lang="en-US" sz="3200" b="0">
                <a:solidFill>
                  <a:schemeClr val="bg1"/>
                </a:solidFill>
                <a:latin typeface="+mj-lt"/>
                <a:cs typeface="Brandon Grotesque Regular"/>
              </a:rPr>
            </a:br>
            <a:r>
              <a:rPr lang="en-US" sz="3200" b="0">
                <a:solidFill>
                  <a:schemeClr val="bg1"/>
                </a:solidFill>
                <a:latin typeface="+mj-lt"/>
                <a:cs typeface="Brandon Grotesque Regular"/>
              </a:rPr>
              <a:t>&amp; Sample Collection</a:t>
            </a:r>
            <a:br>
              <a:rPr lang="en-US" sz="3200" b="0" spc="160">
                <a:solidFill>
                  <a:schemeClr val="accent1"/>
                </a:solidFill>
                <a:latin typeface="+mj-lt"/>
                <a:cs typeface="Brandon Grotesque Regular"/>
              </a:rPr>
            </a:br>
            <a:endParaRPr sz="3200">
              <a:cs typeface="Brandon Grotesque Regular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82C0C6F3-65C0-2302-2228-59F6D1419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/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/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/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/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/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/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/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/>
                </a:solidFill>
                <a:cs typeface="Calibri"/>
              </a:rPr>
              <a:t>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8888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437B8-AA8D-F1DB-5ACE-C799E870A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ABB4D6F-C854-A299-13F1-C2684AF4FD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0664" y="1372704"/>
            <a:ext cx="3842789" cy="3174922"/>
          </a:xfrm>
        </p:spPr>
        <p:txBody>
          <a:bodyPr/>
          <a:lstStyle/>
          <a:p>
            <a:pPr marL="181610" marR="5080" indent="-169545">
              <a:spcBef>
                <a:spcPts val="675"/>
              </a:spcBef>
              <a:buClr>
                <a:schemeClr val="accent3"/>
              </a:buClr>
              <a:buFont typeface="Arial"/>
              <a:buChar char="•"/>
              <a:tabLst>
                <a:tab pos="182880" algn="l"/>
              </a:tabLst>
            </a:pPr>
            <a:r>
              <a:rPr lang="en-US" dirty="0">
                <a:latin typeface="+mn-lt"/>
              </a:rPr>
              <a:t>Self-contained lab analyzers</a:t>
            </a:r>
          </a:p>
          <a:p>
            <a:pPr marL="181610" marR="5080" indent="-169545">
              <a:spcBef>
                <a:spcPts val="675"/>
              </a:spcBef>
              <a:buClr>
                <a:schemeClr val="accent3"/>
              </a:buClr>
              <a:buFont typeface="Arial"/>
              <a:buChar char="•"/>
              <a:tabLst>
                <a:tab pos="182880" algn="l"/>
              </a:tabLst>
            </a:pPr>
            <a:r>
              <a:rPr lang="en-US" dirty="0">
                <a:latin typeface="+mn-lt"/>
              </a:rPr>
              <a:t>Analysis, sample manipulation, and waste are confined within the cartridge</a:t>
            </a:r>
          </a:p>
          <a:p>
            <a:pPr marL="181610" marR="5080" indent="-169545">
              <a:spcBef>
                <a:spcPts val="675"/>
              </a:spcBef>
              <a:buClr>
                <a:schemeClr val="accent3"/>
              </a:buClr>
              <a:buFont typeface="Arial"/>
              <a:buChar char="•"/>
              <a:tabLst>
                <a:tab pos="182880" algn="l"/>
              </a:tabLst>
            </a:pPr>
            <a:r>
              <a:rPr lang="en-US" dirty="0">
                <a:latin typeface="+mn-lt"/>
              </a:rPr>
              <a:t>Unit-use disposable cartridge</a:t>
            </a:r>
          </a:p>
          <a:p>
            <a:pPr marL="181610" marR="5080" indent="-169545">
              <a:spcBef>
                <a:spcPts val="675"/>
              </a:spcBef>
              <a:buClr>
                <a:srgbClr val="000000"/>
              </a:buClr>
              <a:buFont typeface="Arial"/>
              <a:buChar char="•"/>
              <a:tabLst>
                <a:tab pos="182880" algn="l"/>
              </a:tabLst>
            </a:pPr>
            <a:endParaRPr lang="en-US" sz="1400" dirty="0">
              <a:latin typeface="+mn-lt"/>
            </a:endParaRPr>
          </a:p>
          <a:p>
            <a:pPr marR="0">
              <a:lnSpc>
                <a:spcPct val="80000"/>
              </a:lnSpc>
            </a:pPr>
            <a:endParaRPr lang="en-US" b="1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2507F-7DAD-A851-A683-729D2D97FB6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5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D533FDB-0359-EC21-340E-59A2CC37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95874"/>
            <a:ext cx="8138160" cy="390526"/>
          </a:xfrm>
        </p:spPr>
        <p:txBody>
          <a:bodyPr/>
          <a:lstStyle/>
          <a:p>
            <a:r>
              <a:rPr lang="en-US" dirty="0"/>
              <a:t>i-STAT cartridges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D3DB7B-7373-E340-F631-CA79D251E87D}"/>
              </a:ext>
            </a:extLst>
          </p:cNvPr>
          <p:cNvSpPr/>
          <p:nvPr/>
        </p:nvSpPr>
        <p:spPr>
          <a:xfrm>
            <a:off x="442686" y="4826000"/>
            <a:ext cx="257628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224DF192-6805-F290-FF40-B542E327E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115" y="1402911"/>
            <a:ext cx="2016604" cy="659021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43D38102-64CE-5D49-7196-5443AE6CA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D6D741-3311-8C3F-8857-7B49D67C732D}"/>
              </a:ext>
            </a:extLst>
          </p:cNvPr>
          <p:cNvGrpSpPr/>
          <p:nvPr/>
        </p:nvGrpSpPr>
        <p:grpSpPr>
          <a:xfrm>
            <a:off x="5412931" y="2478443"/>
            <a:ext cx="3111829" cy="1609487"/>
            <a:chOff x="5045373" y="2571750"/>
            <a:chExt cx="3111829" cy="16094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FD5820-50F8-514C-D7B9-2662F86F3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35483"/>
            <a:stretch/>
          </p:blipFill>
          <p:spPr>
            <a:xfrm>
              <a:off x="5045373" y="2571750"/>
              <a:ext cx="1933925" cy="160948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0A1354-E247-AD9F-1A36-FD2194285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9787" r="-5813"/>
            <a:stretch/>
          </p:blipFill>
          <p:spPr>
            <a:xfrm>
              <a:off x="7077277" y="2571750"/>
              <a:ext cx="1079925" cy="1609487"/>
            </a:xfrm>
            <a:prstGeom prst="rect">
              <a:avLst/>
            </a:prstGeom>
            <a:ln>
              <a:noFill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32892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6A863-AD69-1DA0-EE09-00A98B196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7AF37-3788-028D-D82C-B89147886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322927" y="4725099"/>
            <a:ext cx="568102" cy="274637"/>
          </a:xfrm>
        </p:spPr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6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F84243B-2AE6-2545-9C55-58952AF7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Cartridge box labeling</a:t>
            </a:r>
            <a:endParaRPr lang="en-US" sz="14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6BD9356-52D8-8269-8812-392F95F7177D}"/>
              </a:ext>
            </a:extLst>
          </p:cNvPr>
          <p:cNvSpPr/>
          <p:nvPr/>
        </p:nvSpPr>
        <p:spPr>
          <a:xfrm>
            <a:off x="502919" y="4826000"/>
            <a:ext cx="2516098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C1B97DD8-9614-2B86-9621-FDE91A5A95D5}"/>
              </a:ext>
            </a:extLst>
          </p:cNvPr>
          <p:cNvSpPr txBox="1">
            <a:spLocks/>
          </p:cNvSpPr>
          <p:nvPr/>
        </p:nvSpPr>
        <p:spPr>
          <a:xfrm>
            <a:off x="505040" y="1369559"/>
            <a:ext cx="3878376" cy="242429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A</a:t>
            </a:r>
            <a:r>
              <a:rPr lang="en-US" dirty="0">
                <a:latin typeface="+mn-lt"/>
              </a:rPr>
              <a:t>  Refrigerated storage temperature</a:t>
            </a:r>
          </a:p>
          <a:p>
            <a:pPr marL="182880">
              <a:lnSpc>
                <a:spcPct val="80000"/>
              </a:lnSpc>
            </a:pPr>
            <a:r>
              <a:rPr lang="en-US" dirty="0">
                <a:latin typeface="+mn-lt"/>
              </a:rPr>
              <a:t>indicator: 2-8° C (35-46° F)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B</a:t>
            </a:r>
            <a:r>
              <a:rPr lang="en-US" dirty="0">
                <a:latin typeface="+mn-lt"/>
              </a:rPr>
              <a:t>  Indicates shelf life when stored </a:t>
            </a:r>
          </a:p>
          <a:p>
            <a:pPr marL="182880">
              <a:lnSpc>
                <a:spcPct val="80000"/>
              </a:lnSpc>
            </a:pPr>
            <a:r>
              <a:rPr lang="en-US" dirty="0">
                <a:latin typeface="+mn-lt"/>
              </a:rPr>
              <a:t>at room temperature</a:t>
            </a:r>
          </a:p>
          <a:p>
            <a:pPr marL="182880" indent="-457200"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C</a:t>
            </a:r>
            <a:r>
              <a:rPr lang="en-US" dirty="0">
                <a:latin typeface="+mn-lt"/>
              </a:rPr>
              <a:t>  Refrigerated storage expiration date </a:t>
            </a:r>
          </a:p>
          <a:p>
            <a:pPr marL="182880" indent="-457200"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D </a:t>
            </a:r>
            <a:r>
              <a:rPr lang="en-US" dirty="0">
                <a:latin typeface="+mn-lt"/>
              </a:rPr>
              <a:t>Cartridge LOT number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E</a:t>
            </a:r>
            <a:r>
              <a:rPr lang="en-US" dirty="0">
                <a:latin typeface="+mn-lt"/>
              </a:rPr>
              <a:t>  Location to record room temperature</a:t>
            </a:r>
          </a:p>
          <a:p>
            <a:pPr marL="182880">
              <a:lnSpc>
                <a:spcPct val="80000"/>
              </a:lnSpc>
            </a:pPr>
            <a:r>
              <a:rPr lang="en-US" dirty="0">
                <a:latin typeface="+mn-lt"/>
              </a:rPr>
              <a:t>expiration date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F</a:t>
            </a:r>
            <a:r>
              <a:rPr lang="en-US" dirty="0">
                <a:latin typeface="+mn-lt"/>
              </a:rPr>
              <a:t>  Cartridge List Number</a:t>
            </a:r>
          </a:p>
          <a:p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5C869DF-E34B-5EAA-FF00-A58F467DBF53}"/>
              </a:ext>
            </a:extLst>
          </p:cNvPr>
          <p:cNvGrpSpPr/>
          <p:nvPr/>
        </p:nvGrpSpPr>
        <p:grpSpPr>
          <a:xfrm>
            <a:off x="3878881" y="1098619"/>
            <a:ext cx="4880889" cy="3328928"/>
            <a:chOff x="3529960" y="876563"/>
            <a:chExt cx="4880889" cy="33289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0EEAAB-0B53-0A9A-3B98-47598C824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9960" y="876563"/>
              <a:ext cx="4880889" cy="3328928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0AFC312-957B-9FBA-2410-B01284E511FB}"/>
                </a:ext>
              </a:extLst>
            </p:cNvPr>
            <p:cNvSpPr/>
            <p:nvPr/>
          </p:nvSpPr>
          <p:spPr>
            <a:xfrm>
              <a:off x="6273689" y="1648334"/>
              <a:ext cx="231025" cy="23102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/>
                <a:t>A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3077904-412B-D845-A70A-FD01851B4A11}"/>
                </a:ext>
              </a:extLst>
            </p:cNvPr>
            <p:cNvSpPr/>
            <p:nvPr/>
          </p:nvSpPr>
          <p:spPr>
            <a:xfrm>
              <a:off x="5238972" y="2236268"/>
              <a:ext cx="231025" cy="23102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/>
                <a:t>B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0DFD66A-CE3B-D7D9-59DD-A05C5D97FC4E}"/>
                </a:ext>
              </a:extLst>
            </p:cNvPr>
            <p:cNvSpPr/>
            <p:nvPr/>
          </p:nvSpPr>
          <p:spPr>
            <a:xfrm>
              <a:off x="7124422" y="2794169"/>
              <a:ext cx="231025" cy="23102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/>
                <a:t>C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AF0F72D-9A87-658B-AA9E-AC0A620F70DD}"/>
                </a:ext>
              </a:extLst>
            </p:cNvPr>
            <p:cNvSpPr/>
            <p:nvPr/>
          </p:nvSpPr>
          <p:spPr>
            <a:xfrm>
              <a:off x="7567060" y="2836272"/>
              <a:ext cx="231025" cy="23102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/>
                <a:t>D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85B6E96-6226-835B-0127-A4B504950B86}"/>
                </a:ext>
              </a:extLst>
            </p:cNvPr>
            <p:cNvSpPr/>
            <p:nvPr/>
          </p:nvSpPr>
          <p:spPr>
            <a:xfrm>
              <a:off x="4630661" y="3194804"/>
              <a:ext cx="231025" cy="23102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/>
                <a:t>E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D28D989-DB0C-5EE5-399C-92D03B4333C1}"/>
                </a:ext>
              </a:extLst>
            </p:cNvPr>
            <p:cNvSpPr/>
            <p:nvPr/>
          </p:nvSpPr>
          <p:spPr>
            <a:xfrm>
              <a:off x="4140301" y="2806972"/>
              <a:ext cx="231025" cy="23102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/>
                <a:t>F</a:t>
              </a:r>
            </a:p>
          </p:txBody>
        </p:sp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87DE412C-D4E2-A8EA-DCC0-16BA416B27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3556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6A863-AD69-1DA0-EE09-00A98B196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AC267A4-C6A3-BDD0-196C-EF5E35E78FD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9158" y="1213629"/>
            <a:ext cx="4032842" cy="362575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A</a:t>
            </a:r>
            <a:r>
              <a:rPr lang="en-US" dirty="0">
                <a:latin typeface="+mn-lt"/>
              </a:rPr>
              <a:t>  Cartridge name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B</a:t>
            </a:r>
            <a:r>
              <a:rPr lang="en-US" dirty="0">
                <a:latin typeface="+mn-lt"/>
              </a:rPr>
              <a:t>  Analyte(s) measured &amp; calculated, </a:t>
            </a:r>
          </a:p>
          <a:p>
            <a:pPr marL="182880">
              <a:lnSpc>
                <a:spcPct val="80000"/>
              </a:lnSpc>
            </a:pPr>
            <a:r>
              <a:rPr lang="en-US" dirty="0">
                <a:latin typeface="+mn-lt"/>
              </a:rPr>
              <a:t>if applicable  </a:t>
            </a:r>
          </a:p>
          <a:p>
            <a:pPr marL="182880" indent="-457200"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C</a:t>
            </a:r>
            <a:r>
              <a:rPr lang="en-US" dirty="0">
                <a:latin typeface="+mn-lt"/>
              </a:rPr>
              <a:t>  Area to record room temperature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expiration date</a:t>
            </a:r>
          </a:p>
          <a:p>
            <a:pPr marL="182880" indent="-457200"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D</a:t>
            </a:r>
            <a:r>
              <a:rPr lang="en-US" dirty="0">
                <a:latin typeface="+mn-lt"/>
              </a:rPr>
              <a:t> 2D barcode for manufacturing quality control; not scannable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E  </a:t>
            </a:r>
            <a:r>
              <a:rPr lang="en-US" dirty="0">
                <a:latin typeface="+mn-lt"/>
              </a:rPr>
              <a:t>Cartridge LOT number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F</a:t>
            </a:r>
            <a:r>
              <a:rPr lang="en-US" dirty="0">
                <a:latin typeface="+mn-lt"/>
              </a:rPr>
              <a:t>  Cartridge pouch barcode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G</a:t>
            </a:r>
            <a:r>
              <a:rPr lang="en-US" dirty="0">
                <a:latin typeface="+mn-lt"/>
              </a:rPr>
              <a:t> Refrigerated storage expiration date</a:t>
            </a:r>
          </a:p>
          <a:p>
            <a:pPr marL="182880" indent="-457200"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H</a:t>
            </a:r>
            <a:r>
              <a:rPr lang="en-US" dirty="0">
                <a:latin typeface="+mn-lt"/>
              </a:rPr>
              <a:t> Indicates shelf life when stored at room temperature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I</a:t>
            </a:r>
            <a:r>
              <a:rPr lang="en-US" dirty="0">
                <a:latin typeface="+mn-lt"/>
              </a:rPr>
              <a:t>   Room temperature storage range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7AF37-3788-028D-D82C-B89147886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322927" y="4725099"/>
            <a:ext cx="568102" cy="274637"/>
          </a:xfrm>
        </p:spPr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7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F84243B-2AE6-2545-9C55-58952AF7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Cartridge pouch labeling</a:t>
            </a:r>
            <a:endParaRPr lang="en-US" sz="14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6BD9356-52D8-8269-8812-392F95F7177D}"/>
              </a:ext>
            </a:extLst>
          </p:cNvPr>
          <p:cNvSpPr/>
          <p:nvPr/>
        </p:nvSpPr>
        <p:spPr>
          <a:xfrm>
            <a:off x="502919" y="4826000"/>
            <a:ext cx="2516098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AC296D3-F9F2-E03E-05BE-149694DE9C4C}"/>
              </a:ext>
            </a:extLst>
          </p:cNvPr>
          <p:cNvSpPr/>
          <p:nvPr/>
        </p:nvSpPr>
        <p:spPr>
          <a:xfrm>
            <a:off x="5129213" y="2878931"/>
            <a:ext cx="681459" cy="167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ED59317-6E66-C89E-2C91-37220284FA74}"/>
              </a:ext>
            </a:extLst>
          </p:cNvPr>
          <p:cNvSpPr/>
          <p:nvPr/>
        </p:nvSpPr>
        <p:spPr>
          <a:xfrm>
            <a:off x="7006043" y="2935428"/>
            <a:ext cx="681459" cy="167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 Box 18">
            <a:extLst>
              <a:ext uri="{FF2B5EF4-FFF2-40B4-BE49-F238E27FC236}">
                <a16:creationId xmlns:a16="http://schemas.microsoft.com/office/drawing/2014/main" id="{17DB5D7C-79C8-B118-83AC-C4ED04CE1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3753" y="552761"/>
            <a:ext cx="643923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 b="1">
                <a:solidFill>
                  <a:srgbClr val="004F71"/>
                </a:solidFill>
              </a:rPr>
              <a:t>FRONT</a:t>
            </a:r>
          </a:p>
        </p:txBody>
      </p:sp>
      <p:sp>
        <p:nvSpPr>
          <p:cNvPr id="85" name="Text Box 18">
            <a:extLst>
              <a:ext uri="{FF2B5EF4-FFF2-40B4-BE49-F238E27FC236}">
                <a16:creationId xmlns:a16="http://schemas.microsoft.com/office/drawing/2014/main" id="{2D061B48-A51A-3E6F-5D74-6165E5C85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277" y="2641224"/>
            <a:ext cx="106680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>
                <a:solidFill>
                  <a:srgbClr val="004F71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CD0855-F561-882D-613A-6C759B3F9E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91"/>
          <a:stretch/>
        </p:blipFill>
        <p:spPr>
          <a:xfrm>
            <a:off x="5129213" y="806530"/>
            <a:ext cx="2890128" cy="1871588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28E398-7EDB-BF39-D827-FAA692919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318" y="2868603"/>
            <a:ext cx="2382792" cy="1705303"/>
          </a:xfrm>
          <a:prstGeom prst="rect">
            <a:avLst/>
          </a:prstGeom>
          <a:ln>
            <a:noFill/>
          </a:ln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337063C2-3B3C-707A-7E30-9E061CC85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4498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6A863-AD69-1DA0-EE09-00A98B196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7AF37-3788-028D-D82C-B89147886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322927" y="4725099"/>
            <a:ext cx="568102" cy="274637"/>
          </a:xfrm>
        </p:spPr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8</a:t>
            </a:fld>
            <a:endParaRPr lang="en-I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F84243B-2AE6-2545-9C55-58952AF7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Cartridge portion pack labeling</a:t>
            </a:r>
            <a:endParaRPr lang="en-US" sz="14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6BD9356-52D8-8269-8812-392F95F7177D}"/>
              </a:ext>
            </a:extLst>
          </p:cNvPr>
          <p:cNvSpPr/>
          <p:nvPr/>
        </p:nvSpPr>
        <p:spPr>
          <a:xfrm>
            <a:off x="502919" y="4826000"/>
            <a:ext cx="2516098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13">
            <a:extLst>
              <a:ext uri="{FF2B5EF4-FFF2-40B4-BE49-F238E27FC236}">
                <a16:creationId xmlns:a16="http://schemas.microsoft.com/office/drawing/2014/main" id="{1F939B07-D2BC-21FF-ADAD-09FE6217F2B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2428" y="1427275"/>
            <a:ext cx="3572813" cy="242429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A</a:t>
            </a:r>
            <a:r>
              <a:rPr lang="en-US" dirty="0">
                <a:latin typeface="+mn-lt"/>
              </a:rPr>
              <a:t>  Cartridge name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B</a:t>
            </a:r>
            <a:r>
              <a:rPr lang="en-US" dirty="0">
                <a:latin typeface="+mn-lt"/>
              </a:rPr>
              <a:t>  Analyte(s) measured &amp; calculated, </a:t>
            </a:r>
          </a:p>
          <a:p>
            <a:pPr marL="182880">
              <a:lnSpc>
                <a:spcPct val="80000"/>
              </a:lnSpc>
            </a:pPr>
            <a:r>
              <a:rPr lang="en-US" dirty="0">
                <a:latin typeface="+mn-lt"/>
              </a:rPr>
              <a:t>if applicable  </a:t>
            </a:r>
          </a:p>
          <a:p>
            <a:pPr marL="182880" indent="-457200"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C</a:t>
            </a:r>
            <a:r>
              <a:rPr lang="en-US" dirty="0">
                <a:latin typeface="+mn-lt"/>
              </a:rPr>
              <a:t>  2D barcode for manufacturing quality control; not scannable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D </a:t>
            </a:r>
            <a:r>
              <a:rPr lang="en-US" dirty="0">
                <a:latin typeface="+mn-lt"/>
              </a:rPr>
              <a:t>Cartridge LOT number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E</a:t>
            </a:r>
            <a:r>
              <a:rPr lang="en-US" dirty="0">
                <a:latin typeface="+mn-lt"/>
              </a:rPr>
              <a:t>  Cartridge portion pack barcode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F</a:t>
            </a:r>
            <a:r>
              <a:rPr lang="en-US" dirty="0">
                <a:latin typeface="+mn-lt"/>
              </a:rPr>
              <a:t> Refrigerated storage expiration date</a:t>
            </a:r>
          </a:p>
          <a:p>
            <a:pPr marL="182880" indent="-457200">
              <a:lnSpc>
                <a:spcPct val="80000"/>
              </a:lnSpc>
            </a:pPr>
            <a:r>
              <a:rPr lang="en-US" b="1" dirty="0">
                <a:solidFill>
                  <a:schemeClr val="accent3"/>
                </a:solidFill>
                <a:latin typeface="+mn-lt"/>
              </a:rPr>
              <a:t>G</a:t>
            </a:r>
            <a:r>
              <a:rPr lang="en-US" dirty="0">
                <a:latin typeface="+mn-lt"/>
              </a:rPr>
              <a:t> Refrigerated temperature storage range</a:t>
            </a:r>
          </a:p>
          <a:p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542BD0-3D0B-53B9-6891-9FFB1BAD45BE}"/>
              </a:ext>
            </a:extLst>
          </p:cNvPr>
          <p:cNvGrpSpPr/>
          <p:nvPr/>
        </p:nvGrpSpPr>
        <p:grpSpPr>
          <a:xfrm>
            <a:off x="4333430" y="1336108"/>
            <a:ext cx="3891295" cy="2702831"/>
            <a:chOff x="4333430" y="1336108"/>
            <a:chExt cx="3891295" cy="2702831"/>
          </a:xfrm>
        </p:grpSpPr>
        <p:sp>
          <p:nvSpPr>
            <p:cNvPr id="16" name="Text Box 18">
              <a:extLst>
                <a:ext uri="{FF2B5EF4-FFF2-40B4-BE49-F238E27FC236}">
                  <a16:creationId xmlns:a16="http://schemas.microsoft.com/office/drawing/2014/main" id="{2D7CEE90-BC56-5633-6386-CB6E4085E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3430" y="3761940"/>
              <a:ext cx="1066800" cy="2769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 b="1">
                  <a:solidFill>
                    <a:srgbClr val="004F71"/>
                  </a:solidFill>
                </a:rPr>
                <a:t>FRONT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787FD78-9BCC-05C4-822A-39B4EF7B5EC7}"/>
                </a:ext>
              </a:extLst>
            </p:cNvPr>
            <p:cNvGrpSpPr/>
            <p:nvPr/>
          </p:nvGrpSpPr>
          <p:grpSpPr>
            <a:xfrm>
              <a:off x="5877405" y="2318585"/>
              <a:ext cx="2347320" cy="1707970"/>
              <a:chOff x="6151858" y="2263669"/>
              <a:chExt cx="2347320" cy="170797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772958E-DFFB-B7C3-8F3C-34014093E7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51858" y="2263669"/>
                <a:ext cx="2347320" cy="1391774"/>
              </a:xfrm>
              <a:prstGeom prst="rect">
                <a:avLst/>
              </a:prstGeom>
            </p:spPr>
          </p:pic>
          <p:sp>
            <p:nvSpPr>
              <p:cNvPr id="17" name="Text Box 18">
                <a:extLst>
                  <a:ext uri="{FF2B5EF4-FFF2-40B4-BE49-F238E27FC236}">
                    <a16:creationId xmlns:a16="http://schemas.microsoft.com/office/drawing/2014/main" id="{EA10FA45-2BF8-E572-FE1C-8712A46B11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78590" y="3694640"/>
                <a:ext cx="1066800" cy="27699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b="1">
                    <a:solidFill>
                      <a:srgbClr val="004F71"/>
                    </a:solidFill>
                  </a:rPr>
                  <a:t>BACK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002EC15-B9AB-8780-E9F6-674954BD277F}"/>
                  </a:ext>
                </a:extLst>
              </p:cNvPr>
              <p:cNvSpPr/>
              <p:nvPr/>
            </p:nvSpPr>
            <p:spPr>
              <a:xfrm>
                <a:off x="6369781" y="2808917"/>
                <a:ext cx="250673" cy="25067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/>
                  <a:t>B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107D4C1-79DF-EC2A-D195-8C056F5E3404}"/>
                  </a:ext>
                </a:extLst>
              </p:cNvPr>
              <p:cNvSpPr/>
              <p:nvPr/>
            </p:nvSpPr>
            <p:spPr>
              <a:xfrm>
                <a:off x="6369782" y="2459171"/>
                <a:ext cx="250673" cy="25067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/>
                  <a:t>C</a:t>
                </a: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E335FC4-0D24-7445-DF08-9B8E74BF8A59}"/>
                  </a:ext>
                </a:extLst>
              </p:cNvPr>
              <p:cNvSpPr/>
              <p:nvPr/>
            </p:nvSpPr>
            <p:spPr>
              <a:xfrm>
                <a:off x="6750511" y="2998219"/>
                <a:ext cx="250673" cy="25067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/>
                  <a:t>D</a:t>
                </a: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96941EB-2D86-06F8-7825-FD9D3B596C6B}"/>
                  </a:ext>
                </a:extLst>
              </p:cNvPr>
              <p:cNvSpPr/>
              <p:nvPr/>
            </p:nvSpPr>
            <p:spPr>
              <a:xfrm>
                <a:off x="7266488" y="3181038"/>
                <a:ext cx="250673" cy="25067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/>
                  <a:t>E</a:t>
                </a: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44FCBE4-202C-23C0-46FC-DD8AB43FC7D3}"/>
                  </a:ext>
                </a:extLst>
              </p:cNvPr>
              <p:cNvSpPr/>
              <p:nvPr/>
            </p:nvSpPr>
            <p:spPr>
              <a:xfrm>
                <a:off x="8040316" y="2975455"/>
                <a:ext cx="250673" cy="25067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/>
                  <a:t>F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FDC0632-81A4-DC95-2ED1-395B6B2F4211}"/>
                  </a:ext>
                </a:extLst>
              </p:cNvPr>
              <p:cNvSpPr/>
              <p:nvPr/>
            </p:nvSpPr>
            <p:spPr>
              <a:xfrm>
                <a:off x="7650903" y="2654928"/>
                <a:ext cx="250673" cy="25067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/>
                  <a:t>G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E70EEF5-83B7-11E9-77B4-8F7B42802774}"/>
                </a:ext>
              </a:extLst>
            </p:cNvPr>
            <p:cNvGrpSpPr/>
            <p:nvPr/>
          </p:nvGrpSpPr>
          <p:grpSpPr>
            <a:xfrm>
              <a:off x="4354300" y="1336108"/>
              <a:ext cx="1403820" cy="2402604"/>
              <a:chOff x="4354300" y="1336108"/>
              <a:chExt cx="1403820" cy="240260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ED4E2F1-24A4-E743-72B3-E1BC9217C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5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-60000">
                <a:off x="4354300" y="1336108"/>
                <a:ext cx="1263665" cy="2402604"/>
              </a:xfrm>
              <a:prstGeom prst="rect">
                <a:avLst/>
              </a:prstGeom>
            </p:spPr>
          </p:pic>
          <p:sp>
            <p:nvSpPr>
              <p:cNvPr id="20" name="Text Box 18">
                <a:extLst>
                  <a:ext uri="{FF2B5EF4-FFF2-40B4-BE49-F238E27FC236}">
                    <a16:creationId xmlns:a16="http://schemas.microsoft.com/office/drawing/2014/main" id="{183C857B-635E-DDEF-5142-1B05E40EC4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91320" y="2362424"/>
                <a:ext cx="1066800" cy="27699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2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XXX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5BEA347-5231-DC1A-3B4C-AF175DE5BA13}"/>
                  </a:ext>
                </a:extLst>
              </p:cNvPr>
              <p:cNvSpPr/>
              <p:nvPr/>
            </p:nvSpPr>
            <p:spPr>
              <a:xfrm>
                <a:off x="4572000" y="2321077"/>
                <a:ext cx="250673" cy="25067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/>
                  <a:t>A</a:t>
                </a:r>
              </a:p>
            </p:txBody>
          </p:sp>
        </p:grpSp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7CB3658F-3712-41CF-E322-0BC7072BE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6315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C2302-0C70-8072-C29E-996983CC2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E121A-57B9-01D7-F2A0-088FAC13921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9</a:t>
            </a:fld>
            <a:endParaRPr lang="en-IN"/>
          </a:p>
        </p:txBody>
      </p:sp>
      <p:sp>
        <p:nvSpPr>
          <p:cNvPr id="32" name="Title 11">
            <a:extLst>
              <a:ext uri="{FF2B5EF4-FFF2-40B4-BE49-F238E27FC236}">
                <a16:creationId xmlns:a16="http://schemas.microsoft.com/office/drawing/2014/main" id="{40F7E911-617B-9D80-0924-8E4ADDC9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3"/>
            <a:ext cx="8138160" cy="438663"/>
          </a:xfrm>
        </p:spPr>
        <p:txBody>
          <a:bodyPr/>
          <a:lstStyle/>
          <a:p>
            <a:r>
              <a:rPr lang="en-US" altLang="en-US" dirty="0"/>
              <a:t>i-STAT cartridge components</a:t>
            </a:r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8924FBB-FEAA-B280-FAFD-D738E1103D89}"/>
              </a:ext>
            </a:extLst>
          </p:cNvPr>
          <p:cNvGrpSpPr/>
          <p:nvPr/>
        </p:nvGrpSpPr>
        <p:grpSpPr>
          <a:xfrm>
            <a:off x="295889" y="1597817"/>
            <a:ext cx="4521104" cy="2698944"/>
            <a:chOff x="295889" y="1597817"/>
            <a:chExt cx="4521104" cy="2698944"/>
          </a:xfrm>
        </p:grpSpPr>
        <p:pic>
          <p:nvPicPr>
            <p:cNvPr id="25" name="Picture 24" descr="A white plastic device with a black background&#10;&#10;AI-generated content may be incorrect.">
              <a:extLst>
                <a:ext uri="{FF2B5EF4-FFF2-40B4-BE49-F238E27FC236}">
                  <a16:creationId xmlns:a16="http://schemas.microsoft.com/office/drawing/2014/main" id="{105925BA-AA16-887F-C03B-32124DDCA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44" t="22064" r="22542" b="18698"/>
            <a:stretch/>
          </p:blipFill>
          <p:spPr>
            <a:xfrm>
              <a:off x="1405239" y="1597817"/>
              <a:ext cx="2232531" cy="267270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3A4C51-6C84-67A0-610E-3438C8ED43D1}"/>
                </a:ext>
              </a:extLst>
            </p:cNvPr>
            <p:cNvSpPr txBox="1"/>
            <p:nvPr/>
          </p:nvSpPr>
          <p:spPr>
            <a:xfrm>
              <a:off x="445139" y="3855924"/>
              <a:ext cx="904243" cy="409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400"/>
                </a:lnSpc>
              </a:pPr>
              <a:r>
                <a:rPr lang="en-US" sz="1400" b="1" dirty="0">
                  <a:solidFill>
                    <a:srgbClr val="004F71"/>
                  </a:solidFill>
                  <a:latin typeface="Calibri" panose="020F0502020204030204" pitchFamily="34" charset="0"/>
                </a:rPr>
                <a:t>SLIDE CLOSURE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C18ADE-6519-B162-788C-476E8B242F07}"/>
                </a:ext>
              </a:extLst>
            </p:cNvPr>
            <p:cNvSpPr txBox="1"/>
            <p:nvPr/>
          </p:nvSpPr>
          <p:spPr>
            <a:xfrm>
              <a:off x="3841941" y="1682720"/>
              <a:ext cx="9568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4F71"/>
                  </a:solidFill>
                  <a:latin typeface="Calibri" panose="020F0502020204030204" pitchFamily="34" charset="0"/>
                </a:rPr>
                <a:t>CONTACT PADS &amp; SENSORS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4FE748-B43B-4AF0-29C6-259EFB6F2F54}"/>
                </a:ext>
              </a:extLst>
            </p:cNvPr>
            <p:cNvSpPr txBox="1"/>
            <p:nvPr/>
          </p:nvSpPr>
          <p:spPr>
            <a:xfrm>
              <a:off x="3771458" y="3191492"/>
              <a:ext cx="1045535" cy="256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4F71"/>
                  </a:solidFill>
                  <a:latin typeface="Calibri" panose="020F0502020204030204" pitchFamily="34" charset="0"/>
                </a:rPr>
                <a:t>FILL MARK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79CF9C-043E-C9E5-A15D-99BCC9BF91C4}"/>
                </a:ext>
              </a:extLst>
            </p:cNvPr>
            <p:cNvSpPr txBox="1"/>
            <p:nvPr/>
          </p:nvSpPr>
          <p:spPr>
            <a:xfrm>
              <a:off x="3779972" y="3842854"/>
              <a:ext cx="980550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400" b="1" dirty="0">
                  <a:solidFill>
                    <a:srgbClr val="004F71"/>
                  </a:solidFill>
                  <a:latin typeface="Calibri" panose="020F0502020204030204" pitchFamily="34" charset="0"/>
                </a:rPr>
                <a:t>SAMPLE WELL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10BEE03-1D91-FBA6-8133-43FABCACB8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6869" y="2629148"/>
              <a:ext cx="1236850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CA6F865-2A10-088B-F7A6-E39894D22B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5521" y="3315468"/>
              <a:ext cx="505937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271CAA4-D8D4-5125-0FEC-9D33CA0528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5521" y="4060780"/>
              <a:ext cx="530500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864BFAA-1181-1C5D-0665-D32E24D812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89076" y="1805899"/>
              <a:ext cx="852866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14A425-B785-DC46-2B88-EEA9EA46D8AE}"/>
                </a:ext>
              </a:extLst>
            </p:cNvPr>
            <p:cNvCxnSpPr>
              <a:cxnSpLocks/>
              <a:endCxn id="16" idx="3"/>
            </p:cNvCxnSpPr>
            <p:nvPr/>
          </p:nvCxnSpPr>
          <p:spPr>
            <a:xfrm flipH="1" flipV="1">
              <a:off x="1349382" y="4060780"/>
              <a:ext cx="631128" cy="1528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FB7D30F-0051-42B3-99A6-A6017053A77E}"/>
                </a:ext>
              </a:extLst>
            </p:cNvPr>
            <p:cNvGrpSpPr/>
            <p:nvPr/>
          </p:nvGrpSpPr>
          <p:grpSpPr>
            <a:xfrm>
              <a:off x="2182139" y="1607951"/>
              <a:ext cx="1065308" cy="1361277"/>
              <a:chOff x="2109825" y="1162145"/>
              <a:chExt cx="1180221" cy="1508116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C4B1509-FFA6-E14F-E89B-09E33FCA5905}"/>
                  </a:ext>
                </a:extLst>
              </p:cNvPr>
              <p:cNvSpPr/>
              <p:nvPr/>
            </p:nvSpPr>
            <p:spPr>
              <a:xfrm>
                <a:off x="2166301" y="1751487"/>
                <a:ext cx="981824" cy="918774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A798D15-EE29-3D58-93D9-3E37586B5695}"/>
                  </a:ext>
                </a:extLst>
              </p:cNvPr>
              <p:cNvSpPr/>
              <p:nvPr/>
            </p:nvSpPr>
            <p:spPr>
              <a:xfrm>
                <a:off x="2109825" y="1162145"/>
                <a:ext cx="1180221" cy="293714"/>
              </a:xfrm>
              <a:prstGeom prst="rect">
                <a:avLst/>
              </a:prstGeom>
              <a:solidFill>
                <a:srgbClr val="FF0000">
                  <a:alpha val="2509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B8C07B6-AE75-5B1F-2BF5-098374B2CE04}"/>
                </a:ext>
              </a:extLst>
            </p:cNvPr>
            <p:cNvSpPr txBox="1"/>
            <p:nvPr/>
          </p:nvSpPr>
          <p:spPr>
            <a:xfrm>
              <a:off x="295889" y="2424562"/>
              <a:ext cx="163109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400"/>
                </a:lnSpc>
              </a:pPr>
              <a:r>
                <a:rPr lang="en-US" sz="1400" b="1" dirty="0">
                  <a:solidFill>
                    <a:srgbClr val="004F71"/>
                  </a:solidFill>
                  <a:latin typeface="Calibri" panose="020F0502020204030204" pitchFamily="34" charset="0"/>
                </a:rPr>
                <a:t>CALIBRANT PACK OR ANALYSIS FLUID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070C6DD-E7F6-2719-8F65-444A84D1FF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80" t="12773" r="20607" b="5149"/>
          <a:stretch/>
        </p:blipFill>
        <p:spPr>
          <a:xfrm>
            <a:off x="5231469" y="2004577"/>
            <a:ext cx="875371" cy="115490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B2C31A1-CAB7-D22B-DA74-DA98B6734025}"/>
              </a:ext>
            </a:extLst>
          </p:cNvPr>
          <p:cNvSpPr txBox="1"/>
          <p:nvPr/>
        </p:nvSpPr>
        <p:spPr>
          <a:xfrm>
            <a:off x="437837" y="1021256"/>
            <a:ext cx="4572000" cy="319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pc="-10">
                <a:solidFill>
                  <a:schemeClr val="accent3"/>
                </a:solidFill>
                <a:latin typeface="Calibri"/>
                <a:cs typeface="Calibri"/>
              </a:rPr>
              <a:t>WHITE CARTRIDGE | SLIDE CLOSURE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03DB90D-DDF2-0B35-CD0E-09718EB70D3D}"/>
              </a:ext>
            </a:extLst>
          </p:cNvPr>
          <p:cNvSpPr/>
          <p:nvPr/>
        </p:nvSpPr>
        <p:spPr>
          <a:xfrm>
            <a:off x="5094430" y="1837163"/>
            <a:ext cx="3576733" cy="2540634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A68A9F-C142-F103-7C07-0A88146129F5}"/>
              </a:ext>
            </a:extLst>
          </p:cNvPr>
          <p:cNvSpPr txBox="1"/>
          <p:nvPr/>
        </p:nvSpPr>
        <p:spPr>
          <a:xfrm>
            <a:off x="5835516" y="1676245"/>
            <a:ext cx="23014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4F71"/>
                </a:solidFill>
                <a:latin typeface="Calibri" panose="020F0502020204030204" pitchFamily="34" charset="0"/>
              </a:rPr>
              <a:t>SLIDE-CLOSURE CARTRIDGES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375F34B-4773-2913-3EB2-CB3CBADF6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841" y="4710242"/>
            <a:ext cx="7758218" cy="439051"/>
          </a:xfrm>
        </p:spPr>
        <p:txBody>
          <a:bodyPr lIns="91440" tIns="45720" rIns="91440" bIns="4572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760"/>
              </a:lnSpc>
              <a:defRPr/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For in vitro diagnostic use. For intended use &amp; product details, visit </a:t>
            </a:r>
            <a:r>
              <a:rPr lang="en-US" sz="700" u="sng" dirty="0">
                <a:solidFill>
                  <a:schemeClr val="bg1">
                    <a:lumMod val="50000"/>
                  </a:schemeClr>
                </a:solidFill>
                <a:cs typeface="Calibri"/>
              </a:rPr>
              <a:t>www.globalpointofcare.abbott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Photos &amp; images are for illustrative purposes only. ©2025 Abbott. All rights reserved. </a:t>
            </a:r>
            <a:r>
              <a:rPr lang="en-US" sz="700" i="1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i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is a trademark of Abbott.  </a:t>
            </a:r>
            <a:r>
              <a:rPr lang="en-US" sz="700" b="1" dirty="0">
                <a:solidFill>
                  <a:schemeClr val="bg1">
                    <a:lumMod val="50000"/>
                  </a:schemeClr>
                </a:solidFill>
                <a:cs typeface="Calibri"/>
              </a:rPr>
              <a:t>Not all products are available in all regions. Check with your local representative for availability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. |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iLS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 Presentation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cs typeface="Calibri"/>
              </a:rPr>
              <a:t>i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-STAT 1 Cartridge Handling &amp; Sample Collection | APOC-25002391.1</a:t>
            </a:r>
          </a:p>
        </p:txBody>
      </p:sp>
      <p:pic>
        <p:nvPicPr>
          <p:cNvPr id="76" name="Picture 75" descr="A white rectangular object with a button&#10;&#10;AI-generated content may be incorrect.">
            <a:extLst>
              <a:ext uri="{FF2B5EF4-FFF2-40B4-BE49-F238E27FC236}">
                <a16:creationId xmlns:a16="http://schemas.microsoft.com/office/drawing/2014/main" id="{5C84435E-488F-DD37-94CB-04938600A1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t="21112" r="16642" b="19914"/>
          <a:stretch/>
        </p:blipFill>
        <p:spPr>
          <a:xfrm>
            <a:off x="6109115" y="1997148"/>
            <a:ext cx="794706" cy="1130772"/>
          </a:xfrm>
          <a:prstGeom prst="rect">
            <a:avLst/>
          </a:prstGeom>
        </p:spPr>
      </p:pic>
      <p:pic>
        <p:nvPicPr>
          <p:cNvPr id="31" name="Picture 30" descr="A close-up of a cassette tape&#10;&#10;AI-generated content may be incorrect.">
            <a:extLst>
              <a:ext uri="{FF2B5EF4-FFF2-40B4-BE49-F238E27FC236}">
                <a16:creationId xmlns:a16="http://schemas.microsoft.com/office/drawing/2014/main" id="{B114483E-874E-8C6C-4B92-111977C432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10177" r="10183" b="8578"/>
          <a:stretch/>
        </p:blipFill>
        <p:spPr>
          <a:xfrm>
            <a:off x="6906096" y="2007864"/>
            <a:ext cx="763679" cy="1095248"/>
          </a:xfrm>
          <a:prstGeom prst="rect">
            <a:avLst/>
          </a:prstGeom>
        </p:spPr>
      </p:pic>
      <p:pic>
        <p:nvPicPr>
          <p:cNvPr id="34" name="Picture 33" descr="A close-up of a device&#10;&#10;AI-generated content may be incorrect.">
            <a:extLst>
              <a:ext uri="{FF2B5EF4-FFF2-40B4-BE49-F238E27FC236}">
                <a16:creationId xmlns:a16="http://schemas.microsoft.com/office/drawing/2014/main" id="{8602CE96-30F7-C62C-6AE0-773ADB9119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t="10596" r="11748" b="8449"/>
          <a:stretch/>
        </p:blipFill>
        <p:spPr>
          <a:xfrm>
            <a:off x="6038492" y="3177013"/>
            <a:ext cx="825900" cy="1095249"/>
          </a:xfrm>
          <a:prstGeom prst="rect">
            <a:avLst/>
          </a:prstGeom>
        </p:spPr>
      </p:pic>
      <p:pic>
        <p:nvPicPr>
          <p:cNvPr id="35" name="Picture 34" descr="A close-up of a white device&#10;&#10;AI-generated content may be incorrect.">
            <a:extLst>
              <a:ext uri="{FF2B5EF4-FFF2-40B4-BE49-F238E27FC236}">
                <a16:creationId xmlns:a16="http://schemas.microsoft.com/office/drawing/2014/main" id="{3241EB87-D369-992F-0E9F-32C59CC1D2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t="16239" r="19856" b="20866"/>
          <a:stretch/>
        </p:blipFill>
        <p:spPr>
          <a:xfrm>
            <a:off x="5202305" y="3170387"/>
            <a:ext cx="858870" cy="1095249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4B77EF4-1BBE-CE7C-8EE2-8D64DB1ED433}"/>
              </a:ext>
            </a:extLst>
          </p:cNvPr>
          <p:cNvCxnSpPr>
            <a:cxnSpLocks/>
            <a:endCxn id="14" idx="3"/>
          </p:cNvCxnSpPr>
          <p:nvPr/>
        </p:nvCxnSpPr>
        <p:spPr>
          <a:xfrm flipH="1" flipV="1">
            <a:off x="1262068" y="1972992"/>
            <a:ext cx="1391077" cy="59875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0E69DC-9B3B-FE61-BE97-9C9FE2F39F40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1262068" y="1790998"/>
            <a:ext cx="767485" cy="18199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20D48D8-CA3F-2AA1-A69F-D9693DB28360}"/>
              </a:ext>
            </a:extLst>
          </p:cNvPr>
          <p:cNvSpPr txBox="1"/>
          <p:nvPr/>
        </p:nvSpPr>
        <p:spPr>
          <a:xfrm>
            <a:off x="171455" y="1746038"/>
            <a:ext cx="1090613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400" b="1" dirty="0">
                <a:solidFill>
                  <a:schemeClr val="tx2"/>
                </a:solidFill>
                <a:latin typeface="Calibri" panose="020F0502020204030204" pitchFamily="34" charset="0"/>
              </a:rPr>
              <a:t>DO NOT TOUCH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01174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PPT BASIC WHITE_DEC 2020" val="zJpJRHKp"/>
  <p:tag name="ARTICULATE_DESIGN_ID_1_PPT BLUE_GRADIENT_DEC 2020" val="DFkxw4ah"/>
  <p:tag name="ARTICULATE_DESIGN_ID_2_PPT BLUE_GRADIENT_DEC 2020" val="xyD844tO"/>
  <p:tag name="ARTICULATE_DESIGN_ID_PPT BASIC WHITE_DEC 2020" val="K11GUuWY"/>
  <p:tag name="ARTICULATE_DESIGN_ID_PPT BLUE_GRADIENT_DEC 2020" val="TpTky7Qi"/>
  <p:tag name="ARTICULATE_DESIGN_ID_PPT BLUE_GRADIENT_DEC 2020-WITHOUT-EYEBROW-IDENTIFICATION" val="jE6s8YtY"/>
  <p:tag name="ARTICULATE_DESIGN_ID_2_PPT BASIC WHITE_DEC 2020" val="NHefsSHc"/>
  <p:tag name="ARTICULATE_DESIGN_ID_PPT BASIC WHITE_DEC 2020-WITHOUT-EYEBROW-IDENTIFICATION" val="qu9U1le3"/>
  <p:tag name="ARTICULATE_DESIGN_ID_1_PPT BLUE-MAGENTA_DEC 2020" val="W878t6BH"/>
  <p:tag name="ARTICULATE_SLIDE_COUNT" val="39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PT Basic White_Dec 2020">
  <a:themeElements>
    <a:clrScheme name="Abbott Brand Colors">
      <a:dk1>
        <a:srgbClr val="000000"/>
      </a:dk1>
      <a:lt1>
        <a:sysClr val="window" lastClr="FFFFFF"/>
      </a:lt1>
      <a:dk2>
        <a:srgbClr val="E4002B"/>
      </a:dk2>
      <a:lt2>
        <a:srgbClr val="D9D9D6"/>
      </a:lt2>
      <a:accent1>
        <a:srgbClr val="004F71"/>
      </a:accent1>
      <a:accent2>
        <a:srgbClr val="64CCC9"/>
      </a:accent2>
      <a:accent3>
        <a:srgbClr val="009CDE"/>
      </a:accent3>
      <a:accent4>
        <a:srgbClr val="FFD100"/>
      </a:accent4>
      <a:accent5>
        <a:srgbClr val="470A68"/>
      </a:accent5>
      <a:accent6>
        <a:srgbClr val="00B140"/>
      </a:accent6>
      <a:hlink>
        <a:srgbClr val="009CDE"/>
      </a:hlink>
      <a:folHlink>
        <a:srgbClr val="63666A"/>
      </a:folHlink>
    </a:clrScheme>
    <a:fontScheme name="Abbot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16x9_Dec_2020_ABT_Primary_Template_Basic_Blue-Purple_Jan2024.potx" id="{42C31B45-F04C-4881-9F9D-C831C5562D69}" vid="{DB100C67-6192-4AC4-9F88-17D797F5BC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9efc84-4971-4d92-b1bc-c48b2b92c0fc">
      <Terms xmlns="http://schemas.microsoft.com/office/infopath/2007/PartnerControls"/>
    </lcf76f155ced4ddcb4097134ff3c332f>
    <TaxCatchAll xmlns="58aae1d4-348c-43a6-a198-2780665a19b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30FCE9FF151E4C8A6F57AA16BCA2B9" ma:contentTypeVersion="19" ma:contentTypeDescription="Create a new document." ma:contentTypeScope="" ma:versionID="bc74878f55e0bcc4ba780c24d8ba8aa1">
  <xsd:schema xmlns:xsd="http://www.w3.org/2001/XMLSchema" xmlns:xs="http://www.w3.org/2001/XMLSchema" xmlns:p="http://schemas.microsoft.com/office/2006/metadata/properties" xmlns:ns2="479efc84-4971-4d92-b1bc-c48b2b92c0fc" xmlns:ns3="58aae1d4-348c-43a6-a198-2780665a19b1" targetNamespace="http://schemas.microsoft.com/office/2006/metadata/properties" ma:root="true" ma:fieldsID="cef9bbd4a0bff4b53f73ada952501375" ns2:_="" ns3:_="">
    <xsd:import namespace="479efc84-4971-4d92-b1bc-c48b2b92c0fc"/>
    <xsd:import namespace="58aae1d4-348c-43a6-a198-2780665a19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efc84-4971-4d92-b1bc-c48b2b92c0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940c914-643f-4df2-b20a-c5bc47cd00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aae1d4-348c-43a6-a198-2780665a19b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10c1269-791b-4f2a-859a-da96b2ada175}" ma:internalName="TaxCatchAll" ma:showField="CatchAllData" ma:web="58aae1d4-348c-43a6-a198-2780665a19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006FD9-DA45-45F2-A848-887E4B00E8B0}">
  <ds:schemaRefs>
    <ds:schemaRef ds:uri="http://purl.org/dc/dcmitype/"/>
    <ds:schemaRef ds:uri="http://purl.org/dc/elements/1.1/"/>
    <ds:schemaRef ds:uri="http://schemas.microsoft.com/office/2006/metadata/properties"/>
    <ds:schemaRef ds:uri="58aae1d4-348c-43a6-a198-2780665a19b1"/>
    <ds:schemaRef ds:uri="http://schemas.openxmlformats.org/package/2006/metadata/core-properties"/>
    <ds:schemaRef ds:uri="http://schemas.microsoft.com/office/2006/documentManagement/types"/>
    <ds:schemaRef ds:uri="479efc84-4971-4d92-b1bc-c48b2b92c0fc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C13CE6E-F0DA-4296-B1CB-D7074C5EA703}">
  <ds:schemaRefs>
    <ds:schemaRef ds:uri="479efc84-4971-4d92-b1bc-c48b2b92c0fc"/>
    <ds:schemaRef ds:uri="58aae1d4-348c-43a6-a198-2780665a19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9D8954F-D997-4A72-87A0-BC2D92E3D4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PPT_16x9_Dec_2020_ABT_Primary_Template_Basic_Blue-Purple_2024_01Jan</Template>
  <TotalTime>2596</TotalTime>
  <Words>4810</Words>
  <Application>Microsoft Office PowerPoint</Application>
  <PresentationFormat>On-screen Show (16:9)</PresentationFormat>
  <Paragraphs>397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等线</vt:lpstr>
      <vt:lpstr>-apple-system</vt:lpstr>
      <vt:lpstr>Arial</vt:lpstr>
      <vt:lpstr>Brandon Grotesque Regular</vt:lpstr>
      <vt:lpstr>Calibri</vt:lpstr>
      <vt:lpstr>Georgia</vt:lpstr>
      <vt:lpstr>1_PPT Basic White_Dec 2020</vt:lpstr>
      <vt:lpstr>Please delete this slide after reading through and before working on your slides</vt:lpstr>
      <vt:lpstr>PowerPoint Presentation</vt:lpstr>
      <vt:lpstr>Learning objectives</vt:lpstr>
      <vt:lpstr>PowerPoint Presentation</vt:lpstr>
      <vt:lpstr>i-STAT cartridges</vt:lpstr>
      <vt:lpstr>Cartridge box labeling</vt:lpstr>
      <vt:lpstr>Cartridge pouch labeling</vt:lpstr>
      <vt:lpstr>Cartridge portion pack labeling</vt:lpstr>
      <vt:lpstr>i-STAT cartridge components</vt:lpstr>
      <vt:lpstr>i-STAT cartridge components  </vt:lpstr>
      <vt:lpstr>i-STAT cartridge components:  </vt:lpstr>
      <vt:lpstr>i-STAT cartridge components:</vt:lpstr>
      <vt:lpstr>Storage requirements </vt:lpstr>
      <vt:lpstr>Preparation for use</vt:lpstr>
      <vt:lpstr>Preparation for use</vt:lpstr>
      <vt:lpstr>Handling white cartridges - pouches</vt:lpstr>
      <vt:lpstr>Handling white cartridges – portion pack</vt:lpstr>
      <vt:lpstr>Handling blue cartridges - pouches </vt:lpstr>
      <vt:lpstr>PowerPoint Presentation</vt:lpstr>
      <vt:lpstr>Sample Types</vt:lpstr>
      <vt:lpstr>Sample collection | What to avoid</vt:lpstr>
      <vt:lpstr>Sample collection | Capillary</vt:lpstr>
      <vt:lpstr>PowerPoint Presentation</vt:lpstr>
      <vt:lpstr>PowerPoint Presentation</vt:lpstr>
      <vt:lpstr>Avoiding factors that may affect the sample prior to analysis</vt:lpstr>
      <vt:lpstr>Factors affecting Sodium results</vt:lpstr>
      <vt:lpstr>Factors affecting Potassium results</vt:lpstr>
      <vt:lpstr>Factors affecting Ionized Calcium results</vt:lpstr>
      <vt:lpstr>Factors affecting Glucose results</vt:lpstr>
      <vt:lpstr>Factors affecting Creatinine results</vt:lpstr>
      <vt:lpstr>Factors affecting Lactate results</vt:lpstr>
      <vt:lpstr>Factors affecting Hematocrit results</vt:lpstr>
      <vt:lpstr>Factors affecting pH results</vt:lpstr>
      <vt:lpstr>Factors affecting PCO2 results in ABG cartridges</vt:lpstr>
      <vt:lpstr>Factors affecting PO2 results in ABG cartridges</vt:lpstr>
      <vt:lpstr>Factors affecting ACT results</vt:lpstr>
      <vt:lpstr>Factors affecting PT results</vt:lpstr>
      <vt:lpstr>Factors affecting Troponin results</vt:lpstr>
      <vt:lpstr>Summary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iLS Presentation i-STAT 1 Cartridge Handling &amp; Sampling Collection (APOC-25002391)</dc:title>
  <dc:creator>Graphic Impressions</dc:creator>
  <cp:lastModifiedBy>Kakaraparthi, Naga Mahesh</cp:lastModifiedBy>
  <cp:revision>25</cp:revision>
  <cp:lastPrinted>2015-05-11T20:24:53Z</cp:lastPrinted>
  <dcterms:created xsi:type="dcterms:W3CDTF">2024-10-18T11:33:35Z</dcterms:created>
  <dcterms:modified xsi:type="dcterms:W3CDTF">2026-05-13T18:39:51Z</dcterms:modified>
  <cp:category>Describe the basic i-STAT cartridge handling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D5619319-343C-4174-ADF9-E80B9EF83243</vt:lpwstr>
  </property>
  <property fmtid="{D5CDD505-2E9C-101B-9397-08002B2CF9AE}" pid="3" name="ArticulatePath">
    <vt:lpwstr>Abbott Powerpoint Introductory Slides</vt:lpwstr>
  </property>
  <property fmtid="{D5CDD505-2E9C-101B-9397-08002B2CF9AE}" pid="4" name="ContentTypeId">
    <vt:lpwstr>0x0101009330FCE9FF151E4C8A6F57AA16BCA2B9</vt:lpwstr>
  </property>
  <property fmtid="{D5CDD505-2E9C-101B-9397-08002B2CF9AE}" pid="5" name="MediaServiceImageTags">
    <vt:lpwstr/>
  </property>
</Properties>
</file>