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41"/>
  </p:notesMasterIdLst>
  <p:handoutMasterIdLst>
    <p:handoutMasterId r:id="rId42"/>
  </p:handoutMasterIdLst>
  <p:sldIdLst>
    <p:sldId id="357" r:id="rId6"/>
    <p:sldId id="360" r:id="rId7"/>
    <p:sldId id="461" r:id="rId8"/>
    <p:sldId id="462" r:id="rId9"/>
    <p:sldId id="442" r:id="rId10"/>
    <p:sldId id="469" r:id="rId11"/>
    <p:sldId id="444" r:id="rId12"/>
    <p:sldId id="454" r:id="rId13"/>
    <p:sldId id="463" r:id="rId14"/>
    <p:sldId id="365" r:id="rId15"/>
    <p:sldId id="417" r:id="rId16"/>
    <p:sldId id="458" r:id="rId17"/>
    <p:sldId id="431" r:id="rId18"/>
    <p:sldId id="493" r:id="rId19"/>
    <p:sldId id="432" r:id="rId20"/>
    <p:sldId id="470" r:id="rId21"/>
    <p:sldId id="367" r:id="rId22"/>
    <p:sldId id="448" r:id="rId23"/>
    <p:sldId id="414" r:id="rId24"/>
    <p:sldId id="446" r:id="rId25"/>
    <p:sldId id="472" r:id="rId26"/>
    <p:sldId id="418" r:id="rId27"/>
    <p:sldId id="445" r:id="rId28"/>
    <p:sldId id="491" r:id="rId29"/>
    <p:sldId id="490" r:id="rId30"/>
    <p:sldId id="450" r:id="rId31"/>
    <p:sldId id="485" r:id="rId32"/>
    <p:sldId id="422" r:id="rId33"/>
    <p:sldId id="465" r:id="rId34"/>
    <p:sldId id="496" r:id="rId35"/>
    <p:sldId id="495" r:id="rId36"/>
    <p:sldId id="464" r:id="rId37"/>
    <p:sldId id="453" r:id="rId38"/>
    <p:sldId id="452" r:id="rId39"/>
    <p:sldId id="492" r:id="rId40"/>
  </p:sldIdLst>
  <p:sldSz cx="9144000" cy="5143500" type="screen16x9"/>
  <p:notesSz cx="7010400" cy="92964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9EE66C-5B07-745E-7852-D40BCC2AC307}" name="Weyand, Valerie" initials="VW" userId="S::valerie.weyand@abbott.com::924b338c-c786-4c0e-b91e-237b3d9870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E7F"/>
    <a:srgbClr val="470A68"/>
    <a:srgbClr val="0C84C7"/>
    <a:srgbClr val="FFFFFF"/>
    <a:srgbClr val="FF9900"/>
    <a:srgbClr val="008A80"/>
    <a:srgbClr val="D5E2EE"/>
    <a:srgbClr val="D5DAE5"/>
    <a:srgbClr val="C28400"/>
    <a:srgbClr val="C5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5386" autoAdjust="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gs" Target="tags/tag1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CFBB-D201-44FC-BF99-ADCDEC347F58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AAD66D2B-0884-4A96-A137-1E87A0092D97}" type="pres">
      <dgm:prSet presAssocID="{CFD5CFBB-D201-44FC-BF99-ADCDEC347F58}" presName="Name0" presStyleCnt="0">
        <dgm:presLayoutVars>
          <dgm:dir/>
          <dgm:resizeHandles val="exact"/>
        </dgm:presLayoutVars>
      </dgm:prSet>
      <dgm:spPr/>
    </dgm:pt>
  </dgm:ptLst>
  <dgm:cxnLst>
    <dgm:cxn modelId="{5D14BB57-A100-428F-9965-643E1E2F1F9E}" type="presOf" srcId="{CFD5CFBB-D201-44FC-BF99-ADCDEC347F58}" destId="{AAD66D2B-0884-4A96-A137-1E87A0092D97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hyperlink" Target="http://www.globalpointofcare.abbott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13-May-26</a:t>
            </a:fld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C88D1-3039-9976-7DA8-9163E6AC72F4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0EEF0D18-452F-A6E6-4142-4C423A36DB9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331DEF27-716A-47EA-482A-995BC29BC88C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21546767-8476-6D9F-1DD1-08F04DA0B47D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E7A2BB0A-2C70-8E0F-14AF-F98461BF0CD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F05DD63D-719B-D864-C7A4-9AF75B0CA8E1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9" name="object 20">
            <a:extLst>
              <a:ext uri="{FF2B5EF4-FFF2-40B4-BE49-F238E27FC236}">
                <a16:creationId xmlns:a16="http://schemas.microsoft.com/office/drawing/2014/main" id="{32E7F209-D335-04DA-7622-220F3A22EA04}"/>
              </a:ext>
            </a:extLst>
          </p:cNvPr>
          <p:cNvSpPr txBox="1"/>
          <p:nvPr userDrawn="1"/>
        </p:nvSpPr>
        <p:spPr>
          <a:xfrm>
            <a:off x="2412409" y="214109"/>
            <a:ext cx="616199" cy="222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 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71D01-0526-4002-B34C-9D4A9C73B7A7}" type="datetime5">
              <a:rPr lang="en-US" smtClean="0"/>
              <a:t>13-May-26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13-May-26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13-May-26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ACEC4565-E794-48DA-B884-2B66FC38042E}" type="datetime5">
              <a:rPr lang="en-US" sz="1000" smtClean="0"/>
              <a:t>13-May-26</a:t>
            </a:fld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Enter title via "insert&gt;header and footer&gt;footer"  |  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18286-16DB-C6B9-46AE-2C805740D387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700" baseline="30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APOC-25002553.1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79D26A-D776-37C1-DE51-0E8DCF8C3632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623DDFD6-F20E-DD69-3FD1-E7525EA5BE3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3058FCC1-64A6-02F9-EE1D-47A5EBA713FB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B2707C63-E677-294C-F97D-832205D3854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BBB95631-F10E-522F-56AB-E9F811F7D2F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59659FB1-C74F-E201-8F5B-00C243CE296A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9" name="object 20">
            <a:extLst>
              <a:ext uri="{FF2B5EF4-FFF2-40B4-BE49-F238E27FC236}">
                <a16:creationId xmlns:a16="http://schemas.microsoft.com/office/drawing/2014/main" id="{37A49A2A-F82C-6C6A-D1A0-362537508327}"/>
              </a:ext>
            </a:extLst>
          </p:cNvPr>
          <p:cNvSpPr txBox="1"/>
          <p:nvPr userDrawn="1"/>
        </p:nvSpPr>
        <p:spPr>
          <a:xfrm>
            <a:off x="2412409" y="214109"/>
            <a:ext cx="616199" cy="222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rPr>
              <a:t>AVOIDING ERRORS</a:t>
            </a:r>
            <a:endParaRPr lang="en-US" sz="900" dirty="0">
              <a:solidFill>
                <a:schemeClr val="bg1">
                  <a:alpha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DE7703-BD2A-0C96-95D4-C630450F0A7D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2071105A-0681-63B3-8735-8D69C3F4EB7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39628B6E-7144-5AAD-A264-9DCF6E98FA80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993A780F-E1E0-291D-1416-8BABF538A99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79BF1DAF-90B7-290E-6E85-3312AD4C0BE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813FD31E-07C9-3327-2796-F22C27908385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RUNNING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TEST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6" name="object 20">
            <a:extLst>
              <a:ext uri="{FF2B5EF4-FFF2-40B4-BE49-F238E27FC236}">
                <a16:creationId xmlns:a16="http://schemas.microsoft.com/office/drawing/2014/main" id="{B01094B7-60D8-880D-E92A-F2704AEE5A61}"/>
              </a:ext>
            </a:extLst>
          </p:cNvPr>
          <p:cNvSpPr txBox="1"/>
          <p:nvPr userDrawn="1"/>
        </p:nvSpPr>
        <p:spPr>
          <a:xfrm>
            <a:off x="2394985" y="223754"/>
            <a:ext cx="616199" cy="222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800"/>
              </a:lnSpc>
              <a:spcBef>
                <a:spcPts val="100"/>
              </a:spcBef>
            </a:pPr>
            <a:r>
              <a:rPr lang="en-US" sz="900" b="1" dirty="0">
                <a:solidFill>
                  <a:schemeClr val="bg1"/>
                </a:solidFill>
                <a:latin typeface="Calibri"/>
                <a:cs typeface="Calibri"/>
              </a:rPr>
              <a:t>AVOIDING ERRORS</a:t>
            </a:r>
            <a:endParaRPr lang="en-US" sz="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2CA2-4C02-9F35-D9CC-36EAC3707FFF}"/>
              </a:ext>
            </a:extLst>
          </p:cNvPr>
          <p:cNvSpPr txBox="1"/>
          <p:nvPr userDrawn="1"/>
        </p:nvSpPr>
        <p:spPr>
          <a:xfrm>
            <a:off x="408840" y="4687818"/>
            <a:ext cx="8232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700" baseline="30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APOC-25002553.1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5360E-BFFF-FBD5-01A6-21D872D0ED9A}"/>
              </a:ext>
            </a:extLst>
          </p:cNvPr>
          <p:cNvSpPr txBox="1"/>
          <p:nvPr userDrawn="1"/>
        </p:nvSpPr>
        <p:spPr>
          <a:xfrm>
            <a:off x="408840" y="4687818"/>
            <a:ext cx="8232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</a:t>
            </a:r>
            <a:r>
              <a:rPr lang="en-US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700" baseline="30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APOC-25002553.1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700" baseline="30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APOC-25002553.1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09A11-DE6B-75A6-9BF4-07960C734464}"/>
              </a:ext>
            </a:extLst>
          </p:cNvPr>
          <p:cNvSpPr txBox="1"/>
          <p:nvPr userDrawn="1"/>
        </p:nvSpPr>
        <p:spPr>
          <a:xfrm>
            <a:off x="408840" y="4758249"/>
            <a:ext cx="7663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&amp;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&amp; images displayed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-STAT 1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sz="700" baseline="30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APOC-25002553.1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openxmlformats.org/officeDocument/2006/relationships/image" Target="../media/image45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16.sv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3.png"/><Relationship Id="rId4" Type="http://schemas.openxmlformats.org/officeDocument/2006/relationships/image" Target="../media/image7.sv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5" Type="http://schemas.openxmlformats.org/officeDocument/2006/relationships/image" Target="../media/image33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5.svg"/><Relationship Id="rId3" Type="http://schemas.openxmlformats.org/officeDocument/2006/relationships/image" Target="../media/image33.png"/><Relationship Id="rId7" Type="http://schemas.openxmlformats.org/officeDocument/2006/relationships/image" Target="../media/image55.png"/><Relationship Id="rId12" Type="http://schemas.openxmlformats.org/officeDocument/2006/relationships/image" Target="../media/image57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6" Type="http://schemas.openxmlformats.org/officeDocument/2006/relationships/image" Target="../media/image54.png"/><Relationship Id="rId11" Type="http://schemas.openxmlformats.org/officeDocument/2006/relationships/image" Target="../media/image44.png"/><Relationship Id="rId5" Type="http://schemas.openxmlformats.org/officeDocument/2006/relationships/image" Target="../media/image53.svg"/><Relationship Id="rId10" Type="http://schemas.openxmlformats.org/officeDocument/2006/relationships/image" Target="../media/image47.sv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openxmlformats.org/officeDocument/2006/relationships/image" Target="../media/image5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5.xml"/><Relationship Id="rId6" Type="http://schemas.openxmlformats.org/officeDocument/2006/relationships/image" Target="../media/image68.png"/><Relationship Id="rId11" Type="http://schemas.openxmlformats.org/officeDocument/2006/relationships/image" Target="../media/image70.svg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4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168852"/>
          </a:xfrm>
        </p:spPr>
        <p:txBody>
          <a:bodyPr/>
          <a:lstStyle/>
          <a:p>
            <a:r>
              <a:rPr lang="en-US" b="0" dirty="0"/>
              <a:t>Content provided in this lesson does not replace the </a:t>
            </a:r>
            <a:r>
              <a:rPr lang="en-US" b="0" i="1" dirty="0"/>
              <a:t>i-STAT 1 </a:t>
            </a:r>
            <a:r>
              <a:rPr lang="en-US" b="0" dirty="0"/>
              <a:t>User Guide, </a:t>
            </a:r>
            <a:r>
              <a:rPr lang="en-US" b="0" i="1" dirty="0"/>
              <a:t>i-STAT 1 </a:t>
            </a:r>
            <a:r>
              <a:rPr lang="en-US" b="0" dirty="0"/>
              <a:t>System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This power point may be modified to represent products within the </a:t>
            </a:r>
            <a:r>
              <a:rPr lang="en-US" b="0" i="1" dirty="0"/>
              <a:t>i-STAT 1 System </a:t>
            </a:r>
            <a:r>
              <a:rPr lang="en-US" b="0" dirty="0"/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Abbott will continue to provide and support the original resources made available on the </a:t>
            </a:r>
            <a:r>
              <a:rPr lang="en-US" b="0" dirty="0">
                <a:hlinkClick r:id="rId3"/>
              </a:rPr>
              <a:t>www.globalpointofcare.abbott</a:t>
            </a:r>
            <a:r>
              <a:rPr lang="en-US" b="0" dirty="0"/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Not all products are available in all regions.</a:t>
            </a:r>
            <a:endParaRPr lang="en-US" sz="1000" b="0" dirty="0"/>
          </a:p>
          <a:p>
            <a:r>
              <a:rPr lang="en-US" b="0" dirty="0"/>
              <a:t>*</a:t>
            </a:r>
            <a:r>
              <a:rPr lang="en-US" sz="1400" b="0" dirty="0"/>
              <a:t>Check the website regularly to ensure that you have the most up-to-date content.</a:t>
            </a:r>
            <a:endParaRPr lang="en-US" b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Please delete this slide after reading through and before working on your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</a:t>
            </a:r>
            <a:endParaRPr lang="en-US" sz="18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2" y="1465456"/>
            <a:ext cx="4146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  <a:endParaRPr lang="en-US" sz="1400" b="1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For best results, the cartridge and analyzer should be at room temperature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A cartridge should not be removed from its protective pouch until it is at room temperature (18-30 °C or 64-86 °F)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Since condensation on a cold cartridge may prevent proper contact with the analyzer, allow refrigerated cartridges to equilibrate at room temperature for </a:t>
            </a:r>
            <a:r>
              <a:rPr lang="en-US" sz="1400">
                <a:solidFill>
                  <a:schemeClr val="accent3"/>
                </a:solidFill>
                <a:cs typeface="Calibri" panose="020F0502020204030204" pitchFamily="34" charset="0"/>
              </a:rPr>
              <a:t>5 minutes for a single cartridge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and </a:t>
            </a:r>
            <a:r>
              <a:rPr lang="en-US" sz="1400">
                <a:solidFill>
                  <a:schemeClr val="accent3"/>
                </a:solidFill>
                <a:cs typeface="Calibri" panose="020F0502020204030204" pitchFamily="34" charset="0"/>
              </a:rPr>
              <a:t>1 hour for an entire box </a:t>
            </a: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before use</a:t>
            </a:r>
          </a:p>
          <a:p>
            <a:pPr defTabSz="514350"/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 descr="A grey device with a screen&#10;&#10;Description automatically generated">
            <a:extLst>
              <a:ext uri="{FF2B5EF4-FFF2-40B4-BE49-F238E27FC236}">
                <a16:creationId xmlns:a16="http://schemas.microsoft.com/office/drawing/2014/main" id="{2DABF226-1C4D-70F2-EAA0-10CB0509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17" y="795547"/>
            <a:ext cx="1218811" cy="3680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CDCD2-1B32-81AB-0ECA-DA627AB92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436940" y="797328"/>
            <a:ext cx="1205823" cy="3863989"/>
          </a:xfrm>
          <a:prstGeom prst="rect">
            <a:avLst/>
          </a:prstGeom>
        </p:spPr>
      </p:pic>
      <p:pic>
        <p:nvPicPr>
          <p:cNvPr id="9" name="Picture 8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ABF88332-C918-B909-AFD8-F077E7E33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37" y="1533781"/>
            <a:ext cx="795338" cy="79533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1FF9FDE-5DEE-06C3-4F9C-19CD76A72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193" y="3475628"/>
            <a:ext cx="840870" cy="1098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47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beginning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0FED7-DB71-48A5-AAF6-1FEAC45175CF}"/>
              </a:ext>
            </a:extLst>
          </p:cNvPr>
          <p:cNvSpPr txBox="1"/>
          <p:nvPr/>
        </p:nvSpPr>
        <p:spPr>
          <a:xfrm>
            <a:off x="1417501" y="1465456"/>
            <a:ext cx="40095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b="1">
              <a:solidFill>
                <a:schemeClr val="tx2"/>
              </a:solidFill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Use a cartridge immediately after removing it from its protective pouch. Prolonged exposure may cause a cartridge to fail a Quality Check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Do not return unopened, previously refrigerated cartridges to the refrigerator</a:t>
            </a:r>
            <a:b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</a:br>
            <a:endParaRPr lang="en-US" sz="140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cs typeface="Calibri" panose="020F0502020204030204" pitchFamily="34" charset="0"/>
              </a:rPr>
              <a:t>Cartridges may be stored at room temperature for the time frame indicated on the cartridge box</a:t>
            </a:r>
            <a:endParaRPr lang="en-US" sz="1400"/>
          </a:p>
        </p:txBody>
      </p: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7BFD2C82-DE08-D06E-23BE-74F936DAB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4" y="1462953"/>
            <a:ext cx="691429" cy="691429"/>
          </a:xfrm>
          <a:prstGeom prst="rect">
            <a:avLst/>
          </a:prstGeom>
        </p:spPr>
      </p:pic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F4E635ED-A271-B2FC-A180-8A63B8FA0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17" y="795547"/>
            <a:ext cx="1218811" cy="3680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C4AE4C-2898-5F36-EF1E-F17018FEA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7436940" y="797328"/>
            <a:ext cx="1205823" cy="386398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48ED0E-C856-5CA2-8D4F-EAF664074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193" y="3475628"/>
            <a:ext cx="840870" cy="1098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28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EF73-D0C9-65B1-BFD7-1C195E3D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27D05FF-86B5-C91E-547D-5DA211149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706" b="6031"/>
          <a:stretch/>
        </p:blipFill>
        <p:spPr>
          <a:xfrm>
            <a:off x="6327560" y="1081141"/>
            <a:ext cx="1320897" cy="12587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6D00B2-E719-CBDE-0089-C60F07FD1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5" t="4039" r="3968"/>
          <a:stretch/>
        </p:blipFill>
        <p:spPr>
          <a:xfrm>
            <a:off x="1495543" y="2883770"/>
            <a:ext cx="1407314" cy="130431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14951BD-F743-1D30-D3D7-9C8678FB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process overview</a:t>
            </a:r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F828CA88-791A-A8B2-36DF-867A4513247F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12</a:t>
            </a:fld>
            <a:endParaRPr lang="en-IN" sz="105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CC4FFD-4C93-B820-BC8D-AA3C86B92080}"/>
              </a:ext>
            </a:extLst>
          </p:cNvPr>
          <p:cNvCxnSpPr>
            <a:cxnSpLocks/>
          </p:cNvCxnSpPr>
          <p:nvPr/>
        </p:nvCxnSpPr>
        <p:spPr>
          <a:xfrm>
            <a:off x="999293" y="4442594"/>
            <a:ext cx="6919157" cy="0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FA42D5-2BAB-2655-7913-B865CF7E1AF6}"/>
              </a:ext>
            </a:extLst>
          </p:cNvPr>
          <p:cNvCxnSpPr>
            <a:cxnSpLocks/>
            <a:stCxn id="71" idx="2"/>
          </p:cNvCxnSpPr>
          <p:nvPr/>
        </p:nvCxnSpPr>
        <p:spPr>
          <a:xfrm flipV="1">
            <a:off x="1001573" y="2598302"/>
            <a:ext cx="6976536" cy="2405"/>
          </a:xfrm>
          <a:prstGeom prst="line">
            <a:avLst/>
          </a:prstGeom>
          <a:ln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 Box 19">
            <a:extLst>
              <a:ext uri="{FF2B5EF4-FFF2-40B4-BE49-F238E27FC236}">
                <a16:creationId xmlns:a16="http://schemas.microsoft.com/office/drawing/2014/main" id="{371762E3-8BE5-FBEF-23AB-F702DB98B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740" y="2443673"/>
            <a:ext cx="923987" cy="351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COLLECT SAMPLE</a:t>
            </a:r>
          </a:p>
          <a:p>
            <a:pPr algn="ctr">
              <a:lnSpc>
                <a:spcPts val="3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FINGERSTICK 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A9A47D35-A88B-FA01-8A9C-ACCC97DAA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22" y="4232331"/>
            <a:ext cx="1000289" cy="394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FINGERSTICK: FILL &amp; </a:t>
            </a:r>
            <a:br>
              <a:rPr lang="en-US" altLang="en-US" sz="900" b="1">
                <a:solidFill>
                  <a:schemeClr val="accent1"/>
                </a:solidFill>
              </a:rPr>
            </a:br>
            <a:r>
              <a:rPr lang="en-US" altLang="en-US" sz="900" b="1">
                <a:solidFill>
                  <a:schemeClr val="accent1"/>
                </a:solidFill>
              </a:rPr>
              <a:t>CLOSE CARTRIDGE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1BA7517E-49B6-D36B-841D-7A0130DD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886" y="4284475"/>
            <a:ext cx="99209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INSERT CARTRIDGE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FD87F57-F38D-BBC0-FF4C-EFF78699984F}"/>
              </a:ext>
            </a:extLst>
          </p:cNvPr>
          <p:cNvSpPr/>
          <p:nvPr/>
        </p:nvSpPr>
        <p:spPr>
          <a:xfrm>
            <a:off x="3669799" y="2418023"/>
            <a:ext cx="365760" cy="365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BAC3EB6-9287-920C-ADF1-1204D23BE333}"/>
              </a:ext>
            </a:extLst>
          </p:cNvPr>
          <p:cNvSpPr/>
          <p:nvPr/>
        </p:nvSpPr>
        <p:spPr>
          <a:xfrm>
            <a:off x="1001573" y="2417827"/>
            <a:ext cx="365760" cy="365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7EEB89C-5D8E-7C1C-473C-2E6E4139F4A2}"/>
              </a:ext>
            </a:extLst>
          </p:cNvPr>
          <p:cNvSpPr/>
          <p:nvPr/>
        </p:nvSpPr>
        <p:spPr>
          <a:xfrm>
            <a:off x="5959616" y="4226280"/>
            <a:ext cx="365760" cy="365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114C80F-CD9B-8EF2-496C-FCAB84207944}"/>
              </a:ext>
            </a:extLst>
          </p:cNvPr>
          <p:cNvSpPr/>
          <p:nvPr/>
        </p:nvSpPr>
        <p:spPr>
          <a:xfrm>
            <a:off x="999293" y="4249207"/>
            <a:ext cx="365760" cy="3657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ED5E456F-AE4B-A858-B9AF-5D741FF8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731" y="2443724"/>
            <a:ext cx="1086925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PREPARE ANALYZER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06277-1ACE-5F61-ACCC-D3CC64937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7812"/>
          <a:stretch/>
        </p:blipFill>
        <p:spPr>
          <a:xfrm>
            <a:off x="6296603" y="2871609"/>
            <a:ext cx="1351854" cy="13530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Text Box 19">
            <a:extLst>
              <a:ext uri="{FF2B5EF4-FFF2-40B4-BE49-F238E27FC236}">
                <a16:creationId xmlns:a16="http://schemas.microsoft.com/office/drawing/2014/main" id="{E39F95BB-3123-E76B-7328-9F3D098EC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608" y="2380713"/>
            <a:ext cx="791888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accent1"/>
                </a:solidFill>
              </a:rPr>
              <a:t>OR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C437A7CB-5880-B55D-D2D3-E4097A0E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992" y="2447869"/>
            <a:ext cx="923987" cy="351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COLLECT SAMPLE</a:t>
            </a:r>
          </a:p>
          <a:p>
            <a:pPr algn="ctr">
              <a:lnSpc>
                <a:spcPts val="3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VENIPUNCTURE 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80D04A03-949D-4F2F-2C9E-33B1CBEFF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192" y="4211019"/>
            <a:ext cx="791888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chemeClr val="accent1"/>
                </a:solidFill>
              </a:rPr>
              <a:t>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3424CB-9EAE-423F-C7F2-D250A186F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7"/>
          <a:stretch/>
        </p:blipFill>
        <p:spPr bwMode="auto">
          <a:xfrm>
            <a:off x="3937625" y="1086712"/>
            <a:ext cx="1494852" cy="128375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5F67FB-BF75-18FD-E752-A13D3F7163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499" t="571" r="4117" b="3546"/>
          <a:stretch/>
        </p:blipFill>
        <p:spPr>
          <a:xfrm rot="5400000">
            <a:off x="4026347" y="2781958"/>
            <a:ext cx="1317408" cy="14948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1" name="Text Box 19">
            <a:extLst>
              <a:ext uri="{FF2B5EF4-FFF2-40B4-BE49-F238E27FC236}">
                <a16:creationId xmlns:a16="http://schemas.microsoft.com/office/drawing/2014/main" id="{347A19BB-EA73-A6E6-4D6A-00CB4DE63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949" y="4250663"/>
            <a:ext cx="1033659" cy="394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800"/>
              </a:lnSpc>
              <a:spcBef>
                <a:spcPct val="50000"/>
              </a:spcBef>
            </a:pPr>
            <a:r>
              <a:rPr lang="en-US" altLang="en-US" sz="900" b="1">
                <a:solidFill>
                  <a:schemeClr val="accent1"/>
                </a:solidFill>
              </a:rPr>
              <a:t>VENIPUNCTURE: FILL &amp; CLOSE CARTRIDGE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AE5BD0-2579-52C4-A8E3-7F92A883556E}"/>
              </a:ext>
            </a:extLst>
          </p:cNvPr>
          <p:cNvGrpSpPr/>
          <p:nvPr/>
        </p:nvGrpSpPr>
        <p:grpSpPr>
          <a:xfrm>
            <a:off x="1309255" y="1088447"/>
            <a:ext cx="1420956" cy="1298499"/>
            <a:chOff x="1309255" y="1088447"/>
            <a:chExt cx="1420956" cy="12984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7551255-A681-EFF1-871A-1D6799C06461}"/>
                </a:ext>
              </a:extLst>
            </p:cNvPr>
            <p:cNvSpPr/>
            <p:nvPr/>
          </p:nvSpPr>
          <p:spPr>
            <a:xfrm>
              <a:off x="1309255" y="1088447"/>
              <a:ext cx="1420956" cy="129756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close-up of a cell phone&#10;&#10;Description automatically generated">
              <a:extLst>
                <a:ext uri="{FF2B5EF4-FFF2-40B4-BE49-F238E27FC236}">
                  <a16:creationId xmlns:a16="http://schemas.microsoft.com/office/drawing/2014/main" id="{ABB94019-5280-B354-8B0B-E21E86D5B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70"/>
            <a:stretch/>
          </p:blipFill>
          <p:spPr>
            <a:xfrm>
              <a:off x="1668912" y="1138255"/>
              <a:ext cx="685837" cy="124869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618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hone&#10;&#10;AI-generated content may be incorrect.">
            <a:extLst>
              <a:ext uri="{FF2B5EF4-FFF2-40B4-BE49-F238E27FC236}">
                <a16:creationId xmlns:a16="http://schemas.microsoft.com/office/drawing/2014/main" id="{F25FFA83-211B-5435-7A37-C8AE74298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1" t="13318" r="26797" b="11074"/>
          <a:stretch/>
        </p:blipFill>
        <p:spPr>
          <a:xfrm>
            <a:off x="6039902" y="212219"/>
            <a:ext cx="1645920" cy="43877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– i-STAT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Test Menu 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13</a:t>
            </a:fld>
            <a:endParaRPr lang="en-IN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4F934-BB2D-8C92-5AE6-A76F73442059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DF94316-2EA8-991C-B28E-3764D819B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E0D4C-1021-B999-585F-C04494C3A099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65F33F-41FF-DC2C-BB99-B38C8A269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0FDC4-CD53-AF7A-0657-2451FCCEBFAA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CA03E10-1A53-D1F4-8658-8E544F68604D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800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D0F3B-7B34-651C-F896-D76AD3BA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38EA7A-0F42-8E97-C9A1-6CA6CB82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5231253" cy="390526"/>
          </a:xfrm>
        </p:spPr>
        <p:txBody>
          <a:bodyPr/>
          <a:lstStyle/>
          <a:p>
            <a:r>
              <a:rPr lang="en-US" dirty="0"/>
              <a:t>Prepare the analyzer – i-STAT 1 Wireless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E22F6-378D-D58C-047A-20E2E49A4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33831"/>
            <a:ext cx="3984625" cy="3150585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POWER UP THE ANALYZER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power button to 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From the Test Menu screen, press </a:t>
            </a:r>
            <a:r>
              <a:rPr lang="en-US" sz="1400" dirty="0">
                <a:cs typeface="Calibri"/>
              </a:rPr>
              <a:t>2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on the keypad for “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i-STAT Cartridge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”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Follow the on-screen prompts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6" name="Slide Number Placeholder 20">
            <a:extLst>
              <a:ext uri="{FF2B5EF4-FFF2-40B4-BE49-F238E27FC236}">
                <a16:creationId xmlns:a16="http://schemas.microsoft.com/office/drawing/2014/main" id="{AC1E103B-8EC9-6C54-40B0-8CEB3AB49440}"/>
              </a:ext>
            </a:extLst>
          </p:cNvPr>
          <p:cNvSpPr txBox="1">
            <a:spLocks/>
          </p:cNvSpPr>
          <p:nvPr/>
        </p:nvSpPr>
        <p:spPr>
          <a:xfrm>
            <a:off x="8167057" y="4767263"/>
            <a:ext cx="724993" cy="2746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050"/>
              <a:t>|    </a:t>
            </a:r>
            <a:fld id="{7B2119CD-3B2D-4CEB-B404-D2E3F8CD6D69}" type="slidenum">
              <a:rPr lang="en-IN" sz="1050" smtClean="0"/>
              <a:pPr/>
              <a:t>14</a:t>
            </a:fld>
            <a:endParaRPr lang="en-IN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4D1B4-35EA-87EB-7806-0524D96EE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99" y="251031"/>
            <a:ext cx="1608511" cy="432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4F934-BB2D-8C92-5AE6-A76F73442059}"/>
              </a:ext>
            </a:extLst>
          </p:cNvPr>
          <p:cNvSpPr txBox="1"/>
          <p:nvPr/>
        </p:nvSpPr>
        <p:spPr>
          <a:xfrm>
            <a:off x="4686468" y="1639840"/>
            <a:ext cx="130562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PRESS THE POWER BUTTON</a:t>
            </a:r>
            <a:b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TO TURN ON THE </a:t>
            </a:r>
            <a:r>
              <a:rPr lang="en-US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i-STAT 1</a:t>
            </a:r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DF94316-2EA8-991C-B28E-3764D819B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2"/>
          <a:stretch/>
        </p:blipFill>
        <p:spPr>
          <a:xfrm>
            <a:off x="5423155" y="2085964"/>
            <a:ext cx="217885" cy="2481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E0D4C-1021-B999-585F-C04494C3A099}"/>
              </a:ext>
            </a:extLst>
          </p:cNvPr>
          <p:cNvSpPr txBox="1"/>
          <p:nvPr/>
        </p:nvSpPr>
        <p:spPr>
          <a:xfrm>
            <a:off x="7733633" y="2612470"/>
            <a:ext cx="1215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PRESS</a:t>
            </a:r>
            <a:b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400" b="1">
                <a:solidFill>
                  <a:schemeClr val="accent1"/>
                </a:solidFill>
                <a:latin typeface="Calibri" panose="020F0502020204030204" pitchFamily="34" charset="0"/>
              </a:rPr>
              <a:t>TO PERFORM A PATIENT TEST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B65F33F-41FF-DC2C-BB99-B38C8A269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1"/>
          <a:stretch/>
        </p:blipFill>
        <p:spPr>
          <a:xfrm>
            <a:off x="8303604" y="2653085"/>
            <a:ext cx="253021" cy="2416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0FDC4-CD53-AF7A-0657-2451FCCEBFAA}"/>
              </a:ext>
            </a:extLst>
          </p:cNvPr>
          <p:cNvCxnSpPr>
            <a:cxnSpLocks/>
          </p:cNvCxnSpPr>
          <p:nvPr/>
        </p:nvCxnSpPr>
        <p:spPr>
          <a:xfrm>
            <a:off x="7009525" y="3357473"/>
            <a:ext cx="724108" cy="0"/>
          </a:xfrm>
          <a:prstGeom prst="line">
            <a:avLst/>
          </a:prstGeom>
          <a:ln w="22225">
            <a:solidFill>
              <a:schemeClr val="accent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CA03E10-1A53-D1F4-8658-8E544F68604D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81762" y="2666909"/>
            <a:ext cx="1459758" cy="1744722"/>
          </a:xfrm>
          <a:prstGeom prst="bentConnector2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16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7FFC-A96F-F723-44EE-332EC09E5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3D0E7B-F6B8-D6DE-D2A2-D0FD80C3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i="1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FF980-FD1E-A41B-4C09-67579CB9D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42B5-F2E1-2E93-9C9A-27E374C33A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8368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BARCODE SCAN: OPERATOR ID, THEN PATIENT ID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Hold the analyzer </a:t>
            </a:r>
            <a:r>
              <a:rPr lang="en-US" sz="1400" b="1" dirty="0">
                <a:solidFill>
                  <a:schemeClr val="tx1"/>
                </a:solidFill>
              </a:rPr>
              <a:t>3 to 9 inches </a:t>
            </a:r>
            <a:r>
              <a:rPr lang="en-US" sz="1400" b="0" dirty="0">
                <a:solidFill>
                  <a:schemeClr val="tx1"/>
                </a:solidFill>
              </a:rPr>
              <a:t>away from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Press and hold down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Laser beam must cover the entire length of the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Wait for the beep or for laser beam to disappear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Release the </a:t>
            </a:r>
            <a:r>
              <a:rPr lang="en-US" sz="1400" b="0" dirty="0"/>
              <a:t>SCAN</a:t>
            </a:r>
            <a:r>
              <a:rPr lang="en-US" sz="1400" b="0" dirty="0">
                <a:solidFill>
                  <a:schemeClr val="tx1"/>
                </a:solidFill>
              </a:rPr>
              <a:t> 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Repeat if prompted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1D3-1A73-0345-5167-95CB66B2B868}"/>
              </a:ext>
            </a:extLst>
          </p:cNvPr>
          <p:cNvSpPr/>
          <p:nvPr/>
        </p:nvSpPr>
        <p:spPr>
          <a:xfrm>
            <a:off x="7147609" y="2314064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4E5E0-AA7D-1C35-735E-27DCDFDF8BE4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8CA9D-6137-BA71-B3FB-3C94DF1940D2}"/>
              </a:ext>
            </a:extLst>
          </p:cNvPr>
          <p:cNvSpPr txBox="1"/>
          <p:nvPr/>
        </p:nvSpPr>
        <p:spPr>
          <a:xfrm>
            <a:off x="7251394" y="2680191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THE PATIENT ID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9B670CF-9B84-E93B-3547-57F70F4A9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 b="39065"/>
          <a:stretch/>
        </p:blipFill>
        <p:spPr bwMode="auto">
          <a:xfrm>
            <a:off x="5181416" y="1125353"/>
            <a:ext cx="1935712" cy="22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erson holding a identification card&#10;&#10;Description automatically generated">
            <a:extLst>
              <a:ext uri="{FF2B5EF4-FFF2-40B4-BE49-F238E27FC236}">
                <a16:creationId xmlns:a16="http://schemas.microsoft.com/office/drawing/2014/main" id="{731B4037-D667-8044-E372-432157D6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18988" r="26207" b="42478"/>
          <a:stretch/>
        </p:blipFill>
        <p:spPr>
          <a:xfrm>
            <a:off x="5342057" y="1141339"/>
            <a:ext cx="1776119" cy="1024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D4DB7A-BACF-3620-8842-5E93FC06C674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0E5873-3415-350C-185B-1A93C3C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03847C-005F-780F-63F8-2F1CA4120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249" y="2497734"/>
            <a:ext cx="552381" cy="219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24BC2F-9715-05B2-66B9-FFF7DBD07EFD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AD6C80-930E-C313-73C8-D76B201453E7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8C789-4122-F472-AABD-4A620804278E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OR ENTER THE OPERATOR ID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47312-CB76-E9F0-98C9-1F0B52D5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3B1D24-378B-98A2-3F57-7114A4C1CDA5}"/>
              </a:ext>
            </a:extLst>
          </p:cNvPr>
          <p:cNvSpPr txBox="1"/>
          <p:nvPr/>
        </p:nvSpPr>
        <p:spPr>
          <a:xfrm>
            <a:off x="750898" y="3383766"/>
            <a:ext cx="4278302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3ACFBC-58D5-A3D3-656E-57A086A00C0A}"/>
              </a:ext>
            </a:extLst>
          </p:cNvPr>
          <p:cNvCxnSpPr/>
          <p:nvPr/>
        </p:nvCxnSpPr>
        <p:spPr>
          <a:xfrm>
            <a:off x="419100" y="3245485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BBABA14-6018-08A7-70F7-E7F72968F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3463727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42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BAD2C-9D2A-3C8F-B71B-577E272EB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B7663-DF63-7CC3-2905-EC42FFB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– i-STAT </a:t>
            </a:r>
            <a:r>
              <a:rPr lang="en-US" sz="2400" dirty="0"/>
              <a:t>1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F347-06DA-7C33-6203-7DB67C321D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B3B398-271C-845D-6102-D47BEE70A86C}"/>
              </a:ext>
            </a:extLst>
          </p:cNvPr>
          <p:cNvGrpSpPr/>
          <p:nvPr/>
        </p:nvGrpSpPr>
        <p:grpSpPr>
          <a:xfrm>
            <a:off x="3776375" y="1437446"/>
            <a:ext cx="4823223" cy="2836682"/>
            <a:chOff x="3200359" y="1419283"/>
            <a:chExt cx="5701796" cy="33533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F0B834-4048-C914-ACDB-B0BFEBD53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795" y="1419283"/>
              <a:ext cx="998360" cy="2962884"/>
            </a:xfrm>
            <a:prstGeom prst="rect">
              <a:avLst/>
            </a:prstGeom>
          </p:spPr>
        </p:pic>
        <p:pic>
          <p:nvPicPr>
            <p:cNvPr id="12" name="Picture 11" descr="A grey scanner with a screen&#10;&#10;AI-generated content may be incorrect.">
              <a:extLst>
                <a:ext uri="{FF2B5EF4-FFF2-40B4-BE49-F238E27FC236}">
                  <a16:creationId xmlns:a16="http://schemas.microsoft.com/office/drawing/2014/main" id="{64B76C1B-38AD-001D-80CB-9DC058AB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038" y="1419283"/>
              <a:ext cx="998561" cy="2962885"/>
            </a:xfrm>
            <a:prstGeom prst="rect">
              <a:avLst/>
            </a:prstGeom>
          </p:spPr>
        </p:pic>
        <p:pic>
          <p:nvPicPr>
            <p:cNvPr id="13" name="Picture 12" descr="A close-up of a medical scanner&#10;&#10;AI-generated content may be incorrect.">
              <a:extLst>
                <a:ext uri="{FF2B5EF4-FFF2-40B4-BE49-F238E27FC236}">
                  <a16:creationId xmlns:a16="http://schemas.microsoft.com/office/drawing/2014/main" id="{1D9D9851-4508-9FB6-A820-74EACA3A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148" y="1419283"/>
              <a:ext cx="1782360" cy="2962885"/>
            </a:xfrm>
            <a:prstGeom prst="rect">
              <a:avLst/>
            </a:prstGeom>
          </p:spPr>
        </p:pic>
        <p:pic>
          <p:nvPicPr>
            <p:cNvPr id="21" name="Picture 20" descr="A close-up of a scan screen&#10;&#10;AI-generated content may be incorrect.">
              <a:extLst>
                <a:ext uri="{FF2B5EF4-FFF2-40B4-BE49-F238E27FC236}">
                  <a16:creationId xmlns:a16="http://schemas.microsoft.com/office/drawing/2014/main" id="{A48C625D-B6C3-6DDB-47BA-AD950126B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359" y="1419283"/>
              <a:ext cx="1763130" cy="294874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8C3F6D-48E5-733C-5778-37301467E223}"/>
                </a:ext>
              </a:extLst>
            </p:cNvPr>
            <p:cNvSpPr/>
            <p:nvPr/>
          </p:nvSpPr>
          <p:spPr>
            <a:xfrm>
              <a:off x="5179423" y="3334467"/>
              <a:ext cx="657789" cy="978664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584A150-F58C-82BE-71A6-6A30D3A1CFA3}"/>
                </a:ext>
              </a:extLst>
            </p:cNvPr>
            <p:cNvSpPr/>
            <p:nvPr/>
          </p:nvSpPr>
          <p:spPr>
            <a:xfrm>
              <a:off x="8086987" y="3334467"/>
              <a:ext cx="648173" cy="978663"/>
            </a:xfrm>
            <a:prstGeom prst="rect">
              <a:avLst/>
            </a:prstGeom>
            <a:solidFill>
              <a:srgbClr val="FFC000">
                <a:alpha val="18824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9">
              <a:extLst>
                <a:ext uri="{FF2B5EF4-FFF2-40B4-BE49-F238E27FC236}">
                  <a16:creationId xmlns:a16="http://schemas.microsoft.com/office/drawing/2014/main" id="{BA9230A5-201D-8107-C0F2-925AE285D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148" y="4420016"/>
              <a:ext cx="1189050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PATIENT ID</a:t>
              </a:r>
              <a:endParaRPr lang="en-US" altLang="en-US" sz="1400" b="1" cap="all">
                <a:solidFill>
                  <a:schemeClr val="accent1"/>
                </a:solidFill>
              </a:endParaRPr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D1845E6C-2EF1-28E2-A0FC-6BB169342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709" y="4382167"/>
              <a:ext cx="1468143" cy="35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accent1"/>
                  </a:solidFill>
                </a:rPr>
                <a:t>OPERATOR ID</a:t>
              </a:r>
              <a:endParaRPr lang="en-US" altLang="en-US" sz="1400" b="1" cap="all">
                <a:solidFill>
                  <a:schemeClr val="accent1"/>
                </a:solidFill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93A866-4FAC-3799-C476-C0C637EF720E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/>
              <a:t>MANUAL ENTRY: OPERATOR ID, THEN PATIENT ID</a:t>
            </a:r>
            <a:endParaRPr lang="en-US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 number and/or ABC keys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/>
              <a:t>Up to 15 alphanumeric characters </a:t>
            </a:r>
            <a:br>
              <a:rPr lang="en-US" sz="1200"/>
            </a:br>
            <a:r>
              <a:rPr lang="en-US" sz="120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Press</a:t>
            </a:r>
            <a:r>
              <a:rPr lang="en-US" sz="1400"/>
              <a:t> ENT </a:t>
            </a:r>
            <a:r>
              <a:rPr lang="en-US" sz="140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692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E42E98-F3C5-8A89-562D-1216ADA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2400" i="1" dirty="0"/>
              <a:t>– </a:t>
            </a:r>
            <a:r>
              <a:rPr lang="en-US" sz="2400" dirty="0"/>
              <a:t>i-STAT 1 Wireless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E03ACB-B0C9-5990-66F5-7401C4452958}"/>
              </a:ext>
            </a:extLst>
          </p:cNvPr>
          <p:cNvGrpSpPr/>
          <p:nvPr/>
        </p:nvGrpSpPr>
        <p:grpSpPr>
          <a:xfrm>
            <a:off x="3650673" y="1327785"/>
            <a:ext cx="5084487" cy="2962941"/>
            <a:chOff x="3759200" y="1580744"/>
            <a:chExt cx="5275711" cy="307437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CD4350-30CC-70E9-F34A-87DB1C10131D}"/>
                </a:ext>
              </a:extLst>
            </p:cNvPr>
            <p:cNvGrpSpPr/>
            <p:nvPr/>
          </p:nvGrpSpPr>
          <p:grpSpPr>
            <a:xfrm>
              <a:off x="3759200" y="1768906"/>
              <a:ext cx="4802777" cy="2886214"/>
              <a:chOff x="3696272" y="1242088"/>
              <a:chExt cx="4802777" cy="2886214"/>
            </a:xfrm>
          </p:grpSpPr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294B821A-50BB-0794-3158-5A4E56599A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272" y="3808950"/>
                <a:ext cx="1358494" cy="3193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OPERATOR ID</a:t>
                </a:r>
                <a:endParaRPr lang="en-US" altLang="en-US" sz="1400" b="1" cap="all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Text Box 19">
                <a:extLst>
                  <a:ext uri="{FF2B5EF4-FFF2-40B4-BE49-F238E27FC236}">
                    <a16:creationId xmlns:a16="http://schemas.microsoft.com/office/drawing/2014/main" id="{40FA809F-2D52-94CC-DF4D-D7D2CDC16B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7958" y="3803599"/>
                <a:ext cx="1189049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400" b="1">
                    <a:solidFill>
                      <a:schemeClr val="accent1"/>
                    </a:solidFill>
                  </a:rPr>
                  <a:t>PATIENT ID</a:t>
                </a:r>
                <a:endParaRPr lang="en-US" altLang="en-US" sz="1400" b="1" cap="all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375CE50-92FD-D61E-C262-2BD23480F8CC}"/>
                  </a:ext>
                </a:extLst>
              </p:cNvPr>
              <p:cNvSpPr/>
              <p:nvPr/>
            </p:nvSpPr>
            <p:spPr>
              <a:xfrm>
                <a:off x="4624304" y="126592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CDE268C-E184-A0C8-BB92-0A9EFCB5B6AF}"/>
                  </a:ext>
                </a:extLst>
              </p:cNvPr>
              <p:cNvSpPr/>
              <p:nvPr/>
            </p:nvSpPr>
            <p:spPr>
              <a:xfrm>
                <a:off x="7197379" y="1242088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1121B5-657C-1011-6EC8-3175E1C9CBA3}"/>
                  </a:ext>
                </a:extLst>
              </p:cNvPr>
              <p:cNvSpPr/>
              <p:nvPr/>
            </p:nvSpPr>
            <p:spPr>
              <a:xfrm>
                <a:off x="8380971" y="1308833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C026558-F88B-AC90-0F63-C7C90189B097}"/>
                  </a:ext>
                </a:extLst>
              </p:cNvPr>
              <p:cNvSpPr/>
              <p:nvPr/>
            </p:nvSpPr>
            <p:spPr>
              <a:xfrm>
                <a:off x="5854375" y="1300280"/>
                <a:ext cx="118078" cy="62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62E51CC-8A44-DEBC-9680-E5CF77A062F6}"/>
                  </a:ext>
                </a:extLst>
              </p:cNvPr>
              <p:cNvSpPr/>
              <p:nvPr/>
            </p:nvSpPr>
            <p:spPr>
              <a:xfrm>
                <a:off x="4509072" y="1346699"/>
                <a:ext cx="232833" cy="1439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A14B0F8-2570-9986-DDF8-36A1D24DE54E}"/>
                </a:ext>
              </a:extLst>
            </p:cNvPr>
            <p:cNvGrpSpPr/>
            <p:nvPr/>
          </p:nvGrpSpPr>
          <p:grpSpPr>
            <a:xfrm>
              <a:off x="3759200" y="1580744"/>
              <a:ext cx="5275711" cy="2700912"/>
              <a:chOff x="3158082" y="1273000"/>
              <a:chExt cx="5876829" cy="3008656"/>
            </a:xfrm>
          </p:grpSpPr>
          <p:pic>
            <p:nvPicPr>
              <p:cNvPr id="34" name="Picture 33" descr="A blue and white cell phone&#10;&#10;AI-generated content may be incorrect.">
                <a:extLst>
                  <a:ext uri="{FF2B5EF4-FFF2-40B4-BE49-F238E27FC236}">
                    <a16:creationId xmlns:a16="http://schemas.microsoft.com/office/drawing/2014/main" id="{DA71272C-04A1-465D-B40B-883A29355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7" t="13609" r="4963" b="11931"/>
              <a:stretch/>
            </p:blipFill>
            <p:spPr>
              <a:xfrm>
                <a:off x="4984332" y="1273000"/>
                <a:ext cx="1025392" cy="300865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CFEBCCA-7784-5391-7970-D2CCF93DD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8082" y="1284881"/>
                <a:ext cx="1774984" cy="2981248"/>
              </a:xfrm>
              <a:prstGeom prst="rect">
                <a:avLst/>
              </a:prstGeom>
            </p:spPr>
          </p:pic>
          <p:pic>
            <p:nvPicPr>
              <p:cNvPr id="38" name="Picture 37" descr="A blue and white handheld device&#10;&#10;AI-generated content may be incorrect.">
                <a:extLst>
                  <a:ext uri="{FF2B5EF4-FFF2-40B4-BE49-F238E27FC236}">
                    <a16:creationId xmlns:a16="http://schemas.microsoft.com/office/drawing/2014/main" id="{756CB926-07E9-45E1-8FEC-2812541F9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4"/>
              <a:stretch/>
            </p:blipFill>
            <p:spPr>
              <a:xfrm>
                <a:off x="8044111" y="1300408"/>
                <a:ext cx="990800" cy="2981248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4E2884-9ADE-9397-6D72-D9489FAA8171}"/>
                  </a:ext>
                </a:extLst>
              </p:cNvPr>
              <p:cNvSpPr/>
              <p:nvPr/>
            </p:nvSpPr>
            <p:spPr>
              <a:xfrm>
                <a:off x="5206198" y="3208800"/>
                <a:ext cx="585669" cy="968918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313128-6272-DF89-A63C-30D1EC625C15}"/>
                  </a:ext>
                </a:extLst>
              </p:cNvPr>
              <p:cNvSpPr/>
              <p:nvPr/>
            </p:nvSpPr>
            <p:spPr>
              <a:xfrm>
                <a:off x="8275673" y="3245492"/>
                <a:ext cx="581243" cy="932225"/>
              </a:xfrm>
              <a:prstGeom prst="rect">
                <a:avLst/>
              </a:prstGeom>
              <a:solidFill>
                <a:srgbClr val="FFC000">
                  <a:alpha val="18824"/>
                </a:srgb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1B527A1-7C3F-5520-F592-D5DB56903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3936" y="1300408"/>
                <a:ext cx="1744468" cy="2981248"/>
              </a:xfrm>
              <a:prstGeom prst="rect">
                <a:avLst/>
              </a:prstGeom>
            </p:spPr>
          </p:pic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4A730-C908-CB63-D2EC-508003EE08DF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2960197" cy="339725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/>
              <a:t>MANUAL ENTRY: OPERATOR ID, THEN PATIENT ID</a:t>
            </a:r>
            <a:endParaRPr lang="en-US">
              <a:solidFill>
                <a:schemeClr val="accent3"/>
              </a:solidFill>
            </a:endParaRPr>
          </a:p>
          <a:p>
            <a:pPr marL="285750" indent="-285750" defTabSz="385763" fontAlgn="base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 number and/or ABC keys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on the keypad​</a:t>
            </a:r>
          </a:p>
          <a:p>
            <a:pPr marL="455613" lvl="1" indent="-285750" defTabSz="385763" fontAlgn="base">
              <a:spcBef>
                <a:spcPts val="254"/>
              </a:spcBef>
            </a:pPr>
            <a:r>
              <a:rPr lang="en-US" sz="1200"/>
              <a:t>Up to 15 alphanumeric characters </a:t>
            </a:r>
            <a:br>
              <a:rPr lang="en-US" sz="1200"/>
            </a:br>
            <a:r>
              <a:rPr lang="en-US" sz="1200"/>
              <a:t>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Press</a:t>
            </a:r>
            <a:r>
              <a:rPr lang="en-US" sz="1400"/>
              <a:t> ENT </a:t>
            </a:r>
            <a:r>
              <a:rPr lang="en-US" sz="1400">
                <a:solidFill>
                  <a:schemeClr val="tx1"/>
                </a:solidFill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Repeat if prompted</a:t>
            </a: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607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542B-D9B7-4E19-3806-1BD4D624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A60DAC7D-BC2F-1CC2-5DDF-FA6C841D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CC8B-3905-C7D4-C24F-D6E608985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756DC52-AA7B-405A-CDB4-6FD161A7C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703342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SCAN CARTRIDGE </a:t>
            </a:r>
            <a:r>
              <a:rPr lang="en-US" dirty="0">
                <a:cs typeface="Calibri"/>
              </a:rPr>
              <a:t>(</a:t>
            </a:r>
            <a:r>
              <a:rPr lang="en-US" dirty="0">
                <a:latin typeface="+mn-lt"/>
                <a:cs typeface="Calibri"/>
              </a:rPr>
              <a:t>POUCH</a:t>
            </a:r>
            <a:r>
              <a:rPr lang="en-US" dirty="0">
                <a:cs typeface="Calibri"/>
              </a:rPr>
              <a:t>)</a:t>
            </a:r>
            <a:r>
              <a:rPr lang="en-US" dirty="0">
                <a:latin typeface="+mn-lt"/>
                <a:cs typeface="Calibri"/>
              </a:rPr>
              <a:t> BARCODE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barcode is scanned,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you have 15 minutes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to insert a filled &amp; sealed cartridge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cs typeface="Calibri"/>
              </a:rPr>
              <a:t>After 15 minutes of inactivity, the analyzer will turn off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and will require re-entry of previous information to perform a test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Follow the on-screen prompts to prepare the cartridge and perform testing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4B3F6-855B-6823-C0EE-96D8F89FFB0C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764969-D7C9-26E0-8E88-FF9FBBC6F741}"/>
              </a:ext>
            </a:extLst>
          </p:cNvPr>
          <p:cNvSpPr txBox="1"/>
          <p:nvPr/>
        </p:nvSpPr>
        <p:spPr>
          <a:xfrm>
            <a:off x="845121" y="3586456"/>
            <a:ext cx="3867820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rgbClr val="FF0000"/>
                </a:solidFill>
                <a:cs typeface="Calibri"/>
              </a:rPr>
              <a:t>PRECAUTIONS</a:t>
            </a:r>
            <a:endParaRPr lang="en-US" sz="1400">
              <a:solidFill>
                <a:srgbClr val="FF0000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If an 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>
                <a:cs typeface="Calibri"/>
              </a:rPr>
              <a:t>message is displayed, contact the System Administrator.</a:t>
            </a:r>
            <a:endParaRPr lang="en-US" sz="1000" b="1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Scanning is required. You must scan the barcode. This information cannot be entered manually.</a:t>
            </a:r>
            <a:endParaRPr lang="en-US" sz="1000" b="1">
              <a:ea typeface="Calibri"/>
              <a:cs typeface="Calibri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9AB812-63C0-F6EC-5D78-D1F8E88A4364}"/>
              </a:ext>
            </a:extLst>
          </p:cNvPr>
          <p:cNvCxnSpPr>
            <a:cxnSpLocks/>
          </p:cNvCxnSpPr>
          <p:nvPr/>
        </p:nvCxnSpPr>
        <p:spPr>
          <a:xfrm>
            <a:off x="426357" y="3362361"/>
            <a:ext cx="4414157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E50B37F-1552-9775-F30E-7252B42D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3666418"/>
            <a:ext cx="342207" cy="342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24D456-C76A-0CDA-C2A6-181360970ACA}"/>
              </a:ext>
            </a:extLst>
          </p:cNvPr>
          <p:cNvSpPr/>
          <p:nvPr/>
        </p:nvSpPr>
        <p:spPr>
          <a:xfrm>
            <a:off x="7147609" y="1141339"/>
            <a:ext cx="1577961" cy="10249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B8FDC7F6-974C-1CF2-18EA-15156910F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7" r="25999"/>
          <a:stretch/>
        </p:blipFill>
        <p:spPr bwMode="auto">
          <a:xfrm>
            <a:off x="5165805" y="1138298"/>
            <a:ext cx="1935712" cy="128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F922DE-E1B5-0DD0-A022-15B2C91695B0}"/>
              </a:ext>
            </a:extLst>
          </p:cNvPr>
          <p:cNvSpPr txBox="1"/>
          <p:nvPr/>
        </p:nvSpPr>
        <p:spPr>
          <a:xfrm>
            <a:off x="7308249" y="1505546"/>
            <a:ext cx="119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</a:rPr>
              <a:t>or enter your Operator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AE8C3B-F69E-E39E-280E-2DA6300B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386" y="1327471"/>
            <a:ext cx="552381" cy="2190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F12D478-877D-A374-1469-704A320A8DA7}"/>
              </a:ext>
            </a:extLst>
          </p:cNvPr>
          <p:cNvGrpSpPr/>
          <p:nvPr/>
        </p:nvGrpSpPr>
        <p:grpSpPr>
          <a:xfrm>
            <a:off x="7149579" y="1141339"/>
            <a:ext cx="1577961" cy="1024983"/>
            <a:chOff x="7147608" y="3469173"/>
            <a:chExt cx="1577961" cy="102498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BBF221-DE47-3AF0-9D10-E41DFF26FE86}"/>
                </a:ext>
              </a:extLst>
            </p:cNvPr>
            <p:cNvSpPr/>
            <p:nvPr/>
          </p:nvSpPr>
          <p:spPr>
            <a:xfrm>
              <a:off x="7147608" y="3469173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EF474B-DE49-2138-1EFA-1961F4923451}"/>
                </a:ext>
              </a:extLst>
            </p:cNvPr>
            <p:cNvSpPr txBox="1"/>
            <p:nvPr/>
          </p:nvSpPr>
          <p:spPr>
            <a:xfrm>
              <a:off x="7264414" y="3735453"/>
              <a:ext cx="1330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THE BARCODE ON THE CARTRIDGE POUCH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8E0A02F-2B2B-8457-60D3-15B15A0E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6642" y="3525900"/>
              <a:ext cx="552381" cy="21904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DB4299B-D1CF-2586-679E-CE7FE71BF4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140" t="19833" r="2140" b="10503"/>
          <a:stretch/>
        </p:blipFill>
        <p:spPr>
          <a:xfrm>
            <a:off x="6921905" y="2231780"/>
            <a:ext cx="1803665" cy="10280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BD9322-D4D1-EE05-FAF5-A9F645420A59}"/>
              </a:ext>
            </a:extLst>
          </p:cNvPr>
          <p:cNvGrpSpPr/>
          <p:nvPr/>
        </p:nvGrpSpPr>
        <p:grpSpPr>
          <a:xfrm>
            <a:off x="5317898" y="2234370"/>
            <a:ext cx="1577961" cy="1024983"/>
            <a:chOff x="7147609" y="2314064"/>
            <a:chExt cx="1577961" cy="102498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2CAA9E-557F-8F75-1B63-A94C19C0EDDB}"/>
                </a:ext>
              </a:extLst>
            </p:cNvPr>
            <p:cNvSpPr/>
            <p:nvPr/>
          </p:nvSpPr>
          <p:spPr>
            <a:xfrm>
              <a:off x="7147609" y="2314064"/>
              <a:ext cx="1577961" cy="10249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pic>
          <p:nvPicPr>
            <p:cNvPr id="3" name="Picture 2" descr="A white circle with a number and arrow&#10;&#10;Description automatically generated">
              <a:extLst>
                <a:ext uri="{FF2B5EF4-FFF2-40B4-BE49-F238E27FC236}">
                  <a16:creationId xmlns:a16="http://schemas.microsoft.com/office/drawing/2014/main" id="{79087BA0-6CB7-0848-0EAF-9C0C5D349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6" y="2478161"/>
              <a:ext cx="696788" cy="6967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320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F45E37-8F54-9219-927B-046BD21E2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20" y="715791"/>
            <a:ext cx="2621110" cy="18393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D919ACB-1DCB-4E22-B339-852E5877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analyzer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60B99-333C-446E-8D54-221A8BBF3C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FAF3-5D0C-43C9-AF53-C43F8E738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798" y="1127137"/>
            <a:ext cx="5130735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SCAN (CARTRIDGE POUCH) BARCODE</a:t>
            </a:r>
            <a:endParaRPr lang="en-US" dirty="0">
              <a:solidFill>
                <a:srgbClr val="00B050"/>
              </a:solidFill>
              <a:latin typeface="+mn-lt"/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Scan the barcode on the cartridge pouch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The lot information displays on the analyzer screen momentarily 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analyzer is now ready, next prepare the sample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9EDC2-C3ED-B2B6-1A9B-F80323A637C0}"/>
              </a:ext>
            </a:extLst>
          </p:cNvPr>
          <p:cNvSpPr txBox="1"/>
          <p:nvPr/>
        </p:nvSpPr>
        <p:spPr>
          <a:xfrm>
            <a:off x="6921283" y="890774"/>
            <a:ext cx="64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>
              <a:solidFill>
                <a:srgbClr val="009CDE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 Box 19">
            <a:extLst>
              <a:ext uri="{FF2B5EF4-FFF2-40B4-BE49-F238E27FC236}">
                <a16:creationId xmlns:a16="http://schemas.microsoft.com/office/drawing/2014/main" id="{4AF3205D-4730-DF25-FF7F-7D10BFBD2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827" y="373075"/>
            <a:ext cx="61697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4DCCF331-8010-8C93-57C6-60999174A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000" y="2553725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72A128-A300-A22F-F734-6D3A4E04F0D6}"/>
              </a:ext>
            </a:extLst>
          </p:cNvPr>
          <p:cNvGrpSpPr/>
          <p:nvPr/>
        </p:nvGrpSpPr>
        <p:grpSpPr>
          <a:xfrm>
            <a:off x="6069918" y="2884312"/>
            <a:ext cx="2644556" cy="1800105"/>
            <a:chOff x="6069918" y="2884312"/>
            <a:chExt cx="2644556" cy="180010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D7682F-14A3-02C9-D107-78B770EC45C9}"/>
                </a:ext>
              </a:extLst>
            </p:cNvPr>
            <p:cNvSpPr/>
            <p:nvPr/>
          </p:nvSpPr>
          <p:spPr>
            <a:xfrm>
              <a:off x="6093364" y="2900357"/>
              <a:ext cx="2621110" cy="177838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966B09-1DF9-80C8-4D8D-890A542D9740}"/>
                </a:ext>
              </a:extLst>
            </p:cNvPr>
            <p:cNvGrpSpPr/>
            <p:nvPr/>
          </p:nvGrpSpPr>
          <p:grpSpPr>
            <a:xfrm>
              <a:off x="6069918" y="2884312"/>
              <a:ext cx="2552857" cy="1800105"/>
              <a:chOff x="5638643" y="2820960"/>
              <a:chExt cx="2552857" cy="1839301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FF872738-1F2D-D01D-EF32-6ED7AA47A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2676" r="50326" b="2589"/>
              <a:stretch/>
            </p:blipFill>
            <p:spPr>
              <a:xfrm>
                <a:off x="5638643" y="2820960"/>
                <a:ext cx="2552857" cy="183930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AC726BD-DE7A-90DE-564F-FAE58331BCA4}"/>
                  </a:ext>
                </a:extLst>
              </p:cNvPr>
              <p:cNvSpPr/>
              <p:nvPr/>
            </p:nvSpPr>
            <p:spPr>
              <a:xfrm>
                <a:off x="7574520" y="4349750"/>
                <a:ext cx="410605" cy="233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1DB8E66-5CAA-897D-173E-D07B8FB7D7A3}"/>
              </a:ext>
            </a:extLst>
          </p:cNvPr>
          <p:cNvSpPr/>
          <p:nvPr/>
        </p:nvSpPr>
        <p:spPr>
          <a:xfrm>
            <a:off x="8219775" y="749380"/>
            <a:ext cx="433115" cy="1821758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9666AC87-AEBF-81D4-439D-6F5B2B89E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9557" y="383891"/>
            <a:ext cx="548639" cy="548640"/>
          </a:xfrm>
          <a:prstGeom prst="rect">
            <a:avLst/>
          </a:prstGeom>
        </p:spPr>
      </p:pic>
      <p:pic>
        <p:nvPicPr>
          <p:cNvPr id="45" name="Graphic 44" descr="Close with solid fill">
            <a:extLst>
              <a:ext uri="{FF2B5EF4-FFF2-40B4-BE49-F238E27FC236}">
                <a16:creationId xmlns:a16="http://schemas.microsoft.com/office/drawing/2014/main" id="{FF19EE57-F936-540C-67BF-481AAC0FD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69911" y="549878"/>
            <a:ext cx="548639" cy="5486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DAC50D-3ACD-E218-542C-B6AA9A7AA99D}"/>
              </a:ext>
            </a:extLst>
          </p:cNvPr>
          <p:cNvCxnSpPr>
            <a:cxnSpLocks/>
          </p:cNvCxnSpPr>
          <p:nvPr/>
        </p:nvCxnSpPr>
        <p:spPr>
          <a:xfrm>
            <a:off x="555922" y="3333794"/>
            <a:ext cx="486516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C04B4B8-6E04-E286-56F5-FB2CB32A2EED}"/>
              </a:ext>
            </a:extLst>
          </p:cNvPr>
          <p:cNvSpPr txBox="1"/>
          <p:nvPr/>
        </p:nvSpPr>
        <p:spPr>
          <a:xfrm>
            <a:off x="887720" y="3347384"/>
            <a:ext cx="3867820" cy="987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>
                <a:solidFill>
                  <a:schemeClr val="tx2"/>
                </a:solidFill>
                <a:cs typeface="Calibri"/>
              </a:rPr>
              <a:t>PRECAUTIONS</a:t>
            </a:r>
            <a:endParaRPr lang="en-US" sz="140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If an </a:t>
            </a:r>
            <a:r>
              <a:rPr lang="en-US" sz="1000" b="1">
                <a:solidFill>
                  <a:schemeClr val="accent3"/>
                </a:solidFill>
                <a:cs typeface="Calibri"/>
              </a:rPr>
              <a:t>Invalid Cartridge Type </a:t>
            </a:r>
            <a:r>
              <a:rPr lang="en-US" sz="1000" b="1">
                <a:cs typeface="Calibri"/>
              </a:rPr>
              <a:t>message is displayed, contact the System Administrator.</a:t>
            </a:r>
            <a:endParaRPr lang="en-US" sz="1000" b="1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/>
              </a:rPr>
              <a:t>Scanning is required. You must scan the barcode. This information cannot be entered manually.</a:t>
            </a:r>
            <a:endParaRPr lang="en-US" sz="1000" b="1">
              <a:ea typeface="Calibri"/>
              <a:cs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0EEE961-6B6E-561B-722C-583C156024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6" y="3427346"/>
            <a:ext cx="342207" cy="342207"/>
          </a:xfrm>
          <a:prstGeom prst="rect">
            <a:avLst/>
          </a:prstGeom>
        </p:spPr>
      </p:pic>
      <p:sp>
        <p:nvSpPr>
          <p:cNvPr id="2" name="Line 16">
            <a:extLst>
              <a:ext uri="{FF2B5EF4-FFF2-40B4-BE49-F238E27FC236}">
                <a16:creationId xmlns:a16="http://schemas.microsoft.com/office/drawing/2014/main" id="{CCA7FAA2-685A-CABB-D9AE-6DDA23E561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9754" y="2512639"/>
            <a:ext cx="98343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7" name="Picture 6" descr="A close up of a label&#10;&#10;AI-generated content may be incorrect.">
            <a:extLst>
              <a:ext uri="{FF2B5EF4-FFF2-40B4-BE49-F238E27FC236}">
                <a16:creationId xmlns:a16="http://schemas.microsoft.com/office/drawing/2014/main" id="{F7C82F1B-B4CB-0458-FE30-0823555BEE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3" t="27353" r="53884" b="19228"/>
          <a:stretch/>
        </p:blipFill>
        <p:spPr>
          <a:xfrm rot="16200000">
            <a:off x="1647622" y="1737649"/>
            <a:ext cx="296126" cy="1500064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64BF86B4-866E-0489-1463-11775B7F20B0}"/>
              </a:ext>
            </a:extLst>
          </p:cNvPr>
          <p:cNvSpPr txBox="1"/>
          <p:nvPr/>
        </p:nvSpPr>
        <p:spPr>
          <a:xfrm>
            <a:off x="2724150" y="2350823"/>
            <a:ext cx="2265172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solidFill>
                  <a:schemeClr val="accent3"/>
                </a:solidFill>
                <a:latin typeface="Calibri"/>
              </a:rPr>
              <a:t>SCAN THE LINEAR BARCODE</a:t>
            </a:r>
            <a:r>
              <a:rPr lang="en-US" sz="1400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accent3"/>
              </a:solidFill>
              <a:ea typeface="Calibri"/>
              <a:cs typeface="Calibri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10AE7A4-B9EC-25F6-6667-FE415C72B94A}"/>
              </a:ext>
            </a:extLst>
          </p:cNvPr>
          <p:cNvSpPr txBox="1"/>
          <p:nvPr/>
        </p:nvSpPr>
        <p:spPr>
          <a:xfrm>
            <a:off x="2724150" y="2700003"/>
            <a:ext cx="2572756" cy="307777"/>
          </a:xfrm>
          <a:prstGeom prst="rect">
            <a:avLst/>
          </a:prstGeom>
          <a:noFill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>
                <a:solidFill>
                  <a:schemeClr val="tx2"/>
                </a:solidFill>
                <a:latin typeface="Calibri"/>
              </a:rPr>
              <a:t>DO NOT</a:t>
            </a:r>
            <a:r>
              <a:rPr lang="en-US" sz="1400" b="1">
                <a:solidFill>
                  <a:schemeClr val="tx2"/>
                </a:solidFill>
                <a:latin typeface="Calibri"/>
              </a:rPr>
              <a:t> SCAN THE 2D BARCODE</a:t>
            </a:r>
            <a:r>
              <a:rPr lang="en-US" sz="140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​</a:t>
            </a:r>
            <a:endParaRPr lang="en-US">
              <a:solidFill>
                <a:schemeClr val="tx2"/>
              </a:solidFill>
              <a:ea typeface="Calibri"/>
              <a:cs typeface="Calibri"/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9AA3D8C9-C33D-B689-4C0F-62C8576C45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7044" y="2872471"/>
            <a:ext cx="385473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pic>
        <p:nvPicPr>
          <p:cNvPr id="13" name="Picture 12" descr="A close-up of a label&#10;&#10;AI-generated content may be incorrect.">
            <a:extLst>
              <a:ext uri="{FF2B5EF4-FFF2-40B4-BE49-F238E27FC236}">
                <a16:creationId xmlns:a16="http://schemas.microsoft.com/office/drawing/2014/main" id="{6290CEDF-7278-BC61-C187-D4F73239CC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25470" r="70008" b="64598"/>
          <a:stretch/>
        </p:blipFill>
        <p:spPr>
          <a:xfrm>
            <a:off x="2175728" y="2700003"/>
            <a:ext cx="385473" cy="351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09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2468600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i-STAT PT</a:t>
            </a:r>
            <a:r>
              <a:rPr lang="en-US" baseline="30000" dirty="0"/>
              <a:t>plus</a:t>
            </a:r>
            <a:r>
              <a:rPr lang="en-US" dirty="0"/>
              <a:t> Cartridge</a:t>
            </a:r>
            <a:br>
              <a:rPr lang="en-US" sz="3600" dirty="0"/>
            </a:br>
            <a:endParaRPr lang="en-IN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1888527"/>
            <a:ext cx="8138159" cy="480060"/>
          </a:xfrm>
        </p:spPr>
        <p:txBody>
          <a:bodyPr/>
          <a:lstStyle/>
          <a:p>
            <a:r>
              <a:rPr lang="en-US" cap="none" dirty="0">
                <a:cs typeface="Calibri"/>
              </a:rPr>
              <a:t>PERFORMING A PATIENT TEST | i-STAT 1 SYSTEM</a:t>
            </a:r>
            <a:endParaRPr lang="en-US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72F6-C596-2880-5BEC-C151173A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5E35A-4D49-C658-2CEB-83BD30A5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</a:t>
            </a:r>
            <a:endParaRPr lang="en-US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A1CB3-1A36-7EFB-C50F-F5773B3D6B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E6200B-2D42-9862-E76C-9F9787B535AD}"/>
              </a:ext>
            </a:extLst>
          </p:cNvPr>
          <p:cNvSpPr txBox="1"/>
          <p:nvPr/>
        </p:nvSpPr>
        <p:spPr>
          <a:xfrm>
            <a:off x="1225955" y="1423581"/>
            <a:ext cx="4424788" cy="9541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 panose="020F0502020204030204" pitchFamily="34" charset="0"/>
              </a:rPr>
              <a:t>QUICK TIPS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The </a:t>
            </a:r>
            <a:r>
              <a:rPr lang="en-US" sz="1400" i="1" dirty="0">
                <a:cs typeface="Calibri" panose="020F0502020204030204" pitchFamily="34" charset="0"/>
              </a:rPr>
              <a:t>i-STAT PT</a:t>
            </a:r>
            <a:r>
              <a:rPr lang="en-US" sz="1400" i="1" baseline="30000" dirty="0">
                <a:cs typeface="Calibri" panose="020F0502020204030204" pitchFamily="34" charset="0"/>
              </a:rPr>
              <a:t>plus</a:t>
            </a:r>
            <a:r>
              <a:rPr lang="en-US" sz="1400" i="1" dirty="0">
                <a:cs typeface="Calibri" panose="020F0502020204030204" pitchFamily="34" charset="0"/>
              </a:rPr>
              <a:t> </a:t>
            </a:r>
            <a:r>
              <a:rPr lang="en-US" sz="1400" dirty="0">
                <a:cs typeface="Calibri" panose="020F0502020204030204" pitchFamily="34" charset="0"/>
              </a:rPr>
              <a:t>cartridge requires fresh,</a:t>
            </a:r>
            <a:br>
              <a:rPr lang="en-US" sz="1400" dirty="0">
                <a:cs typeface="Calibri" panose="020F0502020204030204" pitchFamily="34" charset="0"/>
              </a:rPr>
            </a:br>
            <a:r>
              <a:rPr lang="en-US" sz="1400" dirty="0">
                <a:cs typeface="Calibri" panose="020F0502020204030204" pitchFamily="34" charset="0"/>
              </a:rPr>
              <a:t> whole blood from venous or capillary samples (approximately 20μL)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85F69-9E36-65D2-9B2E-1DCED0F953FB}"/>
              </a:ext>
            </a:extLst>
          </p:cNvPr>
          <p:cNvSpPr txBox="1"/>
          <p:nvPr/>
        </p:nvSpPr>
        <p:spPr>
          <a:xfrm>
            <a:off x="1225955" y="2340472"/>
            <a:ext cx="3177175" cy="2108269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use a collection technique resulting in good blood flow 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</a:t>
            </a:r>
            <a:r>
              <a:rPr lang="en-US" sz="1300">
                <a:cs typeface="Calibri" panose="020F0502020204030204" pitchFamily="34" charset="0"/>
              </a:rPr>
              <a:t> ensure the sample for testing is drawn into a plastic collection device (either a plastic syringe or plastic evacuated tube).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fill the cartridge immediately to the ‘fill’ line. Delay in filling may produce erroneous results</a:t>
            </a:r>
            <a:endParaRPr lang="en-US" sz="1300"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A655B-521C-DBEC-51A9-60E374E7BB68}"/>
              </a:ext>
            </a:extLst>
          </p:cNvPr>
          <p:cNvSpPr txBox="1"/>
          <p:nvPr/>
        </p:nvSpPr>
        <p:spPr>
          <a:xfrm>
            <a:off x="5354487" y="2259053"/>
            <a:ext cx="2233489" cy="2308324"/>
          </a:xfrm>
          <a:prstGeom prst="rect">
            <a:avLst/>
          </a:prstGeom>
          <a:noFill/>
        </p:spPr>
        <p:txBody>
          <a:bodyPr wrap="square" lIns="0" numCol="1" spcCol="182880" rtlCol="0">
            <a:spAutoFit/>
          </a:bodyPr>
          <a:lstStyle/>
          <a:p>
            <a:pPr defTabSz="514350"/>
            <a:r>
              <a:rPr lang="en-US" sz="1400" b="1">
                <a:solidFill>
                  <a:schemeClr val="accent3"/>
                </a:solidFill>
                <a:cs typeface="Calibri" panose="020F0502020204030204" pitchFamily="34" charset="0"/>
              </a:rPr>
              <a:t>DO NOT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>
                <a:cs typeface="Calibri" panose="020F0502020204030204" pitchFamily="34" charset="0"/>
              </a:rPr>
              <a:t>DO NOT </a:t>
            </a:r>
            <a:r>
              <a:rPr lang="en-US" sz="1300">
                <a:cs typeface="Calibri" panose="020F0502020204030204" pitchFamily="34" charset="0"/>
              </a:rPr>
              <a:t>use any collection device that contains anticoagulants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use any collection device that has clot activators or serum separators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300" b="1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DO NOT </a:t>
            </a:r>
            <a:r>
              <a:rPr lang="en-US" sz="1300" kern="0">
                <a:effectLst/>
                <a:ea typeface="Cambria" panose="02040503050406030204" pitchFamily="18" charset="0"/>
                <a:cs typeface="Cambria" panose="02040503050406030204" pitchFamily="18" charset="0"/>
              </a:rPr>
              <a:t>incorrectly handle or incorrectly fill the cartridge</a:t>
            </a:r>
            <a:endParaRPr lang="en-US" sz="1300">
              <a:cs typeface="Calibri" panose="020F0502020204030204" pitchFamily="34" charset="0"/>
            </a:endParaRPr>
          </a:p>
        </p:txBody>
      </p:sp>
      <p:pic>
        <p:nvPicPr>
          <p:cNvPr id="7" name="Picture 6" descr="A group of syringes with black liquid&#10;&#10;AI-generated content may be incorrect.">
            <a:extLst>
              <a:ext uri="{FF2B5EF4-FFF2-40B4-BE49-F238E27FC236}">
                <a16:creationId xmlns:a16="http://schemas.microsoft.com/office/drawing/2014/main" id="{DE39BF78-FB53-2143-23F0-820481500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14196"/>
          <a:stretch/>
        </p:blipFill>
        <p:spPr>
          <a:xfrm>
            <a:off x="5354487" y="746012"/>
            <a:ext cx="1593109" cy="1350657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04E1CACC-7E4E-B7F6-0224-4FE2BE3A6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92" y="1421341"/>
            <a:ext cx="522817" cy="522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9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1AD8-13CA-5AB8-B348-B8362D50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424C39-7931-6310-6C60-D39A9BF8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sample collection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5EC43-99C2-5BC4-8CDB-019D55D4E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9FCE-5C03-F439-8D1E-8F3FACDB4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>
                <a:latin typeface="+mn-lt"/>
              </a:rPr>
              <a:t>BLOOD COLLECTION OPTIONS</a:t>
            </a:r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67FE60-EFAC-8533-C0AA-7119CB713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641288"/>
              </p:ext>
            </p:extLst>
          </p:nvPr>
        </p:nvGraphicFramePr>
        <p:xfrm>
          <a:off x="502920" y="1683012"/>
          <a:ext cx="6948466" cy="20786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1881">
                  <a:extLst>
                    <a:ext uri="{9D8B030D-6E8A-4147-A177-3AD203B41FA5}">
                      <a16:colId xmlns:a16="http://schemas.microsoft.com/office/drawing/2014/main" val="1511315947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864414731"/>
                    </a:ext>
                  </a:extLst>
                </a:gridCol>
                <a:gridCol w="1851377">
                  <a:extLst>
                    <a:ext uri="{9D8B030D-6E8A-4147-A177-3AD203B41FA5}">
                      <a16:colId xmlns:a16="http://schemas.microsoft.com/office/drawing/2014/main" val="831188905"/>
                    </a:ext>
                  </a:extLst>
                </a:gridCol>
                <a:gridCol w="977789">
                  <a:extLst>
                    <a:ext uri="{9D8B030D-6E8A-4147-A177-3AD203B41FA5}">
                      <a16:colId xmlns:a16="http://schemas.microsoft.com/office/drawing/2014/main" val="1385680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96260962"/>
                    </a:ext>
                  </a:extLst>
                </a:gridCol>
                <a:gridCol w="1925489">
                  <a:extLst>
                    <a:ext uri="{9D8B030D-6E8A-4147-A177-3AD203B41FA5}">
                      <a16:colId xmlns:a16="http://schemas.microsoft.com/office/drawing/2014/main" val="994412309"/>
                    </a:ext>
                  </a:extLst>
                </a:gridCol>
                <a:gridCol w="954290">
                  <a:extLst>
                    <a:ext uri="{9D8B030D-6E8A-4147-A177-3AD203B41FA5}">
                      <a16:colId xmlns:a16="http://schemas.microsoft.com/office/drawing/2014/main" val="3634012987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599642275"/>
                    </a:ext>
                  </a:extLst>
                </a:gridCol>
              </a:tblGrid>
              <a:tr h="478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</a:rPr>
                        <a:t>ANALYTE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5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SKIN PUNCTURES (FINGERSTICK)</a:t>
                      </a:r>
                      <a:endParaRPr lang="en-US" sz="9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TEST TIMING </a:t>
                      </a:r>
                      <a:endParaRPr lang="en-US" sz="900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7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VENIPUNCTURES</a:t>
                      </a:r>
                      <a:endParaRPr lang="en-US" sz="9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TEST TIMING </a:t>
                      </a:r>
                      <a:endParaRPr lang="en-US" sz="9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295"/>
                        </a:lnSpc>
                      </a:pPr>
                      <a:endParaRPr lang="en-US" sz="900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R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270634"/>
                  </a:ext>
                </a:extLst>
              </a:tr>
              <a:tr h="108614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1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PT</a:t>
                      </a:r>
                      <a:r>
                        <a:rPr lang="en-US" sz="900" b="1" i="0" baseline="300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500" b="1" i="0" baseline="-25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Gently squeeze the finger, developing a hanging drop of blood and perform the test with the first sample of blood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Avoid strong repetitive pressure (“milking”) as it may cause hemolysis or tissue fluid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contamination of the specimen</a:t>
                      </a: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Immediately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7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Plastic collection tube without anticoagulant, clot activators, or serum separators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Immediately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endParaRPr lang="en-US" sz="900" b="0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953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9954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5E21A1-3131-9CE4-912C-827C9E3AE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7355" y="2819182"/>
            <a:ext cx="1388782" cy="184610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72EB03B-169A-A0AC-A0B4-B91AA96A6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1476" y="911542"/>
            <a:ext cx="1388782" cy="18461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87167"/>
            <a:ext cx="4828359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REMOVE THE CARTRIDGE FROM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THE CARTRIDGE POUCH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Place the cartridge on a clean, flat, level,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vibration-free surface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Handle the cartridge by the sides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879222" y="3060316"/>
            <a:ext cx="4233797" cy="14234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4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 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expose cartridges to temperatures above 30°C (86°F).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0E3067-B3E2-1E6D-ED85-3FF7F9B81495}"/>
              </a:ext>
            </a:extLst>
          </p:cNvPr>
          <p:cNvCxnSpPr/>
          <p:nvPr/>
        </p:nvCxnSpPr>
        <p:spPr>
          <a:xfrm>
            <a:off x="502919" y="2825281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8DD5607-0BB9-7B54-F0F4-50D3E2F8A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147726"/>
              </p:ext>
            </p:extLst>
          </p:nvPr>
        </p:nvGraphicFramePr>
        <p:xfrm>
          <a:off x="6218121" y="122353"/>
          <a:ext cx="3063240" cy="89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" name="Line 16">
            <a:extLst>
              <a:ext uri="{FF2B5EF4-FFF2-40B4-BE49-F238E27FC236}">
                <a16:creationId xmlns:a16="http://schemas.microsoft.com/office/drawing/2014/main" id="{2D6E83DC-6C83-B7CC-4F15-C47DF792A4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58708" y="1152037"/>
            <a:ext cx="25894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32" name="Line 16">
            <a:extLst>
              <a:ext uri="{FF2B5EF4-FFF2-40B4-BE49-F238E27FC236}">
                <a16:creationId xmlns:a16="http://schemas.microsoft.com/office/drawing/2014/main" id="{71E91DDA-3550-4245-368F-F52BDB0353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60402" y="3422211"/>
            <a:ext cx="51789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11E500-7E32-3BD1-7200-8D765192064C}"/>
              </a:ext>
            </a:extLst>
          </p:cNvPr>
          <p:cNvSpPr/>
          <p:nvPr/>
        </p:nvSpPr>
        <p:spPr>
          <a:xfrm>
            <a:off x="5856860" y="1036621"/>
            <a:ext cx="902593" cy="2308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0B30F840-7C15-5F77-3B76-8CE4700A00BC}"/>
              </a:ext>
            </a:extLst>
          </p:cNvPr>
          <p:cNvSpPr/>
          <p:nvPr/>
        </p:nvSpPr>
        <p:spPr>
          <a:xfrm>
            <a:off x="6115551" y="3208390"/>
            <a:ext cx="432391" cy="427642"/>
          </a:xfrm>
          <a:prstGeom prst="flowChartConnector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CFDF1-EE4A-2EFF-3F08-6CF0FD9E8FE4}"/>
              </a:ext>
            </a:extLst>
          </p:cNvPr>
          <p:cNvSpPr txBox="1"/>
          <p:nvPr/>
        </p:nvSpPr>
        <p:spPr>
          <a:xfrm>
            <a:off x="6958929" y="934480"/>
            <a:ext cx="1776231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chemeClr val="tx2"/>
                </a:solidFill>
                <a:latin typeface="Calibri" panose="020F0502020204030204" pitchFamily="34" charset="0"/>
              </a:rPr>
              <a:t>DO NOT </a:t>
            </a:r>
          </a:p>
          <a:p>
            <a:pPr>
              <a:lnSpc>
                <a:spcPts val="1400"/>
              </a:lnSpc>
            </a:pPr>
            <a:r>
              <a:rPr lang="en-US" sz="1400" b="1">
                <a:solidFill>
                  <a:schemeClr val="tx2"/>
                </a:solidFill>
                <a:latin typeface="Calibri" panose="020F0502020204030204" pitchFamily="34" charset="0"/>
              </a:rPr>
              <a:t>TOUCH THE SENSORS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56DCB-1775-2F86-8EE9-FA53C0601D67}"/>
              </a:ext>
            </a:extLst>
          </p:cNvPr>
          <p:cNvSpPr txBox="1"/>
          <p:nvPr/>
        </p:nvSpPr>
        <p:spPr>
          <a:xfrm>
            <a:off x="7034479" y="3105489"/>
            <a:ext cx="1899899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>
                <a:solidFill>
                  <a:schemeClr val="tx2"/>
                </a:solidFill>
                <a:latin typeface="Calibri" panose="020F0502020204030204" pitchFamily="34" charset="0"/>
              </a:rPr>
              <a:t>DO NOT TOUCH THE CENTER OF THE CARTRIDGE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EB2D075-7773-102C-5A26-3ECC1AE8AA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1" y="3095066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97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2BC53-7883-9FD9-7230-7D4BEC9CF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9FDFD-9D95-DD89-0910-B6F03488A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" t="1674" r="9988" b="-1"/>
          <a:stretch/>
        </p:blipFill>
        <p:spPr>
          <a:xfrm>
            <a:off x="6104278" y="2798969"/>
            <a:ext cx="1597860" cy="15515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B4C8F29-E059-1DC3-0002-2F7D6DA96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 bwMode="auto">
          <a:xfrm>
            <a:off x="6104279" y="1187339"/>
            <a:ext cx="1597860" cy="148832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4F3BA22-0ED1-DFA5-E8F1-93E22068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1100-3F32-B1F9-CB57-A7FB39A69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739A-D598-C887-1DF4-3DD70C9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9986" y="1075241"/>
            <a:ext cx="4849254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FINGERSTICK: COLLECT AND APPLY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Clean and prepare the finger to be sampled using a 70% aqueous solution of isopropanol and allow the finger to dry thoroughly before sampling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Prick the bottom side of the fingertip with the lancet device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Gently squeeze finger, developing a hanging drop of blood and perform the test with the first sample of blood. Avoid “milking” of the finger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sample should be immediately dispensed into the sample well of the cartridge.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CAB77-EFFA-E1ED-D0A9-50B3B7085222}"/>
              </a:ext>
            </a:extLst>
          </p:cNvPr>
          <p:cNvSpPr txBox="1"/>
          <p:nvPr/>
        </p:nvSpPr>
        <p:spPr>
          <a:xfrm>
            <a:off x="842193" y="3694553"/>
            <a:ext cx="5087552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Caution should be used when handling materials that may contain</a:t>
            </a:r>
            <a:br>
              <a:rPr lang="en-US" sz="1000" b="1">
                <a:cs typeface="Calibri" panose="020F0502020204030204" pitchFamily="34" charset="0"/>
              </a:rPr>
            </a:br>
            <a:r>
              <a:rPr lang="en-US" sz="1000" b="1">
                <a:cs typeface="Calibri" panose="020F0502020204030204" pitchFamily="34" charset="0"/>
              </a:rPr>
              <a:t> transmissible infectious agents.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A5DB6-8C3C-7E18-38EA-6FC4E0385B0A}"/>
              </a:ext>
            </a:extLst>
          </p:cNvPr>
          <p:cNvCxnSpPr>
            <a:cxnSpLocks/>
          </p:cNvCxnSpPr>
          <p:nvPr/>
        </p:nvCxnSpPr>
        <p:spPr>
          <a:xfrm>
            <a:off x="510396" y="3594579"/>
            <a:ext cx="476307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4CEEA2F-64D0-F0F8-A267-4114798FC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6" y="3730675"/>
            <a:ext cx="36344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609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79BF-9A45-DCF6-FFE1-B072F641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47A5D3-9B40-B987-EF43-8794753FE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9" t="2661" r="15117"/>
          <a:stretch/>
        </p:blipFill>
        <p:spPr>
          <a:xfrm>
            <a:off x="5245396" y="1394162"/>
            <a:ext cx="1538176" cy="16716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45E4F3F-DD76-1AAC-7A3C-2346D586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7F2D1-67F9-05F1-9B8B-72EBCFDCF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222AE-6290-F69E-2355-5FAD28B9A2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073" y="1387254"/>
            <a:ext cx="4242334" cy="2299549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FINGERSTICK SAMPLE: FILL THE </a:t>
            </a:r>
            <a:r>
              <a:rPr lang="en-US" i="1" dirty="0">
                <a:latin typeface="+mn-lt"/>
              </a:rPr>
              <a:t>i-STAT</a:t>
            </a:r>
            <a:r>
              <a:rPr lang="en-US" dirty="0">
                <a:latin typeface="+mn-lt"/>
              </a:rPr>
              <a:t> 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Fill the cartridge immediately after collection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Touch the drop of blood against the bottom of the sample well. Once in contact with the sample well, the blood will be drawn into the cartridge</a:t>
            </a:r>
            <a:br>
              <a:rPr lang="en-US" sz="1400" b="0" dirty="0">
                <a:solidFill>
                  <a:schemeClr val="tx1"/>
                </a:solidFill>
              </a:rPr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Apply sample until it reaches the fill mark indicated on the cartridge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95EE52-5EBD-F37F-4096-E44C7FE93975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759E8BC8-ABE9-1272-53BF-48ABD8D5BD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9374" y="1465765"/>
            <a:ext cx="1507288" cy="758359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6" name="Line 16">
            <a:extLst>
              <a:ext uri="{FF2B5EF4-FFF2-40B4-BE49-F238E27FC236}">
                <a16:creationId xmlns:a16="http://schemas.microsoft.com/office/drawing/2014/main" id="{13434066-B022-323C-ED6F-1BDAC832C0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9962" y="2360299"/>
            <a:ext cx="1406911" cy="569361"/>
          </a:xfrm>
          <a:prstGeom prst="line">
            <a:avLst/>
          </a:prstGeom>
          <a:noFill/>
          <a:ln w="22225">
            <a:solidFill>
              <a:srgbClr val="009CDE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13"/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C0324E68-330B-49ED-7705-CEE5F88D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806" y="3263702"/>
            <a:ext cx="263591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TO FILL MARK</a:t>
            </a:r>
          </a:p>
        </p:txBody>
      </p:sp>
      <p:pic>
        <p:nvPicPr>
          <p:cNvPr id="10" name="Picture 9" descr="A close-up of a cassette tape&#10;&#10;AI-generated content may be incorrect.">
            <a:extLst>
              <a:ext uri="{FF2B5EF4-FFF2-40B4-BE49-F238E27FC236}">
                <a16:creationId xmlns:a16="http://schemas.microsoft.com/office/drawing/2014/main" id="{47F4EDF9-B527-59CC-74F0-490AD57F889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6" t="40191" r="-6692" b="18619"/>
          <a:stretch/>
        </p:blipFill>
        <p:spPr>
          <a:xfrm rot="5400000">
            <a:off x="7133676" y="1394162"/>
            <a:ext cx="1764792" cy="1764792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648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8DF1-515F-D051-96AA-0B91E3B73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B40176-8AB9-DBF0-C78E-72B1F56B0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8" t="2083" r="124" b="5707"/>
          <a:stretch/>
        </p:blipFill>
        <p:spPr>
          <a:xfrm rot="5400000">
            <a:off x="6236859" y="2846983"/>
            <a:ext cx="1366768" cy="14640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A2ACC-8E4B-CEB3-7ADA-067BE6570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2" r="44016" b="9797"/>
          <a:stretch/>
        </p:blipFill>
        <p:spPr>
          <a:xfrm>
            <a:off x="6188208" y="1287167"/>
            <a:ext cx="1464064" cy="14254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FE08900-2F17-4D4B-B3BB-95E21906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DD21D-4F9C-7AF5-B05F-123B4C574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B0E3-544A-63D6-EA5F-EE0D6E2DF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5166360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VENIPUNCTURE</a:t>
            </a:r>
            <a:r>
              <a:rPr lang="en-US" dirty="0"/>
              <a:t>:</a:t>
            </a:r>
            <a:r>
              <a:rPr lang="en-US" dirty="0">
                <a:latin typeface="+mn-lt"/>
              </a:rPr>
              <a:t> COLLECT AND APPLY THE SAMPLE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Collection technique resulting in good blood flow must be used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sample for testing should be drawn into a plastic collection device (either a plastic syringe or a plastic evacuated tube)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The collection device cannot contain anticoagulants </a:t>
            </a:r>
            <a:r>
              <a:rPr lang="en-US" sz="1400" dirty="0">
                <a:solidFill>
                  <a:schemeClr val="tx1"/>
                </a:solidFill>
              </a:rPr>
              <a:t>such as EDTA, oxalate, &amp; citrate, or clot activators or serum separators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sample should be immediately dispensed into the sample well of a cartridge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DF323-EFCC-E58A-4470-7BE47EBF598C}"/>
              </a:ext>
            </a:extLst>
          </p:cNvPr>
          <p:cNvSpPr txBox="1"/>
          <p:nvPr/>
        </p:nvSpPr>
        <p:spPr>
          <a:xfrm>
            <a:off x="921684" y="3522905"/>
            <a:ext cx="3867820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400" b="1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Caution should be used when handling materials that may contain transmissible infectious agents.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>
                <a:cs typeface="Calibri" panose="020F0502020204030204" pitchFamily="34" charset="0"/>
              </a:rPr>
              <a:t>Fill evacuated tube per manufacturer’s recommendations.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25928-141F-487F-271D-2318E3ACB445}"/>
              </a:ext>
            </a:extLst>
          </p:cNvPr>
          <p:cNvCxnSpPr>
            <a:cxnSpLocks/>
          </p:cNvCxnSpPr>
          <p:nvPr/>
        </p:nvCxnSpPr>
        <p:spPr>
          <a:xfrm>
            <a:off x="502920" y="3357823"/>
            <a:ext cx="4872644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BD4E904-8CAF-7530-D0E2-612B984D7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02867"/>
            <a:ext cx="342207" cy="342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557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3A2D-213B-C657-A60B-6F838B4A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4460257-575E-3A05-853B-6EAF917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902158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87D8D-8F28-E19B-5963-4ABB77F81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C859-91A8-80F2-1389-B4B81C8AE2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73117" cy="3048613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VENIPUNCTURE SAMPLE: FILL THE </a:t>
            </a:r>
            <a:r>
              <a:rPr lang="en-US" i="1" dirty="0">
                <a:latin typeface="+mn-lt"/>
              </a:rPr>
              <a:t>i-STAT </a:t>
            </a:r>
            <a:r>
              <a:rPr lang="en-US" dirty="0">
                <a:latin typeface="+mn-lt"/>
              </a:rPr>
              <a:t>CARTRIDGE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Fill the cartridge immediately after </a:t>
            </a:r>
            <a:r>
              <a:rPr lang="en-US" sz="1400" b="0" dirty="0">
                <a:solidFill>
                  <a:schemeClr val="tx1"/>
                </a:solidFill>
              </a:rPr>
              <a:t>collection</a:t>
            </a:r>
            <a:br>
              <a:rPr lang="en-US" sz="1400" b="0" dirty="0">
                <a:solidFill>
                  <a:schemeClr val="tx1"/>
                </a:solidFill>
              </a:rPr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Direct the hub of plastic syringe or tip of the plastic transfer device (pipette, or dispensing tip) into the sample well of the cartridge</a:t>
            </a:r>
            <a:br>
              <a:rPr lang="en-US" sz="1400" b="0" dirty="0">
                <a:solidFill>
                  <a:schemeClr val="tx1"/>
                </a:solidFill>
              </a:rPr>
            </a:br>
            <a:endParaRPr lang="en-US" sz="8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Slowly dispense sample into the sample well until the sample reaches the fill mark indicated on the cartridge. Cartridge is properly filled when the sample reaches the ‘fill to’ mark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and a small amount of sample is in the sample well.</a:t>
            </a:r>
            <a:endParaRPr lang="en-US" sz="1400" b="0" dirty="0">
              <a:solidFill>
                <a:schemeClr val="tx1"/>
              </a:solidFill>
            </a:endParaRP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13C2C4-4134-98C4-24A1-1E72BD31CC4D}"/>
              </a:ext>
            </a:extLst>
          </p:cNvPr>
          <p:cNvSpPr txBox="1">
            <a:spLocks/>
          </p:cNvSpPr>
          <p:nvPr/>
        </p:nvSpPr>
        <p:spPr>
          <a:xfrm>
            <a:off x="484606" y="3452336"/>
            <a:ext cx="4141822" cy="10549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endParaRPr 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3949F9-69AA-2BFE-5BB9-CB0930272E93}"/>
              </a:ext>
            </a:extLst>
          </p:cNvPr>
          <p:cNvGrpSpPr/>
          <p:nvPr/>
        </p:nvGrpSpPr>
        <p:grpSpPr>
          <a:xfrm>
            <a:off x="5154147" y="1362452"/>
            <a:ext cx="3486933" cy="1892596"/>
            <a:chOff x="5425712" y="1339706"/>
            <a:chExt cx="3486933" cy="189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B38314B-E46C-DB06-A165-47E01CABABD0}"/>
                </a:ext>
              </a:extLst>
            </p:cNvPr>
            <p:cNvGrpSpPr/>
            <p:nvPr/>
          </p:nvGrpSpPr>
          <p:grpSpPr>
            <a:xfrm>
              <a:off x="5425712" y="1339706"/>
              <a:ext cx="2325127" cy="1892596"/>
              <a:chOff x="5510772" y="1382236"/>
              <a:chExt cx="2325127" cy="189259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DA94786-003F-1A9F-3A8F-F423BBD91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139" t="-28" r="11502" b="5909"/>
              <a:stretch/>
            </p:blipFill>
            <p:spPr>
              <a:xfrm rot="5400000">
                <a:off x="5406248" y="1486760"/>
                <a:ext cx="1892596" cy="1683548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5" name="Line 16">
                <a:extLst>
                  <a:ext uri="{FF2B5EF4-FFF2-40B4-BE49-F238E27FC236}">
                    <a16:creationId xmlns:a16="http://schemas.microsoft.com/office/drawing/2014/main" id="{0A1373B9-FD78-FB30-8CC3-3DEB3BC95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80198" y="1529562"/>
                <a:ext cx="1155701" cy="502438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  <p:sp>
            <p:nvSpPr>
              <p:cNvPr id="6" name="Line 16">
                <a:extLst>
                  <a:ext uri="{FF2B5EF4-FFF2-40B4-BE49-F238E27FC236}">
                    <a16:creationId xmlns:a16="http://schemas.microsoft.com/office/drawing/2014/main" id="{A7C2DF9D-7BC6-278E-549A-029DA5F25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750049" y="2578100"/>
                <a:ext cx="1018949" cy="502438"/>
              </a:xfrm>
              <a:prstGeom prst="line">
                <a:avLst/>
              </a:prstGeom>
              <a:noFill/>
              <a:ln w="22225">
                <a:solidFill>
                  <a:srgbClr val="009CDE"/>
                </a:solidFill>
                <a:round/>
                <a:headEnd/>
                <a:tailEnd type="oval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013"/>
              </a:p>
            </p:txBody>
          </p:sp>
        </p:grpSp>
        <p:pic>
          <p:nvPicPr>
            <p:cNvPr id="10" name="Picture 9" descr="A close-up of a cassette tape&#10;&#10;AI-generated content may be incorrect.">
              <a:extLst>
                <a:ext uri="{FF2B5EF4-FFF2-40B4-BE49-F238E27FC236}">
                  <a16:creationId xmlns:a16="http://schemas.microsoft.com/office/drawing/2014/main" id="{0C66D5EB-31AD-7917-C4A9-6728EB2F8217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6" t="40191" r="-6692" b="18619"/>
            <a:stretch/>
          </p:blipFill>
          <p:spPr>
            <a:xfrm>
              <a:off x="7147853" y="1415428"/>
              <a:ext cx="1764792" cy="1764792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 w="19050">
              <a:solidFill>
                <a:schemeClr val="accent3"/>
              </a:solidFill>
            </a:ln>
          </p:spPr>
        </p:pic>
      </p:grpSp>
      <p:sp>
        <p:nvSpPr>
          <p:cNvPr id="12" name="Text Box 19">
            <a:extLst>
              <a:ext uri="{FF2B5EF4-FFF2-40B4-BE49-F238E27FC236}">
                <a16:creationId xmlns:a16="http://schemas.microsoft.com/office/drawing/2014/main" id="{C80663AC-666A-4271-27ED-4A0C60EE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034" y="3367231"/>
            <a:ext cx="295340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accent1"/>
                </a:solidFill>
              </a:rPr>
              <a:t>CORRECTLY FILLED TO FILL MARK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261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F861-6560-8410-45FB-2DC26AACB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5AA0C0-0EC6-3357-33CE-F4A7474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265978" cy="390526"/>
          </a:xfrm>
        </p:spPr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56BEE-2B7A-F1C9-CF91-F9DD47E6BE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C12E-D45D-2460-0B23-D37FA8A63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CLOSE AND SEAL THE </a:t>
            </a:r>
            <a:r>
              <a:rPr lang="en-US" i="1" dirty="0">
                <a:latin typeface="+mn-lt"/>
              </a:rPr>
              <a:t>i-STAT </a:t>
            </a:r>
            <a:r>
              <a:rPr lang="en-US" dirty="0">
                <a:latin typeface="+mn-lt"/>
              </a:rPr>
              <a:t>CARTRIDGE</a:t>
            </a:r>
            <a:endParaRPr lang="en-US" b="1" dirty="0">
              <a:solidFill>
                <a:srgbClr val="5F4B3E"/>
              </a:solidFill>
              <a:latin typeface="+mn-lt"/>
            </a:endParaRPr>
          </a:p>
          <a:p>
            <a:pPr defTabSz="385763">
              <a:spcBef>
                <a:spcPts val="254"/>
              </a:spcBef>
            </a:pPr>
            <a:r>
              <a:rPr lang="en-US" sz="1400" b="0" dirty="0">
                <a:solidFill>
                  <a:schemeClr val="tx1"/>
                </a:solidFill>
              </a:rPr>
              <a:t>Fold the snap closure over the sample well to close and seal the cartridge</a:t>
            </a:r>
            <a:endParaRPr lang="en-US" sz="1000" dirty="0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17824-F259-DCD1-26D7-F6C17741E504}"/>
              </a:ext>
            </a:extLst>
          </p:cNvPr>
          <p:cNvSpPr txBox="1"/>
          <p:nvPr/>
        </p:nvSpPr>
        <p:spPr>
          <a:xfrm>
            <a:off x="770657" y="3578583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Incorrect handling and filling of the </a:t>
            </a:r>
            <a:r>
              <a:rPr lang="en-US" sz="1000" b="1" i="1" dirty="0">
                <a:cs typeface="Calibri" panose="020F0502020204030204" pitchFamily="34" charset="0"/>
              </a:rPr>
              <a:t>i-STAT</a:t>
            </a:r>
            <a:r>
              <a:rPr lang="en-US" sz="1000" b="1" dirty="0">
                <a:cs typeface="Calibri" panose="020F0502020204030204" pitchFamily="34" charset="0"/>
              </a:rPr>
              <a:t> cartridge will result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cs typeface="Calibri" panose="020F0502020204030204" pitchFamily="34" charset="0"/>
              </a:rPr>
              <a:t>in a quality check failure.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78A29C-EB51-7F59-46FF-B88D9DCE45BB}"/>
              </a:ext>
            </a:extLst>
          </p:cNvPr>
          <p:cNvCxnSpPr>
            <a:cxnSpLocks/>
          </p:cNvCxnSpPr>
          <p:nvPr/>
        </p:nvCxnSpPr>
        <p:spPr>
          <a:xfrm>
            <a:off x="502920" y="3360297"/>
            <a:ext cx="3754620" cy="1359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1EA0DE3-34EA-7DFE-EABF-6E9D4AB59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1" y="3658545"/>
            <a:ext cx="342207" cy="3422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0AF3F68-46D9-5B9E-4949-FE8DEF6121CC}"/>
              </a:ext>
            </a:extLst>
          </p:cNvPr>
          <p:cNvGrpSpPr/>
          <p:nvPr/>
        </p:nvGrpSpPr>
        <p:grpSpPr>
          <a:xfrm>
            <a:off x="4728298" y="1002453"/>
            <a:ext cx="3837062" cy="3138594"/>
            <a:chOff x="5135682" y="901163"/>
            <a:chExt cx="3837062" cy="31385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8C59CD-017B-1C0C-C1D1-5F79706AFBDE}"/>
                </a:ext>
              </a:extLst>
            </p:cNvPr>
            <p:cNvGrpSpPr/>
            <p:nvPr/>
          </p:nvGrpSpPr>
          <p:grpSpPr>
            <a:xfrm>
              <a:off x="5135682" y="949167"/>
              <a:ext cx="1522606" cy="2054026"/>
              <a:chOff x="5135682" y="949167"/>
              <a:chExt cx="1522606" cy="2054026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FA691F70-9AA3-903C-3342-41FF135D7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35682" y="949167"/>
                <a:ext cx="1522606" cy="2054026"/>
              </a:xfrm>
              <a:prstGeom prst="rect">
                <a:avLst/>
              </a:prstGeom>
            </p:spPr>
          </p:pic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C72FAF6-2C62-1C89-2D90-A999AA2A569E}"/>
                  </a:ext>
                </a:extLst>
              </p:cNvPr>
              <p:cNvSpPr/>
              <p:nvPr/>
            </p:nvSpPr>
            <p:spPr>
              <a:xfrm rot="5400000">
                <a:off x="6045057" y="1907014"/>
                <a:ext cx="117610" cy="58065"/>
              </a:xfrm>
              <a:prstGeom prst="triangle">
                <a:avLst/>
              </a:prstGeom>
              <a:solidFill>
                <a:srgbClr val="0C84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9948FA-9416-CF41-A3B3-BB6A1911CF00}"/>
                </a:ext>
              </a:extLst>
            </p:cNvPr>
            <p:cNvGrpSpPr/>
            <p:nvPr/>
          </p:nvGrpSpPr>
          <p:grpSpPr>
            <a:xfrm>
              <a:off x="7624398" y="2713296"/>
              <a:ext cx="1307592" cy="1307592"/>
              <a:chOff x="7624398" y="2713296"/>
              <a:chExt cx="1307592" cy="1307592"/>
            </a:xfrm>
          </p:grpSpPr>
          <p:pic>
            <p:nvPicPr>
              <p:cNvPr id="29" name="Picture 28" descr="A white plastic object with a red and blue text&#10;&#10;AI-generated content may be incorrect.">
                <a:extLst>
                  <a:ext uri="{FF2B5EF4-FFF2-40B4-BE49-F238E27FC236}">
                    <a16:creationId xmlns:a16="http://schemas.microsoft.com/office/drawing/2014/main" id="{85AE61BA-A4BB-4346-797E-953F078C4535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98" t="43303" r="5830" b="21963"/>
              <a:stretch/>
            </p:blipFill>
            <p:spPr>
              <a:xfrm>
                <a:off x="7624398" y="2713296"/>
                <a:ext cx="1307592" cy="1307592"/>
              </a:xfrm>
              <a:prstGeom prst="flowChartConnector">
                <a:avLst/>
              </a:prstGeom>
              <a:ln w="19050">
                <a:solidFill>
                  <a:schemeClr val="accent3"/>
                </a:solidFill>
              </a:ln>
            </p:spPr>
          </p:pic>
          <p:pic>
            <p:nvPicPr>
              <p:cNvPr id="30" name="Picture 29" descr="A white plastic object with a red and blue text&#10;&#10;AI-generated content may be incorrect.">
                <a:extLst>
                  <a:ext uri="{FF2B5EF4-FFF2-40B4-BE49-F238E27FC236}">
                    <a16:creationId xmlns:a16="http://schemas.microsoft.com/office/drawing/2014/main" id="{1D337735-6BBE-AC8E-23D0-9F78E29DBD66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57" t="53974" r="22008" b="33965"/>
              <a:stretch/>
            </p:blipFill>
            <p:spPr>
              <a:xfrm>
                <a:off x="8424104" y="2771775"/>
                <a:ext cx="73024" cy="454025"/>
              </a:xfrm>
              <a:prstGeom prst="rect">
                <a:avLst/>
              </a:prstGeom>
              <a:ln w="19050">
                <a:noFill/>
              </a:ln>
            </p:spPr>
          </p:pic>
        </p:grpSp>
        <p:pic>
          <p:nvPicPr>
            <p:cNvPr id="25" name="Picture 24" descr="A white plastic object with a red and blue text&#10;&#10;AI-generated content may be incorrect.">
              <a:extLst>
                <a:ext uri="{FF2B5EF4-FFF2-40B4-BE49-F238E27FC236}">
                  <a16:creationId xmlns:a16="http://schemas.microsoft.com/office/drawing/2014/main" id="{DDB56B38-2B7B-A59D-3EBF-C6490E20AE73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98" t="43303" r="5830" b="21963"/>
            <a:stretch/>
          </p:blipFill>
          <p:spPr>
            <a:xfrm>
              <a:off x="6181532" y="2732165"/>
              <a:ext cx="1307592" cy="1307592"/>
            </a:xfrm>
            <a:prstGeom prst="flowChartConnector">
              <a:avLst/>
            </a:prstGeom>
            <a:ln w="19050">
              <a:solidFill>
                <a:schemeClr val="accent3"/>
              </a:solidFill>
            </a:ln>
          </p:spPr>
        </p:pic>
        <p:pic>
          <p:nvPicPr>
            <p:cNvPr id="5" name="Picture 4" descr="A close-up of a cassette tape&#10;&#10;AI-generated content may be incorrect.">
              <a:extLst>
                <a:ext uri="{FF2B5EF4-FFF2-40B4-BE49-F238E27FC236}">
                  <a16:creationId xmlns:a16="http://schemas.microsoft.com/office/drawing/2014/main" id="{2A8543A4-14CE-C2FD-04B8-E26A7AF8A107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36" t="40191" r="-6692" b="18619"/>
            <a:stretch/>
          </p:blipFill>
          <p:spPr>
            <a:xfrm>
              <a:off x="6835328" y="942718"/>
              <a:ext cx="1408176" cy="1408176"/>
            </a:xfrm>
            <a:prstGeom prst="flowChart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3"/>
              </a:solidFill>
            </a:ln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6EE3C1A-2BE3-E668-AE10-9714CDE77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9880" y="1206283"/>
              <a:ext cx="1038065" cy="69754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Graphic 19" descr="Close with solid fill">
              <a:extLst>
                <a:ext uri="{FF2B5EF4-FFF2-40B4-BE49-F238E27FC236}">
                  <a16:creationId xmlns:a16="http://schemas.microsoft.com/office/drawing/2014/main" id="{5BDC0888-A0DE-DC0A-A5DB-CBC6ABDCE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25072" y="2571750"/>
              <a:ext cx="548640" cy="548640"/>
            </a:xfrm>
            <a:prstGeom prst="rect">
              <a:avLst/>
            </a:prstGeom>
          </p:spPr>
        </p:pic>
        <p:pic>
          <p:nvPicPr>
            <p:cNvPr id="21" name="Graphic 20" descr="Close with solid fill">
              <a:extLst>
                <a:ext uri="{FF2B5EF4-FFF2-40B4-BE49-F238E27FC236}">
                  <a16:creationId xmlns:a16="http://schemas.microsoft.com/office/drawing/2014/main" id="{92748EE5-91A8-73BD-AC83-30F8EDCF5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24104" y="2517438"/>
              <a:ext cx="548640" cy="548640"/>
            </a:xfrm>
            <a:prstGeom prst="rect">
              <a:avLst/>
            </a:prstGeom>
          </p:spPr>
        </p:pic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CF847813-4205-1A40-0DD7-6CCECF7E4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806378" y="901163"/>
              <a:ext cx="548640" cy="5486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8AA9B-221D-4DBA-2D23-C1152524C521}"/>
              </a:ext>
            </a:extLst>
          </p:cNvPr>
          <p:cNvGrpSpPr/>
          <p:nvPr/>
        </p:nvGrpSpPr>
        <p:grpSpPr>
          <a:xfrm>
            <a:off x="1423081" y="2043904"/>
            <a:ext cx="2750639" cy="1057989"/>
            <a:chOff x="2497501" y="1982944"/>
            <a:chExt cx="2750639" cy="1057989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4646C17-9A8C-EBF0-042D-79926A315984}"/>
                </a:ext>
              </a:extLst>
            </p:cNvPr>
            <p:cNvSpPr txBox="1">
              <a:spLocks/>
            </p:cNvSpPr>
            <p:nvPr/>
          </p:nvSpPr>
          <p:spPr>
            <a:xfrm>
              <a:off x="2621541" y="1982944"/>
              <a:ext cx="2626599" cy="1039299"/>
            </a:xfrm>
            <a:prstGeom prst="rect">
              <a:avLst/>
            </a:prstGeom>
          </p:spPr>
          <p:txBody>
            <a:bodyPr vert="horz" lIns="0" tIns="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Calibri" panose="020F0502020204030204" pitchFamily="34" charset="0"/>
                </a:defRPr>
              </a:lvl1pPr>
              <a:lvl2pPr marL="1698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6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400050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576263" indent="-1698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744538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»"/>
                <a:defRPr sz="12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>
                  <a:solidFill>
                    <a:schemeClr val="accent1"/>
                  </a:solidFill>
                  <a:latin typeface="+mn-lt"/>
                </a:rPr>
                <a:t>CORRECTLY 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>
                  <a:solidFill>
                    <a:schemeClr val="accent1"/>
                  </a:solidFill>
                  <a:latin typeface="+mn-lt"/>
                </a:rPr>
                <a:t>UNDER-FILLED CARTRIDGE</a:t>
              </a:r>
            </a:p>
            <a:p>
              <a:pPr marL="230187" lvl="2" indent="0" defTabSz="385763">
                <a:lnSpc>
                  <a:spcPct val="150000"/>
                </a:lnSpc>
                <a:spcBef>
                  <a:spcPts val="254"/>
                </a:spcBef>
                <a:buSzPct val="300000"/>
                <a:buNone/>
              </a:pPr>
              <a:r>
                <a:rPr lang="en-US" b="1">
                  <a:solidFill>
                    <a:schemeClr val="accent1"/>
                  </a:solidFill>
                  <a:latin typeface="+mn-lt"/>
                </a:rPr>
                <a:t>OVER-FILLED CARTRIDGE</a:t>
              </a:r>
              <a:endParaRPr lang="en-US" sz="1200" b="1">
                <a:solidFill>
                  <a:schemeClr val="accent1"/>
                </a:solidFill>
                <a:latin typeface="+mn-lt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55B0A0A-3277-BC57-B26A-18B6642A5C28}"/>
                </a:ext>
              </a:extLst>
            </p:cNvPr>
            <p:cNvGrpSpPr/>
            <p:nvPr/>
          </p:nvGrpSpPr>
          <p:grpSpPr>
            <a:xfrm>
              <a:off x="2497501" y="1983012"/>
              <a:ext cx="360231" cy="1057921"/>
              <a:chOff x="2497501" y="1983012"/>
              <a:chExt cx="360231" cy="1057921"/>
            </a:xfrm>
          </p:grpSpPr>
          <p:pic>
            <p:nvPicPr>
              <p:cNvPr id="23" name="Graphic 22" descr="Checkmark with solid fill">
                <a:extLst>
                  <a:ext uri="{FF2B5EF4-FFF2-40B4-BE49-F238E27FC236}">
                    <a16:creationId xmlns:a16="http://schemas.microsoft.com/office/drawing/2014/main" id="{B7A2849C-1FF5-BA92-207F-72065AC01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497501" y="1983012"/>
                <a:ext cx="329750" cy="325170"/>
              </a:xfrm>
              <a:prstGeom prst="rect">
                <a:avLst/>
              </a:prstGeom>
            </p:spPr>
          </p:pic>
          <p:pic>
            <p:nvPicPr>
              <p:cNvPr id="24" name="Graphic 23" descr="Close with solid fill">
                <a:extLst>
                  <a:ext uri="{FF2B5EF4-FFF2-40B4-BE49-F238E27FC236}">
                    <a16:creationId xmlns:a16="http://schemas.microsoft.com/office/drawing/2014/main" id="{41F135BD-384F-2098-621E-CB4AA50ED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22540" y="2307714"/>
                <a:ext cx="335192" cy="367459"/>
              </a:xfrm>
              <a:prstGeom prst="rect">
                <a:avLst/>
              </a:prstGeom>
            </p:spPr>
          </p:pic>
          <p:pic>
            <p:nvPicPr>
              <p:cNvPr id="26" name="Graphic 25" descr="Close with solid fill">
                <a:extLst>
                  <a:ext uri="{FF2B5EF4-FFF2-40B4-BE49-F238E27FC236}">
                    <a16:creationId xmlns:a16="http://schemas.microsoft.com/office/drawing/2014/main" id="{10EB4C1F-D6DF-BD95-0883-943C29770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522539" y="2673474"/>
                <a:ext cx="335192" cy="367459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1916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18B4A1-3C98-4400-A0E9-E7749AAB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1A1FC-8DA3-4C7F-BEFE-6AF40C868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F29B-963E-4F89-A637-C485A710B0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7375" y="1176656"/>
            <a:ext cx="4892098" cy="3397250"/>
          </a:xfrm>
        </p:spPr>
        <p:txBody>
          <a:bodyPr/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</a:rPr>
              <a:t>INSERT THE CARTRIDGE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Insert the cartridge into the</a:t>
            </a:r>
            <a:r>
              <a:rPr lang="en-US" sz="1400" b="0" i="1" dirty="0">
                <a:solidFill>
                  <a:schemeClr val="tx1"/>
                </a:solidFill>
              </a:rPr>
              <a:t> i-STAT </a:t>
            </a:r>
            <a:r>
              <a:rPr lang="en-US" sz="1400" dirty="0">
                <a:solidFill>
                  <a:schemeClr val="tx1"/>
                </a:solidFill>
              </a:rPr>
              <a:t>analyzer</a:t>
            </a:r>
            <a:r>
              <a:rPr lang="en-US" sz="1400" b="0" dirty="0">
                <a:solidFill>
                  <a:schemeClr val="tx1"/>
                </a:solidFill>
              </a:rPr>
              <a:t>’s cartridge port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0" dirty="0">
                <a:solidFill>
                  <a:schemeClr val="tx1"/>
                </a:solidFill>
              </a:rPr>
              <a:t>until it clicks into place.</a:t>
            </a:r>
          </a:p>
          <a:p>
            <a:pPr marL="384176" lvl="1" indent="-214313" defTabSz="385763">
              <a:spcBef>
                <a:spcPts val="254"/>
              </a:spcBef>
              <a:buFont typeface="Courier New" panose="02070309020205020404" pitchFamily="49" charset="0"/>
              <a:buChar char="o"/>
            </a:pPr>
            <a:r>
              <a:rPr lang="en-US" sz="1200" dirty="0"/>
              <a:t>Sensors facing up, and on leading edge</a:t>
            </a:r>
            <a:endParaRPr lang="en-US" sz="1200" b="0" dirty="0">
              <a:solidFill>
                <a:schemeClr val="tx1"/>
              </a:solidFill>
            </a:endParaRPr>
          </a:p>
          <a:p>
            <a:pPr defTabSz="385763">
              <a:spcBef>
                <a:spcPts val="254"/>
              </a:spcBef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E2989-F94F-F2F1-6F3E-0216385DA665}"/>
              </a:ext>
            </a:extLst>
          </p:cNvPr>
          <p:cNvSpPr txBox="1"/>
          <p:nvPr/>
        </p:nvSpPr>
        <p:spPr>
          <a:xfrm>
            <a:off x="958515" y="3238091"/>
            <a:ext cx="3867820" cy="12054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/>
              </a:rPr>
              <a:t>PRECAUTIONS</a:t>
            </a:r>
            <a:endParaRPr lang="en-US" sz="1000" dirty="0">
              <a:solidFill>
                <a:schemeClr val="tx2"/>
              </a:solidFill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touch the sensors on the top of the cartridge.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apply pressure to the central area of the label because the calibration fluid pack inside could burst prematurely. </a:t>
            </a:r>
            <a:endParaRPr lang="en-US" sz="1000" b="1" dirty="0">
              <a:ea typeface="Calibri"/>
              <a:cs typeface="Calibri"/>
            </a:endParaRPr>
          </a:p>
          <a:p>
            <a:pPr marL="128270" indent="-12827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/>
              </a:rPr>
              <a:t>DO NOT place the cartridge and/or analyzer in an oxygen-enriched atmosphere.</a:t>
            </a:r>
            <a:endParaRPr lang="en-US" sz="1000" b="1" dirty="0">
              <a:ea typeface="Calibri"/>
              <a:cs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D2348E-0C9F-56DF-D730-17579C7238B9}"/>
              </a:ext>
            </a:extLst>
          </p:cNvPr>
          <p:cNvCxnSpPr/>
          <p:nvPr/>
        </p:nvCxnSpPr>
        <p:spPr>
          <a:xfrm>
            <a:off x="587375" y="3032834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2779EA3-DC5F-404B-E70E-146D79313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" y="3318053"/>
            <a:ext cx="342207" cy="342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0CA03-CD3E-FD81-4872-6E3A043F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881" y="1168364"/>
            <a:ext cx="3039664" cy="26566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605BE4-D9FD-FC89-07CF-C6D3B59E0680}"/>
              </a:ext>
            </a:extLst>
          </p:cNvPr>
          <p:cNvCxnSpPr>
            <a:cxnSpLocks/>
          </p:cNvCxnSpPr>
          <p:nvPr/>
        </p:nvCxnSpPr>
        <p:spPr>
          <a:xfrm>
            <a:off x="2720340" y="2456234"/>
            <a:ext cx="4332213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813587-91A0-49A1-B935-6511CABCEAE1}"/>
              </a:ext>
            </a:extLst>
          </p:cNvPr>
          <p:cNvCxnSpPr>
            <a:cxnSpLocks/>
          </p:cNvCxnSpPr>
          <p:nvPr/>
        </p:nvCxnSpPr>
        <p:spPr>
          <a:xfrm>
            <a:off x="2735580" y="2131441"/>
            <a:ext cx="0" cy="312235"/>
          </a:xfrm>
          <a:prstGeom prst="straightConnector1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9245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79D-488C-BF6E-FD03-CEAED598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CCBEE42-505E-A8AB-0BA5-B84ADF36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CD523-2CCE-4EEC-F909-059FF8EC86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29</a:t>
            </a:fld>
            <a:endParaRPr lang="en-IN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2A7FE5B-5D29-CD88-C5B2-D9511BD9A538}"/>
              </a:ext>
            </a:extLst>
          </p:cNvPr>
          <p:cNvGrpSpPr/>
          <p:nvPr/>
        </p:nvGrpSpPr>
        <p:grpSpPr>
          <a:xfrm>
            <a:off x="561109" y="2163778"/>
            <a:ext cx="5878900" cy="2410128"/>
            <a:chOff x="1413479" y="1760789"/>
            <a:chExt cx="6916490" cy="29733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71F9864-54C9-3C79-214F-39FCE2ED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3479" y="1781385"/>
              <a:ext cx="995391" cy="295274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13C391A-7E0D-A6E6-CA2A-B65BC4A38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2290" y="1760789"/>
              <a:ext cx="1772007" cy="295772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BEAF120-1CB6-748F-2399-DFE4D60B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974" y="1805425"/>
              <a:ext cx="995391" cy="2913086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5E4CEF-32B5-C5E0-41F0-8E8F9FB3EE5B}"/>
                </a:ext>
              </a:extLst>
            </p:cNvPr>
            <p:cNvSpPr/>
            <p:nvPr/>
          </p:nvSpPr>
          <p:spPr>
            <a:xfrm>
              <a:off x="3487284" y="2927812"/>
              <a:ext cx="870404" cy="822453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A44CBBE-A050-8106-D832-BD8C43DC618A}"/>
                </a:ext>
              </a:extLst>
            </p:cNvPr>
            <p:cNvSpPr/>
            <p:nvPr/>
          </p:nvSpPr>
          <p:spPr>
            <a:xfrm>
              <a:off x="1673013" y="2421491"/>
              <a:ext cx="476322" cy="524678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86FA6DF-85EB-552E-8E05-4E184C7B7599}"/>
                </a:ext>
              </a:extLst>
            </p:cNvPr>
            <p:cNvSpPr/>
            <p:nvPr/>
          </p:nvSpPr>
          <p:spPr>
            <a:xfrm>
              <a:off x="5245054" y="2458844"/>
              <a:ext cx="539214" cy="515443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F030B1E-29F0-0356-76D9-66026E81A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7962" y="1781385"/>
              <a:ext cx="1772007" cy="2899261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2C01A0C-0620-E91E-AFE4-6D6300DE9570}"/>
                </a:ext>
              </a:extLst>
            </p:cNvPr>
            <p:cNvSpPr/>
            <p:nvPr/>
          </p:nvSpPr>
          <p:spPr>
            <a:xfrm>
              <a:off x="7008763" y="2974287"/>
              <a:ext cx="870404" cy="822453"/>
            </a:xfrm>
            <a:prstGeom prst="rect">
              <a:avLst/>
            </a:prstGeom>
            <a:solidFill>
              <a:schemeClr val="accent4">
                <a:alpha val="6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sp>
        <p:nvSpPr>
          <p:cNvPr id="66" name="Content Placeholder 13">
            <a:extLst>
              <a:ext uri="{FF2B5EF4-FFF2-40B4-BE49-F238E27FC236}">
                <a16:creationId xmlns:a16="http://schemas.microsoft.com/office/drawing/2014/main" id="{6E1E53CD-37E3-98B3-3642-2C628127ABFA}"/>
              </a:ext>
            </a:extLst>
          </p:cNvPr>
          <p:cNvSpPr>
            <a:spLocks noGrp="1"/>
          </p:cNvSpPr>
          <p:nvPr/>
        </p:nvSpPr>
        <p:spPr>
          <a:xfrm>
            <a:off x="501882" y="984763"/>
            <a:ext cx="7319037" cy="94950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PRIOR TO TESTING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The analyzer will perform quality checks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Failure of a quality check will result in a Quality Check Code</a:t>
            </a:r>
          </a:p>
          <a:p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BA4385E-8000-D9F8-6E69-6F666E8FC3C4}"/>
              </a:ext>
            </a:extLst>
          </p:cNvPr>
          <p:cNvSpPr/>
          <p:nvPr/>
        </p:nvSpPr>
        <p:spPr>
          <a:xfrm rot="5400000">
            <a:off x="4596630" y="3215214"/>
            <a:ext cx="233578" cy="17689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5818496-22A0-C9E6-F1B8-095AAE35E8AA}"/>
              </a:ext>
            </a:extLst>
          </p:cNvPr>
          <p:cNvSpPr/>
          <p:nvPr/>
        </p:nvSpPr>
        <p:spPr>
          <a:xfrm rot="5400000">
            <a:off x="1545131" y="3215213"/>
            <a:ext cx="233578" cy="17689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33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PERFORMING A PATIENT TEST |</a:t>
            </a:r>
            <a:r>
              <a:rPr sz="1300" spc="35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i-STAT PT</a:t>
            </a:r>
            <a:r>
              <a:rPr lang="en-US" sz="1300" spc="120" baseline="30000" dirty="0">
                <a:solidFill>
                  <a:srgbClr val="004F70"/>
                </a:solidFill>
                <a:latin typeface="Calibri"/>
                <a:cs typeface="Calibri"/>
              </a:rPr>
              <a:t>plus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 CARTRIDGE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basic</a:t>
            </a:r>
            <a:r>
              <a:rPr lang="en-US" sz="1200" i="1" dirty="0">
                <a:latin typeface="Georgia"/>
                <a:cs typeface="Georgia"/>
              </a:rPr>
              <a:t> i-STAT </a:t>
            </a:r>
            <a:r>
              <a:rPr lang="en-US" sz="1200" dirty="0">
                <a:latin typeface="Georgia"/>
                <a:cs typeface="Georgia"/>
              </a:rPr>
              <a:t>cartridge handling</a:t>
            </a:r>
            <a:endParaRPr lang="en-US"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steps of running an </a:t>
            </a:r>
            <a:r>
              <a:rPr lang="en-US" sz="1200" i="1" dirty="0">
                <a:latin typeface="Georgia"/>
                <a:cs typeface="Georgia"/>
              </a:rPr>
              <a:t>i-STAT</a:t>
            </a:r>
            <a:r>
              <a:rPr lang="en-US" sz="1200" dirty="0">
                <a:latin typeface="Georgia"/>
                <a:cs typeface="Georgia"/>
              </a:rPr>
              <a:t> test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Troubleshooting and factors affecting samples prior to analysis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9" y="2833700"/>
            <a:ext cx="3204266" cy="4571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V="1">
            <a:off x="559768" y="3307788"/>
            <a:ext cx="3204267" cy="50169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9A71B9-8124-6F2B-9F82-176CE86C1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8825" y="1431056"/>
            <a:ext cx="1474386" cy="19410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48B464-01E5-EE64-725A-869A8C6FB587}"/>
              </a:ext>
            </a:extLst>
          </p:cNvPr>
          <p:cNvGrpSpPr/>
          <p:nvPr/>
        </p:nvGrpSpPr>
        <p:grpSpPr>
          <a:xfrm>
            <a:off x="519329" y="1645206"/>
            <a:ext cx="3244706" cy="349097"/>
            <a:chOff x="4066256" y="1629210"/>
            <a:chExt cx="3251849" cy="47709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ED93750F-9C68-B3E0-301D-FB711CDE4D4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B15E3692-E49D-15DA-84F0-6E371DC4D939}"/>
                </a:ext>
              </a:extLst>
            </p:cNvPr>
            <p:cNvSpPr txBox="1"/>
            <p:nvPr/>
          </p:nvSpPr>
          <p:spPr>
            <a:xfrm>
              <a:off x="4152407" y="1673714"/>
              <a:ext cx="781477" cy="36198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sz="11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DE763DE7-94EE-B01C-1C36-19F12B9F1A0E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DCF1D5F-8CD1-4D33-249A-6C234AA6CAE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0BDD71B4-A416-E107-4E30-E3447CE6DD93}"/>
                </a:ext>
              </a:extLst>
            </p:cNvPr>
            <p:cNvSpPr txBox="1"/>
            <p:nvPr/>
          </p:nvSpPr>
          <p:spPr>
            <a:xfrm>
              <a:off x="5341818" y="1637752"/>
              <a:ext cx="926767" cy="385433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0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  RUNNING </a:t>
              </a:r>
              <a:b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A TEST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6" name="Picture 25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7BAB969-CA75-123E-BC7C-AC3DE8823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72" y="3443594"/>
            <a:ext cx="1392948" cy="455212"/>
          </a:xfrm>
          <a:prstGeom prst="rect">
            <a:avLst/>
          </a:prstGeom>
        </p:spPr>
      </p:pic>
      <p:sp>
        <p:nvSpPr>
          <p:cNvPr id="15" name="object 20">
            <a:extLst>
              <a:ext uri="{FF2B5EF4-FFF2-40B4-BE49-F238E27FC236}">
                <a16:creationId xmlns:a16="http://schemas.microsoft.com/office/drawing/2014/main" id="{AB238280-89E1-F3D6-7E74-F6FD1C2882AE}"/>
              </a:ext>
            </a:extLst>
          </p:cNvPr>
          <p:cNvSpPr txBox="1"/>
          <p:nvPr/>
        </p:nvSpPr>
        <p:spPr>
          <a:xfrm>
            <a:off x="2750813" y="1677770"/>
            <a:ext cx="887737" cy="296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100"/>
              </a:lnSpc>
              <a:spcBef>
                <a:spcPts val="100"/>
              </a:spcBef>
            </a:pPr>
            <a:r>
              <a:rPr lang="en-US" sz="1100" b="1" dirty="0">
                <a:solidFill>
                  <a:schemeClr val="bg1"/>
                </a:solidFill>
                <a:cs typeface="Calibri"/>
              </a:rPr>
              <a:t>AVOIDING</a:t>
            </a:r>
            <a:br>
              <a:rPr lang="en-US" sz="1100" b="1" dirty="0">
                <a:solidFill>
                  <a:schemeClr val="bg1"/>
                </a:solidFill>
                <a:cs typeface="Calibri"/>
              </a:rPr>
            </a:br>
            <a:r>
              <a:rPr lang="en-US" sz="1100" b="1" dirty="0">
                <a:solidFill>
                  <a:schemeClr val="bg1"/>
                </a:solidFill>
                <a:cs typeface="Calibri"/>
              </a:rPr>
              <a:t>ERRORS</a:t>
            </a:r>
            <a:endParaRPr lang="en-US" sz="1100" dirty="0">
              <a:solidFill>
                <a:schemeClr val="bg1"/>
              </a:solidFill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602ED-4964-ABFC-F412-67F78A6E1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9ABF2-35EC-052D-B501-40C8BB72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896F4-ADE5-95B3-8382-BD9F21872A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499D-ACC5-E351-97D6-673902D54C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80230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followed by </a:t>
            </a:r>
            <a:r>
              <a:rPr lang="en-US" sz="1400" b="0" dirty="0">
                <a:solidFill>
                  <a:schemeClr val="accent3"/>
                </a:solidFill>
                <a:ea typeface="Calibri"/>
                <a:cs typeface="Calibri"/>
              </a:rPr>
              <a:t>Heating the Cartridge 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and then </a:t>
            </a:r>
            <a:r>
              <a:rPr lang="en-US" sz="1400" b="0" dirty="0">
                <a:solidFill>
                  <a:schemeClr val="accent3"/>
                </a:solidFill>
                <a:ea typeface="Calibri"/>
                <a:cs typeface="Calibri"/>
              </a:rPr>
              <a:t>Testing in Progress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.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PT</a:t>
            </a:r>
            <a:r>
              <a:rPr lang="en-US" sz="1400" i="1" baseline="30000" dirty="0">
                <a:solidFill>
                  <a:schemeClr val="tx1"/>
                </a:solidFill>
                <a:cs typeface="Calibri"/>
              </a:rPr>
              <a:t>plus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 analysis time is up to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300 sec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(5 min)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C2A75-9366-FF89-460F-82273813C240}"/>
              </a:ext>
            </a:extLst>
          </p:cNvPr>
          <p:cNvSpPr txBox="1"/>
          <p:nvPr/>
        </p:nvSpPr>
        <p:spPr>
          <a:xfrm>
            <a:off x="878973" y="3657175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DO NOT attempt to remove the cartridge while the message “</a:t>
            </a:r>
            <a:r>
              <a:rPr lang="en-US" sz="1000" b="1" dirty="0">
                <a:solidFill>
                  <a:schemeClr val="accent3"/>
                </a:solidFill>
                <a:cs typeface="Calibri" panose="020F0502020204030204" pitchFamily="34" charset="0"/>
              </a:rPr>
              <a:t>Cartridge Locked</a:t>
            </a:r>
            <a:r>
              <a:rPr lang="en-US" sz="1000" b="1" dirty="0">
                <a:cs typeface="Calibri" panose="020F0502020204030204" pitchFamily="34" charset="0"/>
              </a:rPr>
              <a:t>” remains on the screen.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38AF02C-39B9-FC2E-9C65-AD50B7713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9" y="3737137"/>
            <a:ext cx="342207" cy="3422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75BA1A-75FB-EA6A-274D-FD00668FC7C7}"/>
              </a:ext>
            </a:extLst>
          </p:cNvPr>
          <p:cNvCxnSpPr/>
          <p:nvPr/>
        </p:nvCxnSpPr>
        <p:spPr>
          <a:xfrm flipV="1">
            <a:off x="498833" y="3411151"/>
            <a:ext cx="4175438" cy="1609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F68BC09-5ED8-C2E1-1C81-96510C42A5C2}"/>
              </a:ext>
            </a:extLst>
          </p:cNvPr>
          <p:cNvSpPr/>
          <p:nvPr/>
        </p:nvSpPr>
        <p:spPr>
          <a:xfrm>
            <a:off x="6819886" y="3479575"/>
            <a:ext cx="1122352" cy="289147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2AE404-7730-23B1-8D5E-D7E5CF5EAB1A}"/>
              </a:ext>
            </a:extLst>
          </p:cNvPr>
          <p:cNvSpPr/>
          <p:nvPr/>
        </p:nvSpPr>
        <p:spPr>
          <a:xfrm>
            <a:off x="6406737" y="3574241"/>
            <a:ext cx="1039433" cy="267785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53FAC7-F419-C5BF-A199-BF72BE25D337}"/>
              </a:ext>
            </a:extLst>
          </p:cNvPr>
          <p:cNvGrpSpPr/>
          <p:nvPr/>
        </p:nvGrpSpPr>
        <p:grpSpPr>
          <a:xfrm>
            <a:off x="5809469" y="859568"/>
            <a:ext cx="2233971" cy="3714974"/>
            <a:chOff x="5809469" y="859568"/>
            <a:chExt cx="2233971" cy="37149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B56015-4466-B077-A97C-7DB72103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9469" y="859568"/>
              <a:ext cx="2233971" cy="37149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F505BB-F9AB-4A86-D714-6A53A907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4902" y="2067952"/>
              <a:ext cx="1255381" cy="145895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93114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71E95-6B4B-41EC-2E02-1035050F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01C64F-AD9B-02BC-0282-9ABC34F4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test 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60329-E687-DAE0-173B-3291EC0E9B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94F29-40E6-F877-AA86-612A8C18F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380230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 dirty="0">
                <a:latin typeface="+mn-lt"/>
                <a:cs typeface="Calibri"/>
              </a:rPr>
              <a:t>TIME TO RESULTS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Once the cartridge is inserted, 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Contacting Cartridge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will display 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followed by </a:t>
            </a:r>
            <a:r>
              <a:rPr lang="en-US" sz="1400" b="0" dirty="0">
                <a:solidFill>
                  <a:schemeClr val="accent3"/>
                </a:solidFill>
                <a:ea typeface="Calibri"/>
                <a:cs typeface="Calibri"/>
              </a:rPr>
              <a:t>Heating the Cartridge 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and then </a:t>
            </a:r>
            <a:r>
              <a:rPr lang="en-US" sz="1400" b="0" dirty="0">
                <a:solidFill>
                  <a:schemeClr val="accent3"/>
                </a:solidFill>
                <a:ea typeface="Calibri"/>
                <a:cs typeface="Calibri"/>
              </a:rPr>
              <a:t>Testing in Progress</a:t>
            </a:r>
            <a:r>
              <a:rPr lang="en-US" sz="1400" b="0" dirty="0">
                <a:solidFill>
                  <a:schemeClr val="tx1"/>
                </a:solidFill>
                <a:ea typeface="Calibri"/>
                <a:cs typeface="Calibri"/>
              </a:rPr>
              <a:t>.</a:t>
            </a: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i-STAT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PT</a:t>
            </a:r>
            <a:r>
              <a:rPr lang="en-US" sz="1400" i="1" baseline="30000" dirty="0">
                <a:solidFill>
                  <a:schemeClr val="tx1"/>
                </a:solidFill>
                <a:cs typeface="Calibri"/>
              </a:rPr>
              <a:t>plus</a:t>
            </a:r>
            <a:r>
              <a:rPr lang="en-US" sz="14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cartridge analysis time is up to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300 sec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(5 min)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13995" indent="-213995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cs typeface="Calibri"/>
              </a:rPr>
              <a:t>Alerts such as “</a:t>
            </a:r>
            <a:r>
              <a:rPr lang="en-US" sz="1400" b="0" dirty="0">
                <a:solidFill>
                  <a:schemeClr val="accent3"/>
                </a:solidFill>
                <a:cs typeface="Calibri"/>
              </a:rPr>
              <a:t>Cartridge Locked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” are also displayed</a:t>
            </a:r>
            <a:endParaRPr 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A3B66D-1D74-6F3F-130F-F31459D4B93A}"/>
              </a:ext>
            </a:extLst>
          </p:cNvPr>
          <p:cNvSpPr txBox="1"/>
          <p:nvPr/>
        </p:nvSpPr>
        <p:spPr>
          <a:xfrm>
            <a:off x="878973" y="3657175"/>
            <a:ext cx="38678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PRECAUTIONS</a:t>
            </a:r>
            <a:endParaRPr lang="en-US" sz="10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DO NOT attempt to remove the cartridge while the message “</a:t>
            </a:r>
            <a:r>
              <a:rPr lang="en-US" sz="1000" b="1" dirty="0">
                <a:solidFill>
                  <a:schemeClr val="accent3"/>
                </a:solidFill>
                <a:cs typeface="Calibri" panose="020F0502020204030204" pitchFamily="34" charset="0"/>
              </a:rPr>
              <a:t>Cartridge Locked</a:t>
            </a:r>
            <a:r>
              <a:rPr lang="en-US" sz="1000" b="1" dirty="0">
                <a:cs typeface="Calibri" panose="020F0502020204030204" pitchFamily="34" charset="0"/>
              </a:rPr>
              <a:t>” remains on the screen.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C70E89A-D0C9-33FD-5E44-F83697237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9" y="3737137"/>
            <a:ext cx="342207" cy="3422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64B418-F85F-0032-6ABB-60DF481743CC}"/>
              </a:ext>
            </a:extLst>
          </p:cNvPr>
          <p:cNvCxnSpPr/>
          <p:nvPr/>
        </p:nvCxnSpPr>
        <p:spPr>
          <a:xfrm flipV="1">
            <a:off x="498833" y="3411151"/>
            <a:ext cx="4175438" cy="16098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A1DE1D-987A-0667-82B3-28AC2CF0FDC4}"/>
              </a:ext>
            </a:extLst>
          </p:cNvPr>
          <p:cNvGrpSpPr/>
          <p:nvPr/>
        </p:nvGrpSpPr>
        <p:grpSpPr>
          <a:xfrm>
            <a:off x="5759622" y="934330"/>
            <a:ext cx="2194560" cy="3451669"/>
            <a:chOff x="4033904" y="960120"/>
            <a:chExt cx="2194560" cy="3451669"/>
          </a:xfrm>
        </p:grpSpPr>
        <p:pic>
          <p:nvPicPr>
            <p:cNvPr id="13" name="Picture 12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A9F62DA6-A838-A756-66DD-BFF4B474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904" y="960120"/>
              <a:ext cx="2194560" cy="345166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82F1E6-15DA-1BDD-81C7-C7B688CC11CC}"/>
                </a:ext>
              </a:extLst>
            </p:cNvPr>
            <p:cNvSpPr/>
            <p:nvPr/>
          </p:nvSpPr>
          <p:spPr>
            <a:xfrm>
              <a:off x="4517392" y="2275993"/>
              <a:ext cx="1287195" cy="1068203"/>
            </a:xfrm>
            <a:prstGeom prst="rect">
              <a:avLst/>
            </a:prstGeom>
            <a:solidFill>
              <a:srgbClr val="798E7F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PTplus</a:t>
              </a:r>
            </a:p>
            <a:p>
              <a:pPr algn="ctr"/>
              <a:r>
                <a:rPr lang="en-US" sz="2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 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Test In </a:t>
              </a:r>
            </a:p>
            <a:p>
              <a:pPr algn="ctr"/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Progress</a:t>
              </a:r>
            </a:p>
            <a:p>
              <a:pPr algn="ctr"/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 </a:t>
              </a:r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  <a:latin typeface="Consolas" panose="020B0609020204030204" pitchFamily="49" charset="0"/>
                </a:rPr>
                <a:t>▪ ▪ ▪</a:t>
              </a:r>
            </a:p>
            <a:p>
              <a:pPr algn="ctr"/>
              <a:endParaRPr lang="en-US" sz="1200" dirty="0">
                <a:solidFill>
                  <a:schemeClr val="bg2">
                    <a:lumMod val="25000"/>
                  </a:schemeClr>
                </a:solidFill>
                <a:latin typeface="Consolas" panose="020B0609020204030204" pitchFamily="49" charset="0"/>
              </a:endParaRPr>
            </a:p>
            <a:p>
              <a:pPr algn="ctr"/>
              <a:endParaRPr lang="en-US" sz="1200" dirty="0">
                <a:solidFill>
                  <a:schemeClr val="bg2">
                    <a:lumMod val="25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1D12162-2967-6A96-5782-3790E8801209}"/>
              </a:ext>
            </a:extLst>
          </p:cNvPr>
          <p:cNvSpPr/>
          <p:nvPr/>
        </p:nvSpPr>
        <p:spPr>
          <a:xfrm>
            <a:off x="6325531" y="3707629"/>
            <a:ext cx="1122352" cy="289147"/>
          </a:xfrm>
          <a:prstGeom prst="rect">
            <a:avLst/>
          </a:prstGeom>
          <a:solidFill>
            <a:schemeClr val="accent4">
              <a:alpha val="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563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C9E0-561A-E740-E2FC-5BA17320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4449E4-E3F4-359C-2905-1BA5FDF7BF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15FF32-D18D-8BC1-0316-B3940653A99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458E01-A106-3C0E-EA14-F914B93CC376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Troubleshooting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654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AC4DA-A6C5-DE6E-E10C-7919A10C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54748-46A3-78E9-2906-E0AC55B9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basic errors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2233-D3D1-99C2-2F87-FDE9B13382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C44F6-1088-7251-114B-C41802E32E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862691" cy="3397250"/>
          </a:xfrm>
        </p:spPr>
        <p:txBody>
          <a:bodyPr/>
          <a:lstStyle/>
          <a:p>
            <a:r>
              <a:rPr lang="en-US"/>
              <a:t>TROUBLESHOOTING &amp; ERRORS</a:t>
            </a:r>
          </a:p>
          <a:p>
            <a:pPr defTabSz="385763">
              <a:spcBef>
                <a:spcPts val="254"/>
              </a:spcBef>
            </a:pPr>
            <a:r>
              <a:rPr lang="en-US" sz="1400">
                <a:solidFill>
                  <a:schemeClr val="accent1"/>
                </a:solidFill>
                <a:latin typeface="+mn-lt"/>
              </a:rPr>
              <a:t>ERROR MESSAGES AND QUALITY CHECK CODES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There are potential pre-analytical conditions, especially during the training period, that may not be detected by the operator.</a:t>
            </a:r>
          </a:p>
          <a:p>
            <a:pPr marL="214313" indent="-214313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The analyzer will detect the condition, halt the test cycle, and display a cause message followed by the action message </a:t>
            </a:r>
            <a:br>
              <a:rPr lang="en-US" sz="1400">
                <a:solidFill>
                  <a:schemeClr val="tx1"/>
                </a:solidFill>
              </a:rPr>
            </a:br>
            <a:r>
              <a:rPr lang="en-US" sz="1400">
                <a:solidFill>
                  <a:schemeClr val="tx1"/>
                </a:solidFill>
              </a:rPr>
              <a:t>“</a:t>
            </a:r>
            <a:r>
              <a:rPr lang="en-US" sz="1400">
                <a:solidFill>
                  <a:schemeClr val="accent3"/>
                </a:solidFill>
              </a:rPr>
              <a:t>USE ANOTHER CARTRIDGE</a:t>
            </a:r>
            <a:r>
              <a:rPr lang="en-US" sz="1400">
                <a:solidFill>
                  <a:schemeClr val="tx1"/>
                </a:solidFill>
              </a:rPr>
              <a:t>.”</a:t>
            </a:r>
          </a:p>
          <a:p>
            <a:endParaRPr lang="en-US" sz="1400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FEE3-66F3-B87E-334A-ECCB60C8ACA4}"/>
              </a:ext>
            </a:extLst>
          </p:cNvPr>
          <p:cNvSpPr txBox="1"/>
          <p:nvPr/>
        </p:nvSpPr>
        <p:spPr>
          <a:xfrm>
            <a:off x="1069966" y="3426342"/>
            <a:ext cx="416627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514350"/>
            <a:r>
              <a:rPr lang="en-US" sz="1400" b="1" dirty="0">
                <a:solidFill>
                  <a:schemeClr val="accent3"/>
                </a:solidFill>
                <a:cs typeface="Calibri"/>
              </a:rPr>
              <a:t>QUICK TIPS TO PREVENT ERRORS</a:t>
            </a: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and analyzer must be at room temperature </a:t>
            </a:r>
            <a:br>
              <a:rPr lang="en-US" sz="1000" b="1" dirty="0">
                <a:cs typeface="Calibri" panose="020F0502020204030204" pitchFamily="34" charset="0"/>
              </a:rPr>
            </a:br>
            <a:r>
              <a:rPr lang="en-US" sz="1000" b="1" dirty="0">
                <a:solidFill>
                  <a:srgbClr val="000000"/>
                </a:solidFill>
                <a:cs typeface="Calibri"/>
              </a:rPr>
              <a:t>(18-30 °C or 64-86 °F)  to perform the test. 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cartridge must be correctly filled, closed and sealed.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5143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000000"/>
                </a:solidFill>
                <a:cs typeface="Calibri"/>
              </a:rPr>
              <a:t>The analyzer must remain on a level surface. Level surface includes performing the test with the analyzer in the downloader recharger.</a:t>
            </a:r>
            <a:endParaRPr lang="en-US" sz="1000" b="1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2B0CFC-D2DB-2FFF-0965-BAF3CB5709A3}"/>
              </a:ext>
            </a:extLst>
          </p:cNvPr>
          <p:cNvCxnSpPr/>
          <p:nvPr/>
        </p:nvCxnSpPr>
        <p:spPr>
          <a:xfrm>
            <a:off x="419100" y="3245485"/>
            <a:ext cx="461010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1" descr="A blue exclamation mark in a triangle&#10;&#10;AI-generated content may be incorrect.">
            <a:extLst>
              <a:ext uri="{FF2B5EF4-FFF2-40B4-BE49-F238E27FC236}">
                <a16:creationId xmlns:a16="http://schemas.microsoft.com/office/drawing/2014/main" id="{5C62297E-9010-2ADF-F968-5BE64F17F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709" y="764857"/>
            <a:ext cx="2438400" cy="2438400"/>
          </a:xfrm>
          <a:prstGeom prst="rect">
            <a:avLst/>
          </a:prstGeom>
        </p:spPr>
      </p:pic>
      <p:pic>
        <p:nvPicPr>
          <p:cNvPr id="3" name="Picture 2" descr="A light bulb with rays of light&#10;&#10;AI-generated content may be incorrect.">
            <a:extLst>
              <a:ext uri="{FF2B5EF4-FFF2-40B4-BE49-F238E27FC236}">
                <a16:creationId xmlns:a16="http://schemas.microsoft.com/office/drawing/2014/main" id="{5DDBB521-6343-5117-06E3-06E998385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19" y="3388519"/>
            <a:ext cx="523875" cy="5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949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A8B31-0F8D-9F2E-C361-4E50EF70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112D8C8-507F-CB14-903C-BCE32534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PT </a:t>
            </a:r>
            <a:r>
              <a:rPr lang="en-US" dirty="0"/>
              <a:t>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05DD-3BBD-A686-36A8-490F6EB6C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F4BB579-3A08-796A-16D0-3A69C9340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476940" cy="3397250"/>
          </a:xfrm>
        </p:spPr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b="0" spc="-10">
                <a:solidFill>
                  <a:schemeClr val="accent3"/>
                </a:solidFill>
                <a:latin typeface="Calibri"/>
                <a:cs typeface="Calibri"/>
              </a:rPr>
              <a:t>AVOID AFFECTING RESULTS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another method if the patient is receiving </a:t>
            </a:r>
            <a:b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CUBICIN</a:t>
            </a:r>
            <a:r>
              <a:rPr lang="en-US" altLang="en-US" sz="1400" baseline="30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(daptomycin for injection)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 the handheld on a level, nonvibrating surface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Flush lines sufficiently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blood collection device does not contain anticoagulants,</a:t>
            </a:r>
            <a:r>
              <a:rPr lang="en-US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 clot activators or separators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None/>
            </a:pPr>
            <a:endParaRPr lang="en-US" sz="1600" b="0" i="0" u="none" strike="noStrike" baseline="3000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981518B3-E431-E78C-6F6B-DE1DF0ECCD77}"/>
              </a:ext>
            </a:extLst>
          </p:cNvPr>
          <p:cNvSpPr txBox="1"/>
          <p:nvPr/>
        </p:nvSpPr>
        <p:spPr>
          <a:xfrm>
            <a:off x="921682" y="3776660"/>
            <a:ext cx="4181864" cy="39690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400" b="1">
                <a:solidFill>
                  <a:schemeClr val="tx2"/>
                </a:solidFill>
                <a:latin typeface="Calibri"/>
                <a:cs typeface="Calibri"/>
              </a:rPr>
              <a:t>IMPORTANT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6B8159E2-2D04-D27B-E991-EAD9314A57A4}"/>
              </a:ext>
            </a:extLst>
          </p:cNvPr>
          <p:cNvSpPr/>
          <p:nvPr/>
        </p:nvSpPr>
        <p:spPr>
          <a:xfrm>
            <a:off x="502918" y="3548297"/>
            <a:ext cx="4069081" cy="648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A839DE-6AFB-4273-55F2-34AED946E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8" y="3856622"/>
            <a:ext cx="342207" cy="3422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C6E4D4-42A4-5DBD-F21B-7F37798D5135}"/>
              </a:ext>
            </a:extLst>
          </p:cNvPr>
          <p:cNvGrpSpPr/>
          <p:nvPr/>
        </p:nvGrpSpPr>
        <p:grpSpPr>
          <a:xfrm>
            <a:off x="5471858" y="449749"/>
            <a:ext cx="3220697" cy="4159694"/>
            <a:chOff x="5471858" y="449749"/>
            <a:chExt cx="3220697" cy="41596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E72E77-DC2E-30B0-44AF-3E3C1FE7E388}"/>
                </a:ext>
              </a:extLst>
            </p:cNvPr>
            <p:cNvGrpSpPr/>
            <p:nvPr/>
          </p:nvGrpSpPr>
          <p:grpSpPr>
            <a:xfrm>
              <a:off x="5471858" y="1982411"/>
              <a:ext cx="1348276" cy="1252206"/>
              <a:chOff x="5507765" y="1904896"/>
              <a:chExt cx="1348276" cy="1252206"/>
            </a:xfrm>
          </p:grpSpPr>
          <p:pic>
            <p:nvPicPr>
              <p:cNvPr id="13" name="Picture 6" descr="01_03_250">
                <a:extLst>
                  <a:ext uri="{FF2B5EF4-FFF2-40B4-BE49-F238E27FC236}">
                    <a16:creationId xmlns:a16="http://schemas.microsoft.com/office/drawing/2014/main" id="{35F54B08-3799-A47D-BE48-655E1BB15B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4" t="51443" r="53539" b="11224"/>
              <a:stretch/>
            </p:blipFill>
            <p:spPr bwMode="auto">
              <a:xfrm>
                <a:off x="5507765" y="1904896"/>
                <a:ext cx="1348276" cy="1252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5E90089-29C0-5D9C-EC12-D7013F92D37B}"/>
                  </a:ext>
                </a:extLst>
              </p:cNvPr>
              <p:cNvSpPr/>
              <p:nvPr/>
            </p:nvSpPr>
            <p:spPr>
              <a:xfrm>
                <a:off x="5552840" y="1940707"/>
                <a:ext cx="1201031" cy="1205509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651E703-E399-5A6C-9287-8AC8DAFFE091}"/>
                </a:ext>
              </a:extLst>
            </p:cNvPr>
            <p:cNvGrpSpPr/>
            <p:nvPr/>
          </p:nvGrpSpPr>
          <p:grpSpPr>
            <a:xfrm>
              <a:off x="5473740" y="3357237"/>
              <a:ext cx="1295703" cy="1252206"/>
              <a:chOff x="5546399" y="3313660"/>
              <a:chExt cx="1295703" cy="1252206"/>
            </a:xfrm>
          </p:grpSpPr>
          <p:pic>
            <p:nvPicPr>
              <p:cNvPr id="15" name="Picture 6" descr="01_03_250">
                <a:extLst>
                  <a:ext uri="{FF2B5EF4-FFF2-40B4-BE49-F238E27FC236}">
                    <a16:creationId xmlns:a16="http://schemas.microsoft.com/office/drawing/2014/main" id="{B7191B6F-4675-D34D-8322-AA4789D1F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69" t="5280" r="9392" b="56456"/>
              <a:stretch/>
            </p:blipFill>
            <p:spPr bwMode="auto">
              <a:xfrm>
                <a:off x="5546399" y="3313660"/>
                <a:ext cx="1295703" cy="1252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028347B-42E0-F48C-698F-5E9AF4CBDD3E}"/>
                  </a:ext>
                </a:extLst>
              </p:cNvPr>
              <p:cNvSpPr/>
              <p:nvPr/>
            </p:nvSpPr>
            <p:spPr>
              <a:xfrm>
                <a:off x="5597669" y="3400358"/>
                <a:ext cx="1202705" cy="114950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72243C2-02AB-9267-07BB-420DCAF0F48A}"/>
                </a:ext>
              </a:extLst>
            </p:cNvPr>
            <p:cNvGrpSpPr/>
            <p:nvPr/>
          </p:nvGrpSpPr>
          <p:grpSpPr>
            <a:xfrm>
              <a:off x="6764381" y="1941843"/>
              <a:ext cx="1928174" cy="1438674"/>
              <a:chOff x="6471688" y="2828960"/>
              <a:chExt cx="1928174" cy="14386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3788363-086A-04B5-AF0B-4F10E68D6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1688" y="2828960"/>
                <a:ext cx="1928174" cy="14386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A8E3D23-FCAD-59ED-921D-074EE53A1A03}"/>
                  </a:ext>
                </a:extLst>
              </p:cNvPr>
              <p:cNvSpPr/>
              <p:nvPr/>
            </p:nvSpPr>
            <p:spPr>
              <a:xfrm>
                <a:off x="6795370" y="2977822"/>
                <a:ext cx="1146131" cy="114950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059C83B-FA4C-6430-F4ED-CF36C032EF63}"/>
                </a:ext>
              </a:extLst>
            </p:cNvPr>
            <p:cNvGrpSpPr/>
            <p:nvPr/>
          </p:nvGrpSpPr>
          <p:grpSpPr>
            <a:xfrm>
              <a:off x="6977962" y="625715"/>
              <a:ext cx="1293544" cy="1340119"/>
              <a:chOff x="6925092" y="739388"/>
              <a:chExt cx="1293544" cy="1340119"/>
            </a:xfrm>
          </p:grpSpPr>
          <p:pic>
            <p:nvPicPr>
              <p:cNvPr id="27" name="Picture 5" descr="01_03_310">
                <a:extLst>
                  <a:ext uri="{FF2B5EF4-FFF2-40B4-BE49-F238E27FC236}">
                    <a16:creationId xmlns:a16="http://schemas.microsoft.com/office/drawing/2014/main" id="{C180DB2F-AF28-79C8-9779-DD38277DC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42000"/>
                        </a14:imgEffect>
                        <a14:imgEffect>
                          <a14:brightnessContrast bright="-2000" contrast="28000"/>
                        </a14:imgEffect>
                      </a14:imgLayer>
                    </a14:imgProps>
                  </a:ext>
                </a:extLst>
              </a:blip>
              <a:srcRect l="53796" t="46533" r="7250" b="12343"/>
              <a:stretch/>
            </p:blipFill>
            <p:spPr bwMode="auto">
              <a:xfrm>
                <a:off x="6925092" y="739388"/>
                <a:ext cx="1293544" cy="1340119"/>
              </a:xfrm>
              <a:prstGeom prst="rect">
                <a:avLst/>
              </a:prstGeom>
              <a:noFill/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2C7258C-8F29-667D-8EAE-96EDAB238C00}"/>
                  </a:ext>
                </a:extLst>
              </p:cNvPr>
              <p:cNvSpPr/>
              <p:nvPr/>
            </p:nvSpPr>
            <p:spPr>
              <a:xfrm>
                <a:off x="7038862" y="836768"/>
                <a:ext cx="1146131" cy="114950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Graphic 6" descr="Checkmark with solid fill">
              <a:extLst>
                <a:ext uri="{FF2B5EF4-FFF2-40B4-BE49-F238E27FC236}">
                  <a16:creationId xmlns:a16="http://schemas.microsoft.com/office/drawing/2014/main" id="{25B5B84D-72CA-F03F-6D75-095D60934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21947" y="3270428"/>
              <a:ext cx="548640" cy="548640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9644898-5073-B34B-9DF5-52C37212256C}"/>
                </a:ext>
              </a:extLst>
            </p:cNvPr>
            <p:cNvGrpSpPr/>
            <p:nvPr/>
          </p:nvGrpSpPr>
          <p:grpSpPr>
            <a:xfrm>
              <a:off x="5498076" y="694914"/>
              <a:ext cx="1169118" cy="1114426"/>
              <a:chOff x="5022056" y="1207294"/>
              <a:chExt cx="1169118" cy="1114426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BCBD139-2AFF-C1D5-FAFE-F751CB0CBB7B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A12BB91-B1B5-10D8-71F9-46820E990B9F}"/>
                  </a:ext>
                </a:extLst>
              </p:cNvPr>
              <p:cNvSpPr txBox="1"/>
              <p:nvPr/>
            </p:nvSpPr>
            <p:spPr>
              <a:xfrm>
                <a:off x="5030981" y="1577801"/>
                <a:ext cx="116019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4F71"/>
                    </a:solidFill>
                    <a:ea typeface="Calibri"/>
                    <a:cs typeface="Calibri"/>
                  </a:rPr>
                  <a:t>CUBICIN®</a:t>
                </a:r>
                <a:endParaRPr lang="en-US" sz="1400">
                  <a:solidFill>
                    <a:srgbClr val="004F71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71" name="Graphic 70" descr="No sign with solid fill">
              <a:extLst>
                <a:ext uri="{FF2B5EF4-FFF2-40B4-BE49-F238E27FC236}">
                  <a16:creationId xmlns:a16="http://schemas.microsoft.com/office/drawing/2014/main" id="{F56760FD-1C21-DC9C-A302-F659FC813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99279" y="449749"/>
              <a:ext cx="746438" cy="74643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C329FD8-A0E8-1F70-1BCF-681CB11D4F6F}"/>
                </a:ext>
              </a:extLst>
            </p:cNvPr>
            <p:cNvSpPr txBox="1"/>
            <p:nvPr/>
          </p:nvSpPr>
          <p:spPr>
            <a:xfrm>
              <a:off x="5502313" y="1271573"/>
              <a:ext cx="1160193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b="1">
                  <a:solidFill>
                    <a:srgbClr val="004F71"/>
                  </a:solidFill>
                  <a:ea typeface="Calibri"/>
                  <a:cs typeface="Calibri"/>
                </a:rPr>
                <a:t>(daptomycin for </a:t>
              </a:r>
              <a:br>
                <a:rPr lang="en-US" sz="800" b="1">
                  <a:solidFill>
                    <a:srgbClr val="004F71"/>
                  </a:solidFill>
                  <a:ea typeface="Calibri"/>
                  <a:cs typeface="Calibri"/>
                </a:rPr>
              </a:br>
              <a:r>
                <a:rPr lang="en-US" sz="800" b="1">
                  <a:solidFill>
                    <a:srgbClr val="004F71"/>
                  </a:solidFill>
                  <a:ea typeface="Calibri"/>
                  <a:cs typeface="Calibri"/>
                </a:rPr>
                <a:t>injection)</a:t>
              </a:r>
              <a:endParaRPr lang="en-US" sz="800">
                <a:solidFill>
                  <a:srgbClr val="004F71"/>
                </a:solidFill>
                <a:ea typeface="Calibri"/>
                <a:cs typeface="Calibri"/>
              </a:endParaRPr>
            </a:p>
          </p:txBody>
        </p:sp>
        <p:pic>
          <p:nvPicPr>
            <p:cNvPr id="73" name="Graphic 72" descr="No sign with solid fill">
              <a:extLst>
                <a:ext uri="{FF2B5EF4-FFF2-40B4-BE49-F238E27FC236}">
                  <a16:creationId xmlns:a16="http://schemas.microsoft.com/office/drawing/2014/main" id="{E67B0068-ED25-F42D-F995-BC7851029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04671" y="450738"/>
              <a:ext cx="746438" cy="746438"/>
            </a:xfrm>
            <a:prstGeom prst="rect">
              <a:avLst/>
            </a:prstGeom>
          </p:spPr>
        </p:pic>
        <p:pic>
          <p:nvPicPr>
            <p:cNvPr id="5" name="Graphic 4" descr="No sign with solid fill">
              <a:extLst>
                <a:ext uri="{FF2B5EF4-FFF2-40B4-BE49-F238E27FC236}">
                  <a16:creationId xmlns:a16="http://schemas.microsoft.com/office/drawing/2014/main" id="{63F676BD-708F-B08B-C3ED-32EE4D767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38908" y="1773975"/>
              <a:ext cx="746438" cy="746438"/>
            </a:xfrm>
            <a:prstGeom prst="rect">
              <a:avLst/>
            </a:prstGeom>
          </p:spPr>
        </p:pic>
        <p:pic>
          <p:nvPicPr>
            <p:cNvPr id="74" name="Graphic 73" descr="No sign with solid fill">
              <a:extLst>
                <a:ext uri="{FF2B5EF4-FFF2-40B4-BE49-F238E27FC236}">
                  <a16:creationId xmlns:a16="http://schemas.microsoft.com/office/drawing/2014/main" id="{05BBCC21-A2CC-18C7-5381-68AFE557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04457" y="1874765"/>
              <a:ext cx="746438" cy="74643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4714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E06506-55A3-8C8C-F70D-289505355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66" y="1508760"/>
            <a:ext cx="7745834" cy="26746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Calibri" panose="020F0502020204030204" pitchFamily="34" charset="0"/>
              </a:rPr>
              <a:t>Congratulations!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7B1ABC-CD50-39D9-FEDB-8E12EB796A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4489867-47F4-1C30-9763-CE59FEE6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6D418-1DA3-2AC4-322F-7099CE3F6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6" name="Picture 5" descr="A close-up of a device&#10;&#10;Description automatically generated">
            <a:extLst>
              <a:ext uri="{FF2B5EF4-FFF2-40B4-BE49-F238E27FC236}">
                <a16:creationId xmlns:a16="http://schemas.microsoft.com/office/drawing/2014/main" id="{0D5D7D12-8A35-A346-985A-B9C1D466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641AC89B-4EF2-F01C-817E-5B2DA3E40F95}"/>
              </a:ext>
            </a:extLst>
          </p:cNvPr>
          <p:cNvSpPr txBox="1"/>
          <p:nvPr/>
        </p:nvSpPr>
        <p:spPr>
          <a:xfrm>
            <a:off x="483766" y="2299397"/>
            <a:ext cx="6429973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 dirty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 dirty="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 dirty="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 dirty="0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 dirty="0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</a:p>
          <a:p>
            <a:pPr marL="12700">
              <a:spcBef>
                <a:spcPts val="100"/>
              </a:spcBef>
            </a:pPr>
            <a:r>
              <a:rPr lang="en-US" sz="3200" b="0" spc="55" dirty="0">
                <a:solidFill>
                  <a:schemeClr val="bg1"/>
                </a:solidFill>
                <a:latin typeface="+mj-lt"/>
                <a:cs typeface="Brandon Grotesque Regular"/>
              </a:rPr>
              <a:t>i-STAT 1 </a:t>
            </a:r>
            <a:r>
              <a:rPr lang="en-US" sz="3200" spc="55" dirty="0">
                <a:solidFill>
                  <a:schemeClr val="bg1"/>
                </a:solidFill>
                <a:latin typeface="+mj-lt"/>
                <a:cs typeface="Brandon Grotesque Regular"/>
              </a:rPr>
              <a:t>PT</a:t>
            </a:r>
            <a:r>
              <a:rPr lang="en-US" sz="3200" spc="55" baseline="30000" dirty="0">
                <a:solidFill>
                  <a:schemeClr val="bg1"/>
                </a:solidFill>
                <a:latin typeface="+mj-lt"/>
                <a:cs typeface="Brandon Grotesque Regular"/>
              </a:rPr>
              <a:t>plus</a:t>
            </a:r>
            <a:r>
              <a:rPr lang="en-US" sz="3200" b="0" spc="55" dirty="0">
                <a:solidFill>
                  <a:schemeClr val="bg1"/>
                </a:solidFill>
                <a:latin typeface="+mj-lt"/>
                <a:cs typeface="Brandon Grotesque Regular"/>
              </a:rPr>
              <a:t> Cartridge</a:t>
            </a:r>
            <a:endParaRPr sz="3200" dirty="0">
              <a:cs typeface="Brandon Grotesq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2348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i-STAT PT</a:t>
            </a:r>
            <a:r>
              <a:rPr lang="en-US" sz="4400" baseline="30000" dirty="0">
                <a:solidFill>
                  <a:schemeClr val="bg1"/>
                </a:solidFill>
              </a:rPr>
              <a:t>plus</a:t>
            </a:r>
            <a:r>
              <a:rPr lang="en-US" sz="4400" dirty="0">
                <a:solidFill>
                  <a:schemeClr val="bg1"/>
                </a:solidFill>
              </a:rPr>
              <a:t>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B48F-AA1D-615A-52A0-73AF9FA4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white rectangle&#10;&#10;AI-generated content may be incorrect.">
            <a:extLst>
              <a:ext uri="{FF2B5EF4-FFF2-40B4-BE49-F238E27FC236}">
                <a16:creationId xmlns:a16="http://schemas.microsoft.com/office/drawing/2014/main" id="{E7CC3C20-6AB3-7A56-3E51-57154F91F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5" y="1343080"/>
            <a:ext cx="2957897" cy="65591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45E6917-90BA-4B62-4593-2AE76075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6E2F2-E4D6-6419-F23F-00C0BFEC7C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5</a:t>
            </a:fld>
            <a:endParaRPr lang="en-I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709809-BFA5-E256-59DF-C0EF64353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12702"/>
          <a:stretch/>
        </p:blipFill>
        <p:spPr>
          <a:xfrm>
            <a:off x="3298409" y="1343080"/>
            <a:ext cx="2382341" cy="1777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51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5185-4CC4-D41F-AB8B-4F78DBB45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902AF2-DAFF-A76C-DFF9-23FADAB15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17727-E29D-9D9E-BE5E-3A6232A17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FFE5-6BB8-54E2-45AF-AA0F0C986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1237" y="1079228"/>
            <a:ext cx="4592320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400" dirty="0">
                <a:cs typeface="Calibri"/>
              </a:rPr>
              <a:t>INTENDED USE</a:t>
            </a:r>
            <a:endParaRPr lang="en-US" sz="14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i-STAT PT</a:t>
            </a:r>
            <a:r>
              <a:rPr lang="en-US" sz="1200" i="1" baseline="30000" dirty="0">
                <a:solidFill>
                  <a:schemeClr val="tx1"/>
                </a:solidFill>
                <a:cs typeface="Calibri"/>
              </a:rPr>
              <a:t>plus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(Prothrombin Time) test is an 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in vitro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diagnostic test for the quantitative measurement of the clot time of the extrinsic coagulation pathway when activated by thromboplastin in non-anticoagulated whole blood (venous or capillary). Measurements of prothrombin time are used to aid in the monitoring of patients receiving anticoagulant therapy with coumarin derivatives.</a:t>
            </a:r>
            <a:endParaRPr lang="en-US" sz="12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i-STAT PT</a:t>
            </a:r>
            <a:r>
              <a:rPr lang="en-US" sz="1200" i="1" baseline="30000" dirty="0">
                <a:solidFill>
                  <a:schemeClr val="tx1"/>
                </a:solidFill>
                <a:cs typeface="Calibri"/>
              </a:rPr>
              <a:t>plus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test result is reported in seconds and as an International Normalized Ratio (INR). The test is intended for point-of-care use with the 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i-STAT 1 System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and is for prescription use only.</a:t>
            </a:r>
            <a:br>
              <a:rPr lang="en-US" sz="1200" dirty="0">
                <a:solidFill>
                  <a:schemeClr val="tx1"/>
                </a:solidFill>
                <a:cs typeface="Calibri"/>
              </a:rPr>
            </a:br>
            <a:endParaRPr lang="en-US" sz="1200" dirty="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400" dirty="0">
                <a:cs typeface="Calibri"/>
              </a:rPr>
              <a:t>SYSTEM COMPATIBILITY</a:t>
            </a:r>
            <a:endParaRPr lang="en-US" sz="14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i-STAT PT</a:t>
            </a:r>
            <a:r>
              <a:rPr lang="en-US" sz="1200" i="1" baseline="30000" dirty="0">
                <a:solidFill>
                  <a:schemeClr val="tx1"/>
                </a:solidFill>
                <a:cs typeface="Calibri"/>
              </a:rPr>
              <a:t>plus</a:t>
            </a:r>
            <a:r>
              <a:rPr lang="en-US" sz="1200" i="1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200" dirty="0">
                <a:solidFill>
                  <a:schemeClr val="tx1"/>
                </a:solidFill>
                <a:cs typeface="Calibri"/>
              </a:rPr>
              <a:t>cartridge is compatible with the </a:t>
            </a:r>
            <a:br>
              <a:rPr lang="en-US" sz="1200" dirty="0"/>
            </a:br>
            <a:r>
              <a:rPr lang="en-US" sz="1200" i="1" dirty="0">
                <a:solidFill>
                  <a:schemeClr val="tx1"/>
                </a:solidFill>
                <a:cs typeface="Calibri"/>
              </a:rPr>
              <a:t>i-STAT 1 System</a:t>
            </a:r>
            <a:endParaRPr lang="en-US" sz="1200" i="1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grey device with a screen&#10;&#10;Description automatically generated">
            <a:extLst>
              <a:ext uri="{FF2B5EF4-FFF2-40B4-BE49-F238E27FC236}">
                <a16:creationId xmlns:a16="http://schemas.microsoft.com/office/drawing/2014/main" id="{B6359E38-674F-1530-151B-F2621CCF5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26" y="732139"/>
            <a:ext cx="1218811" cy="3680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89226-4B18-36BF-78A7-FE0A3E799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2020"/>
          <a:stretch/>
        </p:blipFill>
        <p:spPr>
          <a:xfrm>
            <a:off x="6842060" y="701449"/>
            <a:ext cx="1174122" cy="387245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9B4B0E2-38E8-B054-9255-7AD032B0A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3716" y="3631262"/>
            <a:ext cx="742042" cy="97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27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2C70E-A1DC-E990-FCE4-80D8B9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963F688-1070-89B4-C2D8-69FB0D263C1C}"/>
              </a:ext>
            </a:extLst>
          </p:cNvPr>
          <p:cNvGrpSpPr/>
          <p:nvPr/>
        </p:nvGrpSpPr>
        <p:grpSpPr>
          <a:xfrm>
            <a:off x="5638643" y="2833139"/>
            <a:ext cx="2583012" cy="1847965"/>
            <a:chOff x="2628058" y="1089286"/>
            <a:chExt cx="2567217" cy="184796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FFEB666-25B6-D77F-70D2-E89A563E0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2676" r="50326" b="2589"/>
            <a:stretch/>
          </p:blipFill>
          <p:spPr>
            <a:xfrm>
              <a:off x="2628058" y="1089286"/>
              <a:ext cx="2552857" cy="183930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A4CB11-232A-B37D-89D5-989667E40234}"/>
                </a:ext>
              </a:extLst>
            </p:cNvPr>
            <p:cNvSpPr/>
            <p:nvPr/>
          </p:nvSpPr>
          <p:spPr>
            <a:xfrm>
              <a:off x="2660650" y="1097950"/>
              <a:ext cx="2534625" cy="18393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96F8B6C-39C0-6AD8-F6F8-B01BA1198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645" y="652439"/>
            <a:ext cx="2621110" cy="18393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AFDF3AC-70B7-B07E-3D04-6589C929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6D78-3CFB-284B-CFB8-BFF91615F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C58F-21B6-0631-3A10-0552710E1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274" y="1134514"/>
            <a:ext cx="475439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 defTabSz="385763">
              <a:spcBef>
                <a:spcPts val="254"/>
              </a:spcBef>
            </a:pPr>
            <a:r>
              <a:rPr lang="en-US">
                <a:cs typeface="Calibri"/>
              </a:rPr>
              <a:t>CARTRIDGE INFORMATION ON POUCH</a:t>
            </a:r>
          </a:p>
          <a:p>
            <a:pPr marL="0" lvl="1" indent="0">
              <a:buNone/>
            </a:pPr>
            <a:r>
              <a:rPr lang="en-US"/>
              <a:t>On each cartridge packaging, there is important information to locate:</a:t>
            </a:r>
            <a:endParaRPr lang="en-US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A</a:t>
            </a:r>
            <a:r>
              <a:rPr lang="en-US"/>
              <a:t>  Cartridge</a:t>
            </a:r>
            <a:r>
              <a:rPr lang="en-US" sz="1400"/>
              <a:t> name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B</a:t>
            </a:r>
            <a:r>
              <a:rPr lang="en-US"/>
              <a:t>  Analytes</a:t>
            </a:r>
            <a:r>
              <a:rPr lang="en-US" sz="1400"/>
              <a:t> – measured and calculated, if applicable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C </a:t>
            </a:r>
            <a:r>
              <a:rPr lang="en-US"/>
              <a:t> Location to record room temperature expiration date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D </a:t>
            </a:r>
            <a:r>
              <a:rPr lang="en-US"/>
              <a:t> 2D</a:t>
            </a:r>
            <a:r>
              <a:rPr lang="en-US" sz="1400"/>
              <a:t> barcode for manufacturing quality control</a:t>
            </a:r>
            <a:r>
              <a:rPr lang="en-US"/>
              <a:t>; </a:t>
            </a:r>
            <a:r>
              <a:rPr lang="en-US" sz="1400"/>
              <a:t>not scannable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E</a:t>
            </a:r>
            <a:r>
              <a:rPr lang="en-US"/>
              <a:t>  Cartridge</a:t>
            </a:r>
            <a:r>
              <a:rPr lang="en-US" sz="1400"/>
              <a:t> LOT number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F</a:t>
            </a:r>
            <a:r>
              <a:rPr lang="en-US"/>
              <a:t>  </a:t>
            </a:r>
            <a:r>
              <a:rPr lang="en-US" sz="1400"/>
              <a:t>Cartridge </a:t>
            </a:r>
            <a:r>
              <a:rPr lang="en-US"/>
              <a:t>pouch barcode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G </a:t>
            </a:r>
            <a:r>
              <a:rPr lang="en-US"/>
              <a:t> Refrigerated storage </a:t>
            </a:r>
            <a:r>
              <a:rPr lang="en-US" sz="1400"/>
              <a:t>expiration date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H </a:t>
            </a:r>
            <a:r>
              <a:rPr lang="en-US"/>
              <a:t> Indicates shelf life when stored at room temperature</a:t>
            </a:r>
            <a:endParaRPr lang="en-US" sz="140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I </a:t>
            </a:r>
            <a:r>
              <a:rPr lang="en-US"/>
              <a:t> Room temperature</a:t>
            </a:r>
            <a:r>
              <a:rPr lang="en-US" sz="1400"/>
              <a:t> storage range</a:t>
            </a:r>
            <a:endParaRPr lang="en-US" sz="1400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  <a:p>
            <a:pPr marL="169545" lvl="1" indent="-169545"/>
            <a:endParaRPr lang="en-US">
              <a:ea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B968B7-3BD9-8951-1A30-62926F579BF3}"/>
              </a:ext>
            </a:extLst>
          </p:cNvPr>
          <p:cNvGrpSpPr/>
          <p:nvPr/>
        </p:nvGrpSpPr>
        <p:grpSpPr>
          <a:xfrm>
            <a:off x="5638643" y="2820960"/>
            <a:ext cx="2552857" cy="1839301"/>
            <a:chOff x="5638643" y="2820960"/>
            <a:chExt cx="2552857" cy="1839301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3EDC4B7-9E5A-8976-3E2B-26BB89B8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2676" r="50326" b="2589"/>
            <a:stretch/>
          </p:blipFill>
          <p:spPr>
            <a:xfrm>
              <a:off x="5638643" y="2820960"/>
              <a:ext cx="2552857" cy="18393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60C8E2-51A8-9BE4-6E84-D1F874D1B372}"/>
                </a:ext>
              </a:extLst>
            </p:cNvPr>
            <p:cNvSpPr/>
            <p:nvPr/>
          </p:nvSpPr>
          <p:spPr>
            <a:xfrm>
              <a:off x="7574520" y="4349750"/>
              <a:ext cx="410605" cy="2336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Text Box 19">
            <a:extLst>
              <a:ext uri="{FF2B5EF4-FFF2-40B4-BE49-F238E27FC236}">
                <a16:creationId xmlns:a16="http://schemas.microsoft.com/office/drawing/2014/main" id="{17036E14-075B-8B2F-6006-6030F4221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437" y="365484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FRONT</a:t>
            </a:r>
          </a:p>
        </p:txBody>
      </p:sp>
      <p:sp>
        <p:nvSpPr>
          <p:cNvPr id="91" name="Text Box 19">
            <a:extLst>
              <a:ext uri="{FF2B5EF4-FFF2-40B4-BE49-F238E27FC236}">
                <a16:creationId xmlns:a16="http://schemas.microsoft.com/office/drawing/2014/main" id="{9933915B-6DB8-C5B0-8451-0A55B98A1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624" y="2512847"/>
            <a:ext cx="61698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BACK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BC0FADC-F046-8C90-D2B7-DBEBFF01D330}"/>
              </a:ext>
            </a:extLst>
          </p:cNvPr>
          <p:cNvGrpSpPr/>
          <p:nvPr/>
        </p:nvGrpSpPr>
        <p:grpSpPr>
          <a:xfrm>
            <a:off x="5435086" y="973473"/>
            <a:ext cx="407114" cy="338554"/>
            <a:chOff x="4364945" y="2385080"/>
            <a:chExt cx="407114" cy="338554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D32E593-42E7-9D1A-822F-2A32F1B1C5F2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0981021-7B55-310C-2CDD-7256CF8EA055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A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70D093-5C00-F8DC-A832-EE64A5668592}"/>
              </a:ext>
            </a:extLst>
          </p:cNvPr>
          <p:cNvGrpSpPr/>
          <p:nvPr/>
        </p:nvGrpSpPr>
        <p:grpSpPr>
          <a:xfrm>
            <a:off x="6382588" y="1341657"/>
            <a:ext cx="407114" cy="338554"/>
            <a:chOff x="4364945" y="2385080"/>
            <a:chExt cx="407114" cy="338554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48CD721-EE01-7135-F81E-9226890A9B3A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B86F52A-D8AB-6819-CC34-8B6E310760C1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B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7AE12ED-0EE8-CA5F-9506-7089ED459967}"/>
              </a:ext>
            </a:extLst>
          </p:cNvPr>
          <p:cNvGrpSpPr/>
          <p:nvPr/>
        </p:nvGrpSpPr>
        <p:grpSpPr>
          <a:xfrm>
            <a:off x="5817540" y="2064464"/>
            <a:ext cx="407114" cy="338554"/>
            <a:chOff x="4364945" y="2385080"/>
            <a:chExt cx="407114" cy="338554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600349B-3A41-2ADD-C67F-AA299070819E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FECCAD8-2DA5-D450-DA42-1686AEF83643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C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D844A29-0EED-BD82-638C-01C624013CB0}"/>
              </a:ext>
            </a:extLst>
          </p:cNvPr>
          <p:cNvGrpSpPr/>
          <p:nvPr/>
        </p:nvGrpSpPr>
        <p:grpSpPr>
          <a:xfrm>
            <a:off x="7017662" y="501130"/>
            <a:ext cx="407114" cy="338554"/>
            <a:chOff x="4364945" y="2385080"/>
            <a:chExt cx="407114" cy="33855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F073B87-E7B7-EB46-DB18-80C82CFC167A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7565C93-D563-3E21-79C8-3AB56279B62A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D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E63771D-F3A7-22F9-A5B2-DAF95C06610F}"/>
              </a:ext>
            </a:extLst>
          </p:cNvPr>
          <p:cNvGrpSpPr/>
          <p:nvPr/>
        </p:nvGrpSpPr>
        <p:grpSpPr>
          <a:xfrm>
            <a:off x="7384243" y="506883"/>
            <a:ext cx="407114" cy="338554"/>
            <a:chOff x="4364945" y="2385080"/>
            <a:chExt cx="407114" cy="338554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041EDC4-ABDC-77A5-CCC5-E9A44B3C76FD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DB478B9-1866-7C42-5184-8C2D86118CEF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E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6B055BB-A66B-A378-CED5-C97C494E6A1A}"/>
              </a:ext>
            </a:extLst>
          </p:cNvPr>
          <p:cNvGrpSpPr/>
          <p:nvPr/>
        </p:nvGrpSpPr>
        <p:grpSpPr>
          <a:xfrm>
            <a:off x="7940758" y="1003103"/>
            <a:ext cx="407114" cy="338554"/>
            <a:chOff x="4364945" y="2385080"/>
            <a:chExt cx="407114" cy="338554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7893266-EF71-A78E-EDCF-A6353B1FA579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F854FD5-3417-1B4A-72F0-DF42969DA221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F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DB67E71-DC72-36B1-73C2-64743D7A1C01}"/>
              </a:ext>
            </a:extLst>
          </p:cNvPr>
          <p:cNvGrpSpPr/>
          <p:nvPr/>
        </p:nvGrpSpPr>
        <p:grpSpPr>
          <a:xfrm>
            <a:off x="7515307" y="2189764"/>
            <a:ext cx="407114" cy="338554"/>
            <a:chOff x="4364945" y="2385080"/>
            <a:chExt cx="407114" cy="33855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E9692E6-E7B7-DC75-9124-834177FA8361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3CDB49B-217B-447B-B800-60F7B3AD6C57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G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A6D2402-96D8-6ED5-93BB-8C5564764B8F}"/>
              </a:ext>
            </a:extLst>
          </p:cNvPr>
          <p:cNvGrpSpPr/>
          <p:nvPr/>
        </p:nvGrpSpPr>
        <p:grpSpPr>
          <a:xfrm>
            <a:off x="5478000" y="3465516"/>
            <a:ext cx="407114" cy="338554"/>
            <a:chOff x="4364945" y="2385080"/>
            <a:chExt cx="407114" cy="338554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7A40A40-607B-0D7A-CB3E-24984EE8C86C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8AADC3C-F7AC-F2D8-F8FC-9E27DDCE6E7D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H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EF389DA-23A7-9CA9-A613-27CEAF41EE36}"/>
              </a:ext>
            </a:extLst>
          </p:cNvPr>
          <p:cNvGrpSpPr/>
          <p:nvPr/>
        </p:nvGrpSpPr>
        <p:grpSpPr>
          <a:xfrm>
            <a:off x="7300920" y="3537098"/>
            <a:ext cx="407114" cy="338554"/>
            <a:chOff x="4364945" y="2385080"/>
            <a:chExt cx="407114" cy="338554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74183D3-A703-8CB7-992B-C9ACDF74D8C3}"/>
                </a:ext>
              </a:extLst>
            </p:cNvPr>
            <p:cNvSpPr/>
            <p:nvPr/>
          </p:nvSpPr>
          <p:spPr>
            <a:xfrm>
              <a:off x="4446010" y="2432771"/>
              <a:ext cx="258475" cy="25847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CA7624A-3691-00FA-2158-CC66D7B86F74}"/>
                </a:ext>
              </a:extLst>
            </p:cNvPr>
            <p:cNvSpPr txBox="1"/>
            <p:nvPr/>
          </p:nvSpPr>
          <p:spPr>
            <a:xfrm>
              <a:off x="4364945" y="2385080"/>
              <a:ext cx="40711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ea typeface="+mn-lt"/>
                  <a:cs typeface="+mn-lt"/>
                </a:rPr>
                <a:t>I</a:t>
              </a:r>
              <a:endParaRPr lang="en-US">
                <a:solidFill>
                  <a:schemeClr val="bg1"/>
                </a:solidFill>
                <a:ea typeface="+mn-lt"/>
                <a:cs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125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0C0D7-C7A3-9BBA-C672-14413770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680F553-C1F9-74E3-1459-DA39ED9F8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17423" y="1287167"/>
            <a:ext cx="2300613" cy="29941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AB7AF6-7B38-20DC-C225-E9D5CE4D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Cartridge overview</a:t>
            </a:r>
            <a:r>
              <a:rPr lang="en-US" sz="1400" dirty="0"/>
              <a:t>– cont’d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98E2D-759A-513C-2113-860367C59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9FB20-C5F8-2B6A-5209-31842E68E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4639096" cy="3397250"/>
          </a:xfrm>
        </p:spPr>
        <p:txBody>
          <a:bodyPr/>
          <a:lstStyle/>
          <a:p>
            <a:r>
              <a:rPr lang="en-US"/>
              <a:t>ANATOMY OF A CARTRIDGE</a:t>
            </a:r>
          </a:p>
          <a:p>
            <a:r>
              <a:rPr lang="en-US" sz="1400">
                <a:solidFill>
                  <a:schemeClr val="tx1"/>
                </a:solidFill>
              </a:rPr>
              <a:t>On each cartridge, there are important areas to note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A</a:t>
            </a:r>
            <a:r>
              <a:rPr lang="en-US"/>
              <a:t>  Contact pads &amp; sensors (do not touch) 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B</a:t>
            </a:r>
            <a:r>
              <a:rPr lang="en-US"/>
              <a:t>  Calibrant Pack (do not touch) 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C</a:t>
            </a:r>
            <a:r>
              <a:rPr lang="en-US"/>
              <a:t>  Cartridge Closure 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D</a:t>
            </a:r>
            <a:r>
              <a:rPr lang="en-US"/>
              <a:t>  Fill To Mark 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E</a:t>
            </a:r>
            <a:r>
              <a:rPr lang="en-US"/>
              <a:t>  Sample Well </a:t>
            </a:r>
          </a:p>
          <a:p>
            <a:pPr marL="0" lvl="1" indent="0">
              <a:buNone/>
            </a:pPr>
            <a:r>
              <a:rPr lang="en-US" b="1">
                <a:solidFill>
                  <a:schemeClr val="accent3"/>
                </a:solidFill>
              </a:rPr>
              <a:t>F</a:t>
            </a:r>
            <a:r>
              <a:rPr lang="en-US"/>
              <a:t>  Sample Chamber 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91A49A-2729-6C65-5D7E-E54B41A959B0}"/>
              </a:ext>
            </a:extLst>
          </p:cNvPr>
          <p:cNvSpPr/>
          <p:nvPr/>
        </p:nvSpPr>
        <p:spPr>
          <a:xfrm>
            <a:off x="5700064" y="1621577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E9EDCE-58A8-9B12-8758-02B0A4C4CDA1}"/>
              </a:ext>
            </a:extLst>
          </p:cNvPr>
          <p:cNvSpPr/>
          <p:nvPr/>
        </p:nvSpPr>
        <p:spPr>
          <a:xfrm>
            <a:off x="6093958" y="2277534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CF17C2-CB33-10DE-6FF3-4BAD074A6FA5}"/>
              </a:ext>
            </a:extLst>
          </p:cNvPr>
          <p:cNvSpPr/>
          <p:nvPr/>
        </p:nvSpPr>
        <p:spPr>
          <a:xfrm>
            <a:off x="6427994" y="2689366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6EB5F03-502C-D965-B234-71F048A83601}"/>
              </a:ext>
            </a:extLst>
          </p:cNvPr>
          <p:cNvSpPr/>
          <p:nvPr/>
        </p:nvSpPr>
        <p:spPr>
          <a:xfrm>
            <a:off x="7156956" y="2784254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/>
              <a:t>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BB8A55-A357-5997-E45F-63523F51AD2A}"/>
              </a:ext>
            </a:extLst>
          </p:cNvPr>
          <p:cNvSpPr/>
          <p:nvPr/>
        </p:nvSpPr>
        <p:spPr>
          <a:xfrm>
            <a:off x="7156956" y="3588210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F1F39837-6422-8957-AA85-6C256C40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064" y="1214633"/>
            <a:ext cx="61698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TOP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4C274615-9097-4701-FC6E-6904E9D2E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989" y="4204432"/>
            <a:ext cx="8344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91440" rIns="0" bIns="9144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accent1"/>
                </a:solidFill>
              </a:rPr>
              <a:t>BOTTOM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D2F033-730B-417E-EC18-72D129BC6901}"/>
              </a:ext>
            </a:extLst>
          </p:cNvPr>
          <p:cNvSpPr/>
          <p:nvPr/>
        </p:nvSpPr>
        <p:spPr>
          <a:xfrm>
            <a:off x="5939011" y="3884636"/>
            <a:ext cx="296426" cy="296426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23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1"/>
                </a:solidFill>
                <a:latin typeface="+mn-lt"/>
              </a:rPr>
              <a:t>PERFORMING A PATIENT TEST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Running a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PROJECT_OPEN" val="0"/>
  <p:tag name="ARTICULATE_SLIDE_COUNT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D24F69-62A4-49ED-8BA6-0D63D23180C9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58aae1d4-348c-43a6-a198-2780665a19b1"/>
    <ds:schemaRef ds:uri="http://purl.org/dc/elements/1.1/"/>
    <ds:schemaRef ds:uri="http://www.w3.org/XML/1998/namespace"/>
    <ds:schemaRef ds:uri="http://schemas.microsoft.com/office/2006/documentManagement/types"/>
    <ds:schemaRef ds:uri="479efc84-4971-4d92-b1bc-c48b2b92c0fc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5EC4541-6372-4885-9D0D-909D60C7E87E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CA3B12-62CF-41CE-BB52-BD889BCF98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2333</TotalTime>
  <Words>2418</Words>
  <Application>Microsoft Office PowerPoint</Application>
  <PresentationFormat>On-screen Show (16:9)</PresentationFormat>
  <Paragraphs>322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等线</vt:lpstr>
      <vt:lpstr>Arial</vt:lpstr>
      <vt:lpstr>Brandon Grotesque Regular</vt:lpstr>
      <vt:lpstr>Calibri</vt:lpstr>
      <vt:lpstr>Cambria</vt:lpstr>
      <vt:lpstr>Consolas</vt:lpstr>
      <vt:lpstr>Courier New</vt:lpstr>
      <vt:lpstr>Georgia</vt:lpstr>
      <vt:lpstr>PPT Basic White_Dec 2020</vt:lpstr>
      <vt:lpstr>PPT_16x9_2020_ABT_Alt_Gradient_Blue-Magenta</vt:lpstr>
      <vt:lpstr>Please delete this slide after reading through and before working on your slides</vt:lpstr>
      <vt:lpstr>i-STAT PTplus Cartridge </vt:lpstr>
      <vt:lpstr>Learning objectives</vt:lpstr>
      <vt:lpstr>PowerPoint Presentation</vt:lpstr>
      <vt:lpstr>Cartridge overview</vt:lpstr>
      <vt:lpstr>Cartridge overview– cont’d</vt:lpstr>
      <vt:lpstr>Cartridge overview– cont’d</vt:lpstr>
      <vt:lpstr>Cartridge overview– cont’d</vt:lpstr>
      <vt:lpstr>PowerPoint Presentation</vt:lpstr>
      <vt:lpstr>Before beginning</vt:lpstr>
      <vt:lpstr>Before beginning – cont’d</vt:lpstr>
      <vt:lpstr>Testing process overview</vt:lpstr>
      <vt:lpstr>Prepare the analyzer – i-STAT 1</vt:lpstr>
      <vt:lpstr>Prepare the analyzer – i-STAT 1 Wireless</vt:lpstr>
      <vt:lpstr>Prepare the analyzer – cont’d</vt:lpstr>
      <vt:lpstr>Prepare the analyzer – i-STAT 1</vt:lpstr>
      <vt:lpstr>Prepare the analyzer – i-STAT 1 Wireless</vt:lpstr>
      <vt:lpstr>Prepare the analyzer – cont’d</vt:lpstr>
      <vt:lpstr>Prepare the analyzer – cont’d</vt:lpstr>
      <vt:lpstr>Prepare for sample collection</vt:lpstr>
      <vt:lpstr>Prepare for sample collection</vt:lpstr>
      <vt:lpstr>Running the test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Running the test – cont’d</vt:lpstr>
      <vt:lpstr>PowerPoint Presentation</vt:lpstr>
      <vt:lpstr>Troubleshooting basic errors</vt:lpstr>
      <vt:lpstr>Factors affecting PT 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Ptplus (APOC-25002553)</dc:title>
  <dc:creator>Michael Corsello</dc:creator>
  <cp:lastModifiedBy>Kakaraparthi, Naga Mahesh</cp:lastModifiedBy>
  <cp:revision>9</cp:revision>
  <cp:lastPrinted>2015-05-11T20:24:53Z</cp:lastPrinted>
  <dcterms:created xsi:type="dcterms:W3CDTF">2023-03-23T13:53:45Z</dcterms:created>
  <dcterms:modified xsi:type="dcterms:W3CDTF">2026-05-13T17:40:15Z</dcterms:modified>
  <cp:category>Describe the basic i-STAT cartridge handling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