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33.xml" ContentType="application/vnd.openxmlformats-officedocument.presentationml.slideLayout+xml"/>
  <Override PartName="/ppt/theme/theme2.xml" ContentType="application/vnd.openxmlformats-officedocument.theme+xml"/>
  <Override PartName="/ppt/tags/tag30.xml" ContentType="application/vnd.openxmlformats-officedocument.presentationml.tags+xml"/>
  <Override PartName="/ppt/tags/tag3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32.xml" ContentType="application/vnd.openxmlformats-officedocument.presentationml.tags+xml"/>
  <Override PartName="/ppt/notesSlides/notesSlide1.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903" r:id="rId5"/>
  </p:sldMasterIdLst>
  <p:notesMasterIdLst>
    <p:notesMasterId r:id="rId47"/>
  </p:notesMasterIdLst>
  <p:handoutMasterIdLst>
    <p:handoutMasterId r:id="rId48"/>
  </p:handoutMasterIdLst>
  <p:sldIdLst>
    <p:sldId id="357" r:id="rId6"/>
    <p:sldId id="360" r:id="rId7"/>
    <p:sldId id="461" r:id="rId8"/>
    <p:sldId id="462" r:id="rId9"/>
    <p:sldId id="442" r:id="rId10"/>
    <p:sldId id="469" r:id="rId11"/>
    <p:sldId id="444" r:id="rId12"/>
    <p:sldId id="454" r:id="rId13"/>
    <p:sldId id="463" r:id="rId14"/>
    <p:sldId id="365" r:id="rId15"/>
    <p:sldId id="417" r:id="rId16"/>
    <p:sldId id="458" r:id="rId17"/>
    <p:sldId id="475" r:id="rId18"/>
    <p:sldId id="431" r:id="rId19"/>
    <p:sldId id="432" r:id="rId20"/>
    <p:sldId id="470" r:id="rId21"/>
    <p:sldId id="367" r:id="rId22"/>
    <p:sldId id="448" r:id="rId23"/>
    <p:sldId id="414" r:id="rId24"/>
    <p:sldId id="446" r:id="rId25"/>
    <p:sldId id="473" r:id="rId26"/>
    <p:sldId id="472" r:id="rId27"/>
    <p:sldId id="418" r:id="rId28"/>
    <p:sldId id="445" r:id="rId29"/>
    <p:sldId id="450" r:id="rId30"/>
    <p:sldId id="420" r:id="rId31"/>
    <p:sldId id="422" r:id="rId32"/>
    <p:sldId id="465" r:id="rId33"/>
    <p:sldId id="466" r:id="rId34"/>
    <p:sldId id="496" r:id="rId35"/>
    <p:sldId id="464" r:id="rId36"/>
    <p:sldId id="453" r:id="rId37"/>
    <p:sldId id="474" r:id="rId38"/>
    <p:sldId id="451" r:id="rId39"/>
    <p:sldId id="452" r:id="rId40"/>
    <p:sldId id="455" r:id="rId41"/>
    <p:sldId id="456" r:id="rId42"/>
    <p:sldId id="457" r:id="rId43"/>
    <p:sldId id="468" r:id="rId44"/>
    <p:sldId id="476" r:id="rId45"/>
    <p:sldId id="358" r:id="rId46"/>
  </p:sldIdLst>
  <p:sldSz cx="9144000" cy="5143500" type="screen16x9"/>
  <p:notesSz cx="7010400" cy="9296400"/>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CDE"/>
    <a:srgbClr val="C6006F"/>
    <a:srgbClr val="5BC2E7"/>
    <a:srgbClr val="F5F6F1"/>
    <a:srgbClr val="F4F7F2"/>
    <a:srgbClr val="470A68"/>
    <a:srgbClr val="A4D8D7"/>
    <a:srgbClr val="103332"/>
    <a:srgbClr val="FFFFFF"/>
    <a:srgbClr val="002A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1C2346-4957-4AF6-96B6-E7722C86650E}" v="167" dt="2026-08-18T22:04:34.750"/>
  </p1510:revLst>
</p1510:revInfo>
</file>

<file path=ppt/tableStyles.xml><?xml version="1.0" encoding="utf-8"?>
<a:tblStyleLst xmlns:a="http://schemas.openxmlformats.org/drawingml/2006/main" def="{F5AB1C69-6EDB-4FF4-983F-18BD219EF322}">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53" autoAdjust="0"/>
    <p:restoredTop sz="95669" autoAdjust="0"/>
  </p:normalViewPr>
  <p:slideViewPr>
    <p:cSldViewPr snapToGrid="0">
      <p:cViewPr varScale="1">
        <p:scale>
          <a:sx n="146" d="100"/>
          <a:sy n="146" d="100"/>
        </p:scale>
        <p:origin x="270" y="114"/>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D5CFBB-D201-44FC-BF99-ADCDEC347F58}" type="doc">
      <dgm:prSet loTypeId="urn:microsoft.com/office/officeart/2005/8/layout/hChevron3" loCatId="process" qsTypeId="urn:microsoft.com/office/officeart/2005/8/quickstyle/simple1" qsCatId="simple" csTypeId="urn:microsoft.com/office/officeart/2005/8/colors/colorful2" csCatId="colorful" phldr="1"/>
      <dgm:spPr/>
    </dgm:pt>
    <dgm:pt modelId="{AAD66D2B-0884-4A96-A137-1E87A0092D97}" type="pres">
      <dgm:prSet presAssocID="{CFD5CFBB-D201-44FC-BF99-ADCDEC347F58}" presName="Name0" presStyleCnt="0">
        <dgm:presLayoutVars>
          <dgm:dir/>
          <dgm:resizeHandles val="exact"/>
        </dgm:presLayoutVars>
      </dgm:prSet>
      <dgm:spPr/>
    </dgm:pt>
  </dgm:ptLst>
  <dgm:cxnLst>
    <dgm:cxn modelId="{5D14BB57-A100-428F-9965-643E1E2F1F9E}" type="presOf" srcId="{CFD5CFBB-D201-44FC-BF99-ADCDEC347F58}" destId="{AAD66D2B-0884-4A96-A137-1E87A0092D97}"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CFFA2CA8-92D6-47CF-85D6-1F0532C1E387}" type="datetimeFigureOut">
              <a:rPr lang="en-US" smtClean="0"/>
              <a:t>8/18/2026</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25A89C9-4676-4DF6-A308-B82F637C7B71}" type="slidenum">
              <a:rPr lang="en-US" smtClean="0"/>
              <a:t>‹#›</a:t>
            </a:fld>
            <a:endParaRPr lang="en-US" dirty="0"/>
          </a:p>
        </p:txBody>
      </p:sp>
    </p:spTree>
    <p:extLst>
      <p:ext uri="{BB962C8B-B14F-4D97-AF65-F5344CB8AC3E}">
        <p14:creationId xmlns:p14="http://schemas.microsoft.com/office/powerpoint/2010/main" val="14819955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FB7AB40-F860-4E32-9C26-3A6684532969}" type="datetimeFigureOut">
              <a:rPr lang="en-US" smtClean="0"/>
              <a:t>8/18/2026</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E1EEE18-8F3D-4CB3-B090-6249C20A5AF8}" type="slidenum">
              <a:rPr lang="en-US" smtClean="0"/>
              <a:t>‹#›</a:t>
            </a:fld>
            <a:endParaRPr lang="en-US" dirty="0"/>
          </a:p>
        </p:txBody>
      </p:sp>
    </p:spTree>
    <p:extLst>
      <p:ext uri="{BB962C8B-B14F-4D97-AF65-F5344CB8AC3E}">
        <p14:creationId xmlns:p14="http://schemas.microsoft.com/office/powerpoint/2010/main" val="3927912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1EEE18-8F3D-4CB3-B090-6249C20A5AF8}" type="slidenum">
              <a:rPr lang="en-US" smtClean="0"/>
              <a:t>1</a:t>
            </a:fld>
            <a:endParaRPr lang="en-US" dirty="0"/>
          </a:p>
        </p:txBody>
      </p:sp>
    </p:spTree>
    <p:extLst>
      <p:ext uri="{BB962C8B-B14F-4D97-AF65-F5344CB8AC3E}">
        <p14:creationId xmlns:p14="http://schemas.microsoft.com/office/powerpoint/2010/main" val="27895486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hyperlink" Target="http://www.globalpointofcare.abbott/" TargetMode="Externa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www.globalpointofcare.abbott/" TargetMode="External"/><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 ILS Cart Tem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7637-863A-8102-58DF-8B875550E4D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9006CF8-34D6-AE46-AE73-0A68CFF1834B}"/>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a:t>
            </a:fld>
            <a:endParaRPr lang="en-IN" dirty="0"/>
          </a:p>
        </p:txBody>
      </p:sp>
      <p:sp>
        <p:nvSpPr>
          <p:cNvPr id="5" name="Text Placeholder 4">
            <a:extLst>
              <a:ext uri="{FF2B5EF4-FFF2-40B4-BE49-F238E27FC236}">
                <a16:creationId xmlns:a16="http://schemas.microsoft.com/office/drawing/2014/main" id="{FD5F37F7-90D0-097C-321A-BD91FEEF4C51}"/>
              </a:ext>
            </a:extLst>
          </p:cNvPr>
          <p:cNvSpPr>
            <a:spLocks noGrp="1"/>
          </p:cNvSpPr>
          <p:nvPr>
            <p:ph type="body" sz="quarter" idx="11" hasCustomPrompt="1"/>
          </p:nvPr>
        </p:nvSpPr>
        <p:spPr>
          <a:xfrm>
            <a:off x="502920" y="1287167"/>
            <a:ext cx="3984625" cy="3397250"/>
          </a:xfrm>
        </p:spPr>
        <p:txBody>
          <a:bodyPr/>
          <a:lstStyle>
            <a:lvl1pPr>
              <a:defRPr sz="1600" b="0">
                <a:solidFill>
                  <a:srgbClr val="009CDE"/>
                </a:solidFill>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334973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ILS Cart Tem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7637-863A-8102-58DF-8B875550E4D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9006CF8-34D6-AE46-AE73-0A68CFF1834B}"/>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a:t>
            </a:fld>
            <a:endParaRPr lang="en-IN" dirty="0"/>
          </a:p>
        </p:txBody>
      </p:sp>
      <p:sp>
        <p:nvSpPr>
          <p:cNvPr id="5" name="Text Placeholder 4">
            <a:extLst>
              <a:ext uri="{FF2B5EF4-FFF2-40B4-BE49-F238E27FC236}">
                <a16:creationId xmlns:a16="http://schemas.microsoft.com/office/drawing/2014/main" id="{FD5F37F7-90D0-097C-321A-BD91FEEF4C51}"/>
              </a:ext>
            </a:extLst>
          </p:cNvPr>
          <p:cNvSpPr>
            <a:spLocks noGrp="1"/>
          </p:cNvSpPr>
          <p:nvPr>
            <p:ph type="body" sz="quarter" idx="11" hasCustomPrompt="1"/>
          </p:nvPr>
        </p:nvSpPr>
        <p:spPr>
          <a:xfrm>
            <a:off x="502920" y="1287167"/>
            <a:ext cx="3984625" cy="3397250"/>
          </a:xfrm>
        </p:spPr>
        <p:txBody>
          <a:bodyPr/>
          <a:lstStyle>
            <a:lvl1pPr>
              <a:defRPr sz="1600" b="0">
                <a:solidFill>
                  <a:srgbClr val="009CDE"/>
                </a:solidFill>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A2DFFA8A-0C57-AC0E-F393-85087DB9CB04}"/>
              </a:ext>
            </a:extLst>
          </p:cNvPr>
          <p:cNvGrpSpPr/>
          <p:nvPr userDrawn="1"/>
        </p:nvGrpSpPr>
        <p:grpSpPr>
          <a:xfrm>
            <a:off x="520595" y="203389"/>
            <a:ext cx="2690864" cy="238833"/>
            <a:chOff x="4066256" y="1629208"/>
            <a:chExt cx="3251849" cy="477093"/>
          </a:xfrm>
        </p:grpSpPr>
        <p:sp>
          <p:nvSpPr>
            <p:cNvPr id="7" name="object 15">
              <a:extLst>
                <a:ext uri="{FF2B5EF4-FFF2-40B4-BE49-F238E27FC236}">
                  <a16:creationId xmlns:a16="http://schemas.microsoft.com/office/drawing/2014/main" id="{56B83BD5-6876-0271-7297-F295E90CA428}"/>
                </a:ext>
              </a:extLst>
            </p:cNvPr>
            <p:cNvSpPr/>
            <p:nvPr/>
          </p:nvSpPr>
          <p:spPr>
            <a:xfrm>
              <a:off x="4066256" y="1635131"/>
              <a:ext cx="1190592" cy="471170"/>
            </a:xfrm>
            <a:custGeom>
              <a:avLst/>
              <a:gdLst/>
              <a:ahLst/>
              <a:cxnLst/>
              <a:rect l="l" t="t" r="r" b="b"/>
              <a:pathLst>
                <a:path w="1178560" h="471169">
                  <a:moveTo>
                    <a:pt x="942594" y="0"/>
                  </a:moveTo>
                  <a:lnTo>
                    <a:pt x="0" y="0"/>
                  </a:lnTo>
                  <a:lnTo>
                    <a:pt x="0" y="470916"/>
                  </a:lnTo>
                  <a:lnTo>
                    <a:pt x="942594" y="470916"/>
                  </a:lnTo>
                  <a:lnTo>
                    <a:pt x="1178052" y="235458"/>
                  </a:lnTo>
                  <a:lnTo>
                    <a:pt x="942594" y="0"/>
                  </a:lnTo>
                  <a:close/>
                </a:path>
              </a:pathLst>
            </a:custGeom>
            <a:solidFill>
              <a:schemeClr val="accent2"/>
            </a:solidFill>
          </p:spPr>
          <p:txBody>
            <a:bodyPr wrap="square" lIns="0" tIns="0" rIns="0" bIns="0" rtlCol="0"/>
            <a:lstStyle/>
            <a:p>
              <a:endParaRPr dirty="0"/>
            </a:p>
          </p:txBody>
        </p:sp>
        <p:sp>
          <p:nvSpPr>
            <p:cNvPr id="8" name="object 16">
              <a:extLst>
                <a:ext uri="{FF2B5EF4-FFF2-40B4-BE49-F238E27FC236}">
                  <a16:creationId xmlns:a16="http://schemas.microsoft.com/office/drawing/2014/main" id="{65B92B31-E756-CE69-71F2-E574E551C4B4}"/>
                </a:ext>
              </a:extLst>
            </p:cNvPr>
            <p:cNvSpPr txBox="1"/>
            <p:nvPr/>
          </p:nvSpPr>
          <p:spPr>
            <a:xfrm>
              <a:off x="4198420" y="1655277"/>
              <a:ext cx="781478" cy="445102"/>
            </a:xfrm>
            <a:prstGeom prst="rect">
              <a:avLst/>
            </a:prstGeom>
          </p:spPr>
          <p:txBody>
            <a:bodyPr vert="horz" wrap="square" lIns="0" tIns="12700" rIns="0" bIns="0" rtlCol="0">
              <a:spAutoFit/>
            </a:bodyPr>
            <a:lstStyle/>
            <a:p>
              <a:pPr marL="12700">
                <a:lnSpc>
                  <a:spcPts val="800"/>
                </a:lnSpc>
                <a:spcBef>
                  <a:spcPts val="100"/>
                </a:spcBef>
              </a:pPr>
              <a:r>
                <a:rPr lang="en-US" sz="900" b="1" cap="all" spc="-10" dirty="0">
                  <a:solidFill>
                    <a:schemeClr val="bg1"/>
                  </a:solidFill>
                  <a:latin typeface="Calibri"/>
                  <a:cs typeface="Calibri"/>
                </a:rPr>
                <a:t>CARTRIDGE</a:t>
              </a:r>
              <a:br>
                <a:rPr lang="en-US" sz="900" b="1" cap="all" spc="-10" dirty="0">
                  <a:solidFill>
                    <a:schemeClr val="bg1"/>
                  </a:solidFill>
                  <a:latin typeface="Calibri"/>
                  <a:cs typeface="Calibri"/>
                </a:rPr>
              </a:br>
              <a:r>
                <a:rPr lang="en-US" sz="900" b="1" cap="all" spc="-10" dirty="0">
                  <a:solidFill>
                    <a:schemeClr val="bg1"/>
                  </a:solidFill>
                  <a:latin typeface="Calibri"/>
                  <a:cs typeface="Calibri"/>
                </a:rPr>
                <a:t>OVERVIEW </a:t>
              </a:r>
              <a:endParaRPr sz="900" cap="all" dirty="0">
                <a:solidFill>
                  <a:schemeClr val="bg1"/>
                </a:solidFill>
                <a:latin typeface="Calibri"/>
                <a:cs typeface="Calibri"/>
              </a:endParaRPr>
            </a:p>
          </p:txBody>
        </p:sp>
        <p:sp>
          <p:nvSpPr>
            <p:cNvPr id="9" name="object 17">
              <a:extLst>
                <a:ext uri="{FF2B5EF4-FFF2-40B4-BE49-F238E27FC236}">
                  <a16:creationId xmlns:a16="http://schemas.microsoft.com/office/drawing/2014/main" id="{4DC3C56A-6A89-4DFD-4AA9-948C4A9EFD0A}"/>
                </a:ext>
              </a:extLst>
            </p:cNvPr>
            <p:cNvSpPr/>
            <p:nvPr/>
          </p:nvSpPr>
          <p:spPr>
            <a:xfrm>
              <a:off x="5112060" y="1629208"/>
              <a:ext cx="1178561" cy="471171"/>
            </a:xfrm>
            <a:custGeom>
              <a:avLst/>
              <a:gdLst/>
              <a:ahLst/>
              <a:cxnLst/>
              <a:rect l="l" t="t" r="r" b="b"/>
              <a:pathLst>
                <a:path w="1178560" h="471169">
                  <a:moveTo>
                    <a:pt x="942594" y="0"/>
                  </a:moveTo>
                  <a:lnTo>
                    <a:pt x="0" y="0"/>
                  </a:lnTo>
                  <a:lnTo>
                    <a:pt x="235458" y="235458"/>
                  </a:lnTo>
                  <a:lnTo>
                    <a:pt x="0" y="470916"/>
                  </a:lnTo>
                  <a:lnTo>
                    <a:pt x="942594" y="470916"/>
                  </a:lnTo>
                  <a:lnTo>
                    <a:pt x="1178052" y="235458"/>
                  </a:lnTo>
                  <a:lnTo>
                    <a:pt x="942594" y="0"/>
                  </a:lnTo>
                  <a:close/>
                </a:path>
              </a:pathLst>
            </a:custGeom>
            <a:solidFill>
              <a:srgbClr val="27C6DF"/>
            </a:solidFill>
          </p:spPr>
          <p:txBody>
            <a:bodyPr wrap="square" lIns="0" tIns="0" rIns="0" bIns="0" rtlCol="0"/>
            <a:lstStyle/>
            <a:p>
              <a:endParaRPr dirty="0"/>
            </a:p>
          </p:txBody>
        </p:sp>
        <p:sp>
          <p:nvSpPr>
            <p:cNvPr id="10" name="object 19">
              <a:extLst>
                <a:ext uri="{FF2B5EF4-FFF2-40B4-BE49-F238E27FC236}">
                  <a16:creationId xmlns:a16="http://schemas.microsoft.com/office/drawing/2014/main" id="{2F87D1EC-E916-0512-15DB-0A4586C6F6AB}"/>
                </a:ext>
              </a:extLst>
            </p:cNvPr>
            <p:cNvSpPr/>
            <p:nvPr/>
          </p:nvSpPr>
          <p:spPr>
            <a:xfrm>
              <a:off x="6139545" y="1629210"/>
              <a:ext cx="1178560" cy="471170"/>
            </a:xfrm>
            <a:custGeom>
              <a:avLst/>
              <a:gdLst/>
              <a:ahLst/>
              <a:cxnLst/>
              <a:rect l="l" t="t" r="r" b="b"/>
              <a:pathLst>
                <a:path w="1178560" h="471170">
                  <a:moveTo>
                    <a:pt x="942594" y="0"/>
                  </a:moveTo>
                  <a:lnTo>
                    <a:pt x="0" y="0"/>
                  </a:lnTo>
                  <a:lnTo>
                    <a:pt x="235458" y="235458"/>
                  </a:lnTo>
                  <a:lnTo>
                    <a:pt x="0" y="470916"/>
                  </a:lnTo>
                  <a:lnTo>
                    <a:pt x="942594" y="470916"/>
                  </a:lnTo>
                  <a:lnTo>
                    <a:pt x="1178052" y="235458"/>
                  </a:lnTo>
                  <a:lnTo>
                    <a:pt x="942594" y="0"/>
                  </a:lnTo>
                  <a:close/>
                </a:path>
              </a:pathLst>
            </a:custGeom>
            <a:solidFill>
              <a:schemeClr val="accent3"/>
            </a:solidFill>
          </p:spPr>
          <p:txBody>
            <a:bodyPr wrap="square" lIns="0" tIns="0" rIns="0" bIns="0" rtlCol="0"/>
            <a:lstStyle/>
            <a:p>
              <a:endParaRPr dirty="0"/>
            </a:p>
          </p:txBody>
        </p:sp>
        <p:sp>
          <p:nvSpPr>
            <p:cNvPr id="11" name="object 18">
              <a:extLst>
                <a:ext uri="{FF2B5EF4-FFF2-40B4-BE49-F238E27FC236}">
                  <a16:creationId xmlns:a16="http://schemas.microsoft.com/office/drawing/2014/main" id="{B32F0449-F803-DABB-746E-C8D471566B50}"/>
                </a:ext>
              </a:extLst>
            </p:cNvPr>
            <p:cNvSpPr txBox="1"/>
            <p:nvPr/>
          </p:nvSpPr>
          <p:spPr>
            <a:xfrm>
              <a:off x="5384874" y="1677842"/>
              <a:ext cx="854934" cy="425889"/>
            </a:xfrm>
            <a:prstGeom prst="rect">
              <a:avLst/>
            </a:prstGeom>
          </p:spPr>
          <p:txBody>
            <a:bodyPr vert="horz" wrap="square" lIns="0" tIns="31750" rIns="0" bIns="0" rtlCol="0">
              <a:spAutoFit/>
            </a:bodyPr>
            <a:lstStyle/>
            <a:p>
              <a:pPr marL="78105" marR="5080" indent="-66040">
                <a:lnSpc>
                  <a:spcPts val="500"/>
                </a:lnSpc>
                <a:spcBef>
                  <a:spcPts val="250"/>
                </a:spcBef>
              </a:pPr>
              <a:r>
                <a:rPr lang="en-US" sz="900" b="1" spc="-10" dirty="0">
                  <a:solidFill>
                    <a:schemeClr val="bg1">
                      <a:alpha val="50000"/>
                    </a:schemeClr>
                  </a:solidFill>
                  <a:latin typeface="Calibri"/>
                  <a:cs typeface="Calibri"/>
                </a:rPr>
                <a:t>RUNNING </a:t>
              </a:r>
            </a:p>
            <a:p>
              <a:pPr marL="78105" marR="5080" indent="-66040">
                <a:lnSpc>
                  <a:spcPts val="500"/>
                </a:lnSpc>
                <a:spcBef>
                  <a:spcPts val="250"/>
                </a:spcBef>
              </a:pPr>
              <a:r>
                <a:rPr lang="en-US" sz="900" b="1" spc="-10" dirty="0">
                  <a:solidFill>
                    <a:schemeClr val="bg1">
                      <a:alpha val="50000"/>
                    </a:schemeClr>
                  </a:solidFill>
                  <a:latin typeface="Calibri"/>
                  <a:cs typeface="Calibri"/>
                </a:rPr>
                <a:t>A TEST</a:t>
              </a:r>
              <a:endParaRPr lang="en-US" sz="900" dirty="0">
                <a:solidFill>
                  <a:schemeClr val="bg1">
                    <a:alpha val="50000"/>
                  </a:schemeClr>
                </a:solidFill>
                <a:latin typeface="Calibri"/>
                <a:cs typeface="Calibri"/>
              </a:endParaRPr>
            </a:p>
          </p:txBody>
        </p:sp>
      </p:grpSp>
      <p:sp>
        <p:nvSpPr>
          <p:cNvPr id="4" name="object 20">
            <a:extLst>
              <a:ext uri="{FF2B5EF4-FFF2-40B4-BE49-F238E27FC236}">
                <a16:creationId xmlns:a16="http://schemas.microsoft.com/office/drawing/2014/main" id="{298D7BFA-AE5A-57DB-5223-9AC52D90703C}"/>
              </a:ext>
            </a:extLst>
          </p:cNvPr>
          <p:cNvSpPr txBox="1"/>
          <p:nvPr userDrawn="1"/>
        </p:nvSpPr>
        <p:spPr>
          <a:xfrm>
            <a:off x="2412409" y="214109"/>
            <a:ext cx="616199" cy="222818"/>
          </a:xfrm>
          <a:prstGeom prst="rect">
            <a:avLst/>
          </a:prstGeom>
        </p:spPr>
        <p:txBody>
          <a:bodyPr vert="horz" wrap="square" lIns="0" tIns="12700" rIns="0" bIns="0" rtlCol="0">
            <a:spAutoFit/>
          </a:bodyPr>
          <a:lstStyle/>
          <a:p>
            <a:pPr marL="12700" algn="ctr">
              <a:lnSpc>
                <a:spcPts val="800"/>
              </a:lnSpc>
              <a:spcBef>
                <a:spcPts val="100"/>
              </a:spcBef>
            </a:pPr>
            <a:r>
              <a:rPr lang="en-US" sz="900" b="1" dirty="0">
                <a:solidFill>
                  <a:schemeClr val="bg1">
                    <a:alpha val="50000"/>
                  </a:schemeClr>
                </a:solidFill>
                <a:latin typeface="Calibri"/>
                <a:cs typeface="Calibri"/>
              </a:rPr>
              <a:t>AVOIDING ERRORS</a:t>
            </a:r>
            <a:endParaRPr lang="en-US" sz="900" dirty="0">
              <a:solidFill>
                <a:schemeClr val="bg1">
                  <a:alpha val="50000"/>
                </a:schemeClr>
              </a:solidFill>
              <a:latin typeface="Calibri"/>
              <a:cs typeface="Calibri"/>
            </a:endParaRPr>
          </a:p>
        </p:txBody>
      </p:sp>
    </p:spTree>
    <p:custDataLst>
      <p:tags r:id="rId1"/>
    </p:custDataLst>
    <p:extLst>
      <p:ext uri="{BB962C8B-B14F-4D97-AF65-F5344CB8AC3E}">
        <p14:creationId xmlns:p14="http://schemas.microsoft.com/office/powerpoint/2010/main" val="181283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ILS Cart Tem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7637-863A-8102-58DF-8B875550E4D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9006CF8-34D6-AE46-AE73-0A68CFF1834B}"/>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a:t>
            </a:fld>
            <a:endParaRPr lang="en-IN" dirty="0"/>
          </a:p>
        </p:txBody>
      </p:sp>
      <p:sp>
        <p:nvSpPr>
          <p:cNvPr id="5" name="Text Placeholder 4">
            <a:extLst>
              <a:ext uri="{FF2B5EF4-FFF2-40B4-BE49-F238E27FC236}">
                <a16:creationId xmlns:a16="http://schemas.microsoft.com/office/drawing/2014/main" id="{FD5F37F7-90D0-097C-321A-BD91FEEF4C51}"/>
              </a:ext>
            </a:extLst>
          </p:cNvPr>
          <p:cNvSpPr>
            <a:spLocks noGrp="1"/>
          </p:cNvSpPr>
          <p:nvPr>
            <p:ph type="body" sz="quarter" idx="11" hasCustomPrompt="1"/>
          </p:nvPr>
        </p:nvSpPr>
        <p:spPr>
          <a:xfrm>
            <a:off x="502920" y="1287167"/>
            <a:ext cx="3984625" cy="3397250"/>
          </a:xfrm>
        </p:spPr>
        <p:txBody>
          <a:bodyPr/>
          <a:lstStyle>
            <a:lvl1pPr>
              <a:defRPr sz="1600" b="0">
                <a:solidFill>
                  <a:srgbClr val="009CDE"/>
                </a:solidFill>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A2DFFA8A-0C57-AC0E-F393-85087DB9CB04}"/>
              </a:ext>
            </a:extLst>
          </p:cNvPr>
          <p:cNvGrpSpPr/>
          <p:nvPr userDrawn="1"/>
        </p:nvGrpSpPr>
        <p:grpSpPr>
          <a:xfrm>
            <a:off x="520595" y="203389"/>
            <a:ext cx="2690864" cy="238833"/>
            <a:chOff x="4066256" y="1629208"/>
            <a:chExt cx="3251849" cy="477093"/>
          </a:xfrm>
        </p:grpSpPr>
        <p:sp>
          <p:nvSpPr>
            <p:cNvPr id="7" name="object 15">
              <a:extLst>
                <a:ext uri="{FF2B5EF4-FFF2-40B4-BE49-F238E27FC236}">
                  <a16:creationId xmlns:a16="http://schemas.microsoft.com/office/drawing/2014/main" id="{56B83BD5-6876-0271-7297-F295E90CA428}"/>
                </a:ext>
              </a:extLst>
            </p:cNvPr>
            <p:cNvSpPr/>
            <p:nvPr/>
          </p:nvSpPr>
          <p:spPr>
            <a:xfrm>
              <a:off x="4066256" y="1635131"/>
              <a:ext cx="1190592" cy="471170"/>
            </a:xfrm>
            <a:custGeom>
              <a:avLst/>
              <a:gdLst/>
              <a:ahLst/>
              <a:cxnLst/>
              <a:rect l="l" t="t" r="r" b="b"/>
              <a:pathLst>
                <a:path w="1178560" h="471169">
                  <a:moveTo>
                    <a:pt x="942594" y="0"/>
                  </a:moveTo>
                  <a:lnTo>
                    <a:pt x="0" y="0"/>
                  </a:lnTo>
                  <a:lnTo>
                    <a:pt x="0" y="470916"/>
                  </a:lnTo>
                  <a:lnTo>
                    <a:pt x="942594" y="470916"/>
                  </a:lnTo>
                  <a:lnTo>
                    <a:pt x="1178052" y="235458"/>
                  </a:lnTo>
                  <a:lnTo>
                    <a:pt x="942594" y="0"/>
                  </a:lnTo>
                  <a:close/>
                </a:path>
              </a:pathLst>
            </a:custGeom>
            <a:solidFill>
              <a:schemeClr val="accent2"/>
            </a:solidFill>
          </p:spPr>
          <p:txBody>
            <a:bodyPr wrap="square" lIns="0" tIns="0" rIns="0" bIns="0" rtlCol="0"/>
            <a:lstStyle/>
            <a:p>
              <a:endParaRPr dirty="0"/>
            </a:p>
          </p:txBody>
        </p:sp>
        <p:sp>
          <p:nvSpPr>
            <p:cNvPr id="8" name="object 16">
              <a:extLst>
                <a:ext uri="{FF2B5EF4-FFF2-40B4-BE49-F238E27FC236}">
                  <a16:creationId xmlns:a16="http://schemas.microsoft.com/office/drawing/2014/main" id="{65B92B31-E756-CE69-71F2-E574E551C4B4}"/>
                </a:ext>
              </a:extLst>
            </p:cNvPr>
            <p:cNvSpPr txBox="1"/>
            <p:nvPr/>
          </p:nvSpPr>
          <p:spPr>
            <a:xfrm>
              <a:off x="4198420" y="1655277"/>
              <a:ext cx="781478" cy="445102"/>
            </a:xfrm>
            <a:prstGeom prst="rect">
              <a:avLst/>
            </a:prstGeom>
          </p:spPr>
          <p:txBody>
            <a:bodyPr vert="horz" wrap="square" lIns="0" tIns="12700" rIns="0" bIns="0" rtlCol="0">
              <a:spAutoFit/>
            </a:bodyPr>
            <a:lstStyle/>
            <a:p>
              <a:pPr marL="12700">
                <a:lnSpc>
                  <a:spcPts val="800"/>
                </a:lnSpc>
                <a:spcBef>
                  <a:spcPts val="100"/>
                </a:spcBef>
              </a:pPr>
              <a:r>
                <a:rPr lang="en-US" sz="900" b="1" cap="all" spc="-10" dirty="0">
                  <a:solidFill>
                    <a:schemeClr val="bg1">
                      <a:alpha val="50000"/>
                    </a:schemeClr>
                  </a:solidFill>
                  <a:latin typeface="Calibri"/>
                  <a:cs typeface="Calibri"/>
                </a:rPr>
                <a:t>CARTRIDGE</a:t>
              </a:r>
              <a:br>
                <a:rPr lang="en-US" sz="900" b="1" cap="all" spc="-10" dirty="0">
                  <a:solidFill>
                    <a:schemeClr val="bg1">
                      <a:alpha val="50000"/>
                    </a:schemeClr>
                  </a:solidFill>
                  <a:latin typeface="Calibri"/>
                  <a:cs typeface="Calibri"/>
                </a:rPr>
              </a:br>
              <a:r>
                <a:rPr lang="en-US" sz="900" b="1" cap="all" spc="-10" dirty="0">
                  <a:solidFill>
                    <a:schemeClr val="bg1">
                      <a:alpha val="50000"/>
                    </a:schemeClr>
                  </a:solidFill>
                  <a:latin typeface="Calibri"/>
                  <a:cs typeface="Calibri"/>
                </a:rPr>
                <a:t>OVERVIEW </a:t>
              </a:r>
              <a:endParaRPr sz="900" cap="all" dirty="0">
                <a:solidFill>
                  <a:schemeClr val="bg1">
                    <a:alpha val="50000"/>
                  </a:schemeClr>
                </a:solidFill>
                <a:latin typeface="Calibri"/>
                <a:cs typeface="Calibri"/>
              </a:endParaRPr>
            </a:p>
          </p:txBody>
        </p:sp>
        <p:sp>
          <p:nvSpPr>
            <p:cNvPr id="9" name="object 17">
              <a:extLst>
                <a:ext uri="{FF2B5EF4-FFF2-40B4-BE49-F238E27FC236}">
                  <a16:creationId xmlns:a16="http://schemas.microsoft.com/office/drawing/2014/main" id="{4DC3C56A-6A89-4DFD-4AA9-948C4A9EFD0A}"/>
                </a:ext>
              </a:extLst>
            </p:cNvPr>
            <p:cNvSpPr/>
            <p:nvPr/>
          </p:nvSpPr>
          <p:spPr>
            <a:xfrm>
              <a:off x="5112060" y="1629208"/>
              <a:ext cx="1178561" cy="471171"/>
            </a:xfrm>
            <a:custGeom>
              <a:avLst/>
              <a:gdLst/>
              <a:ahLst/>
              <a:cxnLst/>
              <a:rect l="l" t="t" r="r" b="b"/>
              <a:pathLst>
                <a:path w="1178560" h="471169">
                  <a:moveTo>
                    <a:pt x="942594" y="0"/>
                  </a:moveTo>
                  <a:lnTo>
                    <a:pt x="0" y="0"/>
                  </a:lnTo>
                  <a:lnTo>
                    <a:pt x="235458" y="235458"/>
                  </a:lnTo>
                  <a:lnTo>
                    <a:pt x="0" y="470916"/>
                  </a:lnTo>
                  <a:lnTo>
                    <a:pt x="942594" y="470916"/>
                  </a:lnTo>
                  <a:lnTo>
                    <a:pt x="1178052" y="235458"/>
                  </a:lnTo>
                  <a:lnTo>
                    <a:pt x="942594" y="0"/>
                  </a:lnTo>
                  <a:close/>
                </a:path>
              </a:pathLst>
            </a:custGeom>
            <a:solidFill>
              <a:srgbClr val="27C6DF"/>
            </a:solidFill>
          </p:spPr>
          <p:txBody>
            <a:bodyPr wrap="square" lIns="0" tIns="0" rIns="0" bIns="0" rtlCol="0"/>
            <a:lstStyle/>
            <a:p>
              <a:endParaRPr dirty="0"/>
            </a:p>
          </p:txBody>
        </p:sp>
        <p:sp>
          <p:nvSpPr>
            <p:cNvPr id="10" name="object 19">
              <a:extLst>
                <a:ext uri="{FF2B5EF4-FFF2-40B4-BE49-F238E27FC236}">
                  <a16:creationId xmlns:a16="http://schemas.microsoft.com/office/drawing/2014/main" id="{2F87D1EC-E916-0512-15DB-0A4586C6F6AB}"/>
                </a:ext>
              </a:extLst>
            </p:cNvPr>
            <p:cNvSpPr/>
            <p:nvPr/>
          </p:nvSpPr>
          <p:spPr>
            <a:xfrm>
              <a:off x="6139545" y="1629210"/>
              <a:ext cx="1178560" cy="471170"/>
            </a:xfrm>
            <a:custGeom>
              <a:avLst/>
              <a:gdLst/>
              <a:ahLst/>
              <a:cxnLst/>
              <a:rect l="l" t="t" r="r" b="b"/>
              <a:pathLst>
                <a:path w="1178560" h="471170">
                  <a:moveTo>
                    <a:pt x="942594" y="0"/>
                  </a:moveTo>
                  <a:lnTo>
                    <a:pt x="0" y="0"/>
                  </a:lnTo>
                  <a:lnTo>
                    <a:pt x="235458" y="235458"/>
                  </a:lnTo>
                  <a:lnTo>
                    <a:pt x="0" y="470916"/>
                  </a:lnTo>
                  <a:lnTo>
                    <a:pt x="942594" y="470916"/>
                  </a:lnTo>
                  <a:lnTo>
                    <a:pt x="1178052" y="235458"/>
                  </a:lnTo>
                  <a:lnTo>
                    <a:pt x="942594" y="0"/>
                  </a:lnTo>
                  <a:close/>
                </a:path>
              </a:pathLst>
            </a:custGeom>
            <a:solidFill>
              <a:schemeClr val="accent3"/>
            </a:solidFill>
          </p:spPr>
          <p:txBody>
            <a:bodyPr wrap="square" lIns="0" tIns="0" rIns="0" bIns="0" rtlCol="0"/>
            <a:lstStyle/>
            <a:p>
              <a:endParaRPr dirty="0"/>
            </a:p>
          </p:txBody>
        </p:sp>
        <p:sp>
          <p:nvSpPr>
            <p:cNvPr id="11" name="object 18">
              <a:extLst>
                <a:ext uri="{FF2B5EF4-FFF2-40B4-BE49-F238E27FC236}">
                  <a16:creationId xmlns:a16="http://schemas.microsoft.com/office/drawing/2014/main" id="{B32F0449-F803-DABB-746E-C8D471566B50}"/>
                </a:ext>
              </a:extLst>
            </p:cNvPr>
            <p:cNvSpPr txBox="1"/>
            <p:nvPr/>
          </p:nvSpPr>
          <p:spPr>
            <a:xfrm>
              <a:off x="5384874" y="1677842"/>
              <a:ext cx="854934" cy="425889"/>
            </a:xfrm>
            <a:prstGeom prst="rect">
              <a:avLst/>
            </a:prstGeom>
          </p:spPr>
          <p:txBody>
            <a:bodyPr vert="horz" wrap="square" lIns="0" tIns="31750" rIns="0" bIns="0" rtlCol="0">
              <a:spAutoFit/>
            </a:bodyPr>
            <a:lstStyle/>
            <a:p>
              <a:pPr marL="78105" marR="5080" indent="-66040">
                <a:lnSpc>
                  <a:spcPts val="500"/>
                </a:lnSpc>
                <a:spcBef>
                  <a:spcPts val="250"/>
                </a:spcBef>
              </a:pPr>
              <a:r>
                <a:rPr lang="en-US" sz="900" b="1" spc="-10" dirty="0">
                  <a:solidFill>
                    <a:schemeClr val="bg1"/>
                  </a:solidFill>
                  <a:latin typeface="Calibri"/>
                  <a:cs typeface="Calibri"/>
                </a:rPr>
                <a:t>RUNNING </a:t>
              </a:r>
            </a:p>
            <a:p>
              <a:pPr marL="78105" marR="5080" indent="-66040">
                <a:lnSpc>
                  <a:spcPts val="500"/>
                </a:lnSpc>
                <a:spcBef>
                  <a:spcPts val="250"/>
                </a:spcBef>
              </a:pPr>
              <a:r>
                <a:rPr lang="en-US" sz="900" b="1" spc="-10" dirty="0">
                  <a:solidFill>
                    <a:schemeClr val="bg1"/>
                  </a:solidFill>
                  <a:latin typeface="Calibri"/>
                  <a:cs typeface="Calibri"/>
                </a:rPr>
                <a:t>A TEST</a:t>
              </a:r>
              <a:endParaRPr lang="en-US" sz="900" dirty="0">
                <a:solidFill>
                  <a:schemeClr val="bg1"/>
                </a:solidFill>
                <a:latin typeface="Calibri"/>
                <a:cs typeface="Calibri"/>
              </a:endParaRPr>
            </a:p>
          </p:txBody>
        </p:sp>
      </p:grpSp>
      <p:sp>
        <p:nvSpPr>
          <p:cNvPr id="12" name="object 20">
            <a:extLst>
              <a:ext uri="{FF2B5EF4-FFF2-40B4-BE49-F238E27FC236}">
                <a16:creationId xmlns:a16="http://schemas.microsoft.com/office/drawing/2014/main" id="{0700EBDC-4EEF-D21B-5BFA-5DAECBBF6BC8}"/>
              </a:ext>
            </a:extLst>
          </p:cNvPr>
          <p:cNvSpPr txBox="1"/>
          <p:nvPr userDrawn="1"/>
        </p:nvSpPr>
        <p:spPr>
          <a:xfrm>
            <a:off x="2412409" y="214109"/>
            <a:ext cx="616199" cy="222818"/>
          </a:xfrm>
          <a:prstGeom prst="rect">
            <a:avLst/>
          </a:prstGeom>
        </p:spPr>
        <p:txBody>
          <a:bodyPr vert="horz" wrap="square" lIns="0" tIns="12700" rIns="0" bIns="0" rtlCol="0">
            <a:spAutoFit/>
          </a:bodyPr>
          <a:lstStyle/>
          <a:p>
            <a:pPr marL="12700" algn="ctr">
              <a:lnSpc>
                <a:spcPts val="800"/>
              </a:lnSpc>
              <a:spcBef>
                <a:spcPts val="100"/>
              </a:spcBef>
            </a:pPr>
            <a:r>
              <a:rPr lang="en-US" sz="900" b="1" dirty="0">
                <a:solidFill>
                  <a:schemeClr val="bg1">
                    <a:alpha val="50000"/>
                  </a:schemeClr>
                </a:solidFill>
                <a:latin typeface="Calibri"/>
                <a:cs typeface="Calibri"/>
              </a:rPr>
              <a:t>AVOIDING ERRORS</a:t>
            </a:r>
            <a:endParaRPr lang="en-US" sz="900" dirty="0">
              <a:solidFill>
                <a:schemeClr val="bg1">
                  <a:alpha val="50000"/>
                </a:schemeClr>
              </a:solidFill>
              <a:latin typeface="Calibri"/>
              <a:cs typeface="Calibri"/>
            </a:endParaRPr>
          </a:p>
        </p:txBody>
      </p:sp>
    </p:spTree>
    <p:custDataLst>
      <p:tags r:id="rId1"/>
    </p:custDataLst>
    <p:extLst>
      <p:ext uri="{BB962C8B-B14F-4D97-AF65-F5344CB8AC3E}">
        <p14:creationId xmlns:p14="http://schemas.microsoft.com/office/powerpoint/2010/main" val="2387005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ILS Cart Tem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7637-863A-8102-58DF-8B875550E4D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9006CF8-34D6-AE46-AE73-0A68CFF1834B}"/>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a:t>
            </a:fld>
            <a:endParaRPr lang="en-IN" dirty="0"/>
          </a:p>
        </p:txBody>
      </p:sp>
      <p:sp>
        <p:nvSpPr>
          <p:cNvPr id="5" name="Text Placeholder 4">
            <a:extLst>
              <a:ext uri="{FF2B5EF4-FFF2-40B4-BE49-F238E27FC236}">
                <a16:creationId xmlns:a16="http://schemas.microsoft.com/office/drawing/2014/main" id="{FD5F37F7-90D0-097C-321A-BD91FEEF4C51}"/>
              </a:ext>
            </a:extLst>
          </p:cNvPr>
          <p:cNvSpPr>
            <a:spLocks noGrp="1"/>
          </p:cNvSpPr>
          <p:nvPr>
            <p:ph type="body" sz="quarter" idx="11" hasCustomPrompt="1"/>
          </p:nvPr>
        </p:nvSpPr>
        <p:spPr>
          <a:xfrm>
            <a:off x="502920" y="1287167"/>
            <a:ext cx="3984625" cy="3397250"/>
          </a:xfrm>
        </p:spPr>
        <p:txBody>
          <a:bodyPr/>
          <a:lstStyle>
            <a:lvl1pPr>
              <a:defRPr sz="1600" b="0">
                <a:solidFill>
                  <a:srgbClr val="009CDE"/>
                </a:solidFill>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A2DFFA8A-0C57-AC0E-F393-85087DB9CB04}"/>
              </a:ext>
            </a:extLst>
          </p:cNvPr>
          <p:cNvGrpSpPr/>
          <p:nvPr userDrawn="1"/>
        </p:nvGrpSpPr>
        <p:grpSpPr>
          <a:xfrm>
            <a:off x="520595" y="203389"/>
            <a:ext cx="2690864" cy="238833"/>
            <a:chOff x="4066256" y="1629208"/>
            <a:chExt cx="3251849" cy="477093"/>
          </a:xfrm>
        </p:grpSpPr>
        <p:sp>
          <p:nvSpPr>
            <p:cNvPr id="7" name="object 15">
              <a:extLst>
                <a:ext uri="{FF2B5EF4-FFF2-40B4-BE49-F238E27FC236}">
                  <a16:creationId xmlns:a16="http://schemas.microsoft.com/office/drawing/2014/main" id="{56B83BD5-6876-0271-7297-F295E90CA428}"/>
                </a:ext>
              </a:extLst>
            </p:cNvPr>
            <p:cNvSpPr/>
            <p:nvPr/>
          </p:nvSpPr>
          <p:spPr>
            <a:xfrm>
              <a:off x="4066256" y="1635131"/>
              <a:ext cx="1190592" cy="471170"/>
            </a:xfrm>
            <a:custGeom>
              <a:avLst/>
              <a:gdLst/>
              <a:ahLst/>
              <a:cxnLst/>
              <a:rect l="l" t="t" r="r" b="b"/>
              <a:pathLst>
                <a:path w="1178560" h="471169">
                  <a:moveTo>
                    <a:pt x="942594" y="0"/>
                  </a:moveTo>
                  <a:lnTo>
                    <a:pt x="0" y="0"/>
                  </a:lnTo>
                  <a:lnTo>
                    <a:pt x="0" y="470916"/>
                  </a:lnTo>
                  <a:lnTo>
                    <a:pt x="942594" y="470916"/>
                  </a:lnTo>
                  <a:lnTo>
                    <a:pt x="1178052" y="235458"/>
                  </a:lnTo>
                  <a:lnTo>
                    <a:pt x="942594" y="0"/>
                  </a:lnTo>
                  <a:close/>
                </a:path>
              </a:pathLst>
            </a:custGeom>
            <a:solidFill>
              <a:schemeClr val="accent2"/>
            </a:solidFill>
          </p:spPr>
          <p:txBody>
            <a:bodyPr wrap="square" lIns="0" tIns="0" rIns="0" bIns="0" rtlCol="0"/>
            <a:lstStyle/>
            <a:p>
              <a:endParaRPr dirty="0"/>
            </a:p>
          </p:txBody>
        </p:sp>
        <p:sp>
          <p:nvSpPr>
            <p:cNvPr id="8" name="object 16">
              <a:extLst>
                <a:ext uri="{FF2B5EF4-FFF2-40B4-BE49-F238E27FC236}">
                  <a16:creationId xmlns:a16="http://schemas.microsoft.com/office/drawing/2014/main" id="{65B92B31-E756-CE69-71F2-E574E551C4B4}"/>
                </a:ext>
              </a:extLst>
            </p:cNvPr>
            <p:cNvSpPr txBox="1"/>
            <p:nvPr/>
          </p:nvSpPr>
          <p:spPr>
            <a:xfrm>
              <a:off x="4198420" y="1655277"/>
              <a:ext cx="781478" cy="445102"/>
            </a:xfrm>
            <a:prstGeom prst="rect">
              <a:avLst/>
            </a:prstGeom>
          </p:spPr>
          <p:txBody>
            <a:bodyPr vert="horz" wrap="square" lIns="0" tIns="12700" rIns="0" bIns="0" rtlCol="0">
              <a:spAutoFit/>
            </a:bodyPr>
            <a:lstStyle/>
            <a:p>
              <a:pPr marL="12700">
                <a:lnSpc>
                  <a:spcPts val="800"/>
                </a:lnSpc>
                <a:spcBef>
                  <a:spcPts val="100"/>
                </a:spcBef>
              </a:pPr>
              <a:r>
                <a:rPr lang="en-US" sz="900" b="1" cap="all" spc="-10" dirty="0">
                  <a:solidFill>
                    <a:schemeClr val="bg1">
                      <a:alpha val="50000"/>
                    </a:schemeClr>
                  </a:solidFill>
                  <a:latin typeface="Calibri"/>
                  <a:cs typeface="Calibri"/>
                </a:rPr>
                <a:t>CARTRIDGE</a:t>
              </a:r>
              <a:br>
                <a:rPr lang="en-US" sz="900" b="1" cap="all" spc="-10" dirty="0">
                  <a:solidFill>
                    <a:schemeClr val="bg1">
                      <a:alpha val="50000"/>
                    </a:schemeClr>
                  </a:solidFill>
                  <a:latin typeface="Calibri"/>
                  <a:cs typeface="Calibri"/>
                </a:rPr>
              </a:br>
              <a:r>
                <a:rPr lang="en-US" sz="900" b="1" cap="all" spc="-10" dirty="0">
                  <a:solidFill>
                    <a:schemeClr val="bg1">
                      <a:alpha val="50000"/>
                    </a:schemeClr>
                  </a:solidFill>
                  <a:latin typeface="Calibri"/>
                  <a:cs typeface="Calibri"/>
                </a:rPr>
                <a:t>OVERVIEW </a:t>
              </a:r>
              <a:endParaRPr sz="900" cap="all" dirty="0">
                <a:solidFill>
                  <a:schemeClr val="bg1">
                    <a:alpha val="50000"/>
                  </a:schemeClr>
                </a:solidFill>
                <a:latin typeface="Calibri"/>
                <a:cs typeface="Calibri"/>
              </a:endParaRPr>
            </a:p>
          </p:txBody>
        </p:sp>
        <p:sp>
          <p:nvSpPr>
            <p:cNvPr id="9" name="object 17">
              <a:extLst>
                <a:ext uri="{FF2B5EF4-FFF2-40B4-BE49-F238E27FC236}">
                  <a16:creationId xmlns:a16="http://schemas.microsoft.com/office/drawing/2014/main" id="{4DC3C56A-6A89-4DFD-4AA9-948C4A9EFD0A}"/>
                </a:ext>
              </a:extLst>
            </p:cNvPr>
            <p:cNvSpPr/>
            <p:nvPr/>
          </p:nvSpPr>
          <p:spPr>
            <a:xfrm>
              <a:off x="5112060" y="1629208"/>
              <a:ext cx="1178561" cy="471171"/>
            </a:xfrm>
            <a:custGeom>
              <a:avLst/>
              <a:gdLst/>
              <a:ahLst/>
              <a:cxnLst/>
              <a:rect l="l" t="t" r="r" b="b"/>
              <a:pathLst>
                <a:path w="1178560" h="471169">
                  <a:moveTo>
                    <a:pt x="942594" y="0"/>
                  </a:moveTo>
                  <a:lnTo>
                    <a:pt x="0" y="0"/>
                  </a:lnTo>
                  <a:lnTo>
                    <a:pt x="235458" y="235458"/>
                  </a:lnTo>
                  <a:lnTo>
                    <a:pt x="0" y="470916"/>
                  </a:lnTo>
                  <a:lnTo>
                    <a:pt x="942594" y="470916"/>
                  </a:lnTo>
                  <a:lnTo>
                    <a:pt x="1178052" y="235458"/>
                  </a:lnTo>
                  <a:lnTo>
                    <a:pt x="942594" y="0"/>
                  </a:lnTo>
                  <a:close/>
                </a:path>
              </a:pathLst>
            </a:custGeom>
            <a:solidFill>
              <a:srgbClr val="27C6DF"/>
            </a:solidFill>
          </p:spPr>
          <p:txBody>
            <a:bodyPr wrap="square" lIns="0" tIns="0" rIns="0" bIns="0" rtlCol="0"/>
            <a:lstStyle/>
            <a:p>
              <a:endParaRPr dirty="0"/>
            </a:p>
          </p:txBody>
        </p:sp>
        <p:sp>
          <p:nvSpPr>
            <p:cNvPr id="10" name="object 19">
              <a:extLst>
                <a:ext uri="{FF2B5EF4-FFF2-40B4-BE49-F238E27FC236}">
                  <a16:creationId xmlns:a16="http://schemas.microsoft.com/office/drawing/2014/main" id="{2F87D1EC-E916-0512-15DB-0A4586C6F6AB}"/>
                </a:ext>
              </a:extLst>
            </p:cNvPr>
            <p:cNvSpPr/>
            <p:nvPr/>
          </p:nvSpPr>
          <p:spPr>
            <a:xfrm>
              <a:off x="6139545" y="1629210"/>
              <a:ext cx="1178560" cy="471170"/>
            </a:xfrm>
            <a:custGeom>
              <a:avLst/>
              <a:gdLst/>
              <a:ahLst/>
              <a:cxnLst/>
              <a:rect l="l" t="t" r="r" b="b"/>
              <a:pathLst>
                <a:path w="1178560" h="471170">
                  <a:moveTo>
                    <a:pt x="942594" y="0"/>
                  </a:moveTo>
                  <a:lnTo>
                    <a:pt x="0" y="0"/>
                  </a:lnTo>
                  <a:lnTo>
                    <a:pt x="235458" y="235458"/>
                  </a:lnTo>
                  <a:lnTo>
                    <a:pt x="0" y="470916"/>
                  </a:lnTo>
                  <a:lnTo>
                    <a:pt x="942594" y="470916"/>
                  </a:lnTo>
                  <a:lnTo>
                    <a:pt x="1178052" y="235458"/>
                  </a:lnTo>
                  <a:lnTo>
                    <a:pt x="942594" y="0"/>
                  </a:lnTo>
                  <a:close/>
                </a:path>
              </a:pathLst>
            </a:custGeom>
            <a:solidFill>
              <a:schemeClr val="accent3"/>
            </a:solidFill>
          </p:spPr>
          <p:txBody>
            <a:bodyPr wrap="square" lIns="0" tIns="0" rIns="0" bIns="0" rtlCol="0"/>
            <a:lstStyle/>
            <a:p>
              <a:endParaRPr dirty="0"/>
            </a:p>
          </p:txBody>
        </p:sp>
        <p:sp>
          <p:nvSpPr>
            <p:cNvPr id="11" name="object 18">
              <a:extLst>
                <a:ext uri="{FF2B5EF4-FFF2-40B4-BE49-F238E27FC236}">
                  <a16:creationId xmlns:a16="http://schemas.microsoft.com/office/drawing/2014/main" id="{B32F0449-F803-DABB-746E-C8D471566B50}"/>
                </a:ext>
              </a:extLst>
            </p:cNvPr>
            <p:cNvSpPr txBox="1"/>
            <p:nvPr/>
          </p:nvSpPr>
          <p:spPr>
            <a:xfrm>
              <a:off x="5384874" y="1677842"/>
              <a:ext cx="854934" cy="425889"/>
            </a:xfrm>
            <a:prstGeom prst="rect">
              <a:avLst/>
            </a:prstGeom>
          </p:spPr>
          <p:txBody>
            <a:bodyPr vert="horz" wrap="square" lIns="0" tIns="31750" rIns="0" bIns="0" rtlCol="0">
              <a:spAutoFit/>
            </a:bodyPr>
            <a:lstStyle/>
            <a:p>
              <a:pPr marL="78105" marR="5080" indent="-66040">
                <a:lnSpc>
                  <a:spcPts val="500"/>
                </a:lnSpc>
                <a:spcBef>
                  <a:spcPts val="250"/>
                </a:spcBef>
              </a:pPr>
              <a:r>
                <a:rPr lang="en-US" sz="900" b="1" spc="-10" dirty="0">
                  <a:solidFill>
                    <a:schemeClr val="bg1">
                      <a:alpha val="50000"/>
                    </a:schemeClr>
                  </a:solidFill>
                  <a:latin typeface="Calibri"/>
                  <a:cs typeface="Calibri"/>
                </a:rPr>
                <a:t>RUNNING </a:t>
              </a:r>
            </a:p>
            <a:p>
              <a:pPr marL="78105" marR="5080" indent="-66040">
                <a:lnSpc>
                  <a:spcPts val="500"/>
                </a:lnSpc>
                <a:spcBef>
                  <a:spcPts val="250"/>
                </a:spcBef>
              </a:pPr>
              <a:r>
                <a:rPr lang="en-US" sz="900" b="1" spc="-10" dirty="0">
                  <a:solidFill>
                    <a:schemeClr val="bg1">
                      <a:alpha val="50000"/>
                    </a:schemeClr>
                  </a:solidFill>
                  <a:latin typeface="Calibri"/>
                  <a:cs typeface="Calibri"/>
                </a:rPr>
                <a:t>A TEST</a:t>
              </a:r>
              <a:endParaRPr lang="en-US" sz="900" dirty="0">
                <a:solidFill>
                  <a:schemeClr val="bg1">
                    <a:alpha val="50000"/>
                  </a:schemeClr>
                </a:solidFill>
                <a:latin typeface="Calibri"/>
                <a:cs typeface="Calibri"/>
              </a:endParaRPr>
            </a:p>
          </p:txBody>
        </p:sp>
      </p:grpSp>
      <p:sp>
        <p:nvSpPr>
          <p:cNvPr id="4" name="object 20">
            <a:extLst>
              <a:ext uri="{FF2B5EF4-FFF2-40B4-BE49-F238E27FC236}">
                <a16:creationId xmlns:a16="http://schemas.microsoft.com/office/drawing/2014/main" id="{8EE5E2F6-859F-6836-5955-8C54A746A556}"/>
              </a:ext>
            </a:extLst>
          </p:cNvPr>
          <p:cNvSpPr txBox="1"/>
          <p:nvPr userDrawn="1"/>
        </p:nvSpPr>
        <p:spPr>
          <a:xfrm>
            <a:off x="2394985" y="223754"/>
            <a:ext cx="616199" cy="222818"/>
          </a:xfrm>
          <a:prstGeom prst="rect">
            <a:avLst/>
          </a:prstGeom>
        </p:spPr>
        <p:txBody>
          <a:bodyPr vert="horz" wrap="square" lIns="0" tIns="12700" rIns="0" bIns="0" rtlCol="0">
            <a:spAutoFit/>
          </a:bodyPr>
          <a:lstStyle/>
          <a:p>
            <a:pPr marL="12700" algn="ctr">
              <a:lnSpc>
                <a:spcPts val="800"/>
              </a:lnSpc>
              <a:spcBef>
                <a:spcPts val="100"/>
              </a:spcBef>
            </a:pPr>
            <a:r>
              <a:rPr lang="en-US" sz="900" b="1" dirty="0">
                <a:solidFill>
                  <a:schemeClr val="bg1"/>
                </a:solidFill>
                <a:latin typeface="Calibri"/>
                <a:cs typeface="Calibri"/>
              </a:rPr>
              <a:t>AVOIDING ERRORS</a:t>
            </a:r>
            <a:endParaRPr lang="en-US" sz="900" dirty="0">
              <a:solidFill>
                <a:schemeClr val="bg1"/>
              </a:solidFill>
              <a:latin typeface="Calibri"/>
              <a:cs typeface="Calibri"/>
            </a:endParaRPr>
          </a:p>
        </p:txBody>
      </p:sp>
    </p:spTree>
    <p:custDataLst>
      <p:tags r:id="rId1"/>
    </p:custDataLst>
    <p:extLst>
      <p:ext uri="{BB962C8B-B14F-4D97-AF65-F5344CB8AC3E}">
        <p14:creationId xmlns:p14="http://schemas.microsoft.com/office/powerpoint/2010/main" val="1008482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Layout">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02920" y="2330054"/>
            <a:ext cx="8138160" cy="1234440"/>
          </a:xfrm>
        </p:spPr>
        <p:txBody>
          <a:bodyPr/>
          <a:lstStyle>
            <a:lvl1pPr algn="l">
              <a:lnSpc>
                <a:spcPct val="90000"/>
              </a:lnSpc>
              <a:defRPr sz="4400" b="0" cap="none" spc="0" baseline="0">
                <a:solidFill>
                  <a:schemeClr val="bg1"/>
                </a:solidFill>
                <a:latin typeface="+mj-lt"/>
              </a:defRPr>
            </a:lvl1pPr>
          </a:lstStyle>
          <a:p>
            <a:r>
              <a:rPr lang="en-US"/>
              <a:t>Click to edit master title style</a:t>
            </a:r>
          </a:p>
        </p:txBody>
      </p:sp>
      <p:sp>
        <p:nvSpPr>
          <p:cNvPr id="3" name="Subtitle 2"/>
          <p:cNvSpPr>
            <a:spLocks noGrp="1"/>
          </p:cNvSpPr>
          <p:nvPr>
            <p:ph type="subTitle" idx="1" hasCustomPrompt="1"/>
          </p:nvPr>
        </p:nvSpPr>
        <p:spPr bwMode="gray">
          <a:xfrm>
            <a:off x="502919" y="1749981"/>
            <a:ext cx="8138159" cy="480060"/>
          </a:xfrm>
          <a:prstGeom prst="rect">
            <a:avLst/>
          </a:prstGeom>
        </p:spPr>
        <p:txBody>
          <a:bodyPr rIns="0" bIns="0" anchor="b" anchorCtr="0"/>
          <a:lstStyle>
            <a:lvl1pPr marL="0" indent="0" algn="l">
              <a:lnSpc>
                <a:spcPct val="100000"/>
              </a:lnSpc>
              <a:buNone/>
              <a:defRPr sz="1800" b="1" cap="all" spc="150" baseline="0">
                <a:solidFill>
                  <a:schemeClr val="accent1"/>
                </a:solidFill>
                <a:latin typeface="+mn-lt"/>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7" name="Picture 6" descr="A_symbol_wordm_below_w_rgb-01.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47472" y="137160"/>
            <a:ext cx="1188720" cy="1302056"/>
          </a:xfrm>
          <a:prstGeom prst="rect">
            <a:avLst/>
          </a:prstGeom>
        </p:spPr>
      </p:pic>
      <p:sp>
        <p:nvSpPr>
          <p:cNvPr id="12" name="Text Placeholder 7">
            <a:extLst>
              <a:ext uri="{FF2B5EF4-FFF2-40B4-BE49-F238E27FC236}">
                <a16:creationId xmlns:a16="http://schemas.microsoft.com/office/drawing/2014/main" id="{C4B86A29-886E-42EB-8E62-80044AB822E7}"/>
              </a:ext>
            </a:extLst>
          </p:cNvPr>
          <p:cNvSpPr>
            <a:spLocks noGrp="1"/>
          </p:cNvSpPr>
          <p:nvPr>
            <p:ph type="body" sz="quarter" idx="11" hasCustomPrompt="1"/>
          </p:nvPr>
        </p:nvSpPr>
        <p:spPr>
          <a:xfrm>
            <a:off x="5666159" y="204186"/>
            <a:ext cx="3092450" cy="322263"/>
          </a:xfrm>
          <a:prstGeom prst="rect">
            <a:avLst/>
          </a:prstGeom>
        </p:spPr>
        <p:txBody>
          <a:bodyPr anchor="ctr"/>
          <a:lstStyle>
            <a:lvl1pPr algn="r">
              <a:defRPr sz="1400" b="1" cap="all" spc="150" baseline="0">
                <a:solidFill>
                  <a:schemeClr val="bg1"/>
                </a:solidFill>
                <a:latin typeface="+mn-lt"/>
              </a:defRPr>
            </a:lvl1pPr>
          </a:lstStyle>
          <a:p>
            <a:pPr lvl="0"/>
            <a:r>
              <a:rPr lang="en-US"/>
              <a:t>OPTIONAL DESCRIPTOR</a:t>
            </a:r>
          </a:p>
        </p:txBody>
      </p:sp>
      <p:sp>
        <p:nvSpPr>
          <p:cNvPr id="4" name="Slide Number Placeholder 2">
            <a:extLst>
              <a:ext uri="{FF2B5EF4-FFF2-40B4-BE49-F238E27FC236}">
                <a16:creationId xmlns:a16="http://schemas.microsoft.com/office/drawing/2014/main" id="{2C7BCDC1-CCFD-D768-7BAD-26420062109C}"/>
              </a:ext>
            </a:extLst>
          </p:cNvPr>
          <p:cNvSpPr>
            <a:spLocks noGrp="1"/>
          </p:cNvSpPr>
          <p:nvPr>
            <p:ph type="sldNum" sz="quarter" idx="12"/>
          </p:nvPr>
        </p:nvSpPr>
        <p:spPr>
          <a:xfrm>
            <a:off x="8167058" y="4758249"/>
            <a:ext cx="568102" cy="274637"/>
          </a:xfrm>
          <a:noFill/>
        </p:spPr>
        <p:txBody>
          <a:bodyPr/>
          <a:lstStyle/>
          <a:p>
            <a:pPr>
              <a:defRPr/>
            </a:pPr>
            <a:r>
              <a:rPr lang="en-IN">
                <a:solidFill>
                  <a:schemeClr val="bg1"/>
                </a:solidFill>
              </a:rPr>
              <a:t>|    </a:t>
            </a:r>
            <a:fld id="{7B2119CD-3B2D-4CEB-B404-D2E3F8CD6D69}" type="slidenum">
              <a:rPr lang="en-IN" smtClean="0">
                <a:solidFill>
                  <a:schemeClr val="bg1"/>
                </a:solidFill>
              </a:rPr>
              <a:pPr>
                <a:defRPr/>
              </a:pPr>
              <a:t>‹#›</a:t>
            </a:fld>
            <a:endParaRPr lang="en-IN" dirty="0">
              <a:solidFill>
                <a:schemeClr val="bg1"/>
              </a:solidFill>
            </a:endParaRPr>
          </a:p>
        </p:txBody>
      </p:sp>
      <p:sp>
        <p:nvSpPr>
          <p:cNvPr id="9" name="object 2">
            <a:extLst>
              <a:ext uri="{FF2B5EF4-FFF2-40B4-BE49-F238E27FC236}">
                <a16:creationId xmlns:a16="http://schemas.microsoft.com/office/drawing/2014/main" id="{2723FD02-B0A7-2A82-406A-5BC07CC6ED5E}"/>
              </a:ext>
            </a:extLst>
          </p:cNvPr>
          <p:cNvSpPr txBox="1"/>
          <p:nvPr userDrawn="1"/>
        </p:nvSpPr>
        <p:spPr>
          <a:xfrm>
            <a:off x="502919" y="4783829"/>
            <a:ext cx="7495903" cy="227626"/>
          </a:xfrm>
          <a:prstGeom prst="rect">
            <a:avLst/>
          </a:prstGeom>
        </p:spPr>
        <p:txBody>
          <a:bodyPr vert="horz" wrap="square" lIns="0" tIns="12065" rIns="0" bIns="0" rtlCol="0" anchor="t">
            <a:spAutoFit/>
          </a:bodyPr>
          <a:lstStyle/>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dirty="0">
                <a:solidFill>
                  <a:schemeClr val="bg1"/>
                </a:solidFill>
                <a:latin typeface="Calibri" pitchFamily="34" charset="0"/>
                <a:sym typeface="Calibri" pitchFamily="34" charset="0"/>
              </a:rPr>
              <a:t>For </a:t>
            </a:r>
            <a:r>
              <a:rPr lang="en-US" altLang="en-US" sz="700" i="1" dirty="0">
                <a:solidFill>
                  <a:schemeClr val="bg1"/>
                </a:solidFill>
                <a:latin typeface="Calibri" pitchFamily="34" charset="0"/>
                <a:sym typeface="Calibri" pitchFamily="34" charset="0"/>
              </a:rPr>
              <a:t>in vitro</a:t>
            </a:r>
            <a:r>
              <a:rPr lang="en-US" altLang="en-US" sz="700" dirty="0">
                <a:solidFill>
                  <a:schemeClr val="bg1"/>
                </a:solidFill>
                <a:latin typeface="Calibri" pitchFamily="34" charset="0"/>
                <a:sym typeface="Calibri" pitchFamily="34" charset="0"/>
              </a:rPr>
              <a:t> diagnostic use. For intended use and product details, visit </a:t>
            </a:r>
            <a:r>
              <a:rPr lang="en-US" altLang="en-US" sz="700" dirty="0">
                <a:solidFill>
                  <a:schemeClr val="bg1"/>
                </a:solidFill>
                <a:latin typeface="Calibri" pitchFamily="34" charset="0"/>
                <a:sym typeface="Calibri" pitchFamily="34" charset="0"/>
                <a:hlinkClick r:id="rId4">
                  <a:extLst>
                    <a:ext uri="{A12FA001-AC4F-418D-AE19-62706E023703}">
                      <ahyp:hlinkClr xmlns:ahyp="http://schemas.microsoft.com/office/drawing/2018/hyperlinkcolor" val="tx"/>
                    </a:ext>
                  </a:extLst>
                </a:hlinkClick>
              </a:rPr>
              <a:t>www.globalpointofcare.abbott</a:t>
            </a:r>
            <a:r>
              <a:rPr lang="en-US" altLang="en-US" sz="700" dirty="0">
                <a:solidFill>
                  <a:schemeClr val="bg1"/>
                </a:solidFill>
                <a:latin typeface="Calibri" pitchFamily="34" charset="0"/>
                <a:sym typeface="Calibri" pitchFamily="34" charset="0"/>
              </a:rPr>
              <a:t>. Photos and images are for illustrative purposes only. ©2026 Abbott. All rights reserved.</a:t>
            </a:r>
            <a:endParaRPr lang="en-US" altLang="en-US" sz="700" i="1" dirty="0">
              <a:solidFill>
                <a:schemeClr val="bg1"/>
              </a:solidFill>
              <a:latin typeface="Calibri" pitchFamily="34" charset="0"/>
              <a:sym typeface="Calibri" pitchFamily="34" charset="0"/>
            </a:endParaRPr>
          </a:p>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i="1" dirty="0">
                <a:solidFill>
                  <a:schemeClr val="bg1"/>
                </a:solidFill>
                <a:latin typeface="Calibri" pitchFamily="34" charset="0"/>
                <a:sym typeface="Calibri" pitchFamily="34" charset="0"/>
              </a:rPr>
              <a:t>i-STAT </a:t>
            </a:r>
            <a:r>
              <a:rPr lang="en-US" altLang="en-US" sz="700" i="0" dirty="0">
                <a:solidFill>
                  <a:schemeClr val="bg1"/>
                </a:solidFill>
                <a:latin typeface="Calibri" pitchFamily="34" charset="0"/>
                <a:sym typeface="Calibri" pitchFamily="34" charset="0"/>
              </a:rPr>
              <a:t>is a</a:t>
            </a:r>
            <a:r>
              <a:rPr lang="en-US" altLang="en-US" sz="700" dirty="0">
                <a:solidFill>
                  <a:schemeClr val="bg1"/>
                </a:solidFill>
                <a:latin typeface="Calibri" pitchFamily="34" charset="0"/>
                <a:sym typeface="Calibri" pitchFamily="34" charset="0"/>
              </a:rPr>
              <a:t> trademark of Abbott.</a:t>
            </a:r>
            <a:r>
              <a:rPr lang="en-US" altLang="en-US" sz="700" b="1" dirty="0">
                <a:solidFill>
                  <a:schemeClr val="bg1"/>
                </a:solidFill>
                <a:latin typeface="Calibri" panose="020F0502020204030204" pitchFamily="34" charset="0"/>
                <a:cs typeface="Calibri" panose="020F0502020204030204" pitchFamily="34" charset="0"/>
              </a:rPr>
              <a:t> Not all products are available in all regions. Check with your local representative for availability. </a:t>
            </a:r>
            <a:r>
              <a:rPr lang="en-US" sz="700" dirty="0">
                <a:solidFill>
                  <a:schemeClr val="bg1"/>
                </a:solidFill>
                <a:latin typeface="Calibri" panose="020F0502020204030204" pitchFamily="34" charset="0"/>
                <a:cs typeface="Calibri" panose="020F0502020204030204" pitchFamily="34" charset="0"/>
              </a:rPr>
              <a:t>|</a:t>
            </a:r>
            <a:r>
              <a:rPr lang="en-US" sz="700" kern="1200" dirty="0">
                <a:solidFill>
                  <a:schemeClr val="bg1"/>
                </a:solidFill>
                <a:latin typeface="Calibri" panose="020F0502020204030204" pitchFamily="34" charset="0"/>
                <a:ea typeface="+mn-ea"/>
                <a:cs typeface="Calibri" panose="020F0502020204030204" pitchFamily="34" charset="0"/>
              </a:rPr>
              <a:t>iLS Presentation i-STAT 1 CG8+ USA Only | APOC 25002946.1</a:t>
            </a:r>
          </a:p>
        </p:txBody>
      </p:sp>
    </p:spTree>
    <p:custDataLst>
      <p:tags r:id="rId1"/>
    </p:custDataLst>
    <p:extLst>
      <p:ext uri="{BB962C8B-B14F-4D97-AF65-F5344CB8AC3E}">
        <p14:creationId xmlns:p14="http://schemas.microsoft.com/office/powerpoint/2010/main" val="213970829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Slide Layout">
    <p:bg bwMode="gray">
      <p:bgPr>
        <a:solidFill>
          <a:srgbClr val="009CDE"/>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02920" y="1380173"/>
            <a:ext cx="8138160" cy="1234440"/>
          </a:xfrm>
        </p:spPr>
        <p:txBody>
          <a:bodyPr/>
          <a:lstStyle>
            <a:lvl1pPr algn="l">
              <a:lnSpc>
                <a:spcPct val="90000"/>
              </a:lnSpc>
              <a:defRPr sz="4400" b="0" cap="none" spc="0" baseline="0">
                <a:solidFill>
                  <a:schemeClr val="bg1"/>
                </a:solidFill>
                <a:latin typeface="+mj-lt"/>
              </a:defRPr>
            </a:lvl1pPr>
          </a:lstStyle>
          <a:p>
            <a:r>
              <a:rPr lang="en-US"/>
              <a:t>Click to edit master title style</a:t>
            </a:r>
          </a:p>
        </p:txBody>
      </p:sp>
      <p:sp>
        <p:nvSpPr>
          <p:cNvPr id="3" name="Subtitle 2"/>
          <p:cNvSpPr>
            <a:spLocks noGrp="1"/>
          </p:cNvSpPr>
          <p:nvPr>
            <p:ph type="subTitle" idx="1" hasCustomPrompt="1"/>
          </p:nvPr>
        </p:nvSpPr>
        <p:spPr bwMode="gray">
          <a:xfrm>
            <a:off x="502919" y="800100"/>
            <a:ext cx="8138159" cy="480060"/>
          </a:xfrm>
          <a:prstGeom prst="rect">
            <a:avLst/>
          </a:prstGeom>
        </p:spPr>
        <p:txBody>
          <a:bodyPr rIns="0" bIns="0" anchor="b" anchorCtr="0"/>
          <a:lstStyle>
            <a:lvl1pPr marL="0" indent="0" algn="l">
              <a:lnSpc>
                <a:spcPct val="100000"/>
              </a:lnSpc>
              <a:buNone/>
              <a:defRPr sz="1800" b="1" cap="all" spc="150" baseline="0">
                <a:solidFill>
                  <a:schemeClr val="accent1"/>
                </a:solidFill>
                <a:latin typeface="+mn-lt"/>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Text Placeholder 4"/>
          <p:cNvSpPr>
            <a:spLocks noGrp="1"/>
          </p:cNvSpPr>
          <p:nvPr>
            <p:ph type="body" sz="quarter" idx="10" hasCustomPrompt="1"/>
          </p:nvPr>
        </p:nvSpPr>
        <p:spPr bwMode="gray">
          <a:xfrm>
            <a:off x="502920" y="2751773"/>
            <a:ext cx="4846320" cy="480060"/>
          </a:xfrm>
          <a:prstGeom prst="rect">
            <a:avLst/>
          </a:prstGeom>
        </p:spPr>
        <p:txBody>
          <a:bodyPr/>
          <a:lstStyle>
            <a:lvl1pPr>
              <a:defRPr sz="1400" b="0" i="0">
                <a:solidFill>
                  <a:schemeClr val="bg1"/>
                </a:solidFill>
                <a:latin typeface="+mj-lt"/>
              </a:defRPr>
            </a:lvl1pPr>
          </a:lstStyle>
          <a:p>
            <a:pPr lvl="0"/>
            <a:r>
              <a:rPr lang="en-US"/>
              <a:t>Day |  Month |  YY</a:t>
            </a:r>
          </a:p>
        </p:txBody>
      </p:sp>
      <p:pic>
        <p:nvPicPr>
          <p:cNvPr id="7" name="Picture 6" descr="A_symbol_wordm_below_w_rgb-01.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8528" y="3726878"/>
            <a:ext cx="1188720" cy="1302056"/>
          </a:xfrm>
          <a:prstGeom prst="rect">
            <a:avLst/>
          </a:prstGeom>
        </p:spPr>
      </p:pic>
      <p:sp>
        <p:nvSpPr>
          <p:cNvPr id="4" name="TextBox 3">
            <a:extLst>
              <a:ext uri="{FF2B5EF4-FFF2-40B4-BE49-F238E27FC236}">
                <a16:creationId xmlns:a16="http://schemas.microsoft.com/office/drawing/2014/main" id="{1157AEEA-D8B9-B887-9228-01BF3ADBED3A}"/>
              </a:ext>
            </a:extLst>
          </p:cNvPr>
          <p:cNvSpPr txBox="1"/>
          <p:nvPr userDrawn="1"/>
        </p:nvSpPr>
        <p:spPr>
          <a:xfrm>
            <a:off x="425774" y="4716642"/>
            <a:ext cx="7569200" cy="307777"/>
          </a:xfrm>
          <a:prstGeom prst="rect">
            <a:avLst/>
          </a:prstGeom>
          <a:noFill/>
        </p:spPr>
        <p:txBody>
          <a:bodyPr wrap="square" rtlCol="0">
            <a:spAutoFit/>
          </a:bodyPr>
          <a:lstStyle/>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dirty="0">
                <a:solidFill>
                  <a:schemeClr val="bg1"/>
                </a:solidFill>
                <a:latin typeface="Calibri" pitchFamily="34" charset="0"/>
                <a:sym typeface="Calibri" pitchFamily="34" charset="0"/>
              </a:rPr>
              <a:t>For in vitro diagnostic use. For intended use &amp; product details, visit www.globalpointofcare.abbott. Photos &amp; images are for illustrative purposes only. ©2026 Abbott. All rights reserved. </a:t>
            </a:r>
            <a:br>
              <a:rPr lang="en-US" altLang="en-US" sz="700" dirty="0">
                <a:solidFill>
                  <a:schemeClr val="bg1"/>
                </a:solidFill>
                <a:latin typeface="Calibri" pitchFamily="34" charset="0"/>
                <a:sym typeface="Calibri" pitchFamily="34" charset="0"/>
              </a:rPr>
            </a:br>
            <a:r>
              <a:rPr lang="en-US" altLang="en-US" sz="700" dirty="0">
                <a:solidFill>
                  <a:schemeClr val="bg1"/>
                </a:solidFill>
                <a:latin typeface="Calibri" pitchFamily="34" charset="0"/>
                <a:sym typeface="Calibri" pitchFamily="34" charset="0"/>
              </a:rPr>
              <a:t>i-STAT is a trademark of Abbott. Not all products are available in all regions. Check with your local representative for availability. |iLS Presentation i-STAT 1 CG8+ USA Only | APOC 25002946.1</a:t>
            </a:r>
          </a:p>
        </p:txBody>
      </p:sp>
    </p:spTree>
    <p:custDataLst>
      <p:tags r:id="rId1"/>
    </p:custDataLst>
    <p:extLst>
      <p:ext uri="{BB962C8B-B14F-4D97-AF65-F5344CB8AC3E}">
        <p14:creationId xmlns:p14="http://schemas.microsoft.com/office/powerpoint/2010/main" val="1597831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Alternate Layout">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02919" y="2330054"/>
            <a:ext cx="8138161" cy="1234440"/>
          </a:xfrm>
        </p:spPr>
        <p:txBody>
          <a:bodyPr/>
          <a:lstStyle>
            <a:lvl1pPr algn="l">
              <a:lnSpc>
                <a:spcPct val="90000"/>
              </a:lnSpc>
              <a:defRPr sz="4400" b="0" cap="none" spc="0" baseline="0">
                <a:solidFill>
                  <a:schemeClr val="tx1"/>
                </a:solidFill>
                <a:latin typeface="+mj-lt"/>
              </a:defRPr>
            </a:lvl1pPr>
          </a:lstStyle>
          <a:p>
            <a:r>
              <a:rPr lang="en-US"/>
              <a:t>Click to edit master title style</a:t>
            </a:r>
          </a:p>
        </p:txBody>
      </p:sp>
      <p:sp>
        <p:nvSpPr>
          <p:cNvPr id="3" name="Subtitle 2"/>
          <p:cNvSpPr>
            <a:spLocks noGrp="1"/>
          </p:cNvSpPr>
          <p:nvPr>
            <p:ph type="subTitle" idx="1" hasCustomPrompt="1"/>
          </p:nvPr>
        </p:nvSpPr>
        <p:spPr bwMode="gray">
          <a:xfrm>
            <a:off x="502919" y="1749981"/>
            <a:ext cx="8138161" cy="480060"/>
          </a:xfrm>
          <a:prstGeom prst="rect">
            <a:avLst/>
          </a:prstGeom>
        </p:spPr>
        <p:txBody>
          <a:bodyPr rIns="0" bIns="0" anchor="b" anchorCtr="0"/>
          <a:lstStyle>
            <a:lvl1pPr marL="0" indent="0" algn="l">
              <a:lnSpc>
                <a:spcPct val="100000"/>
              </a:lnSpc>
              <a:buNone/>
              <a:defRPr sz="1800" b="1" cap="all" spc="150" baseline="0">
                <a:solidFill>
                  <a:schemeClr val="accent3"/>
                </a:solidFill>
                <a:latin typeface="+mn-lt"/>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Text Placeholder 4"/>
          <p:cNvSpPr>
            <a:spLocks noGrp="1"/>
          </p:cNvSpPr>
          <p:nvPr>
            <p:ph type="body" sz="quarter" idx="10" hasCustomPrompt="1"/>
          </p:nvPr>
        </p:nvSpPr>
        <p:spPr bwMode="gray">
          <a:xfrm>
            <a:off x="502920" y="3701654"/>
            <a:ext cx="4846320" cy="480060"/>
          </a:xfrm>
          <a:prstGeom prst="rect">
            <a:avLst/>
          </a:prstGeom>
        </p:spPr>
        <p:txBody>
          <a:bodyPr/>
          <a:lstStyle>
            <a:lvl1pPr>
              <a:defRPr sz="1400" b="0" i="0">
                <a:solidFill>
                  <a:schemeClr val="tx1"/>
                </a:solidFill>
                <a:latin typeface="+mj-lt"/>
              </a:defRPr>
            </a:lvl1pPr>
          </a:lstStyle>
          <a:p>
            <a:pPr lvl="0"/>
            <a:r>
              <a:rPr lang="en-US"/>
              <a:t>Day |  Month |  YY</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0650" y="65675"/>
            <a:ext cx="1335866" cy="1452398"/>
          </a:xfrm>
          <a:prstGeom prst="rect">
            <a:avLst/>
          </a:prstGeom>
        </p:spPr>
      </p:pic>
    </p:spTree>
    <p:custDataLst>
      <p:tags r:id="rId1"/>
    </p:custDataLst>
    <p:extLst>
      <p:ext uri="{BB962C8B-B14F-4D97-AF65-F5344CB8AC3E}">
        <p14:creationId xmlns:p14="http://schemas.microsoft.com/office/powerpoint/2010/main" val="615865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Alternate Layout">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02919" y="1380173"/>
            <a:ext cx="8138161" cy="1234440"/>
          </a:xfrm>
        </p:spPr>
        <p:txBody>
          <a:bodyPr/>
          <a:lstStyle>
            <a:lvl1pPr algn="l">
              <a:lnSpc>
                <a:spcPct val="90000"/>
              </a:lnSpc>
              <a:defRPr sz="4400" b="0" cap="none" spc="0" baseline="0">
                <a:solidFill>
                  <a:schemeClr val="tx1"/>
                </a:solidFill>
                <a:latin typeface="+mj-lt"/>
              </a:defRPr>
            </a:lvl1pPr>
          </a:lstStyle>
          <a:p>
            <a:r>
              <a:rPr lang="en-US"/>
              <a:t>Click to edit master title style</a:t>
            </a:r>
          </a:p>
        </p:txBody>
      </p:sp>
      <p:sp>
        <p:nvSpPr>
          <p:cNvPr id="3" name="Subtitle 2"/>
          <p:cNvSpPr>
            <a:spLocks noGrp="1"/>
          </p:cNvSpPr>
          <p:nvPr>
            <p:ph type="subTitle" idx="1" hasCustomPrompt="1"/>
          </p:nvPr>
        </p:nvSpPr>
        <p:spPr bwMode="gray">
          <a:xfrm>
            <a:off x="502919" y="800100"/>
            <a:ext cx="8138161" cy="480060"/>
          </a:xfrm>
          <a:prstGeom prst="rect">
            <a:avLst/>
          </a:prstGeom>
        </p:spPr>
        <p:txBody>
          <a:bodyPr rIns="0" bIns="0" anchor="b" anchorCtr="0"/>
          <a:lstStyle>
            <a:lvl1pPr marL="0" indent="0" algn="l">
              <a:lnSpc>
                <a:spcPct val="100000"/>
              </a:lnSpc>
              <a:buNone/>
              <a:defRPr sz="1800" b="1" cap="all" spc="150" baseline="0">
                <a:solidFill>
                  <a:schemeClr val="accent3"/>
                </a:solidFill>
                <a:latin typeface="+mn-lt"/>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Text Placeholder 4"/>
          <p:cNvSpPr>
            <a:spLocks noGrp="1"/>
          </p:cNvSpPr>
          <p:nvPr>
            <p:ph type="body" sz="quarter" idx="10" hasCustomPrompt="1"/>
          </p:nvPr>
        </p:nvSpPr>
        <p:spPr bwMode="gray">
          <a:xfrm>
            <a:off x="502920" y="2751773"/>
            <a:ext cx="4846320" cy="480060"/>
          </a:xfrm>
          <a:prstGeom prst="rect">
            <a:avLst/>
          </a:prstGeom>
        </p:spPr>
        <p:txBody>
          <a:bodyPr/>
          <a:lstStyle>
            <a:lvl1pPr>
              <a:defRPr sz="1400" b="0" i="0">
                <a:solidFill>
                  <a:schemeClr val="tx1"/>
                </a:solidFill>
                <a:latin typeface="+mj-lt"/>
              </a:defRPr>
            </a:lvl1pPr>
          </a:lstStyle>
          <a:p>
            <a:pPr lvl="0"/>
            <a:r>
              <a:rPr lang="en-US"/>
              <a:t>Day |  Month |  YY</a:t>
            </a:r>
          </a:p>
        </p:txBody>
      </p:sp>
      <p:pic>
        <p:nvPicPr>
          <p:cNvPr id="15" name="Picture 14">
            <a:extLst>
              <a:ext uri="{FF2B5EF4-FFF2-40B4-BE49-F238E27FC236}">
                <a16:creationId xmlns:a16="http://schemas.microsoft.com/office/drawing/2014/main" id="{B393F5A5-751C-47D5-AD67-F5C13DA7DE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46145" y="3651299"/>
            <a:ext cx="1335866" cy="1452398"/>
          </a:xfrm>
          <a:prstGeom prst="rect">
            <a:avLst/>
          </a:prstGeom>
        </p:spPr>
      </p:pic>
    </p:spTree>
    <p:custDataLst>
      <p:tags r:id="rId1"/>
    </p:custDataLst>
    <p:extLst>
      <p:ext uri="{BB962C8B-B14F-4D97-AF65-F5344CB8AC3E}">
        <p14:creationId xmlns:p14="http://schemas.microsoft.com/office/powerpoint/2010/main" val="3916807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E16D6E74-3911-4251-9210-E9AF0CB4653E}"/>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15" name="Content Placeholder 9">
            <a:extLst>
              <a:ext uri="{FF2B5EF4-FFF2-40B4-BE49-F238E27FC236}">
                <a16:creationId xmlns:a16="http://schemas.microsoft.com/office/drawing/2014/main" id="{DCEC16E3-E9C3-470B-B2C9-CBD23EA9860F}"/>
              </a:ext>
            </a:extLst>
          </p:cNvPr>
          <p:cNvSpPr>
            <a:spLocks noGrp="1"/>
          </p:cNvSpPr>
          <p:nvPr>
            <p:ph sz="quarter" idx="14"/>
          </p:nvPr>
        </p:nvSpPr>
        <p:spPr>
          <a:xfrm>
            <a:off x="502920" y="1487804"/>
            <a:ext cx="8145780" cy="3174922"/>
          </a:xfrm>
        </p:spPr>
        <p:txBody>
          <a:bodyPr/>
          <a:lstStyle>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6" name="Text Placeholder 4">
            <a:extLst>
              <a:ext uri="{FF2B5EF4-FFF2-40B4-BE49-F238E27FC236}">
                <a16:creationId xmlns:a16="http://schemas.microsoft.com/office/drawing/2014/main" id="{5D5EEAD8-45FF-4137-A993-0E3B0A63B7A6}"/>
              </a:ext>
            </a:extLst>
          </p:cNvPr>
          <p:cNvSpPr>
            <a:spLocks noGrp="1"/>
          </p:cNvSpPr>
          <p:nvPr>
            <p:ph type="body" sz="quarter" idx="15" hasCustomPrompt="1"/>
          </p:nvPr>
        </p:nvSpPr>
        <p:spPr>
          <a:xfrm>
            <a:off x="503238" y="1097279"/>
            <a:ext cx="8145462" cy="390525"/>
          </a:xfrm>
          <a:prstGeom prst="rect">
            <a:avLst/>
          </a:prstGeom>
        </p:spPr>
        <p:txBody>
          <a:bodyPr>
            <a:noAutofit/>
          </a:bodyPr>
          <a:lstStyle>
            <a:lvl1pPr>
              <a:defRPr sz="1800" b="1" cap="all" baseline="0">
                <a:solidFill>
                  <a:schemeClr val="accent3"/>
                </a:solidFill>
                <a:latin typeface="+mn-lt"/>
              </a:defRPr>
            </a:lvl1pPr>
          </a:lstStyle>
          <a:p>
            <a:pPr lvl="0"/>
            <a:r>
              <a:rPr lang="en-US"/>
              <a:t>SUBTITLE CALIBRI 18PT BOLD, ABBOTT PRIMARY BLUE </a:t>
            </a:r>
          </a:p>
        </p:txBody>
      </p:sp>
      <p:sp>
        <p:nvSpPr>
          <p:cNvPr id="5" name="Slide Number Placeholder 4">
            <a:extLst>
              <a:ext uri="{FF2B5EF4-FFF2-40B4-BE49-F238E27FC236}">
                <a16:creationId xmlns:a16="http://schemas.microsoft.com/office/drawing/2014/main" id="{39025CAD-0E7F-412A-A2E4-ACA5E42AF8D7}"/>
              </a:ext>
            </a:extLst>
          </p:cNvPr>
          <p:cNvSpPr>
            <a:spLocks noGrp="1"/>
          </p:cNvSpPr>
          <p:nvPr>
            <p:ph type="sldNum" sz="quarter" idx="18"/>
          </p:nvPr>
        </p:nvSpPr>
        <p:spPr/>
        <p:txBody>
          <a:bodyPr/>
          <a:lstStyle/>
          <a:p>
            <a:pPr>
              <a:defRPr/>
            </a:pPr>
            <a:r>
              <a:rPr lang="en-IN" dirty="0"/>
              <a:t>|    </a:t>
            </a:r>
            <a:fld id="{7B2119CD-3B2D-4CEB-B404-D2E3F8CD6D69}" type="slidenum">
              <a:rPr lang="en-IN" smtClean="0"/>
              <a:pPr>
                <a:defRPr/>
              </a:pPr>
              <a:t>‹#›</a:t>
            </a:fld>
            <a:endParaRPr lang="en-IN" dirty="0"/>
          </a:p>
        </p:txBody>
      </p:sp>
      <p:sp>
        <p:nvSpPr>
          <p:cNvPr id="7" name="Title 6">
            <a:extLst>
              <a:ext uri="{FF2B5EF4-FFF2-40B4-BE49-F238E27FC236}">
                <a16:creationId xmlns:a16="http://schemas.microsoft.com/office/drawing/2014/main" id="{1B071053-E294-48B6-82D4-81528F06E152}"/>
              </a:ext>
            </a:extLst>
          </p:cNvPr>
          <p:cNvSpPr>
            <a:spLocks noGrp="1"/>
          </p:cNvSpPr>
          <p:nvPr>
            <p:ph type="title"/>
          </p:nvPr>
        </p:nvSpPr>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1265560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Long Content">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778F9584-625D-462B-8192-C99B9E91AB3E}"/>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13" name="Content Placeholder 5">
            <a:extLst>
              <a:ext uri="{FF2B5EF4-FFF2-40B4-BE49-F238E27FC236}">
                <a16:creationId xmlns:a16="http://schemas.microsoft.com/office/drawing/2014/main" id="{0F6E8C1B-F140-45B9-ADF1-1C3C65701146}"/>
              </a:ext>
            </a:extLst>
          </p:cNvPr>
          <p:cNvSpPr>
            <a:spLocks noGrp="1"/>
          </p:cNvSpPr>
          <p:nvPr>
            <p:ph sz="quarter" idx="14"/>
          </p:nvPr>
        </p:nvSpPr>
        <p:spPr>
          <a:xfrm>
            <a:off x="502918" y="1097279"/>
            <a:ext cx="8145781" cy="3566159"/>
          </a:xfrm>
        </p:spPr>
        <p:txBody>
          <a:bodyPr/>
          <a:lstStyle>
            <a:lvl1pPr>
              <a:spcBef>
                <a:spcPts val="1200"/>
              </a:spcBef>
              <a:defRPr b="1"/>
            </a:lvl1pPr>
            <a:lvl2pPr>
              <a:spcBef>
                <a:spcPts val="1200"/>
              </a:spcBef>
              <a:defRPr/>
            </a:lvl2pPr>
          </a:lstStyle>
          <a:p>
            <a:pPr lvl="0"/>
            <a:r>
              <a:rPr lang="en-US"/>
              <a:t>Click to edit Master text styles</a:t>
            </a:r>
          </a:p>
          <a:p>
            <a:pPr lvl="1"/>
            <a:r>
              <a:rPr lang="en-US"/>
              <a:t>Second level</a:t>
            </a:r>
          </a:p>
        </p:txBody>
      </p:sp>
      <p:sp>
        <p:nvSpPr>
          <p:cNvPr id="7" name="Slide Number Placeholder 6">
            <a:extLst>
              <a:ext uri="{FF2B5EF4-FFF2-40B4-BE49-F238E27FC236}">
                <a16:creationId xmlns:a16="http://schemas.microsoft.com/office/drawing/2014/main" id="{E816DBEC-A477-4721-9AEB-6DA5B1D8A35F}"/>
              </a:ext>
            </a:extLst>
          </p:cNvPr>
          <p:cNvSpPr>
            <a:spLocks noGrp="1"/>
          </p:cNvSpPr>
          <p:nvPr>
            <p:ph type="sldNum" sz="quarter" idx="17"/>
          </p:nvPr>
        </p:nvSpPr>
        <p:spPr/>
        <p:txBody>
          <a:bodyPr/>
          <a:lstStyle/>
          <a:p>
            <a:pPr>
              <a:defRPr/>
            </a:pPr>
            <a:r>
              <a:rPr lang="en-IN" dirty="0"/>
              <a:t>|    </a:t>
            </a:r>
            <a:fld id="{7B2119CD-3B2D-4CEB-B404-D2E3F8CD6D69}" type="slidenum">
              <a:rPr lang="en-IN" smtClean="0"/>
              <a:pPr>
                <a:defRPr/>
              </a:pPr>
              <a:t>‹#›</a:t>
            </a:fld>
            <a:endParaRPr lang="en-IN" dirty="0"/>
          </a:p>
        </p:txBody>
      </p:sp>
      <p:sp>
        <p:nvSpPr>
          <p:cNvPr id="3" name="Title 2">
            <a:extLst>
              <a:ext uri="{FF2B5EF4-FFF2-40B4-BE49-F238E27FC236}">
                <a16:creationId xmlns:a16="http://schemas.microsoft.com/office/drawing/2014/main" id="{C92466CF-9DE4-42FD-B4BE-46614812750F}"/>
              </a:ext>
            </a:extLst>
          </p:cNvPr>
          <p:cNvSpPr>
            <a:spLocks noGrp="1"/>
          </p:cNvSpPr>
          <p:nvPr>
            <p:ph type="title"/>
          </p:nvPr>
        </p:nvSpPr>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2362273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ntent_CALIBRI SUBHEAD Option">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62367392-CE3F-4A36-802E-43D377135A8F}"/>
              </a:ext>
            </a:extLst>
          </p:cNvPr>
          <p:cNvSpPr>
            <a:spLocks noGrp="1"/>
          </p:cNvSpPr>
          <p:nvPr>
            <p:ph type="body" sz="quarter" idx="14" hasCustomPrompt="1"/>
          </p:nvPr>
        </p:nvSpPr>
        <p:spPr>
          <a:xfrm>
            <a:off x="503238" y="1097279"/>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SHORT TITLE, CALIBRI, 18PT, BOLD</a:t>
            </a:r>
          </a:p>
        </p:txBody>
      </p:sp>
      <p:sp>
        <p:nvSpPr>
          <p:cNvPr id="17" name="Text Placeholder 4">
            <a:extLst>
              <a:ext uri="{FF2B5EF4-FFF2-40B4-BE49-F238E27FC236}">
                <a16:creationId xmlns:a16="http://schemas.microsoft.com/office/drawing/2014/main" id="{784001D6-32AA-4130-AA76-37D05FF0EF11}"/>
              </a:ext>
            </a:extLst>
          </p:cNvPr>
          <p:cNvSpPr>
            <a:spLocks noGrp="1"/>
          </p:cNvSpPr>
          <p:nvPr>
            <p:ph type="body" sz="quarter" idx="15" hasCustomPrompt="1"/>
          </p:nvPr>
        </p:nvSpPr>
        <p:spPr>
          <a:xfrm>
            <a:off x="4823460" y="1097279"/>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SHORT TITLE, CALIBRI, 18PT, BOLD</a:t>
            </a:r>
          </a:p>
        </p:txBody>
      </p:sp>
      <p:sp>
        <p:nvSpPr>
          <p:cNvPr id="18" name="Content Placeholder 14">
            <a:extLst>
              <a:ext uri="{FF2B5EF4-FFF2-40B4-BE49-F238E27FC236}">
                <a16:creationId xmlns:a16="http://schemas.microsoft.com/office/drawing/2014/main" id="{1F77A952-6CFD-4B10-A39C-FBF9CCB45B58}"/>
              </a:ext>
            </a:extLst>
          </p:cNvPr>
          <p:cNvSpPr>
            <a:spLocks noGrp="1"/>
          </p:cNvSpPr>
          <p:nvPr>
            <p:ph sz="quarter" idx="18"/>
          </p:nvPr>
        </p:nvSpPr>
        <p:spPr>
          <a:xfrm>
            <a:off x="502919" y="1487804"/>
            <a:ext cx="3817301" cy="3175634"/>
          </a:xfrm>
        </p:spPr>
        <p:txBody>
          <a:bodyPr>
            <a:noAutofit/>
          </a:bodyPr>
          <a:lstStyle>
            <a:lvl1pPr>
              <a:defRPr b="1"/>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9" name="Content Placeholder 14">
            <a:extLst>
              <a:ext uri="{FF2B5EF4-FFF2-40B4-BE49-F238E27FC236}">
                <a16:creationId xmlns:a16="http://schemas.microsoft.com/office/drawing/2014/main" id="{0756EC84-5A13-4571-BFB7-247BD6E93F56}"/>
              </a:ext>
            </a:extLst>
          </p:cNvPr>
          <p:cNvSpPr>
            <a:spLocks noGrp="1"/>
          </p:cNvSpPr>
          <p:nvPr>
            <p:ph sz="quarter" idx="19"/>
          </p:nvPr>
        </p:nvSpPr>
        <p:spPr>
          <a:xfrm>
            <a:off x="4823460" y="1487804"/>
            <a:ext cx="3817301" cy="3175634"/>
          </a:xfrm>
        </p:spPr>
        <p:txBody>
          <a:bodyPr>
            <a:noAutofit/>
          </a:bodyPr>
          <a:lstStyle>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20" name="Text Placeholder 9">
            <a:extLst>
              <a:ext uri="{FF2B5EF4-FFF2-40B4-BE49-F238E27FC236}">
                <a16:creationId xmlns:a16="http://schemas.microsoft.com/office/drawing/2014/main" id="{1B479ED3-E6FF-4DA0-B9B5-59809FFAEF46}"/>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4" name="Slide Number Placeholder 3">
            <a:extLst>
              <a:ext uri="{FF2B5EF4-FFF2-40B4-BE49-F238E27FC236}">
                <a16:creationId xmlns:a16="http://schemas.microsoft.com/office/drawing/2014/main" id="{1486E6C4-2B39-46A3-861C-1D8545DFDAF4}"/>
              </a:ext>
            </a:extLst>
          </p:cNvPr>
          <p:cNvSpPr>
            <a:spLocks noGrp="1"/>
          </p:cNvSpPr>
          <p:nvPr>
            <p:ph type="sldNum" sz="quarter" idx="22"/>
          </p:nvPr>
        </p:nvSpPr>
        <p:spPr/>
        <p:txBody>
          <a:bodyPr/>
          <a:lstStyle/>
          <a:p>
            <a:pPr>
              <a:defRPr/>
            </a:pPr>
            <a:r>
              <a:rPr lang="en-IN" dirty="0"/>
              <a:t>|    </a:t>
            </a:r>
            <a:fld id="{7B2119CD-3B2D-4CEB-B404-D2E3F8CD6D69}" type="slidenum">
              <a:rPr lang="en-IN" smtClean="0"/>
              <a:pPr>
                <a:defRPr/>
              </a:pPr>
              <a:t>‹#›</a:t>
            </a:fld>
            <a:endParaRPr lang="en-IN" dirty="0"/>
          </a:p>
        </p:txBody>
      </p:sp>
      <p:sp>
        <p:nvSpPr>
          <p:cNvPr id="6" name="Title 5">
            <a:extLst>
              <a:ext uri="{FF2B5EF4-FFF2-40B4-BE49-F238E27FC236}">
                <a16:creationId xmlns:a16="http://schemas.microsoft.com/office/drawing/2014/main" id="{088E1389-D875-4A3C-85CC-2FF6F879D34A}"/>
              </a:ext>
            </a:extLst>
          </p:cNvPr>
          <p:cNvSpPr>
            <a:spLocks noGrp="1"/>
          </p:cNvSpPr>
          <p:nvPr>
            <p:ph type="title"/>
          </p:nvPr>
        </p:nvSpPr>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503091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 Header">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9A84B86-6CE3-4715-A01A-FECF8E99EC15}"/>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17" name="Text Placeholder 9">
            <a:extLst>
              <a:ext uri="{FF2B5EF4-FFF2-40B4-BE49-F238E27FC236}">
                <a16:creationId xmlns:a16="http://schemas.microsoft.com/office/drawing/2014/main" id="{F184EA7A-C14A-435C-84F4-DB8BC3A9A6E5}"/>
              </a:ext>
            </a:extLst>
          </p:cNvPr>
          <p:cNvSpPr>
            <a:spLocks noGrp="1"/>
          </p:cNvSpPr>
          <p:nvPr>
            <p:ph type="body" sz="quarter" idx="14" hasCustomPrompt="1"/>
          </p:nvPr>
        </p:nvSpPr>
        <p:spPr>
          <a:xfrm>
            <a:off x="502920" y="1097280"/>
            <a:ext cx="8129016" cy="822960"/>
          </a:xfrm>
          <a:prstGeom prst="rect">
            <a:avLst/>
          </a:prstGeom>
        </p:spPr>
        <p:txBody>
          <a:bodyPr>
            <a:noAutofit/>
          </a:bodyPr>
          <a:lstStyle>
            <a:lvl1pPr>
              <a:defRPr sz="1600" b="0">
                <a:solidFill>
                  <a:schemeClr val="accent3"/>
                </a:solidFill>
                <a:latin typeface="+mj-lt"/>
              </a:defRPr>
            </a:lvl1pPr>
          </a:lstStyle>
          <a:p>
            <a:pPr lvl="0"/>
            <a:r>
              <a:rPr lang="en-US"/>
              <a:t>Click to edit master text styles</a:t>
            </a:r>
          </a:p>
        </p:txBody>
      </p:sp>
      <p:sp>
        <p:nvSpPr>
          <p:cNvPr id="18" name="Text Placeholder 4">
            <a:extLst>
              <a:ext uri="{FF2B5EF4-FFF2-40B4-BE49-F238E27FC236}">
                <a16:creationId xmlns:a16="http://schemas.microsoft.com/office/drawing/2014/main" id="{5D0068BB-B539-4488-911A-96DC071FE88E}"/>
              </a:ext>
            </a:extLst>
          </p:cNvPr>
          <p:cNvSpPr>
            <a:spLocks noGrp="1"/>
          </p:cNvSpPr>
          <p:nvPr>
            <p:ph type="body" sz="quarter" idx="13" hasCustomPrompt="1"/>
          </p:nvPr>
        </p:nvSpPr>
        <p:spPr>
          <a:xfrm>
            <a:off x="503238" y="2057400"/>
            <a:ext cx="3817302" cy="390525"/>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19" name="Text Placeholder 4">
            <a:extLst>
              <a:ext uri="{FF2B5EF4-FFF2-40B4-BE49-F238E27FC236}">
                <a16:creationId xmlns:a16="http://schemas.microsoft.com/office/drawing/2014/main" id="{FC1F4580-228D-4976-BFA8-C2248824F3A1}"/>
              </a:ext>
            </a:extLst>
          </p:cNvPr>
          <p:cNvSpPr>
            <a:spLocks noGrp="1"/>
          </p:cNvSpPr>
          <p:nvPr>
            <p:ph type="body" sz="quarter" idx="18" hasCustomPrompt="1"/>
          </p:nvPr>
        </p:nvSpPr>
        <p:spPr>
          <a:xfrm>
            <a:off x="4823460" y="2057400"/>
            <a:ext cx="3817302" cy="390525"/>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20" name="Content Placeholder 6">
            <a:extLst>
              <a:ext uri="{FF2B5EF4-FFF2-40B4-BE49-F238E27FC236}">
                <a16:creationId xmlns:a16="http://schemas.microsoft.com/office/drawing/2014/main" id="{4073EB3D-18BB-4E2C-9D12-E03D0B6131B9}"/>
              </a:ext>
            </a:extLst>
          </p:cNvPr>
          <p:cNvSpPr>
            <a:spLocks noGrp="1"/>
          </p:cNvSpPr>
          <p:nvPr>
            <p:ph sz="quarter" idx="19"/>
          </p:nvPr>
        </p:nvSpPr>
        <p:spPr>
          <a:xfrm>
            <a:off x="502919" y="2447925"/>
            <a:ext cx="3817301" cy="2215513"/>
          </a:xfrm>
        </p:spPr>
        <p:txBody>
          <a:bodyPr>
            <a:noAutofit/>
          </a:bodyPr>
          <a:lstStyle>
            <a:lvl1pPr>
              <a:defRPr sz="1400"/>
            </a:lvl1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21" name="Content Placeholder 6">
            <a:extLst>
              <a:ext uri="{FF2B5EF4-FFF2-40B4-BE49-F238E27FC236}">
                <a16:creationId xmlns:a16="http://schemas.microsoft.com/office/drawing/2014/main" id="{112F3581-3732-4A0B-8F51-60DBC2912C03}"/>
              </a:ext>
            </a:extLst>
          </p:cNvPr>
          <p:cNvSpPr>
            <a:spLocks noGrp="1"/>
          </p:cNvSpPr>
          <p:nvPr>
            <p:ph sz="quarter" idx="20"/>
          </p:nvPr>
        </p:nvSpPr>
        <p:spPr>
          <a:xfrm>
            <a:off x="4823460" y="2447925"/>
            <a:ext cx="3817301" cy="2215513"/>
          </a:xfrm>
        </p:spPr>
        <p:txBody>
          <a:bodyPr>
            <a:noAutofit/>
          </a:bodyPr>
          <a:lstStyle>
            <a:lvl1pPr>
              <a:defRPr sz="1400"/>
            </a:lvl1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Slide Number Placeholder 3">
            <a:extLst>
              <a:ext uri="{FF2B5EF4-FFF2-40B4-BE49-F238E27FC236}">
                <a16:creationId xmlns:a16="http://schemas.microsoft.com/office/drawing/2014/main" id="{310E347A-2097-4DC1-8FC4-1FBFBC563FCB}"/>
              </a:ext>
            </a:extLst>
          </p:cNvPr>
          <p:cNvSpPr>
            <a:spLocks noGrp="1"/>
          </p:cNvSpPr>
          <p:nvPr>
            <p:ph type="sldNum" sz="quarter" idx="23"/>
          </p:nvPr>
        </p:nvSpPr>
        <p:spPr/>
        <p:txBody>
          <a:bodyPr/>
          <a:lstStyle/>
          <a:p>
            <a:pPr>
              <a:defRPr/>
            </a:pPr>
            <a:r>
              <a:rPr lang="en-IN" dirty="0"/>
              <a:t>|    </a:t>
            </a:r>
            <a:fld id="{7B2119CD-3B2D-4CEB-B404-D2E3F8CD6D69}" type="slidenum">
              <a:rPr lang="en-IN" smtClean="0"/>
              <a:pPr>
                <a:defRPr/>
              </a:pPr>
              <a:t>‹#›</a:t>
            </a:fld>
            <a:endParaRPr lang="en-IN" dirty="0"/>
          </a:p>
        </p:txBody>
      </p:sp>
      <p:sp>
        <p:nvSpPr>
          <p:cNvPr id="6" name="Title 5">
            <a:extLst>
              <a:ext uri="{FF2B5EF4-FFF2-40B4-BE49-F238E27FC236}">
                <a16:creationId xmlns:a16="http://schemas.microsoft.com/office/drawing/2014/main" id="{AD079F95-85C8-47A7-9EDE-B17DE1BCA47B}"/>
              </a:ext>
            </a:extLst>
          </p:cNvPr>
          <p:cNvSpPr>
            <a:spLocks noGrp="1"/>
          </p:cNvSpPr>
          <p:nvPr>
            <p:ph type="title"/>
          </p:nvPr>
        </p:nvSpPr>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219210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 Half-content &amp; image layout">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4818888" y="0"/>
            <a:ext cx="4325111" cy="5143500"/>
          </a:xfrm>
          <a:prstGeom prst="rect">
            <a:avLst/>
          </a:prstGeom>
          <a:solidFill>
            <a:schemeClr val="bg2"/>
          </a:solidFill>
          <a:ln>
            <a:noFill/>
          </a:ln>
          <a:effectLst/>
        </p:spPr>
        <p:txBody>
          <a:bodyPr lIns="365760" rIns="365760" anchor="ctr" anchorCtr="1"/>
          <a:lstStyle>
            <a:lvl1pPr algn="ctr">
              <a:defRPr sz="1800" b="0" baseline="0">
                <a:solidFill>
                  <a:schemeClr val="accent1"/>
                </a:solidFill>
                <a:latin typeface="+mn-lt"/>
              </a:defRPr>
            </a:lvl1pPr>
          </a:lstStyle>
          <a:p>
            <a:r>
              <a:rPr lang="en-US" dirty="0"/>
              <a:t>Insert an image</a:t>
            </a:r>
            <a:br>
              <a:rPr lang="en-US" dirty="0"/>
            </a:br>
            <a:r>
              <a:rPr lang="en-US" dirty="0"/>
              <a:t>within this placeholder </a:t>
            </a:r>
          </a:p>
        </p:txBody>
      </p:sp>
      <p:sp>
        <p:nvSpPr>
          <p:cNvPr id="14" name="Text Placeholder 9">
            <a:extLst>
              <a:ext uri="{FF2B5EF4-FFF2-40B4-BE49-F238E27FC236}">
                <a16:creationId xmlns:a16="http://schemas.microsoft.com/office/drawing/2014/main" id="{05D9C096-3ECB-4476-AF46-67B691208D52}"/>
              </a:ext>
            </a:extLst>
          </p:cNvPr>
          <p:cNvSpPr>
            <a:spLocks noGrp="1"/>
          </p:cNvSpPr>
          <p:nvPr>
            <p:ph type="body" sz="quarter" idx="18" hasCustomPrompt="1"/>
          </p:nvPr>
        </p:nvSpPr>
        <p:spPr>
          <a:xfrm>
            <a:off x="502921"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7" name="Text Placeholder 4">
            <a:extLst>
              <a:ext uri="{FF2B5EF4-FFF2-40B4-BE49-F238E27FC236}">
                <a16:creationId xmlns:a16="http://schemas.microsoft.com/office/drawing/2014/main" id="{E828A00F-D1B4-4C3E-969E-375A3487E70C}"/>
              </a:ext>
            </a:extLst>
          </p:cNvPr>
          <p:cNvSpPr>
            <a:spLocks noGrp="1"/>
          </p:cNvSpPr>
          <p:nvPr>
            <p:ph type="body" sz="quarter" idx="19" hasCustomPrompt="1"/>
          </p:nvPr>
        </p:nvSpPr>
        <p:spPr>
          <a:xfrm>
            <a:off x="503238" y="1097957"/>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SUBTITLE, CALIBRI, 18PT, BOLD</a:t>
            </a:r>
          </a:p>
        </p:txBody>
      </p:sp>
      <p:sp>
        <p:nvSpPr>
          <p:cNvPr id="18" name="Text Placeholder 4">
            <a:extLst>
              <a:ext uri="{FF2B5EF4-FFF2-40B4-BE49-F238E27FC236}">
                <a16:creationId xmlns:a16="http://schemas.microsoft.com/office/drawing/2014/main" id="{98B40350-90AF-4369-8B21-A237E4585B43}"/>
              </a:ext>
            </a:extLst>
          </p:cNvPr>
          <p:cNvSpPr>
            <a:spLocks noGrp="1"/>
          </p:cNvSpPr>
          <p:nvPr>
            <p:ph type="body" sz="quarter" idx="13" hasCustomPrompt="1"/>
          </p:nvPr>
        </p:nvSpPr>
        <p:spPr>
          <a:xfrm>
            <a:off x="503238" y="1619968"/>
            <a:ext cx="3817302" cy="320040"/>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19" name="Content Placeholder 5">
            <a:extLst>
              <a:ext uri="{FF2B5EF4-FFF2-40B4-BE49-F238E27FC236}">
                <a16:creationId xmlns:a16="http://schemas.microsoft.com/office/drawing/2014/main" id="{74DA2C74-7837-4DF6-A9E0-010AABA411BF}"/>
              </a:ext>
            </a:extLst>
          </p:cNvPr>
          <p:cNvSpPr>
            <a:spLocks noGrp="1"/>
          </p:cNvSpPr>
          <p:nvPr>
            <p:ph sz="quarter" idx="20"/>
          </p:nvPr>
        </p:nvSpPr>
        <p:spPr>
          <a:xfrm>
            <a:off x="502919" y="1957741"/>
            <a:ext cx="3817301" cy="1081523"/>
          </a:xfrm>
        </p:spPr>
        <p:txBody>
          <a:bodyPr>
            <a:noAutofit/>
          </a:bodyPr>
          <a:lstStyle>
            <a:lvl1pPr>
              <a:defRPr sz="1400"/>
            </a:lvl1pPr>
            <a:lvl2pPr>
              <a:defRPr/>
            </a:lvl2pPr>
            <a:lvl3pPr>
              <a:defRPr/>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4">
            <a:extLst>
              <a:ext uri="{FF2B5EF4-FFF2-40B4-BE49-F238E27FC236}">
                <a16:creationId xmlns:a16="http://schemas.microsoft.com/office/drawing/2014/main" id="{04384C29-B1D2-4169-8C59-6E4C6B7D22EF}"/>
              </a:ext>
            </a:extLst>
          </p:cNvPr>
          <p:cNvSpPr>
            <a:spLocks noGrp="1"/>
          </p:cNvSpPr>
          <p:nvPr>
            <p:ph type="body" sz="quarter" idx="21" hasCustomPrompt="1"/>
          </p:nvPr>
        </p:nvSpPr>
        <p:spPr>
          <a:xfrm>
            <a:off x="503238" y="3237576"/>
            <a:ext cx="3817302" cy="320040"/>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21" name="Content Placeholder 5">
            <a:extLst>
              <a:ext uri="{FF2B5EF4-FFF2-40B4-BE49-F238E27FC236}">
                <a16:creationId xmlns:a16="http://schemas.microsoft.com/office/drawing/2014/main" id="{0312D5F6-81FC-4261-AED0-88E16C372781}"/>
              </a:ext>
            </a:extLst>
          </p:cNvPr>
          <p:cNvSpPr>
            <a:spLocks noGrp="1"/>
          </p:cNvSpPr>
          <p:nvPr>
            <p:ph sz="quarter" idx="22"/>
          </p:nvPr>
        </p:nvSpPr>
        <p:spPr>
          <a:xfrm>
            <a:off x="502919" y="3575350"/>
            <a:ext cx="3817301" cy="1081522"/>
          </a:xfrm>
        </p:spPr>
        <p:txBody>
          <a:bodyPr>
            <a:noAutofit/>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2CC59128-8C19-4115-801D-638E5DDDF8DB}"/>
              </a:ext>
            </a:extLst>
          </p:cNvPr>
          <p:cNvSpPr>
            <a:spLocks noGrp="1"/>
          </p:cNvSpPr>
          <p:nvPr>
            <p:ph type="sldNum" sz="quarter" idx="25"/>
          </p:nvPr>
        </p:nvSpPr>
        <p:spPr/>
        <p:txBody>
          <a:bodyPr/>
          <a:lstStyle/>
          <a:p>
            <a:pPr>
              <a:defRPr/>
            </a:pPr>
            <a:r>
              <a:rPr lang="en-IN" dirty="0"/>
              <a:t>|    </a:t>
            </a:r>
            <a:fld id="{7B2119CD-3B2D-4CEB-B404-D2E3F8CD6D69}" type="slidenum">
              <a:rPr lang="en-IN" smtClean="0"/>
              <a:pPr>
                <a:defRPr/>
              </a:pPr>
              <a:t>‹#›</a:t>
            </a:fld>
            <a:endParaRPr lang="en-IN" dirty="0"/>
          </a:p>
        </p:txBody>
      </p:sp>
      <p:sp>
        <p:nvSpPr>
          <p:cNvPr id="3" name="Title 2">
            <a:extLst>
              <a:ext uri="{FF2B5EF4-FFF2-40B4-BE49-F238E27FC236}">
                <a16:creationId xmlns:a16="http://schemas.microsoft.com/office/drawing/2014/main" id="{9A67DE3C-68DE-43DF-A233-910AFDC7FBD6}"/>
              </a:ext>
            </a:extLst>
          </p:cNvPr>
          <p:cNvSpPr>
            <a:spLocks noGrp="1"/>
          </p:cNvSpPr>
          <p:nvPr>
            <p:ph type="title"/>
          </p:nvPr>
        </p:nvSpPr>
        <p:spPr>
          <a:xfrm>
            <a:off x="502920" y="569594"/>
            <a:ext cx="3817300"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421853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 Half-content &amp; image layout">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0" y="0"/>
            <a:ext cx="4314969" cy="5143500"/>
          </a:xfrm>
          <a:prstGeom prst="rect">
            <a:avLst/>
          </a:prstGeom>
          <a:solidFill>
            <a:schemeClr val="bg2"/>
          </a:solidFill>
          <a:ln>
            <a:noFill/>
          </a:ln>
          <a:effectLst/>
        </p:spPr>
        <p:txBody>
          <a:bodyPr lIns="365760" rIns="365760" anchor="ctr" anchorCtr="1"/>
          <a:lstStyle>
            <a:lvl1pPr algn="ctr">
              <a:defRPr sz="1800" b="0" baseline="0">
                <a:solidFill>
                  <a:schemeClr val="accent1"/>
                </a:solidFill>
                <a:latin typeface="+mn-lt"/>
              </a:defRPr>
            </a:lvl1pPr>
          </a:lstStyle>
          <a:p>
            <a:r>
              <a:rPr lang="en-US" dirty="0"/>
              <a:t>Insert an image</a:t>
            </a:r>
            <a:br>
              <a:rPr lang="en-US" dirty="0"/>
            </a:br>
            <a:r>
              <a:rPr lang="en-US" dirty="0"/>
              <a:t>within this placeholder </a:t>
            </a:r>
          </a:p>
        </p:txBody>
      </p:sp>
      <p:sp>
        <p:nvSpPr>
          <p:cNvPr id="9" name="Content Placeholder 2">
            <a:extLst>
              <a:ext uri="{FF2B5EF4-FFF2-40B4-BE49-F238E27FC236}">
                <a16:creationId xmlns:a16="http://schemas.microsoft.com/office/drawing/2014/main" id="{A406D962-A904-455A-9FF2-A3FC930F6781}"/>
              </a:ext>
            </a:extLst>
          </p:cNvPr>
          <p:cNvSpPr txBox="1">
            <a:spLocks/>
          </p:cNvSpPr>
          <p:nvPr userDrawn="1"/>
        </p:nvSpPr>
        <p:spPr bwMode="gray">
          <a:xfrm>
            <a:off x="502920" y="4820603"/>
            <a:ext cx="3057981" cy="219076"/>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lvl="0"/>
            <a:r>
              <a:rPr lang="en-US" dirty="0"/>
              <a:t>Proprietary and confidential — do not distribute</a:t>
            </a:r>
          </a:p>
        </p:txBody>
      </p:sp>
      <p:sp>
        <p:nvSpPr>
          <p:cNvPr id="15" name="Text Placeholder 9">
            <a:extLst>
              <a:ext uri="{FF2B5EF4-FFF2-40B4-BE49-F238E27FC236}">
                <a16:creationId xmlns:a16="http://schemas.microsoft.com/office/drawing/2014/main" id="{82FAC416-5A96-491E-91F4-37DD3C42AC2D}"/>
              </a:ext>
            </a:extLst>
          </p:cNvPr>
          <p:cNvSpPr>
            <a:spLocks noGrp="1"/>
          </p:cNvSpPr>
          <p:nvPr>
            <p:ph type="body" sz="quarter" idx="18" hasCustomPrompt="1"/>
          </p:nvPr>
        </p:nvSpPr>
        <p:spPr>
          <a:xfrm>
            <a:off x="4826509"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7" name="Text Placeholder 4">
            <a:extLst>
              <a:ext uri="{FF2B5EF4-FFF2-40B4-BE49-F238E27FC236}">
                <a16:creationId xmlns:a16="http://schemas.microsoft.com/office/drawing/2014/main" id="{53FDA49B-BBFC-4479-BD4E-6B88C700E352}"/>
              </a:ext>
            </a:extLst>
          </p:cNvPr>
          <p:cNvSpPr>
            <a:spLocks noGrp="1"/>
          </p:cNvSpPr>
          <p:nvPr>
            <p:ph type="body" sz="quarter" idx="19" hasCustomPrompt="1"/>
          </p:nvPr>
        </p:nvSpPr>
        <p:spPr>
          <a:xfrm>
            <a:off x="4826826" y="1097957"/>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SUBTITLE, CALIBRI, 18PT, BOLD</a:t>
            </a:r>
          </a:p>
        </p:txBody>
      </p:sp>
      <p:sp>
        <p:nvSpPr>
          <p:cNvPr id="18" name="Text Placeholder 4">
            <a:extLst>
              <a:ext uri="{FF2B5EF4-FFF2-40B4-BE49-F238E27FC236}">
                <a16:creationId xmlns:a16="http://schemas.microsoft.com/office/drawing/2014/main" id="{EC4C2575-A445-43B7-875C-641A76884F26}"/>
              </a:ext>
            </a:extLst>
          </p:cNvPr>
          <p:cNvSpPr>
            <a:spLocks noGrp="1"/>
          </p:cNvSpPr>
          <p:nvPr>
            <p:ph type="body" sz="quarter" idx="13" hasCustomPrompt="1"/>
          </p:nvPr>
        </p:nvSpPr>
        <p:spPr>
          <a:xfrm>
            <a:off x="4826826" y="1619968"/>
            <a:ext cx="3817302" cy="320040"/>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19" name="Content Placeholder 5">
            <a:extLst>
              <a:ext uri="{FF2B5EF4-FFF2-40B4-BE49-F238E27FC236}">
                <a16:creationId xmlns:a16="http://schemas.microsoft.com/office/drawing/2014/main" id="{E778DA63-FCCC-4EE0-AA5F-890A1063CF18}"/>
              </a:ext>
            </a:extLst>
          </p:cNvPr>
          <p:cNvSpPr>
            <a:spLocks noGrp="1"/>
          </p:cNvSpPr>
          <p:nvPr>
            <p:ph sz="quarter" idx="20"/>
          </p:nvPr>
        </p:nvSpPr>
        <p:spPr>
          <a:xfrm>
            <a:off x="4826507" y="1957741"/>
            <a:ext cx="3817301" cy="1081523"/>
          </a:xfrm>
        </p:spPr>
        <p:txBody>
          <a:bodyPr>
            <a:noAutofit/>
          </a:bodyPr>
          <a:lstStyle>
            <a:lvl1pPr>
              <a:defRPr sz="1400"/>
            </a:lvl1pPr>
            <a:lvl2pPr>
              <a:defRPr/>
            </a:lvl2pPr>
            <a:lvl3pPr>
              <a:defRPr/>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4">
            <a:extLst>
              <a:ext uri="{FF2B5EF4-FFF2-40B4-BE49-F238E27FC236}">
                <a16:creationId xmlns:a16="http://schemas.microsoft.com/office/drawing/2014/main" id="{BFD7EDCF-7335-4524-B52F-57203999193F}"/>
              </a:ext>
            </a:extLst>
          </p:cNvPr>
          <p:cNvSpPr>
            <a:spLocks noGrp="1"/>
          </p:cNvSpPr>
          <p:nvPr>
            <p:ph type="body" sz="quarter" idx="21" hasCustomPrompt="1"/>
          </p:nvPr>
        </p:nvSpPr>
        <p:spPr>
          <a:xfrm>
            <a:off x="4826826" y="3237576"/>
            <a:ext cx="3817302" cy="320040"/>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21" name="Content Placeholder 5">
            <a:extLst>
              <a:ext uri="{FF2B5EF4-FFF2-40B4-BE49-F238E27FC236}">
                <a16:creationId xmlns:a16="http://schemas.microsoft.com/office/drawing/2014/main" id="{08041EA5-1907-45C9-B84F-05A0E02AB318}"/>
              </a:ext>
            </a:extLst>
          </p:cNvPr>
          <p:cNvSpPr>
            <a:spLocks noGrp="1"/>
          </p:cNvSpPr>
          <p:nvPr>
            <p:ph sz="quarter" idx="22"/>
          </p:nvPr>
        </p:nvSpPr>
        <p:spPr>
          <a:xfrm>
            <a:off x="4826507" y="3575350"/>
            <a:ext cx="3817301" cy="1081522"/>
          </a:xfrm>
        </p:spPr>
        <p:txBody>
          <a:bodyPr>
            <a:noAutofit/>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62859DF1-EAA0-48AE-9642-5890114712D6}"/>
              </a:ext>
            </a:extLst>
          </p:cNvPr>
          <p:cNvSpPr>
            <a:spLocks noGrp="1"/>
          </p:cNvSpPr>
          <p:nvPr>
            <p:ph type="sldNum" sz="quarter" idx="25"/>
          </p:nvPr>
        </p:nvSpPr>
        <p:spPr/>
        <p:txBody>
          <a:bodyPr/>
          <a:lstStyle/>
          <a:p>
            <a:pPr>
              <a:defRPr/>
            </a:pPr>
            <a:r>
              <a:rPr lang="en-IN" dirty="0"/>
              <a:t>|    </a:t>
            </a:r>
            <a:fld id="{7B2119CD-3B2D-4CEB-B404-D2E3F8CD6D69}" type="slidenum">
              <a:rPr lang="en-IN" smtClean="0"/>
              <a:pPr>
                <a:defRPr/>
              </a:pPr>
              <a:t>‹#›</a:t>
            </a:fld>
            <a:endParaRPr lang="en-IN" dirty="0"/>
          </a:p>
        </p:txBody>
      </p:sp>
      <p:sp>
        <p:nvSpPr>
          <p:cNvPr id="3" name="Title 2">
            <a:extLst>
              <a:ext uri="{FF2B5EF4-FFF2-40B4-BE49-F238E27FC236}">
                <a16:creationId xmlns:a16="http://schemas.microsoft.com/office/drawing/2014/main" id="{40AE3F9D-0018-4E23-82DB-DD559B56D0D9}"/>
              </a:ext>
            </a:extLst>
          </p:cNvPr>
          <p:cNvSpPr>
            <a:spLocks noGrp="1"/>
          </p:cNvSpPr>
          <p:nvPr>
            <p:ph type="title"/>
          </p:nvPr>
        </p:nvSpPr>
        <p:spPr>
          <a:xfrm>
            <a:off x="4818888" y="569594"/>
            <a:ext cx="3822192"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3435876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 Alternate Half-content &amp; image layout">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4818888" y="0"/>
            <a:ext cx="4325111" cy="5143500"/>
          </a:xfrm>
          <a:prstGeom prst="rect">
            <a:avLst/>
          </a:prstGeom>
          <a:solidFill>
            <a:schemeClr val="bg2"/>
          </a:solidFill>
          <a:ln>
            <a:noFill/>
          </a:ln>
          <a:effectLst/>
        </p:spPr>
        <p:txBody>
          <a:bodyPr lIns="365760" rIns="365760" anchor="ctr" anchorCtr="1"/>
          <a:lstStyle>
            <a:lvl1pPr algn="ctr">
              <a:defRPr sz="1800" b="0" baseline="0">
                <a:solidFill>
                  <a:schemeClr val="accent1"/>
                </a:solidFill>
                <a:latin typeface="+mn-lt"/>
              </a:defRPr>
            </a:lvl1pPr>
          </a:lstStyle>
          <a:p>
            <a:r>
              <a:rPr lang="en-US" dirty="0"/>
              <a:t>Insert an image</a:t>
            </a:r>
            <a:br>
              <a:rPr lang="en-US" dirty="0"/>
            </a:br>
            <a:r>
              <a:rPr lang="en-US" dirty="0"/>
              <a:t>within this placeholder </a:t>
            </a:r>
          </a:p>
        </p:txBody>
      </p:sp>
      <p:sp>
        <p:nvSpPr>
          <p:cNvPr id="14" name="Text Placeholder 9">
            <a:extLst>
              <a:ext uri="{FF2B5EF4-FFF2-40B4-BE49-F238E27FC236}">
                <a16:creationId xmlns:a16="http://schemas.microsoft.com/office/drawing/2014/main" id="{05D9C096-3ECB-4476-AF46-67B691208D52}"/>
              </a:ext>
            </a:extLst>
          </p:cNvPr>
          <p:cNvSpPr>
            <a:spLocks noGrp="1"/>
          </p:cNvSpPr>
          <p:nvPr>
            <p:ph type="body" sz="quarter" idx="18" hasCustomPrompt="1"/>
          </p:nvPr>
        </p:nvSpPr>
        <p:spPr>
          <a:xfrm>
            <a:off x="502921"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7" name="Text Placeholder 4">
            <a:extLst>
              <a:ext uri="{FF2B5EF4-FFF2-40B4-BE49-F238E27FC236}">
                <a16:creationId xmlns:a16="http://schemas.microsoft.com/office/drawing/2014/main" id="{E828A00F-D1B4-4C3E-969E-375A3487E70C}"/>
              </a:ext>
            </a:extLst>
          </p:cNvPr>
          <p:cNvSpPr>
            <a:spLocks noGrp="1"/>
          </p:cNvSpPr>
          <p:nvPr>
            <p:ph type="body" sz="quarter" idx="19" hasCustomPrompt="1"/>
          </p:nvPr>
        </p:nvSpPr>
        <p:spPr>
          <a:xfrm>
            <a:off x="503238" y="1097957"/>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SUBTITLE, CALIBRI, 18PT, BOLD</a:t>
            </a:r>
          </a:p>
        </p:txBody>
      </p:sp>
      <p:sp>
        <p:nvSpPr>
          <p:cNvPr id="19" name="Content Placeholder 5">
            <a:extLst>
              <a:ext uri="{FF2B5EF4-FFF2-40B4-BE49-F238E27FC236}">
                <a16:creationId xmlns:a16="http://schemas.microsoft.com/office/drawing/2014/main" id="{74DA2C74-7837-4DF6-A9E0-010AABA411BF}"/>
              </a:ext>
            </a:extLst>
          </p:cNvPr>
          <p:cNvSpPr>
            <a:spLocks noGrp="1"/>
          </p:cNvSpPr>
          <p:nvPr>
            <p:ph sz="quarter" idx="20"/>
          </p:nvPr>
        </p:nvSpPr>
        <p:spPr>
          <a:xfrm>
            <a:off x="502919" y="1619968"/>
            <a:ext cx="3817301" cy="3045695"/>
          </a:xfrm>
        </p:spPr>
        <p:txBody>
          <a:bodyPr>
            <a:noAutofit/>
          </a:bodyPr>
          <a:lstStyle>
            <a:lvl1pPr>
              <a:defRPr sz="1400"/>
            </a:lvl1pPr>
            <a:lvl2pPr>
              <a:defRPr/>
            </a:lvl2pPr>
            <a:lvl3pPr>
              <a:defRPr/>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B56BBD30-0719-4938-BD49-A680D58627FE}"/>
              </a:ext>
            </a:extLst>
          </p:cNvPr>
          <p:cNvSpPr>
            <a:spLocks noGrp="1"/>
          </p:cNvSpPr>
          <p:nvPr>
            <p:ph type="sldNum" sz="quarter" idx="23"/>
          </p:nvPr>
        </p:nvSpPr>
        <p:spPr/>
        <p:txBody>
          <a:bodyPr/>
          <a:lstStyle/>
          <a:p>
            <a:pPr>
              <a:defRPr/>
            </a:pPr>
            <a:r>
              <a:rPr lang="en-IN" dirty="0"/>
              <a:t>|    </a:t>
            </a:r>
            <a:fld id="{7B2119CD-3B2D-4CEB-B404-D2E3F8CD6D69}" type="slidenum">
              <a:rPr lang="en-IN" smtClean="0"/>
              <a:pPr>
                <a:defRPr/>
              </a:pPr>
              <a:t>‹#›</a:t>
            </a:fld>
            <a:endParaRPr lang="en-IN" dirty="0"/>
          </a:p>
        </p:txBody>
      </p:sp>
      <p:sp>
        <p:nvSpPr>
          <p:cNvPr id="3" name="Title 2">
            <a:extLst>
              <a:ext uri="{FF2B5EF4-FFF2-40B4-BE49-F238E27FC236}">
                <a16:creationId xmlns:a16="http://schemas.microsoft.com/office/drawing/2014/main" id="{7A62E712-D0C0-4F27-A890-045067D4FBAF}"/>
              </a:ext>
            </a:extLst>
          </p:cNvPr>
          <p:cNvSpPr>
            <a:spLocks noGrp="1"/>
          </p:cNvSpPr>
          <p:nvPr>
            <p:ph type="title"/>
          </p:nvPr>
        </p:nvSpPr>
        <p:spPr>
          <a:xfrm>
            <a:off x="502920" y="569594"/>
            <a:ext cx="3817300"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1963493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 Alternate Half-content &amp; image layout">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0" y="0"/>
            <a:ext cx="4314969" cy="5143500"/>
          </a:xfrm>
          <a:prstGeom prst="rect">
            <a:avLst/>
          </a:prstGeom>
          <a:solidFill>
            <a:schemeClr val="bg2"/>
          </a:solidFill>
          <a:ln>
            <a:noFill/>
          </a:ln>
          <a:effectLst/>
        </p:spPr>
        <p:txBody>
          <a:bodyPr lIns="365760" rIns="365760" anchor="ctr" anchorCtr="1"/>
          <a:lstStyle>
            <a:lvl1pPr algn="ctr">
              <a:defRPr sz="1800" b="0" baseline="0">
                <a:solidFill>
                  <a:schemeClr val="accent1"/>
                </a:solidFill>
                <a:latin typeface="+mn-lt"/>
              </a:defRPr>
            </a:lvl1pPr>
          </a:lstStyle>
          <a:p>
            <a:r>
              <a:rPr lang="en-US" dirty="0"/>
              <a:t>Insert an image</a:t>
            </a:r>
            <a:br>
              <a:rPr lang="en-US" dirty="0"/>
            </a:br>
            <a:r>
              <a:rPr lang="en-US" dirty="0"/>
              <a:t>within this placeholder </a:t>
            </a:r>
          </a:p>
        </p:txBody>
      </p:sp>
      <p:sp>
        <p:nvSpPr>
          <p:cNvPr id="9" name="Content Placeholder 2">
            <a:extLst>
              <a:ext uri="{FF2B5EF4-FFF2-40B4-BE49-F238E27FC236}">
                <a16:creationId xmlns:a16="http://schemas.microsoft.com/office/drawing/2014/main" id="{A406D962-A904-455A-9FF2-A3FC930F6781}"/>
              </a:ext>
            </a:extLst>
          </p:cNvPr>
          <p:cNvSpPr txBox="1">
            <a:spLocks/>
          </p:cNvSpPr>
          <p:nvPr userDrawn="1"/>
        </p:nvSpPr>
        <p:spPr bwMode="gray">
          <a:xfrm>
            <a:off x="502920" y="4820603"/>
            <a:ext cx="3057981" cy="219076"/>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lvl="0"/>
            <a:r>
              <a:rPr lang="en-US" dirty="0"/>
              <a:t>Proprietary and confidential — do not distribute</a:t>
            </a:r>
          </a:p>
        </p:txBody>
      </p:sp>
      <p:sp>
        <p:nvSpPr>
          <p:cNvPr id="15" name="Text Placeholder 9">
            <a:extLst>
              <a:ext uri="{FF2B5EF4-FFF2-40B4-BE49-F238E27FC236}">
                <a16:creationId xmlns:a16="http://schemas.microsoft.com/office/drawing/2014/main" id="{82FAC416-5A96-491E-91F4-37DD3C42AC2D}"/>
              </a:ext>
            </a:extLst>
          </p:cNvPr>
          <p:cNvSpPr>
            <a:spLocks noGrp="1"/>
          </p:cNvSpPr>
          <p:nvPr>
            <p:ph type="body" sz="quarter" idx="18" hasCustomPrompt="1"/>
          </p:nvPr>
        </p:nvSpPr>
        <p:spPr>
          <a:xfrm>
            <a:off x="4826509"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7" name="Text Placeholder 4">
            <a:extLst>
              <a:ext uri="{FF2B5EF4-FFF2-40B4-BE49-F238E27FC236}">
                <a16:creationId xmlns:a16="http://schemas.microsoft.com/office/drawing/2014/main" id="{53FDA49B-BBFC-4479-BD4E-6B88C700E352}"/>
              </a:ext>
            </a:extLst>
          </p:cNvPr>
          <p:cNvSpPr>
            <a:spLocks noGrp="1"/>
          </p:cNvSpPr>
          <p:nvPr>
            <p:ph type="body" sz="quarter" idx="19" hasCustomPrompt="1"/>
          </p:nvPr>
        </p:nvSpPr>
        <p:spPr>
          <a:xfrm>
            <a:off x="4826826" y="1097957"/>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SUBTITLE, CALIBRI, 18PT, BOLD</a:t>
            </a:r>
          </a:p>
        </p:txBody>
      </p:sp>
      <p:sp>
        <p:nvSpPr>
          <p:cNvPr id="19" name="Content Placeholder 5">
            <a:extLst>
              <a:ext uri="{FF2B5EF4-FFF2-40B4-BE49-F238E27FC236}">
                <a16:creationId xmlns:a16="http://schemas.microsoft.com/office/drawing/2014/main" id="{E778DA63-FCCC-4EE0-AA5F-890A1063CF18}"/>
              </a:ext>
            </a:extLst>
          </p:cNvPr>
          <p:cNvSpPr>
            <a:spLocks noGrp="1"/>
          </p:cNvSpPr>
          <p:nvPr>
            <p:ph sz="quarter" idx="20"/>
          </p:nvPr>
        </p:nvSpPr>
        <p:spPr>
          <a:xfrm>
            <a:off x="4826507" y="1619968"/>
            <a:ext cx="3817301" cy="3045695"/>
          </a:xfrm>
        </p:spPr>
        <p:txBody>
          <a:bodyPr>
            <a:noAutofit/>
          </a:bodyPr>
          <a:lstStyle>
            <a:lvl1pPr>
              <a:defRPr sz="1400"/>
            </a:lvl1pPr>
            <a:lvl2pPr>
              <a:defRPr/>
            </a:lvl2pPr>
            <a:lvl3pPr>
              <a:defRPr/>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A5194424-AE09-468A-95DC-0699180FC4E1}"/>
              </a:ext>
            </a:extLst>
          </p:cNvPr>
          <p:cNvSpPr>
            <a:spLocks noGrp="1"/>
          </p:cNvSpPr>
          <p:nvPr>
            <p:ph type="sldNum" sz="quarter" idx="23"/>
          </p:nvPr>
        </p:nvSpPr>
        <p:spPr/>
        <p:txBody>
          <a:bodyPr/>
          <a:lstStyle/>
          <a:p>
            <a:pPr>
              <a:defRPr/>
            </a:pPr>
            <a:r>
              <a:rPr lang="en-IN" dirty="0"/>
              <a:t>|    </a:t>
            </a:r>
            <a:fld id="{7B2119CD-3B2D-4CEB-B404-D2E3F8CD6D69}" type="slidenum">
              <a:rPr lang="en-IN" smtClean="0"/>
              <a:pPr>
                <a:defRPr/>
              </a:pPr>
              <a:t>‹#›</a:t>
            </a:fld>
            <a:endParaRPr lang="en-IN" dirty="0"/>
          </a:p>
        </p:txBody>
      </p:sp>
      <p:sp>
        <p:nvSpPr>
          <p:cNvPr id="3" name="Title 2">
            <a:extLst>
              <a:ext uri="{FF2B5EF4-FFF2-40B4-BE49-F238E27FC236}">
                <a16:creationId xmlns:a16="http://schemas.microsoft.com/office/drawing/2014/main" id="{22AB94D7-D90B-4C16-A5BF-F2C3042C6A24}"/>
              </a:ext>
            </a:extLst>
          </p:cNvPr>
          <p:cNvSpPr>
            <a:spLocks noGrp="1"/>
          </p:cNvSpPr>
          <p:nvPr>
            <p:ph type="title"/>
          </p:nvPr>
        </p:nvSpPr>
        <p:spPr>
          <a:xfrm>
            <a:off x="4818888" y="569594"/>
            <a:ext cx="3822191"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2033352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Page Chart + Header">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6DB57EE1-11D5-470C-B633-08E9CE6ABD2E}"/>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14" name="Text Placeholder 4">
            <a:extLst>
              <a:ext uri="{FF2B5EF4-FFF2-40B4-BE49-F238E27FC236}">
                <a16:creationId xmlns:a16="http://schemas.microsoft.com/office/drawing/2014/main" id="{69C8B4ED-99D4-4FA7-951B-B230EC2B1EEC}"/>
              </a:ext>
            </a:extLst>
          </p:cNvPr>
          <p:cNvSpPr>
            <a:spLocks noGrp="1"/>
          </p:cNvSpPr>
          <p:nvPr>
            <p:ph type="body" sz="quarter" idx="20" hasCustomPrompt="1"/>
          </p:nvPr>
        </p:nvSpPr>
        <p:spPr>
          <a:xfrm>
            <a:off x="497711" y="1097957"/>
            <a:ext cx="8138160" cy="274320"/>
          </a:xfrm>
          <a:prstGeom prst="rect">
            <a:avLst/>
          </a:prstGeom>
        </p:spPr>
        <p:txBody>
          <a:bodyPr>
            <a:noAutofit/>
          </a:bodyPr>
          <a:lstStyle>
            <a:lvl1pPr>
              <a:defRPr sz="1800" b="1" cap="all" baseline="0">
                <a:solidFill>
                  <a:schemeClr val="accent3"/>
                </a:solidFill>
                <a:latin typeface="+mn-lt"/>
              </a:defRPr>
            </a:lvl1pPr>
          </a:lstStyle>
          <a:p>
            <a:pPr lvl="0"/>
            <a:r>
              <a:rPr lang="en-US"/>
              <a:t>CLICK TO EDIT CHART TITLE, CALIBRI, 18PT, BOLD</a:t>
            </a:r>
          </a:p>
        </p:txBody>
      </p:sp>
      <p:sp>
        <p:nvSpPr>
          <p:cNvPr id="16" name="Text Placeholder 4">
            <a:extLst>
              <a:ext uri="{FF2B5EF4-FFF2-40B4-BE49-F238E27FC236}">
                <a16:creationId xmlns:a16="http://schemas.microsoft.com/office/drawing/2014/main" id="{9849D2D5-1C25-41F7-91C5-A575937D23D1}"/>
              </a:ext>
            </a:extLst>
          </p:cNvPr>
          <p:cNvSpPr>
            <a:spLocks noGrp="1"/>
          </p:cNvSpPr>
          <p:nvPr>
            <p:ph type="body" sz="quarter" idx="21" hasCustomPrompt="1"/>
          </p:nvPr>
        </p:nvSpPr>
        <p:spPr>
          <a:xfrm>
            <a:off x="497710" y="1369506"/>
            <a:ext cx="8138160" cy="274320"/>
          </a:xfrm>
        </p:spPr>
        <p:txBody>
          <a:bodyPr>
            <a:noAutofit/>
          </a:bodyPr>
          <a:lstStyle>
            <a:lvl1pPr>
              <a:defRPr sz="1400"/>
            </a:lvl1pPr>
          </a:lstStyle>
          <a:p>
            <a:pPr lvl="0"/>
            <a:r>
              <a:rPr lang="en-US"/>
              <a:t>Second level for chart subtitle</a:t>
            </a:r>
          </a:p>
        </p:txBody>
      </p:sp>
      <p:sp>
        <p:nvSpPr>
          <p:cNvPr id="17" name="Chart Placeholder 14">
            <a:extLst>
              <a:ext uri="{FF2B5EF4-FFF2-40B4-BE49-F238E27FC236}">
                <a16:creationId xmlns:a16="http://schemas.microsoft.com/office/drawing/2014/main" id="{5F384281-9885-4DF1-AB32-7D6D158EC4B8}"/>
              </a:ext>
            </a:extLst>
          </p:cNvPr>
          <p:cNvSpPr>
            <a:spLocks noGrp="1"/>
          </p:cNvSpPr>
          <p:nvPr>
            <p:ph type="chart" sz="quarter" idx="22"/>
          </p:nvPr>
        </p:nvSpPr>
        <p:spPr>
          <a:xfrm>
            <a:off x="502920" y="1714500"/>
            <a:ext cx="8145780" cy="2743200"/>
          </a:xfrm>
        </p:spPr>
        <p:txBody>
          <a:bodyPr anchor="ctr"/>
          <a:lstStyle>
            <a:lvl1pPr algn="ctr">
              <a:defRPr>
                <a:latin typeface="+mn-lt"/>
              </a:defRPr>
            </a:lvl1pPr>
          </a:lstStyle>
          <a:p>
            <a:r>
              <a:rPr lang="en-US" dirty="0"/>
              <a:t>Click icon to add chart</a:t>
            </a:r>
          </a:p>
        </p:txBody>
      </p:sp>
      <p:sp>
        <p:nvSpPr>
          <p:cNvPr id="18" name="Text Placeholder 7">
            <a:extLst>
              <a:ext uri="{FF2B5EF4-FFF2-40B4-BE49-F238E27FC236}">
                <a16:creationId xmlns:a16="http://schemas.microsoft.com/office/drawing/2014/main" id="{0806C5A9-06E4-4EA0-A5AC-FD02E44C1525}"/>
              </a:ext>
            </a:extLst>
          </p:cNvPr>
          <p:cNvSpPr>
            <a:spLocks noGrp="1"/>
          </p:cNvSpPr>
          <p:nvPr>
            <p:ph type="body" sz="quarter" idx="16" hasCustomPrompt="1"/>
          </p:nvPr>
        </p:nvSpPr>
        <p:spPr>
          <a:xfrm>
            <a:off x="502920" y="4616896"/>
            <a:ext cx="8138160" cy="170816"/>
          </a:xfrm>
          <a:prstGeom prst="rect">
            <a:avLst/>
          </a:prstGeom>
        </p:spPr>
        <p:txBody>
          <a:bodyPr wrap="square" anchor="b" anchorCtr="0">
            <a:spAutoFit/>
          </a:bodyPr>
          <a:lstStyle>
            <a:lvl1pPr>
              <a:lnSpc>
                <a:spcPct val="90000"/>
              </a:lnSpc>
              <a:spcBef>
                <a:spcPts val="200"/>
              </a:spcBef>
              <a:defRPr sz="900" b="0">
                <a:solidFill>
                  <a:schemeClr val="tx1">
                    <a:lumMod val="65000"/>
                    <a:lumOff val="35000"/>
                  </a:schemeClr>
                </a:solidFill>
                <a:latin typeface="+mn-lt"/>
                <a:cs typeface="Calibri" panose="020F0502020204030204" pitchFamily="34" charset="0"/>
              </a:defRPr>
            </a:lvl1pPr>
          </a:lstStyle>
          <a:p>
            <a:pPr lvl="0"/>
            <a:r>
              <a:rPr lang="en-US"/>
              <a:t>Add footnote, source here</a:t>
            </a:r>
          </a:p>
        </p:txBody>
      </p:sp>
      <p:sp>
        <p:nvSpPr>
          <p:cNvPr id="7" name="Slide Number Placeholder 6">
            <a:extLst>
              <a:ext uri="{FF2B5EF4-FFF2-40B4-BE49-F238E27FC236}">
                <a16:creationId xmlns:a16="http://schemas.microsoft.com/office/drawing/2014/main" id="{0672353F-0202-40BD-B19D-D4C9B9A0C62B}"/>
              </a:ext>
            </a:extLst>
          </p:cNvPr>
          <p:cNvSpPr>
            <a:spLocks noGrp="1"/>
          </p:cNvSpPr>
          <p:nvPr>
            <p:ph type="sldNum" sz="quarter" idx="25"/>
          </p:nvPr>
        </p:nvSpPr>
        <p:spPr/>
        <p:txBody>
          <a:bodyPr/>
          <a:lstStyle/>
          <a:p>
            <a:pPr>
              <a:defRPr/>
            </a:pPr>
            <a:r>
              <a:rPr lang="en-IN" dirty="0"/>
              <a:t>|    </a:t>
            </a:r>
            <a:fld id="{7B2119CD-3B2D-4CEB-B404-D2E3F8CD6D69}" type="slidenum">
              <a:rPr lang="en-IN" smtClean="0"/>
              <a:pPr>
                <a:defRPr/>
              </a:pPr>
              <a:t>‹#›</a:t>
            </a:fld>
            <a:endParaRPr lang="en-IN" dirty="0"/>
          </a:p>
        </p:txBody>
      </p:sp>
      <p:sp>
        <p:nvSpPr>
          <p:cNvPr id="3" name="Title 2">
            <a:extLst>
              <a:ext uri="{FF2B5EF4-FFF2-40B4-BE49-F238E27FC236}">
                <a16:creationId xmlns:a16="http://schemas.microsoft.com/office/drawing/2014/main" id="{09B3C7C1-99C7-46EF-8247-FA3C97B61021}"/>
              </a:ext>
            </a:extLst>
          </p:cNvPr>
          <p:cNvSpPr>
            <a:spLocks noGrp="1"/>
          </p:cNvSpPr>
          <p:nvPr>
            <p:ph type="title"/>
          </p:nvPr>
        </p:nvSpPr>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4219168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Page Table + Header">
    <p:spTree>
      <p:nvGrpSpPr>
        <p:cNvPr id="1" name=""/>
        <p:cNvGrpSpPr/>
        <p:nvPr/>
      </p:nvGrpSpPr>
      <p:grpSpPr>
        <a:xfrm>
          <a:off x="0" y="0"/>
          <a:ext cx="0" cy="0"/>
          <a:chOff x="0" y="0"/>
          <a:chExt cx="0" cy="0"/>
        </a:xfrm>
      </p:grpSpPr>
      <p:sp>
        <p:nvSpPr>
          <p:cNvPr id="13" name="Text Placeholder 9">
            <a:extLst>
              <a:ext uri="{FF2B5EF4-FFF2-40B4-BE49-F238E27FC236}">
                <a16:creationId xmlns:a16="http://schemas.microsoft.com/office/drawing/2014/main" id="{E4099E12-93CF-4238-950D-B699BBED1B97}"/>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16" name="Text Placeholder 4">
            <a:extLst>
              <a:ext uri="{FF2B5EF4-FFF2-40B4-BE49-F238E27FC236}">
                <a16:creationId xmlns:a16="http://schemas.microsoft.com/office/drawing/2014/main" id="{2FAF8700-F002-4A2F-B04A-6FE90BE6FD35}"/>
              </a:ext>
            </a:extLst>
          </p:cNvPr>
          <p:cNvSpPr>
            <a:spLocks noGrp="1"/>
          </p:cNvSpPr>
          <p:nvPr>
            <p:ph type="body" sz="quarter" idx="20" hasCustomPrompt="1"/>
          </p:nvPr>
        </p:nvSpPr>
        <p:spPr>
          <a:xfrm>
            <a:off x="497711" y="1097957"/>
            <a:ext cx="8138160" cy="274320"/>
          </a:xfrm>
          <a:prstGeom prst="rect">
            <a:avLst/>
          </a:prstGeom>
        </p:spPr>
        <p:txBody>
          <a:bodyPr>
            <a:noAutofit/>
          </a:bodyPr>
          <a:lstStyle>
            <a:lvl1pPr>
              <a:defRPr sz="1800" b="1" cap="all" baseline="0">
                <a:solidFill>
                  <a:schemeClr val="accent3"/>
                </a:solidFill>
                <a:latin typeface="+mn-lt"/>
              </a:defRPr>
            </a:lvl1pPr>
          </a:lstStyle>
          <a:p>
            <a:pPr lvl="0"/>
            <a:r>
              <a:rPr lang="en-US"/>
              <a:t>CLICK TO EDIT table TITLE, CALIBRI, 18PT, BOLD</a:t>
            </a:r>
          </a:p>
        </p:txBody>
      </p:sp>
      <p:sp>
        <p:nvSpPr>
          <p:cNvPr id="17" name="Text Placeholder 4">
            <a:extLst>
              <a:ext uri="{FF2B5EF4-FFF2-40B4-BE49-F238E27FC236}">
                <a16:creationId xmlns:a16="http://schemas.microsoft.com/office/drawing/2014/main" id="{CBF897FA-2891-4141-ADA3-1B87FB5BC58E}"/>
              </a:ext>
            </a:extLst>
          </p:cNvPr>
          <p:cNvSpPr>
            <a:spLocks noGrp="1"/>
          </p:cNvSpPr>
          <p:nvPr>
            <p:ph type="body" sz="quarter" idx="21" hasCustomPrompt="1"/>
          </p:nvPr>
        </p:nvSpPr>
        <p:spPr>
          <a:xfrm>
            <a:off x="497710" y="1369506"/>
            <a:ext cx="8138160" cy="274320"/>
          </a:xfrm>
        </p:spPr>
        <p:txBody>
          <a:bodyPr>
            <a:noAutofit/>
          </a:bodyPr>
          <a:lstStyle>
            <a:lvl1pPr>
              <a:defRPr sz="1400"/>
            </a:lvl1pPr>
          </a:lstStyle>
          <a:p>
            <a:pPr lvl="0"/>
            <a:r>
              <a:rPr lang="en-US"/>
              <a:t>Second level for table subtitle</a:t>
            </a:r>
          </a:p>
        </p:txBody>
      </p:sp>
      <p:sp>
        <p:nvSpPr>
          <p:cNvPr id="18" name="Table Placeholder 4">
            <a:extLst>
              <a:ext uri="{FF2B5EF4-FFF2-40B4-BE49-F238E27FC236}">
                <a16:creationId xmlns:a16="http://schemas.microsoft.com/office/drawing/2014/main" id="{2EA10139-92DE-45F7-A9D8-ABD6CC72C084}"/>
              </a:ext>
            </a:extLst>
          </p:cNvPr>
          <p:cNvSpPr>
            <a:spLocks noGrp="1"/>
          </p:cNvSpPr>
          <p:nvPr>
            <p:ph type="tbl" sz="quarter" idx="22"/>
          </p:nvPr>
        </p:nvSpPr>
        <p:spPr>
          <a:xfrm>
            <a:off x="502920" y="1714500"/>
            <a:ext cx="8150990" cy="2743200"/>
          </a:xfrm>
        </p:spPr>
        <p:txBody>
          <a:bodyPr anchor="ctr"/>
          <a:lstStyle>
            <a:lvl1pPr algn="ctr">
              <a:defRPr>
                <a:latin typeface="+mn-lt"/>
              </a:defRPr>
            </a:lvl1pPr>
          </a:lstStyle>
          <a:p>
            <a:r>
              <a:rPr lang="en-US" dirty="0"/>
              <a:t>Click icon to add table</a:t>
            </a:r>
          </a:p>
        </p:txBody>
      </p:sp>
      <p:sp>
        <p:nvSpPr>
          <p:cNvPr id="19" name="Text Placeholder 7">
            <a:extLst>
              <a:ext uri="{FF2B5EF4-FFF2-40B4-BE49-F238E27FC236}">
                <a16:creationId xmlns:a16="http://schemas.microsoft.com/office/drawing/2014/main" id="{347BBFB3-3E66-4180-AF12-56CA7F755311}"/>
              </a:ext>
            </a:extLst>
          </p:cNvPr>
          <p:cNvSpPr>
            <a:spLocks noGrp="1"/>
          </p:cNvSpPr>
          <p:nvPr>
            <p:ph type="body" sz="quarter" idx="16" hasCustomPrompt="1"/>
          </p:nvPr>
        </p:nvSpPr>
        <p:spPr>
          <a:xfrm>
            <a:off x="502920" y="4616896"/>
            <a:ext cx="8138160" cy="170816"/>
          </a:xfrm>
          <a:prstGeom prst="rect">
            <a:avLst/>
          </a:prstGeom>
        </p:spPr>
        <p:txBody>
          <a:bodyPr wrap="square" anchor="b" anchorCtr="0">
            <a:spAutoFit/>
          </a:bodyPr>
          <a:lstStyle>
            <a:lvl1pPr>
              <a:lnSpc>
                <a:spcPct val="90000"/>
              </a:lnSpc>
              <a:spcBef>
                <a:spcPts val="200"/>
              </a:spcBef>
              <a:defRPr sz="900" b="0">
                <a:solidFill>
                  <a:schemeClr val="tx1">
                    <a:lumMod val="65000"/>
                    <a:lumOff val="35000"/>
                  </a:schemeClr>
                </a:solidFill>
                <a:latin typeface="+mn-lt"/>
                <a:cs typeface="Calibri" panose="020F0502020204030204" pitchFamily="34" charset="0"/>
              </a:defRPr>
            </a:lvl1pPr>
          </a:lstStyle>
          <a:p>
            <a:pPr lvl="0"/>
            <a:r>
              <a:rPr lang="en-US"/>
              <a:t>Add footnote, source here</a:t>
            </a:r>
          </a:p>
        </p:txBody>
      </p:sp>
      <p:sp>
        <p:nvSpPr>
          <p:cNvPr id="4" name="Slide Number Placeholder 3">
            <a:extLst>
              <a:ext uri="{FF2B5EF4-FFF2-40B4-BE49-F238E27FC236}">
                <a16:creationId xmlns:a16="http://schemas.microsoft.com/office/drawing/2014/main" id="{5494FFD5-60B8-4C56-97EB-599229FD90B3}"/>
              </a:ext>
            </a:extLst>
          </p:cNvPr>
          <p:cNvSpPr>
            <a:spLocks noGrp="1"/>
          </p:cNvSpPr>
          <p:nvPr>
            <p:ph type="sldNum" sz="quarter" idx="25"/>
          </p:nvPr>
        </p:nvSpPr>
        <p:spPr/>
        <p:txBody>
          <a:bodyPr/>
          <a:lstStyle/>
          <a:p>
            <a:pPr>
              <a:defRPr/>
            </a:pPr>
            <a:r>
              <a:rPr lang="en-IN" dirty="0"/>
              <a:t>|    </a:t>
            </a:r>
            <a:fld id="{7B2119CD-3B2D-4CEB-B404-D2E3F8CD6D69}" type="slidenum">
              <a:rPr lang="en-IN" smtClean="0"/>
              <a:pPr>
                <a:defRPr/>
              </a:pPr>
              <a:t>‹#›</a:t>
            </a:fld>
            <a:endParaRPr lang="en-IN" dirty="0"/>
          </a:p>
        </p:txBody>
      </p:sp>
      <p:sp>
        <p:nvSpPr>
          <p:cNvPr id="6" name="Title 5">
            <a:extLst>
              <a:ext uri="{FF2B5EF4-FFF2-40B4-BE49-F238E27FC236}">
                <a16:creationId xmlns:a16="http://schemas.microsoft.com/office/drawing/2014/main" id="{1D78DA13-52C4-4A1D-BD59-DC0D557C1771}"/>
              </a:ext>
            </a:extLst>
          </p:cNvPr>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5006787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 Half-content &amp; full image layout">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EBBC6B44-1A66-4C17-802D-CD6F3BEB84DB}"/>
              </a:ext>
            </a:extLst>
          </p:cNvPr>
          <p:cNvSpPr>
            <a:spLocks noGrp="1"/>
          </p:cNvSpPr>
          <p:nvPr>
            <p:ph type="pic" sz="quarter" idx="14" hasCustomPrompt="1"/>
          </p:nvPr>
        </p:nvSpPr>
        <p:spPr>
          <a:xfrm>
            <a:off x="1" y="0"/>
            <a:ext cx="9144000" cy="5143500"/>
          </a:xfrm>
          <a:prstGeom prst="rect">
            <a:avLst/>
          </a:prstGeom>
          <a:solidFill>
            <a:schemeClr val="bg2"/>
          </a:solidFill>
          <a:ln>
            <a:noFill/>
          </a:ln>
          <a:effectLst/>
        </p:spPr>
        <p:txBody>
          <a:bodyPr lIns="365760" rIns="365760" anchor="ctr" anchorCtr="1"/>
          <a:lstStyle>
            <a:lvl1pPr marL="3776663" indent="0" algn="l">
              <a:tabLst/>
              <a:defRPr sz="1800" b="0" baseline="0">
                <a:solidFill>
                  <a:schemeClr val="accent1"/>
                </a:solidFill>
                <a:latin typeface="+mn-lt"/>
              </a:defRPr>
            </a:lvl1pPr>
          </a:lstStyle>
          <a:p>
            <a:r>
              <a:rPr lang="en-US" dirty="0"/>
              <a:t>Insert an image</a:t>
            </a:r>
            <a:br>
              <a:rPr lang="en-US" dirty="0"/>
            </a:br>
            <a:r>
              <a:rPr lang="en-US" dirty="0"/>
              <a:t>within this placeholder </a:t>
            </a:r>
          </a:p>
        </p:txBody>
      </p:sp>
      <p:sp>
        <p:nvSpPr>
          <p:cNvPr id="10" name="Content Placeholder 2">
            <a:extLst>
              <a:ext uri="{FF2B5EF4-FFF2-40B4-BE49-F238E27FC236}">
                <a16:creationId xmlns:a16="http://schemas.microsoft.com/office/drawing/2014/main" id="{3C8B7A96-E0C8-46F1-B070-891752D196D5}"/>
              </a:ext>
            </a:extLst>
          </p:cNvPr>
          <p:cNvSpPr txBox="1">
            <a:spLocks/>
          </p:cNvSpPr>
          <p:nvPr userDrawn="1"/>
        </p:nvSpPr>
        <p:spPr bwMode="gray">
          <a:xfrm>
            <a:off x="502920" y="4820603"/>
            <a:ext cx="3057981" cy="219076"/>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lvl="0"/>
            <a:r>
              <a:rPr lang="en-US" dirty="0"/>
              <a:t>Proprietary and confidential — do not distribute</a:t>
            </a:r>
          </a:p>
        </p:txBody>
      </p:sp>
      <p:sp>
        <p:nvSpPr>
          <p:cNvPr id="14" name="Text Placeholder 9">
            <a:extLst>
              <a:ext uri="{FF2B5EF4-FFF2-40B4-BE49-F238E27FC236}">
                <a16:creationId xmlns:a16="http://schemas.microsoft.com/office/drawing/2014/main" id="{BD57305E-F709-4E9E-B399-8D21F2A51FF6}"/>
              </a:ext>
            </a:extLst>
          </p:cNvPr>
          <p:cNvSpPr>
            <a:spLocks noGrp="1"/>
          </p:cNvSpPr>
          <p:nvPr>
            <p:ph type="body" sz="quarter" idx="18" hasCustomPrompt="1"/>
          </p:nvPr>
        </p:nvSpPr>
        <p:spPr>
          <a:xfrm>
            <a:off x="502921"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6" name="Content Placeholder 5">
            <a:extLst>
              <a:ext uri="{FF2B5EF4-FFF2-40B4-BE49-F238E27FC236}">
                <a16:creationId xmlns:a16="http://schemas.microsoft.com/office/drawing/2014/main" id="{C73EADF8-32AF-409A-AD0A-3134A5D09D53}"/>
              </a:ext>
            </a:extLst>
          </p:cNvPr>
          <p:cNvSpPr>
            <a:spLocks noGrp="1"/>
          </p:cNvSpPr>
          <p:nvPr>
            <p:ph sz="quarter" idx="19"/>
          </p:nvPr>
        </p:nvSpPr>
        <p:spPr>
          <a:xfrm>
            <a:off x="502919" y="1411940"/>
            <a:ext cx="3822191" cy="3251499"/>
          </a:xfrm>
        </p:spPr>
        <p:txBody>
          <a:bodyPr/>
          <a:lstStyle>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Date Placeholder 5">
            <a:extLst>
              <a:ext uri="{FF2B5EF4-FFF2-40B4-BE49-F238E27FC236}">
                <a16:creationId xmlns:a16="http://schemas.microsoft.com/office/drawing/2014/main" id="{89AEB25F-FA40-4727-8C63-0FB00C65B1F1}"/>
              </a:ext>
            </a:extLst>
          </p:cNvPr>
          <p:cNvSpPr>
            <a:spLocks noGrp="1"/>
          </p:cNvSpPr>
          <p:nvPr>
            <p:ph type="dt" sz="half" idx="20"/>
          </p:nvPr>
        </p:nvSpPr>
        <p:spPr>
          <a:xfrm>
            <a:off x="7531511" y="4767263"/>
            <a:ext cx="787879" cy="274637"/>
          </a:xfrm>
          <a:prstGeom prst="rect">
            <a:avLst/>
          </a:prstGeom>
        </p:spPr>
        <p:txBody>
          <a:bodyPr/>
          <a:lstStyle/>
          <a:p>
            <a:endParaRPr lang="en-IN" sz="1000" dirty="0"/>
          </a:p>
        </p:txBody>
      </p:sp>
      <p:sp>
        <p:nvSpPr>
          <p:cNvPr id="8" name="Slide Number Placeholder 7">
            <a:extLst>
              <a:ext uri="{FF2B5EF4-FFF2-40B4-BE49-F238E27FC236}">
                <a16:creationId xmlns:a16="http://schemas.microsoft.com/office/drawing/2014/main" id="{E0E4568D-868E-42F7-926A-483A8A7B381A}"/>
              </a:ext>
            </a:extLst>
          </p:cNvPr>
          <p:cNvSpPr>
            <a:spLocks noGrp="1"/>
          </p:cNvSpPr>
          <p:nvPr>
            <p:ph type="sldNum" sz="quarter" idx="22"/>
          </p:nvPr>
        </p:nvSpPr>
        <p:spPr/>
        <p:txBody>
          <a:bodyPr/>
          <a:lstStyle/>
          <a:p>
            <a:pPr>
              <a:defRPr/>
            </a:pPr>
            <a:r>
              <a:rPr lang="en-IN" dirty="0"/>
              <a:t>|    </a:t>
            </a:r>
            <a:fld id="{7B2119CD-3B2D-4CEB-B404-D2E3F8CD6D69}" type="slidenum">
              <a:rPr lang="en-IN" smtClean="0"/>
              <a:pPr>
                <a:defRPr/>
              </a:pPr>
              <a:t>‹#›</a:t>
            </a:fld>
            <a:endParaRPr lang="en-IN" dirty="0"/>
          </a:p>
        </p:txBody>
      </p:sp>
      <p:sp>
        <p:nvSpPr>
          <p:cNvPr id="3" name="Title 2">
            <a:extLst>
              <a:ext uri="{FF2B5EF4-FFF2-40B4-BE49-F238E27FC236}">
                <a16:creationId xmlns:a16="http://schemas.microsoft.com/office/drawing/2014/main" id="{F49B87BA-CB3B-4626-87FF-39721BA39BC9}"/>
              </a:ext>
            </a:extLst>
          </p:cNvPr>
          <p:cNvSpPr>
            <a:spLocks noGrp="1"/>
          </p:cNvSpPr>
          <p:nvPr>
            <p:ph type="title"/>
          </p:nvPr>
        </p:nvSpPr>
        <p:spPr>
          <a:xfrm>
            <a:off x="502920" y="569594"/>
            <a:ext cx="3822190"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3977696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 Half-content &amp; full image layout">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EBBC6B44-1A66-4C17-802D-CD6F3BEB84DB}"/>
              </a:ext>
            </a:extLst>
          </p:cNvPr>
          <p:cNvSpPr>
            <a:spLocks noGrp="1"/>
          </p:cNvSpPr>
          <p:nvPr>
            <p:ph type="pic" sz="quarter" idx="14" hasCustomPrompt="1"/>
          </p:nvPr>
        </p:nvSpPr>
        <p:spPr>
          <a:xfrm>
            <a:off x="1" y="0"/>
            <a:ext cx="9144000" cy="5143500"/>
          </a:xfrm>
          <a:prstGeom prst="rect">
            <a:avLst/>
          </a:prstGeom>
          <a:solidFill>
            <a:schemeClr val="bg2"/>
          </a:solidFill>
          <a:ln>
            <a:noFill/>
          </a:ln>
          <a:effectLst/>
        </p:spPr>
        <p:txBody>
          <a:bodyPr lIns="0" rIns="0" anchor="ctr" anchorCtr="0"/>
          <a:lstStyle>
            <a:lvl1pPr marL="695325" indent="0" algn="l">
              <a:tabLst/>
              <a:defRPr sz="1800" b="0" baseline="0">
                <a:solidFill>
                  <a:schemeClr val="accent1"/>
                </a:solidFill>
                <a:latin typeface="+mn-lt"/>
              </a:defRPr>
            </a:lvl1pPr>
          </a:lstStyle>
          <a:p>
            <a:r>
              <a:rPr lang="en-US" dirty="0"/>
              <a:t>Insert an image</a:t>
            </a:r>
            <a:br>
              <a:rPr lang="en-US" dirty="0"/>
            </a:br>
            <a:r>
              <a:rPr lang="en-US" dirty="0"/>
              <a:t>within this placeholder </a:t>
            </a:r>
          </a:p>
        </p:txBody>
      </p:sp>
      <p:sp>
        <p:nvSpPr>
          <p:cNvPr id="10" name="Content Placeholder 2">
            <a:extLst>
              <a:ext uri="{FF2B5EF4-FFF2-40B4-BE49-F238E27FC236}">
                <a16:creationId xmlns:a16="http://schemas.microsoft.com/office/drawing/2014/main" id="{997FC738-9BF3-4608-8B8E-05D0C5B5F6DE}"/>
              </a:ext>
            </a:extLst>
          </p:cNvPr>
          <p:cNvSpPr txBox="1">
            <a:spLocks/>
          </p:cNvSpPr>
          <p:nvPr userDrawn="1"/>
        </p:nvSpPr>
        <p:spPr bwMode="gray">
          <a:xfrm>
            <a:off x="502920" y="4820603"/>
            <a:ext cx="3057981" cy="219076"/>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lvl="0"/>
            <a:r>
              <a:rPr lang="en-US" dirty="0"/>
              <a:t>Proprietary and confidential — do not distribute</a:t>
            </a:r>
          </a:p>
        </p:txBody>
      </p:sp>
      <p:sp>
        <p:nvSpPr>
          <p:cNvPr id="17" name="Text Placeholder 9">
            <a:extLst>
              <a:ext uri="{FF2B5EF4-FFF2-40B4-BE49-F238E27FC236}">
                <a16:creationId xmlns:a16="http://schemas.microsoft.com/office/drawing/2014/main" id="{6273392E-BE16-4C3F-A463-7A7FC6BEE036}"/>
              </a:ext>
            </a:extLst>
          </p:cNvPr>
          <p:cNvSpPr>
            <a:spLocks noGrp="1"/>
          </p:cNvSpPr>
          <p:nvPr>
            <p:ph type="body" sz="quarter" idx="18" hasCustomPrompt="1"/>
          </p:nvPr>
        </p:nvSpPr>
        <p:spPr>
          <a:xfrm>
            <a:off x="4818888"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9" name="Content Placeholder 5">
            <a:extLst>
              <a:ext uri="{FF2B5EF4-FFF2-40B4-BE49-F238E27FC236}">
                <a16:creationId xmlns:a16="http://schemas.microsoft.com/office/drawing/2014/main" id="{1679F6DF-FEFB-4C1A-A396-814197C11D86}"/>
              </a:ext>
            </a:extLst>
          </p:cNvPr>
          <p:cNvSpPr>
            <a:spLocks noGrp="1"/>
          </p:cNvSpPr>
          <p:nvPr>
            <p:ph sz="quarter" idx="19"/>
          </p:nvPr>
        </p:nvSpPr>
        <p:spPr>
          <a:xfrm>
            <a:off x="4818886" y="1411940"/>
            <a:ext cx="3822191" cy="3251499"/>
          </a:xfrm>
        </p:spPr>
        <p:txBody>
          <a:bodyPr/>
          <a:lstStyle>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8" name="Slide Number Placeholder 7">
            <a:extLst>
              <a:ext uri="{FF2B5EF4-FFF2-40B4-BE49-F238E27FC236}">
                <a16:creationId xmlns:a16="http://schemas.microsoft.com/office/drawing/2014/main" id="{9A86EBC0-A4B4-49A9-8E69-797CFD88D052}"/>
              </a:ext>
            </a:extLst>
          </p:cNvPr>
          <p:cNvSpPr>
            <a:spLocks noGrp="1"/>
          </p:cNvSpPr>
          <p:nvPr>
            <p:ph type="sldNum" sz="quarter" idx="22"/>
          </p:nvPr>
        </p:nvSpPr>
        <p:spPr/>
        <p:txBody>
          <a:bodyPr/>
          <a:lstStyle/>
          <a:p>
            <a:pPr>
              <a:defRPr/>
            </a:pPr>
            <a:r>
              <a:rPr lang="en-IN" dirty="0"/>
              <a:t>|    </a:t>
            </a:r>
            <a:fld id="{7B2119CD-3B2D-4CEB-B404-D2E3F8CD6D69}" type="slidenum">
              <a:rPr lang="en-IN" smtClean="0"/>
              <a:pPr>
                <a:defRPr/>
              </a:pPr>
              <a:t>‹#›</a:t>
            </a:fld>
            <a:endParaRPr lang="en-IN" dirty="0"/>
          </a:p>
        </p:txBody>
      </p:sp>
      <p:sp>
        <p:nvSpPr>
          <p:cNvPr id="3" name="Title 2">
            <a:extLst>
              <a:ext uri="{FF2B5EF4-FFF2-40B4-BE49-F238E27FC236}">
                <a16:creationId xmlns:a16="http://schemas.microsoft.com/office/drawing/2014/main" id="{40E04E43-6321-44FE-86E3-92363113651D}"/>
              </a:ext>
            </a:extLst>
          </p:cNvPr>
          <p:cNvSpPr>
            <a:spLocks noGrp="1"/>
          </p:cNvSpPr>
          <p:nvPr>
            <p:ph type="title"/>
          </p:nvPr>
        </p:nvSpPr>
        <p:spPr>
          <a:xfrm>
            <a:off x="4818886" y="569594"/>
            <a:ext cx="3822194"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1309649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C2773AC-CB5F-4692-8614-145FCB812285}"/>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7" name="Slide Number Placeholder 6">
            <a:extLst>
              <a:ext uri="{FF2B5EF4-FFF2-40B4-BE49-F238E27FC236}">
                <a16:creationId xmlns:a16="http://schemas.microsoft.com/office/drawing/2014/main" id="{43C13B2C-626A-4182-93CD-E777AFAD57CE}"/>
              </a:ext>
            </a:extLst>
          </p:cNvPr>
          <p:cNvSpPr>
            <a:spLocks noGrp="1"/>
          </p:cNvSpPr>
          <p:nvPr>
            <p:ph type="sldNum" sz="quarter" idx="13"/>
          </p:nvPr>
        </p:nvSpPr>
        <p:spPr/>
        <p:txBody>
          <a:bodyPr/>
          <a:lstStyle/>
          <a:p>
            <a:pPr>
              <a:defRPr/>
            </a:pPr>
            <a:r>
              <a:rPr lang="en-IN" dirty="0"/>
              <a:t>|    </a:t>
            </a:r>
            <a:fld id="{7B2119CD-3B2D-4CEB-B404-D2E3F8CD6D69}" type="slidenum">
              <a:rPr lang="en-IN" smtClean="0"/>
              <a:pPr>
                <a:defRPr/>
              </a:pPr>
              <a:t>‹#›</a:t>
            </a:fld>
            <a:endParaRPr lang="en-IN" dirty="0"/>
          </a:p>
        </p:txBody>
      </p:sp>
      <p:sp>
        <p:nvSpPr>
          <p:cNvPr id="3" name="Title 2">
            <a:extLst>
              <a:ext uri="{FF2B5EF4-FFF2-40B4-BE49-F238E27FC236}">
                <a16:creationId xmlns:a16="http://schemas.microsoft.com/office/drawing/2014/main" id="{3F2BE9E2-7A7D-4BED-96F2-45B5703A2DAB}"/>
              </a:ext>
            </a:extLst>
          </p:cNvPr>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33577546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E938BA52-5212-4BC3-9F12-DB299DFC36EF}"/>
              </a:ext>
            </a:extLst>
          </p:cNvPr>
          <p:cNvSpPr>
            <a:spLocks noGrp="1"/>
          </p:cNvSpPr>
          <p:nvPr>
            <p:ph type="sldNum" sz="quarter" idx="12"/>
          </p:nvPr>
        </p:nvSpPr>
        <p:spPr/>
        <p:txBody>
          <a:bodyPr/>
          <a:lstStyle/>
          <a:p>
            <a:pPr>
              <a:defRPr/>
            </a:pPr>
            <a:r>
              <a:rPr lang="en-IN" dirty="0"/>
              <a:t>|    </a:t>
            </a:r>
            <a:fld id="{7B2119CD-3B2D-4CEB-B404-D2E3F8CD6D69}" type="slidenum">
              <a:rPr lang="en-IN" smtClean="0"/>
              <a:pPr>
                <a:defRPr/>
              </a:pPr>
              <a:t>‹#›</a:t>
            </a:fld>
            <a:endParaRPr lang="en-IN" dirty="0"/>
          </a:p>
        </p:txBody>
      </p:sp>
    </p:spTree>
    <p:custDataLst>
      <p:tags r:id="rId1"/>
    </p:custDataLst>
    <p:extLst>
      <p:ext uri="{BB962C8B-B14F-4D97-AF65-F5344CB8AC3E}">
        <p14:creationId xmlns:p14="http://schemas.microsoft.com/office/powerpoint/2010/main" val="8362425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Section Header Dark Blue">
    <p:bg bwMode="auto">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2331719"/>
            <a:ext cx="8138160" cy="1234440"/>
          </a:xfrm>
        </p:spPr>
        <p:txBody>
          <a:bodyPr wrap="square" rIns="0" bIns="0" anchor="t">
            <a:noAutofit/>
          </a:bodyPr>
          <a:lstStyle>
            <a:lvl1pPr algn="l">
              <a:lnSpc>
                <a:spcPct val="80000"/>
              </a:lnSpc>
              <a:defRPr sz="4400" b="0" cap="none" spc="0" baseline="0">
                <a:solidFill>
                  <a:schemeClr val="bg1"/>
                </a:solidFill>
                <a:latin typeface="+mj-lt"/>
              </a:defRPr>
            </a:lvl1pPr>
          </a:lstStyle>
          <a:p>
            <a:r>
              <a:rPr lang="en-US"/>
              <a:t>Click to edit master title style</a:t>
            </a:r>
          </a:p>
        </p:txBody>
      </p:sp>
      <p:sp>
        <p:nvSpPr>
          <p:cNvPr id="3" name="Text Placeholder 2"/>
          <p:cNvSpPr>
            <a:spLocks noGrp="1"/>
          </p:cNvSpPr>
          <p:nvPr>
            <p:ph type="body" idx="1" hasCustomPrompt="1"/>
          </p:nvPr>
        </p:nvSpPr>
        <p:spPr bwMode="gray">
          <a:xfrm>
            <a:off x="502920" y="1748790"/>
            <a:ext cx="8138160" cy="480060"/>
          </a:xfrm>
          <a:prstGeom prst="rect">
            <a:avLst/>
          </a:prstGeom>
        </p:spPr>
        <p:txBody>
          <a:bodyPr rIns="0" bIns="0" anchor="b"/>
          <a:lstStyle>
            <a:lvl1pPr marL="0" indent="0">
              <a:lnSpc>
                <a:spcPct val="100000"/>
              </a:lnSpc>
              <a:buNone/>
              <a:defRPr sz="1800" b="1" cap="all" spc="150" baseline="0">
                <a:solidFill>
                  <a:schemeClr val="bg1"/>
                </a:solidFill>
                <a:latin typeface="+mn-lt"/>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Content Placeholder 2">
            <a:extLst>
              <a:ext uri="{FF2B5EF4-FFF2-40B4-BE49-F238E27FC236}">
                <a16:creationId xmlns:a16="http://schemas.microsoft.com/office/drawing/2014/main" id="{815B31BE-5499-438F-8FC9-24D8712E9F2E}"/>
              </a:ext>
            </a:extLst>
          </p:cNvPr>
          <p:cNvSpPr txBox="1">
            <a:spLocks/>
          </p:cNvSpPr>
          <p:nvPr userDrawn="1"/>
        </p:nvSpPr>
        <p:spPr bwMode="gray">
          <a:xfrm>
            <a:off x="502920" y="4820603"/>
            <a:ext cx="3057981" cy="219076"/>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a:solidFill>
                  <a:schemeClr val="bg1"/>
                </a:solidFill>
                <a:latin typeface="Calibri" panose="020F0502020204030204" pitchFamily="34" charset="0"/>
                <a:cs typeface="Calibri" panose="020F0502020204030204" pitchFamily="34" charset="0"/>
              </a:rPr>
              <a:t>Proprietary and confidential — do not distribute</a:t>
            </a:r>
          </a:p>
        </p:txBody>
      </p:sp>
      <p:sp>
        <p:nvSpPr>
          <p:cNvPr id="7" name="Date Placeholder 6">
            <a:extLst>
              <a:ext uri="{FF2B5EF4-FFF2-40B4-BE49-F238E27FC236}">
                <a16:creationId xmlns:a16="http://schemas.microsoft.com/office/drawing/2014/main" id="{6829463D-7256-4F94-B053-694230DDA169}"/>
              </a:ext>
            </a:extLst>
          </p:cNvPr>
          <p:cNvSpPr>
            <a:spLocks noGrp="1"/>
          </p:cNvSpPr>
          <p:nvPr>
            <p:ph type="dt" sz="half" idx="10"/>
          </p:nvPr>
        </p:nvSpPr>
        <p:spPr>
          <a:xfrm>
            <a:off x="7531511" y="4767263"/>
            <a:ext cx="787879" cy="274637"/>
          </a:xfrm>
          <a:prstGeom prst="rect">
            <a:avLst/>
          </a:prstGeom>
        </p:spPr>
        <p:txBody>
          <a:bodyPr/>
          <a:lstStyle>
            <a:lvl1pPr>
              <a:defRPr>
                <a:solidFill>
                  <a:schemeClr val="bg1"/>
                </a:solidFill>
              </a:defRPr>
            </a:lvl1pPr>
          </a:lstStyle>
          <a:p>
            <a:endParaRPr lang="en-IN" dirty="0"/>
          </a:p>
        </p:txBody>
      </p:sp>
      <p:sp>
        <p:nvSpPr>
          <p:cNvPr id="8" name="Footer Placeholder 7">
            <a:extLst>
              <a:ext uri="{FF2B5EF4-FFF2-40B4-BE49-F238E27FC236}">
                <a16:creationId xmlns:a16="http://schemas.microsoft.com/office/drawing/2014/main" id="{8AC65850-E065-46A5-AFAB-25EE12435446}"/>
              </a:ext>
            </a:extLst>
          </p:cNvPr>
          <p:cNvSpPr>
            <a:spLocks noGrp="1"/>
          </p:cNvSpPr>
          <p:nvPr>
            <p:ph type="ftr" sz="quarter" idx="11"/>
          </p:nvPr>
        </p:nvSpPr>
        <p:spPr>
          <a:xfrm>
            <a:off x="3645056" y="4767263"/>
            <a:ext cx="3931921" cy="274637"/>
          </a:xfrm>
          <a:prstGeom prst="rect">
            <a:avLst/>
          </a:prstGeom>
        </p:spPr>
        <p:txBody>
          <a:bodyPr/>
          <a:lstStyle>
            <a:lvl1pPr>
              <a:defRPr>
                <a:solidFill>
                  <a:schemeClr val="bg1"/>
                </a:solidFill>
              </a:defRPr>
            </a:lvl1pPr>
          </a:lstStyle>
          <a:p>
            <a:pPr>
              <a:defRPr/>
            </a:pPr>
            <a:endParaRPr lang="en-IN" dirty="0"/>
          </a:p>
        </p:txBody>
      </p:sp>
      <p:sp>
        <p:nvSpPr>
          <p:cNvPr id="10" name="Slide Number Placeholder 9">
            <a:extLst>
              <a:ext uri="{FF2B5EF4-FFF2-40B4-BE49-F238E27FC236}">
                <a16:creationId xmlns:a16="http://schemas.microsoft.com/office/drawing/2014/main" id="{00E02CAF-4CC0-4859-963B-FC187D3CD31C}"/>
              </a:ext>
            </a:extLst>
          </p:cNvPr>
          <p:cNvSpPr>
            <a:spLocks noGrp="1"/>
          </p:cNvSpPr>
          <p:nvPr>
            <p:ph type="sldNum" sz="quarter" idx="12"/>
          </p:nvPr>
        </p:nvSpPr>
        <p:spPr/>
        <p:txBody>
          <a:bodyPr/>
          <a:lstStyle>
            <a:lvl1pPr>
              <a:defRPr>
                <a:solidFill>
                  <a:schemeClr val="bg1"/>
                </a:solidFill>
              </a:defRPr>
            </a:lvl1pPr>
          </a:lstStyle>
          <a:p>
            <a:pPr>
              <a:defRPr/>
            </a:pPr>
            <a:r>
              <a:rPr lang="en-IN" dirty="0"/>
              <a:t>|    </a:t>
            </a:r>
            <a:fld id="{7B2119CD-3B2D-4CEB-B404-D2E3F8CD6D69}" type="slidenum">
              <a:rPr lang="en-IN" smtClean="0"/>
              <a:pPr>
                <a:defRPr/>
              </a:pPr>
              <a:t>‹#›</a:t>
            </a:fld>
            <a:endParaRPr lang="en-IN" dirty="0"/>
          </a:p>
        </p:txBody>
      </p:sp>
    </p:spTree>
    <p:custDataLst>
      <p:tags r:id="rId1"/>
    </p:custDataLst>
    <p:extLst>
      <p:ext uri="{BB962C8B-B14F-4D97-AF65-F5344CB8AC3E}">
        <p14:creationId xmlns:p14="http://schemas.microsoft.com/office/powerpoint/2010/main" val="320237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Section Header Purple">
    <p:bg bwMode="auto">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2331719"/>
            <a:ext cx="8138160" cy="1234440"/>
          </a:xfrm>
        </p:spPr>
        <p:txBody>
          <a:bodyPr rIns="0" bIns="0" anchor="t">
            <a:noAutofit/>
          </a:bodyPr>
          <a:lstStyle>
            <a:lvl1pPr algn="l">
              <a:lnSpc>
                <a:spcPct val="80000"/>
              </a:lnSpc>
              <a:defRPr sz="4400" b="0" cap="none" spc="0" baseline="0">
                <a:solidFill>
                  <a:schemeClr val="bg1"/>
                </a:solidFill>
                <a:latin typeface="+mj-lt"/>
              </a:defRPr>
            </a:lvl1pPr>
          </a:lstStyle>
          <a:p>
            <a:r>
              <a:rPr lang="en-US"/>
              <a:t>Click to edit master title style</a:t>
            </a:r>
          </a:p>
        </p:txBody>
      </p:sp>
      <p:sp>
        <p:nvSpPr>
          <p:cNvPr id="3" name="Text Placeholder 2"/>
          <p:cNvSpPr>
            <a:spLocks noGrp="1"/>
          </p:cNvSpPr>
          <p:nvPr>
            <p:ph type="body" idx="1" hasCustomPrompt="1"/>
          </p:nvPr>
        </p:nvSpPr>
        <p:spPr bwMode="gray">
          <a:xfrm>
            <a:off x="502920" y="1748790"/>
            <a:ext cx="8138160" cy="480060"/>
          </a:xfrm>
          <a:prstGeom prst="rect">
            <a:avLst/>
          </a:prstGeom>
        </p:spPr>
        <p:txBody>
          <a:bodyPr rIns="0" bIns="0" anchor="b"/>
          <a:lstStyle>
            <a:lvl1pPr marL="0" indent="0">
              <a:lnSpc>
                <a:spcPct val="100000"/>
              </a:lnSpc>
              <a:buNone/>
              <a:defRPr sz="1800" b="1" cap="all" spc="150" baseline="0">
                <a:solidFill>
                  <a:schemeClr val="bg1"/>
                </a:solidFill>
                <a:latin typeface="+mn-lt"/>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Content Placeholder 2">
            <a:extLst>
              <a:ext uri="{FF2B5EF4-FFF2-40B4-BE49-F238E27FC236}">
                <a16:creationId xmlns:a16="http://schemas.microsoft.com/office/drawing/2014/main" id="{19C12FC6-CE3D-4CC3-A382-14A18C7C6B1A}"/>
              </a:ext>
            </a:extLst>
          </p:cNvPr>
          <p:cNvSpPr txBox="1">
            <a:spLocks/>
          </p:cNvSpPr>
          <p:nvPr userDrawn="1"/>
        </p:nvSpPr>
        <p:spPr bwMode="gray">
          <a:xfrm>
            <a:off x="502920" y="4820603"/>
            <a:ext cx="3057981" cy="219076"/>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a:solidFill>
                  <a:schemeClr val="bg1"/>
                </a:solidFill>
                <a:latin typeface="Calibri" panose="020F0502020204030204" pitchFamily="34" charset="0"/>
                <a:cs typeface="Calibri" panose="020F0502020204030204" pitchFamily="34" charset="0"/>
              </a:rPr>
              <a:t>Proprietary and confidential — do not distribute</a:t>
            </a:r>
          </a:p>
        </p:txBody>
      </p:sp>
      <p:sp>
        <p:nvSpPr>
          <p:cNvPr id="5" name="Date Placeholder 4">
            <a:extLst>
              <a:ext uri="{FF2B5EF4-FFF2-40B4-BE49-F238E27FC236}">
                <a16:creationId xmlns:a16="http://schemas.microsoft.com/office/drawing/2014/main" id="{0A0A7879-8A49-4492-B223-248AB6881379}"/>
              </a:ext>
            </a:extLst>
          </p:cNvPr>
          <p:cNvSpPr>
            <a:spLocks noGrp="1"/>
          </p:cNvSpPr>
          <p:nvPr>
            <p:ph type="dt" sz="half" idx="10"/>
          </p:nvPr>
        </p:nvSpPr>
        <p:spPr>
          <a:xfrm>
            <a:off x="7531511" y="4767263"/>
            <a:ext cx="787879" cy="274637"/>
          </a:xfrm>
          <a:prstGeom prst="rect">
            <a:avLst/>
          </a:prstGeom>
        </p:spPr>
        <p:txBody>
          <a:bodyPr/>
          <a:lstStyle>
            <a:lvl1pPr>
              <a:defRPr>
                <a:solidFill>
                  <a:schemeClr val="bg1"/>
                </a:solidFill>
              </a:defRPr>
            </a:lvl1pPr>
          </a:lstStyle>
          <a:p>
            <a:endParaRPr lang="en-IN" dirty="0"/>
          </a:p>
        </p:txBody>
      </p:sp>
      <p:sp>
        <p:nvSpPr>
          <p:cNvPr id="6" name="Footer Placeholder 5">
            <a:extLst>
              <a:ext uri="{FF2B5EF4-FFF2-40B4-BE49-F238E27FC236}">
                <a16:creationId xmlns:a16="http://schemas.microsoft.com/office/drawing/2014/main" id="{90308BD4-DA66-4BD1-91B7-E89327F3B5FF}"/>
              </a:ext>
            </a:extLst>
          </p:cNvPr>
          <p:cNvSpPr>
            <a:spLocks noGrp="1"/>
          </p:cNvSpPr>
          <p:nvPr>
            <p:ph type="ftr" sz="quarter" idx="11"/>
          </p:nvPr>
        </p:nvSpPr>
        <p:spPr>
          <a:xfrm>
            <a:off x="3645056" y="4767263"/>
            <a:ext cx="3931921" cy="274637"/>
          </a:xfrm>
          <a:prstGeom prst="rect">
            <a:avLst/>
          </a:prstGeom>
        </p:spPr>
        <p:txBody>
          <a:bodyPr/>
          <a:lstStyle>
            <a:lvl1pPr>
              <a:defRPr>
                <a:solidFill>
                  <a:schemeClr val="bg1"/>
                </a:solidFill>
              </a:defRPr>
            </a:lvl1pPr>
          </a:lstStyle>
          <a:p>
            <a:pPr>
              <a:defRPr/>
            </a:pPr>
            <a:endParaRPr lang="en-IN" dirty="0"/>
          </a:p>
        </p:txBody>
      </p:sp>
      <p:sp>
        <p:nvSpPr>
          <p:cNvPr id="10" name="Slide Number Placeholder 9">
            <a:extLst>
              <a:ext uri="{FF2B5EF4-FFF2-40B4-BE49-F238E27FC236}">
                <a16:creationId xmlns:a16="http://schemas.microsoft.com/office/drawing/2014/main" id="{6E73C706-89A1-4AA5-9321-7F4CB3A916A3}"/>
              </a:ext>
            </a:extLst>
          </p:cNvPr>
          <p:cNvSpPr>
            <a:spLocks noGrp="1"/>
          </p:cNvSpPr>
          <p:nvPr>
            <p:ph type="sldNum" sz="quarter" idx="12"/>
          </p:nvPr>
        </p:nvSpPr>
        <p:spPr/>
        <p:txBody>
          <a:bodyPr/>
          <a:lstStyle>
            <a:lvl1pPr>
              <a:defRPr>
                <a:solidFill>
                  <a:schemeClr val="bg1"/>
                </a:solidFill>
              </a:defRPr>
            </a:lvl1pPr>
          </a:lstStyle>
          <a:p>
            <a:pPr>
              <a:defRPr/>
            </a:pPr>
            <a:r>
              <a:rPr lang="en-IN" dirty="0"/>
              <a:t>|    </a:t>
            </a:r>
            <a:fld id="{7B2119CD-3B2D-4CEB-B404-D2E3F8CD6D69}" type="slidenum">
              <a:rPr lang="en-IN" smtClean="0"/>
              <a:pPr>
                <a:defRPr/>
              </a:pPr>
              <a:t>‹#›</a:t>
            </a:fld>
            <a:endParaRPr lang="en-IN" dirty="0"/>
          </a:p>
        </p:txBody>
      </p:sp>
    </p:spTree>
    <p:extLst>
      <p:ext uri="{BB962C8B-B14F-4D97-AF65-F5344CB8AC3E}">
        <p14:creationId xmlns:p14="http://schemas.microsoft.com/office/powerpoint/2010/main" val="1802726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Mint">
    <p:bg bwMode="auto">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2331719"/>
            <a:ext cx="8138160" cy="1234440"/>
          </a:xfrm>
        </p:spPr>
        <p:txBody>
          <a:bodyPr rIns="0" bIns="0" anchor="t">
            <a:noAutofit/>
          </a:bodyPr>
          <a:lstStyle>
            <a:lvl1pPr algn="l">
              <a:lnSpc>
                <a:spcPct val="80000"/>
              </a:lnSpc>
              <a:defRPr sz="4400" b="0" cap="none" spc="0" baseline="0">
                <a:solidFill>
                  <a:schemeClr val="accent1"/>
                </a:solidFill>
                <a:latin typeface="+mj-lt"/>
              </a:defRPr>
            </a:lvl1pPr>
          </a:lstStyle>
          <a:p>
            <a:r>
              <a:rPr lang="en-US"/>
              <a:t>Click to edit master title style</a:t>
            </a:r>
          </a:p>
        </p:txBody>
      </p:sp>
      <p:sp>
        <p:nvSpPr>
          <p:cNvPr id="3" name="Text Placeholder 2"/>
          <p:cNvSpPr>
            <a:spLocks noGrp="1"/>
          </p:cNvSpPr>
          <p:nvPr>
            <p:ph type="body" idx="1" hasCustomPrompt="1"/>
          </p:nvPr>
        </p:nvSpPr>
        <p:spPr bwMode="gray">
          <a:xfrm>
            <a:off x="502920" y="1748790"/>
            <a:ext cx="8138160" cy="480060"/>
          </a:xfrm>
          <a:prstGeom prst="rect">
            <a:avLst/>
          </a:prstGeom>
        </p:spPr>
        <p:txBody>
          <a:bodyPr rIns="0" bIns="0" anchor="b"/>
          <a:lstStyle>
            <a:lvl1pPr marL="0" indent="0">
              <a:lnSpc>
                <a:spcPct val="100000"/>
              </a:lnSpc>
              <a:buNone/>
              <a:defRPr sz="1800" b="1" cap="all" spc="150" baseline="0">
                <a:solidFill>
                  <a:schemeClr val="accent1"/>
                </a:solidFill>
                <a:latin typeface="+mn-lt"/>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Content Placeholder 2">
            <a:extLst>
              <a:ext uri="{FF2B5EF4-FFF2-40B4-BE49-F238E27FC236}">
                <a16:creationId xmlns:a16="http://schemas.microsoft.com/office/drawing/2014/main" id="{EDF2FEF2-FECD-4ED1-BD47-FF58F25B75AD}"/>
              </a:ext>
            </a:extLst>
          </p:cNvPr>
          <p:cNvSpPr txBox="1">
            <a:spLocks/>
          </p:cNvSpPr>
          <p:nvPr userDrawn="1"/>
        </p:nvSpPr>
        <p:spPr bwMode="gray">
          <a:xfrm>
            <a:off x="502920" y="4820603"/>
            <a:ext cx="3057981" cy="219076"/>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a:solidFill>
                  <a:schemeClr val="accent1"/>
                </a:solidFill>
                <a:latin typeface="Calibri" panose="020F0502020204030204" pitchFamily="34" charset="0"/>
                <a:cs typeface="Calibri" panose="020F0502020204030204" pitchFamily="34" charset="0"/>
              </a:rPr>
              <a:t>Proprietary and confidential — do not distribute</a:t>
            </a:r>
          </a:p>
        </p:txBody>
      </p:sp>
      <p:sp>
        <p:nvSpPr>
          <p:cNvPr id="4" name="Date Placeholder 3">
            <a:extLst>
              <a:ext uri="{FF2B5EF4-FFF2-40B4-BE49-F238E27FC236}">
                <a16:creationId xmlns:a16="http://schemas.microsoft.com/office/drawing/2014/main" id="{010FC3C2-5069-4B7A-9F14-6E1032BB147E}"/>
              </a:ext>
            </a:extLst>
          </p:cNvPr>
          <p:cNvSpPr>
            <a:spLocks noGrp="1"/>
          </p:cNvSpPr>
          <p:nvPr>
            <p:ph type="dt" sz="half" idx="10"/>
          </p:nvPr>
        </p:nvSpPr>
        <p:spPr>
          <a:xfrm>
            <a:off x="7531511" y="4767263"/>
            <a:ext cx="787879" cy="274637"/>
          </a:xfrm>
          <a:prstGeom prst="rect">
            <a:avLst/>
          </a:prstGeom>
        </p:spPr>
        <p:txBody>
          <a:bodyPr/>
          <a:lstStyle>
            <a:lvl1pPr>
              <a:defRPr>
                <a:solidFill>
                  <a:schemeClr val="accent1"/>
                </a:solidFill>
              </a:defRPr>
            </a:lvl1pPr>
          </a:lstStyle>
          <a:p>
            <a:endParaRPr lang="en-IN" dirty="0"/>
          </a:p>
        </p:txBody>
      </p:sp>
      <p:sp>
        <p:nvSpPr>
          <p:cNvPr id="8" name="Footer Placeholder 7">
            <a:extLst>
              <a:ext uri="{FF2B5EF4-FFF2-40B4-BE49-F238E27FC236}">
                <a16:creationId xmlns:a16="http://schemas.microsoft.com/office/drawing/2014/main" id="{4EC2EC12-3F0B-463D-AC15-E276D69DAB34}"/>
              </a:ext>
            </a:extLst>
          </p:cNvPr>
          <p:cNvSpPr>
            <a:spLocks noGrp="1"/>
          </p:cNvSpPr>
          <p:nvPr>
            <p:ph type="ftr" sz="quarter" idx="11"/>
          </p:nvPr>
        </p:nvSpPr>
        <p:spPr>
          <a:xfrm>
            <a:off x="3645056" y="4767263"/>
            <a:ext cx="3931921" cy="274637"/>
          </a:xfrm>
          <a:prstGeom prst="rect">
            <a:avLst/>
          </a:prstGeom>
        </p:spPr>
        <p:txBody>
          <a:bodyPr/>
          <a:lstStyle>
            <a:lvl1pPr>
              <a:defRPr>
                <a:solidFill>
                  <a:schemeClr val="accent1"/>
                </a:solidFill>
              </a:defRPr>
            </a:lvl1pPr>
          </a:lstStyle>
          <a:p>
            <a:pPr>
              <a:defRPr/>
            </a:pPr>
            <a:endParaRPr lang="en-IN" dirty="0"/>
          </a:p>
        </p:txBody>
      </p:sp>
      <p:sp>
        <p:nvSpPr>
          <p:cNvPr id="10" name="Slide Number Placeholder 9">
            <a:extLst>
              <a:ext uri="{FF2B5EF4-FFF2-40B4-BE49-F238E27FC236}">
                <a16:creationId xmlns:a16="http://schemas.microsoft.com/office/drawing/2014/main" id="{ED4A8CC4-8FBE-45E1-BB15-2672002D5D44}"/>
              </a:ext>
            </a:extLst>
          </p:cNvPr>
          <p:cNvSpPr>
            <a:spLocks noGrp="1"/>
          </p:cNvSpPr>
          <p:nvPr>
            <p:ph type="sldNum" sz="quarter" idx="12"/>
          </p:nvPr>
        </p:nvSpPr>
        <p:spPr/>
        <p:txBody>
          <a:bodyPr/>
          <a:lstStyle>
            <a:lvl1pPr>
              <a:defRPr>
                <a:solidFill>
                  <a:schemeClr val="accent1"/>
                </a:solidFill>
              </a:defRPr>
            </a:lvl1pPr>
          </a:lstStyle>
          <a:p>
            <a:pPr>
              <a:defRPr/>
            </a:pPr>
            <a:r>
              <a:rPr lang="en-IN" dirty="0"/>
              <a:t>|    </a:t>
            </a:r>
            <a:fld id="{7B2119CD-3B2D-4CEB-B404-D2E3F8CD6D69}" type="slidenum">
              <a:rPr lang="en-IN" smtClean="0"/>
              <a:pPr>
                <a:defRPr/>
              </a:pPr>
              <a:t>‹#›</a:t>
            </a:fld>
            <a:endParaRPr lang="en-IN" dirty="0"/>
          </a:p>
        </p:txBody>
      </p:sp>
    </p:spTree>
    <p:custDataLst>
      <p:tags r:id="rId1"/>
    </p:custDataLst>
    <p:extLst>
      <p:ext uri="{BB962C8B-B14F-4D97-AF65-F5344CB8AC3E}">
        <p14:creationId xmlns:p14="http://schemas.microsoft.com/office/powerpoint/2010/main" val="13657462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Whit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2331719"/>
            <a:ext cx="8138160" cy="1234440"/>
          </a:xfrm>
        </p:spPr>
        <p:txBody>
          <a:bodyPr rIns="0" bIns="0" anchor="t">
            <a:noAutofit/>
          </a:bodyPr>
          <a:lstStyle>
            <a:lvl1pPr algn="l">
              <a:lnSpc>
                <a:spcPct val="80000"/>
              </a:lnSpc>
              <a:defRPr sz="4400" b="0" cap="none" spc="0" baseline="0">
                <a:solidFill>
                  <a:schemeClr val="accent3"/>
                </a:solidFill>
                <a:latin typeface="+mj-lt"/>
              </a:defRPr>
            </a:lvl1pPr>
          </a:lstStyle>
          <a:p>
            <a:r>
              <a:rPr lang="en-US"/>
              <a:t>Click to edit master title style</a:t>
            </a:r>
          </a:p>
        </p:txBody>
      </p:sp>
      <p:sp>
        <p:nvSpPr>
          <p:cNvPr id="3" name="Text Placeholder 2"/>
          <p:cNvSpPr>
            <a:spLocks noGrp="1"/>
          </p:cNvSpPr>
          <p:nvPr>
            <p:ph type="body" idx="1" hasCustomPrompt="1"/>
          </p:nvPr>
        </p:nvSpPr>
        <p:spPr bwMode="gray">
          <a:xfrm>
            <a:off x="502920" y="1748790"/>
            <a:ext cx="8138160" cy="480060"/>
          </a:xfrm>
          <a:prstGeom prst="rect">
            <a:avLst/>
          </a:prstGeom>
        </p:spPr>
        <p:txBody>
          <a:bodyPr rIns="0" bIns="0" anchor="b"/>
          <a:lstStyle>
            <a:lvl1pPr marL="0" indent="0">
              <a:lnSpc>
                <a:spcPct val="100000"/>
              </a:lnSpc>
              <a:buNone/>
              <a:defRPr sz="1800" b="1" cap="all" spc="150" baseline="0">
                <a:solidFill>
                  <a:schemeClr val="accent3"/>
                </a:solidFill>
                <a:latin typeface="+mn-lt"/>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Content Placeholder 2">
            <a:extLst>
              <a:ext uri="{FF2B5EF4-FFF2-40B4-BE49-F238E27FC236}">
                <a16:creationId xmlns:a16="http://schemas.microsoft.com/office/drawing/2014/main" id="{EDF2FEF2-FECD-4ED1-BD47-FF58F25B75AD}"/>
              </a:ext>
            </a:extLst>
          </p:cNvPr>
          <p:cNvSpPr txBox="1">
            <a:spLocks/>
          </p:cNvSpPr>
          <p:nvPr userDrawn="1"/>
        </p:nvSpPr>
        <p:spPr bwMode="gray">
          <a:xfrm>
            <a:off x="502920" y="4820603"/>
            <a:ext cx="3057981" cy="219076"/>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a:solidFill>
                  <a:schemeClr val="tx1"/>
                </a:solidFill>
                <a:latin typeface="Calibri" panose="020F0502020204030204" pitchFamily="34" charset="0"/>
                <a:cs typeface="Calibri" panose="020F0502020204030204" pitchFamily="34" charset="0"/>
              </a:rPr>
              <a:t>Proprietary and confidential — do not distribute</a:t>
            </a:r>
          </a:p>
        </p:txBody>
      </p:sp>
      <p:sp>
        <p:nvSpPr>
          <p:cNvPr id="4" name="Date Placeholder 3">
            <a:extLst>
              <a:ext uri="{FF2B5EF4-FFF2-40B4-BE49-F238E27FC236}">
                <a16:creationId xmlns:a16="http://schemas.microsoft.com/office/drawing/2014/main" id="{5E98435C-7AB2-499D-B9D2-7646859B2426}"/>
              </a:ext>
            </a:extLst>
          </p:cNvPr>
          <p:cNvSpPr>
            <a:spLocks noGrp="1"/>
          </p:cNvSpPr>
          <p:nvPr>
            <p:ph type="dt" sz="half" idx="10"/>
          </p:nvPr>
        </p:nvSpPr>
        <p:spPr>
          <a:xfrm>
            <a:off x="7531511" y="4767263"/>
            <a:ext cx="787879" cy="274637"/>
          </a:xfrm>
          <a:prstGeom prst="rect">
            <a:avLst/>
          </a:prstGeom>
        </p:spPr>
        <p:txBody>
          <a:bodyPr/>
          <a:lstStyle/>
          <a:p>
            <a:endParaRPr lang="en-IN" sz="1000" dirty="0"/>
          </a:p>
        </p:txBody>
      </p:sp>
      <p:sp>
        <p:nvSpPr>
          <p:cNvPr id="8" name="Footer Placeholder 7">
            <a:extLst>
              <a:ext uri="{FF2B5EF4-FFF2-40B4-BE49-F238E27FC236}">
                <a16:creationId xmlns:a16="http://schemas.microsoft.com/office/drawing/2014/main" id="{03953D83-DC20-4A71-BEBA-E5BD8133DB4D}"/>
              </a:ext>
            </a:extLst>
          </p:cNvPr>
          <p:cNvSpPr>
            <a:spLocks noGrp="1"/>
          </p:cNvSpPr>
          <p:nvPr>
            <p:ph type="ftr" sz="quarter" idx="11"/>
          </p:nvPr>
        </p:nvSpPr>
        <p:spPr>
          <a:xfrm>
            <a:off x="3645056" y="4767263"/>
            <a:ext cx="3931921" cy="274637"/>
          </a:xfrm>
          <a:prstGeom prst="rect">
            <a:avLst/>
          </a:prstGeom>
        </p:spPr>
        <p:txBody>
          <a:bodyPr/>
          <a:lstStyle/>
          <a:p>
            <a:pPr>
              <a:defRPr/>
            </a:pPr>
            <a:endParaRPr lang="en-IN" dirty="0"/>
          </a:p>
        </p:txBody>
      </p:sp>
      <p:sp>
        <p:nvSpPr>
          <p:cNvPr id="10" name="Slide Number Placeholder 9">
            <a:extLst>
              <a:ext uri="{FF2B5EF4-FFF2-40B4-BE49-F238E27FC236}">
                <a16:creationId xmlns:a16="http://schemas.microsoft.com/office/drawing/2014/main" id="{0FF502C7-63A6-4765-B23E-CD59D755A2C7}"/>
              </a:ext>
            </a:extLst>
          </p:cNvPr>
          <p:cNvSpPr>
            <a:spLocks noGrp="1"/>
          </p:cNvSpPr>
          <p:nvPr>
            <p:ph type="sldNum" sz="quarter" idx="12"/>
          </p:nvPr>
        </p:nvSpPr>
        <p:spPr/>
        <p:txBody>
          <a:bodyPr/>
          <a:lstStyle/>
          <a:p>
            <a:pPr>
              <a:defRPr/>
            </a:pPr>
            <a:r>
              <a:rPr lang="en-IN" dirty="0"/>
              <a:t>|    </a:t>
            </a:r>
            <a:fld id="{7B2119CD-3B2D-4CEB-B404-D2E3F8CD6D69}" type="slidenum">
              <a:rPr lang="en-IN" smtClean="0"/>
              <a:pPr>
                <a:defRPr/>
              </a:pPr>
              <a:t>‹#›</a:t>
            </a:fld>
            <a:endParaRPr lang="en-IN" dirty="0"/>
          </a:p>
        </p:txBody>
      </p:sp>
    </p:spTree>
    <p:custDataLst>
      <p:tags r:id="rId1"/>
    </p:custDataLst>
    <p:extLst>
      <p:ext uri="{BB962C8B-B14F-4D97-AF65-F5344CB8AC3E}">
        <p14:creationId xmlns:p14="http://schemas.microsoft.com/office/powerpoint/2010/main" val="31012274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Quote with Solid Background">
    <p:bg bwMode="auto">
      <p:bgPr>
        <a:solidFill>
          <a:schemeClr val="accent3"/>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3" hasCustomPrompt="1"/>
          </p:nvPr>
        </p:nvSpPr>
        <p:spPr bwMode="gray">
          <a:xfrm>
            <a:off x="1371600" y="1508760"/>
            <a:ext cx="6858000" cy="2674620"/>
          </a:xfrm>
          <a:prstGeom prst="rect">
            <a:avLst/>
          </a:prstGeom>
        </p:spPr>
        <p:txBody>
          <a:bodyPr/>
          <a:lstStyle>
            <a:lvl1pPr algn="l">
              <a:lnSpc>
                <a:spcPct val="100000"/>
              </a:lnSpc>
              <a:defRPr sz="2400" b="0">
                <a:solidFill>
                  <a:schemeClr val="bg1"/>
                </a:solidFill>
                <a:latin typeface="+mj-lt"/>
              </a:defRPr>
            </a:lvl1pPr>
            <a:lvl2pPr marL="1371600" indent="-228600" algn="l">
              <a:lnSpc>
                <a:spcPct val="100000"/>
              </a:lnSpc>
              <a:spcBef>
                <a:spcPts val="1800"/>
              </a:spcBef>
              <a:buFont typeface="Arial" panose="020B0604020202020204" pitchFamily="34" charset="0"/>
              <a:buChar char="–"/>
              <a:defRPr sz="1800">
                <a:solidFill>
                  <a:schemeClr val="bg1"/>
                </a:solidFill>
                <a:latin typeface="+mj-lt"/>
              </a:defRPr>
            </a:lvl2pPr>
          </a:lstStyle>
          <a:p>
            <a:pPr lvl="0"/>
            <a:r>
              <a:rPr lang="en-US"/>
              <a:t>Click to edit quote text</a:t>
            </a:r>
          </a:p>
          <a:p>
            <a:pPr lvl="1"/>
            <a:r>
              <a:rPr lang="en-US"/>
              <a:t>Second level for attribution</a:t>
            </a:r>
          </a:p>
        </p:txBody>
      </p:sp>
      <p:sp>
        <p:nvSpPr>
          <p:cNvPr id="4" name="Slide Number Placeholder 3">
            <a:extLst>
              <a:ext uri="{FF2B5EF4-FFF2-40B4-BE49-F238E27FC236}">
                <a16:creationId xmlns:a16="http://schemas.microsoft.com/office/drawing/2014/main" id="{3367B97B-43D6-430D-9C83-B8A0A565552C}"/>
              </a:ext>
            </a:extLst>
          </p:cNvPr>
          <p:cNvSpPr>
            <a:spLocks noGrp="1"/>
          </p:cNvSpPr>
          <p:nvPr>
            <p:ph type="sldNum" sz="quarter" idx="16"/>
          </p:nvPr>
        </p:nvSpPr>
        <p:spPr>
          <a:xfrm>
            <a:off x="8167058" y="4690736"/>
            <a:ext cx="568102" cy="274637"/>
          </a:xfrm>
        </p:spPr>
        <p:txBody>
          <a:bodyPr/>
          <a:lstStyle>
            <a:lvl1pPr>
              <a:defRPr>
                <a:solidFill>
                  <a:schemeClr val="bg1"/>
                </a:solidFill>
              </a:defRPr>
            </a:lvl1pPr>
          </a:lstStyle>
          <a:p>
            <a:pPr>
              <a:defRPr/>
            </a:pPr>
            <a:r>
              <a:rPr lang="en-IN" dirty="0"/>
              <a:t>|    </a:t>
            </a:r>
            <a:fld id="{7B2119CD-3B2D-4CEB-B404-D2E3F8CD6D69}" type="slidenum">
              <a:rPr lang="en-IN" smtClean="0"/>
              <a:pPr>
                <a:defRPr/>
              </a:pPr>
              <a:t>‹#›</a:t>
            </a:fld>
            <a:endParaRPr lang="en-IN" dirty="0"/>
          </a:p>
        </p:txBody>
      </p:sp>
      <p:sp>
        <p:nvSpPr>
          <p:cNvPr id="2" name="object 2">
            <a:extLst>
              <a:ext uri="{FF2B5EF4-FFF2-40B4-BE49-F238E27FC236}">
                <a16:creationId xmlns:a16="http://schemas.microsoft.com/office/drawing/2014/main" id="{EB863C10-7695-246F-6749-A35230DB4A4E}"/>
              </a:ext>
            </a:extLst>
          </p:cNvPr>
          <p:cNvSpPr txBox="1"/>
          <p:nvPr userDrawn="1"/>
        </p:nvSpPr>
        <p:spPr>
          <a:xfrm>
            <a:off x="502919" y="4783829"/>
            <a:ext cx="7495903" cy="227626"/>
          </a:xfrm>
          <a:prstGeom prst="rect">
            <a:avLst/>
          </a:prstGeom>
        </p:spPr>
        <p:txBody>
          <a:bodyPr vert="horz" wrap="square" lIns="0" tIns="12065" rIns="0" bIns="0" rtlCol="0" anchor="t">
            <a:spAutoFit/>
          </a:bodyPr>
          <a:lstStyle/>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dirty="0">
                <a:solidFill>
                  <a:schemeClr val="bg1"/>
                </a:solidFill>
                <a:latin typeface="Calibri" pitchFamily="34" charset="0"/>
                <a:sym typeface="Calibri" pitchFamily="34" charset="0"/>
              </a:rPr>
              <a:t>For </a:t>
            </a:r>
            <a:r>
              <a:rPr lang="en-US" altLang="en-US" sz="700" i="1" dirty="0">
                <a:solidFill>
                  <a:schemeClr val="bg1"/>
                </a:solidFill>
                <a:latin typeface="Calibri" pitchFamily="34" charset="0"/>
                <a:sym typeface="Calibri" pitchFamily="34" charset="0"/>
              </a:rPr>
              <a:t>in vitro</a:t>
            </a:r>
            <a:r>
              <a:rPr lang="en-US" altLang="en-US" sz="700" dirty="0">
                <a:solidFill>
                  <a:schemeClr val="bg1"/>
                </a:solidFill>
                <a:latin typeface="Calibri" pitchFamily="34" charset="0"/>
                <a:sym typeface="Calibri" pitchFamily="34" charset="0"/>
              </a:rPr>
              <a:t> diagnostic use. For intended use and product details, visit </a:t>
            </a:r>
            <a:r>
              <a:rPr lang="en-US" altLang="en-US" sz="700" dirty="0">
                <a:solidFill>
                  <a:schemeClr val="bg1"/>
                </a:solidFill>
                <a:latin typeface="Calibri" pitchFamily="34" charset="0"/>
                <a:sym typeface="Calibri" pitchFamily="34" charset="0"/>
                <a:hlinkClick r:id="rId3">
                  <a:extLst>
                    <a:ext uri="{A12FA001-AC4F-418D-AE19-62706E023703}">
                      <ahyp:hlinkClr xmlns:ahyp="http://schemas.microsoft.com/office/drawing/2018/hyperlinkcolor" val="tx"/>
                    </a:ext>
                  </a:extLst>
                </a:hlinkClick>
              </a:rPr>
              <a:t>www.globalpointofcare.abbott</a:t>
            </a:r>
            <a:r>
              <a:rPr lang="en-US" altLang="en-US" sz="700" dirty="0">
                <a:solidFill>
                  <a:schemeClr val="bg1"/>
                </a:solidFill>
                <a:latin typeface="Calibri" pitchFamily="34" charset="0"/>
                <a:sym typeface="Calibri" pitchFamily="34" charset="0"/>
              </a:rPr>
              <a:t>. Photos and images are for illustrative purposes only. ©2026 Abbott. All rights reserved.</a:t>
            </a:r>
            <a:endParaRPr lang="en-US" altLang="en-US" sz="700" i="1" dirty="0">
              <a:solidFill>
                <a:schemeClr val="bg1"/>
              </a:solidFill>
              <a:latin typeface="Calibri" pitchFamily="34" charset="0"/>
              <a:sym typeface="Calibri" pitchFamily="34" charset="0"/>
            </a:endParaRPr>
          </a:p>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i="1" dirty="0">
                <a:solidFill>
                  <a:schemeClr val="bg1"/>
                </a:solidFill>
                <a:latin typeface="Calibri" pitchFamily="34" charset="0"/>
                <a:sym typeface="Calibri" pitchFamily="34" charset="0"/>
              </a:rPr>
              <a:t>i-STAT </a:t>
            </a:r>
            <a:r>
              <a:rPr lang="en-US" altLang="en-US" sz="700" i="0" dirty="0">
                <a:solidFill>
                  <a:schemeClr val="bg1"/>
                </a:solidFill>
                <a:latin typeface="Calibri" pitchFamily="34" charset="0"/>
                <a:sym typeface="Calibri" pitchFamily="34" charset="0"/>
              </a:rPr>
              <a:t>is a</a:t>
            </a:r>
            <a:r>
              <a:rPr lang="en-US" altLang="en-US" sz="700" dirty="0">
                <a:solidFill>
                  <a:schemeClr val="bg1"/>
                </a:solidFill>
                <a:latin typeface="Calibri" pitchFamily="34" charset="0"/>
                <a:sym typeface="Calibri" pitchFamily="34" charset="0"/>
              </a:rPr>
              <a:t> trademark of Abbott.</a:t>
            </a:r>
            <a:r>
              <a:rPr lang="en-US" altLang="en-US" sz="700" b="1" dirty="0">
                <a:solidFill>
                  <a:schemeClr val="bg1"/>
                </a:solidFill>
                <a:latin typeface="Calibri" panose="020F0502020204030204" pitchFamily="34" charset="0"/>
                <a:cs typeface="Calibri" panose="020F0502020204030204" pitchFamily="34" charset="0"/>
              </a:rPr>
              <a:t> Not all products are available in all regions. Check with your local representative for availability. </a:t>
            </a:r>
            <a:r>
              <a:rPr lang="en-US" sz="700" dirty="0">
                <a:solidFill>
                  <a:schemeClr val="bg1"/>
                </a:solidFill>
                <a:latin typeface="Calibri" panose="020F0502020204030204" pitchFamily="34" charset="0"/>
                <a:cs typeface="Calibri" panose="020F0502020204030204" pitchFamily="34" charset="0"/>
              </a:rPr>
              <a:t>|</a:t>
            </a:r>
            <a:r>
              <a:rPr lang="en-US" sz="700" kern="1200" dirty="0">
                <a:solidFill>
                  <a:schemeClr val="bg1"/>
                </a:solidFill>
                <a:latin typeface="Calibri" panose="020F0502020204030204" pitchFamily="34" charset="0"/>
                <a:ea typeface="+mn-ea"/>
                <a:cs typeface="Calibri" panose="020F0502020204030204" pitchFamily="34" charset="0"/>
              </a:rPr>
              <a:t>iLS Presentation i-STAT 1 CG8+ USA Only | APOC 25002946.1</a:t>
            </a:r>
          </a:p>
        </p:txBody>
      </p:sp>
    </p:spTree>
    <p:custDataLst>
      <p:tags r:id="rId1"/>
    </p:custDataLst>
    <p:extLst>
      <p:ext uri="{BB962C8B-B14F-4D97-AF65-F5344CB8AC3E}">
        <p14:creationId xmlns:p14="http://schemas.microsoft.com/office/powerpoint/2010/main" val="32086242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Slide Blue">
    <p:bg bwMode="auto">
      <p:bgPr>
        <a:solidFill>
          <a:schemeClr val="accent3"/>
        </a:solidFill>
        <a:effectLst/>
      </p:bgPr>
    </p:bg>
    <p:spTree>
      <p:nvGrpSpPr>
        <p:cNvPr id="1" name=""/>
        <p:cNvGrpSpPr/>
        <p:nvPr/>
      </p:nvGrpSpPr>
      <p:grpSpPr>
        <a:xfrm>
          <a:off x="0" y="0"/>
          <a:ext cx="0" cy="0"/>
          <a:chOff x="0" y="0"/>
          <a:chExt cx="0" cy="0"/>
        </a:xfrm>
      </p:grpSpPr>
      <p:pic>
        <p:nvPicPr>
          <p:cNvPr id="3" name="Picture 2" descr="A_symbol_wordm_below_w_rgb-01.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17441" y="1206347"/>
            <a:ext cx="2509119" cy="2730807"/>
          </a:xfrm>
          <a:prstGeom prst="rect">
            <a:avLst/>
          </a:prstGeom>
        </p:spPr>
      </p:pic>
    </p:spTree>
    <p:custDataLst>
      <p:tags r:id="rId1"/>
    </p:custDataLst>
    <p:extLst>
      <p:ext uri="{BB962C8B-B14F-4D97-AF65-F5344CB8AC3E}">
        <p14:creationId xmlns:p14="http://schemas.microsoft.com/office/powerpoint/2010/main" val="10811787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losing Slide LTTF Blue">
    <p:bg bwMode="auto">
      <p:bgPr>
        <a:solidFill>
          <a:schemeClr val="accent3"/>
        </a:solidFill>
        <a:effectLst/>
      </p:bgPr>
    </p:bg>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6BE25BFE-C141-9744-B07B-AF2EDC44630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680642" y="939843"/>
            <a:ext cx="3782715" cy="3263814"/>
          </a:xfrm>
          <a:prstGeom prst="rect">
            <a:avLst/>
          </a:prstGeom>
        </p:spPr>
      </p:pic>
    </p:spTree>
    <p:custDataLst>
      <p:tags r:id="rId1"/>
    </p:custDataLst>
    <p:extLst>
      <p:ext uri="{BB962C8B-B14F-4D97-AF65-F5344CB8AC3E}">
        <p14:creationId xmlns:p14="http://schemas.microsoft.com/office/powerpoint/2010/main" val="38589436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losing Slide White">
    <p:spTree>
      <p:nvGrpSpPr>
        <p:cNvPr id="1" name=""/>
        <p:cNvGrpSpPr/>
        <p:nvPr/>
      </p:nvGrpSpPr>
      <p:grpSpPr>
        <a:xfrm>
          <a:off x="0" y="0"/>
          <a:ext cx="0" cy="0"/>
          <a:chOff x="0" y="0"/>
          <a:chExt cx="0" cy="0"/>
        </a:xfrm>
      </p:grpSpPr>
      <p:pic>
        <p:nvPicPr>
          <p:cNvPr id="2" name="Picture 1" descr="A close up of a sign&#10;&#10;Description automatically generated">
            <a:extLst>
              <a:ext uri="{FF2B5EF4-FFF2-40B4-BE49-F238E27FC236}">
                <a16:creationId xmlns:a16="http://schemas.microsoft.com/office/drawing/2014/main" id="{9D5804C8-119A-4621-B885-F0B59F0C23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10338" y="1064196"/>
            <a:ext cx="2753140" cy="2998956"/>
          </a:xfrm>
          <a:prstGeom prst="rect">
            <a:avLst/>
          </a:prstGeom>
        </p:spPr>
      </p:pic>
    </p:spTree>
    <p:custDataLst>
      <p:tags r:id="rId1"/>
    </p:custDataLst>
    <p:extLst>
      <p:ext uri="{BB962C8B-B14F-4D97-AF65-F5344CB8AC3E}">
        <p14:creationId xmlns:p14="http://schemas.microsoft.com/office/powerpoint/2010/main" val="24770272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losing Slide LTTF White">
    <p:spTree>
      <p:nvGrpSpPr>
        <p:cNvPr id="1" name=""/>
        <p:cNvGrpSpPr/>
        <p:nvPr/>
      </p:nvGrpSpPr>
      <p:grpSpPr>
        <a:xfrm>
          <a:off x="0" y="0"/>
          <a:ext cx="0" cy="0"/>
          <a:chOff x="0" y="0"/>
          <a:chExt cx="0" cy="0"/>
        </a:xfrm>
      </p:grpSpPr>
      <p:pic>
        <p:nvPicPr>
          <p:cNvPr id="2" name="Picture 1" descr="A picture containing object, clock&#10;&#10;Description automatically generated">
            <a:extLst>
              <a:ext uri="{FF2B5EF4-FFF2-40B4-BE49-F238E27FC236}">
                <a16:creationId xmlns:a16="http://schemas.microsoft.com/office/drawing/2014/main" id="{CA73EC50-27B9-4304-8A26-2A1CE79D62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6510" y="393405"/>
            <a:ext cx="4735158" cy="4359352"/>
          </a:xfrm>
          <a:prstGeom prst="rect">
            <a:avLst/>
          </a:prstGeom>
        </p:spPr>
      </p:pic>
    </p:spTree>
    <p:extLst>
      <p:ext uri="{BB962C8B-B14F-4D97-AF65-F5344CB8AC3E}">
        <p14:creationId xmlns:p14="http://schemas.microsoft.com/office/powerpoint/2010/main" val="39847905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0" i="0">
                <a:solidFill>
                  <a:srgbClr val="009CDE"/>
                </a:solidFill>
                <a:latin typeface="Georgia"/>
                <a:cs typeface="Georgia"/>
              </a:defRPr>
            </a:lvl1pPr>
          </a:lstStyle>
          <a:p>
            <a:endParaRPr/>
          </a:p>
        </p:txBody>
      </p:sp>
      <p:sp>
        <p:nvSpPr>
          <p:cNvPr id="3" name="Holder 3"/>
          <p:cNvSpPr>
            <a:spLocks noGrp="1"/>
          </p:cNvSpPr>
          <p:nvPr>
            <p:ph type="body" idx="1"/>
          </p:nvPr>
        </p:nvSpPr>
        <p:spPr/>
        <p:txBody>
          <a:bodyPr lIns="0" tIns="0" rIns="0" bIns="0"/>
          <a:lstStyle>
            <a:lvl1pPr>
              <a:defRPr sz="18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p>
        </p:txBody>
      </p:sp>
      <p:sp>
        <p:nvSpPr>
          <p:cNvPr id="6" name="Holder 6"/>
          <p:cNvSpPr>
            <a:spLocks noGrp="1"/>
          </p:cNvSpPr>
          <p:nvPr>
            <p:ph type="sldNum" sz="quarter" idx="7"/>
          </p:nvPr>
        </p:nvSpPr>
        <p:spPr/>
        <p:txBody>
          <a:bodyPr lIns="0" tIns="0" rIns="0" bIns="0"/>
          <a:lstStyle>
            <a:lvl1pPr>
              <a:defRPr sz="1000" b="0" i="0">
                <a:solidFill>
                  <a:schemeClr val="tx1"/>
                </a:solidFill>
                <a:latin typeface="Calibri"/>
                <a:cs typeface="Calibri"/>
              </a:defRPr>
            </a:lvl1pPr>
          </a:lstStyle>
          <a:p>
            <a:pPr marL="12700">
              <a:lnSpc>
                <a:spcPts val="1045"/>
              </a:lnSpc>
            </a:pPr>
            <a:r>
              <a:rPr dirty="0"/>
              <a:t>|</a:t>
            </a:r>
            <a:r>
              <a:rPr spc="225" dirty="0"/>
              <a:t>  </a:t>
            </a:r>
            <a:fld id="{81D60167-4931-47E6-BA6A-407CBD079E47}" type="slidenum">
              <a:rPr spc="-25" dirty="0"/>
              <a:t>‹#›</a:t>
            </a:fld>
            <a:endParaRPr spc="-25" dirty="0"/>
          </a:p>
        </p:txBody>
      </p:sp>
    </p:spTree>
    <p:extLst>
      <p:ext uri="{BB962C8B-B14F-4D97-AF65-F5344CB8AC3E}">
        <p14:creationId xmlns:p14="http://schemas.microsoft.com/office/powerpoint/2010/main" val="36617892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2" y="600077"/>
            <a:ext cx="8138159" cy="360045"/>
          </a:xfrm>
        </p:spPr>
        <p:txBody>
          <a:bodyPr/>
          <a:lstStyle>
            <a:lvl1pPr>
              <a:defRPr cap="none"/>
            </a:lvl1pPr>
          </a:lstStyle>
          <a:p>
            <a:r>
              <a:rPr lang="en-US"/>
              <a:t>Click to edit master title style</a:t>
            </a:r>
          </a:p>
        </p:txBody>
      </p:sp>
      <p:sp>
        <p:nvSpPr>
          <p:cNvPr id="8" name="Text Placeholder 9">
            <a:extLst>
              <a:ext uri="{FF2B5EF4-FFF2-40B4-BE49-F238E27FC236}">
                <a16:creationId xmlns:a16="http://schemas.microsoft.com/office/drawing/2014/main" id="{9F1B05F3-90A1-4152-BCA8-1DCF7545457A}"/>
              </a:ext>
            </a:extLst>
          </p:cNvPr>
          <p:cNvSpPr>
            <a:spLocks noGrp="1"/>
          </p:cNvSpPr>
          <p:nvPr>
            <p:ph type="body" sz="quarter" idx="10"/>
          </p:nvPr>
        </p:nvSpPr>
        <p:spPr>
          <a:xfrm>
            <a:off x="502923" y="338465"/>
            <a:ext cx="5241925" cy="261610"/>
          </a:xfrm>
        </p:spPr>
        <p:txBody>
          <a:bodyPr wrap="square">
            <a:spAutoFit/>
          </a:bodyPr>
          <a:lstStyle>
            <a:lvl1pPr>
              <a:defRPr sz="1400" b="0" cap="all" spc="150" baseline="0">
                <a:solidFill>
                  <a:schemeClr val="tx2"/>
                </a:solidFill>
              </a:defRPr>
            </a:lvl1pPr>
            <a:lvl2pPr marL="0" indent="0">
              <a:buNone/>
              <a:defRPr/>
            </a:lvl2pPr>
          </a:lstStyle>
          <a:p>
            <a:pPr lvl="0"/>
            <a:r>
              <a:rPr lang="en-US"/>
              <a:t>Click to edit Master text styles</a:t>
            </a:r>
          </a:p>
        </p:txBody>
      </p:sp>
      <p:sp>
        <p:nvSpPr>
          <p:cNvPr id="9" name="Slide Number Placeholder 8">
            <a:extLst>
              <a:ext uri="{FF2B5EF4-FFF2-40B4-BE49-F238E27FC236}">
                <a16:creationId xmlns:a16="http://schemas.microsoft.com/office/drawing/2014/main" id="{CA6AFCB9-C05F-694F-AF31-48D81C23BC30}"/>
              </a:ext>
            </a:extLst>
          </p:cNvPr>
          <p:cNvSpPr>
            <a:spLocks noGrp="1"/>
          </p:cNvSpPr>
          <p:nvPr>
            <p:ph type="sldNum" sz="quarter" idx="13"/>
          </p:nvPr>
        </p:nvSpPr>
        <p:spPr/>
        <p:txBody>
          <a:bodyPr/>
          <a:lstStyle/>
          <a:p>
            <a:fld id="{92DA0A3E-BCC5-471F-AF04-A7BFBC05C0F5}" type="slidenum">
              <a:rPr lang="en-US" altLang="en-US" smtClean="0"/>
              <a:pPr/>
              <a:t>‹#›</a:t>
            </a:fld>
            <a:endParaRPr lang="en-US" altLang="en-US" dirty="0"/>
          </a:p>
        </p:txBody>
      </p:sp>
    </p:spTree>
    <p:custDataLst>
      <p:tags r:id="rId1"/>
    </p:custDataLst>
    <p:extLst>
      <p:ext uri="{BB962C8B-B14F-4D97-AF65-F5344CB8AC3E}">
        <p14:creationId xmlns:p14="http://schemas.microsoft.com/office/powerpoint/2010/main" val="197054325"/>
      </p:ext>
    </p:extLst>
  </p:cSld>
  <p:clrMapOvr>
    <a:masterClrMapping/>
  </p:clrMapOvr>
  <mc:AlternateContent xmlns:mc="http://schemas.openxmlformats.org/markup-compatibility/2006" xmlns:p14="http://schemas.microsoft.com/office/powerpoint/2010/main">
    <mc:Choice Requires="p14">
      <p:transition spd="slow" p14:dur="1600" advTm="98000"/>
    </mc:Choice>
    <mc:Fallback xmlns="">
      <p:transition spd="slow" advTm="9800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hyperlink" Target="http://www.globalpointofcare.abbott/" TargetMode="Externa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heme" Target="../theme/theme2.xml"/><Relationship Id="rId1" Type="http://schemas.openxmlformats.org/officeDocument/2006/relationships/slideLayout" Target="../slideLayouts/slideLayout33.xml"/><Relationship Id="rId4" Type="http://schemas.openxmlformats.org/officeDocument/2006/relationships/hyperlink" Target="http://www.globalpointofcare.abbott/"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569594"/>
            <a:ext cx="8138160" cy="390526"/>
          </a:xfrm>
          <a:prstGeom prst="rect">
            <a:avLst/>
          </a:prstGeom>
        </p:spPr>
        <p:txBody>
          <a:bodyPr vert="horz" lIns="0" tIns="0" rIns="91440" bIns="45720" rtlCol="0" anchor="t" anchorCtr="0">
            <a:noAutofit/>
          </a:bodyPr>
          <a:lstStyle/>
          <a:p>
            <a:r>
              <a:rPr lang="en-US"/>
              <a:t>Click to edit Master title style</a:t>
            </a:r>
          </a:p>
        </p:txBody>
      </p:sp>
      <p:sp>
        <p:nvSpPr>
          <p:cNvPr id="4" name="Text Placeholder 3">
            <a:extLst>
              <a:ext uri="{FF2B5EF4-FFF2-40B4-BE49-F238E27FC236}">
                <a16:creationId xmlns:a16="http://schemas.microsoft.com/office/drawing/2014/main" id="{80D42C3B-6191-4FCC-892C-38AF4234E0C2}"/>
              </a:ext>
            </a:extLst>
          </p:cNvPr>
          <p:cNvSpPr>
            <a:spLocks noGrp="1"/>
          </p:cNvSpPr>
          <p:nvPr>
            <p:ph type="body" idx="1"/>
          </p:nvPr>
        </p:nvSpPr>
        <p:spPr>
          <a:xfrm>
            <a:off x="495300" y="1111624"/>
            <a:ext cx="8145780" cy="3520701"/>
          </a:xfrm>
          <a:prstGeom prst="rect">
            <a:avLst/>
          </a:prstGeom>
        </p:spPr>
        <p:txBody>
          <a:bodyPr vert="horz" lIns="0" tIns="0" rIns="91440" bIns="45720" rtlCol="0">
            <a:no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endParaRPr lang="en-IN" dirty="0"/>
          </a:p>
        </p:txBody>
      </p:sp>
      <p:sp>
        <p:nvSpPr>
          <p:cNvPr id="11" name="Slide Number Placeholder 17">
            <a:extLst>
              <a:ext uri="{FF2B5EF4-FFF2-40B4-BE49-F238E27FC236}">
                <a16:creationId xmlns:a16="http://schemas.microsoft.com/office/drawing/2014/main" id="{B0C0A961-4760-478B-92D9-DFE0D6E8305B}"/>
              </a:ext>
            </a:extLst>
          </p:cNvPr>
          <p:cNvSpPr>
            <a:spLocks noGrp="1"/>
          </p:cNvSpPr>
          <p:nvPr>
            <p:ph type="sldNum" sz="quarter" idx="4"/>
          </p:nvPr>
        </p:nvSpPr>
        <p:spPr>
          <a:xfrm>
            <a:off x="8167058" y="4758249"/>
            <a:ext cx="568102" cy="274637"/>
          </a:xfrm>
          <a:prstGeom prst="rect">
            <a:avLst/>
          </a:prstGeom>
        </p:spPr>
        <p:txBody>
          <a:bodyPr vert="horz" lIns="0" tIns="45720" rIns="91440" bIns="45720" rtlCol="0" anchor="ctr"/>
          <a:lstStyle>
            <a:lvl1pPr algn="r">
              <a:defRPr sz="1000">
                <a:solidFill>
                  <a:schemeClr val="tx1"/>
                </a:solidFill>
                <a:latin typeface="+mn-lt"/>
              </a:defRPr>
            </a:lvl1pPr>
          </a:lstStyle>
          <a:p>
            <a:pPr>
              <a:defRPr/>
            </a:pPr>
            <a:r>
              <a:rPr lang="en-IN" dirty="0"/>
              <a:t>|    </a:t>
            </a:r>
            <a:fld id="{7B2119CD-3B2D-4CEB-B404-D2E3F8CD6D69}" type="slidenum">
              <a:rPr lang="en-IN" smtClean="0"/>
              <a:pPr>
                <a:defRPr/>
              </a:pPr>
              <a:t>‹#›</a:t>
            </a:fld>
            <a:endParaRPr lang="en-IN" dirty="0"/>
          </a:p>
        </p:txBody>
      </p:sp>
      <p:sp>
        <p:nvSpPr>
          <p:cNvPr id="10" name="TextBox 9">
            <a:extLst>
              <a:ext uri="{FF2B5EF4-FFF2-40B4-BE49-F238E27FC236}">
                <a16:creationId xmlns:a16="http://schemas.microsoft.com/office/drawing/2014/main" id="{E5242050-6C23-4592-808A-FD6A67FA7325}"/>
              </a:ext>
            </a:extLst>
          </p:cNvPr>
          <p:cNvSpPr txBox="1"/>
          <p:nvPr userDrawn="1"/>
        </p:nvSpPr>
        <p:spPr>
          <a:xfrm>
            <a:off x="408840" y="4725109"/>
            <a:ext cx="7626027" cy="307777"/>
          </a:xfrm>
          <a:prstGeom prst="rect">
            <a:avLst/>
          </a:prstGeom>
          <a:noFill/>
        </p:spPr>
        <p:txBody>
          <a:bodyPr wrap="square" rtlCol="0">
            <a:spAutoFit/>
          </a:bodyPr>
          <a:lstStyle/>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dirty="0">
                <a:solidFill>
                  <a:schemeClr val="bg1">
                    <a:lumMod val="50000"/>
                  </a:schemeClr>
                </a:solidFill>
                <a:latin typeface="Calibri" pitchFamily="34" charset="0"/>
                <a:sym typeface="Calibri" pitchFamily="34" charset="0"/>
              </a:rPr>
              <a:t>For </a:t>
            </a:r>
            <a:r>
              <a:rPr lang="en-US" altLang="en-US" sz="700" i="1" dirty="0">
                <a:solidFill>
                  <a:schemeClr val="bg1">
                    <a:lumMod val="50000"/>
                  </a:schemeClr>
                </a:solidFill>
                <a:latin typeface="Calibri" pitchFamily="34" charset="0"/>
                <a:sym typeface="Calibri" pitchFamily="34" charset="0"/>
              </a:rPr>
              <a:t>in vitro</a:t>
            </a:r>
            <a:r>
              <a:rPr lang="en-US" altLang="en-US" sz="700" dirty="0">
                <a:solidFill>
                  <a:schemeClr val="bg1">
                    <a:lumMod val="50000"/>
                  </a:schemeClr>
                </a:solidFill>
                <a:latin typeface="Calibri" pitchFamily="34" charset="0"/>
                <a:sym typeface="Calibri" pitchFamily="34" charset="0"/>
              </a:rPr>
              <a:t> diagnostic use. For intended use &amp; product details, visit </a:t>
            </a:r>
            <a:r>
              <a:rPr lang="en-US" altLang="en-US" sz="700" dirty="0">
                <a:solidFill>
                  <a:schemeClr val="bg1">
                    <a:lumMod val="50000"/>
                  </a:schemeClr>
                </a:solidFill>
                <a:latin typeface="Calibri" pitchFamily="34" charset="0"/>
                <a:sym typeface="Calibri" pitchFamily="34" charset="0"/>
                <a:hlinkClick r:id="rId35">
                  <a:extLst>
                    <a:ext uri="{A12FA001-AC4F-418D-AE19-62706E023703}">
                      <ahyp:hlinkClr xmlns:ahyp="http://schemas.microsoft.com/office/drawing/2018/hyperlinkcolor" val="tx"/>
                    </a:ext>
                  </a:extLst>
                </a:hlinkClick>
              </a:rPr>
              <a:t>www.globalpointofcare.abbott</a:t>
            </a:r>
            <a:r>
              <a:rPr lang="en-US" altLang="en-US" sz="700" dirty="0">
                <a:solidFill>
                  <a:schemeClr val="bg1">
                    <a:lumMod val="50000"/>
                  </a:schemeClr>
                </a:solidFill>
                <a:latin typeface="Calibri" pitchFamily="34" charset="0"/>
                <a:sym typeface="Calibri" pitchFamily="34" charset="0"/>
              </a:rPr>
              <a:t>. Photos &amp; images are for illustrative purposes only. ©2026 Abbott. All rights reserved.</a:t>
            </a:r>
            <a:r>
              <a:rPr lang="en-US" altLang="en-US" sz="700" i="1" dirty="0">
                <a:solidFill>
                  <a:schemeClr val="bg1">
                    <a:lumMod val="50000"/>
                  </a:schemeClr>
                </a:solidFill>
                <a:latin typeface="Calibri" pitchFamily="34" charset="0"/>
                <a:sym typeface="Calibri" pitchFamily="34" charset="0"/>
              </a:rPr>
              <a:t> </a:t>
            </a:r>
            <a:br>
              <a:rPr lang="en-US" altLang="en-US" sz="700" i="1" dirty="0">
                <a:solidFill>
                  <a:schemeClr val="bg1">
                    <a:lumMod val="50000"/>
                  </a:schemeClr>
                </a:solidFill>
                <a:latin typeface="Calibri" pitchFamily="34" charset="0"/>
                <a:sym typeface="Calibri" pitchFamily="34" charset="0"/>
              </a:rPr>
            </a:br>
            <a:r>
              <a:rPr lang="en-US" altLang="en-US" sz="700" i="1" dirty="0">
                <a:solidFill>
                  <a:schemeClr val="bg1">
                    <a:lumMod val="50000"/>
                  </a:schemeClr>
                </a:solidFill>
                <a:latin typeface="Calibri" pitchFamily="34" charset="0"/>
                <a:sym typeface="Calibri" pitchFamily="34" charset="0"/>
              </a:rPr>
              <a:t>i-STAT </a:t>
            </a:r>
            <a:r>
              <a:rPr lang="en-US" altLang="en-US" sz="700" i="0" dirty="0">
                <a:solidFill>
                  <a:schemeClr val="bg1">
                    <a:lumMod val="50000"/>
                  </a:schemeClr>
                </a:solidFill>
                <a:latin typeface="Calibri" pitchFamily="34" charset="0"/>
                <a:sym typeface="Calibri" pitchFamily="34" charset="0"/>
              </a:rPr>
              <a:t>is a</a:t>
            </a:r>
            <a:r>
              <a:rPr lang="en-US" altLang="en-US" sz="700" dirty="0">
                <a:solidFill>
                  <a:schemeClr val="bg1">
                    <a:lumMod val="50000"/>
                  </a:schemeClr>
                </a:solidFill>
                <a:latin typeface="Calibri" pitchFamily="34" charset="0"/>
                <a:sym typeface="Calibri" pitchFamily="34" charset="0"/>
              </a:rPr>
              <a:t> trademark of Abbott.</a:t>
            </a:r>
            <a:r>
              <a:rPr lang="en-US" altLang="en-US" sz="700" b="1" dirty="0">
                <a:solidFill>
                  <a:schemeClr val="bg1">
                    <a:lumMod val="50000"/>
                  </a:schemeClr>
                </a:solidFill>
                <a:latin typeface="Calibri" panose="020F0502020204030204" pitchFamily="34" charset="0"/>
                <a:cs typeface="Calibri" panose="020F0502020204030204" pitchFamily="34" charset="0"/>
              </a:rPr>
              <a:t> Not all products are available in all regions. Check with your local representative for availability. </a:t>
            </a:r>
            <a:r>
              <a:rPr lang="en-US" sz="700" dirty="0">
                <a:solidFill>
                  <a:schemeClr val="bg1">
                    <a:lumMod val="50000"/>
                  </a:schemeClr>
                </a:solidFill>
                <a:latin typeface="Calibri" panose="020F0502020204030204" pitchFamily="34" charset="0"/>
                <a:cs typeface="Calibri" panose="020F0502020204030204" pitchFamily="34" charset="0"/>
              </a:rPr>
              <a:t>|</a:t>
            </a:r>
            <a:r>
              <a:rPr lang="fr-FR" sz="700" dirty="0">
                <a:solidFill>
                  <a:schemeClr val="bg1">
                    <a:lumMod val="50000"/>
                  </a:schemeClr>
                </a:solidFill>
                <a:latin typeface="Calibri" panose="020F0502020204030204" pitchFamily="34" charset="0"/>
                <a:cs typeface="Calibri" panose="020F0502020204030204" pitchFamily="34" charset="0"/>
              </a:rPr>
              <a:t>iLS Presentation i-STAT 1 CG8+ USA Only </a:t>
            </a:r>
            <a:r>
              <a:rPr lang="en-US" sz="700" dirty="0">
                <a:solidFill>
                  <a:schemeClr val="bg1">
                    <a:lumMod val="50000"/>
                  </a:schemeClr>
                </a:solidFill>
                <a:latin typeface="Calibri" panose="020F0502020204030204" pitchFamily="34" charset="0"/>
                <a:cs typeface="Calibri" panose="020F0502020204030204" pitchFamily="34" charset="0"/>
              </a:rPr>
              <a:t>| APOC</a:t>
            </a:r>
            <a:r>
              <a:rPr lang="en-US" sz="700" dirty="0">
                <a:solidFill>
                  <a:schemeClr val="tx2"/>
                </a:solidFill>
                <a:latin typeface="Calibri" panose="020F0502020204030204" pitchFamily="34" charset="0"/>
                <a:cs typeface="Calibri" panose="020F0502020204030204" pitchFamily="34" charset="0"/>
              </a:rPr>
              <a:t> </a:t>
            </a:r>
            <a:r>
              <a:rPr lang="en-US" sz="700" kern="1200" dirty="0">
                <a:solidFill>
                  <a:schemeClr val="bg1">
                    <a:lumMod val="50000"/>
                  </a:schemeClr>
                </a:solidFill>
                <a:latin typeface="Calibri" panose="020F0502020204030204" pitchFamily="34" charset="0"/>
                <a:ea typeface="+mn-ea"/>
                <a:cs typeface="Calibri" panose="020F0502020204030204" pitchFamily="34" charset="0"/>
              </a:rPr>
              <a:t>25002946.1</a:t>
            </a:r>
          </a:p>
        </p:txBody>
      </p:sp>
    </p:spTree>
    <p:custDataLst>
      <p:tags r:id="rId34"/>
    </p:custDataLst>
    <p:extLst>
      <p:ext uri="{BB962C8B-B14F-4D97-AF65-F5344CB8AC3E}">
        <p14:creationId xmlns:p14="http://schemas.microsoft.com/office/powerpoint/2010/main" val="303869555"/>
      </p:ext>
    </p:extLst>
  </p:cSld>
  <p:clrMap bg1="lt1" tx1="dk1" bg2="lt2" tx2="dk2" accent1="accent1" accent2="accent2" accent3="accent3" accent4="accent4" accent5="accent5" accent6="accent6" hlink="hlink" folHlink="folHlink"/>
  <p:sldLayoutIdLst>
    <p:sldLayoutId id="2147483921" r:id="rId1"/>
    <p:sldLayoutId id="2147483918" r:id="rId2"/>
    <p:sldLayoutId id="2147483919" r:id="rId3"/>
    <p:sldLayoutId id="2147483920" r:id="rId4"/>
    <p:sldLayoutId id="2147483661" r:id="rId5"/>
    <p:sldLayoutId id="2147483810" r:id="rId6"/>
    <p:sldLayoutId id="2147483703" r:id="rId7"/>
    <p:sldLayoutId id="2147483811" r:id="rId8"/>
    <p:sldLayoutId id="2147483748" r:id="rId9"/>
    <p:sldLayoutId id="2147483749" r:id="rId10"/>
    <p:sldLayoutId id="2147483752" r:id="rId11"/>
    <p:sldLayoutId id="2147483753" r:id="rId12"/>
    <p:sldLayoutId id="2147483754" r:id="rId13"/>
    <p:sldLayoutId id="2147483755" r:id="rId14"/>
    <p:sldLayoutId id="2147483804" r:id="rId15"/>
    <p:sldLayoutId id="2147483805" r:id="rId16"/>
    <p:sldLayoutId id="2147483758" r:id="rId17"/>
    <p:sldLayoutId id="2147483798" r:id="rId18"/>
    <p:sldLayoutId id="2147483750" r:id="rId19"/>
    <p:sldLayoutId id="2147483751" r:id="rId20"/>
    <p:sldLayoutId id="2147483756" r:id="rId21"/>
    <p:sldLayoutId id="2147483669" r:id="rId22"/>
    <p:sldLayoutId id="2147483672" r:id="rId23"/>
    <p:sldLayoutId id="2147483675" r:id="rId24"/>
    <p:sldLayoutId id="2147483676" r:id="rId25"/>
    <p:sldLayoutId id="2147483799" r:id="rId26"/>
    <p:sldLayoutId id="2147483678" r:id="rId27"/>
    <p:sldLayoutId id="2147483680" r:id="rId28"/>
    <p:sldLayoutId id="2147483705" r:id="rId29"/>
    <p:sldLayoutId id="2147483800" r:id="rId30"/>
    <p:sldLayoutId id="2147483801" r:id="rId31"/>
    <p:sldLayoutId id="2147483917" r:id="rId32"/>
  </p:sldLayoutIdLst>
  <p:hf hdr="0" ftr="0" dt="0"/>
  <p:txStyles>
    <p:titleStyle>
      <a:lvl1pPr algn="l" defTabSz="914400" rtl="0" eaLnBrk="1" latinLnBrk="0" hangingPunct="1">
        <a:lnSpc>
          <a:spcPct val="90000"/>
        </a:lnSpc>
        <a:spcBef>
          <a:spcPct val="0"/>
        </a:spcBef>
        <a:buNone/>
        <a:defRPr sz="2600" b="0" kern="1200" cap="none" spc="0" baseline="0">
          <a:solidFill>
            <a:schemeClr val="accent3"/>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b="1"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userDrawn="1">
          <p15:clr>
            <a:srgbClr val="F26B43"/>
          </p15:clr>
        </p15:guide>
        <p15:guide id="2" pos="5448" userDrawn="1">
          <p15:clr>
            <a:srgbClr val="F26B43"/>
          </p15:clr>
        </p15:guide>
        <p15:guide id="3" orient="horz" pos="168" userDrawn="1">
          <p15:clr>
            <a:srgbClr val="F26B43"/>
          </p15:clr>
        </p15:guide>
        <p15:guide id="4" orient="horz" pos="30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523240"/>
            <a:ext cx="8138160" cy="366529"/>
          </a:xfrm>
          <a:prstGeom prst="rect">
            <a:avLst/>
          </a:prstGeom>
        </p:spPr>
        <p:txBody>
          <a:bodyPr vert="horz" lIns="0" tIns="0" rIns="91440" bIns="45720" rtlCol="0" anchor="t" anchorCtr="0">
            <a:noAutofit/>
          </a:bodyPr>
          <a:lstStyle/>
          <a:p>
            <a:r>
              <a:rPr lang="en-US"/>
              <a:t>Click to edit Master title style</a:t>
            </a:r>
          </a:p>
        </p:txBody>
      </p:sp>
      <p:sp>
        <p:nvSpPr>
          <p:cNvPr id="3" name="Text Placeholder 2"/>
          <p:cNvSpPr>
            <a:spLocks noGrp="1"/>
          </p:cNvSpPr>
          <p:nvPr>
            <p:ph type="body" idx="1"/>
          </p:nvPr>
        </p:nvSpPr>
        <p:spPr>
          <a:xfrm>
            <a:off x="502920" y="1097280"/>
            <a:ext cx="8138160" cy="3566160"/>
          </a:xfrm>
          <a:prstGeom prst="rect">
            <a:avLst/>
          </a:prstGeom>
        </p:spPr>
        <p:txBody>
          <a:bodyPr vert="horz" lIns="0" tIns="0" rIns="91440" bIns="45720" rtlCol="0">
            <a:noAutofit/>
          </a:bodyPr>
          <a:lstStyle/>
          <a:p>
            <a:pPr lvl="0"/>
            <a:r>
              <a:rPr lang="en-US"/>
              <a:t>CLICK TO EDIT MASTER TEXT STYLES</a:t>
            </a:r>
          </a:p>
          <a:p>
            <a:pPr lvl="1"/>
            <a:r>
              <a:rPr lang="en-US"/>
              <a:t>First level</a:t>
            </a:r>
          </a:p>
          <a:p>
            <a:pPr lvl="2"/>
            <a:r>
              <a:rPr lang="en-US"/>
              <a:t>Second level</a:t>
            </a:r>
          </a:p>
          <a:p>
            <a:pPr lvl="3"/>
            <a:r>
              <a:rPr lang="en-US"/>
              <a:t>Third level</a:t>
            </a:r>
          </a:p>
          <a:p>
            <a:pPr lvl="4"/>
            <a:r>
              <a:rPr lang="en-US"/>
              <a:t>Fourth level</a:t>
            </a:r>
          </a:p>
        </p:txBody>
      </p:sp>
      <p:sp>
        <p:nvSpPr>
          <p:cNvPr id="5" name="Content Placeholder 2">
            <a:extLst>
              <a:ext uri="{FF2B5EF4-FFF2-40B4-BE49-F238E27FC236}">
                <a16:creationId xmlns:a16="http://schemas.microsoft.com/office/drawing/2014/main" id="{5DE86C8D-6EF0-DF4C-AC6E-231FCE8968BE}"/>
              </a:ext>
            </a:extLst>
          </p:cNvPr>
          <p:cNvSpPr txBox="1">
            <a:spLocks/>
          </p:cNvSpPr>
          <p:nvPr/>
        </p:nvSpPr>
        <p:spPr bwMode="gray">
          <a:xfrm>
            <a:off x="502922" y="4675984"/>
            <a:ext cx="3131627" cy="365125"/>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indent="0" algn="l" defTabSz="457178" rtl="0" eaLnBrk="1" fontAlgn="auto" latinLnBrk="0" hangingPunct="1">
              <a:lnSpc>
                <a:spcPct val="100000"/>
              </a:lnSpc>
              <a:spcBef>
                <a:spcPct val="20000"/>
              </a:spcBef>
              <a:spcAft>
                <a:spcPts val="0"/>
              </a:spcAft>
              <a:buClrTx/>
              <a:buSzTx/>
              <a:buFont typeface="Arial"/>
              <a:buNone/>
              <a:tabLst>
                <a:tab pos="1198503" algn="ctr"/>
                <a:tab pos="8229189" algn="r"/>
              </a:tabLst>
              <a:defRPr/>
            </a:pPr>
            <a:endParaRPr lang="en-US" sz="1000" dirty="0">
              <a:solidFill>
                <a:schemeClr val="tx1"/>
              </a:solidFill>
              <a:latin typeface="Calibri" panose="020F0502020204030204" pitchFamily="34" charset="0"/>
              <a:cs typeface="Calibri" panose="020F0502020204030204" pitchFamily="34" charset="0"/>
            </a:endParaRPr>
          </a:p>
        </p:txBody>
      </p:sp>
      <p:sp>
        <p:nvSpPr>
          <p:cNvPr id="11" name="Slide Number Placeholder 5">
            <a:extLst>
              <a:ext uri="{FF2B5EF4-FFF2-40B4-BE49-F238E27FC236}">
                <a16:creationId xmlns:a16="http://schemas.microsoft.com/office/drawing/2014/main" id="{CB726491-C1D9-E845-AF10-E7A934AAC4ED}"/>
              </a:ext>
            </a:extLst>
          </p:cNvPr>
          <p:cNvSpPr>
            <a:spLocks noGrp="1"/>
          </p:cNvSpPr>
          <p:nvPr>
            <p:ph type="sldNum" sz="quarter" idx="4"/>
          </p:nvPr>
        </p:nvSpPr>
        <p:spPr>
          <a:xfrm>
            <a:off x="8606290" y="4767264"/>
            <a:ext cx="292608" cy="273844"/>
          </a:xfrm>
          <a:prstGeom prst="rect">
            <a:avLst/>
          </a:prstGeom>
        </p:spPr>
        <p:txBody>
          <a:bodyPr vert="horz" lIns="0" tIns="45720" rIns="0" bIns="45720" rtlCol="0" anchor="b" anchorCtr="0"/>
          <a:lstStyle>
            <a:lvl1pPr algn="ctr">
              <a:defRPr sz="1000" b="1">
                <a:solidFill>
                  <a:schemeClr val="tx1"/>
                </a:solidFill>
                <a:latin typeface="Calibri" panose="020F0502020204030204" pitchFamily="34" charset="0"/>
                <a:cs typeface="Calibri" panose="020F0502020204030204" pitchFamily="34" charset="0"/>
              </a:defRPr>
            </a:lvl1pPr>
          </a:lstStyle>
          <a:p>
            <a:fld id="{92DA0A3E-BCC5-471F-AF04-A7BFBC05C0F5}" type="slidenum">
              <a:rPr lang="en-US" altLang="en-US" smtClean="0"/>
              <a:pPr/>
              <a:t>‹#›</a:t>
            </a:fld>
            <a:endParaRPr lang="en-US" altLang="en-US" dirty="0"/>
          </a:p>
        </p:txBody>
      </p:sp>
      <p:sp>
        <p:nvSpPr>
          <p:cNvPr id="6" name="TextBox 5">
            <a:extLst>
              <a:ext uri="{FF2B5EF4-FFF2-40B4-BE49-F238E27FC236}">
                <a16:creationId xmlns:a16="http://schemas.microsoft.com/office/drawing/2014/main" id="{D4848E2A-A7E2-A075-1080-0A201ACB4780}"/>
              </a:ext>
            </a:extLst>
          </p:cNvPr>
          <p:cNvSpPr txBox="1"/>
          <p:nvPr userDrawn="1"/>
        </p:nvSpPr>
        <p:spPr>
          <a:xfrm>
            <a:off x="408840" y="4725109"/>
            <a:ext cx="8232240" cy="307777"/>
          </a:xfrm>
          <a:prstGeom prst="rect">
            <a:avLst/>
          </a:prstGeom>
          <a:noFill/>
        </p:spPr>
        <p:txBody>
          <a:bodyPr wrap="square" rtlCol="0">
            <a:spAutoFit/>
          </a:bodyPr>
          <a:lstStyle/>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dirty="0">
                <a:solidFill>
                  <a:schemeClr val="bg1">
                    <a:lumMod val="50000"/>
                  </a:schemeClr>
                </a:solidFill>
                <a:latin typeface="Calibri" pitchFamily="34" charset="0"/>
                <a:sym typeface="Calibri" pitchFamily="34" charset="0"/>
              </a:rPr>
              <a:t>For in vitro diagnostic use. For intended use &amp; product details, visit </a:t>
            </a:r>
            <a:r>
              <a:rPr lang="en-US" altLang="en-US" sz="700" dirty="0">
                <a:solidFill>
                  <a:schemeClr val="bg1">
                    <a:lumMod val="50000"/>
                  </a:schemeClr>
                </a:solidFill>
                <a:latin typeface="Calibri" pitchFamily="34" charset="0"/>
                <a:sym typeface="Calibri" pitchFamily="34" charset="0"/>
                <a:hlinkClick r:id="rId4"/>
              </a:rPr>
              <a:t>www.globalpointofcare.abbott</a:t>
            </a:r>
            <a:r>
              <a:rPr lang="en-US" altLang="en-US" sz="700" dirty="0">
                <a:solidFill>
                  <a:schemeClr val="bg1">
                    <a:lumMod val="50000"/>
                  </a:schemeClr>
                </a:solidFill>
                <a:latin typeface="Calibri" pitchFamily="34" charset="0"/>
                <a:sym typeface="Calibri" pitchFamily="34" charset="0"/>
              </a:rPr>
              <a:t>. Photos &amp; images are for illustrative purposes only. ©2026 Abbott. All rights reserved. </a:t>
            </a:r>
            <a:br>
              <a:rPr lang="en-US" altLang="en-US" sz="700" dirty="0">
                <a:solidFill>
                  <a:schemeClr val="bg1">
                    <a:lumMod val="50000"/>
                  </a:schemeClr>
                </a:solidFill>
                <a:latin typeface="Calibri" pitchFamily="34" charset="0"/>
                <a:sym typeface="Calibri" pitchFamily="34" charset="0"/>
              </a:rPr>
            </a:br>
            <a:r>
              <a:rPr lang="en-US" altLang="en-US" sz="700" dirty="0">
                <a:solidFill>
                  <a:schemeClr val="bg1">
                    <a:lumMod val="50000"/>
                  </a:schemeClr>
                </a:solidFill>
                <a:latin typeface="Calibri" pitchFamily="34" charset="0"/>
                <a:sym typeface="Calibri" pitchFamily="34" charset="0"/>
              </a:rPr>
              <a:t>i-STAT is a trademark of Abbott. </a:t>
            </a:r>
            <a:r>
              <a:rPr lang="en-US" altLang="en-US" sz="700" b="1" dirty="0">
                <a:solidFill>
                  <a:schemeClr val="bg1">
                    <a:lumMod val="50000"/>
                  </a:schemeClr>
                </a:solidFill>
                <a:latin typeface="Calibri" pitchFamily="34" charset="0"/>
                <a:sym typeface="Calibri" pitchFamily="34" charset="0"/>
              </a:rPr>
              <a:t>Not all products are available in all regions. Check with your local representative for availability. </a:t>
            </a:r>
            <a:r>
              <a:rPr lang="en-US" altLang="en-US" sz="700" dirty="0">
                <a:solidFill>
                  <a:schemeClr val="bg1">
                    <a:lumMod val="50000"/>
                  </a:schemeClr>
                </a:solidFill>
                <a:latin typeface="Calibri" pitchFamily="34" charset="0"/>
                <a:sym typeface="Calibri" pitchFamily="34" charset="0"/>
              </a:rPr>
              <a:t>|iLS Presentation i-STAT 1 CG8+ USA Only | APOC 25002946.1</a:t>
            </a:r>
          </a:p>
        </p:txBody>
      </p:sp>
    </p:spTree>
    <p:custDataLst>
      <p:tags r:id="rId3"/>
    </p:custDataLst>
    <p:extLst>
      <p:ext uri="{BB962C8B-B14F-4D97-AF65-F5344CB8AC3E}">
        <p14:creationId xmlns:p14="http://schemas.microsoft.com/office/powerpoint/2010/main" val="3104397603"/>
      </p:ext>
    </p:extLst>
  </p:cSld>
  <p:clrMap bg1="lt1" tx1="dk1" bg2="lt2" tx2="dk2" accent1="accent1" accent2="accent2" accent3="accent3" accent4="accent4" accent5="accent5" accent6="accent6" hlink="hlink" folHlink="folHlink"/>
  <p:sldLayoutIdLst>
    <p:sldLayoutId id="2147483916" r:id="rId1"/>
  </p:sldLayoutIdLst>
  <mc:AlternateContent xmlns:mc="http://schemas.openxmlformats.org/markup-compatibility/2006" xmlns:p14="http://schemas.microsoft.com/office/powerpoint/2010/main">
    <mc:Choice Requires="p14">
      <p:transition spd="slow" p14:dur="1600" advTm="98000"/>
    </mc:Choice>
    <mc:Fallback xmlns="">
      <p:transition spd="slow" advTm="98000"/>
    </mc:Fallback>
  </mc:AlternateContent>
  <p:hf hdr="0" ftr="0" dt="0"/>
  <p:txStyles>
    <p:titleStyle>
      <a:lvl1pPr algn="l" defTabSz="914354" rtl="0" eaLnBrk="1" latinLnBrk="0" hangingPunct="1">
        <a:lnSpc>
          <a:spcPct val="90000"/>
        </a:lnSpc>
        <a:spcBef>
          <a:spcPct val="0"/>
        </a:spcBef>
        <a:buNone/>
        <a:defRPr sz="3467" b="0" kern="1200" cap="none" spc="0" baseline="0">
          <a:solidFill>
            <a:schemeClr val="accent5"/>
          </a:solidFill>
          <a:latin typeface="+mn-lt"/>
          <a:ea typeface="+mj-ea"/>
          <a:cs typeface="+mj-cs"/>
        </a:defRPr>
      </a:lvl1pPr>
    </p:titleStyle>
    <p:bodyStyle>
      <a:lvl1pPr marL="0" indent="0" algn="l" defTabSz="914354" rtl="0" eaLnBrk="1" latinLnBrk="0" hangingPunct="1">
        <a:lnSpc>
          <a:spcPct val="100000"/>
        </a:lnSpc>
        <a:spcBef>
          <a:spcPts val="600"/>
        </a:spcBef>
        <a:buFont typeface="Arial" panose="020B0604020202020204" pitchFamily="34" charset="0"/>
        <a:buNone/>
        <a:defRPr sz="2400" b="1" kern="1200">
          <a:solidFill>
            <a:schemeClr val="accent5"/>
          </a:solidFill>
          <a:latin typeface="Calibri" panose="020F0502020204030204" pitchFamily="34" charset="0"/>
          <a:ea typeface="+mn-ea"/>
          <a:cs typeface="Calibri" panose="020F0502020204030204" pitchFamily="34" charset="0"/>
        </a:defRPr>
      </a:lvl1pPr>
      <a:lvl2pPr marL="169854" indent="-169854" algn="l" defTabSz="914354" rtl="0" eaLnBrk="1" latinLnBrk="0" hangingPunct="1">
        <a:lnSpc>
          <a:spcPct val="100000"/>
        </a:lnSpc>
        <a:spcBef>
          <a:spcPts val="600"/>
        </a:spcBef>
        <a:buFont typeface="Arial" panose="020B0604020202020204" pitchFamily="34" charset="0"/>
        <a:buChar char="•"/>
        <a:defRPr sz="2133" kern="1200" baseline="0">
          <a:solidFill>
            <a:schemeClr val="tx1"/>
          </a:solidFill>
          <a:latin typeface="Calibri" panose="020F0502020204030204" pitchFamily="34" charset="0"/>
          <a:ea typeface="+mn-ea"/>
          <a:cs typeface="+mn-cs"/>
        </a:defRPr>
      </a:lvl2pPr>
      <a:lvl3pPr marL="465643" indent="-237055" algn="l" defTabSz="914354" rtl="0" eaLnBrk="1" latinLnBrk="0" hangingPunct="1">
        <a:lnSpc>
          <a:spcPct val="100000"/>
        </a:lnSpc>
        <a:spcBef>
          <a:spcPts val="600"/>
        </a:spcBef>
        <a:buFont typeface="Arial" panose="020B0604020202020204" pitchFamily="34" charset="0"/>
        <a:buChar char="–"/>
        <a:tabLst/>
        <a:defRPr sz="1867" kern="1200" baseline="0">
          <a:solidFill>
            <a:schemeClr val="tx1"/>
          </a:solidFill>
          <a:latin typeface="Calibri" panose="020F0502020204030204" pitchFamily="34" charset="0"/>
          <a:ea typeface="+mn-ea"/>
          <a:cs typeface="+mn-cs"/>
        </a:defRPr>
      </a:lvl3pPr>
      <a:lvl4pPr marL="627031" indent="-169854" algn="l" defTabSz="914354" rtl="0" eaLnBrk="1" latinLnBrk="0" hangingPunct="1">
        <a:lnSpc>
          <a:spcPct val="100000"/>
        </a:lnSpc>
        <a:spcBef>
          <a:spcPts val="600"/>
        </a:spcBef>
        <a:buFont typeface="Arial" panose="020B0604020202020204" pitchFamily="34" charset="0"/>
        <a:buChar char="•"/>
        <a:defRPr sz="1600" kern="1200" baseline="0">
          <a:solidFill>
            <a:schemeClr val="tx1"/>
          </a:solidFill>
          <a:latin typeface="Calibri" panose="020F0502020204030204" pitchFamily="34" charset="0"/>
          <a:ea typeface="+mn-ea"/>
          <a:cs typeface="+mn-cs"/>
        </a:defRPr>
      </a:lvl4pPr>
      <a:lvl5pPr marL="857208" indent="-171442" algn="l" defTabSz="914354" rtl="0" eaLnBrk="1" latinLnBrk="0" hangingPunct="1">
        <a:lnSpc>
          <a:spcPct val="100000"/>
        </a:lnSpc>
        <a:spcBef>
          <a:spcPts val="600"/>
        </a:spcBef>
        <a:buFont typeface="Arial" panose="020B0604020202020204" pitchFamily="34" charset="0"/>
        <a:buChar char="»"/>
        <a:defRPr sz="1600" kern="1200" baseline="0">
          <a:solidFill>
            <a:schemeClr val="tx1"/>
          </a:solidFill>
          <a:latin typeface="Calibri" panose="020F0502020204030204" pitchFamily="34" charset="0"/>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160" userDrawn="1">
          <p15:clr>
            <a:srgbClr val="F26B43"/>
          </p15:clr>
        </p15:guide>
        <p15:guide id="3" orient="horz" pos="3114" userDrawn="1">
          <p15:clr>
            <a:srgbClr val="F26B43"/>
          </p15:clr>
        </p15:guide>
        <p15:guide id="4" orient="horz" pos="378" userDrawn="1">
          <p15:clr>
            <a:srgbClr val="F26B43"/>
          </p15:clr>
        </p15:guide>
        <p15:guide id="5" pos="228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32.xml"/><Relationship Id="rId4" Type="http://schemas.openxmlformats.org/officeDocument/2006/relationships/hyperlink" Target="http://www.globalpointofcare.abbot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Layout" Target="../slideLayouts/slideLayout5.xml"/><Relationship Id="rId1" Type="http://schemas.openxmlformats.org/officeDocument/2006/relationships/tags" Target="../tags/tag3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32.xml"/><Relationship Id="rId1" Type="http://schemas.openxmlformats.org/officeDocument/2006/relationships/tags" Target="../tags/tag34.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3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40.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0.png"/><Relationship Id="rId2" Type="http://schemas.openxmlformats.org/officeDocument/2006/relationships/slideLayout" Target="../slideLayouts/slideLayout3.xml"/><Relationship Id="rId1" Type="http://schemas.openxmlformats.org/officeDocument/2006/relationships/tags" Target="../tags/tag41.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microsoft.com/office/2007/relationships/hdphoto" Target="../media/hdphoto1.wdp"/><Relationship Id="rId2" Type="http://schemas.openxmlformats.org/officeDocument/2006/relationships/slideLayout" Target="../slideLayouts/slideLayout3.xml"/><Relationship Id="rId1" Type="http://schemas.openxmlformats.org/officeDocument/2006/relationships/tags" Target="../tags/tag4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slideLayout" Target="../slideLayouts/slideLayout3.xml"/><Relationship Id="rId1" Type="http://schemas.openxmlformats.org/officeDocument/2006/relationships/tags" Target="../tags/tag43.xml"/><Relationship Id="rId6" Type="http://schemas.openxmlformats.org/officeDocument/2006/relationships/image" Target="../media/image25.png"/><Relationship Id="rId11" Type="http://schemas.microsoft.com/office/2007/relationships/hdphoto" Target="../media/hdphoto3.wdp"/><Relationship Id="rId5" Type="http://schemas.openxmlformats.org/officeDocument/2006/relationships/image" Target="../media/image24.png"/><Relationship Id="rId10" Type="http://schemas.openxmlformats.org/officeDocument/2006/relationships/image" Target="../media/image28.png"/><Relationship Id="rId4" Type="http://schemas.openxmlformats.org/officeDocument/2006/relationships/image" Target="../media/image23.png"/><Relationship Id="rId9"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3.xml"/><Relationship Id="rId1" Type="http://schemas.openxmlformats.org/officeDocument/2006/relationships/tags" Target="../tags/tag44.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3.xml"/><Relationship Id="rId1" Type="http://schemas.openxmlformats.org/officeDocument/2006/relationships/tags" Target="../tags/tag45.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3.xml"/><Relationship Id="rId1" Type="http://schemas.openxmlformats.org/officeDocument/2006/relationships/tags" Target="../tags/tag46.xml"/><Relationship Id="rId6" Type="http://schemas.openxmlformats.org/officeDocument/2006/relationships/image" Target="../media/image14.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3.xml"/><Relationship Id="rId1" Type="http://schemas.openxmlformats.org/officeDocument/2006/relationships/tags" Target="../tags/tag4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3.xml"/><Relationship Id="rId1" Type="http://schemas.openxmlformats.org/officeDocument/2006/relationships/tags" Target="../tags/tag4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5.png"/><Relationship Id="rId2" Type="http://schemas.openxmlformats.org/officeDocument/2006/relationships/slideLayout" Target="../slideLayouts/slideLayout3.xml"/><Relationship Id="rId1" Type="http://schemas.openxmlformats.org/officeDocument/2006/relationships/tags" Target="../tags/tag49.xml"/><Relationship Id="rId6" Type="http://schemas.openxmlformats.org/officeDocument/2006/relationships/image" Target="../media/image35.png"/><Relationship Id="rId5" Type="http://schemas.openxmlformats.org/officeDocument/2006/relationships/image" Target="../media/image33.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slideLayout" Target="../slideLayouts/slideLayout3.xml"/><Relationship Id="rId1" Type="http://schemas.openxmlformats.org/officeDocument/2006/relationships/tags" Target="../tags/tag50.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51.sv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3.xml"/><Relationship Id="rId1" Type="http://schemas.openxmlformats.org/officeDocument/2006/relationships/tags" Target="../tags/tag51.xml"/><Relationship Id="rId6" Type="http://schemas.openxmlformats.org/officeDocument/2006/relationships/image" Target="../media/image24.png"/><Relationship Id="rId5" Type="http://schemas.openxmlformats.org/officeDocument/2006/relationships/image" Target="../media/image20.png"/><Relationship Id="rId4" Type="http://schemas.microsoft.com/office/2007/relationships/hdphoto" Target="../media/hdphoto4.wdp"/></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3.xml"/><Relationship Id="rId1" Type="http://schemas.openxmlformats.org/officeDocument/2006/relationships/tags" Target="../tags/tag53.xml"/></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3.png"/><Relationship Id="rId7" Type="http://schemas.openxmlformats.org/officeDocument/2006/relationships/diagramColors" Target="../diagrams/colors1.xml"/><Relationship Id="rId2" Type="http://schemas.openxmlformats.org/officeDocument/2006/relationships/slideLayout" Target="../slideLayouts/slideLayout3.xml"/><Relationship Id="rId1" Type="http://schemas.openxmlformats.org/officeDocument/2006/relationships/tags" Target="../tags/tag5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5.jpeg"/><Relationship Id="rId2" Type="http://schemas.openxmlformats.org/officeDocument/2006/relationships/slideLayout" Target="../slideLayouts/slideLayout3.xml"/><Relationship Id="rId1" Type="http://schemas.openxmlformats.org/officeDocument/2006/relationships/tags" Target="../tags/tag55.xml"/><Relationship Id="rId6" Type="http://schemas.microsoft.com/office/2007/relationships/hdphoto" Target="../media/hdphoto2.wdp"/><Relationship Id="rId5" Type="http://schemas.openxmlformats.org/officeDocument/2006/relationships/image" Target="../media/image27.pn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3.xml"/><Relationship Id="rId1" Type="http://schemas.openxmlformats.org/officeDocument/2006/relationships/tags" Target="../tags/tag56.xml"/><Relationship Id="rId5" Type="http://schemas.openxmlformats.org/officeDocument/2006/relationships/image" Target="../media/image14.png"/><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14.png"/><Relationship Id="rId7" Type="http://schemas.openxmlformats.org/officeDocument/2006/relationships/image" Target="../media/image61.png"/><Relationship Id="rId2" Type="http://schemas.openxmlformats.org/officeDocument/2006/relationships/slideLayout" Target="../slideLayouts/slideLayout3.xml"/><Relationship Id="rId1" Type="http://schemas.openxmlformats.org/officeDocument/2006/relationships/tags" Target="../tags/tag57.xml"/><Relationship Id="rId6" Type="http://schemas.openxmlformats.org/officeDocument/2006/relationships/image" Target="../media/image60.png"/><Relationship Id="rId11" Type="http://schemas.openxmlformats.org/officeDocument/2006/relationships/image" Target="../media/image63.svg"/><Relationship Id="rId5" Type="http://schemas.openxmlformats.org/officeDocument/2006/relationships/image" Target="../media/image59.png"/><Relationship Id="rId10" Type="http://schemas.openxmlformats.org/officeDocument/2006/relationships/image" Target="../media/image50.svg"/><Relationship Id="rId4" Type="http://schemas.openxmlformats.org/officeDocument/2006/relationships/image" Target="../media/image58.png"/><Relationship Id="rId9" Type="http://schemas.openxmlformats.org/officeDocument/2006/relationships/image" Target="../media/image62.sv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3.xml"/><Relationship Id="rId1" Type="http://schemas.openxmlformats.org/officeDocument/2006/relationships/tags" Target="../tags/tag58.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3.xml"/><Relationship Id="rId1" Type="http://schemas.openxmlformats.org/officeDocument/2006/relationships/tags" Target="../tags/tag59.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3.xml"/><Relationship Id="rId1" Type="http://schemas.openxmlformats.org/officeDocument/2006/relationships/tags" Target="../tags/tag60.xml"/><Relationship Id="rId5" Type="http://schemas.openxmlformats.org/officeDocument/2006/relationships/image" Target="../media/image69.png"/><Relationship Id="rId4" Type="http://schemas.openxmlformats.org/officeDocument/2006/relationships/image" Target="../media/image68.pn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slideLayout" Target="../slideLayouts/slideLayout3.xml"/><Relationship Id="rId1" Type="http://schemas.openxmlformats.org/officeDocument/2006/relationships/tags" Target="../tags/tag61.xml"/><Relationship Id="rId5" Type="http://schemas.openxmlformats.org/officeDocument/2006/relationships/image" Target="../media/image69.png"/><Relationship Id="rId4" Type="http://schemas.openxmlformats.org/officeDocument/2006/relationships/image" Target="../media/image14.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6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4.xml"/><Relationship Id="rId1" Type="http://schemas.openxmlformats.org/officeDocument/2006/relationships/tags" Target="../tags/tag63.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0.svg"/><Relationship Id="rId2" Type="http://schemas.openxmlformats.org/officeDocument/2006/relationships/slideLayout" Target="../slideLayouts/slideLayout4.xml"/><Relationship Id="rId1" Type="http://schemas.openxmlformats.org/officeDocument/2006/relationships/tags" Target="../tags/tag64.xml"/><Relationship Id="rId6" Type="http://schemas.openxmlformats.org/officeDocument/2006/relationships/image" Target="../media/image73.png"/><Relationship Id="rId5" Type="http://schemas.openxmlformats.org/officeDocument/2006/relationships/image" Target="../media/image72.svg"/><Relationship Id="rId4" Type="http://schemas.openxmlformats.org/officeDocument/2006/relationships/image" Target="../media/image71.png"/></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4.xml"/><Relationship Id="rId1" Type="http://schemas.openxmlformats.org/officeDocument/2006/relationships/tags" Target="../tags/tag65.xml"/><Relationship Id="rId6" Type="http://schemas.openxmlformats.org/officeDocument/2006/relationships/image" Target="../media/image50.svg"/><Relationship Id="rId5" Type="http://schemas.openxmlformats.org/officeDocument/2006/relationships/image" Target="../media/image72.svg"/><Relationship Id="rId4" Type="http://schemas.openxmlformats.org/officeDocument/2006/relationships/image" Target="../media/image74.png"/></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4.xml"/><Relationship Id="rId1" Type="http://schemas.openxmlformats.org/officeDocument/2006/relationships/tags" Target="../tags/tag66.xml"/><Relationship Id="rId5" Type="http://schemas.openxmlformats.org/officeDocument/2006/relationships/image" Target="../media/image72.svg"/><Relationship Id="rId4" Type="http://schemas.openxmlformats.org/officeDocument/2006/relationships/image" Target="../media/image50.svg"/></Relationships>
</file>

<file path=ppt/slides/_rels/slide36.xml.rels><?xml version="1.0" encoding="UTF-8" standalone="yes"?>
<Relationships xmlns="http://schemas.openxmlformats.org/package/2006/relationships"><Relationship Id="rId8" Type="http://schemas.openxmlformats.org/officeDocument/2006/relationships/image" Target="../media/image27.png"/><Relationship Id="rId13" Type="http://schemas.microsoft.com/office/2007/relationships/hdphoto" Target="../media/hdphoto7.wdp"/><Relationship Id="rId3" Type="http://schemas.openxmlformats.org/officeDocument/2006/relationships/image" Target="../media/image14.png"/><Relationship Id="rId7" Type="http://schemas.openxmlformats.org/officeDocument/2006/relationships/image" Target="../media/image76.png"/><Relationship Id="rId12" Type="http://schemas.openxmlformats.org/officeDocument/2006/relationships/image" Target="../media/image78.png"/><Relationship Id="rId2" Type="http://schemas.openxmlformats.org/officeDocument/2006/relationships/slideLayout" Target="../slideLayouts/slideLayout4.xml"/><Relationship Id="rId1" Type="http://schemas.openxmlformats.org/officeDocument/2006/relationships/tags" Target="../tags/tag67.xml"/><Relationship Id="rId6" Type="http://schemas.openxmlformats.org/officeDocument/2006/relationships/image" Target="../media/image50.svg"/><Relationship Id="rId11" Type="http://schemas.microsoft.com/office/2007/relationships/hdphoto" Target="../media/hdphoto6.wdp"/><Relationship Id="rId5" Type="http://schemas.microsoft.com/office/2007/relationships/hdphoto" Target="../media/hdphoto5.wdp"/><Relationship Id="rId10" Type="http://schemas.openxmlformats.org/officeDocument/2006/relationships/image" Target="../media/image77.png"/><Relationship Id="rId4" Type="http://schemas.openxmlformats.org/officeDocument/2006/relationships/image" Target="../media/image75.png"/><Relationship Id="rId9" Type="http://schemas.microsoft.com/office/2007/relationships/hdphoto" Target="../media/hdphoto2.wdp"/><Relationship Id="rId14" Type="http://schemas.openxmlformats.org/officeDocument/2006/relationships/image" Target="../media/image72.svg"/></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72.svg"/><Relationship Id="rId2" Type="http://schemas.openxmlformats.org/officeDocument/2006/relationships/slideLayout" Target="../slideLayouts/slideLayout4.xml"/><Relationship Id="rId1" Type="http://schemas.openxmlformats.org/officeDocument/2006/relationships/tags" Target="../tags/tag68.xml"/><Relationship Id="rId6" Type="http://schemas.openxmlformats.org/officeDocument/2006/relationships/image" Target="../media/image80.png"/><Relationship Id="rId5" Type="http://schemas.openxmlformats.org/officeDocument/2006/relationships/image" Target="../media/image50.svg"/><Relationship Id="rId4" Type="http://schemas.openxmlformats.org/officeDocument/2006/relationships/image" Target="../media/image79.png"/></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7" Type="http://schemas.microsoft.com/office/2007/relationships/hdphoto" Target="../media/hdphoto8.wdp"/><Relationship Id="rId2" Type="http://schemas.openxmlformats.org/officeDocument/2006/relationships/slideLayout" Target="../slideLayouts/slideLayout4.xml"/><Relationship Id="rId1" Type="http://schemas.openxmlformats.org/officeDocument/2006/relationships/tags" Target="../tags/tag69.xml"/><Relationship Id="rId6" Type="http://schemas.openxmlformats.org/officeDocument/2006/relationships/image" Target="../media/image81.png"/><Relationship Id="rId5" Type="http://schemas.openxmlformats.org/officeDocument/2006/relationships/image" Target="../media/image72.svg"/><Relationship Id="rId4" Type="http://schemas.openxmlformats.org/officeDocument/2006/relationships/image" Target="../media/image80.png"/></Relationships>
</file>

<file path=ppt/slides/_rels/slide39.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4.png"/><Relationship Id="rId7" Type="http://schemas.openxmlformats.org/officeDocument/2006/relationships/image" Target="../media/image81.png"/><Relationship Id="rId2" Type="http://schemas.openxmlformats.org/officeDocument/2006/relationships/slideLayout" Target="../slideLayouts/slideLayout4.xml"/><Relationship Id="rId1" Type="http://schemas.openxmlformats.org/officeDocument/2006/relationships/tags" Target="../tags/tag70.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50.svg"/><Relationship Id="rId9" Type="http://schemas.openxmlformats.org/officeDocument/2006/relationships/image" Target="../media/image72.svg"/></Relationships>
</file>

<file path=ppt/slides/_rels/slide40.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14.png"/><Relationship Id="rId7" Type="http://schemas.openxmlformats.org/officeDocument/2006/relationships/image" Target="../media/image85.png"/><Relationship Id="rId2" Type="http://schemas.openxmlformats.org/officeDocument/2006/relationships/slideLayout" Target="../slideLayouts/slideLayout4.xml"/><Relationship Id="rId1" Type="http://schemas.openxmlformats.org/officeDocument/2006/relationships/tags" Target="../tags/tag71.xml"/><Relationship Id="rId6" Type="http://schemas.openxmlformats.org/officeDocument/2006/relationships/image" Target="../media/image72.svg"/><Relationship Id="rId5" Type="http://schemas.openxmlformats.org/officeDocument/2006/relationships/image" Target="../media/image84.png"/><Relationship Id="rId4" Type="http://schemas.openxmlformats.org/officeDocument/2006/relationships/image" Target="../media/image50.svg"/><Relationship Id="rId9" Type="http://schemas.microsoft.com/office/2007/relationships/hdphoto" Target="../media/hdphoto8.wdp"/></Relationships>
</file>

<file path=ppt/slides/_rels/slide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Layout" Target="../slideLayouts/slideLayout27.xml"/><Relationship Id="rId1" Type="http://schemas.openxmlformats.org/officeDocument/2006/relationships/tags" Target="../tags/tag72.xml"/><Relationship Id="rId5" Type="http://schemas.openxmlformats.org/officeDocument/2006/relationships/image" Target="../media/image87.png"/><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995E905-F0CE-47F8-95E1-8211130FA470}"/>
              </a:ext>
            </a:extLst>
          </p:cNvPr>
          <p:cNvSpPr>
            <a:spLocks noGrp="1"/>
          </p:cNvSpPr>
          <p:nvPr>
            <p:ph type="body" sz="quarter" idx="10"/>
          </p:nvPr>
        </p:nvSpPr>
        <p:spPr/>
        <p:txBody>
          <a:bodyPr/>
          <a:lstStyle/>
          <a:p>
            <a:r>
              <a:rPr lang="en-IN" dirty="0"/>
              <a:t>TIPS</a:t>
            </a:r>
          </a:p>
        </p:txBody>
      </p:sp>
      <p:sp>
        <p:nvSpPr>
          <p:cNvPr id="10" name="Content Placeholder 9">
            <a:extLst>
              <a:ext uri="{FF2B5EF4-FFF2-40B4-BE49-F238E27FC236}">
                <a16:creationId xmlns:a16="http://schemas.microsoft.com/office/drawing/2014/main" id="{FC15F51E-740E-88E1-FF6A-EA96C3DCE665}"/>
              </a:ext>
            </a:extLst>
          </p:cNvPr>
          <p:cNvSpPr>
            <a:spLocks noGrp="1"/>
          </p:cNvSpPr>
          <p:nvPr>
            <p:ph sz="quarter" idx="14"/>
          </p:nvPr>
        </p:nvSpPr>
        <p:spPr>
          <a:xfrm>
            <a:off x="502918" y="1405054"/>
            <a:ext cx="8145781" cy="3168852"/>
          </a:xfrm>
        </p:spPr>
        <p:txBody>
          <a:bodyPr vert="horz" lIns="0" tIns="0" rIns="91440" bIns="45720" rtlCol="0" anchor="t">
            <a:noAutofit/>
          </a:bodyPr>
          <a:lstStyle/>
          <a:p>
            <a:r>
              <a:rPr lang="en-US" b="0" dirty="0">
                <a:cs typeface="Calibri"/>
              </a:rPr>
              <a:t>Content provided in this lesson does not replace the </a:t>
            </a:r>
            <a:r>
              <a:rPr lang="en-US" b="0" i="1" dirty="0">
                <a:cs typeface="Calibri"/>
              </a:rPr>
              <a:t>i-STAT 1 </a:t>
            </a:r>
            <a:r>
              <a:rPr lang="en-US" b="0" dirty="0">
                <a:cs typeface="Calibri"/>
              </a:rPr>
              <a:t>User Guides, </a:t>
            </a:r>
            <a:r>
              <a:rPr lang="en-US" b="0" i="1" dirty="0">
                <a:cs typeface="Calibri"/>
              </a:rPr>
              <a:t>i-STAT 1 </a:t>
            </a:r>
            <a:r>
              <a:rPr lang="en-US" b="0" dirty="0">
                <a:cs typeface="Calibri"/>
              </a:rPr>
              <a:t>System Manual, or the Instructions for Use (IFUs).</a:t>
            </a:r>
          </a:p>
          <a:p>
            <a:pPr marL="285750" indent="-285750">
              <a:buFont typeface="Arial" panose="020B0604020202020204" pitchFamily="34" charset="0"/>
              <a:buChar char="•"/>
            </a:pPr>
            <a:r>
              <a:rPr lang="en-US" b="0" dirty="0">
                <a:cs typeface="Calibri"/>
              </a:rPr>
              <a:t>This power point may be modified to represent products within the </a:t>
            </a:r>
            <a:r>
              <a:rPr lang="en-US" b="0" i="1" dirty="0">
                <a:cs typeface="Calibri"/>
              </a:rPr>
              <a:t>i-STAT 1</a:t>
            </a:r>
            <a:r>
              <a:rPr lang="en-US" b="0" dirty="0">
                <a:cs typeface="Calibri"/>
              </a:rPr>
              <a:t> System currently in use within your facility.</a:t>
            </a:r>
          </a:p>
          <a:p>
            <a:pPr marL="285750" indent="-285750">
              <a:buFont typeface="Arial" panose="020B0604020202020204" pitchFamily="34" charset="0"/>
              <a:buChar char="•"/>
            </a:pPr>
            <a:r>
              <a:rPr lang="en-US" b="0" dirty="0">
                <a:cs typeface="Calibri"/>
              </a:rPr>
              <a:t>Once the resource has been modified, customers will then assume responsibility for the content.*</a:t>
            </a:r>
          </a:p>
          <a:p>
            <a:pPr marL="285750" indent="-285750">
              <a:buFont typeface="Arial" panose="020B0604020202020204" pitchFamily="34" charset="0"/>
              <a:buChar char="•"/>
            </a:pPr>
            <a:r>
              <a:rPr lang="en-US" b="0" dirty="0">
                <a:cs typeface="Calibri"/>
              </a:rPr>
              <a:t>Abbott will continue to provide and support the original resources made available on the </a:t>
            </a:r>
            <a:r>
              <a:rPr lang="en-US" b="0" dirty="0">
                <a:cs typeface="Calibri"/>
                <a:hlinkClick r:id="rId4"/>
              </a:rPr>
              <a:t>www.globalpointofcare.abbott</a:t>
            </a:r>
            <a:r>
              <a:rPr lang="en-US" b="0" dirty="0">
                <a:cs typeface="Calibri"/>
              </a:rPr>
              <a:t> website.*</a:t>
            </a:r>
          </a:p>
          <a:p>
            <a:pPr marL="285750" indent="-285750">
              <a:buFont typeface="Arial" panose="020B0604020202020204" pitchFamily="34" charset="0"/>
              <a:buChar char="•"/>
            </a:pPr>
            <a:r>
              <a:rPr lang="en-US" b="0" dirty="0">
                <a:cs typeface="Calibri"/>
              </a:rPr>
              <a:t>Not all products are available in all regions.</a:t>
            </a:r>
            <a:endParaRPr lang="en-US" sz="1000" b="0" dirty="0"/>
          </a:p>
          <a:p>
            <a:r>
              <a:rPr lang="en-US" b="0" dirty="0">
                <a:cs typeface="Calibri"/>
              </a:rPr>
              <a:t>*</a:t>
            </a:r>
            <a:r>
              <a:rPr lang="en-US" sz="1400" b="0" dirty="0">
                <a:cs typeface="Calibri"/>
              </a:rPr>
              <a:t>Check the website regularly to ensure that you have the most up-to-date content.</a:t>
            </a:r>
            <a:endParaRPr lang="en-US" b="0" dirty="0">
              <a:cs typeface="Calibri"/>
            </a:endParaRPr>
          </a:p>
        </p:txBody>
      </p:sp>
      <p:sp>
        <p:nvSpPr>
          <p:cNvPr id="6" name="Title 5">
            <a:extLst>
              <a:ext uri="{FF2B5EF4-FFF2-40B4-BE49-F238E27FC236}">
                <a16:creationId xmlns:a16="http://schemas.microsoft.com/office/drawing/2014/main" id="{1F0BBA19-7506-4B0F-A451-E9B50ADB3CAD}"/>
              </a:ext>
            </a:extLst>
          </p:cNvPr>
          <p:cNvSpPr>
            <a:spLocks noGrp="1"/>
          </p:cNvSpPr>
          <p:nvPr>
            <p:ph type="title"/>
          </p:nvPr>
        </p:nvSpPr>
        <p:spPr/>
        <p:txBody>
          <a:bodyPr/>
          <a:lstStyle/>
          <a:p>
            <a:r>
              <a:rPr lang="en-IN" dirty="0"/>
              <a:t>Please delete this slide after reading through and before working on your slides</a:t>
            </a:r>
          </a:p>
        </p:txBody>
      </p:sp>
      <p:sp>
        <p:nvSpPr>
          <p:cNvPr id="2" name="Slide Number Placeholder 1">
            <a:extLst>
              <a:ext uri="{FF2B5EF4-FFF2-40B4-BE49-F238E27FC236}">
                <a16:creationId xmlns:a16="http://schemas.microsoft.com/office/drawing/2014/main" id="{59199868-0DC2-8D23-F75D-1D85187567DB}"/>
              </a:ext>
            </a:extLst>
          </p:cNvPr>
          <p:cNvSpPr>
            <a:spLocks noGrp="1"/>
          </p:cNvSpPr>
          <p:nvPr>
            <p:ph type="sldNum" sz="quarter" idx="17"/>
          </p:nvPr>
        </p:nvSpPr>
        <p:spPr/>
        <p:txBody>
          <a:bodyPr/>
          <a:lstStyle/>
          <a:p>
            <a:pPr>
              <a:defRPr/>
            </a:pPr>
            <a:r>
              <a:rPr lang="en-IN" dirty="0"/>
              <a:t>|    </a:t>
            </a:r>
            <a:fld id="{7B2119CD-3B2D-4CEB-B404-D2E3F8CD6D69}" type="slidenum">
              <a:rPr lang="en-IN" smtClean="0"/>
              <a:pPr>
                <a:defRPr/>
              </a:pPr>
              <a:t>1</a:t>
            </a:fld>
            <a:endParaRPr lang="en-IN" dirty="0"/>
          </a:p>
        </p:txBody>
      </p:sp>
    </p:spTree>
    <p:custDataLst>
      <p:tags r:id="rId1"/>
    </p:custDataLst>
    <p:extLst>
      <p:ext uri="{BB962C8B-B14F-4D97-AF65-F5344CB8AC3E}">
        <p14:creationId xmlns:p14="http://schemas.microsoft.com/office/powerpoint/2010/main" val="335688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C12CB-31F1-423B-A7AC-7D9144ABFE96}"/>
              </a:ext>
            </a:extLst>
          </p:cNvPr>
          <p:cNvSpPr>
            <a:spLocks noGrp="1"/>
          </p:cNvSpPr>
          <p:nvPr>
            <p:ph type="ctrTitle"/>
          </p:nvPr>
        </p:nvSpPr>
        <p:spPr>
          <a:xfrm>
            <a:off x="502920" y="2510163"/>
            <a:ext cx="7775918" cy="1234440"/>
          </a:xfrm>
        </p:spPr>
        <p:txBody>
          <a:bodyPr/>
          <a:lstStyle/>
          <a:p>
            <a:pPr>
              <a:spcAft>
                <a:spcPts val="1200"/>
              </a:spcAft>
            </a:pPr>
            <a:r>
              <a:rPr lang="en-US" sz="3600" dirty="0"/>
              <a:t>i-STAT CG8+ Cartridge</a:t>
            </a:r>
            <a:br>
              <a:rPr lang="en-US" sz="3600" dirty="0"/>
            </a:br>
            <a:r>
              <a:rPr lang="en-US" sz="3600" dirty="0"/>
              <a:t>USA Only</a:t>
            </a:r>
            <a:endParaRPr lang="en-IN" sz="3600" dirty="0"/>
          </a:p>
        </p:txBody>
      </p:sp>
      <p:sp>
        <p:nvSpPr>
          <p:cNvPr id="3" name="Subtitle 2">
            <a:extLst>
              <a:ext uri="{FF2B5EF4-FFF2-40B4-BE49-F238E27FC236}">
                <a16:creationId xmlns:a16="http://schemas.microsoft.com/office/drawing/2014/main" id="{9D016B34-11B8-4B22-A017-D105A1BA7DC0}"/>
              </a:ext>
            </a:extLst>
          </p:cNvPr>
          <p:cNvSpPr>
            <a:spLocks noGrp="1"/>
          </p:cNvSpPr>
          <p:nvPr>
            <p:ph type="subTitle" idx="1"/>
          </p:nvPr>
        </p:nvSpPr>
        <p:spPr>
          <a:xfrm>
            <a:off x="502920" y="1930090"/>
            <a:ext cx="8138159" cy="480060"/>
          </a:xfrm>
        </p:spPr>
        <p:txBody>
          <a:bodyPr/>
          <a:lstStyle/>
          <a:p>
            <a:r>
              <a:rPr lang="en-US" cap="none" dirty="0">
                <a:cs typeface="Calibri"/>
              </a:rPr>
              <a:t>PERFORMING A PATIENT TEST | i-STAT 1 SYSTEM</a:t>
            </a:r>
            <a:endParaRPr lang="en-US" cap="none" dirty="0"/>
          </a:p>
        </p:txBody>
      </p:sp>
      <p:pic>
        <p:nvPicPr>
          <p:cNvPr id="4" name="Graphic 3">
            <a:extLst>
              <a:ext uri="{FF2B5EF4-FFF2-40B4-BE49-F238E27FC236}">
                <a16:creationId xmlns:a16="http://schemas.microsoft.com/office/drawing/2014/main" id="{80B261DF-AFEA-23DC-0987-17BE7E296C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53540" y="1990011"/>
            <a:ext cx="865263" cy="1395053"/>
          </a:xfrm>
          <a:prstGeom prst="rect">
            <a:avLst/>
          </a:prstGeom>
        </p:spPr>
      </p:pic>
    </p:spTree>
    <p:custDataLst>
      <p:tags r:id="rId1"/>
    </p:custDataLst>
    <p:extLst>
      <p:ext uri="{BB962C8B-B14F-4D97-AF65-F5344CB8AC3E}">
        <p14:creationId xmlns:p14="http://schemas.microsoft.com/office/powerpoint/2010/main" val="2924989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8071" y="152774"/>
            <a:ext cx="6966096" cy="212238"/>
          </a:xfrm>
          <a:prstGeom prst="rect">
            <a:avLst/>
          </a:prstGeom>
        </p:spPr>
        <p:txBody>
          <a:bodyPr vert="horz" wrap="square" lIns="0" tIns="12065" rIns="0" bIns="0" rtlCol="0">
            <a:spAutoFit/>
          </a:bodyPr>
          <a:lstStyle/>
          <a:p>
            <a:pPr marL="12700">
              <a:lnSpc>
                <a:spcPct val="100000"/>
              </a:lnSpc>
              <a:spcBef>
                <a:spcPts val="95"/>
              </a:spcBef>
            </a:pPr>
            <a:r>
              <a:rPr lang="en-US" sz="1300" dirty="0">
                <a:solidFill>
                  <a:srgbClr val="004F70"/>
                </a:solidFill>
                <a:latin typeface="Calibri"/>
                <a:cs typeface="Calibri"/>
              </a:rPr>
              <a:t>PERFORMING A PATIENT TEST |</a:t>
            </a:r>
            <a:r>
              <a:rPr sz="1300" spc="355" dirty="0">
                <a:solidFill>
                  <a:srgbClr val="004F70"/>
                </a:solidFill>
                <a:latin typeface="Calibri"/>
                <a:cs typeface="Calibri"/>
              </a:rPr>
              <a:t> </a:t>
            </a:r>
            <a:r>
              <a:rPr lang="en-US" sz="1300" spc="120" dirty="0" err="1">
                <a:solidFill>
                  <a:srgbClr val="004F70"/>
                </a:solidFill>
                <a:latin typeface="Calibri"/>
                <a:cs typeface="Calibri"/>
              </a:rPr>
              <a:t>i</a:t>
            </a:r>
            <a:r>
              <a:rPr lang="en-US" sz="1300" spc="120" dirty="0">
                <a:solidFill>
                  <a:srgbClr val="004F70"/>
                </a:solidFill>
                <a:latin typeface="Calibri"/>
                <a:cs typeface="Calibri"/>
              </a:rPr>
              <a:t>-STAT CG8+ US CARTRIDGE</a:t>
            </a:r>
            <a:endParaRPr lang="en-US" sz="1300" spc="75" dirty="0">
              <a:solidFill>
                <a:srgbClr val="004F70"/>
              </a:solidFill>
              <a:latin typeface="Calibri"/>
              <a:cs typeface="Calibri"/>
            </a:endParaRPr>
          </a:p>
        </p:txBody>
      </p:sp>
      <p:sp>
        <p:nvSpPr>
          <p:cNvPr id="8" name="object 8"/>
          <p:cNvSpPr txBox="1"/>
          <p:nvPr/>
        </p:nvSpPr>
        <p:spPr>
          <a:xfrm>
            <a:off x="482600" y="1216046"/>
            <a:ext cx="3039110" cy="299720"/>
          </a:xfrm>
          <a:prstGeom prst="rect">
            <a:avLst/>
          </a:prstGeom>
        </p:spPr>
        <p:txBody>
          <a:bodyPr vert="horz" wrap="square" lIns="0" tIns="12700" rIns="0" bIns="0" rtlCol="0">
            <a:spAutoFit/>
          </a:bodyPr>
          <a:lstStyle/>
          <a:p>
            <a:pPr marL="12700">
              <a:lnSpc>
                <a:spcPct val="100000"/>
              </a:lnSpc>
              <a:spcBef>
                <a:spcPts val="100"/>
              </a:spcBef>
            </a:pPr>
            <a:r>
              <a:rPr sz="1800" spc="-20" dirty="0">
                <a:solidFill>
                  <a:srgbClr val="009CDE"/>
                </a:solidFill>
                <a:latin typeface="Calibri"/>
                <a:cs typeface="Calibri"/>
              </a:rPr>
              <a:t>UNDERSTAND</a:t>
            </a:r>
            <a:r>
              <a:rPr sz="1800" spc="-35" dirty="0">
                <a:solidFill>
                  <a:srgbClr val="009CDE"/>
                </a:solidFill>
                <a:latin typeface="Calibri"/>
                <a:cs typeface="Calibri"/>
              </a:rPr>
              <a:t> </a:t>
            </a:r>
            <a:r>
              <a:rPr sz="1800" dirty="0">
                <a:solidFill>
                  <a:srgbClr val="009CDE"/>
                </a:solidFill>
                <a:latin typeface="Calibri"/>
                <a:cs typeface="Calibri"/>
              </a:rPr>
              <a:t>THE</a:t>
            </a:r>
            <a:r>
              <a:rPr sz="1800" spc="-30" dirty="0">
                <a:solidFill>
                  <a:srgbClr val="009CDE"/>
                </a:solidFill>
                <a:latin typeface="Calibri"/>
                <a:cs typeface="Calibri"/>
              </a:rPr>
              <a:t> </a:t>
            </a:r>
            <a:r>
              <a:rPr sz="1800" spc="-10" dirty="0">
                <a:solidFill>
                  <a:srgbClr val="009CDE"/>
                </a:solidFill>
                <a:latin typeface="Calibri"/>
                <a:cs typeface="Calibri"/>
              </a:rPr>
              <a:t>FOLLOWING:</a:t>
            </a:r>
            <a:endParaRPr sz="1800" dirty="0">
              <a:latin typeface="Calibri"/>
              <a:cs typeface="Calibri"/>
            </a:endParaRPr>
          </a:p>
        </p:txBody>
      </p:sp>
      <p:sp>
        <p:nvSpPr>
          <p:cNvPr id="10" name="object 10"/>
          <p:cNvSpPr txBox="1">
            <a:spLocks noGrp="1"/>
          </p:cNvSpPr>
          <p:nvPr>
            <p:ph type="title"/>
          </p:nvPr>
        </p:nvSpPr>
        <p:spPr>
          <a:xfrm>
            <a:off x="518424" y="431876"/>
            <a:ext cx="8138160" cy="413575"/>
          </a:xfrm>
          <a:prstGeom prst="rect">
            <a:avLst/>
          </a:prstGeom>
        </p:spPr>
        <p:txBody>
          <a:bodyPr vert="horz" wrap="square" lIns="0" tIns="13335" rIns="0" bIns="0" rtlCol="0">
            <a:spAutoFit/>
          </a:bodyPr>
          <a:lstStyle/>
          <a:p>
            <a:pPr marL="12700">
              <a:lnSpc>
                <a:spcPct val="100000"/>
              </a:lnSpc>
              <a:spcBef>
                <a:spcPts val="105"/>
              </a:spcBef>
            </a:pPr>
            <a:r>
              <a:rPr dirty="0"/>
              <a:t>Learning</a:t>
            </a:r>
            <a:r>
              <a:rPr spc="-55" dirty="0"/>
              <a:t> </a:t>
            </a:r>
            <a:r>
              <a:rPr lang="en-US" spc="-10" dirty="0"/>
              <a:t>o</a:t>
            </a:r>
            <a:r>
              <a:rPr spc="-10" dirty="0"/>
              <a:t>bjectives</a:t>
            </a:r>
          </a:p>
        </p:txBody>
      </p:sp>
      <p:grpSp>
        <p:nvGrpSpPr>
          <p:cNvPr id="28" name="Group 27">
            <a:extLst>
              <a:ext uri="{FF2B5EF4-FFF2-40B4-BE49-F238E27FC236}">
                <a16:creationId xmlns:a16="http://schemas.microsoft.com/office/drawing/2014/main" id="{40606C83-53CB-A80D-9209-BCC8D4C193E0}"/>
              </a:ext>
            </a:extLst>
          </p:cNvPr>
          <p:cNvGrpSpPr/>
          <p:nvPr/>
        </p:nvGrpSpPr>
        <p:grpSpPr>
          <a:xfrm>
            <a:off x="519329" y="1645206"/>
            <a:ext cx="3244706" cy="349097"/>
            <a:chOff x="4066256" y="1629210"/>
            <a:chExt cx="3251849" cy="477091"/>
          </a:xfrm>
        </p:grpSpPr>
        <p:sp>
          <p:nvSpPr>
            <p:cNvPr id="15" name="object 15"/>
            <p:cNvSpPr/>
            <p:nvPr/>
          </p:nvSpPr>
          <p:spPr>
            <a:xfrm>
              <a:off x="4066256" y="1635131"/>
              <a:ext cx="1190592" cy="471170"/>
            </a:xfrm>
            <a:custGeom>
              <a:avLst/>
              <a:gdLst/>
              <a:ahLst/>
              <a:cxnLst/>
              <a:rect l="l" t="t" r="r" b="b"/>
              <a:pathLst>
                <a:path w="1178560" h="471169">
                  <a:moveTo>
                    <a:pt x="942594" y="0"/>
                  </a:moveTo>
                  <a:lnTo>
                    <a:pt x="0" y="0"/>
                  </a:lnTo>
                  <a:lnTo>
                    <a:pt x="0" y="470916"/>
                  </a:lnTo>
                  <a:lnTo>
                    <a:pt x="942594" y="470916"/>
                  </a:lnTo>
                  <a:lnTo>
                    <a:pt x="1178052" y="235458"/>
                  </a:lnTo>
                  <a:lnTo>
                    <a:pt x="942594" y="0"/>
                  </a:lnTo>
                  <a:close/>
                </a:path>
              </a:pathLst>
            </a:custGeom>
            <a:solidFill>
              <a:schemeClr val="accent2"/>
            </a:solidFill>
          </p:spPr>
          <p:txBody>
            <a:bodyPr wrap="square" lIns="0" tIns="0" rIns="0" bIns="0" rtlCol="0"/>
            <a:lstStyle/>
            <a:p>
              <a:endParaRPr dirty="0"/>
            </a:p>
          </p:txBody>
        </p:sp>
        <p:sp>
          <p:nvSpPr>
            <p:cNvPr id="16" name="object 16"/>
            <p:cNvSpPr txBox="1"/>
            <p:nvPr/>
          </p:nvSpPr>
          <p:spPr>
            <a:xfrm>
              <a:off x="4152407" y="1673714"/>
              <a:ext cx="781477" cy="361983"/>
            </a:xfrm>
            <a:prstGeom prst="rect">
              <a:avLst/>
            </a:prstGeom>
          </p:spPr>
          <p:txBody>
            <a:bodyPr vert="horz" wrap="square" lIns="0" tIns="12700" rIns="0" bIns="0" rtlCol="0">
              <a:spAutoFit/>
            </a:bodyPr>
            <a:lstStyle/>
            <a:p>
              <a:pPr marL="12700">
                <a:lnSpc>
                  <a:spcPts val="1100"/>
                </a:lnSpc>
                <a:spcBef>
                  <a:spcPts val="100"/>
                </a:spcBef>
              </a:pPr>
              <a:r>
                <a:rPr lang="en-US" sz="1100" b="1" cap="all" spc="-10" dirty="0">
                  <a:solidFill>
                    <a:schemeClr val="bg1"/>
                  </a:solidFill>
                  <a:latin typeface="Calibri"/>
                  <a:cs typeface="Calibri"/>
                </a:rPr>
                <a:t>CARTRIDGE OVERVIEW</a:t>
              </a:r>
              <a:endParaRPr sz="1100" cap="all" dirty="0">
                <a:solidFill>
                  <a:schemeClr val="bg1"/>
                </a:solidFill>
                <a:latin typeface="Calibri"/>
                <a:cs typeface="Calibri"/>
              </a:endParaRPr>
            </a:p>
          </p:txBody>
        </p:sp>
        <p:sp>
          <p:nvSpPr>
            <p:cNvPr id="21" name="object 17">
              <a:extLst>
                <a:ext uri="{FF2B5EF4-FFF2-40B4-BE49-F238E27FC236}">
                  <a16:creationId xmlns:a16="http://schemas.microsoft.com/office/drawing/2014/main" id="{2F7488C5-8424-187E-6DDE-75FBC526659B}"/>
                </a:ext>
              </a:extLst>
            </p:cNvPr>
            <p:cNvSpPr/>
            <p:nvPr/>
          </p:nvSpPr>
          <p:spPr>
            <a:xfrm>
              <a:off x="5112060" y="1629210"/>
              <a:ext cx="1178560" cy="471170"/>
            </a:xfrm>
            <a:custGeom>
              <a:avLst/>
              <a:gdLst/>
              <a:ahLst/>
              <a:cxnLst/>
              <a:rect l="l" t="t" r="r" b="b"/>
              <a:pathLst>
                <a:path w="1178560" h="471169">
                  <a:moveTo>
                    <a:pt x="942594" y="0"/>
                  </a:moveTo>
                  <a:lnTo>
                    <a:pt x="0" y="0"/>
                  </a:lnTo>
                  <a:lnTo>
                    <a:pt x="235458" y="235458"/>
                  </a:lnTo>
                  <a:lnTo>
                    <a:pt x="0" y="470916"/>
                  </a:lnTo>
                  <a:lnTo>
                    <a:pt x="942594" y="470916"/>
                  </a:lnTo>
                  <a:lnTo>
                    <a:pt x="1178052" y="235458"/>
                  </a:lnTo>
                  <a:lnTo>
                    <a:pt x="942594" y="0"/>
                  </a:lnTo>
                  <a:close/>
                </a:path>
              </a:pathLst>
            </a:custGeom>
            <a:solidFill>
              <a:srgbClr val="27C6DF"/>
            </a:solidFill>
          </p:spPr>
          <p:txBody>
            <a:bodyPr wrap="square" lIns="0" tIns="0" rIns="0" bIns="0" rtlCol="0"/>
            <a:lstStyle/>
            <a:p>
              <a:endParaRPr dirty="0"/>
            </a:p>
          </p:txBody>
        </p:sp>
        <p:sp>
          <p:nvSpPr>
            <p:cNvPr id="25" name="object 19">
              <a:extLst>
                <a:ext uri="{FF2B5EF4-FFF2-40B4-BE49-F238E27FC236}">
                  <a16:creationId xmlns:a16="http://schemas.microsoft.com/office/drawing/2014/main" id="{B08D3F10-D71F-391A-4E04-5157D5E4A452}"/>
                </a:ext>
              </a:extLst>
            </p:cNvPr>
            <p:cNvSpPr/>
            <p:nvPr/>
          </p:nvSpPr>
          <p:spPr>
            <a:xfrm>
              <a:off x="6139545" y="1629210"/>
              <a:ext cx="1178560" cy="471170"/>
            </a:xfrm>
            <a:custGeom>
              <a:avLst/>
              <a:gdLst/>
              <a:ahLst/>
              <a:cxnLst/>
              <a:rect l="l" t="t" r="r" b="b"/>
              <a:pathLst>
                <a:path w="1178560" h="471170">
                  <a:moveTo>
                    <a:pt x="942594" y="0"/>
                  </a:moveTo>
                  <a:lnTo>
                    <a:pt x="0" y="0"/>
                  </a:lnTo>
                  <a:lnTo>
                    <a:pt x="235458" y="235458"/>
                  </a:lnTo>
                  <a:lnTo>
                    <a:pt x="0" y="470916"/>
                  </a:lnTo>
                  <a:lnTo>
                    <a:pt x="942594" y="470916"/>
                  </a:lnTo>
                  <a:lnTo>
                    <a:pt x="1178052" y="235458"/>
                  </a:lnTo>
                  <a:lnTo>
                    <a:pt x="942594" y="0"/>
                  </a:lnTo>
                  <a:close/>
                </a:path>
              </a:pathLst>
            </a:custGeom>
            <a:solidFill>
              <a:schemeClr val="accent3"/>
            </a:solidFill>
          </p:spPr>
          <p:txBody>
            <a:bodyPr wrap="square" lIns="0" tIns="0" rIns="0" bIns="0" rtlCol="0"/>
            <a:lstStyle/>
            <a:p>
              <a:endParaRPr dirty="0"/>
            </a:p>
          </p:txBody>
        </p:sp>
        <p:sp>
          <p:nvSpPr>
            <p:cNvPr id="18" name="object 18"/>
            <p:cNvSpPr txBox="1"/>
            <p:nvPr/>
          </p:nvSpPr>
          <p:spPr>
            <a:xfrm>
              <a:off x="5341818" y="1637752"/>
              <a:ext cx="926767" cy="385433"/>
            </a:xfrm>
            <a:prstGeom prst="rect">
              <a:avLst/>
            </a:prstGeom>
          </p:spPr>
          <p:txBody>
            <a:bodyPr vert="horz" wrap="square" lIns="0" tIns="31750" rIns="0" bIns="0" rtlCol="0">
              <a:spAutoFit/>
            </a:bodyPr>
            <a:lstStyle/>
            <a:p>
              <a:pPr marL="78105" marR="5080" indent="-66040">
                <a:lnSpc>
                  <a:spcPts val="1100"/>
                </a:lnSpc>
                <a:spcBef>
                  <a:spcPts val="250"/>
                </a:spcBef>
              </a:pPr>
              <a:r>
                <a:rPr lang="en-US" sz="1100" b="1" spc="-10" dirty="0">
                  <a:solidFill>
                    <a:schemeClr val="bg1"/>
                  </a:solidFill>
                  <a:latin typeface="Calibri"/>
                  <a:cs typeface="Calibri"/>
                </a:rPr>
                <a:t>  RUNNING </a:t>
              </a:r>
              <a:br>
                <a:rPr lang="en-US" sz="1100" b="1" spc="-10" dirty="0">
                  <a:solidFill>
                    <a:schemeClr val="bg1"/>
                  </a:solidFill>
                  <a:latin typeface="Calibri"/>
                  <a:cs typeface="Calibri"/>
                </a:rPr>
              </a:br>
              <a:r>
                <a:rPr lang="en-US" sz="1100" b="1" spc="-10" dirty="0">
                  <a:solidFill>
                    <a:schemeClr val="bg1"/>
                  </a:solidFill>
                  <a:latin typeface="Calibri"/>
                  <a:cs typeface="Calibri"/>
                </a:rPr>
                <a:t>A TEST</a:t>
              </a:r>
              <a:endParaRPr lang="en-US" sz="1100" dirty="0">
                <a:solidFill>
                  <a:schemeClr val="bg1"/>
                </a:solidFill>
                <a:latin typeface="Calibri"/>
                <a:cs typeface="Calibri"/>
              </a:endParaRPr>
            </a:p>
          </p:txBody>
        </p:sp>
      </p:grpSp>
      <p:pic>
        <p:nvPicPr>
          <p:cNvPr id="7" name="Picture 6" descr="Blue letters on a black background&#10;&#10;Description automatically generated">
            <a:extLst>
              <a:ext uri="{FF2B5EF4-FFF2-40B4-BE49-F238E27FC236}">
                <a16:creationId xmlns:a16="http://schemas.microsoft.com/office/drawing/2014/main" id="{5F528293-5655-DBB1-D9F4-6BD4414D89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8216" y="3288635"/>
            <a:ext cx="1392948" cy="455212"/>
          </a:xfrm>
          <a:prstGeom prst="rect">
            <a:avLst/>
          </a:prstGeom>
        </p:spPr>
      </p:pic>
      <p:pic>
        <p:nvPicPr>
          <p:cNvPr id="11" name="Picture 10" descr="A white plastic device with blue text&#10;&#10;Description automatically generated">
            <a:extLst>
              <a:ext uri="{FF2B5EF4-FFF2-40B4-BE49-F238E27FC236}">
                <a16:creationId xmlns:a16="http://schemas.microsoft.com/office/drawing/2014/main" id="{558299F4-CB85-6956-F1DC-D5B30C4F47B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999" t="14482" r="17391" b="15660"/>
          <a:stretch/>
        </p:blipFill>
        <p:spPr>
          <a:xfrm>
            <a:off x="6277468" y="1414296"/>
            <a:ext cx="1221346" cy="1802852"/>
          </a:xfrm>
          <a:prstGeom prst="rect">
            <a:avLst/>
          </a:prstGeom>
        </p:spPr>
      </p:pic>
      <p:sp>
        <p:nvSpPr>
          <p:cNvPr id="2" name="object 20">
            <a:extLst>
              <a:ext uri="{FF2B5EF4-FFF2-40B4-BE49-F238E27FC236}">
                <a16:creationId xmlns:a16="http://schemas.microsoft.com/office/drawing/2014/main" id="{0047BBA0-9FA1-DF76-14DF-EFFC311BA99E}"/>
              </a:ext>
            </a:extLst>
          </p:cNvPr>
          <p:cNvSpPr txBox="1"/>
          <p:nvPr/>
        </p:nvSpPr>
        <p:spPr>
          <a:xfrm>
            <a:off x="2735166" y="1685204"/>
            <a:ext cx="887737" cy="296941"/>
          </a:xfrm>
          <a:prstGeom prst="rect">
            <a:avLst/>
          </a:prstGeom>
        </p:spPr>
        <p:txBody>
          <a:bodyPr vert="horz" wrap="square" lIns="0" tIns="12700" rIns="0" bIns="0" rtlCol="0">
            <a:spAutoFit/>
          </a:bodyPr>
          <a:lstStyle/>
          <a:p>
            <a:pPr marL="12700" algn="ctr">
              <a:lnSpc>
                <a:spcPts val="1100"/>
              </a:lnSpc>
              <a:spcBef>
                <a:spcPts val="100"/>
              </a:spcBef>
            </a:pPr>
            <a:r>
              <a:rPr lang="en-US" sz="1100" b="1" dirty="0">
                <a:solidFill>
                  <a:schemeClr val="bg1"/>
                </a:solidFill>
                <a:cs typeface="Calibri"/>
              </a:rPr>
              <a:t>AVOIDING</a:t>
            </a:r>
            <a:br>
              <a:rPr lang="en-US" sz="1100" b="1" dirty="0">
                <a:solidFill>
                  <a:schemeClr val="bg1"/>
                </a:solidFill>
                <a:cs typeface="Calibri"/>
              </a:rPr>
            </a:br>
            <a:r>
              <a:rPr lang="en-US" sz="1100" b="1" dirty="0">
                <a:solidFill>
                  <a:schemeClr val="bg1"/>
                </a:solidFill>
                <a:cs typeface="Calibri"/>
              </a:rPr>
              <a:t>ERRORS</a:t>
            </a:r>
            <a:endParaRPr lang="en-US" sz="1100" dirty="0">
              <a:solidFill>
                <a:schemeClr val="bg1"/>
              </a:solidFill>
              <a:cs typeface="Calibri"/>
            </a:endParaRPr>
          </a:p>
        </p:txBody>
      </p:sp>
      <p:sp>
        <p:nvSpPr>
          <p:cNvPr id="9" name="object 4">
            <a:extLst>
              <a:ext uri="{FF2B5EF4-FFF2-40B4-BE49-F238E27FC236}">
                <a16:creationId xmlns:a16="http://schemas.microsoft.com/office/drawing/2014/main" id="{81E1E16E-3DCA-B343-5334-0DAD49855E60}"/>
              </a:ext>
            </a:extLst>
          </p:cNvPr>
          <p:cNvSpPr txBox="1"/>
          <p:nvPr/>
        </p:nvSpPr>
        <p:spPr>
          <a:xfrm>
            <a:off x="1410849" y="2504878"/>
            <a:ext cx="4258542" cy="196849"/>
          </a:xfrm>
          <a:prstGeom prst="rect">
            <a:avLst/>
          </a:prstGeom>
        </p:spPr>
        <p:txBody>
          <a:bodyPr vert="horz" wrap="square" lIns="0" tIns="12065" rIns="0" bIns="0" rtlCol="0">
            <a:spAutoFit/>
          </a:bodyPr>
          <a:lstStyle/>
          <a:p>
            <a:pPr marL="12700">
              <a:lnSpc>
                <a:spcPct val="100000"/>
              </a:lnSpc>
              <a:spcBef>
                <a:spcPts val="95"/>
              </a:spcBef>
              <a:tabLst>
                <a:tab pos="184150" algn="l"/>
              </a:tabLst>
            </a:pPr>
            <a:r>
              <a:rPr lang="en-US" sz="1200" dirty="0">
                <a:latin typeface="Georgia"/>
                <a:cs typeface="Georgia"/>
              </a:rPr>
              <a:t>Describe the basic</a:t>
            </a:r>
            <a:r>
              <a:rPr lang="en-US" sz="1200" i="1" dirty="0">
                <a:latin typeface="Georgia"/>
                <a:cs typeface="Georgia"/>
              </a:rPr>
              <a:t> i-STAT </a:t>
            </a:r>
            <a:r>
              <a:rPr lang="en-US" sz="1200" dirty="0">
                <a:latin typeface="Georgia"/>
                <a:cs typeface="Georgia"/>
              </a:rPr>
              <a:t>cartridge handling</a:t>
            </a:r>
            <a:endParaRPr lang="en-US" sz="1200" i="1" dirty="0">
              <a:latin typeface="Georgia"/>
              <a:cs typeface="Georgia"/>
            </a:endParaRPr>
          </a:p>
        </p:txBody>
      </p:sp>
      <p:sp>
        <p:nvSpPr>
          <p:cNvPr id="14" name="object 5">
            <a:extLst>
              <a:ext uri="{FF2B5EF4-FFF2-40B4-BE49-F238E27FC236}">
                <a16:creationId xmlns:a16="http://schemas.microsoft.com/office/drawing/2014/main" id="{CAAFE934-FBAC-EDD4-C218-6717FBA0893F}"/>
              </a:ext>
            </a:extLst>
          </p:cNvPr>
          <p:cNvSpPr txBox="1"/>
          <p:nvPr/>
        </p:nvSpPr>
        <p:spPr>
          <a:xfrm>
            <a:off x="1406766" y="3020300"/>
            <a:ext cx="4229888" cy="196849"/>
          </a:xfrm>
          <a:prstGeom prst="rect">
            <a:avLst/>
          </a:prstGeom>
        </p:spPr>
        <p:txBody>
          <a:bodyPr vert="horz" wrap="square" lIns="0" tIns="12065" rIns="0" bIns="0" rtlCol="0">
            <a:spAutoFit/>
          </a:bodyPr>
          <a:lstStyle/>
          <a:p>
            <a:pPr marL="12700">
              <a:lnSpc>
                <a:spcPct val="100000"/>
              </a:lnSpc>
              <a:spcBef>
                <a:spcPts val="95"/>
              </a:spcBef>
              <a:tabLst>
                <a:tab pos="184150" algn="l"/>
              </a:tabLst>
            </a:pPr>
            <a:r>
              <a:rPr lang="en-US" sz="1200" dirty="0">
                <a:latin typeface="Georgia"/>
                <a:cs typeface="Georgia"/>
              </a:rPr>
              <a:t>Describe the steps of running an </a:t>
            </a:r>
            <a:r>
              <a:rPr lang="en-US" sz="1200" i="1" dirty="0">
                <a:latin typeface="Georgia"/>
                <a:cs typeface="Georgia"/>
              </a:rPr>
              <a:t>i-STAT</a:t>
            </a:r>
            <a:r>
              <a:rPr lang="en-US" sz="1200" dirty="0">
                <a:latin typeface="Georgia"/>
                <a:cs typeface="Georgia"/>
              </a:rPr>
              <a:t> test</a:t>
            </a:r>
          </a:p>
        </p:txBody>
      </p:sp>
      <p:sp>
        <p:nvSpPr>
          <p:cNvPr id="20" name="object 6">
            <a:extLst>
              <a:ext uri="{FF2B5EF4-FFF2-40B4-BE49-F238E27FC236}">
                <a16:creationId xmlns:a16="http://schemas.microsoft.com/office/drawing/2014/main" id="{BE8AF772-8BCE-3DE3-8601-4407560BB4DE}"/>
              </a:ext>
            </a:extLst>
          </p:cNvPr>
          <p:cNvSpPr txBox="1"/>
          <p:nvPr/>
        </p:nvSpPr>
        <p:spPr>
          <a:xfrm>
            <a:off x="1439503" y="3527065"/>
            <a:ext cx="4258542" cy="196849"/>
          </a:xfrm>
          <a:prstGeom prst="rect">
            <a:avLst/>
          </a:prstGeom>
        </p:spPr>
        <p:txBody>
          <a:bodyPr vert="horz" wrap="square" lIns="0" tIns="12065" rIns="0" bIns="0" rtlCol="0">
            <a:spAutoFit/>
          </a:bodyPr>
          <a:lstStyle/>
          <a:p>
            <a:pPr marL="12700">
              <a:lnSpc>
                <a:spcPct val="100000"/>
              </a:lnSpc>
              <a:spcBef>
                <a:spcPts val="95"/>
              </a:spcBef>
              <a:tabLst>
                <a:tab pos="184150" algn="l"/>
              </a:tabLst>
            </a:pPr>
            <a:r>
              <a:rPr lang="en-US" sz="1200" dirty="0">
                <a:latin typeface="Georgia"/>
                <a:cs typeface="Georgia"/>
              </a:rPr>
              <a:t>Troubleshooting and factors affecting samples prior to analysis</a:t>
            </a:r>
          </a:p>
        </p:txBody>
      </p:sp>
      <p:sp>
        <p:nvSpPr>
          <p:cNvPr id="22" name="object 12">
            <a:extLst>
              <a:ext uri="{FF2B5EF4-FFF2-40B4-BE49-F238E27FC236}">
                <a16:creationId xmlns:a16="http://schemas.microsoft.com/office/drawing/2014/main" id="{179CB4F9-6D76-70C1-60D0-C6A0A6C9DB9F}"/>
              </a:ext>
            </a:extLst>
          </p:cNvPr>
          <p:cNvSpPr/>
          <p:nvPr/>
        </p:nvSpPr>
        <p:spPr>
          <a:xfrm flipV="1">
            <a:off x="559769" y="2722833"/>
            <a:ext cx="5109622" cy="154992"/>
          </a:xfrm>
          <a:custGeom>
            <a:avLst/>
            <a:gdLst/>
            <a:ahLst/>
            <a:cxnLst/>
            <a:rect l="l" t="t" r="r" b="b"/>
            <a:pathLst>
              <a:path w="5086350">
                <a:moveTo>
                  <a:pt x="0" y="0"/>
                </a:moveTo>
                <a:lnTo>
                  <a:pt x="5086350" y="0"/>
                </a:lnTo>
              </a:path>
            </a:pathLst>
          </a:custGeom>
          <a:ln w="9525">
            <a:solidFill>
              <a:srgbClr val="009BDE"/>
            </a:solidFill>
          </a:ln>
        </p:spPr>
        <p:txBody>
          <a:bodyPr wrap="square" lIns="0" tIns="0" rIns="0" bIns="0" rtlCol="0"/>
          <a:lstStyle/>
          <a:p>
            <a:endParaRPr/>
          </a:p>
        </p:txBody>
      </p:sp>
      <p:sp>
        <p:nvSpPr>
          <p:cNvPr id="23" name="object 13">
            <a:extLst>
              <a:ext uri="{FF2B5EF4-FFF2-40B4-BE49-F238E27FC236}">
                <a16:creationId xmlns:a16="http://schemas.microsoft.com/office/drawing/2014/main" id="{9988D9D1-D459-6A59-0FA3-1C158731A7B1}"/>
              </a:ext>
            </a:extLst>
          </p:cNvPr>
          <p:cNvSpPr/>
          <p:nvPr/>
        </p:nvSpPr>
        <p:spPr>
          <a:xfrm flipV="1">
            <a:off x="559768" y="3217148"/>
            <a:ext cx="5109623" cy="196849"/>
          </a:xfrm>
          <a:custGeom>
            <a:avLst/>
            <a:gdLst/>
            <a:ahLst/>
            <a:cxnLst/>
            <a:rect l="l" t="t" r="r" b="b"/>
            <a:pathLst>
              <a:path w="5086350">
                <a:moveTo>
                  <a:pt x="0" y="0"/>
                </a:moveTo>
                <a:lnTo>
                  <a:pt x="5086350" y="0"/>
                </a:lnTo>
              </a:path>
            </a:pathLst>
          </a:custGeom>
          <a:ln w="9525">
            <a:solidFill>
              <a:srgbClr val="009BDE"/>
            </a:solidFill>
          </a:ln>
        </p:spPr>
        <p:txBody>
          <a:bodyPr wrap="square" lIns="0" tIns="0" rIns="0" bIns="0" rtlCol="0"/>
          <a:lstStyle/>
          <a:p>
            <a:endParaRPr/>
          </a:p>
        </p:txBody>
      </p:sp>
      <p:sp>
        <p:nvSpPr>
          <p:cNvPr id="24" name="object 17">
            <a:extLst>
              <a:ext uri="{FF2B5EF4-FFF2-40B4-BE49-F238E27FC236}">
                <a16:creationId xmlns:a16="http://schemas.microsoft.com/office/drawing/2014/main" id="{C9A24654-6B63-04E8-A0E1-BF26109090C3}"/>
              </a:ext>
            </a:extLst>
          </p:cNvPr>
          <p:cNvSpPr/>
          <p:nvPr/>
        </p:nvSpPr>
        <p:spPr>
          <a:xfrm>
            <a:off x="567432" y="3012895"/>
            <a:ext cx="756084" cy="222364"/>
          </a:xfrm>
          <a:custGeom>
            <a:avLst/>
            <a:gdLst/>
            <a:ahLst/>
            <a:cxnLst/>
            <a:rect l="l" t="t" r="r" b="b"/>
            <a:pathLst>
              <a:path w="1178560" h="471169">
                <a:moveTo>
                  <a:pt x="942594" y="0"/>
                </a:moveTo>
                <a:lnTo>
                  <a:pt x="0" y="0"/>
                </a:lnTo>
                <a:lnTo>
                  <a:pt x="235458" y="235458"/>
                </a:lnTo>
                <a:lnTo>
                  <a:pt x="0" y="470916"/>
                </a:lnTo>
                <a:lnTo>
                  <a:pt x="942594" y="470916"/>
                </a:lnTo>
                <a:lnTo>
                  <a:pt x="1178052" y="235458"/>
                </a:lnTo>
                <a:lnTo>
                  <a:pt x="942594" y="0"/>
                </a:lnTo>
                <a:close/>
              </a:path>
            </a:pathLst>
          </a:custGeom>
          <a:solidFill>
            <a:srgbClr val="27C6DF"/>
          </a:solidFill>
        </p:spPr>
        <p:txBody>
          <a:bodyPr wrap="square" lIns="0" tIns="0" rIns="0" bIns="0" rtlCol="0"/>
          <a:lstStyle/>
          <a:p>
            <a:endParaRPr/>
          </a:p>
        </p:txBody>
      </p:sp>
      <p:sp>
        <p:nvSpPr>
          <p:cNvPr id="26" name="object 19">
            <a:extLst>
              <a:ext uri="{FF2B5EF4-FFF2-40B4-BE49-F238E27FC236}">
                <a16:creationId xmlns:a16="http://schemas.microsoft.com/office/drawing/2014/main" id="{240D567F-073F-047D-72AC-7E33C317565E}"/>
              </a:ext>
            </a:extLst>
          </p:cNvPr>
          <p:cNvSpPr/>
          <p:nvPr/>
        </p:nvSpPr>
        <p:spPr>
          <a:xfrm>
            <a:off x="567432" y="3504244"/>
            <a:ext cx="756084" cy="245193"/>
          </a:xfrm>
          <a:custGeom>
            <a:avLst/>
            <a:gdLst/>
            <a:ahLst/>
            <a:cxnLst/>
            <a:rect l="l" t="t" r="r" b="b"/>
            <a:pathLst>
              <a:path w="1178560" h="471170">
                <a:moveTo>
                  <a:pt x="942594" y="0"/>
                </a:moveTo>
                <a:lnTo>
                  <a:pt x="0" y="0"/>
                </a:lnTo>
                <a:lnTo>
                  <a:pt x="235458" y="235458"/>
                </a:lnTo>
                <a:lnTo>
                  <a:pt x="0" y="470916"/>
                </a:lnTo>
                <a:lnTo>
                  <a:pt x="942594" y="470916"/>
                </a:lnTo>
                <a:lnTo>
                  <a:pt x="1178052" y="235458"/>
                </a:lnTo>
                <a:lnTo>
                  <a:pt x="942594" y="0"/>
                </a:lnTo>
                <a:close/>
              </a:path>
            </a:pathLst>
          </a:custGeom>
          <a:solidFill>
            <a:schemeClr val="accent3"/>
          </a:solidFill>
        </p:spPr>
        <p:txBody>
          <a:bodyPr wrap="square" lIns="0" tIns="0" rIns="0" bIns="0" rtlCol="0"/>
          <a:lstStyle/>
          <a:p>
            <a:endParaRPr/>
          </a:p>
        </p:txBody>
      </p:sp>
      <p:sp>
        <p:nvSpPr>
          <p:cNvPr id="27" name="object 15">
            <a:extLst>
              <a:ext uri="{FF2B5EF4-FFF2-40B4-BE49-F238E27FC236}">
                <a16:creationId xmlns:a16="http://schemas.microsoft.com/office/drawing/2014/main" id="{FB055A38-3ED9-FA99-8CD1-C51C7FE8AF49}"/>
              </a:ext>
            </a:extLst>
          </p:cNvPr>
          <p:cNvSpPr/>
          <p:nvPr/>
        </p:nvSpPr>
        <p:spPr>
          <a:xfrm>
            <a:off x="567431" y="2487759"/>
            <a:ext cx="756085" cy="238760"/>
          </a:xfrm>
          <a:custGeom>
            <a:avLst/>
            <a:gdLst/>
            <a:ahLst/>
            <a:cxnLst/>
            <a:rect l="l" t="t" r="r" b="b"/>
            <a:pathLst>
              <a:path w="1178560" h="471169">
                <a:moveTo>
                  <a:pt x="942594" y="0"/>
                </a:moveTo>
                <a:lnTo>
                  <a:pt x="0" y="0"/>
                </a:lnTo>
                <a:lnTo>
                  <a:pt x="0" y="470916"/>
                </a:lnTo>
                <a:lnTo>
                  <a:pt x="942594" y="470916"/>
                </a:lnTo>
                <a:lnTo>
                  <a:pt x="1178052" y="235458"/>
                </a:lnTo>
                <a:lnTo>
                  <a:pt x="942594" y="0"/>
                </a:lnTo>
                <a:close/>
              </a:path>
            </a:pathLst>
          </a:custGeom>
          <a:solidFill>
            <a:schemeClr val="accent2"/>
          </a:solidFill>
        </p:spPr>
        <p:txBody>
          <a:bodyPr wrap="square" lIns="0" tIns="0" rIns="0" bIns="0" rtlCol="0"/>
          <a:lstStyle/>
          <a:p>
            <a:endParaRPr/>
          </a:p>
        </p:txBody>
      </p:sp>
      <p:sp>
        <p:nvSpPr>
          <p:cNvPr id="4" name="Slide Number Placeholder 3">
            <a:extLst>
              <a:ext uri="{FF2B5EF4-FFF2-40B4-BE49-F238E27FC236}">
                <a16:creationId xmlns:a16="http://schemas.microsoft.com/office/drawing/2014/main" id="{1D4E23EA-0F71-274D-A2AA-A7FEFC36CAD6}"/>
              </a:ext>
            </a:extLst>
          </p:cNvPr>
          <p:cNvSpPr>
            <a:spLocks noGrp="1"/>
          </p:cNvSpPr>
          <p:nvPr>
            <p:ph type="sldNum" sz="quarter" idx="7"/>
          </p:nvPr>
        </p:nvSpPr>
        <p:spPr/>
        <p:txBody>
          <a:bodyPr/>
          <a:lstStyle/>
          <a:p>
            <a:pPr marL="12700">
              <a:lnSpc>
                <a:spcPts val="1045"/>
              </a:lnSpc>
            </a:pPr>
            <a:r>
              <a:rPr lang="en-US"/>
              <a:t>|</a:t>
            </a:r>
            <a:r>
              <a:rPr lang="en-US" spc="225"/>
              <a:t>  </a:t>
            </a:r>
            <a:fld id="{81D60167-4931-47E6-BA6A-407CBD079E47}" type="slidenum">
              <a:rPr spc="-25" smtClean="0"/>
              <a:t>3</a:t>
            </a:fld>
            <a:endParaRPr spc="-25" dirty="0"/>
          </a:p>
        </p:txBody>
      </p:sp>
    </p:spTree>
    <p:custDataLst>
      <p:tags r:id="rId1"/>
    </p:custDataLst>
    <p:extLst>
      <p:ext uri="{BB962C8B-B14F-4D97-AF65-F5344CB8AC3E}">
        <p14:creationId xmlns:p14="http://schemas.microsoft.com/office/powerpoint/2010/main" val="3860627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009CDE"/>
          </a:solidFill>
        </p:spPr>
        <p:txBody>
          <a:bodyPr wrap="square" lIns="0" tIns="0" rIns="0" bIns="0" rtlCol="0"/>
          <a:lstStyle/>
          <a:p>
            <a:endParaRPr dirty="0"/>
          </a:p>
        </p:txBody>
      </p:sp>
      <p:sp>
        <p:nvSpPr>
          <p:cNvPr id="12" name="Text Placeholder 2">
            <a:extLst>
              <a:ext uri="{FF2B5EF4-FFF2-40B4-BE49-F238E27FC236}">
                <a16:creationId xmlns:a16="http://schemas.microsoft.com/office/drawing/2014/main" id="{12C0416D-3789-914E-C531-2226E7D42C3D}"/>
              </a:ext>
            </a:extLst>
          </p:cNvPr>
          <p:cNvSpPr txBox="1">
            <a:spLocks/>
          </p:cNvSpPr>
          <p:nvPr/>
        </p:nvSpPr>
        <p:spPr>
          <a:xfrm>
            <a:off x="502920" y="1995814"/>
            <a:ext cx="8138160" cy="480060"/>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solidFill>
                  <a:schemeClr val="accent1"/>
                </a:solidFill>
                <a:latin typeface="+mn-lt"/>
              </a:rPr>
              <a:t>PERFORMING A PATIENT TEST</a:t>
            </a:r>
          </a:p>
        </p:txBody>
      </p:sp>
      <p:sp>
        <p:nvSpPr>
          <p:cNvPr id="13" name="Title 1">
            <a:extLst>
              <a:ext uri="{FF2B5EF4-FFF2-40B4-BE49-F238E27FC236}">
                <a16:creationId xmlns:a16="http://schemas.microsoft.com/office/drawing/2014/main" id="{949905EC-4120-479A-BE38-7D1BDC7CE0F0}"/>
              </a:ext>
            </a:extLst>
          </p:cNvPr>
          <p:cNvSpPr txBox="1">
            <a:spLocks/>
          </p:cNvSpPr>
          <p:nvPr/>
        </p:nvSpPr>
        <p:spPr>
          <a:xfrm>
            <a:off x="502920" y="2331719"/>
            <a:ext cx="8138160" cy="1234440"/>
          </a:xfrm>
          <a:prstGeom prst="rect">
            <a:avLst/>
          </a:prstGeom>
        </p:spPr>
        <p:txBody>
          <a:bodyPr/>
          <a:lstStyle>
            <a:lvl1pPr algn="l" defTabSz="914400" rtl="0" eaLnBrk="1" latinLnBrk="0" hangingPunct="1">
              <a:lnSpc>
                <a:spcPct val="90000"/>
              </a:lnSpc>
              <a:spcBef>
                <a:spcPct val="0"/>
              </a:spcBef>
              <a:buNone/>
              <a:defRPr sz="2600" b="0" kern="1200" cap="none" spc="0" baseline="0">
                <a:solidFill>
                  <a:schemeClr val="accent3"/>
                </a:solidFill>
                <a:latin typeface="+mj-lt"/>
                <a:ea typeface="+mj-ea"/>
                <a:cs typeface="+mj-cs"/>
              </a:defRPr>
            </a:lvl1pPr>
          </a:lstStyle>
          <a:p>
            <a:r>
              <a:rPr lang="nn-NO" sz="4400" dirty="0">
                <a:solidFill>
                  <a:schemeClr val="bg1"/>
                </a:solidFill>
              </a:rPr>
              <a:t>i-STAT CG8+ Cartridge</a:t>
            </a:r>
            <a:br>
              <a:rPr lang="nn-NO" sz="4400" dirty="0">
                <a:solidFill>
                  <a:schemeClr val="bg1"/>
                </a:solidFill>
              </a:rPr>
            </a:br>
            <a:r>
              <a:rPr lang="nn-NO" sz="4400" dirty="0">
                <a:solidFill>
                  <a:schemeClr val="bg1"/>
                </a:solidFill>
              </a:rPr>
              <a:t>USA Only</a:t>
            </a:r>
            <a:endParaRPr lang="en-US" sz="4400" dirty="0">
              <a:solidFill>
                <a:schemeClr val="bg1"/>
              </a:solidFill>
            </a:endParaRPr>
          </a:p>
        </p:txBody>
      </p:sp>
    </p:spTree>
    <p:custDataLst>
      <p:tags r:id="rId1"/>
    </p:custDataLst>
    <p:extLst>
      <p:ext uri="{BB962C8B-B14F-4D97-AF65-F5344CB8AC3E}">
        <p14:creationId xmlns:p14="http://schemas.microsoft.com/office/powerpoint/2010/main" val="385375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CB48F-AA1D-615A-52A0-73AF9FA4784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45E6917-90BA-4B62-4593-2AE760750B80}"/>
              </a:ext>
            </a:extLst>
          </p:cNvPr>
          <p:cNvSpPr>
            <a:spLocks noGrp="1"/>
          </p:cNvSpPr>
          <p:nvPr>
            <p:ph type="title"/>
          </p:nvPr>
        </p:nvSpPr>
        <p:spPr/>
        <p:txBody>
          <a:bodyPr/>
          <a:lstStyle/>
          <a:p>
            <a:r>
              <a:rPr lang="en-US" dirty="0"/>
              <a:t>Cartridge overview</a:t>
            </a:r>
          </a:p>
        </p:txBody>
      </p:sp>
      <p:sp>
        <p:nvSpPr>
          <p:cNvPr id="5" name="Slide Number Placeholder 4">
            <a:extLst>
              <a:ext uri="{FF2B5EF4-FFF2-40B4-BE49-F238E27FC236}">
                <a16:creationId xmlns:a16="http://schemas.microsoft.com/office/drawing/2014/main" id="{4546E2F2-E4D6-6419-F23F-00C0BFEC7CE1}"/>
              </a:ext>
            </a:extLst>
          </p:cNvPr>
          <p:cNvSpPr>
            <a:spLocks noGrp="1"/>
          </p:cNvSpPr>
          <p:nvPr>
            <p:ph type="sldNum" sz="quarter" idx="10"/>
          </p:nvPr>
        </p:nvSpPr>
        <p:spPr/>
        <p:txBody>
          <a:bodyPr/>
          <a:lstStyle/>
          <a:p>
            <a:r>
              <a:rPr lang="en-IN" dirty="0"/>
              <a:t>|    </a:t>
            </a:r>
            <a:fld id="{7B2119CD-3B2D-4CEB-B404-D2E3F8CD6D69}" type="slidenum">
              <a:rPr lang="en-IN" smtClean="0"/>
              <a:pPr/>
              <a:t>5</a:t>
            </a:fld>
            <a:endParaRPr lang="en-IN" dirty="0"/>
          </a:p>
        </p:txBody>
      </p:sp>
      <p:pic>
        <p:nvPicPr>
          <p:cNvPr id="32" name="Picture 31">
            <a:extLst>
              <a:ext uri="{FF2B5EF4-FFF2-40B4-BE49-F238E27FC236}">
                <a16:creationId xmlns:a16="http://schemas.microsoft.com/office/drawing/2014/main" id="{15709809-BFA5-E256-59DF-C0EF6435331B}"/>
              </a:ext>
            </a:extLst>
          </p:cNvPr>
          <p:cNvPicPr>
            <a:picLocks noChangeAspect="1"/>
          </p:cNvPicPr>
          <p:nvPr/>
        </p:nvPicPr>
        <p:blipFill>
          <a:blip r:embed="rId3">
            <a:extLst>
              <a:ext uri="{28A0092B-C50C-407E-A947-70E740481C1C}">
                <a14:useLocalDpi xmlns:a14="http://schemas.microsoft.com/office/drawing/2010/main" val="0"/>
              </a:ext>
            </a:extLst>
          </a:blip>
          <a:srcRect t="12702" b="12702"/>
          <a:stretch/>
        </p:blipFill>
        <p:spPr>
          <a:xfrm>
            <a:off x="3247667" y="1052291"/>
            <a:ext cx="2378201" cy="1777131"/>
          </a:xfrm>
          <a:prstGeom prst="rect">
            <a:avLst/>
          </a:prstGeom>
        </p:spPr>
      </p:pic>
      <p:grpSp>
        <p:nvGrpSpPr>
          <p:cNvPr id="14" name="Group 13">
            <a:extLst>
              <a:ext uri="{FF2B5EF4-FFF2-40B4-BE49-F238E27FC236}">
                <a16:creationId xmlns:a16="http://schemas.microsoft.com/office/drawing/2014/main" id="{41AD33A9-E1A8-E0F6-271B-6668A12DCAF2}"/>
              </a:ext>
            </a:extLst>
          </p:cNvPr>
          <p:cNvGrpSpPr/>
          <p:nvPr/>
        </p:nvGrpSpPr>
        <p:grpSpPr>
          <a:xfrm>
            <a:off x="520595" y="1103576"/>
            <a:ext cx="2962141" cy="3562501"/>
            <a:chOff x="519917" y="1011405"/>
            <a:chExt cx="2962141" cy="3562501"/>
          </a:xfrm>
        </p:grpSpPr>
        <p:pic>
          <p:nvPicPr>
            <p:cNvPr id="7" name="Picture 6" descr="A screenshot of a computer&#10;&#10;AI-generated content may be incorrect.">
              <a:extLst>
                <a:ext uri="{FF2B5EF4-FFF2-40B4-BE49-F238E27FC236}">
                  <a16:creationId xmlns:a16="http://schemas.microsoft.com/office/drawing/2014/main" id="{0144194F-7535-CCC8-EBF2-63A5B1C067A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6430" b="-1182"/>
            <a:stretch/>
          </p:blipFill>
          <p:spPr>
            <a:xfrm>
              <a:off x="524161" y="1317084"/>
              <a:ext cx="2957897" cy="3256822"/>
            </a:xfrm>
            <a:prstGeom prst="rect">
              <a:avLst/>
            </a:prstGeom>
          </p:spPr>
        </p:pic>
        <p:pic>
          <p:nvPicPr>
            <p:cNvPr id="9" name="Picture 8" descr="A screenshot of a computer&#10;&#10;AI-generated content may be incorrect.">
              <a:extLst>
                <a:ext uri="{FF2B5EF4-FFF2-40B4-BE49-F238E27FC236}">
                  <a16:creationId xmlns:a16="http://schemas.microsoft.com/office/drawing/2014/main" id="{08FE7728-0444-D88C-D70F-99D5782AE1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1" t="4765" r="-171" b="87280"/>
            <a:stretch/>
          </p:blipFill>
          <p:spPr>
            <a:xfrm>
              <a:off x="519917" y="1011405"/>
              <a:ext cx="2957897" cy="305679"/>
            </a:xfrm>
            <a:prstGeom prst="rect">
              <a:avLst/>
            </a:prstGeom>
          </p:spPr>
        </p:pic>
      </p:grpSp>
    </p:spTree>
    <p:custDataLst>
      <p:tags r:id="rId1"/>
    </p:custDataLst>
    <p:extLst>
      <p:ext uri="{BB962C8B-B14F-4D97-AF65-F5344CB8AC3E}">
        <p14:creationId xmlns:p14="http://schemas.microsoft.com/office/powerpoint/2010/main" val="2649517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75185-4CC4-D41F-AB8B-4F78DBB450D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9902AF2-DAFF-A76C-DFF9-23FADAB15955}"/>
              </a:ext>
            </a:extLst>
          </p:cNvPr>
          <p:cNvSpPr>
            <a:spLocks noGrp="1"/>
          </p:cNvSpPr>
          <p:nvPr>
            <p:ph type="title"/>
          </p:nvPr>
        </p:nvSpPr>
        <p:spPr/>
        <p:txBody>
          <a:bodyPr/>
          <a:lstStyle/>
          <a:p>
            <a:r>
              <a:rPr lang="en-US" dirty="0"/>
              <a:t>Cartridge overview </a:t>
            </a:r>
            <a:r>
              <a:rPr lang="en-US" sz="1400" dirty="0"/>
              <a:t>– cont’d</a:t>
            </a:r>
          </a:p>
        </p:txBody>
      </p:sp>
      <p:sp>
        <p:nvSpPr>
          <p:cNvPr id="5" name="Slide Number Placeholder 4">
            <a:extLst>
              <a:ext uri="{FF2B5EF4-FFF2-40B4-BE49-F238E27FC236}">
                <a16:creationId xmlns:a16="http://schemas.microsoft.com/office/drawing/2014/main" id="{EF517727-E29D-9D9E-BE5E-3A6232A17A29}"/>
              </a:ext>
            </a:extLst>
          </p:cNvPr>
          <p:cNvSpPr>
            <a:spLocks noGrp="1"/>
          </p:cNvSpPr>
          <p:nvPr>
            <p:ph type="sldNum" sz="quarter" idx="10"/>
          </p:nvPr>
        </p:nvSpPr>
        <p:spPr/>
        <p:txBody>
          <a:bodyPr/>
          <a:lstStyle/>
          <a:p>
            <a:r>
              <a:rPr lang="en-IN" dirty="0"/>
              <a:t>|    </a:t>
            </a:r>
            <a:fld id="{7B2119CD-3B2D-4CEB-B404-D2E3F8CD6D69}" type="slidenum">
              <a:rPr lang="en-IN" smtClean="0"/>
              <a:pPr/>
              <a:t>6</a:t>
            </a:fld>
            <a:endParaRPr lang="en-IN" dirty="0"/>
          </a:p>
        </p:txBody>
      </p:sp>
      <p:sp>
        <p:nvSpPr>
          <p:cNvPr id="3" name="Content Placeholder 2">
            <a:extLst>
              <a:ext uri="{FF2B5EF4-FFF2-40B4-BE49-F238E27FC236}">
                <a16:creationId xmlns:a16="http://schemas.microsoft.com/office/drawing/2014/main" id="{1034FFE5-6BB8-54E2-45AF-AA0F0C986EB4}"/>
              </a:ext>
            </a:extLst>
          </p:cNvPr>
          <p:cNvSpPr>
            <a:spLocks noGrp="1"/>
          </p:cNvSpPr>
          <p:nvPr>
            <p:ph type="body" sz="quarter" idx="11"/>
          </p:nvPr>
        </p:nvSpPr>
        <p:spPr>
          <a:xfrm>
            <a:off x="502920" y="1287167"/>
            <a:ext cx="4983480" cy="3397250"/>
          </a:xfrm>
        </p:spPr>
        <p:txBody>
          <a:bodyPr vert="horz" lIns="0" tIns="0" rIns="91440" bIns="45720" rtlCol="0" anchor="t">
            <a:noAutofit/>
          </a:bodyPr>
          <a:lstStyle/>
          <a:p>
            <a:r>
              <a:rPr lang="en-US" dirty="0">
                <a:cs typeface="Calibri"/>
              </a:rPr>
              <a:t>INTENDED USE</a:t>
            </a:r>
          </a:p>
          <a:p>
            <a:pPr marL="285750" indent="-285750">
              <a:buFont typeface="Arial" panose="020B0604020202020204" pitchFamily="34" charset="0"/>
              <a:buChar char="•"/>
            </a:pPr>
            <a:r>
              <a:rPr lang="en-US" sz="1400" dirty="0">
                <a:solidFill>
                  <a:schemeClr val="tx1"/>
                </a:solidFill>
                <a:cs typeface="Calibri"/>
              </a:rPr>
              <a:t>The </a:t>
            </a:r>
            <a:r>
              <a:rPr lang="en-US" sz="1400" i="1" dirty="0">
                <a:solidFill>
                  <a:schemeClr val="tx1"/>
                </a:solidFill>
                <a:cs typeface="Calibri"/>
              </a:rPr>
              <a:t>i-STAT CG8+ </a:t>
            </a:r>
            <a:r>
              <a:rPr lang="en-US" sz="1400" dirty="0">
                <a:solidFill>
                  <a:schemeClr val="tx1"/>
                </a:solidFill>
                <a:cs typeface="Calibri"/>
              </a:rPr>
              <a:t>cartridge with the </a:t>
            </a:r>
            <a:r>
              <a:rPr lang="en-US" sz="1400" i="1" dirty="0">
                <a:solidFill>
                  <a:schemeClr val="tx1"/>
                </a:solidFill>
                <a:cs typeface="Calibri"/>
              </a:rPr>
              <a:t>i-STAT 1 System </a:t>
            </a:r>
            <a:r>
              <a:rPr lang="en-US" sz="1400" dirty="0">
                <a:solidFill>
                  <a:schemeClr val="tx1"/>
                </a:solidFill>
                <a:cs typeface="Calibri"/>
              </a:rPr>
              <a:t>is intended for use in the </a:t>
            </a:r>
            <a:r>
              <a:rPr lang="en-US" sz="1400" i="1" dirty="0">
                <a:solidFill>
                  <a:schemeClr val="tx1"/>
                </a:solidFill>
                <a:cs typeface="Calibri"/>
              </a:rPr>
              <a:t>in vitro </a:t>
            </a:r>
            <a:r>
              <a:rPr lang="en-US" sz="1400" dirty="0">
                <a:solidFill>
                  <a:schemeClr val="tx1"/>
                </a:solidFill>
                <a:cs typeface="Calibri"/>
              </a:rPr>
              <a:t>quantification of sodium, potassium, ionized calcium, glucose, hematocrit, pH, oxygen partial pressure (PO2), and partial pressure of carbon dioxide (PCO2) in arterial, venous or </a:t>
            </a:r>
            <a:r>
              <a:rPr lang="en-US" sz="1400" b="1" dirty="0">
                <a:solidFill>
                  <a:schemeClr val="tx1"/>
                </a:solidFill>
                <a:cs typeface="Calibri"/>
              </a:rPr>
              <a:t>capillary*</a:t>
            </a:r>
            <a:r>
              <a:rPr lang="en-US" sz="1400" dirty="0">
                <a:solidFill>
                  <a:schemeClr val="tx1"/>
                </a:solidFill>
                <a:cs typeface="Calibri"/>
              </a:rPr>
              <a:t> whole blood in point of care or clinical laboratory settings.</a:t>
            </a:r>
            <a:endParaRPr lang="en-US" sz="1400" dirty="0">
              <a:solidFill>
                <a:schemeClr val="tx1"/>
              </a:solidFill>
              <a:ea typeface="Calibri"/>
              <a:cs typeface="Calibri"/>
            </a:endParaRPr>
          </a:p>
          <a:p>
            <a:r>
              <a:rPr lang="en-US" dirty="0">
                <a:cs typeface="Calibri"/>
              </a:rPr>
              <a:t>SYSTEM COMPATIBILITY</a:t>
            </a:r>
            <a:endParaRPr lang="en-US" dirty="0">
              <a:ea typeface="Calibri"/>
              <a:cs typeface="Calibri"/>
            </a:endParaRPr>
          </a:p>
          <a:p>
            <a:pPr marL="285750" indent="-285750">
              <a:buFont typeface="Arial" panose="020B0604020202020204" pitchFamily="34" charset="0"/>
              <a:buChar char="•"/>
            </a:pPr>
            <a:r>
              <a:rPr lang="en-US" sz="1400" dirty="0">
                <a:solidFill>
                  <a:schemeClr val="tx1"/>
                </a:solidFill>
                <a:cs typeface="Calibri"/>
              </a:rPr>
              <a:t>The </a:t>
            </a:r>
            <a:r>
              <a:rPr lang="en-US" sz="1400" i="1" dirty="0">
                <a:solidFill>
                  <a:schemeClr val="tx1"/>
                </a:solidFill>
                <a:cs typeface="Calibri"/>
              </a:rPr>
              <a:t>i-STAT CG8+ </a:t>
            </a:r>
            <a:r>
              <a:rPr lang="en-US" sz="1400" dirty="0">
                <a:solidFill>
                  <a:schemeClr val="tx1"/>
                </a:solidFill>
                <a:cs typeface="Calibri"/>
              </a:rPr>
              <a:t>cartridge</a:t>
            </a:r>
            <a:r>
              <a:rPr lang="en-US" sz="1400" i="1" dirty="0">
                <a:solidFill>
                  <a:schemeClr val="tx1"/>
                </a:solidFill>
                <a:cs typeface="Calibri"/>
              </a:rPr>
              <a:t> </a:t>
            </a:r>
            <a:r>
              <a:rPr lang="en-US" sz="1400" dirty="0">
                <a:solidFill>
                  <a:schemeClr val="tx1"/>
                </a:solidFill>
                <a:cs typeface="Calibri"/>
              </a:rPr>
              <a:t>is compatible with the </a:t>
            </a:r>
            <a:br>
              <a:rPr lang="en-US" sz="1400" dirty="0"/>
            </a:br>
            <a:r>
              <a:rPr lang="en-US" sz="1400" i="1" dirty="0">
                <a:solidFill>
                  <a:schemeClr val="tx1"/>
                </a:solidFill>
                <a:cs typeface="Calibri"/>
              </a:rPr>
              <a:t>i-STAT 1 System</a:t>
            </a:r>
            <a:endParaRPr lang="en-US" sz="1400" i="1" dirty="0">
              <a:solidFill>
                <a:schemeClr val="tx1"/>
              </a:solidFill>
              <a:ea typeface="Calibri"/>
              <a:cs typeface="Calibri"/>
            </a:endParaRPr>
          </a:p>
          <a:p>
            <a:endParaRPr lang="en-US" dirty="0"/>
          </a:p>
          <a:p>
            <a:endParaRPr lang="en-US" dirty="0"/>
          </a:p>
        </p:txBody>
      </p:sp>
      <p:pic>
        <p:nvPicPr>
          <p:cNvPr id="7" name="Picture 6" descr="A grey device with a screen&#10;&#10;Description automatically generated">
            <a:extLst>
              <a:ext uri="{FF2B5EF4-FFF2-40B4-BE49-F238E27FC236}">
                <a16:creationId xmlns:a16="http://schemas.microsoft.com/office/drawing/2014/main" id="{C8F4F4C9-BC01-FA1A-D80F-E613F89F2C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9029" y="732139"/>
            <a:ext cx="1218811" cy="3680931"/>
          </a:xfrm>
          <a:prstGeom prst="rect">
            <a:avLst/>
          </a:prstGeom>
        </p:spPr>
      </p:pic>
      <p:pic>
        <p:nvPicPr>
          <p:cNvPr id="9" name="Picture 8">
            <a:extLst>
              <a:ext uri="{FF2B5EF4-FFF2-40B4-BE49-F238E27FC236}">
                <a16:creationId xmlns:a16="http://schemas.microsoft.com/office/drawing/2014/main" id="{70B359A3-E7F2-F69D-ACFF-37D0C4D893DC}"/>
              </a:ext>
            </a:extLst>
          </p:cNvPr>
          <p:cNvPicPr>
            <a:picLocks noChangeAspect="1"/>
          </p:cNvPicPr>
          <p:nvPr/>
        </p:nvPicPr>
        <p:blipFill>
          <a:blip r:embed="rId4" cstate="print">
            <a:extLst>
              <a:ext uri="{28A0092B-C50C-407E-A947-70E740481C1C}">
                <a14:useLocalDpi xmlns:a14="http://schemas.microsoft.com/office/drawing/2010/main" val="0"/>
              </a:ext>
            </a:extLst>
          </a:blip>
          <a:srcRect l="34885" r="32020"/>
          <a:stretch/>
        </p:blipFill>
        <p:spPr>
          <a:xfrm>
            <a:off x="7175163" y="701449"/>
            <a:ext cx="1174122" cy="3872457"/>
          </a:xfrm>
          <a:prstGeom prst="rect">
            <a:avLst/>
          </a:prstGeom>
        </p:spPr>
      </p:pic>
      <p:pic>
        <p:nvPicPr>
          <p:cNvPr id="17" name="Picture 16" descr="A white device with blue text&#10;&#10;Description automatically generated">
            <a:extLst>
              <a:ext uri="{FF2B5EF4-FFF2-40B4-BE49-F238E27FC236}">
                <a16:creationId xmlns:a16="http://schemas.microsoft.com/office/drawing/2014/main" id="{FBD2840E-B538-AF92-096F-C820B6E410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4803" y="3595044"/>
            <a:ext cx="663397" cy="970655"/>
          </a:xfrm>
          <a:prstGeom prst="rect">
            <a:avLst/>
          </a:prstGeom>
        </p:spPr>
      </p:pic>
      <p:sp>
        <p:nvSpPr>
          <p:cNvPr id="2" name="TextBox 1">
            <a:extLst>
              <a:ext uri="{FF2B5EF4-FFF2-40B4-BE49-F238E27FC236}">
                <a16:creationId xmlns:a16="http://schemas.microsoft.com/office/drawing/2014/main" id="{6E73E66D-6161-71AB-2171-C76E7E76D77F}"/>
              </a:ext>
            </a:extLst>
          </p:cNvPr>
          <p:cNvSpPr txBox="1"/>
          <p:nvPr/>
        </p:nvSpPr>
        <p:spPr>
          <a:xfrm>
            <a:off x="716498" y="4029296"/>
            <a:ext cx="4278302" cy="461665"/>
          </a:xfrm>
          <a:prstGeom prst="rect">
            <a:avLst/>
          </a:prstGeom>
          <a:noFill/>
        </p:spPr>
        <p:txBody>
          <a:bodyPr wrap="square" rtlCol="0">
            <a:spAutoFit/>
          </a:bodyPr>
          <a:lstStyle/>
          <a:p>
            <a:pPr defTabSz="514350"/>
            <a:r>
              <a:rPr lang="en-US" sz="1400" b="1" dirty="0">
                <a:solidFill>
                  <a:schemeClr val="tx2"/>
                </a:solidFill>
                <a:cs typeface="Calibri" panose="020F0502020204030204" pitchFamily="34" charset="0"/>
              </a:rPr>
              <a:t>IMPORTANT</a:t>
            </a:r>
            <a:endParaRPr lang="en-US" sz="1400" dirty="0">
              <a:solidFill>
                <a:schemeClr val="tx2"/>
              </a:solidFill>
            </a:endParaRPr>
          </a:p>
          <a:p>
            <a:pPr>
              <a:spcAft>
                <a:spcPts val="450"/>
              </a:spcAft>
            </a:pPr>
            <a:r>
              <a:rPr lang="en-US" sz="1000" b="1" dirty="0">
                <a:cs typeface="Calibri" panose="020F0502020204030204" pitchFamily="34" charset="0"/>
              </a:rPr>
              <a:t>*Capillary samples not applicable for Potassium and Ionized Calcium tests.</a:t>
            </a:r>
          </a:p>
        </p:txBody>
      </p:sp>
      <p:cxnSp>
        <p:nvCxnSpPr>
          <p:cNvPr id="4" name="Straight Connector 3">
            <a:extLst>
              <a:ext uri="{FF2B5EF4-FFF2-40B4-BE49-F238E27FC236}">
                <a16:creationId xmlns:a16="http://schemas.microsoft.com/office/drawing/2014/main" id="{ACE714E3-6657-8A41-E6B0-BC1FD28F01F4}"/>
              </a:ext>
            </a:extLst>
          </p:cNvPr>
          <p:cNvCxnSpPr/>
          <p:nvPr/>
        </p:nvCxnSpPr>
        <p:spPr>
          <a:xfrm>
            <a:off x="378762" y="3861326"/>
            <a:ext cx="4372594"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8" name="Picture 7" descr="Icon&#10;&#10;Description automatically generated">
            <a:extLst>
              <a:ext uri="{FF2B5EF4-FFF2-40B4-BE49-F238E27FC236}">
                <a16:creationId xmlns:a16="http://schemas.microsoft.com/office/drawing/2014/main" id="{1CB30448-C994-B5F7-053F-1482F731918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7734" y="4109257"/>
            <a:ext cx="342207" cy="342207"/>
          </a:xfrm>
          <a:prstGeom prst="rect">
            <a:avLst/>
          </a:prstGeom>
        </p:spPr>
      </p:pic>
    </p:spTree>
    <p:custDataLst>
      <p:tags r:id="rId1"/>
    </p:custDataLst>
    <p:extLst>
      <p:ext uri="{BB962C8B-B14F-4D97-AF65-F5344CB8AC3E}">
        <p14:creationId xmlns:p14="http://schemas.microsoft.com/office/powerpoint/2010/main" val="3459827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2C70E-A1DC-E990-FCE4-80D8B99CD1F9}"/>
            </a:ext>
          </a:extLst>
        </p:cNvPr>
        <p:cNvGrpSpPr/>
        <p:nvPr/>
      </p:nvGrpSpPr>
      <p:grpSpPr>
        <a:xfrm>
          <a:off x="0" y="0"/>
          <a:ext cx="0" cy="0"/>
          <a:chOff x="0" y="0"/>
          <a:chExt cx="0" cy="0"/>
        </a:xfrm>
      </p:grpSpPr>
      <p:pic>
        <p:nvPicPr>
          <p:cNvPr id="7" name="Picture 6" descr="A close-up of a label&#10;&#10;AI-generated content may be incorrect.">
            <a:extLst>
              <a:ext uri="{FF2B5EF4-FFF2-40B4-BE49-F238E27FC236}">
                <a16:creationId xmlns:a16="http://schemas.microsoft.com/office/drawing/2014/main" id="{7DCEE7B5-AFB1-AE6E-13E5-26069165352E}"/>
              </a:ext>
            </a:extLst>
          </p:cNvPr>
          <p:cNvPicPr>
            <a:picLocks noChangeAspect="1"/>
          </p:cNvPicPr>
          <p:nvPr/>
        </p:nvPicPr>
        <p:blipFill>
          <a:blip r:embed="rId3" cstate="print">
            <a:extLst>
              <a:ext uri="{28A0092B-C50C-407E-A947-70E740481C1C}">
                <a14:useLocalDpi xmlns:a14="http://schemas.microsoft.com/office/drawing/2010/main" val="0"/>
              </a:ext>
            </a:extLst>
          </a:blip>
          <a:srcRect l="51809" t="18873" r="6170" b="16146"/>
          <a:stretch/>
        </p:blipFill>
        <p:spPr>
          <a:xfrm>
            <a:off x="5657398" y="2845154"/>
            <a:ext cx="2593759" cy="1810245"/>
          </a:xfrm>
          <a:prstGeom prst="rect">
            <a:avLst/>
          </a:prstGeom>
        </p:spPr>
      </p:pic>
      <p:pic>
        <p:nvPicPr>
          <p:cNvPr id="4" name="Picture 3" descr="A close-up of a label&#10;&#10;AI-generated content may be incorrect.">
            <a:extLst>
              <a:ext uri="{FF2B5EF4-FFF2-40B4-BE49-F238E27FC236}">
                <a16:creationId xmlns:a16="http://schemas.microsoft.com/office/drawing/2014/main" id="{EE72ACE9-1C10-DAC5-B396-998A2025E2CE}"/>
              </a:ext>
            </a:extLst>
          </p:cNvPr>
          <p:cNvPicPr>
            <a:picLocks noChangeAspect="1"/>
          </p:cNvPicPr>
          <p:nvPr/>
        </p:nvPicPr>
        <p:blipFill>
          <a:blip r:embed="rId4" cstate="print">
            <a:extLst>
              <a:ext uri="{28A0092B-C50C-407E-A947-70E740481C1C}">
                <a14:useLocalDpi xmlns:a14="http://schemas.microsoft.com/office/drawing/2010/main" val="0"/>
              </a:ext>
            </a:extLst>
          </a:blip>
          <a:srcRect l="3086" t="17682" r="55441" b="16500"/>
          <a:stretch/>
        </p:blipFill>
        <p:spPr>
          <a:xfrm>
            <a:off x="5661231" y="705583"/>
            <a:ext cx="2586092" cy="1852359"/>
          </a:xfrm>
          <a:prstGeom prst="rect">
            <a:avLst/>
          </a:prstGeom>
        </p:spPr>
      </p:pic>
      <p:sp>
        <p:nvSpPr>
          <p:cNvPr id="6" name="Title 5">
            <a:extLst>
              <a:ext uri="{FF2B5EF4-FFF2-40B4-BE49-F238E27FC236}">
                <a16:creationId xmlns:a16="http://schemas.microsoft.com/office/drawing/2014/main" id="{DAFDF3AC-70B7-B07E-3D04-6589C929896F}"/>
              </a:ext>
            </a:extLst>
          </p:cNvPr>
          <p:cNvSpPr>
            <a:spLocks noGrp="1"/>
          </p:cNvSpPr>
          <p:nvPr>
            <p:ph type="title"/>
          </p:nvPr>
        </p:nvSpPr>
        <p:spPr/>
        <p:txBody>
          <a:bodyPr/>
          <a:lstStyle/>
          <a:p>
            <a:r>
              <a:rPr lang="en-US" dirty="0"/>
              <a:t>Cartridge overview </a:t>
            </a:r>
            <a:r>
              <a:rPr lang="en-US" sz="1400" dirty="0"/>
              <a:t>– cont’d</a:t>
            </a:r>
          </a:p>
        </p:txBody>
      </p:sp>
      <p:sp>
        <p:nvSpPr>
          <p:cNvPr id="5" name="Slide Number Placeholder 4">
            <a:extLst>
              <a:ext uri="{FF2B5EF4-FFF2-40B4-BE49-F238E27FC236}">
                <a16:creationId xmlns:a16="http://schemas.microsoft.com/office/drawing/2014/main" id="{53AA6D78-3CFB-284B-CFB8-BFF91615FE10}"/>
              </a:ext>
            </a:extLst>
          </p:cNvPr>
          <p:cNvSpPr>
            <a:spLocks noGrp="1"/>
          </p:cNvSpPr>
          <p:nvPr>
            <p:ph type="sldNum" sz="quarter" idx="10"/>
          </p:nvPr>
        </p:nvSpPr>
        <p:spPr/>
        <p:txBody>
          <a:bodyPr/>
          <a:lstStyle/>
          <a:p>
            <a:r>
              <a:rPr lang="en-IN" dirty="0"/>
              <a:t>|    </a:t>
            </a:r>
            <a:fld id="{7B2119CD-3B2D-4CEB-B404-D2E3F8CD6D69}" type="slidenum">
              <a:rPr lang="en-IN" smtClean="0"/>
              <a:pPr/>
              <a:t>7</a:t>
            </a:fld>
            <a:endParaRPr lang="en-IN" dirty="0"/>
          </a:p>
        </p:txBody>
      </p:sp>
      <p:sp>
        <p:nvSpPr>
          <p:cNvPr id="3" name="Content Placeholder 2">
            <a:extLst>
              <a:ext uri="{FF2B5EF4-FFF2-40B4-BE49-F238E27FC236}">
                <a16:creationId xmlns:a16="http://schemas.microsoft.com/office/drawing/2014/main" id="{D24BC58F-21B6-0631-3A10-0552710E1C07}"/>
              </a:ext>
            </a:extLst>
          </p:cNvPr>
          <p:cNvSpPr>
            <a:spLocks noGrp="1"/>
          </p:cNvSpPr>
          <p:nvPr>
            <p:ph type="body" sz="quarter" idx="11"/>
          </p:nvPr>
        </p:nvSpPr>
        <p:spPr>
          <a:xfrm>
            <a:off x="538260" y="1146340"/>
            <a:ext cx="4852644" cy="3368676"/>
          </a:xfrm>
        </p:spPr>
        <p:txBody>
          <a:bodyPr vert="horz" lIns="0" tIns="0" rIns="91440" bIns="45720" rtlCol="0" anchor="t">
            <a:noAutofit/>
          </a:bodyPr>
          <a:lstStyle/>
          <a:p>
            <a:pPr defTabSz="385763">
              <a:spcBef>
                <a:spcPts val="254"/>
              </a:spcBef>
            </a:pPr>
            <a:r>
              <a:rPr lang="en-US" dirty="0">
                <a:cs typeface="Calibri"/>
              </a:rPr>
              <a:t>CARTRIDGE INFORMATION ON POUCH</a:t>
            </a:r>
          </a:p>
          <a:p>
            <a:pPr marL="0" lvl="1" indent="0">
              <a:buNone/>
              <a:defRPr/>
            </a:pPr>
            <a:r>
              <a:rPr lang="en-US" dirty="0">
                <a:solidFill>
                  <a:schemeClr val="accent1"/>
                </a:solidFill>
                <a:latin typeface="Calibri"/>
              </a:rPr>
              <a:t>On each cartridge packaging, there is important </a:t>
            </a:r>
            <a:br>
              <a:rPr lang="en-US" dirty="0">
                <a:solidFill>
                  <a:schemeClr val="accent1"/>
                </a:solidFill>
                <a:latin typeface="Calibri"/>
              </a:rPr>
            </a:br>
            <a:r>
              <a:rPr lang="en-US" dirty="0">
                <a:solidFill>
                  <a:schemeClr val="accent1"/>
                </a:solidFill>
                <a:latin typeface="Calibri"/>
              </a:rPr>
              <a:t>information to locate:</a:t>
            </a:r>
          </a:p>
          <a:p>
            <a:pPr marL="0" lvl="1" indent="0">
              <a:buNone/>
            </a:pPr>
            <a:r>
              <a:rPr lang="en-US" b="1" dirty="0">
                <a:solidFill>
                  <a:schemeClr val="accent3"/>
                </a:solidFill>
              </a:rPr>
              <a:t>A</a:t>
            </a:r>
            <a:r>
              <a:rPr lang="en-US" dirty="0"/>
              <a:t>  Cartridge</a:t>
            </a:r>
            <a:r>
              <a:rPr lang="en-US" sz="1400" dirty="0"/>
              <a:t> name</a:t>
            </a:r>
            <a:endParaRPr lang="en-US" sz="1400" dirty="0">
              <a:ea typeface="Calibri"/>
              <a:cs typeface="Calibri"/>
            </a:endParaRPr>
          </a:p>
          <a:p>
            <a:pPr marL="0" lvl="1" indent="0">
              <a:buNone/>
            </a:pPr>
            <a:r>
              <a:rPr lang="en-US" b="1" dirty="0">
                <a:solidFill>
                  <a:schemeClr val="accent3"/>
                </a:solidFill>
              </a:rPr>
              <a:t>B</a:t>
            </a:r>
            <a:r>
              <a:rPr lang="en-US" dirty="0"/>
              <a:t>  Analytes</a:t>
            </a:r>
            <a:r>
              <a:rPr lang="en-US" sz="1400" dirty="0"/>
              <a:t> – measured and calculated, if applicable</a:t>
            </a:r>
            <a:endParaRPr lang="en-US" sz="1400" dirty="0">
              <a:ea typeface="Calibri"/>
              <a:cs typeface="Calibri"/>
            </a:endParaRPr>
          </a:p>
          <a:p>
            <a:pPr marL="0" lvl="1" indent="0">
              <a:buNone/>
            </a:pPr>
            <a:r>
              <a:rPr lang="en-US" b="1" dirty="0">
                <a:solidFill>
                  <a:schemeClr val="accent3"/>
                </a:solidFill>
              </a:rPr>
              <a:t>C </a:t>
            </a:r>
            <a:r>
              <a:rPr lang="en-US" dirty="0"/>
              <a:t> Location to record room temperature expiration date</a:t>
            </a:r>
            <a:endParaRPr lang="en-US" sz="1400" dirty="0">
              <a:ea typeface="Calibri"/>
              <a:cs typeface="Calibri"/>
            </a:endParaRPr>
          </a:p>
          <a:p>
            <a:pPr marL="0" lvl="1" indent="0">
              <a:buNone/>
            </a:pPr>
            <a:r>
              <a:rPr lang="en-US" b="1" dirty="0">
                <a:solidFill>
                  <a:schemeClr val="accent3"/>
                </a:solidFill>
              </a:rPr>
              <a:t>D </a:t>
            </a:r>
            <a:r>
              <a:rPr lang="en-US" dirty="0"/>
              <a:t> 2D</a:t>
            </a:r>
            <a:r>
              <a:rPr lang="en-US" sz="1400" dirty="0"/>
              <a:t> barcode for manufacturing quality </a:t>
            </a:r>
            <a:r>
              <a:rPr lang="en-US" dirty="0"/>
              <a:t>control; not</a:t>
            </a:r>
            <a:r>
              <a:rPr lang="en-US" sz="1400" dirty="0"/>
              <a:t> scannable</a:t>
            </a:r>
            <a:endParaRPr lang="en-US" sz="1400" dirty="0">
              <a:ea typeface="Calibri"/>
              <a:cs typeface="Calibri"/>
            </a:endParaRPr>
          </a:p>
          <a:p>
            <a:pPr marL="0" lvl="1" indent="0">
              <a:buNone/>
            </a:pPr>
            <a:r>
              <a:rPr lang="en-US" b="1" dirty="0">
                <a:solidFill>
                  <a:schemeClr val="accent3"/>
                </a:solidFill>
              </a:rPr>
              <a:t>E</a:t>
            </a:r>
            <a:r>
              <a:rPr lang="en-US" dirty="0"/>
              <a:t>  Cartridge</a:t>
            </a:r>
            <a:r>
              <a:rPr lang="en-US" sz="1400" dirty="0"/>
              <a:t> LOT number</a:t>
            </a:r>
            <a:endParaRPr lang="en-US" sz="1400" dirty="0">
              <a:ea typeface="Calibri"/>
              <a:cs typeface="Calibri"/>
            </a:endParaRPr>
          </a:p>
          <a:p>
            <a:pPr marL="0" lvl="1" indent="0">
              <a:buNone/>
            </a:pPr>
            <a:r>
              <a:rPr lang="en-US" b="1" dirty="0">
                <a:solidFill>
                  <a:schemeClr val="accent3"/>
                </a:solidFill>
              </a:rPr>
              <a:t>F</a:t>
            </a:r>
            <a:r>
              <a:rPr lang="en-US" dirty="0"/>
              <a:t>  </a:t>
            </a:r>
            <a:r>
              <a:rPr lang="en-US" sz="1400" dirty="0"/>
              <a:t>Cartridge </a:t>
            </a:r>
            <a:r>
              <a:rPr lang="en-US" dirty="0"/>
              <a:t>pouch barcode</a:t>
            </a:r>
            <a:endParaRPr lang="en-US" sz="1400" dirty="0">
              <a:ea typeface="Calibri"/>
              <a:cs typeface="Calibri"/>
            </a:endParaRPr>
          </a:p>
          <a:p>
            <a:pPr marL="0" lvl="1" indent="0">
              <a:buNone/>
            </a:pPr>
            <a:r>
              <a:rPr lang="en-US" b="1" dirty="0">
                <a:solidFill>
                  <a:schemeClr val="accent3"/>
                </a:solidFill>
              </a:rPr>
              <a:t>G </a:t>
            </a:r>
            <a:r>
              <a:rPr lang="en-US" dirty="0"/>
              <a:t> Refrigerated</a:t>
            </a:r>
            <a:r>
              <a:rPr lang="en-US" sz="1400" dirty="0"/>
              <a:t> storage </a:t>
            </a:r>
            <a:r>
              <a:rPr lang="en-US" dirty="0"/>
              <a:t>expiration</a:t>
            </a:r>
            <a:r>
              <a:rPr lang="en-US" sz="1400" dirty="0"/>
              <a:t> date</a:t>
            </a:r>
            <a:endParaRPr lang="en-US" sz="1400" dirty="0">
              <a:ea typeface="Calibri"/>
              <a:cs typeface="Calibri"/>
            </a:endParaRPr>
          </a:p>
          <a:p>
            <a:pPr marL="0" lvl="1" indent="0">
              <a:buNone/>
            </a:pPr>
            <a:r>
              <a:rPr lang="en-US" b="1" dirty="0">
                <a:solidFill>
                  <a:schemeClr val="accent3"/>
                </a:solidFill>
              </a:rPr>
              <a:t>H </a:t>
            </a:r>
            <a:r>
              <a:rPr lang="en-US" dirty="0"/>
              <a:t> Indicates shelf life when stored at room temperature</a:t>
            </a:r>
            <a:endParaRPr lang="en-US" sz="1400" dirty="0">
              <a:ea typeface="Calibri"/>
              <a:cs typeface="Calibri"/>
            </a:endParaRPr>
          </a:p>
          <a:p>
            <a:pPr marL="0" lvl="1" indent="0">
              <a:buNone/>
            </a:pPr>
            <a:r>
              <a:rPr lang="en-US" b="1" dirty="0">
                <a:solidFill>
                  <a:schemeClr val="accent3"/>
                </a:solidFill>
              </a:rPr>
              <a:t>I </a:t>
            </a:r>
            <a:r>
              <a:rPr lang="en-US" dirty="0"/>
              <a:t> Room temperature</a:t>
            </a:r>
            <a:r>
              <a:rPr lang="en-US" sz="1400" dirty="0"/>
              <a:t> storage range</a:t>
            </a:r>
            <a:endParaRPr lang="en-US" sz="1400" dirty="0">
              <a:ea typeface="Calibri"/>
              <a:cs typeface="Calibri"/>
            </a:endParaRPr>
          </a:p>
          <a:p>
            <a:pPr marL="0" lvl="1" indent="0">
              <a:buNone/>
            </a:pPr>
            <a:endParaRPr lang="en-US" dirty="0"/>
          </a:p>
          <a:p>
            <a:pPr marL="169545" lvl="1" indent="-169545"/>
            <a:endParaRPr lang="en-US" dirty="0">
              <a:ea typeface="Calibri"/>
              <a:cs typeface="Calibri"/>
            </a:endParaRPr>
          </a:p>
        </p:txBody>
      </p:sp>
      <p:grpSp>
        <p:nvGrpSpPr>
          <p:cNvPr id="20" name="Group 19">
            <a:extLst>
              <a:ext uri="{FF2B5EF4-FFF2-40B4-BE49-F238E27FC236}">
                <a16:creationId xmlns:a16="http://schemas.microsoft.com/office/drawing/2014/main" id="{548385E3-8125-545D-2851-33641124CC40}"/>
              </a:ext>
            </a:extLst>
          </p:cNvPr>
          <p:cNvGrpSpPr/>
          <p:nvPr/>
        </p:nvGrpSpPr>
        <p:grpSpPr>
          <a:xfrm>
            <a:off x="5436507" y="365484"/>
            <a:ext cx="2874524" cy="3798988"/>
            <a:chOff x="5436507" y="365484"/>
            <a:chExt cx="2874524" cy="3798988"/>
          </a:xfrm>
        </p:grpSpPr>
        <p:sp>
          <p:nvSpPr>
            <p:cNvPr id="37" name="Text Box 19">
              <a:extLst>
                <a:ext uri="{FF2B5EF4-FFF2-40B4-BE49-F238E27FC236}">
                  <a16:creationId xmlns:a16="http://schemas.microsoft.com/office/drawing/2014/main" id="{B29BAC0A-A661-152A-1C19-443A28845500}"/>
                </a:ext>
              </a:extLst>
            </p:cNvPr>
            <p:cNvSpPr txBox="1">
              <a:spLocks noChangeArrowheads="1"/>
            </p:cNvSpPr>
            <p:nvPr/>
          </p:nvSpPr>
          <p:spPr bwMode="auto">
            <a:xfrm>
              <a:off x="5640437" y="365484"/>
              <a:ext cx="616980" cy="400110"/>
            </a:xfrm>
            <a:prstGeom prst="rect">
              <a:avLst/>
            </a:prstGeom>
            <a:no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dirty="0">
                  <a:solidFill>
                    <a:schemeClr val="accent1"/>
                  </a:solidFill>
                </a:rPr>
                <a:t>FRONT</a:t>
              </a:r>
            </a:p>
          </p:txBody>
        </p:sp>
        <p:sp>
          <p:nvSpPr>
            <p:cNvPr id="38" name="Text Box 19">
              <a:extLst>
                <a:ext uri="{FF2B5EF4-FFF2-40B4-BE49-F238E27FC236}">
                  <a16:creationId xmlns:a16="http://schemas.microsoft.com/office/drawing/2014/main" id="{AE96912B-0C7A-A32F-995F-D2B6DC62D8F5}"/>
                </a:ext>
              </a:extLst>
            </p:cNvPr>
            <p:cNvSpPr txBox="1">
              <a:spLocks noChangeArrowheads="1"/>
            </p:cNvSpPr>
            <p:nvPr/>
          </p:nvSpPr>
          <p:spPr bwMode="auto">
            <a:xfrm>
              <a:off x="5576624" y="2512847"/>
              <a:ext cx="616980" cy="400110"/>
            </a:xfrm>
            <a:prstGeom prst="rect">
              <a:avLst/>
            </a:prstGeom>
            <a:no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dirty="0">
                  <a:solidFill>
                    <a:schemeClr val="accent1"/>
                  </a:solidFill>
                </a:rPr>
                <a:t>BACK</a:t>
              </a:r>
            </a:p>
          </p:txBody>
        </p:sp>
        <p:grpSp>
          <p:nvGrpSpPr>
            <p:cNvPr id="11" name="Group 10">
              <a:extLst>
                <a:ext uri="{FF2B5EF4-FFF2-40B4-BE49-F238E27FC236}">
                  <a16:creationId xmlns:a16="http://schemas.microsoft.com/office/drawing/2014/main" id="{10AF57A0-124B-25C0-3A43-CF8A6D64F712}"/>
                </a:ext>
              </a:extLst>
            </p:cNvPr>
            <p:cNvGrpSpPr/>
            <p:nvPr/>
          </p:nvGrpSpPr>
          <p:grpSpPr>
            <a:xfrm>
              <a:off x="5436507" y="960120"/>
              <a:ext cx="407114" cy="338554"/>
              <a:chOff x="4364945" y="2385080"/>
              <a:chExt cx="407114" cy="338554"/>
            </a:xfrm>
          </p:grpSpPr>
          <p:sp>
            <p:nvSpPr>
              <p:cNvPr id="9" name="Oval 8">
                <a:extLst>
                  <a:ext uri="{FF2B5EF4-FFF2-40B4-BE49-F238E27FC236}">
                    <a16:creationId xmlns:a16="http://schemas.microsoft.com/office/drawing/2014/main" id="{6BF82998-638F-60B8-F7FB-525C80AA1960}"/>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11172AB9-888D-8A6E-616B-681BC65EE921}"/>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A</a:t>
                </a:r>
                <a:endParaRPr lang="en-US" dirty="0">
                  <a:solidFill>
                    <a:schemeClr val="bg1"/>
                  </a:solidFill>
                  <a:ea typeface="+mn-lt"/>
                  <a:cs typeface="+mn-lt"/>
                </a:endParaRPr>
              </a:p>
            </p:txBody>
          </p:sp>
        </p:grpSp>
        <p:grpSp>
          <p:nvGrpSpPr>
            <p:cNvPr id="15" name="Group 14">
              <a:extLst>
                <a:ext uri="{FF2B5EF4-FFF2-40B4-BE49-F238E27FC236}">
                  <a16:creationId xmlns:a16="http://schemas.microsoft.com/office/drawing/2014/main" id="{4CB387FD-0F04-BB3B-4EBF-A212BB5623B1}"/>
                </a:ext>
              </a:extLst>
            </p:cNvPr>
            <p:cNvGrpSpPr/>
            <p:nvPr/>
          </p:nvGrpSpPr>
          <p:grpSpPr>
            <a:xfrm>
              <a:off x="6500926" y="1360170"/>
              <a:ext cx="407114" cy="338554"/>
              <a:chOff x="4364945" y="2385080"/>
              <a:chExt cx="407114" cy="338554"/>
            </a:xfrm>
          </p:grpSpPr>
          <p:sp>
            <p:nvSpPr>
              <p:cNvPr id="13" name="Oval 12">
                <a:extLst>
                  <a:ext uri="{FF2B5EF4-FFF2-40B4-BE49-F238E27FC236}">
                    <a16:creationId xmlns:a16="http://schemas.microsoft.com/office/drawing/2014/main" id="{3C1E7A76-4116-5C79-65B1-D154D2C3C11B}"/>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CAACC7E-8A9D-E403-D01B-43B8669A181A}"/>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B</a:t>
                </a:r>
                <a:endParaRPr lang="en-US" dirty="0">
                  <a:solidFill>
                    <a:schemeClr val="bg1"/>
                  </a:solidFill>
                  <a:ea typeface="+mn-lt"/>
                  <a:cs typeface="+mn-lt"/>
                </a:endParaRPr>
              </a:p>
            </p:txBody>
          </p:sp>
        </p:grpSp>
        <p:grpSp>
          <p:nvGrpSpPr>
            <p:cNvPr id="19" name="Group 18">
              <a:extLst>
                <a:ext uri="{FF2B5EF4-FFF2-40B4-BE49-F238E27FC236}">
                  <a16:creationId xmlns:a16="http://schemas.microsoft.com/office/drawing/2014/main" id="{F256F75B-BD5F-8E8C-9426-E708EB29B673}"/>
                </a:ext>
              </a:extLst>
            </p:cNvPr>
            <p:cNvGrpSpPr/>
            <p:nvPr/>
          </p:nvGrpSpPr>
          <p:grpSpPr>
            <a:xfrm>
              <a:off x="6115014" y="2143883"/>
              <a:ext cx="407114" cy="338554"/>
              <a:chOff x="4364945" y="2385080"/>
              <a:chExt cx="407114" cy="338554"/>
            </a:xfrm>
          </p:grpSpPr>
          <p:sp>
            <p:nvSpPr>
              <p:cNvPr id="17" name="Oval 16">
                <a:extLst>
                  <a:ext uri="{FF2B5EF4-FFF2-40B4-BE49-F238E27FC236}">
                    <a16:creationId xmlns:a16="http://schemas.microsoft.com/office/drawing/2014/main" id="{7870F77F-1126-8E40-E34F-4A86614F38CF}"/>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FC1CAB65-2E3F-D4AB-C718-145120F5A93E}"/>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C</a:t>
                </a:r>
                <a:endParaRPr lang="en-US" dirty="0">
                  <a:solidFill>
                    <a:schemeClr val="bg1"/>
                  </a:solidFill>
                  <a:ea typeface="+mn-lt"/>
                  <a:cs typeface="+mn-lt"/>
                </a:endParaRPr>
              </a:p>
            </p:txBody>
          </p:sp>
        </p:grpSp>
        <p:grpSp>
          <p:nvGrpSpPr>
            <p:cNvPr id="23" name="Group 22">
              <a:extLst>
                <a:ext uri="{FF2B5EF4-FFF2-40B4-BE49-F238E27FC236}">
                  <a16:creationId xmlns:a16="http://schemas.microsoft.com/office/drawing/2014/main" id="{95E259D5-8BE6-4CEE-F015-B6CF8C8ADF47}"/>
                </a:ext>
              </a:extLst>
            </p:cNvPr>
            <p:cNvGrpSpPr/>
            <p:nvPr/>
          </p:nvGrpSpPr>
          <p:grpSpPr>
            <a:xfrm>
              <a:off x="6954277" y="645412"/>
              <a:ext cx="407114" cy="338554"/>
              <a:chOff x="4364945" y="2385080"/>
              <a:chExt cx="407114" cy="338554"/>
            </a:xfrm>
          </p:grpSpPr>
          <p:sp>
            <p:nvSpPr>
              <p:cNvPr id="21" name="Oval 20">
                <a:extLst>
                  <a:ext uri="{FF2B5EF4-FFF2-40B4-BE49-F238E27FC236}">
                    <a16:creationId xmlns:a16="http://schemas.microsoft.com/office/drawing/2014/main" id="{A6B29E48-14A8-3218-88BD-A1225E3EDE88}"/>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C1D677BC-760D-6363-3048-F40436766A04}"/>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D</a:t>
                </a:r>
                <a:endParaRPr lang="en-US" dirty="0">
                  <a:solidFill>
                    <a:schemeClr val="bg1"/>
                  </a:solidFill>
                  <a:ea typeface="+mn-lt"/>
                  <a:cs typeface="+mn-lt"/>
                </a:endParaRPr>
              </a:p>
            </p:txBody>
          </p:sp>
        </p:grpSp>
        <p:grpSp>
          <p:nvGrpSpPr>
            <p:cNvPr id="32" name="Group 31">
              <a:extLst>
                <a:ext uri="{FF2B5EF4-FFF2-40B4-BE49-F238E27FC236}">
                  <a16:creationId xmlns:a16="http://schemas.microsoft.com/office/drawing/2014/main" id="{0CD6AAD8-4626-B006-544F-0C21492F2292}"/>
                </a:ext>
              </a:extLst>
            </p:cNvPr>
            <p:cNvGrpSpPr/>
            <p:nvPr/>
          </p:nvGrpSpPr>
          <p:grpSpPr>
            <a:xfrm>
              <a:off x="7423412" y="585590"/>
              <a:ext cx="407114" cy="338554"/>
              <a:chOff x="4364945" y="2385080"/>
              <a:chExt cx="407114" cy="338554"/>
            </a:xfrm>
          </p:grpSpPr>
          <p:sp>
            <p:nvSpPr>
              <p:cNvPr id="25" name="Oval 24">
                <a:extLst>
                  <a:ext uri="{FF2B5EF4-FFF2-40B4-BE49-F238E27FC236}">
                    <a16:creationId xmlns:a16="http://schemas.microsoft.com/office/drawing/2014/main" id="{423F6A1D-6B1F-911A-A25B-9672139B59AF}"/>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6C7816AE-DA5F-A905-022C-1B6AE3111860}"/>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E</a:t>
                </a:r>
                <a:endParaRPr lang="en-US" dirty="0">
                  <a:solidFill>
                    <a:schemeClr val="bg1"/>
                  </a:solidFill>
                  <a:ea typeface="+mn-lt"/>
                  <a:cs typeface="+mn-lt"/>
                </a:endParaRPr>
              </a:p>
            </p:txBody>
          </p:sp>
        </p:grpSp>
        <p:grpSp>
          <p:nvGrpSpPr>
            <p:cNvPr id="40" name="Group 39">
              <a:extLst>
                <a:ext uri="{FF2B5EF4-FFF2-40B4-BE49-F238E27FC236}">
                  <a16:creationId xmlns:a16="http://schemas.microsoft.com/office/drawing/2014/main" id="{0203D3CA-3B22-39DF-C092-E04E7D94AE04}"/>
                </a:ext>
              </a:extLst>
            </p:cNvPr>
            <p:cNvGrpSpPr/>
            <p:nvPr/>
          </p:nvGrpSpPr>
          <p:grpSpPr>
            <a:xfrm>
              <a:off x="7903917" y="1069307"/>
              <a:ext cx="407114" cy="338554"/>
              <a:chOff x="4364945" y="2385080"/>
              <a:chExt cx="407114" cy="338554"/>
            </a:xfrm>
          </p:grpSpPr>
          <p:sp>
            <p:nvSpPr>
              <p:cNvPr id="34" name="Oval 33">
                <a:extLst>
                  <a:ext uri="{FF2B5EF4-FFF2-40B4-BE49-F238E27FC236}">
                    <a16:creationId xmlns:a16="http://schemas.microsoft.com/office/drawing/2014/main" id="{79FB5A52-FEC9-329E-2B2B-3B6BE4464A79}"/>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95705DA9-E88F-F176-4294-48F6339F0C0E}"/>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F</a:t>
                </a:r>
                <a:endParaRPr lang="en-US" dirty="0">
                  <a:solidFill>
                    <a:schemeClr val="bg1"/>
                  </a:solidFill>
                  <a:ea typeface="+mn-lt"/>
                  <a:cs typeface="+mn-lt"/>
                </a:endParaRPr>
              </a:p>
            </p:txBody>
          </p:sp>
        </p:grpSp>
        <p:grpSp>
          <p:nvGrpSpPr>
            <p:cNvPr id="41" name="Group 40">
              <a:extLst>
                <a:ext uri="{FF2B5EF4-FFF2-40B4-BE49-F238E27FC236}">
                  <a16:creationId xmlns:a16="http://schemas.microsoft.com/office/drawing/2014/main" id="{86580A23-93C7-262B-4608-901FA0B119FC}"/>
                </a:ext>
              </a:extLst>
            </p:cNvPr>
            <p:cNvGrpSpPr/>
            <p:nvPr/>
          </p:nvGrpSpPr>
          <p:grpSpPr>
            <a:xfrm>
              <a:off x="7450703" y="2306885"/>
              <a:ext cx="407114" cy="338554"/>
              <a:chOff x="4371749" y="2453116"/>
              <a:chExt cx="407114" cy="338554"/>
            </a:xfrm>
          </p:grpSpPr>
          <p:sp>
            <p:nvSpPr>
              <p:cNvPr id="42" name="Oval 41">
                <a:extLst>
                  <a:ext uri="{FF2B5EF4-FFF2-40B4-BE49-F238E27FC236}">
                    <a16:creationId xmlns:a16="http://schemas.microsoft.com/office/drawing/2014/main" id="{BBB04163-BB86-548B-2F59-C2E2AA8B477A}"/>
                  </a:ext>
                </a:extLst>
              </p:cNvPr>
              <p:cNvSpPr/>
              <p:nvPr/>
            </p:nvSpPr>
            <p:spPr>
              <a:xfrm>
                <a:off x="4452814" y="2500807"/>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a:extLst>
                  <a:ext uri="{FF2B5EF4-FFF2-40B4-BE49-F238E27FC236}">
                    <a16:creationId xmlns:a16="http://schemas.microsoft.com/office/drawing/2014/main" id="{5052C4CA-5A46-5B3E-37FA-2B01ACAAB0E5}"/>
                  </a:ext>
                </a:extLst>
              </p:cNvPr>
              <p:cNvSpPr txBox="1"/>
              <p:nvPr/>
            </p:nvSpPr>
            <p:spPr>
              <a:xfrm>
                <a:off x="4371749" y="2453116"/>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G</a:t>
                </a:r>
                <a:endParaRPr lang="en-US" dirty="0">
                  <a:solidFill>
                    <a:schemeClr val="bg1"/>
                  </a:solidFill>
                  <a:ea typeface="+mn-lt"/>
                  <a:cs typeface="+mn-lt"/>
                </a:endParaRPr>
              </a:p>
            </p:txBody>
          </p:sp>
        </p:grpSp>
        <p:grpSp>
          <p:nvGrpSpPr>
            <p:cNvPr id="44" name="Group 43">
              <a:extLst>
                <a:ext uri="{FF2B5EF4-FFF2-40B4-BE49-F238E27FC236}">
                  <a16:creationId xmlns:a16="http://schemas.microsoft.com/office/drawing/2014/main" id="{C50B48D5-6E4A-7D53-5778-CDF888EB4376}"/>
                </a:ext>
              </a:extLst>
            </p:cNvPr>
            <p:cNvGrpSpPr/>
            <p:nvPr/>
          </p:nvGrpSpPr>
          <p:grpSpPr>
            <a:xfrm>
              <a:off x="5707900" y="3635941"/>
              <a:ext cx="407114" cy="338554"/>
              <a:chOff x="4364945" y="2385080"/>
              <a:chExt cx="407114" cy="338554"/>
            </a:xfrm>
          </p:grpSpPr>
          <p:sp>
            <p:nvSpPr>
              <p:cNvPr id="45" name="Oval 44">
                <a:extLst>
                  <a:ext uri="{FF2B5EF4-FFF2-40B4-BE49-F238E27FC236}">
                    <a16:creationId xmlns:a16="http://schemas.microsoft.com/office/drawing/2014/main" id="{4F060DCC-6AD8-5500-93A9-865ED45A4CA8}"/>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id="{95DC94C5-6D41-879D-6574-1C41136FFB2F}"/>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H</a:t>
                </a:r>
                <a:endParaRPr lang="en-US" dirty="0">
                  <a:solidFill>
                    <a:schemeClr val="bg1"/>
                  </a:solidFill>
                  <a:ea typeface="+mn-lt"/>
                  <a:cs typeface="+mn-lt"/>
                </a:endParaRPr>
              </a:p>
            </p:txBody>
          </p:sp>
        </p:grpSp>
        <p:grpSp>
          <p:nvGrpSpPr>
            <p:cNvPr id="2" name="Group 1">
              <a:extLst>
                <a:ext uri="{FF2B5EF4-FFF2-40B4-BE49-F238E27FC236}">
                  <a16:creationId xmlns:a16="http://schemas.microsoft.com/office/drawing/2014/main" id="{3EF79FB3-8AB2-95C6-5974-C451B65F961C}"/>
                </a:ext>
              </a:extLst>
            </p:cNvPr>
            <p:cNvGrpSpPr/>
            <p:nvPr/>
          </p:nvGrpSpPr>
          <p:grpSpPr>
            <a:xfrm>
              <a:off x="7759944" y="3825918"/>
              <a:ext cx="407114" cy="338554"/>
              <a:chOff x="4364945" y="2385080"/>
              <a:chExt cx="407114" cy="338554"/>
            </a:xfrm>
          </p:grpSpPr>
          <p:sp>
            <p:nvSpPr>
              <p:cNvPr id="8" name="Oval 7">
                <a:extLst>
                  <a:ext uri="{FF2B5EF4-FFF2-40B4-BE49-F238E27FC236}">
                    <a16:creationId xmlns:a16="http://schemas.microsoft.com/office/drawing/2014/main" id="{7BDDBF6A-C270-71C1-3CA4-2C2BBFF62F52}"/>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E42106B9-E3F5-C056-6A2A-F4380D2AC9FF}"/>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I</a:t>
                </a:r>
                <a:endParaRPr lang="en-US" dirty="0">
                  <a:solidFill>
                    <a:schemeClr val="bg1"/>
                  </a:solidFill>
                  <a:ea typeface="+mn-lt"/>
                  <a:cs typeface="+mn-lt"/>
                </a:endParaRPr>
              </a:p>
            </p:txBody>
          </p:sp>
        </p:grpSp>
      </p:grpSp>
    </p:spTree>
    <p:custDataLst>
      <p:tags r:id="rId1"/>
    </p:custDataLst>
    <p:extLst>
      <p:ext uri="{BB962C8B-B14F-4D97-AF65-F5344CB8AC3E}">
        <p14:creationId xmlns:p14="http://schemas.microsoft.com/office/powerpoint/2010/main" val="4231250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0C0D7-C7A3-9BBA-C672-144137706B86}"/>
            </a:ext>
          </a:extLst>
        </p:cNvPr>
        <p:cNvGrpSpPr/>
        <p:nvPr/>
      </p:nvGrpSpPr>
      <p:grpSpPr>
        <a:xfrm>
          <a:off x="0" y="0"/>
          <a:ext cx="0" cy="0"/>
          <a:chOff x="0" y="0"/>
          <a:chExt cx="0" cy="0"/>
        </a:xfrm>
      </p:grpSpPr>
      <p:pic>
        <p:nvPicPr>
          <p:cNvPr id="8" name="Picture 7" descr="A white device with blue text&#10;&#10;Description automatically generated">
            <a:extLst>
              <a:ext uri="{FF2B5EF4-FFF2-40B4-BE49-F238E27FC236}">
                <a16:creationId xmlns:a16="http://schemas.microsoft.com/office/drawing/2014/main" id="{39835559-D4AB-2F7D-7A70-6017A4A4D4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1163" y="1215617"/>
            <a:ext cx="2235537" cy="3270944"/>
          </a:xfrm>
          <a:prstGeom prst="rect">
            <a:avLst/>
          </a:prstGeom>
        </p:spPr>
      </p:pic>
      <p:sp>
        <p:nvSpPr>
          <p:cNvPr id="6" name="Title 5">
            <a:extLst>
              <a:ext uri="{FF2B5EF4-FFF2-40B4-BE49-F238E27FC236}">
                <a16:creationId xmlns:a16="http://schemas.microsoft.com/office/drawing/2014/main" id="{B8AB7AF6-7B38-20DC-C225-E9D5CE4D3FAD}"/>
              </a:ext>
            </a:extLst>
          </p:cNvPr>
          <p:cNvSpPr>
            <a:spLocks noGrp="1"/>
          </p:cNvSpPr>
          <p:nvPr>
            <p:ph type="title"/>
          </p:nvPr>
        </p:nvSpPr>
        <p:spPr>
          <a:xfrm>
            <a:off x="502920" y="569594"/>
            <a:ext cx="4217522" cy="390526"/>
          </a:xfrm>
        </p:spPr>
        <p:txBody>
          <a:bodyPr/>
          <a:lstStyle/>
          <a:p>
            <a:r>
              <a:rPr lang="en-US" dirty="0"/>
              <a:t>Cartridge overview </a:t>
            </a:r>
            <a:r>
              <a:rPr lang="en-US" sz="1400" dirty="0"/>
              <a:t>– cont’d</a:t>
            </a:r>
          </a:p>
        </p:txBody>
      </p:sp>
      <p:sp>
        <p:nvSpPr>
          <p:cNvPr id="5" name="Slide Number Placeholder 4">
            <a:extLst>
              <a:ext uri="{FF2B5EF4-FFF2-40B4-BE49-F238E27FC236}">
                <a16:creationId xmlns:a16="http://schemas.microsoft.com/office/drawing/2014/main" id="{4F698E2D-759A-513C-2113-860367C594B2}"/>
              </a:ext>
            </a:extLst>
          </p:cNvPr>
          <p:cNvSpPr>
            <a:spLocks noGrp="1"/>
          </p:cNvSpPr>
          <p:nvPr>
            <p:ph type="sldNum" sz="quarter" idx="10"/>
          </p:nvPr>
        </p:nvSpPr>
        <p:spPr/>
        <p:txBody>
          <a:bodyPr/>
          <a:lstStyle/>
          <a:p>
            <a:r>
              <a:rPr lang="en-IN" dirty="0"/>
              <a:t>|    </a:t>
            </a:r>
            <a:fld id="{7B2119CD-3B2D-4CEB-B404-D2E3F8CD6D69}" type="slidenum">
              <a:rPr lang="en-IN" smtClean="0"/>
              <a:pPr/>
              <a:t>8</a:t>
            </a:fld>
            <a:endParaRPr lang="en-IN" dirty="0"/>
          </a:p>
        </p:txBody>
      </p:sp>
      <p:sp>
        <p:nvSpPr>
          <p:cNvPr id="3" name="Content Placeholder 2">
            <a:extLst>
              <a:ext uri="{FF2B5EF4-FFF2-40B4-BE49-F238E27FC236}">
                <a16:creationId xmlns:a16="http://schemas.microsoft.com/office/drawing/2014/main" id="{E869FB20-C5F8-2B6A-5209-31842E68E735}"/>
              </a:ext>
            </a:extLst>
          </p:cNvPr>
          <p:cNvSpPr>
            <a:spLocks noGrp="1"/>
          </p:cNvSpPr>
          <p:nvPr>
            <p:ph type="body" sz="quarter" idx="11"/>
          </p:nvPr>
        </p:nvSpPr>
        <p:spPr>
          <a:xfrm>
            <a:off x="502920" y="1287167"/>
            <a:ext cx="5508243" cy="3397250"/>
          </a:xfrm>
        </p:spPr>
        <p:txBody>
          <a:bodyPr vert="horz" lIns="0" tIns="0" rIns="91440" bIns="45720" rtlCol="0" anchor="t">
            <a:noAutofit/>
          </a:bodyPr>
          <a:lstStyle/>
          <a:p>
            <a:r>
              <a:rPr lang="en-US" dirty="0">
                <a:cs typeface="Calibri"/>
              </a:rPr>
              <a:t>ANATOMY OF A CARTRIDGE</a:t>
            </a:r>
          </a:p>
          <a:p>
            <a:r>
              <a:rPr lang="en-US" sz="1400" dirty="0">
                <a:solidFill>
                  <a:schemeClr val="accent1"/>
                </a:solidFill>
                <a:cs typeface="Calibri"/>
              </a:rPr>
              <a:t>On each cartridge, there are important areas to note:</a:t>
            </a:r>
            <a:endParaRPr lang="en-US" sz="1400" dirty="0">
              <a:solidFill>
                <a:schemeClr val="accent1"/>
              </a:solidFill>
              <a:ea typeface="Calibri"/>
              <a:cs typeface="Calibri"/>
            </a:endParaRPr>
          </a:p>
          <a:p>
            <a:pPr fontAlgn="base"/>
            <a:r>
              <a:rPr lang="en-US" b="1" dirty="0">
                <a:solidFill>
                  <a:schemeClr val="accent3"/>
                </a:solidFill>
                <a:latin typeface="inherit"/>
                <a:cs typeface="Calibri"/>
              </a:rPr>
              <a:t>A</a:t>
            </a:r>
            <a:r>
              <a:rPr lang="en-US" dirty="0">
                <a:solidFill>
                  <a:srgbClr val="000000"/>
                </a:solidFill>
                <a:latin typeface="inherit"/>
                <a:cs typeface="Calibri"/>
              </a:rPr>
              <a:t>  Contact</a:t>
            </a:r>
            <a:r>
              <a:rPr lang="en-US" b="0" i="0" dirty="0">
                <a:solidFill>
                  <a:srgbClr val="000000"/>
                </a:solidFill>
                <a:effectLst/>
                <a:latin typeface="inherit"/>
                <a:cs typeface="Calibri"/>
              </a:rPr>
              <a:t> pads &amp; sensors (do not touch)</a:t>
            </a:r>
          </a:p>
          <a:p>
            <a:pPr fontAlgn="base"/>
            <a:r>
              <a:rPr lang="en-US" b="1" dirty="0">
                <a:solidFill>
                  <a:schemeClr val="accent3"/>
                </a:solidFill>
                <a:latin typeface="inherit"/>
                <a:cs typeface="Calibri"/>
              </a:rPr>
              <a:t>B</a:t>
            </a:r>
            <a:r>
              <a:rPr lang="en-US" dirty="0">
                <a:solidFill>
                  <a:srgbClr val="000000"/>
                </a:solidFill>
                <a:latin typeface="inherit"/>
                <a:cs typeface="Calibri"/>
              </a:rPr>
              <a:t>  </a:t>
            </a:r>
            <a:r>
              <a:rPr lang="en-US" b="0" i="0" dirty="0">
                <a:solidFill>
                  <a:srgbClr val="000000"/>
                </a:solidFill>
                <a:effectLst/>
                <a:latin typeface="inherit"/>
                <a:cs typeface="Calibri"/>
              </a:rPr>
              <a:t>Calibrant Pack (do not touch)</a:t>
            </a:r>
          </a:p>
          <a:p>
            <a:pPr fontAlgn="base"/>
            <a:r>
              <a:rPr lang="en-US" b="1" dirty="0">
                <a:solidFill>
                  <a:schemeClr val="accent3"/>
                </a:solidFill>
                <a:latin typeface="inherit"/>
                <a:cs typeface="Calibri"/>
              </a:rPr>
              <a:t>C</a:t>
            </a:r>
            <a:r>
              <a:rPr lang="en-US" dirty="0">
                <a:solidFill>
                  <a:srgbClr val="000000"/>
                </a:solidFill>
                <a:latin typeface="inherit"/>
                <a:cs typeface="Calibri"/>
              </a:rPr>
              <a:t>  Cartridge</a:t>
            </a:r>
            <a:r>
              <a:rPr lang="en-US" b="0" i="0" dirty="0">
                <a:solidFill>
                  <a:srgbClr val="000000"/>
                </a:solidFill>
                <a:effectLst/>
                <a:latin typeface="inherit"/>
                <a:cs typeface="Calibri"/>
              </a:rPr>
              <a:t> Closure</a:t>
            </a:r>
          </a:p>
          <a:p>
            <a:pPr fontAlgn="base"/>
            <a:r>
              <a:rPr lang="en-US" b="1" dirty="0">
                <a:solidFill>
                  <a:schemeClr val="accent3"/>
                </a:solidFill>
                <a:latin typeface="inherit"/>
                <a:cs typeface="Calibri"/>
              </a:rPr>
              <a:t>D</a:t>
            </a:r>
            <a:r>
              <a:rPr lang="en-US" dirty="0">
                <a:solidFill>
                  <a:srgbClr val="000000"/>
                </a:solidFill>
                <a:latin typeface="inherit"/>
                <a:cs typeface="Calibri"/>
              </a:rPr>
              <a:t>  Fill</a:t>
            </a:r>
            <a:r>
              <a:rPr lang="en-US" b="0" i="0" dirty="0">
                <a:solidFill>
                  <a:srgbClr val="000000"/>
                </a:solidFill>
                <a:effectLst/>
                <a:latin typeface="inherit"/>
                <a:cs typeface="Calibri"/>
              </a:rPr>
              <a:t> </a:t>
            </a:r>
            <a:r>
              <a:rPr lang="en-US" dirty="0">
                <a:solidFill>
                  <a:srgbClr val="000000"/>
                </a:solidFill>
                <a:latin typeface="inherit"/>
                <a:cs typeface="Calibri"/>
              </a:rPr>
              <a:t>To Mark</a:t>
            </a:r>
            <a:endParaRPr lang="en-US" b="0" i="0" dirty="0">
              <a:solidFill>
                <a:srgbClr val="000000"/>
              </a:solidFill>
              <a:effectLst/>
              <a:latin typeface="inherit"/>
              <a:cs typeface="Calibri"/>
            </a:endParaRPr>
          </a:p>
          <a:p>
            <a:pPr fontAlgn="base"/>
            <a:r>
              <a:rPr lang="en-US" b="1" dirty="0">
                <a:solidFill>
                  <a:schemeClr val="accent3"/>
                </a:solidFill>
                <a:latin typeface="inherit"/>
                <a:cs typeface="Calibri"/>
              </a:rPr>
              <a:t>E</a:t>
            </a:r>
            <a:r>
              <a:rPr lang="en-US" dirty="0">
                <a:solidFill>
                  <a:srgbClr val="000000"/>
                </a:solidFill>
                <a:latin typeface="inherit"/>
                <a:cs typeface="Calibri"/>
              </a:rPr>
              <a:t>  Sample</a:t>
            </a:r>
            <a:r>
              <a:rPr lang="en-US" b="0" i="0" dirty="0">
                <a:solidFill>
                  <a:srgbClr val="000000"/>
                </a:solidFill>
                <a:effectLst/>
                <a:latin typeface="inherit"/>
                <a:cs typeface="Calibri"/>
              </a:rPr>
              <a:t> Well</a:t>
            </a:r>
          </a:p>
          <a:p>
            <a:pPr fontAlgn="base"/>
            <a:r>
              <a:rPr lang="en-US" b="1" dirty="0">
                <a:solidFill>
                  <a:schemeClr val="accent3"/>
                </a:solidFill>
                <a:latin typeface="inherit"/>
                <a:cs typeface="Calibri"/>
              </a:rPr>
              <a:t>F</a:t>
            </a:r>
            <a:r>
              <a:rPr lang="en-US" dirty="0">
                <a:solidFill>
                  <a:srgbClr val="000000"/>
                </a:solidFill>
                <a:latin typeface="inherit"/>
                <a:cs typeface="Calibri"/>
              </a:rPr>
              <a:t>  Sample</a:t>
            </a:r>
            <a:r>
              <a:rPr lang="en-US" b="0" i="0" dirty="0">
                <a:solidFill>
                  <a:srgbClr val="000000"/>
                </a:solidFill>
                <a:effectLst/>
                <a:latin typeface="inherit"/>
                <a:cs typeface="Calibri"/>
              </a:rPr>
              <a:t> Chamber</a:t>
            </a:r>
          </a:p>
          <a:p>
            <a:pPr marL="0" lvl="1" indent="0">
              <a:buNone/>
            </a:pPr>
            <a:endParaRPr lang="en-US" dirty="0"/>
          </a:p>
          <a:p>
            <a:pPr marL="169545" lvl="1" indent="-169545"/>
            <a:endParaRPr lang="en-US" dirty="0">
              <a:ea typeface="Calibri"/>
              <a:cs typeface="Calibri"/>
            </a:endParaRPr>
          </a:p>
        </p:txBody>
      </p:sp>
      <p:sp>
        <p:nvSpPr>
          <p:cNvPr id="18" name="Text Box 19">
            <a:extLst>
              <a:ext uri="{FF2B5EF4-FFF2-40B4-BE49-F238E27FC236}">
                <a16:creationId xmlns:a16="http://schemas.microsoft.com/office/drawing/2014/main" id="{F1F39837-6422-8957-AA85-6C256C40FEFB}"/>
              </a:ext>
            </a:extLst>
          </p:cNvPr>
          <p:cNvSpPr txBox="1">
            <a:spLocks noChangeArrowheads="1"/>
          </p:cNvSpPr>
          <p:nvPr/>
        </p:nvSpPr>
        <p:spPr bwMode="auto">
          <a:xfrm>
            <a:off x="6073595" y="1171653"/>
            <a:ext cx="616980" cy="400110"/>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dirty="0">
                <a:solidFill>
                  <a:schemeClr val="accent1"/>
                </a:solidFill>
              </a:rPr>
              <a:t>TOP</a:t>
            </a:r>
          </a:p>
        </p:txBody>
      </p:sp>
      <p:sp>
        <p:nvSpPr>
          <p:cNvPr id="19" name="Text Box 19">
            <a:extLst>
              <a:ext uri="{FF2B5EF4-FFF2-40B4-BE49-F238E27FC236}">
                <a16:creationId xmlns:a16="http://schemas.microsoft.com/office/drawing/2014/main" id="{4C274615-9097-4701-FC6E-6904E9D2E3CB}"/>
              </a:ext>
            </a:extLst>
          </p:cNvPr>
          <p:cNvSpPr txBox="1">
            <a:spLocks noChangeArrowheads="1"/>
          </p:cNvSpPr>
          <p:nvPr/>
        </p:nvSpPr>
        <p:spPr bwMode="auto">
          <a:xfrm>
            <a:off x="6263830" y="4108058"/>
            <a:ext cx="834404" cy="400110"/>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dirty="0">
                <a:solidFill>
                  <a:schemeClr val="accent1"/>
                </a:solidFill>
              </a:rPr>
              <a:t>BOTTOM</a:t>
            </a:r>
          </a:p>
        </p:txBody>
      </p:sp>
      <p:cxnSp>
        <p:nvCxnSpPr>
          <p:cNvPr id="4" name="Straight Connector 3">
            <a:extLst>
              <a:ext uri="{FF2B5EF4-FFF2-40B4-BE49-F238E27FC236}">
                <a16:creationId xmlns:a16="http://schemas.microsoft.com/office/drawing/2014/main" id="{EBAE22AB-681F-5273-1870-5000AF7E233F}"/>
              </a:ext>
            </a:extLst>
          </p:cNvPr>
          <p:cNvCxnSpPr/>
          <p:nvPr/>
        </p:nvCxnSpPr>
        <p:spPr>
          <a:xfrm flipV="1">
            <a:off x="7191154" y="2913877"/>
            <a:ext cx="190500" cy="100414"/>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9947DA36-1CC6-37DA-6BA3-B71A01D7BB06}"/>
              </a:ext>
            </a:extLst>
          </p:cNvPr>
          <p:cNvGrpSpPr/>
          <p:nvPr/>
        </p:nvGrpSpPr>
        <p:grpSpPr>
          <a:xfrm>
            <a:off x="6178528" y="1556459"/>
            <a:ext cx="407114" cy="338554"/>
            <a:chOff x="4364945" y="2385080"/>
            <a:chExt cx="407114" cy="338554"/>
          </a:xfrm>
        </p:grpSpPr>
        <p:sp>
          <p:nvSpPr>
            <p:cNvPr id="20" name="Oval 19">
              <a:extLst>
                <a:ext uri="{FF2B5EF4-FFF2-40B4-BE49-F238E27FC236}">
                  <a16:creationId xmlns:a16="http://schemas.microsoft.com/office/drawing/2014/main" id="{4956B6F3-BDE9-B3AF-2C4C-6A6991418AF8}"/>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E46FB777-6479-64B8-42B2-6A9BB95E1826}"/>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A</a:t>
              </a:r>
              <a:endParaRPr lang="en-US" dirty="0">
                <a:solidFill>
                  <a:schemeClr val="bg1"/>
                </a:solidFill>
                <a:ea typeface="+mn-lt"/>
                <a:cs typeface="+mn-lt"/>
              </a:endParaRPr>
            </a:p>
          </p:txBody>
        </p:sp>
      </p:grpSp>
      <p:grpSp>
        <p:nvGrpSpPr>
          <p:cNvPr id="22" name="Group 21">
            <a:extLst>
              <a:ext uri="{FF2B5EF4-FFF2-40B4-BE49-F238E27FC236}">
                <a16:creationId xmlns:a16="http://schemas.microsoft.com/office/drawing/2014/main" id="{0F3E9E80-6F23-D176-A07C-2D19195C9544}"/>
              </a:ext>
            </a:extLst>
          </p:cNvPr>
          <p:cNvGrpSpPr/>
          <p:nvPr/>
        </p:nvGrpSpPr>
        <p:grpSpPr>
          <a:xfrm>
            <a:off x="6737039" y="2283822"/>
            <a:ext cx="407114" cy="338554"/>
            <a:chOff x="4364945" y="2385080"/>
            <a:chExt cx="407114" cy="338554"/>
          </a:xfrm>
        </p:grpSpPr>
        <p:sp>
          <p:nvSpPr>
            <p:cNvPr id="23" name="Oval 22">
              <a:extLst>
                <a:ext uri="{FF2B5EF4-FFF2-40B4-BE49-F238E27FC236}">
                  <a16:creationId xmlns:a16="http://schemas.microsoft.com/office/drawing/2014/main" id="{D4DE552D-2244-904A-F8EC-B8579793CBFB}"/>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61DD8D4F-1335-3577-1B06-7DEC13A5C349}"/>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B</a:t>
              </a:r>
              <a:endParaRPr lang="en-US" dirty="0">
                <a:solidFill>
                  <a:schemeClr val="bg1"/>
                </a:solidFill>
                <a:ea typeface="+mn-lt"/>
                <a:cs typeface="+mn-lt"/>
              </a:endParaRPr>
            </a:p>
          </p:txBody>
        </p:sp>
      </p:grpSp>
      <p:grpSp>
        <p:nvGrpSpPr>
          <p:cNvPr id="25" name="Group 24">
            <a:extLst>
              <a:ext uri="{FF2B5EF4-FFF2-40B4-BE49-F238E27FC236}">
                <a16:creationId xmlns:a16="http://schemas.microsoft.com/office/drawing/2014/main" id="{F96CC7E4-77FD-DCCC-CCDB-0778EDD61D80}"/>
              </a:ext>
            </a:extLst>
          </p:cNvPr>
          <p:cNvGrpSpPr/>
          <p:nvPr/>
        </p:nvGrpSpPr>
        <p:grpSpPr>
          <a:xfrm>
            <a:off x="6308414" y="3803492"/>
            <a:ext cx="407114" cy="338554"/>
            <a:chOff x="4364945" y="2385080"/>
            <a:chExt cx="407114" cy="338554"/>
          </a:xfrm>
        </p:grpSpPr>
        <p:sp>
          <p:nvSpPr>
            <p:cNvPr id="26" name="Oval 25">
              <a:extLst>
                <a:ext uri="{FF2B5EF4-FFF2-40B4-BE49-F238E27FC236}">
                  <a16:creationId xmlns:a16="http://schemas.microsoft.com/office/drawing/2014/main" id="{1D543CF8-9A02-DD2B-FE6A-7C30AA243C6C}"/>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FDFD9792-BAAC-81E7-C7C3-29217ED01E2D}"/>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C</a:t>
              </a:r>
              <a:endParaRPr lang="en-US" dirty="0">
                <a:solidFill>
                  <a:schemeClr val="bg1"/>
                </a:solidFill>
                <a:ea typeface="+mn-lt"/>
                <a:cs typeface="+mn-lt"/>
              </a:endParaRPr>
            </a:p>
          </p:txBody>
        </p:sp>
      </p:grpSp>
      <p:grpSp>
        <p:nvGrpSpPr>
          <p:cNvPr id="28" name="Group 27">
            <a:extLst>
              <a:ext uri="{FF2B5EF4-FFF2-40B4-BE49-F238E27FC236}">
                <a16:creationId xmlns:a16="http://schemas.microsoft.com/office/drawing/2014/main" id="{83306EFF-19A6-C7E9-C5AE-945125C2EC1B}"/>
              </a:ext>
            </a:extLst>
          </p:cNvPr>
          <p:cNvGrpSpPr/>
          <p:nvPr/>
        </p:nvGrpSpPr>
        <p:grpSpPr>
          <a:xfrm>
            <a:off x="6925375" y="2887793"/>
            <a:ext cx="407114" cy="338554"/>
            <a:chOff x="4364945" y="2385080"/>
            <a:chExt cx="407114" cy="338554"/>
          </a:xfrm>
        </p:grpSpPr>
        <p:sp>
          <p:nvSpPr>
            <p:cNvPr id="29" name="Oval 28">
              <a:extLst>
                <a:ext uri="{FF2B5EF4-FFF2-40B4-BE49-F238E27FC236}">
                  <a16:creationId xmlns:a16="http://schemas.microsoft.com/office/drawing/2014/main" id="{7D0E1387-6E50-6B10-D9B0-79D9A16A181F}"/>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3C003C08-21F8-8691-61D1-151646D271CD}"/>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D</a:t>
              </a:r>
              <a:endParaRPr lang="en-US" dirty="0">
                <a:solidFill>
                  <a:schemeClr val="bg1"/>
                </a:solidFill>
                <a:ea typeface="+mn-lt"/>
                <a:cs typeface="+mn-lt"/>
              </a:endParaRPr>
            </a:p>
          </p:txBody>
        </p:sp>
      </p:grpSp>
      <p:grpSp>
        <p:nvGrpSpPr>
          <p:cNvPr id="31" name="Group 30">
            <a:extLst>
              <a:ext uri="{FF2B5EF4-FFF2-40B4-BE49-F238E27FC236}">
                <a16:creationId xmlns:a16="http://schemas.microsoft.com/office/drawing/2014/main" id="{6E984BA5-BD19-D142-6B2D-C042A8EE9BFC}"/>
              </a:ext>
            </a:extLst>
          </p:cNvPr>
          <p:cNvGrpSpPr/>
          <p:nvPr/>
        </p:nvGrpSpPr>
        <p:grpSpPr>
          <a:xfrm>
            <a:off x="7516358" y="3848952"/>
            <a:ext cx="407114" cy="338554"/>
            <a:chOff x="4364945" y="2385080"/>
            <a:chExt cx="407114" cy="338554"/>
          </a:xfrm>
        </p:grpSpPr>
        <p:sp>
          <p:nvSpPr>
            <p:cNvPr id="32" name="Oval 31">
              <a:extLst>
                <a:ext uri="{FF2B5EF4-FFF2-40B4-BE49-F238E27FC236}">
                  <a16:creationId xmlns:a16="http://schemas.microsoft.com/office/drawing/2014/main" id="{269BC5F4-7677-9C47-0C81-E5CF2F45CE52}"/>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E2D8D88F-D74A-80CC-A5F0-52F042644135}"/>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E</a:t>
              </a:r>
              <a:endParaRPr lang="en-US" dirty="0">
                <a:solidFill>
                  <a:schemeClr val="bg1"/>
                </a:solidFill>
                <a:ea typeface="+mn-lt"/>
                <a:cs typeface="+mn-lt"/>
              </a:endParaRPr>
            </a:p>
          </p:txBody>
        </p:sp>
      </p:grpSp>
      <p:grpSp>
        <p:nvGrpSpPr>
          <p:cNvPr id="34" name="Group 33">
            <a:extLst>
              <a:ext uri="{FF2B5EF4-FFF2-40B4-BE49-F238E27FC236}">
                <a16:creationId xmlns:a16="http://schemas.microsoft.com/office/drawing/2014/main" id="{DF289203-A9A9-3D8E-AB27-5B64D1F82BBD}"/>
              </a:ext>
            </a:extLst>
          </p:cNvPr>
          <p:cNvGrpSpPr/>
          <p:nvPr/>
        </p:nvGrpSpPr>
        <p:grpSpPr>
          <a:xfrm>
            <a:off x="7711187" y="3095611"/>
            <a:ext cx="407114" cy="338554"/>
            <a:chOff x="4364945" y="2385080"/>
            <a:chExt cx="407114" cy="338554"/>
          </a:xfrm>
        </p:grpSpPr>
        <p:sp>
          <p:nvSpPr>
            <p:cNvPr id="35" name="Oval 34">
              <a:extLst>
                <a:ext uri="{FF2B5EF4-FFF2-40B4-BE49-F238E27FC236}">
                  <a16:creationId xmlns:a16="http://schemas.microsoft.com/office/drawing/2014/main" id="{8A01A697-8E16-4A83-1A5D-537D8D3ADB05}"/>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648644CD-EEE2-733A-C2AE-E1F875B7FE41}"/>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F</a:t>
              </a:r>
              <a:endParaRPr lang="en-US" dirty="0">
                <a:solidFill>
                  <a:schemeClr val="bg1"/>
                </a:solidFill>
                <a:ea typeface="+mn-lt"/>
                <a:cs typeface="+mn-lt"/>
              </a:endParaRPr>
            </a:p>
          </p:txBody>
        </p:sp>
      </p:grpSp>
    </p:spTree>
    <p:custDataLst>
      <p:tags r:id="rId1"/>
    </p:custDataLst>
    <p:extLst>
      <p:ext uri="{BB962C8B-B14F-4D97-AF65-F5344CB8AC3E}">
        <p14:creationId xmlns:p14="http://schemas.microsoft.com/office/powerpoint/2010/main" val="2411231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245CC-C74C-2F45-8E89-BA9F009EDBF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1955D95-94D4-94CB-8099-0CF292AE6FAF}"/>
              </a:ext>
            </a:extLst>
          </p:cNvPr>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009CDE"/>
          </a:solidFill>
        </p:spPr>
        <p:txBody>
          <a:bodyPr wrap="square" lIns="0" tIns="0" rIns="0" bIns="0" rtlCol="0"/>
          <a:lstStyle/>
          <a:p>
            <a:endParaRPr dirty="0"/>
          </a:p>
        </p:txBody>
      </p:sp>
      <p:sp>
        <p:nvSpPr>
          <p:cNvPr id="12" name="Text Placeholder 2">
            <a:extLst>
              <a:ext uri="{FF2B5EF4-FFF2-40B4-BE49-F238E27FC236}">
                <a16:creationId xmlns:a16="http://schemas.microsoft.com/office/drawing/2014/main" id="{18825B45-BEF0-E202-4C1D-2CCE9F0EE7FD}"/>
              </a:ext>
            </a:extLst>
          </p:cNvPr>
          <p:cNvSpPr txBox="1">
            <a:spLocks/>
          </p:cNvSpPr>
          <p:nvPr/>
        </p:nvSpPr>
        <p:spPr>
          <a:xfrm>
            <a:off x="502920" y="1995814"/>
            <a:ext cx="8138160" cy="480060"/>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solidFill>
                  <a:schemeClr val="accent1"/>
                </a:solidFill>
                <a:latin typeface="+mn-lt"/>
              </a:rPr>
              <a:t>PERFORMING A PATIENT TEST</a:t>
            </a:r>
          </a:p>
        </p:txBody>
      </p:sp>
      <p:sp>
        <p:nvSpPr>
          <p:cNvPr id="13" name="Title 1">
            <a:extLst>
              <a:ext uri="{FF2B5EF4-FFF2-40B4-BE49-F238E27FC236}">
                <a16:creationId xmlns:a16="http://schemas.microsoft.com/office/drawing/2014/main" id="{770C5063-42F1-B4B6-CE47-56A13BD1542D}"/>
              </a:ext>
            </a:extLst>
          </p:cNvPr>
          <p:cNvSpPr txBox="1">
            <a:spLocks/>
          </p:cNvSpPr>
          <p:nvPr/>
        </p:nvSpPr>
        <p:spPr>
          <a:xfrm>
            <a:off x="502920" y="2331719"/>
            <a:ext cx="8138160" cy="1234440"/>
          </a:xfrm>
          <a:prstGeom prst="rect">
            <a:avLst/>
          </a:prstGeom>
        </p:spPr>
        <p:txBody>
          <a:bodyPr/>
          <a:lstStyle>
            <a:lvl1pPr algn="l" defTabSz="914400" rtl="0" eaLnBrk="1" latinLnBrk="0" hangingPunct="1">
              <a:lnSpc>
                <a:spcPct val="90000"/>
              </a:lnSpc>
              <a:spcBef>
                <a:spcPct val="0"/>
              </a:spcBef>
              <a:buNone/>
              <a:defRPr sz="2600" b="0" kern="1200" cap="none" spc="0" baseline="0">
                <a:solidFill>
                  <a:schemeClr val="accent3"/>
                </a:solidFill>
                <a:latin typeface="+mj-lt"/>
                <a:ea typeface="+mj-ea"/>
                <a:cs typeface="+mj-cs"/>
              </a:defRPr>
            </a:lvl1pPr>
          </a:lstStyle>
          <a:p>
            <a:r>
              <a:rPr lang="en-US" sz="4400" dirty="0">
                <a:solidFill>
                  <a:schemeClr val="bg1"/>
                </a:solidFill>
              </a:rPr>
              <a:t>Running a Test</a:t>
            </a:r>
          </a:p>
        </p:txBody>
      </p:sp>
    </p:spTree>
    <p:custDataLst>
      <p:tags r:id="rId1"/>
    </p:custDataLst>
    <p:extLst>
      <p:ext uri="{BB962C8B-B14F-4D97-AF65-F5344CB8AC3E}">
        <p14:creationId xmlns:p14="http://schemas.microsoft.com/office/powerpoint/2010/main" val="1362565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919ACB-1DCB-4E22-B339-852E5877F787}"/>
              </a:ext>
            </a:extLst>
          </p:cNvPr>
          <p:cNvSpPr>
            <a:spLocks noGrp="1"/>
          </p:cNvSpPr>
          <p:nvPr>
            <p:ph type="title"/>
          </p:nvPr>
        </p:nvSpPr>
        <p:spPr/>
        <p:txBody>
          <a:bodyPr/>
          <a:lstStyle/>
          <a:p>
            <a:r>
              <a:rPr lang="en-US" dirty="0"/>
              <a:t>Before beginning</a:t>
            </a:r>
            <a:endParaRPr lang="en-US" sz="1800" i="1" dirty="0"/>
          </a:p>
        </p:txBody>
      </p:sp>
      <p:sp>
        <p:nvSpPr>
          <p:cNvPr id="5" name="Slide Number Placeholder 4">
            <a:extLst>
              <a:ext uri="{FF2B5EF4-FFF2-40B4-BE49-F238E27FC236}">
                <a16:creationId xmlns:a16="http://schemas.microsoft.com/office/drawing/2014/main" id="{A5260B99-333C-446E-8D54-221A8BBF3CA0}"/>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10</a:t>
            </a:fld>
            <a:endParaRPr lang="en-IN" dirty="0"/>
          </a:p>
        </p:txBody>
      </p:sp>
      <p:sp>
        <p:nvSpPr>
          <p:cNvPr id="16" name="TextBox 15">
            <a:extLst>
              <a:ext uri="{FF2B5EF4-FFF2-40B4-BE49-F238E27FC236}">
                <a16:creationId xmlns:a16="http://schemas.microsoft.com/office/drawing/2014/main" id="{A810FED7-DB71-48A5-AAF6-1FEAC45175CF}"/>
              </a:ext>
            </a:extLst>
          </p:cNvPr>
          <p:cNvSpPr txBox="1"/>
          <p:nvPr/>
        </p:nvSpPr>
        <p:spPr>
          <a:xfrm>
            <a:off x="1417501" y="1465456"/>
            <a:ext cx="4105475" cy="3108543"/>
          </a:xfrm>
          <a:prstGeom prst="rect">
            <a:avLst/>
          </a:prstGeom>
          <a:noFill/>
        </p:spPr>
        <p:txBody>
          <a:bodyPr wrap="square" lIns="91440" tIns="45720" rIns="91440" bIns="45720" rtlCol="0" anchor="t">
            <a:spAutoFit/>
          </a:bodyPr>
          <a:lstStyle/>
          <a:p>
            <a:pPr defTabSz="514350"/>
            <a:r>
              <a:rPr lang="en-US" sz="1400" b="1" dirty="0">
                <a:solidFill>
                  <a:schemeClr val="accent3"/>
                </a:solidFill>
                <a:cs typeface="Calibri" panose="020F0502020204030204" pitchFamily="34" charset="0"/>
              </a:rPr>
              <a:t>QUICK TIPS</a:t>
            </a:r>
            <a:endParaRPr lang="en-US" sz="1400" b="1" dirty="0">
              <a:solidFill>
                <a:srgbClr val="000000"/>
              </a:solidFill>
              <a:cs typeface="Calibri" panose="020F0502020204030204" pitchFamily="34" charset="0"/>
            </a:endParaRPr>
          </a:p>
          <a:p>
            <a:pPr marL="285750" indent="-285750" defTabSz="514350">
              <a:buFont typeface="Arial" panose="020B0604020202020204" pitchFamily="34" charset="0"/>
              <a:buChar char="•"/>
            </a:pPr>
            <a:r>
              <a:rPr lang="en-US" sz="1400" dirty="0">
                <a:solidFill>
                  <a:srgbClr val="000000"/>
                </a:solidFill>
                <a:cs typeface="Calibri"/>
              </a:rPr>
              <a:t>For best results, the cartridge and analyzer should be at room temperature</a:t>
            </a:r>
            <a:br>
              <a:rPr lang="en-US" sz="1400" dirty="0">
                <a:solidFill>
                  <a:srgbClr val="000000"/>
                </a:solidFill>
                <a:cs typeface="Calibri"/>
              </a:rPr>
            </a:br>
            <a:endParaRPr lang="en-US" sz="1400" dirty="0">
              <a:solidFill>
                <a:srgbClr val="000000"/>
              </a:solidFill>
              <a:ea typeface="Calibri"/>
              <a:cs typeface="Calibri" panose="020F0502020204030204" pitchFamily="34" charset="0"/>
            </a:endParaRPr>
          </a:p>
          <a:p>
            <a:pPr marL="285750" indent="-285750" defTabSz="514350">
              <a:buFont typeface="Arial" panose="020B0604020202020204" pitchFamily="34" charset="0"/>
              <a:buChar char="•"/>
            </a:pPr>
            <a:r>
              <a:rPr lang="en-US" sz="1400" dirty="0">
                <a:solidFill>
                  <a:srgbClr val="000000"/>
                </a:solidFill>
                <a:cs typeface="Calibri"/>
              </a:rPr>
              <a:t>A cartridge should not be removed from its protective pouch until it is at room temperature (18-30 °C or 64-86 °F)</a:t>
            </a:r>
            <a:br>
              <a:rPr lang="en-US" sz="1400" dirty="0">
                <a:solidFill>
                  <a:srgbClr val="000000"/>
                </a:solidFill>
                <a:cs typeface="Calibri"/>
              </a:rPr>
            </a:br>
            <a:endParaRPr lang="en-US" sz="1400" dirty="0">
              <a:solidFill>
                <a:srgbClr val="000000"/>
              </a:solidFill>
              <a:ea typeface="Calibri"/>
              <a:cs typeface="Calibri" panose="020F0502020204030204" pitchFamily="34" charset="0"/>
            </a:endParaRPr>
          </a:p>
          <a:p>
            <a:pPr marL="285750" indent="-285750" defTabSz="514350">
              <a:buFont typeface="Arial" panose="020B0604020202020204" pitchFamily="34" charset="0"/>
              <a:buChar char="•"/>
            </a:pPr>
            <a:r>
              <a:rPr lang="en-US" sz="1400" dirty="0">
                <a:solidFill>
                  <a:srgbClr val="000000"/>
                </a:solidFill>
                <a:cs typeface="Calibri" panose="020F0502020204030204" pitchFamily="34" charset="0"/>
              </a:rPr>
              <a:t>Since condensation on a cold cartridge may prevent proper contact with the analyzer, allow refrigerated cartridges to equilibrate at room temperature for </a:t>
            </a:r>
            <a:r>
              <a:rPr lang="en-US" sz="1400" dirty="0">
                <a:solidFill>
                  <a:schemeClr val="accent3"/>
                </a:solidFill>
                <a:cs typeface="Calibri" panose="020F0502020204030204" pitchFamily="34" charset="0"/>
              </a:rPr>
              <a:t>5 minutes for a single cartridge </a:t>
            </a:r>
            <a:r>
              <a:rPr lang="en-US" sz="1400" dirty="0">
                <a:solidFill>
                  <a:srgbClr val="000000"/>
                </a:solidFill>
                <a:cs typeface="Calibri" panose="020F0502020204030204" pitchFamily="34" charset="0"/>
              </a:rPr>
              <a:t>and </a:t>
            </a:r>
            <a:r>
              <a:rPr lang="en-US" sz="1400" dirty="0">
                <a:solidFill>
                  <a:schemeClr val="accent3"/>
                </a:solidFill>
                <a:cs typeface="Calibri" panose="020F0502020204030204" pitchFamily="34" charset="0"/>
              </a:rPr>
              <a:t>1 hour for an entire box </a:t>
            </a:r>
            <a:r>
              <a:rPr lang="en-US" sz="1400" dirty="0">
                <a:solidFill>
                  <a:srgbClr val="000000"/>
                </a:solidFill>
                <a:cs typeface="Calibri" panose="020F0502020204030204" pitchFamily="34" charset="0"/>
              </a:rPr>
              <a:t>before use</a:t>
            </a:r>
          </a:p>
          <a:p>
            <a:pPr defTabSz="514350"/>
            <a:endParaRPr lang="en-US" sz="1400" dirty="0">
              <a:solidFill>
                <a:srgbClr val="000000"/>
              </a:solidFill>
              <a:cs typeface="Calibri" panose="020F0502020204030204" pitchFamily="34" charset="0"/>
            </a:endParaRPr>
          </a:p>
        </p:txBody>
      </p:sp>
      <p:pic>
        <p:nvPicPr>
          <p:cNvPr id="23" name="Picture 22" descr="A grey device with a screen&#10;&#10;Description automatically generated">
            <a:extLst>
              <a:ext uri="{FF2B5EF4-FFF2-40B4-BE49-F238E27FC236}">
                <a16:creationId xmlns:a16="http://schemas.microsoft.com/office/drawing/2014/main" id="{0F49488B-0FB2-4103-52B3-5FBA455EBB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7817" y="795547"/>
            <a:ext cx="1218811" cy="3680931"/>
          </a:xfrm>
          <a:prstGeom prst="rect">
            <a:avLst/>
          </a:prstGeom>
        </p:spPr>
      </p:pic>
      <p:pic>
        <p:nvPicPr>
          <p:cNvPr id="2" name="Picture 1">
            <a:extLst>
              <a:ext uri="{FF2B5EF4-FFF2-40B4-BE49-F238E27FC236}">
                <a16:creationId xmlns:a16="http://schemas.microsoft.com/office/drawing/2014/main" id="{6FC1A008-17CE-7D9C-B473-7DC7D235C2FB}"/>
              </a:ext>
            </a:extLst>
          </p:cNvPr>
          <p:cNvPicPr>
            <a:picLocks noChangeAspect="1"/>
          </p:cNvPicPr>
          <p:nvPr/>
        </p:nvPicPr>
        <p:blipFill>
          <a:blip r:embed="rId4" cstate="print">
            <a:extLst>
              <a:ext uri="{28A0092B-C50C-407E-A947-70E740481C1C}">
                <a14:useLocalDpi xmlns:a14="http://schemas.microsoft.com/office/drawing/2010/main" val="0"/>
              </a:ext>
            </a:extLst>
          </a:blip>
          <a:srcRect l="34885" r="32020"/>
          <a:stretch/>
        </p:blipFill>
        <p:spPr>
          <a:xfrm>
            <a:off x="7436940" y="797328"/>
            <a:ext cx="1205823" cy="3863989"/>
          </a:xfrm>
          <a:prstGeom prst="rect">
            <a:avLst/>
          </a:prstGeom>
        </p:spPr>
      </p:pic>
      <p:pic>
        <p:nvPicPr>
          <p:cNvPr id="4" name="Picture 3">
            <a:extLst>
              <a:ext uri="{FF2B5EF4-FFF2-40B4-BE49-F238E27FC236}">
                <a16:creationId xmlns:a16="http://schemas.microsoft.com/office/drawing/2014/main" id="{9C6B9FEB-9AC2-3985-3E18-5A5CECCEFBD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070" b="99419" l="2488" r="99005">
                        <a14:foregroundMark x1="7960" y1="4942" x2="3980" y2="42733"/>
                        <a14:foregroundMark x1="3980" y1="42733" x2="17413" y2="78779"/>
                        <a14:foregroundMark x1="17413" y1="78779" x2="15423" y2="87791"/>
                        <a14:foregroundMark x1="6965" y1="11919" x2="64677" y2="5814"/>
                        <a14:foregroundMark x1="64677" y1="5814" x2="97015" y2="23547"/>
                        <a14:foregroundMark x1="97015" y1="23547" x2="91045" y2="88081"/>
                        <a14:foregroundMark x1="91045" y1="88081" x2="57214" y2="99419"/>
                        <a14:foregroundMark x1="41131" y1="98233" x2="11073" y2="96016"/>
                        <a14:foregroundMark x1="54283" y1="99203" x2="51541" y2="99001"/>
                        <a14:foregroundMark x1="57214" y1="99419" x2="55664" y2="99305"/>
                        <a14:foregroundMark x1="5897" y1="95125" x2="2985" y2="74709"/>
                        <a14:foregroundMark x1="49254" y1="68023" x2="36318" y2="74419"/>
                        <a14:foregroundMark x1="55721" y1="84012" x2="53731" y2="88081"/>
                        <a14:foregroundMark x1="29851" y1="79070" x2="32338" y2="82267"/>
                        <a14:foregroundMark x1="40299" y1="90407" x2="41294" y2="91570"/>
                        <a14:foregroundMark x1="40796" y1="90407" x2="12155" y2="95472"/>
                        <a14:foregroundMark x1="60542" y1="94828" x2="99005" y2="93314"/>
                        <a14:foregroundMark x1="56024" y1="95006" x2="58983" y2="94890"/>
                        <a14:foregroundMark x1="9440" y1="96839" x2="44231" y2="95470"/>
                        <a14:foregroundMark x1="99005" y1="93314" x2="44776" y2="83430"/>
                        <a14:foregroundMark x1="44776" y1="83430" x2="35323" y2="84012"/>
                        <a14:foregroundMark x1="72139" y1="27907" x2="19403" y2="45930"/>
                        <a14:foregroundMark x1="19403" y1="45930" x2="42289" y2="77326"/>
                        <a14:foregroundMark x1="42289" y1="77326" x2="78109" y2="67151"/>
                        <a14:foregroundMark x1="78109" y1="67151" x2="70647" y2="35465"/>
                        <a14:foregroundMark x1="70647" y1="35465" x2="59701" y2="30523"/>
                        <a14:foregroundMark x1="86070" y1="30233" x2="85572" y2="31686"/>
                        <a14:foregroundMark x1="84080" y1="57849" x2="63682" y2="52035"/>
                        <a14:foregroundMark x1="68159" y1="56686" x2="71144" y2="71802"/>
                        <a14:foregroundMark x1="42767" y1="96775" x2="32338" y2="97384"/>
                        <a14:foregroundMark x1="57891" y1="95891" x2="54830" y2="96070"/>
                        <a14:foregroundMark x1="87065" y1="94186" x2="59485" y2="95798"/>
                        <a14:foregroundMark x1="56749" y1="98309" x2="86070" y2="99419"/>
                        <a14:foregroundMark x1="52498" y1="98148" x2="55316" y2="98255"/>
                        <a14:foregroundMark x1="32338" y1="97384" x2="41686" y2="97738"/>
                        <a14:foregroundMark x1="42509" y1="97005" x2="28358" y2="96221"/>
                        <a14:foregroundMark x1="55871" y1="97745" x2="53120" y2="97593"/>
                        <a14:foregroundMark x1="86070" y1="99419" x2="57278" y2="97823"/>
                        <a14:foregroundMark x1="93532" y1="11047" x2="51244" y2="3198"/>
                        <a14:foregroundMark x1="51244" y1="3198" x2="9453" y2="5233"/>
                        <a14:foregroundMark x1="9453" y1="5233" x2="5473" y2="21512"/>
                        <a14:foregroundMark x1="53731" y1="5233" x2="92537" y2="9593"/>
                        <a14:foregroundMark x1="92537" y1="9593" x2="93035" y2="10174"/>
                        <a14:foregroundMark x1="90050" y1="6686" x2="90547" y2="8140"/>
                        <a14:foregroundMark x1="92040" y1="9302" x2="52736" y2="4651"/>
                        <a14:foregroundMark x1="52736" y1="4651" x2="52736" y2="4942"/>
                        <a14:foregroundMark x1="61692" y1="4070" x2="86567" y2="4942"/>
                        <a14:backgroundMark x1="1990" y1="97093" x2="5473" y2="98837"/>
                        <a14:backgroundMark x1="39801" y1="99419" x2="50746" y2="99709"/>
                        <a14:backgroundMark x1="53731" y1="99709" x2="55224" y2="99709"/>
                      </a14:backgroundRemoval>
                    </a14:imgEffect>
                  </a14:imgLayer>
                </a14:imgProps>
              </a:ext>
            </a:extLst>
          </a:blip>
          <a:stretch>
            <a:fillRect/>
          </a:stretch>
        </p:blipFill>
        <p:spPr>
          <a:xfrm>
            <a:off x="7121049" y="3598952"/>
            <a:ext cx="562866" cy="963314"/>
          </a:xfrm>
          <a:prstGeom prst="rect">
            <a:avLst/>
          </a:prstGeom>
        </p:spPr>
      </p:pic>
      <p:pic>
        <p:nvPicPr>
          <p:cNvPr id="3" name="Picture 2" descr="A light bulb with rays of light&#10;&#10;AI-generated content may be incorrect.">
            <a:extLst>
              <a:ext uri="{FF2B5EF4-FFF2-40B4-BE49-F238E27FC236}">
                <a16:creationId xmlns:a16="http://schemas.microsoft.com/office/drawing/2014/main" id="{F3747B0F-0CAD-34FE-7952-A9C3E7B244F9}"/>
              </a:ext>
            </a:extLst>
          </p:cNvPr>
          <p:cNvPicPr>
            <a:picLocks noChangeAspect="1"/>
          </p:cNvPicPr>
          <p:nvPr/>
        </p:nvPicPr>
        <p:blipFill>
          <a:blip r:embed="rId7"/>
          <a:stretch>
            <a:fillRect/>
          </a:stretch>
        </p:blipFill>
        <p:spPr>
          <a:xfrm>
            <a:off x="501794" y="1553874"/>
            <a:ext cx="795338" cy="795338"/>
          </a:xfrm>
          <a:prstGeom prst="rect">
            <a:avLst/>
          </a:prstGeom>
        </p:spPr>
      </p:pic>
    </p:spTree>
    <p:custDataLst>
      <p:tags r:id="rId1"/>
    </p:custDataLst>
    <p:extLst>
      <p:ext uri="{BB962C8B-B14F-4D97-AF65-F5344CB8AC3E}">
        <p14:creationId xmlns:p14="http://schemas.microsoft.com/office/powerpoint/2010/main" val="2879476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919ACB-1DCB-4E22-B339-852E5877F787}"/>
              </a:ext>
            </a:extLst>
          </p:cNvPr>
          <p:cNvSpPr>
            <a:spLocks noGrp="1"/>
          </p:cNvSpPr>
          <p:nvPr>
            <p:ph type="title"/>
          </p:nvPr>
        </p:nvSpPr>
        <p:spPr/>
        <p:txBody>
          <a:bodyPr/>
          <a:lstStyle/>
          <a:p>
            <a:r>
              <a:rPr lang="en-US" dirty="0"/>
              <a:t>Before beginning </a:t>
            </a:r>
            <a:r>
              <a:rPr lang="en-US" sz="1400" dirty="0"/>
              <a:t>– cont’d</a:t>
            </a:r>
          </a:p>
        </p:txBody>
      </p:sp>
      <p:sp>
        <p:nvSpPr>
          <p:cNvPr id="5" name="Slide Number Placeholder 4">
            <a:extLst>
              <a:ext uri="{FF2B5EF4-FFF2-40B4-BE49-F238E27FC236}">
                <a16:creationId xmlns:a16="http://schemas.microsoft.com/office/drawing/2014/main" id="{A5260B99-333C-446E-8D54-221A8BBF3CA0}"/>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11</a:t>
            </a:fld>
            <a:endParaRPr lang="en-IN" dirty="0"/>
          </a:p>
        </p:txBody>
      </p:sp>
      <p:sp>
        <p:nvSpPr>
          <p:cNvPr id="16" name="TextBox 15">
            <a:extLst>
              <a:ext uri="{FF2B5EF4-FFF2-40B4-BE49-F238E27FC236}">
                <a16:creationId xmlns:a16="http://schemas.microsoft.com/office/drawing/2014/main" id="{A810FED7-DB71-48A5-AAF6-1FEAC45175CF}"/>
              </a:ext>
            </a:extLst>
          </p:cNvPr>
          <p:cNvSpPr txBox="1"/>
          <p:nvPr/>
        </p:nvSpPr>
        <p:spPr>
          <a:xfrm>
            <a:off x="1417502" y="1465456"/>
            <a:ext cx="4255164" cy="2462213"/>
          </a:xfrm>
          <a:prstGeom prst="rect">
            <a:avLst/>
          </a:prstGeom>
          <a:noFill/>
        </p:spPr>
        <p:txBody>
          <a:bodyPr wrap="square" lIns="91440" tIns="45720" rIns="91440" bIns="45720" rtlCol="0" anchor="t">
            <a:spAutoFit/>
          </a:bodyPr>
          <a:lstStyle/>
          <a:p>
            <a:pPr defTabSz="514350"/>
            <a:r>
              <a:rPr lang="en-US" sz="1400" b="1" dirty="0">
                <a:solidFill>
                  <a:schemeClr val="tx2"/>
                </a:solidFill>
                <a:cs typeface="Calibri" panose="020F0502020204030204" pitchFamily="34" charset="0"/>
              </a:rPr>
              <a:t>PRECAUTIONS</a:t>
            </a:r>
            <a:endParaRPr lang="en-US" sz="1400" b="1" dirty="0">
              <a:solidFill>
                <a:schemeClr val="tx2"/>
              </a:solidFill>
            </a:endParaRPr>
          </a:p>
          <a:p>
            <a:pPr marL="285750" indent="-285750" defTabSz="514350">
              <a:buFont typeface="Arial" panose="020B0604020202020204" pitchFamily="34" charset="0"/>
              <a:buChar char="•"/>
            </a:pPr>
            <a:r>
              <a:rPr lang="en-US" sz="1400" b="1" dirty="0">
                <a:solidFill>
                  <a:srgbClr val="000000"/>
                </a:solidFill>
                <a:cs typeface="Calibri"/>
              </a:rPr>
              <a:t>Use a cartridge immediately </a:t>
            </a:r>
            <a:r>
              <a:rPr lang="en-US" sz="1400" dirty="0">
                <a:solidFill>
                  <a:srgbClr val="000000"/>
                </a:solidFill>
                <a:cs typeface="Calibri"/>
              </a:rPr>
              <a:t>after removing it from its protective pouch. Prolonged exposure may cause a cartridge to fail a Quality Check</a:t>
            </a:r>
            <a:br>
              <a:rPr lang="en-US" sz="1400" dirty="0">
                <a:solidFill>
                  <a:srgbClr val="000000"/>
                </a:solidFill>
                <a:cs typeface="Calibri"/>
              </a:rPr>
            </a:br>
            <a:endParaRPr lang="en-US" sz="1400" dirty="0">
              <a:solidFill>
                <a:srgbClr val="000000"/>
              </a:solidFill>
              <a:ea typeface="Calibri"/>
              <a:cs typeface="Calibri" panose="020F0502020204030204" pitchFamily="34" charset="0"/>
            </a:endParaRPr>
          </a:p>
          <a:p>
            <a:pPr marL="285750" indent="-285750" defTabSz="514350">
              <a:buFont typeface="Arial" panose="020B0604020202020204" pitchFamily="34" charset="0"/>
              <a:buChar char="•"/>
            </a:pPr>
            <a:r>
              <a:rPr lang="en-US" sz="1400" dirty="0">
                <a:solidFill>
                  <a:srgbClr val="000000"/>
                </a:solidFill>
                <a:cs typeface="Calibri"/>
              </a:rPr>
              <a:t>Do not return unopened, previously refrigerated cartridges to the refrigerator</a:t>
            </a:r>
            <a:br>
              <a:rPr lang="en-US" sz="1400" dirty="0">
                <a:solidFill>
                  <a:srgbClr val="000000"/>
                </a:solidFill>
                <a:ea typeface="Calibri"/>
                <a:cs typeface="Calibri"/>
              </a:rPr>
            </a:br>
            <a:endParaRPr lang="en-US" sz="1400" dirty="0">
              <a:solidFill>
                <a:srgbClr val="000000"/>
              </a:solidFill>
              <a:ea typeface="Calibri"/>
              <a:cs typeface="Calibri" panose="020F0502020204030204" pitchFamily="34" charset="0"/>
            </a:endParaRPr>
          </a:p>
          <a:p>
            <a:pPr marL="285750" indent="-285750" defTabSz="514350">
              <a:buFont typeface="Arial" panose="020B0604020202020204" pitchFamily="34" charset="0"/>
              <a:buChar char="•"/>
            </a:pPr>
            <a:r>
              <a:rPr lang="en-US" sz="1400" dirty="0">
                <a:solidFill>
                  <a:srgbClr val="000000"/>
                </a:solidFill>
                <a:cs typeface="Calibri" panose="020F0502020204030204" pitchFamily="34" charset="0"/>
              </a:rPr>
              <a:t>Cartridges may be stored at room temperature for the time frame indicated on the cartridge box</a:t>
            </a:r>
          </a:p>
          <a:p>
            <a:pPr defTabSz="514350"/>
            <a:endParaRPr lang="en-US" sz="1400" dirty="0"/>
          </a:p>
        </p:txBody>
      </p:sp>
      <p:pic>
        <p:nvPicPr>
          <p:cNvPr id="7" name="Picture 6" descr="A blue exclamation mark in a triangle&#10;&#10;AI-generated content may be incorrect.">
            <a:extLst>
              <a:ext uri="{FF2B5EF4-FFF2-40B4-BE49-F238E27FC236}">
                <a16:creationId xmlns:a16="http://schemas.microsoft.com/office/drawing/2014/main" id="{3038D281-E41E-9337-B671-811A851CEF1F}"/>
              </a:ext>
            </a:extLst>
          </p:cNvPr>
          <p:cNvPicPr>
            <a:picLocks noChangeAspect="1"/>
          </p:cNvPicPr>
          <p:nvPr/>
        </p:nvPicPr>
        <p:blipFill>
          <a:blip r:embed="rId3"/>
          <a:stretch>
            <a:fillRect/>
          </a:stretch>
        </p:blipFill>
        <p:spPr>
          <a:xfrm>
            <a:off x="501794" y="1462953"/>
            <a:ext cx="691429" cy="691429"/>
          </a:xfrm>
          <a:prstGeom prst="rect">
            <a:avLst/>
          </a:prstGeom>
        </p:spPr>
      </p:pic>
      <p:pic>
        <p:nvPicPr>
          <p:cNvPr id="9" name="Picture 8" descr="A grey device with a screen&#10;&#10;Description automatically generated">
            <a:extLst>
              <a:ext uri="{FF2B5EF4-FFF2-40B4-BE49-F238E27FC236}">
                <a16:creationId xmlns:a16="http://schemas.microsoft.com/office/drawing/2014/main" id="{B1BF0AD3-754C-26F1-2DA7-3785154E1D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7817" y="795547"/>
            <a:ext cx="1218811" cy="3680931"/>
          </a:xfrm>
          <a:prstGeom prst="rect">
            <a:avLst/>
          </a:prstGeom>
        </p:spPr>
      </p:pic>
      <p:pic>
        <p:nvPicPr>
          <p:cNvPr id="12" name="Picture 11" descr="A blue and white cell phone&#10;&#10;AI-generated content may be incorrect.">
            <a:extLst>
              <a:ext uri="{FF2B5EF4-FFF2-40B4-BE49-F238E27FC236}">
                <a16:creationId xmlns:a16="http://schemas.microsoft.com/office/drawing/2014/main" id="{F31E70D2-6218-1656-8D6C-AE276CE825E5}"/>
              </a:ext>
            </a:extLst>
          </p:cNvPr>
          <p:cNvPicPr>
            <a:picLocks noChangeAspect="1"/>
          </p:cNvPicPr>
          <p:nvPr/>
        </p:nvPicPr>
        <p:blipFill>
          <a:blip r:embed="rId5" cstate="print">
            <a:extLst>
              <a:ext uri="{28A0092B-C50C-407E-A947-70E740481C1C}">
                <a14:useLocalDpi xmlns:a14="http://schemas.microsoft.com/office/drawing/2010/main" val="0"/>
              </a:ext>
            </a:extLst>
          </a:blip>
          <a:srcRect l="34885" r="32020"/>
          <a:stretch/>
        </p:blipFill>
        <p:spPr>
          <a:xfrm>
            <a:off x="7436940" y="797328"/>
            <a:ext cx="1205823" cy="3863989"/>
          </a:xfrm>
          <a:prstGeom prst="rect">
            <a:avLst/>
          </a:prstGeom>
        </p:spPr>
      </p:pic>
      <p:pic>
        <p:nvPicPr>
          <p:cNvPr id="14" name="Picture 13" descr="A white plastic container with blue text&#10;&#10;AI-generated content may be incorrect.">
            <a:extLst>
              <a:ext uri="{FF2B5EF4-FFF2-40B4-BE49-F238E27FC236}">
                <a16:creationId xmlns:a16="http://schemas.microsoft.com/office/drawing/2014/main" id="{B6B1713E-173A-41D1-015A-1D5E6018FCF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070" b="99419" l="2488" r="99005">
                        <a14:foregroundMark x1="7960" y1="4942" x2="3980" y2="42733"/>
                        <a14:foregroundMark x1="3980" y1="42733" x2="17413" y2="78779"/>
                        <a14:foregroundMark x1="17413" y1="78779" x2="15423" y2="87791"/>
                        <a14:foregroundMark x1="6965" y1="11919" x2="64677" y2="5814"/>
                        <a14:foregroundMark x1="64677" y1="5814" x2="97015" y2="23547"/>
                        <a14:foregroundMark x1="97015" y1="23547" x2="91045" y2="88081"/>
                        <a14:foregroundMark x1="91045" y1="88081" x2="57214" y2="99419"/>
                        <a14:foregroundMark x1="41131" y1="98233" x2="11073" y2="96016"/>
                        <a14:foregroundMark x1="54283" y1="99203" x2="51541" y2="99001"/>
                        <a14:foregroundMark x1="57214" y1="99419" x2="55664" y2="99305"/>
                        <a14:foregroundMark x1="5897" y1="95125" x2="2985" y2="74709"/>
                        <a14:foregroundMark x1="49254" y1="68023" x2="36318" y2="74419"/>
                        <a14:foregroundMark x1="55721" y1="84012" x2="53731" y2="88081"/>
                        <a14:foregroundMark x1="29851" y1="79070" x2="32338" y2="82267"/>
                        <a14:foregroundMark x1="40299" y1="90407" x2="41294" y2="91570"/>
                        <a14:foregroundMark x1="40796" y1="90407" x2="12155" y2="95472"/>
                        <a14:foregroundMark x1="60542" y1="94828" x2="99005" y2="93314"/>
                        <a14:foregroundMark x1="56024" y1="95006" x2="58983" y2="94890"/>
                        <a14:foregroundMark x1="9440" y1="96839" x2="44231" y2="95470"/>
                        <a14:foregroundMark x1="99005" y1="93314" x2="44776" y2="83430"/>
                        <a14:foregroundMark x1="44776" y1="83430" x2="35323" y2="84012"/>
                        <a14:foregroundMark x1="72139" y1="27907" x2="19403" y2="45930"/>
                        <a14:foregroundMark x1="19403" y1="45930" x2="42289" y2="77326"/>
                        <a14:foregroundMark x1="42289" y1="77326" x2="78109" y2="67151"/>
                        <a14:foregroundMark x1="78109" y1="67151" x2="70647" y2="35465"/>
                        <a14:foregroundMark x1="70647" y1="35465" x2="59701" y2="30523"/>
                        <a14:foregroundMark x1="86070" y1="30233" x2="85572" y2="31686"/>
                        <a14:foregroundMark x1="84080" y1="57849" x2="63682" y2="52035"/>
                        <a14:foregroundMark x1="68159" y1="56686" x2="71144" y2="71802"/>
                        <a14:foregroundMark x1="42767" y1="96775" x2="32338" y2="97384"/>
                        <a14:foregroundMark x1="57891" y1="95891" x2="54830" y2="96070"/>
                        <a14:foregroundMark x1="87065" y1="94186" x2="59485" y2="95798"/>
                        <a14:foregroundMark x1="56749" y1="98309" x2="86070" y2="99419"/>
                        <a14:foregroundMark x1="52498" y1="98148" x2="55316" y2="98255"/>
                        <a14:foregroundMark x1="32338" y1="97384" x2="41686" y2="97738"/>
                        <a14:foregroundMark x1="42509" y1="97005" x2="28358" y2="96221"/>
                        <a14:foregroundMark x1="55871" y1="97745" x2="53120" y2="97593"/>
                        <a14:foregroundMark x1="86070" y1="99419" x2="57278" y2="97823"/>
                        <a14:foregroundMark x1="93532" y1="11047" x2="51244" y2="3198"/>
                        <a14:foregroundMark x1="51244" y1="3198" x2="9453" y2="5233"/>
                        <a14:foregroundMark x1="9453" y1="5233" x2="5473" y2="21512"/>
                        <a14:foregroundMark x1="53731" y1="5233" x2="92537" y2="9593"/>
                        <a14:foregroundMark x1="92537" y1="9593" x2="93035" y2="10174"/>
                        <a14:foregroundMark x1="90050" y1="6686" x2="90547" y2="8140"/>
                        <a14:foregroundMark x1="92040" y1="9302" x2="52736" y2="4651"/>
                        <a14:foregroundMark x1="52736" y1="4651" x2="52736" y2="4942"/>
                        <a14:foregroundMark x1="61692" y1="4070" x2="86567" y2="4942"/>
                        <a14:backgroundMark x1="1990" y1="97093" x2="5473" y2="98837"/>
                        <a14:backgroundMark x1="39801" y1="99419" x2="50746" y2="99709"/>
                        <a14:backgroundMark x1="53731" y1="99709" x2="55224" y2="99709"/>
                      </a14:backgroundRemoval>
                    </a14:imgEffect>
                  </a14:imgLayer>
                </a14:imgProps>
              </a:ext>
            </a:extLst>
          </a:blip>
          <a:stretch>
            <a:fillRect/>
          </a:stretch>
        </p:blipFill>
        <p:spPr>
          <a:xfrm>
            <a:off x="7121049" y="3598952"/>
            <a:ext cx="562866" cy="963314"/>
          </a:xfrm>
          <a:prstGeom prst="rect">
            <a:avLst/>
          </a:prstGeom>
        </p:spPr>
      </p:pic>
    </p:spTree>
    <p:custDataLst>
      <p:tags r:id="rId1"/>
    </p:custDataLst>
    <p:extLst>
      <p:ext uri="{BB962C8B-B14F-4D97-AF65-F5344CB8AC3E}">
        <p14:creationId xmlns:p14="http://schemas.microsoft.com/office/powerpoint/2010/main" val="1064287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8EF73-D0C9-65B1-BFD7-1C195E3DF4A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14951BD-F743-1D30-D3D7-9C8678FBB7AD}"/>
              </a:ext>
            </a:extLst>
          </p:cNvPr>
          <p:cNvSpPr>
            <a:spLocks noGrp="1"/>
          </p:cNvSpPr>
          <p:nvPr>
            <p:ph type="title"/>
          </p:nvPr>
        </p:nvSpPr>
        <p:spPr/>
        <p:txBody>
          <a:bodyPr/>
          <a:lstStyle/>
          <a:p>
            <a:r>
              <a:rPr lang="en-US" dirty="0"/>
              <a:t>Testing process overview</a:t>
            </a:r>
          </a:p>
        </p:txBody>
      </p:sp>
      <p:cxnSp>
        <p:nvCxnSpPr>
          <p:cNvPr id="22" name="Straight Connector 21">
            <a:extLst>
              <a:ext uri="{FF2B5EF4-FFF2-40B4-BE49-F238E27FC236}">
                <a16:creationId xmlns:a16="http://schemas.microsoft.com/office/drawing/2014/main" id="{26CC4FFD-4C93-B820-BC8D-AA3C86B92080}"/>
              </a:ext>
            </a:extLst>
          </p:cNvPr>
          <p:cNvCxnSpPr>
            <a:cxnSpLocks/>
          </p:cNvCxnSpPr>
          <p:nvPr/>
        </p:nvCxnSpPr>
        <p:spPr>
          <a:xfrm flipV="1">
            <a:off x="999293" y="4403630"/>
            <a:ext cx="6709292" cy="71435"/>
          </a:xfrm>
          <a:prstGeom prst="line">
            <a:avLst/>
          </a:prstGeom>
          <a:ln>
            <a:solidFill>
              <a:schemeClr val="accent3"/>
            </a:solidFill>
            <a:headEnd type="none" w="med" len="med"/>
            <a:tailEnd type="none" w="med" len="med"/>
          </a:ln>
          <a:effectLst/>
        </p:spPr>
        <p:style>
          <a:lnRef idx="2">
            <a:schemeClr val="accent5"/>
          </a:lnRef>
          <a:fillRef idx="0">
            <a:schemeClr val="accent5"/>
          </a:fillRef>
          <a:effectRef idx="1">
            <a:schemeClr val="accent5"/>
          </a:effectRef>
          <a:fontRef idx="minor">
            <a:schemeClr val="tx1"/>
          </a:fontRef>
        </p:style>
      </p:cxnSp>
      <p:cxnSp>
        <p:nvCxnSpPr>
          <p:cNvPr id="19" name="Straight Connector 18">
            <a:extLst>
              <a:ext uri="{FF2B5EF4-FFF2-40B4-BE49-F238E27FC236}">
                <a16:creationId xmlns:a16="http://schemas.microsoft.com/office/drawing/2014/main" id="{7DFA42D5-2BAB-2655-7913-B865CF7E1AF6}"/>
              </a:ext>
            </a:extLst>
          </p:cNvPr>
          <p:cNvCxnSpPr>
            <a:cxnSpLocks/>
          </p:cNvCxnSpPr>
          <p:nvPr/>
        </p:nvCxnSpPr>
        <p:spPr>
          <a:xfrm>
            <a:off x="854801" y="2607201"/>
            <a:ext cx="6684291" cy="23572"/>
          </a:xfrm>
          <a:prstGeom prst="line">
            <a:avLst/>
          </a:prstGeom>
          <a:ln>
            <a:solidFill>
              <a:schemeClr val="accent3"/>
            </a:solidFill>
            <a:headEnd type="none" w="med" len="med"/>
            <a:tailEnd type="none" w="med" len="med"/>
          </a:ln>
          <a:effectLst/>
        </p:spPr>
        <p:style>
          <a:lnRef idx="2">
            <a:schemeClr val="accent5"/>
          </a:lnRef>
          <a:fillRef idx="0">
            <a:schemeClr val="accent5"/>
          </a:fillRef>
          <a:effectRef idx="1">
            <a:schemeClr val="accent5"/>
          </a:effectRef>
          <a:fontRef idx="minor">
            <a:schemeClr val="tx1"/>
          </a:fontRef>
        </p:style>
      </p:cxnSp>
      <p:sp>
        <p:nvSpPr>
          <p:cNvPr id="26" name="Text Box 19">
            <a:extLst>
              <a:ext uri="{FF2B5EF4-FFF2-40B4-BE49-F238E27FC236}">
                <a16:creationId xmlns:a16="http://schemas.microsoft.com/office/drawing/2014/main" id="{371762E3-8BE5-FBEF-23AB-F702DB98BC34}"/>
              </a:ext>
            </a:extLst>
          </p:cNvPr>
          <p:cNvSpPr txBox="1">
            <a:spLocks noChangeArrowheads="1"/>
          </p:cNvSpPr>
          <p:nvPr/>
        </p:nvSpPr>
        <p:spPr bwMode="auto">
          <a:xfrm>
            <a:off x="3954726" y="2452056"/>
            <a:ext cx="933276"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dirty="0">
                <a:solidFill>
                  <a:schemeClr val="accent1"/>
                </a:solidFill>
              </a:rPr>
              <a:t>COLLECT SAMPLE</a:t>
            </a:r>
          </a:p>
        </p:txBody>
      </p:sp>
      <p:sp>
        <p:nvSpPr>
          <p:cNvPr id="27" name="Text Box 19">
            <a:extLst>
              <a:ext uri="{FF2B5EF4-FFF2-40B4-BE49-F238E27FC236}">
                <a16:creationId xmlns:a16="http://schemas.microsoft.com/office/drawing/2014/main" id="{F7372F4F-5A4B-B459-B09C-8E3CAA580D7C}"/>
              </a:ext>
            </a:extLst>
          </p:cNvPr>
          <p:cNvSpPr txBox="1">
            <a:spLocks noChangeArrowheads="1"/>
          </p:cNvSpPr>
          <p:nvPr/>
        </p:nvSpPr>
        <p:spPr bwMode="auto">
          <a:xfrm>
            <a:off x="6385393" y="2466377"/>
            <a:ext cx="808367"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dirty="0">
                <a:solidFill>
                  <a:schemeClr val="accent1"/>
                </a:solidFill>
              </a:rPr>
              <a:t>MIX SAMPLE</a:t>
            </a:r>
          </a:p>
        </p:txBody>
      </p:sp>
      <p:sp>
        <p:nvSpPr>
          <p:cNvPr id="28" name="Text Box 19">
            <a:extLst>
              <a:ext uri="{FF2B5EF4-FFF2-40B4-BE49-F238E27FC236}">
                <a16:creationId xmlns:a16="http://schemas.microsoft.com/office/drawing/2014/main" id="{A9A47D35-A88B-FA01-8A9C-ACCC97DAA447}"/>
              </a:ext>
            </a:extLst>
          </p:cNvPr>
          <p:cNvSpPr txBox="1">
            <a:spLocks noChangeArrowheads="1"/>
          </p:cNvSpPr>
          <p:nvPr/>
        </p:nvSpPr>
        <p:spPr bwMode="auto">
          <a:xfrm>
            <a:off x="1441821" y="4281012"/>
            <a:ext cx="1151177"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dirty="0">
                <a:solidFill>
                  <a:schemeClr val="accent1"/>
                </a:solidFill>
              </a:rPr>
              <a:t>DISCARD FIRST DROPS</a:t>
            </a:r>
          </a:p>
        </p:txBody>
      </p:sp>
      <p:sp>
        <p:nvSpPr>
          <p:cNvPr id="29" name="Text Box 19">
            <a:extLst>
              <a:ext uri="{FF2B5EF4-FFF2-40B4-BE49-F238E27FC236}">
                <a16:creationId xmlns:a16="http://schemas.microsoft.com/office/drawing/2014/main" id="{1BA7517E-49B6-D36B-841D-7A0130DDB053}"/>
              </a:ext>
            </a:extLst>
          </p:cNvPr>
          <p:cNvSpPr txBox="1">
            <a:spLocks noChangeArrowheads="1"/>
          </p:cNvSpPr>
          <p:nvPr/>
        </p:nvSpPr>
        <p:spPr bwMode="auto">
          <a:xfrm>
            <a:off x="3815868" y="4284475"/>
            <a:ext cx="1277349"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dirty="0">
                <a:solidFill>
                  <a:schemeClr val="accent1"/>
                </a:solidFill>
              </a:rPr>
              <a:t>FILL &amp; CLOSE CARTRIDGE</a:t>
            </a:r>
          </a:p>
        </p:txBody>
      </p:sp>
      <p:sp>
        <p:nvSpPr>
          <p:cNvPr id="32" name="Text Box 19">
            <a:extLst>
              <a:ext uri="{FF2B5EF4-FFF2-40B4-BE49-F238E27FC236}">
                <a16:creationId xmlns:a16="http://schemas.microsoft.com/office/drawing/2014/main" id="{2EE88998-0C53-4602-F10A-82B8E4DD424C}"/>
              </a:ext>
            </a:extLst>
          </p:cNvPr>
          <p:cNvSpPr txBox="1">
            <a:spLocks noChangeArrowheads="1"/>
          </p:cNvSpPr>
          <p:nvPr/>
        </p:nvSpPr>
        <p:spPr bwMode="auto">
          <a:xfrm>
            <a:off x="6400498" y="4277549"/>
            <a:ext cx="1020793"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dirty="0">
                <a:solidFill>
                  <a:schemeClr val="accent1"/>
                </a:solidFill>
              </a:rPr>
              <a:t>INSERT CARTRIDGE</a:t>
            </a:r>
          </a:p>
        </p:txBody>
      </p:sp>
      <p:sp>
        <p:nvSpPr>
          <p:cNvPr id="25" name="Text Box 19">
            <a:extLst>
              <a:ext uri="{FF2B5EF4-FFF2-40B4-BE49-F238E27FC236}">
                <a16:creationId xmlns:a16="http://schemas.microsoft.com/office/drawing/2014/main" id="{ED5E456F-AE4B-A858-B9AF-5D741FF8E040}"/>
              </a:ext>
            </a:extLst>
          </p:cNvPr>
          <p:cNvSpPr txBox="1">
            <a:spLocks noChangeArrowheads="1"/>
          </p:cNvSpPr>
          <p:nvPr/>
        </p:nvSpPr>
        <p:spPr bwMode="auto">
          <a:xfrm>
            <a:off x="1434411" y="2443724"/>
            <a:ext cx="1086925"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dirty="0">
                <a:solidFill>
                  <a:schemeClr val="accent1"/>
                </a:solidFill>
              </a:rPr>
              <a:t>PREPARE ANALYZER</a:t>
            </a:r>
          </a:p>
        </p:txBody>
      </p:sp>
      <p:sp>
        <p:nvSpPr>
          <p:cNvPr id="7" name="Rectangle 6">
            <a:extLst>
              <a:ext uri="{FF2B5EF4-FFF2-40B4-BE49-F238E27FC236}">
                <a16:creationId xmlns:a16="http://schemas.microsoft.com/office/drawing/2014/main" id="{B6089DE2-1BF8-568D-F669-CB35C7ECE83E}"/>
              </a:ext>
            </a:extLst>
          </p:cNvPr>
          <p:cNvSpPr/>
          <p:nvPr/>
        </p:nvSpPr>
        <p:spPr>
          <a:xfrm>
            <a:off x="4878885" y="3195436"/>
            <a:ext cx="260350" cy="219079"/>
          </a:xfrm>
          <a:prstGeom prst="rect">
            <a:avLst/>
          </a:prstGeom>
          <a:solidFill>
            <a:srgbClr val="F4F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1CB06277-1ACE-5F61-ACCC-D3CC64937485}"/>
              </a:ext>
            </a:extLst>
          </p:cNvPr>
          <p:cNvPicPr>
            <a:picLocks noChangeAspect="1"/>
          </p:cNvPicPr>
          <p:nvPr/>
        </p:nvPicPr>
        <p:blipFill>
          <a:blip r:embed="rId3">
            <a:extLst>
              <a:ext uri="{28A0092B-C50C-407E-A947-70E740481C1C}">
                <a14:useLocalDpi xmlns:a14="http://schemas.microsoft.com/office/drawing/2010/main" val="0"/>
              </a:ext>
            </a:extLst>
          </a:blip>
          <a:srcRect l="7553" r="17812"/>
          <a:stretch/>
        </p:blipFill>
        <p:spPr>
          <a:xfrm>
            <a:off x="6161862" y="2872507"/>
            <a:ext cx="1262492" cy="1353087"/>
          </a:xfrm>
          <a:prstGeom prst="rect">
            <a:avLst/>
          </a:prstGeom>
          <a:ln>
            <a:solidFill>
              <a:schemeClr val="bg2">
                <a:lumMod val="75000"/>
              </a:schemeClr>
            </a:solidFill>
          </a:ln>
        </p:spPr>
      </p:pic>
      <p:pic>
        <p:nvPicPr>
          <p:cNvPr id="4" name="Picture 3" descr="A person holding a device&#10;&#10;AI-generated content may be incorrect.">
            <a:extLst>
              <a:ext uri="{FF2B5EF4-FFF2-40B4-BE49-F238E27FC236}">
                <a16:creationId xmlns:a16="http://schemas.microsoft.com/office/drawing/2014/main" id="{9C3DDF74-FA2A-4B01-15BB-7243818E84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8984" y="2874507"/>
            <a:ext cx="1369467" cy="1376426"/>
          </a:xfrm>
          <a:prstGeom prst="rect">
            <a:avLst/>
          </a:prstGeom>
          <a:ln>
            <a:solidFill>
              <a:schemeClr val="bg2">
                <a:lumMod val="75000"/>
              </a:schemeClr>
            </a:solidFill>
          </a:ln>
        </p:spPr>
      </p:pic>
      <p:grpSp>
        <p:nvGrpSpPr>
          <p:cNvPr id="15" name="Group 14">
            <a:extLst>
              <a:ext uri="{FF2B5EF4-FFF2-40B4-BE49-F238E27FC236}">
                <a16:creationId xmlns:a16="http://schemas.microsoft.com/office/drawing/2014/main" id="{CD01817F-F362-D325-81D1-3636A1B34369}"/>
              </a:ext>
            </a:extLst>
          </p:cNvPr>
          <p:cNvGrpSpPr/>
          <p:nvPr/>
        </p:nvGrpSpPr>
        <p:grpSpPr>
          <a:xfrm>
            <a:off x="852047" y="2836342"/>
            <a:ext cx="2210232" cy="2061296"/>
            <a:chOff x="839997" y="2953561"/>
            <a:chExt cx="2047875" cy="1914236"/>
          </a:xfrm>
        </p:grpSpPr>
        <p:pic>
          <p:nvPicPr>
            <p:cNvPr id="11" name="Picture 10" descr="A syringe dropping red drops on a white square&#10;&#10;Description automatically generated">
              <a:extLst>
                <a:ext uri="{FF2B5EF4-FFF2-40B4-BE49-F238E27FC236}">
                  <a16:creationId xmlns:a16="http://schemas.microsoft.com/office/drawing/2014/main" id="{05CDD2BC-C0D5-7313-BDE9-4E4823D335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97" y="2953561"/>
              <a:ext cx="2047875" cy="1914236"/>
            </a:xfrm>
            <a:prstGeom prst="rect">
              <a:avLst/>
            </a:prstGeom>
          </p:spPr>
        </p:pic>
        <p:sp>
          <p:nvSpPr>
            <p:cNvPr id="14" name="Rectangle 13">
              <a:extLst>
                <a:ext uri="{FF2B5EF4-FFF2-40B4-BE49-F238E27FC236}">
                  <a16:creationId xmlns:a16="http://schemas.microsoft.com/office/drawing/2014/main" id="{A0F3AE10-2D64-5E40-C9E8-931B13467096}"/>
                </a:ext>
              </a:extLst>
            </p:cNvPr>
            <p:cNvSpPr/>
            <p:nvPr/>
          </p:nvSpPr>
          <p:spPr>
            <a:xfrm>
              <a:off x="1269627" y="3023291"/>
              <a:ext cx="1282083" cy="1240969"/>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Rectangle 15">
            <a:extLst>
              <a:ext uri="{FF2B5EF4-FFF2-40B4-BE49-F238E27FC236}">
                <a16:creationId xmlns:a16="http://schemas.microsoft.com/office/drawing/2014/main" id="{8CE25788-3B7C-91C8-91B8-18D7BE5905B8}"/>
              </a:ext>
            </a:extLst>
          </p:cNvPr>
          <p:cNvSpPr/>
          <p:nvPr/>
        </p:nvSpPr>
        <p:spPr>
          <a:xfrm>
            <a:off x="1309255" y="1088447"/>
            <a:ext cx="1420956" cy="1297564"/>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a:extLst>
              <a:ext uri="{FF2B5EF4-FFF2-40B4-BE49-F238E27FC236}">
                <a16:creationId xmlns:a16="http://schemas.microsoft.com/office/drawing/2014/main" id="{C04A0626-6C42-E90C-E0BD-FF03AF081C83}"/>
              </a:ext>
            </a:extLst>
          </p:cNvPr>
          <p:cNvGrpSpPr/>
          <p:nvPr/>
        </p:nvGrpSpPr>
        <p:grpSpPr>
          <a:xfrm>
            <a:off x="803744" y="2415525"/>
            <a:ext cx="407114" cy="365760"/>
            <a:chOff x="968415" y="2417827"/>
            <a:chExt cx="407114" cy="365760"/>
          </a:xfrm>
        </p:grpSpPr>
        <p:sp>
          <p:nvSpPr>
            <p:cNvPr id="71" name="Oval 70">
              <a:extLst>
                <a:ext uri="{FF2B5EF4-FFF2-40B4-BE49-F238E27FC236}">
                  <a16:creationId xmlns:a16="http://schemas.microsoft.com/office/drawing/2014/main" id="{7BAC3EB6-9287-920C-ADF1-1204D23BE333}"/>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dirty="0">
                <a:solidFill>
                  <a:schemeClr val="bg1"/>
                </a:solidFill>
                <a:ea typeface="Calibri"/>
                <a:cs typeface="Calibri"/>
              </a:endParaRPr>
            </a:p>
          </p:txBody>
        </p:sp>
        <p:sp>
          <p:nvSpPr>
            <p:cNvPr id="20" name="TextBox 19">
              <a:extLst>
                <a:ext uri="{FF2B5EF4-FFF2-40B4-BE49-F238E27FC236}">
                  <a16:creationId xmlns:a16="http://schemas.microsoft.com/office/drawing/2014/main" id="{2362596C-489C-9DC1-973C-2E6B7D387463}"/>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1</a:t>
              </a:r>
              <a:endParaRPr lang="en-US" dirty="0">
                <a:solidFill>
                  <a:schemeClr val="bg1"/>
                </a:solidFill>
                <a:ea typeface="+mn-lt"/>
                <a:cs typeface="+mn-lt"/>
              </a:endParaRPr>
            </a:p>
          </p:txBody>
        </p:sp>
      </p:grpSp>
      <p:grpSp>
        <p:nvGrpSpPr>
          <p:cNvPr id="37" name="Group 36">
            <a:extLst>
              <a:ext uri="{FF2B5EF4-FFF2-40B4-BE49-F238E27FC236}">
                <a16:creationId xmlns:a16="http://schemas.microsoft.com/office/drawing/2014/main" id="{4B2A1ACA-DBBC-5DB7-446F-FDEF5374566A}"/>
              </a:ext>
            </a:extLst>
          </p:cNvPr>
          <p:cNvGrpSpPr/>
          <p:nvPr/>
        </p:nvGrpSpPr>
        <p:grpSpPr>
          <a:xfrm>
            <a:off x="3299874" y="2404837"/>
            <a:ext cx="407114" cy="365760"/>
            <a:chOff x="968415" y="2417827"/>
            <a:chExt cx="407114" cy="365760"/>
          </a:xfrm>
        </p:grpSpPr>
        <p:sp>
          <p:nvSpPr>
            <p:cNvPr id="38" name="Oval 37">
              <a:extLst>
                <a:ext uri="{FF2B5EF4-FFF2-40B4-BE49-F238E27FC236}">
                  <a16:creationId xmlns:a16="http://schemas.microsoft.com/office/drawing/2014/main" id="{DA45F1C3-6220-682A-17B9-7AEBE513F98B}"/>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dirty="0">
                <a:solidFill>
                  <a:schemeClr val="bg1"/>
                </a:solidFill>
                <a:ea typeface="Calibri"/>
                <a:cs typeface="Calibri"/>
              </a:endParaRPr>
            </a:p>
          </p:txBody>
        </p:sp>
        <p:sp>
          <p:nvSpPr>
            <p:cNvPr id="41" name="TextBox 40">
              <a:extLst>
                <a:ext uri="{FF2B5EF4-FFF2-40B4-BE49-F238E27FC236}">
                  <a16:creationId xmlns:a16="http://schemas.microsoft.com/office/drawing/2014/main" id="{FF587561-7BFC-CECD-D8B1-5D642B4B00B6}"/>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2</a:t>
              </a:r>
              <a:endParaRPr lang="en-US" dirty="0">
                <a:solidFill>
                  <a:schemeClr val="bg1"/>
                </a:solidFill>
                <a:ea typeface="+mn-lt"/>
                <a:cs typeface="+mn-lt"/>
              </a:endParaRPr>
            </a:p>
          </p:txBody>
        </p:sp>
      </p:grpSp>
      <p:grpSp>
        <p:nvGrpSpPr>
          <p:cNvPr id="42" name="Group 41">
            <a:extLst>
              <a:ext uri="{FF2B5EF4-FFF2-40B4-BE49-F238E27FC236}">
                <a16:creationId xmlns:a16="http://schemas.microsoft.com/office/drawing/2014/main" id="{61D3F8D3-A139-638D-CF1E-39EDA3DC7D0F}"/>
              </a:ext>
            </a:extLst>
          </p:cNvPr>
          <p:cNvGrpSpPr/>
          <p:nvPr/>
        </p:nvGrpSpPr>
        <p:grpSpPr>
          <a:xfrm>
            <a:off x="5754726" y="2476275"/>
            <a:ext cx="407114" cy="365760"/>
            <a:chOff x="968415" y="2417827"/>
            <a:chExt cx="407114" cy="365760"/>
          </a:xfrm>
        </p:grpSpPr>
        <p:sp>
          <p:nvSpPr>
            <p:cNvPr id="43" name="Oval 42">
              <a:extLst>
                <a:ext uri="{FF2B5EF4-FFF2-40B4-BE49-F238E27FC236}">
                  <a16:creationId xmlns:a16="http://schemas.microsoft.com/office/drawing/2014/main" id="{9DE1F338-F543-CECF-F1EF-B22854072F89}"/>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dirty="0">
                <a:solidFill>
                  <a:schemeClr val="bg1"/>
                </a:solidFill>
                <a:ea typeface="Calibri"/>
                <a:cs typeface="Calibri"/>
              </a:endParaRPr>
            </a:p>
          </p:txBody>
        </p:sp>
        <p:sp>
          <p:nvSpPr>
            <p:cNvPr id="44" name="TextBox 43">
              <a:extLst>
                <a:ext uri="{FF2B5EF4-FFF2-40B4-BE49-F238E27FC236}">
                  <a16:creationId xmlns:a16="http://schemas.microsoft.com/office/drawing/2014/main" id="{67689674-C110-EAC3-C401-4F1F95A94FDD}"/>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3</a:t>
              </a:r>
              <a:endParaRPr lang="en-US" dirty="0"/>
            </a:p>
          </p:txBody>
        </p:sp>
      </p:grpSp>
      <p:grpSp>
        <p:nvGrpSpPr>
          <p:cNvPr id="46" name="Group 45">
            <a:extLst>
              <a:ext uri="{FF2B5EF4-FFF2-40B4-BE49-F238E27FC236}">
                <a16:creationId xmlns:a16="http://schemas.microsoft.com/office/drawing/2014/main" id="{0F44DBAE-F778-746C-C5A3-788ECDFBF6E5}"/>
              </a:ext>
            </a:extLst>
          </p:cNvPr>
          <p:cNvGrpSpPr/>
          <p:nvPr/>
        </p:nvGrpSpPr>
        <p:grpSpPr>
          <a:xfrm>
            <a:off x="793067" y="4249224"/>
            <a:ext cx="407114" cy="365760"/>
            <a:chOff x="968415" y="2417827"/>
            <a:chExt cx="407114" cy="365760"/>
          </a:xfrm>
        </p:grpSpPr>
        <p:sp>
          <p:nvSpPr>
            <p:cNvPr id="47" name="Oval 46">
              <a:extLst>
                <a:ext uri="{FF2B5EF4-FFF2-40B4-BE49-F238E27FC236}">
                  <a16:creationId xmlns:a16="http://schemas.microsoft.com/office/drawing/2014/main" id="{F18E7707-1865-C3FC-2815-D0CF386AB0B8}"/>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dirty="0">
                <a:solidFill>
                  <a:schemeClr val="bg1"/>
                </a:solidFill>
                <a:ea typeface="Calibri"/>
                <a:cs typeface="Calibri"/>
              </a:endParaRPr>
            </a:p>
          </p:txBody>
        </p:sp>
        <p:sp>
          <p:nvSpPr>
            <p:cNvPr id="48" name="TextBox 47">
              <a:extLst>
                <a:ext uri="{FF2B5EF4-FFF2-40B4-BE49-F238E27FC236}">
                  <a16:creationId xmlns:a16="http://schemas.microsoft.com/office/drawing/2014/main" id="{C9E252B5-40C8-4808-5E80-E333F060BDCE}"/>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4</a:t>
              </a:r>
              <a:endParaRPr lang="en-US" dirty="0">
                <a:solidFill>
                  <a:schemeClr val="bg1"/>
                </a:solidFill>
                <a:ea typeface="+mn-lt"/>
                <a:cs typeface="+mn-lt"/>
              </a:endParaRPr>
            </a:p>
          </p:txBody>
        </p:sp>
      </p:grpSp>
      <p:grpSp>
        <p:nvGrpSpPr>
          <p:cNvPr id="49" name="Group 48">
            <a:extLst>
              <a:ext uri="{FF2B5EF4-FFF2-40B4-BE49-F238E27FC236}">
                <a16:creationId xmlns:a16="http://schemas.microsoft.com/office/drawing/2014/main" id="{E5A1D6D3-59F9-BEA4-55A3-6A1F79440612}"/>
              </a:ext>
            </a:extLst>
          </p:cNvPr>
          <p:cNvGrpSpPr/>
          <p:nvPr/>
        </p:nvGrpSpPr>
        <p:grpSpPr>
          <a:xfrm>
            <a:off x="3299874" y="4249223"/>
            <a:ext cx="407114" cy="365760"/>
            <a:chOff x="968415" y="2417827"/>
            <a:chExt cx="407114" cy="365760"/>
          </a:xfrm>
        </p:grpSpPr>
        <p:sp>
          <p:nvSpPr>
            <p:cNvPr id="50" name="Oval 49">
              <a:extLst>
                <a:ext uri="{FF2B5EF4-FFF2-40B4-BE49-F238E27FC236}">
                  <a16:creationId xmlns:a16="http://schemas.microsoft.com/office/drawing/2014/main" id="{6A90EC54-ACC7-7C14-1346-A1C2311B2EBE}"/>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dirty="0">
                <a:solidFill>
                  <a:schemeClr val="bg1"/>
                </a:solidFill>
                <a:ea typeface="Calibri"/>
                <a:cs typeface="Calibri"/>
              </a:endParaRPr>
            </a:p>
          </p:txBody>
        </p:sp>
        <p:sp>
          <p:nvSpPr>
            <p:cNvPr id="51" name="TextBox 50">
              <a:extLst>
                <a:ext uri="{FF2B5EF4-FFF2-40B4-BE49-F238E27FC236}">
                  <a16:creationId xmlns:a16="http://schemas.microsoft.com/office/drawing/2014/main" id="{42AFAF71-085E-881E-C1C0-6BF0850F4346}"/>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5</a:t>
              </a:r>
              <a:endParaRPr lang="en-US" dirty="0"/>
            </a:p>
          </p:txBody>
        </p:sp>
      </p:grpSp>
      <p:grpSp>
        <p:nvGrpSpPr>
          <p:cNvPr id="52" name="Group 51">
            <a:extLst>
              <a:ext uri="{FF2B5EF4-FFF2-40B4-BE49-F238E27FC236}">
                <a16:creationId xmlns:a16="http://schemas.microsoft.com/office/drawing/2014/main" id="{9B42BB72-5CF3-D246-9440-E1B19409A584}"/>
              </a:ext>
            </a:extLst>
          </p:cNvPr>
          <p:cNvGrpSpPr/>
          <p:nvPr/>
        </p:nvGrpSpPr>
        <p:grpSpPr>
          <a:xfrm>
            <a:off x="5806681" y="4236235"/>
            <a:ext cx="407114" cy="365760"/>
            <a:chOff x="968415" y="2417827"/>
            <a:chExt cx="407114" cy="365760"/>
          </a:xfrm>
        </p:grpSpPr>
        <p:sp>
          <p:nvSpPr>
            <p:cNvPr id="53" name="Oval 52">
              <a:extLst>
                <a:ext uri="{FF2B5EF4-FFF2-40B4-BE49-F238E27FC236}">
                  <a16:creationId xmlns:a16="http://schemas.microsoft.com/office/drawing/2014/main" id="{23165934-E1C6-0F68-EF63-D29FE4091775}"/>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dirty="0">
                <a:solidFill>
                  <a:schemeClr val="bg1"/>
                </a:solidFill>
                <a:ea typeface="Calibri"/>
                <a:cs typeface="Calibri"/>
              </a:endParaRPr>
            </a:p>
          </p:txBody>
        </p:sp>
        <p:sp>
          <p:nvSpPr>
            <p:cNvPr id="54" name="TextBox 53">
              <a:extLst>
                <a:ext uri="{FF2B5EF4-FFF2-40B4-BE49-F238E27FC236}">
                  <a16:creationId xmlns:a16="http://schemas.microsoft.com/office/drawing/2014/main" id="{E9C03C1B-A084-8405-DD3F-7A54FCFC35E1}"/>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6</a:t>
              </a:r>
              <a:endParaRPr lang="en-US" dirty="0"/>
            </a:p>
          </p:txBody>
        </p:sp>
      </p:grpSp>
      <p:pic>
        <p:nvPicPr>
          <p:cNvPr id="2" name="Picture 1" descr="A grey handheld device with a screen&#10;&#10;AI-generated content may be incorrect.">
            <a:extLst>
              <a:ext uri="{FF2B5EF4-FFF2-40B4-BE49-F238E27FC236}">
                <a16:creationId xmlns:a16="http://schemas.microsoft.com/office/drawing/2014/main" id="{39AE5891-7BAA-3C2C-979B-EAE833C8A597}"/>
              </a:ext>
            </a:extLst>
          </p:cNvPr>
          <p:cNvPicPr>
            <a:picLocks noChangeAspect="1"/>
          </p:cNvPicPr>
          <p:nvPr/>
        </p:nvPicPr>
        <p:blipFill>
          <a:blip r:embed="rId6"/>
          <a:srcRect l="364" t="671" r="1351" b="23325"/>
          <a:stretch/>
        </p:blipFill>
        <p:spPr>
          <a:xfrm>
            <a:off x="1736548" y="1135277"/>
            <a:ext cx="556316" cy="1244397"/>
          </a:xfrm>
          <a:prstGeom prst="rect">
            <a:avLst/>
          </a:prstGeom>
        </p:spPr>
      </p:pic>
      <p:sp>
        <p:nvSpPr>
          <p:cNvPr id="56" name="Slide Number Placeholder 55">
            <a:extLst>
              <a:ext uri="{FF2B5EF4-FFF2-40B4-BE49-F238E27FC236}">
                <a16:creationId xmlns:a16="http://schemas.microsoft.com/office/drawing/2014/main" id="{8E2C1A68-E42F-BA0E-2FCA-FDF6FC3EEEF8}"/>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12</a:t>
            </a:fld>
            <a:endParaRPr lang="en-IN" dirty="0"/>
          </a:p>
        </p:txBody>
      </p:sp>
      <p:grpSp>
        <p:nvGrpSpPr>
          <p:cNvPr id="9" name="Group 8">
            <a:extLst>
              <a:ext uri="{FF2B5EF4-FFF2-40B4-BE49-F238E27FC236}">
                <a16:creationId xmlns:a16="http://schemas.microsoft.com/office/drawing/2014/main" id="{B7F10957-15DC-E512-6E7C-486FCB051DC5}"/>
              </a:ext>
            </a:extLst>
          </p:cNvPr>
          <p:cNvGrpSpPr/>
          <p:nvPr/>
        </p:nvGrpSpPr>
        <p:grpSpPr>
          <a:xfrm>
            <a:off x="6123158" y="1057034"/>
            <a:ext cx="1460155" cy="1442679"/>
            <a:chOff x="6139916" y="889763"/>
            <a:chExt cx="1688658" cy="1668400"/>
          </a:xfrm>
        </p:grpSpPr>
        <p:grpSp>
          <p:nvGrpSpPr>
            <p:cNvPr id="10" name="Group 9">
              <a:extLst>
                <a:ext uri="{FF2B5EF4-FFF2-40B4-BE49-F238E27FC236}">
                  <a16:creationId xmlns:a16="http://schemas.microsoft.com/office/drawing/2014/main" id="{34B46E8B-4CE2-C189-F77D-B066A01C5415}"/>
                </a:ext>
              </a:extLst>
            </p:cNvPr>
            <p:cNvGrpSpPr/>
            <p:nvPr/>
          </p:nvGrpSpPr>
          <p:grpSpPr>
            <a:xfrm>
              <a:off x="6139916" y="889763"/>
              <a:ext cx="1688658" cy="1668400"/>
              <a:chOff x="6116680" y="1020946"/>
              <a:chExt cx="1726898" cy="1683775"/>
            </a:xfrm>
          </p:grpSpPr>
          <p:grpSp>
            <p:nvGrpSpPr>
              <p:cNvPr id="17" name="Group 16">
                <a:extLst>
                  <a:ext uri="{FF2B5EF4-FFF2-40B4-BE49-F238E27FC236}">
                    <a16:creationId xmlns:a16="http://schemas.microsoft.com/office/drawing/2014/main" id="{E8DF5809-8A29-9026-F292-3F8E9745BA10}"/>
                  </a:ext>
                </a:extLst>
              </p:cNvPr>
              <p:cNvGrpSpPr/>
              <p:nvPr/>
            </p:nvGrpSpPr>
            <p:grpSpPr>
              <a:xfrm>
                <a:off x="6132472" y="1327104"/>
                <a:ext cx="1614573" cy="1377617"/>
                <a:chOff x="6140860" y="1341013"/>
                <a:chExt cx="1614573" cy="1377617"/>
              </a:xfrm>
            </p:grpSpPr>
            <p:pic>
              <p:nvPicPr>
                <p:cNvPr id="34" name="Picture 33" descr="A gloved hand holding a syringe&#10;&#10;Description automatically generated">
                  <a:extLst>
                    <a:ext uri="{FF2B5EF4-FFF2-40B4-BE49-F238E27FC236}">
                      <a16:creationId xmlns:a16="http://schemas.microsoft.com/office/drawing/2014/main" id="{47B7AFFB-910F-22E0-CDB2-E5AE4422026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497972">
                  <a:off x="6688068" y="1774021"/>
                  <a:ext cx="1067365" cy="944609"/>
                </a:xfrm>
                <a:prstGeom prst="rect">
                  <a:avLst/>
                </a:prstGeom>
              </p:spPr>
            </p:pic>
            <p:pic>
              <p:nvPicPr>
                <p:cNvPr id="35" name="Picture 34" descr="A hand in a purple glove holding a test tube with a red liquid&#10;&#10;Description automatically generated">
                  <a:extLst>
                    <a:ext uri="{FF2B5EF4-FFF2-40B4-BE49-F238E27FC236}">
                      <a16:creationId xmlns:a16="http://schemas.microsoft.com/office/drawing/2014/main" id="{6631CAA5-638F-DC83-3567-7891EC3FCCBC}"/>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43000" contrast="12000"/>
                          </a14:imgEffect>
                        </a14:imgLayer>
                      </a14:imgProps>
                    </a:ext>
                    <a:ext uri="{28A0092B-C50C-407E-A947-70E740481C1C}">
                      <a14:useLocalDpi xmlns:a14="http://schemas.microsoft.com/office/drawing/2010/main" val="0"/>
                    </a:ext>
                  </a:extLst>
                </a:blip>
                <a:stretch>
                  <a:fillRect/>
                </a:stretch>
              </p:blipFill>
              <p:spPr>
                <a:xfrm>
                  <a:off x="6140860" y="1341013"/>
                  <a:ext cx="1087688" cy="946063"/>
                </a:xfrm>
                <a:prstGeom prst="parallelogram">
                  <a:avLst/>
                </a:prstGeom>
              </p:spPr>
            </p:pic>
          </p:grpSp>
          <p:grpSp>
            <p:nvGrpSpPr>
              <p:cNvPr id="21" name="Group 20">
                <a:extLst>
                  <a:ext uri="{FF2B5EF4-FFF2-40B4-BE49-F238E27FC236}">
                    <a16:creationId xmlns:a16="http://schemas.microsoft.com/office/drawing/2014/main" id="{5E4F64F3-C4FD-59BA-4352-A32C8BB2A4BC}"/>
                  </a:ext>
                </a:extLst>
              </p:cNvPr>
              <p:cNvGrpSpPr/>
              <p:nvPr/>
            </p:nvGrpSpPr>
            <p:grpSpPr>
              <a:xfrm>
                <a:off x="6116680" y="1020946"/>
                <a:ext cx="620322" cy="502389"/>
                <a:chOff x="6038417" y="977821"/>
                <a:chExt cx="620322" cy="502389"/>
              </a:xfrm>
            </p:grpSpPr>
            <p:sp>
              <p:nvSpPr>
                <p:cNvPr id="30" name="TextBox 29">
                  <a:extLst>
                    <a:ext uri="{FF2B5EF4-FFF2-40B4-BE49-F238E27FC236}">
                      <a16:creationId xmlns:a16="http://schemas.microsoft.com/office/drawing/2014/main" id="{40C3A060-D6FD-F8E0-684F-C05818080394}"/>
                    </a:ext>
                  </a:extLst>
                </p:cNvPr>
                <p:cNvSpPr txBox="1"/>
                <p:nvPr/>
              </p:nvSpPr>
              <p:spPr>
                <a:xfrm>
                  <a:off x="6038417" y="977821"/>
                  <a:ext cx="620322" cy="431054"/>
                </a:xfrm>
                <a:prstGeom prst="rect">
                  <a:avLst/>
                </a:prstGeom>
                <a:noFill/>
              </p:spPr>
              <p:txBody>
                <a:bodyPr wrap="none" lIns="91440" tIns="45720" rIns="91440" bIns="45720" rtlCol="0" anchor="t">
                  <a:spAutoFit/>
                </a:bodyPr>
                <a:lstStyle/>
                <a:p>
                  <a:pPr algn="l"/>
                  <a:r>
                    <a:rPr lang="en-US" b="1" dirty="0">
                      <a:solidFill>
                        <a:srgbClr val="C6006F"/>
                      </a:solidFill>
                    </a:rPr>
                    <a:t>10x</a:t>
                  </a:r>
                  <a:endParaRPr lang="en-US" b="1" dirty="0">
                    <a:solidFill>
                      <a:srgbClr val="C6006F"/>
                    </a:solidFill>
                    <a:ea typeface="Calibri"/>
                    <a:cs typeface="Calibri"/>
                  </a:endParaRPr>
                </a:p>
              </p:txBody>
            </p:sp>
            <p:sp>
              <p:nvSpPr>
                <p:cNvPr id="31" name="Arrow: Up 30">
                  <a:extLst>
                    <a:ext uri="{FF2B5EF4-FFF2-40B4-BE49-F238E27FC236}">
                      <a16:creationId xmlns:a16="http://schemas.microsoft.com/office/drawing/2014/main" id="{B398C945-3702-1501-31F7-498A2D2C6012}"/>
                    </a:ext>
                  </a:extLst>
                </p:cNvPr>
                <p:cNvSpPr/>
                <p:nvPr/>
              </p:nvSpPr>
              <p:spPr>
                <a:xfrm>
                  <a:off x="6140880" y="1317526"/>
                  <a:ext cx="151319" cy="157338"/>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60000"/>
                        <a:lumOff val="40000"/>
                      </a:schemeClr>
                    </a:solidFill>
                  </a:endParaRPr>
                </a:p>
              </p:txBody>
            </p:sp>
            <p:sp>
              <p:nvSpPr>
                <p:cNvPr id="33" name="Arrow: Up 32">
                  <a:extLst>
                    <a:ext uri="{FF2B5EF4-FFF2-40B4-BE49-F238E27FC236}">
                      <a16:creationId xmlns:a16="http://schemas.microsoft.com/office/drawing/2014/main" id="{FC6981F4-75F6-FBB3-3452-B87ED5919673}"/>
                    </a:ext>
                  </a:extLst>
                </p:cNvPr>
                <p:cNvSpPr/>
                <p:nvPr/>
              </p:nvSpPr>
              <p:spPr>
                <a:xfrm rot="10800000">
                  <a:off x="6282621" y="1322872"/>
                  <a:ext cx="151319" cy="157338"/>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60000"/>
                        <a:lumOff val="40000"/>
                      </a:schemeClr>
                    </a:solidFill>
                  </a:endParaRPr>
                </a:p>
              </p:txBody>
            </p:sp>
          </p:grpSp>
          <p:sp>
            <p:nvSpPr>
              <p:cNvPr id="24" name="TextBox 23">
                <a:extLst>
                  <a:ext uri="{FF2B5EF4-FFF2-40B4-BE49-F238E27FC236}">
                    <a16:creationId xmlns:a16="http://schemas.microsoft.com/office/drawing/2014/main" id="{D0F5CD1F-7BBB-7BD7-D61A-F40E13AA7A2B}"/>
                  </a:ext>
                </a:extLst>
              </p:cNvPr>
              <p:cNvSpPr txBox="1"/>
              <p:nvPr/>
            </p:nvSpPr>
            <p:spPr>
              <a:xfrm>
                <a:off x="7247904" y="1473696"/>
                <a:ext cx="595674" cy="431054"/>
              </a:xfrm>
              <a:prstGeom prst="rect">
                <a:avLst/>
              </a:prstGeom>
              <a:noFill/>
            </p:spPr>
            <p:txBody>
              <a:bodyPr wrap="none" lIns="91440" tIns="45720" rIns="91440" bIns="45720" rtlCol="0" anchor="t">
                <a:spAutoFit/>
              </a:bodyPr>
              <a:lstStyle/>
              <a:p>
                <a:pPr algn="l"/>
                <a:r>
                  <a:rPr lang="en-US" b="1" dirty="0">
                    <a:solidFill>
                      <a:srgbClr val="C6006F"/>
                    </a:solidFill>
                  </a:rPr>
                  <a:t>5</a:t>
                </a:r>
                <a:r>
                  <a:rPr lang="en-US" sz="1200" b="1" dirty="0">
                    <a:solidFill>
                      <a:srgbClr val="C6006F"/>
                    </a:solidFill>
                  </a:rPr>
                  <a:t>sec</a:t>
                </a:r>
                <a:endParaRPr lang="en-US" b="1" dirty="0">
                  <a:solidFill>
                    <a:srgbClr val="C6006F"/>
                  </a:solidFill>
                  <a:ea typeface="Calibri"/>
                  <a:cs typeface="Calibri"/>
                </a:endParaRPr>
              </a:p>
            </p:txBody>
          </p:sp>
        </p:grpSp>
        <p:sp>
          <p:nvSpPr>
            <p:cNvPr id="13" name="Rectangle 12">
              <a:extLst>
                <a:ext uri="{FF2B5EF4-FFF2-40B4-BE49-F238E27FC236}">
                  <a16:creationId xmlns:a16="http://schemas.microsoft.com/office/drawing/2014/main" id="{54DADA00-A8B5-8B57-B4C3-268FCE5F5545}"/>
                </a:ext>
              </a:extLst>
            </p:cNvPr>
            <p:cNvSpPr/>
            <p:nvPr/>
          </p:nvSpPr>
          <p:spPr>
            <a:xfrm>
              <a:off x="6155343" y="926089"/>
              <a:ext cx="1588482" cy="1518371"/>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36" name="Straight Connector 35">
            <a:extLst>
              <a:ext uri="{FF2B5EF4-FFF2-40B4-BE49-F238E27FC236}">
                <a16:creationId xmlns:a16="http://schemas.microsoft.com/office/drawing/2014/main" id="{E45E4A67-BD84-4A25-C23D-1D274BB1D611}"/>
              </a:ext>
            </a:extLst>
          </p:cNvPr>
          <p:cNvCxnSpPr>
            <a:cxnSpLocks/>
          </p:cNvCxnSpPr>
          <p:nvPr/>
        </p:nvCxnSpPr>
        <p:spPr>
          <a:xfrm flipV="1">
            <a:off x="6372143" y="1317425"/>
            <a:ext cx="905446" cy="987920"/>
          </a:xfrm>
          <a:prstGeom prst="line">
            <a:avLst/>
          </a:prstGeom>
          <a:ln w="11747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39" name="Picture 38" descr="A syringe and a vial&#10;&#10;AI-generated content may be incorrect.">
            <a:extLst>
              <a:ext uri="{FF2B5EF4-FFF2-40B4-BE49-F238E27FC236}">
                <a16:creationId xmlns:a16="http://schemas.microsoft.com/office/drawing/2014/main" id="{0F94489C-0889-D2AB-E838-F3BD29D8A3E2}"/>
              </a:ext>
            </a:extLst>
          </p:cNvPr>
          <p:cNvPicPr>
            <a:picLocks noChangeAspect="1"/>
          </p:cNvPicPr>
          <p:nvPr/>
        </p:nvPicPr>
        <p:blipFill>
          <a:blip r:embed="rId10" cstate="print">
            <a:extLst>
              <a:ext uri="{BEBA8EAE-BF5A-486C-A8C5-ECC9F3942E4B}">
                <a14:imgProps xmlns:a14="http://schemas.microsoft.com/office/drawing/2010/main">
                  <a14:imgLayer r:embed="rId11">
                    <a14:imgEffect>
                      <a14:saturation sat="0"/>
                    </a14:imgEffect>
                    <a14:imgEffect>
                      <a14:brightnessContrast bright="5000"/>
                    </a14:imgEffect>
                  </a14:imgLayer>
                </a14:imgProps>
              </a:ext>
              <a:ext uri="{28A0092B-C50C-407E-A947-70E740481C1C}">
                <a14:useLocalDpi xmlns:a14="http://schemas.microsoft.com/office/drawing/2010/main" val="0"/>
              </a:ext>
            </a:extLst>
          </a:blip>
          <a:stretch>
            <a:fillRect/>
          </a:stretch>
        </p:blipFill>
        <p:spPr>
          <a:xfrm>
            <a:off x="3622781" y="1082737"/>
            <a:ext cx="1385670" cy="1296937"/>
          </a:xfrm>
          <a:prstGeom prst="rect">
            <a:avLst/>
          </a:prstGeom>
          <a:ln>
            <a:solidFill>
              <a:schemeClr val="bg2">
                <a:lumMod val="75000"/>
              </a:schemeClr>
            </a:solidFill>
          </a:ln>
        </p:spPr>
      </p:pic>
    </p:spTree>
    <p:custDataLst>
      <p:tags r:id="rId1"/>
    </p:custDataLst>
    <p:extLst>
      <p:ext uri="{BB962C8B-B14F-4D97-AF65-F5344CB8AC3E}">
        <p14:creationId xmlns:p14="http://schemas.microsoft.com/office/powerpoint/2010/main" val="3626187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D0F3B-7B34-651C-F896-D76AD3BAA446}"/>
            </a:ext>
          </a:extLst>
        </p:cNvPr>
        <p:cNvGrpSpPr/>
        <p:nvPr/>
      </p:nvGrpSpPr>
      <p:grpSpPr>
        <a:xfrm>
          <a:off x="0" y="0"/>
          <a:ext cx="0" cy="0"/>
          <a:chOff x="0" y="0"/>
          <a:chExt cx="0" cy="0"/>
        </a:xfrm>
      </p:grpSpPr>
      <p:pic>
        <p:nvPicPr>
          <p:cNvPr id="2" name="Picture 1" descr="A close-up of a phone&#10;&#10;AI-generated content may be incorrect.">
            <a:extLst>
              <a:ext uri="{FF2B5EF4-FFF2-40B4-BE49-F238E27FC236}">
                <a16:creationId xmlns:a16="http://schemas.microsoft.com/office/drawing/2014/main" id="{37884218-0E14-5C3E-FB33-DD27A1D509E2}"/>
              </a:ext>
            </a:extLst>
          </p:cNvPr>
          <p:cNvPicPr>
            <a:picLocks noChangeAspect="1"/>
          </p:cNvPicPr>
          <p:nvPr/>
        </p:nvPicPr>
        <p:blipFill>
          <a:blip r:embed="rId3" cstate="print">
            <a:extLst>
              <a:ext uri="{28A0092B-C50C-407E-A947-70E740481C1C}">
                <a14:useLocalDpi xmlns:a14="http://schemas.microsoft.com/office/drawing/2010/main" val="0"/>
              </a:ext>
            </a:extLst>
          </a:blip>
          <a:srcRect l="29531" t="13318" r="26797" b="11074"/>
          <a:stretch/>
        </p:blipFill>
        <p:spPr>
          <a:xfrm>
            <a:off x="6039902" y="247613"/>
            <a:ext cx="1645920" cy="4387708"/>
          </a:xfrm>
          <a:prstGeom prst="rect">
            <a:avLst/>
          </a:prstGeom>
        </p:spPr>
      </p:pic>
      <p:sp>
        <p:nvSpPr>
          <p:cNvPr id="8" name="Title 7">
            <a:extLst>
              <a:ext uri="{FF2B5EF4-FFF2-40B4-BE49-F238E27FC236}">
                <a16:creationId xmlns:a16="http://schemas.microsoft.com/office/drawing/2014/main" id="{6D38EA7A-0F42-8E97-C9A1-6CA6CB82D6B4}"/>
              </a:ext>
            </a:extLst>
          </p:cNvPr>
          <p:cNvSpPr>
            <a:spLocks noGrp="1"/>
          </p:cNvSpPr>
          <p:nvPr>
            <p:ph type="title"/>
          </p:nvPr>
        </p:nvSpPr>
        <p:spPr>
          <a:xfrm>
            <a:off x="502920" y="569594"/>
            <a:ext cx="5040630" cy="390526"/>
          </a:xfrm>
        </p:spPr>
        <p:txBody>
          <a:bodyPr/>
          <a:lstStyle/>
          <a:p>
            <a:r>
              <a:rPr lang="en-US" dirty="0"/>
              <a:t>Prepare the analyzer</a:t>
            </a:r>
            <a:r>
              <a:rPr lang="en-US" sz="2800" i="1" dirty="0"/>
              <a:t> - </a:t>
            </a:r>
            <a:r>
              <a:rPr lang="en-US" sz="2800" dirty="0"/>
              <a:t>i-STAT 1</a:t>
            </a:r>
            <a:endParaRPr lang="en-US" dirty="0"/>
          </a:p>
        </p:txBody>
      </p:sp>
      <p:sp>
        <p:nvSpPr>
          <p:cNvPr id="3" name="Content Placeholder 2">
            <a:extLst>
              <a:ext uri="{FF2B5EF4-FFF2-40B4-BE49-F238E27FC236}">
                <a16:creationId xmlns:a16="http://schemas.microsoft.com/office/drawing/2014/main" id="{B54E22F6-378D-D58C-047A-20E2E49A4C15}"/>
              </a:ext>
            </a:extLst>
          </p:cNvPr>
          <p:cNvSpPr>
            <a:spLocks noGrp="1"/>
          </p:cNvSpPr>
          <p:nvPr>
            <p:ph type="body" sz="quarter" idx="11"/>
          </p:nvPr>
        </p:nvSpPr>
        <p:spPr/>
        <p:txBody>
          <a:bodyPr vert="horz" lIns="0" tIns="0" rIns="91440" bIns="45720" rtlCol="0" anchor="t">
            <a:noAutofit/>
          </a:bodyPr>
          <a:lstStyle/>
          <a:p>
            <a:r>
              <a:rPr lang="en-US" dirty="0">
                <a:cs typeface="Calibri"/>
              </a:rPr>
              <a:t>POWER UP THE ANALYZER</a:t>
            </a:r>
          </a:p>
          <a:p>
            <a:pPr marL="285750" indent="-285750">
              <a:buFont typeface="Arial" panose="020B0604020202020204" pitchFamily="34" charset="0"/>
              <a:buChar char="•"/>
            </a:pPr>
            <a:r>
              <a:rPr lang="en-US" sz="1400" dirty="0">
                <a:solidFill>
                  <a:schemeClr val="tx1"/>
                </a:solidFill>
                <a:cs typeface="Calibri"/>
              </a:rPr>
              <a:t>Press the power button to turn on the analyzer</a:t>
            </a:r>
            <a:endParaRPr lang="en-US" sz="1400" dirty="0">
              <a:solidFill>
                <a:schemeClr val="tx1"/>
              </a:solidFill>
              <a:ea typeface="Calibri"/>
              <a:cs typeface="Calibri"/>
            </a:endParaRPr>
          </a:p>
          <a:p>
            <a:pPr marL="285750" indent="-285750">
              <a:buFont typeface="Arial" panose="020B0604020202020204" pitchFamily="34" charset="0"/>
              <a:buChar char="•"/>
            </a:pPr>
            <a:r>
              <a:rPr lang="en-US" sz="1400" dirty="0">
                <a:solidFill>
                  <a:schemeClr val="tx1"/>
                </a:solidFill>
                <a:cs typeface="Calibri"/>
              </a:rPr>
              <a:t>From the </a:t>
            </a:r>
            <a:r>
              <a:rPr lang="en-US" sz="1400" dirty="0">
                <a:solidFill>
                  <a:schemeClr val="accent3"/>
                </a:solidFill>
                <a:cs typeface="Calibri"/>
              </a:rPr>
              <a:t>Test Menu </a:t>
            </a:r>
            <a:r>
              <a:rPr lang="en-US" sz="1400" dirty="0">
                <a:solidFill>
                  <a:schemeClr val="tx1"/>
                </a:solidFill>
                <a:cs typeface="Calibri"/>
              </a:rPr>
              <a:t>screen, press </a:t>
            </a:r>
            <a:r>
              <a:rPr lang="en-US" sz="1400" dirty="0">
                <a:cs typeface="Calibri"/>
              </a:rPr>
              <a:t>2</a:t>
            </a:r>
            <a:r>
              <a:rPr lang="en-US" sz="1400" dirty="0">
                <a:solidFill>
                  <a:schemeClr val="tx1"/>
                </a:solidFill>
                <a:cs typeface="Calibri"/>
              </a:rPr>
              <a:t> on the keypad for “</a:t>
            </a:r>
            <a:r>
              <a:rPr lang="en-US" sz="1400" dirty="0">
                <a:solidFill>
                  <a:schemeClr val="accent3"/>
                </a:solidFill>
                <a:cs typeface="Calibri"/>
              </a:rPr>
              <a:t>i-STAT Cartridge</a:t>
            </a:r>
            <a:r>
              <a:rPr lang="en-US" sz="1400" dirty="0">
                <a:solidFill>
                  <a:schemeClr val="tx1"/>
                </a:solidFill>
                <a:cs typeface="Calibri"/>
              </a:rPr>
              <a:t>”</a:t>
            </a:r>
            <a:endParaRPr lang="en-US" sz="1400" dirty="0">
              <a:solidFill>
                <a:schemeClr val="tx1"/>
              </a:solidFill>
              <a:ea typeface="Calibri"/>
              <a:cs typeface="Calibri"/>
            </a:endParaRPr>
          </a:p>
          <a:p>
            <a:pPr marL="285750" indent="-285750">
              <a:buFont typeface="Arial" panose="020B0604020202020204" pitchFamily="34" charset="0"/>
              <a:buChar char="•"/>
            </a:pPr>
            <a:r>
              <a:rPr lang="en-US" sz="1400" dirty="0">
                <a:solidFill>
                  <a:schemeClr val="tx1"/>
                </a:solidFill>
                <a:cs typeface="Calibri"/>
              </a:rPr>
              <a:t>Follow the on-screen prompts</a:t>
            </a:r>
            <a:endParaRPr lang="en-US" sz="1400" dirty="0">
              <a:solidFill>
                <a:schemeClr val="tx1"/>
              </a:solidFill>
              <a:ea typeface="Calibri"/>
              <a:cs typeface="Calibri"/>
            </a:endParaRPr>
          </a:p>
          <a:p>
            <a:endParaRPr lang="en-US" dirty="0"/>
          </a:p>
        </p:txBody>
      </p:sp>
      <p:sp>
        <p:nvSpPr>
          <p:cNvPr id="5" name="TextBox 4">
            <a:extLst>
              <a:ext uri="{FF2B5EF4-FFF2-40B4-BE49-F238E27FC236}">
                <a16:creationId xmlns:a16="http://schemas.microsoft.com/office/drawing/2014/main" id="{E92B2573-B6A3-004D-D6FC-2B5C7C11A933}"/>
              </a:ext>
            </a:extLst>
          </p:cNvPr>
          <p:cNvSpPr txBox="1"/>
          <p:nvPr/>
        </p:nvSpPr>
        <p:spPr>
          <a:xfrm>
            <a:off x="4686468" y="1639840"/>
            <a:ext cx="1305624" cy="1169551"/>
          </a:xfrm>
          <a:prstGeom prst="rect">
            <a:avLst/>
          </a:prstGeom>
          <a:solidFill>
            <a:schemeClr val="bg1"/>
          </a:solidFill>
        </p:spPr>
        <p:txBody>
          <a:bodyPr wrap="square" rtlCol="0">
            <a:spAutoFit/>
          </a:bodyPr>
          <a:lstStyle/>
          <a:p>
            <a:r>
              <a:rPr lang="en-US" sz="1400" b="1" dirty="0">
                <a:solidFill>
                  <a:schemeClr val="accent1"/>
                </a:solidFill>
                <a:latin typeface="Calibri" panose="020F0502020204030204" pitchFamily="34" charset="0"/>
              </a:rPr>
              <a:t>PRESS THE POWER BUTTON</a:t>
            </a:r>
            <a:br>
              <a:rPr lang="en-US" sz="1400" b="1" dirty="0">
                <a:solidFill>
                  <a:schemeClr val="accent1"/>
                </a:solidFill>
                <a:latin typeface="Calibri" panose="020F0502020204030204" pitchFamily="34" charset="0"/>
              </a:rPr>
            </a:br>
            <a:r>
              <a:rPr lang="en-US" sz="1400" b="1" dirty="0">
                <a:solidFill>
                  <a:schemeClr val="accent1"/>
                </a:solidFill>
                <a:latin typeface="Calibri" panose="020F0502020204030204" pitchFamily="34" charset="0"/>
              </a:rPr>
              <a:t>TO TURN ON THE </a:t>
            </a:r>
            <a:r>
              <a:rPr lang="en-US" sz="1400" b="1" i="1" dirty="0">
                <a:solidFill>
                  <a:schemeClr val="accent1"/>
                </a:solidFill>
                <a:latin typeface="Calibri" panose="020F0502020204030204" pitchFamily="34" charset="0"/>
              </a:rPr>
              <a:t>i-STAT 1</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C8219AAD-5FCE-334A-0935-B2460CE70D25}"/>
              </a:ext>
            </a:extLst>
          </p:cNvPr>
          <p:cNvPicPr>
            <a:picLocks noChangeAspect="1"/>
          </p:cNvPicPr>
          <p:nvPr/>
        </p:nvPicPr>
        <p:blipFill>
          <a:blip r:embed="rId4" cstate="print">
            <a:extLst>
              <a:ext uri="{28A0092B-C50C-407E-A947-70E740481C1C}">
                <a14:useLocalDpi xmlns:a14="http://schemas.microsoft.com/office/drawing/2010/main" val="0"/>
              </a:ext>
            </a:extLst>
          </a:blip>
          <a:srcRect r="86712"/>
          <a:stretch/>
        </p:blipFill>
        <p:spPr>
          <a:xfrm>
            <a:off x="5423155" y="2085964"/>
            <a:ext cx="217885" cy="248146"/>
          </a:xfrm>
          <a:prstGeom prst="rect">
            <a:avLst/>
          </a:prstGeom>
        </p:spPr>
      </p:pic>
      <p:sp>
        <p:nvSpPr>
          <p:cNvPr id="10" name="TextBox 9">
            <a:extLst>
              <a:ext uri="{FF2B5EF4-FFF2-40B4-BE49-F238E27FC236}">
                <a16:creationId xmlns:a16="http://schemas.microsoft.com/office/drawing/2014/main" id="{48EE5FB3-A503-8E4E-4817-53AD93867DB2}"/>
              </a:ext>
            </a:extLst>
          </p:cNvPr>
          <p:cNvSpPr txBox="1"/>
          <p:nvPr/>
        </p:nvSpPr>
        <p:spPr>
          <a:xfrm>
            <a:off x="7733633" y="2612470"/>
            <a:ext cx="1215527" cy="954107"/>
          </a:xfrm>
          <a:prstGeom prst="rect">
            <a:avLst/>
          </a:prstGeom>
          <a:noFill/>
        </p:spPr>
        <p:txBody>
          <a:bodyPr wrap="square" rtlCol="0">
            <a:spAutoFit/>
          </a:bodyPr>
          <a:lstStyle/>
          <a:p>
            <a:r>
              <a:rPr lang="en-US" sz="1400" b="1" dirty="0">
                <a:solidFill>
                  <a:schemeClr val="accent1"/>
                </a:solidFill>
                <a:latin typeface="Calibri" panose="020F0502020204030204" pitchFamily="34" charset="0"/>
              </a:rPr>
              <a:t>PRESS</a:t>
            </a:r>
            <a:br>
              <a:rPr lang="en-US" sz="1400" b="1" dirty="0">
                <a:solidFill>
                  <a:schemeClr val="accent1"/>
                </a:solidFill>
                <a:latin typeface="Calibri" panose="020F0502020204030204" pitchFamily="34" charset="0"/>
              </a:rPr>
            </a:br>
            <a:r>
              <a:rPr lang="en-US" sz="1400" b="1" dirty="0">
                <a:solidFill>
                  <a:schemeClr val="accent1"/>
                </a:solidFill>
                <a:latin typeface="Calibri" panose="020F0502020204030204" pitchFamily="34" charset="0"/>
              </a:rPr>
              <a:t>TO PERFORM A PATIENT TEST</a:t>
            </a:r>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9CAEBD16-CECE-A8F6-6BA3-0919BC389978}"/>
              </a:ext>
            </a:extLst>
          </p:cNvPr>
          <p:cNvPicPr>
            <a:picLocks noChangeAspect="1"/>
          </p:cNvPicPr>
          <p:nvPr/>
        </p:nvPicPr>
        <p:blipFill>
          <a:blip r:embed="rId5" cstate="print">
            <a:extLst>
              <a:ext uri="{28A0092B-C50C-407E-A947-70E740481C1C}">
                <a14:useLocalDpi xmlns:a14="http://schemas.microsoft.com/office/drawing/2010/main" val="0"/>
              </a:ext>
            </a:extLst>
          </a:blip>
          <a:srcRect l="86041"/>
          <a:stretch/>
        </p:blipFill>
        <p:spPr>
          <a:xfrm>
            <a:off x="8303604" y="2653085"/>
            <a:ext cx="253021" cy="241689"/>
          </a:xfrm>
          <a:prstGeom prst="rect">
            <a:avLst/>
          </a:prstGeom>
        </p:spPr>
      </p:pic>
      <p:cxnSp>
        <p:nvCxnSpPr>
          <p:cNvPr id="12" name="Straight Connector 11">
            <a:extLst>
              <a:ext uri="{FF2B5EF4-FFF2-40B4-BE49-F238E27FC236}">
                <a16:creationId xmlns:a16="http://schemas.microsoft.com/office/drawing/2014/main" id="{3A2D420F-A712-6E68-89D2-A35AE2372A13}"/>
              </a:ext>
            </a:extLst>
          </p:cNvPr>
          <p:cNvCxnSpPr>
            <a:cxnSpLocks/>
          </p:cNvCxnSpPr>
          <p:nvPr/>
        </p:nvCxnSpPr>
        <p:spPr>
          <a:xfrm>
            <a:off x="7009525" y="3393758"/>
            <a:ext cx="724108" cy="0"/>
          </a:xfrm>
          <a:prstGeom prst="line">
            <a:avLst/>
          </a:prstGeom>
          <a:ln w="22225">
            <a:solidFill>
              <a:schemeClr val="accent4"/>
            </a:solidFill>
            <a:headEnd type="none" w="med" len="med"/>
            <a:tailEnd type="none" w="med" len="med"/>
          </a:ln>
          <a:effectLst/>
        </p:spPr>
        <p:style>
          <a:lnRef idx="2">
            <a:schemeClr val="accent5"/>
          </a:lnRef>
          <a:fillRef idx="0">
            <a:schemeClr val="accent5"/>
          </a:fillRef>
          <a:effectRef idx="1">
            <a:schemeClr val="accent5"/>
          </a:effectRef>
          <a:fontRef idx="minor">
            <a:schemeClr val="tx1"/>
          </a:fontRef>
        </p:style>
      </p:cxnSp>
      <p:cxnSp>
        <p:nvCxnSpPr>
          <p:cNvPr id="13" name="Connector: Elbow 12">
            <a:extLst>
              <a:ext uri="{FF2B5EF4-FFF2-40B4-BE49-F238E27FC236}">
                <a16:creationId xmlns:a16="http://schemas.microsoft.com/office/drawing/2014/main" id="{A5552FCD-9673-4FC9-41AB-A84E1A8FF34C}"/>
              </a:ext>
            </a:extLst>
          </p:cNvPr>
          <p:cNvCxnSpPr>
            <a:cxnSpLocks/>
            <a:stCxn id="5" idx="2"/>
          </p:cNvCxnSpPr>
          <p:nvPr/>
        </p:nvCxnSpPr>
        <p:spPr>
          <a:xfrm rot="16200000" flipH="1">
            <a:off x="5481762" y="2666909"/>
            <a:ext cx="1459758" cy="1744722"/>
          </a:xfrm>
          <a:prstGeom prst="bentConnector2">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366579AB-25E8-8D6C-92DD-849E3481C5FE}"/>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13</a:t>
            </a:fld>
            <a:endParaRPr lang="en-IN" dirty="0"/>
          </a:p>
        </p:txBody>
      </p:sp>
    </p:spTree>
    <p:custDataLst>
      <p:tags r:id="rId1"/>
    </p:custDataLst>
    <p:extLst>
      <p:ext uri="{BB962C8B-B14F-4D97-AF65-F5344CB8AC3E}">
        <p14:creationId xmlns:p14="http://schemas.microsoft.com/office/powerpoint/2010/main" val="866770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D0F3B-7B34-651C-F896-D76AD3BAA44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D38EA7A-0F42-8E97-C9A1-6CA6CB82D6B4}"/>
              </a:ext>
            </a:extLst>
          </p:cNvPr>
          <p:cNvSpPr>
            <a:spLocks noGrp="1"/>
          </p:cNvSpPr>
          <p:nvPr>
            <p:ph type="title"/>
          </p:nvPr>
        </p:nvSpPr>
        <p:spPr>
          <a:xfrm>
            <a:off x="502919" y="569594"/>
            <a:ext cx="4920235" cy="390526"/>
          </a:xfrm>
        </p:spPr>
        <p:txBody>
          <a:bodyPr/>
          <a:lstStyle/>
          <a:p>
            <a:r>
              <a:rPr lang="en-US" dirty="0"/>
              <a:t>Prepare the analyzer</a:t>
            </a:r>
            <a:r>
              <a:rPr lang="en-US" sz="2800" i="1" dirty="0"/>
              <a:t> – </a:t>
            </a:r>
            <a:br>
              <a:rPr lang="en-US" sz="2800" i="1" dirty="0"/>
            </a:br>
            <a:r>
              <a:rPr lang="en-US" sz="2800" dirty="0"/>
              <a:t>i-STAT 1 Wireless</a:t>
            </a:r>
            <a:endParaRPr lang="en-US" dirty="0"/>
          </a:p>
        </p:txBody>
      </p:sp>
      <p:sp>
        <p:nvSpPr>
          <p:cNvPr id="3" name="Content Placeholder 2">
            <a:extLst>
              <a:ext uri="{FF2B5EF4-FFF2-40B4-BE49-F238E27FC236}">
                <a16:creationId xmlns:a16="http://schemas.microsoft.com/office/drawing/2014/main" id="{B54E22F6-378D-D58C-047A-20E2E49A4C15}"/>
              </a:ext>
            </a:extLst>
          </p:cNvPr>
          <p:cNvSpPr>
            <a:spLocks noGrp="1"/>
          </p:cNvSpPr>
          <p:nvPr>
            <p:ph type="body" sz="quarter" idx="11"/>
          </p:nvPr>
        </p:nvSpPr>
        <p:spPr>
          <a:xfrm>
            <a:off x="502919" y="1761389"/>
            <a:ext cx="3984625" cy="3192167"/>
          </a:xfrm>
        </p:spPr>
        <p:txBody>
          <a:bodyPr vert="horz" lIns="0" tIns="0" rIns="91440" bIns="45720" rtlCol="0" anchor="t">
            <a:noAutofit/>
          </a:bodyPr>
          <a:lstStyle/>
          <a:p>
            <a:r>
              <a:rPr lang="en-US" dirty="0">
                <a:cs typeface="Calibri"/>
              </a:rPr>
              <a:t>POWER UP THE ANALYZER</a:t>
            </a:r>
          </a:p>
          <a:p>
            <a:pPr marL="285750" indent="-285750">
              <a:buFont typeface="Arial" panose="020B0604020202020204" pitchFamily="34" charset="0"/>
              <a:buChar char="•"/>
            </a:pPr>
            <a:r>
              <a:rPr lang="en-US" sz="1400" dirty="0">
                <a:solidFill>
                  <a:schemeClr val="tx1"/>
                </a:solidFill>
                <a:cs typeface="Calibri"/>
              </a:rPr>
              <a:t>Press the power button to turn on the analyzer</a:t>
            </a:r>
            <a:endParaRPr lang="en-US" sz="1400" dirty="0">
              <a:solidFill>
                <a:schemeClr val="tx1"/>
              </a:solidFill>
              <a:ea typeface="Calibri"/>
              <a:cs typeface="Calibri"/>
            </a:endParaRPr>
          </a:p>
          <a:p>
            <a:pPr marL="285750" indent="-285750">
              <a:buFont typeface="Arial" panose="020B0604020202020204" pitchFamily="34" charset="0"/>
              <a:buChar char="•"/>
            </a:pPr>
            <a:r>
              <a:rPr lang="en-US" sz="1400" dirty="0">
                <a:solidFill>
                  <a:schemeClr val="tx1"/>
                </a:solidFill>
                <a:cs typeface="Calibri"/>
              </a:rPr>
              <a:t>From the </a:t>
            </a:r>
            <a:r>
              <a:rPr lang="en-US" sz="1400" dirty="0">
                <a:solidFill>
                  <a:schemeClr val="accent3"/>
                </a:solidFill>
                <a:cs typeface="Calibri"/>
              </a:rPr>
              <a:t>Test Menu </a:t>
            </a:r>
            <a:r>
              <a:rPr lang="en-US" sz="1400" dirty="0">
                <a:solidFill>
                  <a:schemeClr val="tx1"/>
                </a:solidFill>
                <a:cs typeface="Calibri"/>
              </a:rPr>
              <a:t>screen, press </a:t>
            </a:r>
            <a:r>
              <a:rPr lang="en-US" sz="1400" dirty="0">
                <a:cs typeface="Calibri"/>
              </a:rPr>
              <a:t>2</a:t>
            </a:r>
            <a:r>
              <a:rPr lang="en-US" sz="1400" dirty="0">
                <a:solidFill>
                  <a:schemeClr val="tx1"/>
                </a:solidFill>
                <a:cs typeface="Calibri"/>
              </a:rPr>
              <a:t> on the keypad for “</a:t>
            </a:r>
            <a:r>
              <a:rPr lang="en-US" sz="1400" dirty="0">
                <a:solidFill>
                  <a:schemeClr val="accent3"/>
                </a:solidFill>
                <a:cs typeface="Calibri"/>
              </a:rPr>
              <a:t>i-STAT Cartridge</a:t>
            </a:r>
            <a:r>
              <a:rPr lang="en-US" sz="1400" dirty="0">
                <a:solidFill>
                  <a:schemeClr val="tx1"/>
                </a:solidFill>
                <a:cs typeface="Calibri"/>
              </a:rPr>
              <a:t>”</a:t>
            </a:r>
            <a:endParaRPr lang="en-US" sz="1400" dirty="0">
              <a:solidFill>
                <a:schemeClr val="tx1"/>
              </a:solidFill>
              <a:ea typeface="Calibri"/>
              <a:cs typeface="Calibri"/>
            </a:endParaRPr>
          </a:p>
          <a:p>
            <a:pPr marL="285750" indent="-285750">
              <a:buFont typeface="Arial" panose="020B0604020202020204" pitchFamily="34" charset="0"/>
              <a:buChar char="•"/>
            </a:pPr>
            <a:r>
              <a:rPr lang="en-US" sz="1400" dirty="0">
                <a:solidFill>
                  <a:schemeClr val="tx1"/>
                </a:solidFill>
                <a:cs typeface="Calibri"/>
              </a:rPr>
              <a:t>Follow the on-screen prompts</a:t>
            </a:r>
            <a:endParaRPr lang="en-US" sz="1400" dirty="0">
              <a:solidFill>
                <a:schemeClr val="tx1"/>
              </a:solidFill>
              <a:ea typeface="Calibri"/>
              <a:cs typeface="Calibri"/>
            </a:endParaRPr>
          </a:p>
          <a:p>
            <a:endParaRPr lang="en-US" dirty="0"/>
          </a:p>
        </p:txBody>
      </p:sp>
      <p:pic>
        <p:nvPicPr>
          <p:cNvPr id="4" name="Picture 3">
            <a:extLst>
              <a:ext uri="{FF2B5EF4-FFF2-40B4-BE49-F238E27FC236}">
                <a16:creationId xmlns:a16="http://schemas.microsoft.com/office/drawing/2014/main" id="{EE9DF48C-AC5A-6F5E-2B2D-A845A4599154}"/>
              </a:ext>
            </a:extLst>
          </p:cNvPr>
          <p:cNvPicPr>
            <a:picLocks noChangeAspect="1"/>
          </p:cNvPicPr>
          <p:nvPr/>
        </p:nvPicPr>
        <p:blipFill>
          <a:blip r:embed="rId3"/>
          <a:stretch>
            <a:fillRect/>
          </a:stretch>
        </p:blipFill>
        <p:spPr>
          <a:xfrm>
            <a:off x="6091699" y="251031"/>
            <a:ext cx="1608511" cy="4322875"/>
          </a:xfrm>
          <a:prstGeom prst="rect">
            <a:avLst/>
          </a:prstGeom>
        </p:spPr>
      </p:pic>
      <p:sp>
        <p:nvSpPr>
          <p:cNvPr id="5" name="TextBox 4">
            <a:extLst>
              <a:ext uri="{FF2B5EF4-FFF2-40B4-BE49-F238E27FC236}">
                <a16:creationId xmlns:a16="http://schemas.microsoft.com/office/drawing/2014/main" id="{E92B2573-B6A3-004D-D6FC-2B5C7C11A933}"/>
              </a:ext>
            </a:extLst>
          </p:cNvPr>
          <p:cNvSpPr txBox="1"/>
          <p:nvPr/>
        </p:nvSpPr>
        <p:spPr>
          <a:xfrm>
            <a:off x="4686468" y="1639840"/>
            <a:ext cx="1305624" cy="1169551"/>
          </a:xfrm>
          <a:prstGeom prst="rect">
            <a:avLst/>
          </a:prstGeom>
          <a:solidFill>
            <a:schemeClr val="bg1"/>
          </a:solidFill>
        </p:spPr>
        <p:txBody>
          <a:bodyPr wrap="square" rtlCol="0">
            <a:spAutoFit/>
          </a:bodyPr>
          <a:lstStyle/>
          <a:p>
            <a:r>
              <a:rPr lang="en-US" sz="1400" b="1" dirty="0">
                <a:solidFill>
                  <a:schemeClr val="accent1"/>
                </a:solidFill>
                <a:latin typeface="Calibri" panose="020F0502020204030204" pitchFamily="34" charset="0"/>
              </a:rPr>
              <a:t>PRESS THE POWER BUTTON</a:t>
            </a:r>
            <a:br>
              <a:rPr lang="en-US" sz="1400" b="1" dirty="0">
                <a:solidFill>
                  <a:schemeClr val="accent1"/>
                </a:solidFill>
                <a:latin typeface="Calibri" panose="020F0502020204030204" pitchFamily="34" charset="0"/>
              </a:rPr>
            </a:br>
            <a:r>
              <a:rPr lang="en-US" sz="1400" b="1" dirty="0">
                <a:solidFill>
                  <a:schemeClr val="accent1"/>
                </a:solidFill>
                <a:latin typeface="Calibri" panose="020F0502020204030204" pitchFamily="34" charset="0"/>
              </a:rPr>
              <a:t>TO TURN ON THE </a:t>
            </a:r>
            <a:r>
              <a:rPr lang="en-US" sz="1400" b="1" i="1" dirty="0">
                <a:solidFill>
                  <a:schemeClr val="accent1"/>
                </a:solidFill>
                <a:latin typeface="Calibri" panose="020F0502020204030204" pitchFamily="34" charset="0"/>
              </a:rPr>
              <a:t>i-STAT 1</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C8219AAD-5FCE-334A-0935-B2460CE70D25}"/>
              </a:ext>
            </a:extLst>
          </p:cNvPr>
          <p:cNvPicPr>
            <a:picLocks noChangeAspect="1"/>
          </p:cNvPicPr>
          <p:nvPr/>
        </p:nvPicPr>
        <p:blipFill>
          <a:blip r:embed="rId4" cstate="print">
            <a:extLst>
              <a:ext uri="{28A0092B-C50C-407E-A947-70E740481C1C}">
                <a14:useLocalDpi xmlns:a14="http://schemas.microsoft.com/office/drawing/2010/main" val="0"/>
              </a:ext>
            </a:extLst>
          </a:blip>
          <a:srcRect r="86712"/>
          <a:stretch/>
        </p:blipFill>
        <p:spPr>
          <a:xfrm>
            <a:off x="5423155" y="2085964"/>
            <a:ext cx="217885" cy="248146"/>
          </a:xfrm>
          <a:prstGeom prst="rect">
            <a:avLst/>
          </a:prstGeom>
        </p:spPr>
      </p:pic>
      <p:sp>
        <p:nvSpPr>
          <p:cNvPr id="10" name="TextBox 9">
            <a:extLst>
              <a:ext uri="{FF2B5EF4-FFF2-40B4-BE49-F238E27FC236}">
                <a16:creationId xmlns:a16="http://schemas.microsoft.com/office/drawing/2014/main" id="{48EE5FB3-A503-8E4E-4817-53AD93867DB2}"/>
              </a:ext>
            </a:extLst>
          </p:cNvPr>
          <p:cNvSpPr txBox="1"/>
          <p:nvPr/>
        </p:nvSpPr>
        <p:spPr>
          <a:xfrm>
            <a:off x="7733633" y="2612470"/>
            <a:ext cx="1215527" cy="954107"/>
          </a:xfrm>
          <a:prstGeom prst="rect">
            <a:avLst/>
          </a:prstGeom>
          <a:noFill/>
        </p:spPr>
        <p:txBody>
          <a:bodyPr wrap="square" rtlCol="0">
            <a:spAutoFit/>
          </a:bodyPr>
          <a:lstStyle/>
          <a:p>
            <a:r>
              <a:rPr lang="en-US" sz="1400" b="1" dirty="0">
                <a:solidFill>
                  <a:schemeClr val="accent1"/>
                </a:solidFill>
                <a:latin typeface="Calibri" panose="020F0502020204030204" pitchFamily="34" charset="0"/>
              </a:rPr>
              <a:t>PRESS</a:t>
            </a:r>
            <a:br>
              <a:rPr lang="en-US" sz="1400" b="1" dirty="0">
                <a:solidFill>
                  <a:schemeClr val="accent1"/>
                </a:solidFill>
                <a:latin typeface="Calibri" panose="020F0502020204030204" pitchFamily="34" charset="0"/>
              </a:rPr>
            </a:br>
            <a:r>
              <a:rPr lang="en-US" sz="1400" b="1" dirty="0">
                <a:solidFill>
                  <a:schemeClr val="accent1"/>
                </a:solidFill>
                <a:latin typeface="Calibri" panose="020F0502020204030204" pitchFamily="34" charset="0"/>
              </a:rPr>
              <a:t>TO PERFORM A PATIENT TEST</a:t>
            </a:r>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9CAEBD16-CECE-A8F6-6BA3-0919BC389978}"/>
              </a:ext>
            </a:extLst>
          </p:cNvPr>
          <p:cNvPicPr>
            <a:picLocks noChangeAspect="1"/>
          </p:cNvPicPr>
          <p:nvPr/>
        </p:nvPicPr>
        <p:blipFill>
          <a:blip r:embed="rId5" cstate="print">
            <a:extLst>
              <a:ext uri="{28A0092B-C50C-407E-A947-70E740481C1C}">
                <a14:useLocalDpi xmlns:a14="http://schemas.microsoft.com/office/drawing/2010/main" val="0"/>
              </a:ext>
            </a:extLst>
          </a:blip>
          <a:srcRect l="86041"/>
          <a:stretch/>
        </p:blipFill>
        <p:spPr>
          <a:xfrm>
            <a:off x="8303604" y="2653085"/>
            <a:ext cx="253021" cy="241689"/>
          </a:xfrm>
          <a:prstGeom prst="rect">
            <a:avLst/>
          </a:prstGeom>
        </p:spPr>
      </p:pic>
      <p:cxnSp>
        <p:nvCxnSpPr>
          <p:cNvPr id="12" name="Straight Connector 11">
            <a:extLst>
              <a:ext uri="{FF2B5EF4-FFF2-40B4-BE49-F238E27FC236}">
                <a16:creationId xmlns:a16="http://schemas.microsoft.com/office/drawing/2014/main" id="{3A2D420F-A712-6E68-89D2-A35AE2372A13}"/>
              </a:ext>
            </a:extLst>
          </p:cNvPr>
          <p:cNvCxnSpPr>
            <a:cxnSpLocks/>
          </p:cNvCxnSpPr>
          <p:nvPr/>
        </p:nvCxnSpPr>
        <p:spPr>
          <a:xfrm>
            <a:off x="7009525" y="3357473"/>
            <a:ext cx="724108" cy="0"/>
          </a:xfrm>
          <a:prstGeom prst="line">
            <a:avLst/>
          </a:prstGeom>
          <a:ln w="22225">
            <a:solidFill>
              <a:schemeClr val="accent4"/>
            </a:solidFill>
            <a:headEnd type="none" w="med" len="med"/>
            <a:tailEnd type="none" w="med" len="med"/>
          </a:ln>
          <a:effectLst/>
        </p:spPr>
        <p:style>
          <a:lnRef idx="2">
            <a:schemeClr val="accent5"/>
          </a:lnRef>
          <a:fillRef idx="0">
            <a:schemeClr val="accent5"/>
          </a:fillRef>
          <a:effectRef idx="1">
            <a:schemeClr val="accent5"/>
          </a:effectRef>
          <a:fontRef idx="minor">
            <a:schemeClr val="tx1"/>
          </a:fontRef>
        </p:style>
      </p:cxnSp>
      <p:cxnSp>
        <p:nvCxnSpPr>
          <p:cNvPr id="13" name="Connector: Elbow 12">
            <a:extLst>
              <a:ext uri="{FF2B5EF4-FFF2-40B4-BE49-F238E27FC236}">
                <a16:creationId xmlns:a16="http://schemas.microsoft.com/office/drawing/2014/main" id="{A5552FCD-9673-4FC9-41AB-A84E1A8FF34C}"/>
              </a:ext>
            </a:extLst>
          </p:cNvPr>
          <p:cNvCxnSpPr>
            <a:cxnSpLocks/>
            <a:stCxn id="5" idx="2"/>
          </p:cNvCxnSpPr>
          <p:nvPr/>
        </p:nvCxnSpPr>
        <p:spPr>
          <a:xfrm rot="16200000" flipH="1">
            <a:off x="5481762" y="2666909"/>
            <a:ext cx="1459758" cy="1744722"/>
          </a:xfrm>
          <a:prstGeom prst="bentConnector2">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967A47A2-67D3-3BE3-6AA9-7B210EE66B12}"/>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14</a:t>
            </a:fld>
            <a:endParaRPr lang="en-IN" dirty="0"/>
          </a:p>
        </p:txBody>
      </p:sp>
    </p:spTree>
    <p:custDataLst>
      <p:tags r:id="rId1"/>
    </p:custDataLst>
    <p:extLst>
      <p:ext uri="{BB962C8B-B14F-4D97-AF65-F5344CB8AC3E}">
        <p14:creationId xmlns:p14="http://schemas.microsoft.com/office/powerpoint/2010/main" val="110800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37FFC-A96F-F723-44EE-332EC09E554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13D0E7B-F6B8-D6DE-D2A2-D0FD80C3E30B}"/>
              </a:ext>
            </a:extLst>
          </p:cNvPr>
          <p:cNvSpPr>
            <a:spLocks noGrp="1"/>
          </p:cNvSpPr>
          <p:nvPr>
            <p:ph type="title"/>
          </p:nvPr>
        </p:nvSpPr>
        <p:spPr/>
        <p:txBody>
          <a:bodyPr/>
          <a:lstStyle/>
          <a:p>
            <a:r>
              <a:rPr lang="en-US" dirty="0"/>
              <a:t>Prepare the analyzer </a:t>
            </a:r>
            <a:r>
              <a:rPr lang="en-US" sz="1400" dirty="0"/>
              <a:t>–</a:t>
            </a:r>
            <a:r>
              <a:rPr lang="en-US" sz="2400" i="1" dirty="0"/>
              <a:t> </a:t>
            </a:r>
            <a:r>
              <a:rPr lang="en-US" sz="1400" dirty="0"/>
              <a:t>cont’d</a:t>
            </a:r>
            <a:endParaRPr lang="en-US" sz="2400" dirty="0"/>
          </a:p>
        </p:txBody>
      </p:sp>
      <p:sp>
        <p:nvSpPr>
          <p:cNvPr id="5" name="Slide Number Placeholder 4">
            <a:extLst>
              <a:ext uri="{FF2B5EF4-FFF2-40B4-BE49-F238E27FC236}">
                <a16:creationId xmlns:a16="http://schemas.microsoft.com/office/drawing/2014/main" id="{52DFF980-FD1E-A41B-4C09-67579CB9DD5D}"/>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15</a:t>
            </a:fld>
            <a:endParaRPr lang="en-IN" dirty="0"/>
          </a:p>
        </p:txBody>
      </p:sp>
      <p:sp>
        <p:nvSpPr>
          <p:cNvPr id="3" name="Content Placeholder 2">
            <a:extLst>
              <a:ext uri="{FF2B5EF4-FFF2-40B4-BE49-F238E27FC236}">
                <a16:creationId xmlns:a16="http://schemas.microsoft.com/office/drawing/2014/main" id="{F54642B5-F2E1-2E93-9C9A-27E374C33AC3}"/>
              </a:ext>
            </a:extLst>
          </p:cNvPr>
          <p:cNvSpPr>
            <a:spLocks noGrp="1"/>
          </p:cNvSpPr>
          <p:nvPr>
            <p:ph type="body" sz="quarter" idx="11"/>
          </p:nvPr>
        </p:nvSpPr>
        <p:spPr>
          <a:xfrm>
            <a:off x="502920" y="1287167"/>
            <a:ext cx="4483689" cy="3397250"/>
          </a:xfrm>
        </p:spPr>
        <p:txBody>
          <a:bodyPr/>
          <a:lstStyle/>
          <a:p>
            <a:pPr defTabSz="385763">
              <a:spcBef>
                <a:spcPts val="254"/>
              </a:spcBef>
            </a:pPr>
            <a:r>
              <a:rPr lang="en-US" dirty="0">
                <a:latin typeface="+mn-lt"/>
              </a:rPr>
              <a:t>BARCODE SCAN: OPERATOR ID, THEN PATIENT ID</a:t>
            </a:r>
            <a:endParaRPr lang="en-US" dirty="0">
              <a:solidFill>
                <a:schemeClr val="accent3"/>
              </a:solidFill>
              <a:latin typeface="+mn-lt"/>
            </a:endParaRPr>
          </a:p>
          <a:p>
            <a:pPr marL="285750" indent="-285750" defTabSz="385763">
              <a:spcBef>
                <a:spcPts val="254"/>
              </a:spcBef>
              <a:buFont typeface="Arial" panose="020B0604020202020204" pitchFamily="34" charset="0"/>
              <a:buChar char="•"/>
            </a:pPr>
            <a:r>
              <a:rPr lang="en-US" sz="1400" b="0" dirty="0">
                <a:solidFill>
                  <a:schemeClr val="tx1"/>
                </a:solidFill>
              </a:rPr>
              <a:t>Hold the analyzer </a:t>
            </a:r>
            <a:r>
              <a:rPr lang="en-US" sz="1400" b="1" dirty="0">
                <a:solidFill>
                  <a:schemeClr val="tx1"/>
                </a:solidFill>
              </a:rPr>
              <a:t>3 to 9 inches </a:t>
            </a:r>
            <a:r>
              <a:rPr lang="en-US" sz="1400" b="0" dirty="0">
                <a:solidFill>
                  <a:schemeClr val="tx1"/>
                </a:solidFill>
              </a:rPr>
              <a:t>away from the barcode</a:t>
            </a:r>
          </a:p>
          <a:p>
            <a:pPr marL="285750" indent="-285750" defTabSz="385763">
              <a:spcBef>
                <a:spcPts val="254"/>
              </a:spcBef>
              <a:buFont typeface="Arial" panose="020B0604020202020204" pitchFamily="34" charset="0"/>
              <a:buChar char="•"/>
            </a:pPr>
            <a:r>
              <a:rPr lang="en-US" sz="1400" b="0" dirty="0">
                <a:solidFill>
                  <a:schemeClr val="tx1"/>
                </a:solidFill>
              </a:rPr>
              <a:t>Press and hold down the </a:t>
            </a:r>
            <a:r>
              <a:rPr lang="en-US" sz="1400" b="0" dirty="0"/>
              <a:t>SCAN</a:t>
            </a:r>
            <a:r>
              <a:rPr lang="en-US" sz="1400" b="0" dirty="0">
                <a:solidFill>
                  <a:schemeClr val="tx1"/>
                </a:solidFill>
              </a:rPr>
              <a:t> key</a:t>
            </a:r>
          </a:p>
          <a:p>
            <a:pPr marL="285750" indent="-285750" defTabSz="385763">
              <a:spcBef>
                <a:spcPts val="254"/>
              </a:spcBef>
              <a:buFont typeface="Arial" panose="020B0604020202020204" pitchFamily="34" charset="0"/>
              <a:buChar char="•"/>
            </a:pPr>
            <a:r>
              <a:rPr lang="en-US" sz="1400" b="0" dirty="0">
                <a:solidFill>
                  <a:schemeClr val="tx1"/>
                </a:solidFill>
              </a:rPr>
              <a:t>Laser beam must cover the entire length of the barcode</a:t>
            </a:r>
          </a:p>
          <a:p>
            <a:pPr marL="285750" indent="-285750" defTabSz="385763">
              <a:spcBef>
                <a:spcPts val="254"/>
              </a:spcBef>
              <a:buFont typeface="Arial" panose="020B0604020202020204" pitchFamily="34" charset="0"/>
              <a:buChar char="•"/>
            </a:pPr>
            <a:r>
              <a:rPr lang="en-US" sz="1400" b="0" dirty="0">
                <a:solidFill>
                  <a:schemeClr val="tx1"/>
                </a:solidFill>
              </a:rPr>
              <a:t>Wait for the beep or for laser beam to disappear</a:t>
            </a:r>
          </a:p>
          <a:p>
            <a:pPr marL="285750" indent="-285750" defTabSz="385763">
              <a:spcBef>
                <a:spcPts val="254"/>
              </a:spcBef>
              <a:buFont typeface="Arial" panose="020B0604020202020204" pitchFamily="34" charset="0"/>
              <a:buChar char="•"/>
            </a:pPr>
            <a:r>
              <a:rPr lang="en-US" sz="1400" b="0" dirty="0">
                <a:solidFill>
                  <a:schemeClr val="tx1"/>
                </a:solidFill>
              </a:rPr>
              <a:t>Release the </a:t>
            </a:r>
            <a:r>
              <a:rPr lang="en-US" sz="1400" b="0" dirty="0"/>
              <a:t>SCAN</a:t>
            </a:r>
            <a:r>
              <a:rPr lang="en-US" sz="1400" b="0" dirty="0">
                <a:solidFill>
                  <a:schemeClr val="tx1"/>
                </a:solidFill>
              </a:rPr>
              <a:t> key</a:t>
            </a:r>
          </a:p>
          <a:p>
            <a:pPr marL="285750" indent="-285750" defTabSz="385763">
              <a:spcBef>
                <a:spcPts val="254"/>
              </a:spcBef>
              <a:buFont typeface="Arial" panose="020B0604020202020204" pitchFamily="34" charset="0"/>
              <a:buChar char="•"/>
            </a:pPr>
            <a:r>
              <a:rPr lang="en-US" sz="1400" b="0" dirty="0">
                <a:solidFill>
                  <a:schemeClr val="tx1"/>
                </a:solidFill>
              </a:rPr>
              <a:t>Repeat if prompted</a:t>
            </a:r>
          </a:p>
          <a:p>
            <a:endParaRPr lang="en-US" dirty="0"/>
          </a:p>
        </p:txBody>
      </p:sp>
      <p:sp>
        <p:nvSpPr>
          <p:cNvPr id="20" name="Rectangle 19">
            <a:extLst>
              <a:ext uri="{FF2B5EF4-FFF2-40B4-BE49-F238E27FC236}">
                <a16:creationId xmlns:a16="http://schemas.microsoft.com/office/drawing/2014/main" id="{7F4421D3-1A73-0345-5167-95CB66B2B868}"/>
              </a:ext>
            </a:extLst>
          </p:cNvPr>
          <p:cNvSpPr/>
          <p:nvPr/>
        </p:nvSpPr>
        <p:spPr>
          <a:xfrm>
            <a:off x="7147609" y="2314064"/>
            <a:ext cx="1577961" cy="10249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r"/>
            <a:endParaRPr lang="en-US" dirty="0"/>
          </a:p>
        </p:txBody>
      </p:sp>
      <p:sp>
        <p:nvSpPr>
          <p:cNvPr id="19" name="Rectangle 18">
            <a:extLst>
              <a:ext uri="{FF2B5EF4-FFF2-40B4-BE49-F238E27FC236}">
                <a16:creationId xmlns:a16="http://schemas.microsoft.com/office/drawing/2014/main" id="{BAE4E5E0-AA7D-1C35-735E-27DCDFDF8BE4}"/>
              </a:ext>
            </a:extLst>
          </p:cNvPr>
          <p:cNvSpPr/>
          <p:nvPr/>
        </p:nvSpPr>
        <p:spPr>
          <a:xfrm>
            <a:off x="7147609" y="1141339"/>
            <a:ext cx="1577961" cy="10249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B4A8CA9D-6137-BA71-B3FB-3C94DF1940D2}"/>
              </a:ext>
            </a:extLst>
          </p:cNvPr>
          <p:cNvSpPr txBox="1"/>
          <p:nvPr/>
        </p:nvSpPr>
        <p:spPr>
          <a:xfrm>
            <a:off x="7251394" y="2680191"/>
            <a:ext cx="1199037" cy="461665"/>
          </a:xfrm>
          <a:prstGeom prst="rect">
            <a:avLst/>
          </a:prstGeom>
          <a:noFill/>
        </p:spPr>
        <p:txBody>
          <a:bodyPr wrap="square" lIns="91440" tIns="45720" rIns="91440" bIns="45720" rtlCol="0" anchor="t">
            <a:spAutoFit/>
          </a:bodyPr>
          <a:lstStyle/>
          <a:p>
            <a:r>
              <a:rPr lang="en-US" sz="1200" b="1" dirty="0">
                <a:solidFill>
                  <a:schemeClr val="bg1"/>
                </a:solidFill>
                <a:latin typeface="Calibri"/>
                <a:ea typeface="Calibri"/>
                <a:cs typeface="Calibri"/>
              </a:rPr>
              <a:t>OR ENTER THE PATIENT ID</a:t>
            </a:r>
          </a:p>
        </p:txBody>
      </p:sp>
      <p:pic>
        <p:nvPicPr>
          <p:cNvPr id="4" name="Picture 19">
            <a:extLst>
              <a:ext uri="{FF2B5EF4-FFF2-40B4-BE49-F238E27FC236}">
                <a16:creationId xmlns:a16="http://schemas.microsoft.com/office/drawing/2014/main" id="{B9B670CF-9B84-E93B-3547-57F70F4A93F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5999" b="39065"/>
          <a:stretch/>
        </p:blipFill>
        <p:spPr bwMode="auto">
          <a:xfrm>
            <a:off x="5181416" y="1125353"/>
            <a:ext cx="1935712" cy="2213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A person holding a identification card&#10;&#10;Description automatically generated">
            <a:extLst>
              <a:ext uri="{FF2B5EF4-FFF2-40B4-BE49-F238E27FC236}">
                <a16:creationId xmlns:a16="http://schemas.microsoft.com/office/drawing/2014/main" id="{731B4037-D667-8044-E372-432157D6C00F}"/>
              </a:ext>
            </a:extLst>
          </p:cNvPr>
          <p:cNvPicPr>
            <a:picLocks noChangeAspect="1"/>
          </p:cNvPicPr>
          <p:nvPr/>
        </p:nvPicPr>
        <p:blipFill>
          <a:blip r:embed="rId4">
            <a:extLst>
              <a:ext uri="{28A0092B-C50C-407E-A947-70E740481C1C}">
                <a14:useLocalDpi xmlns:a14="http://schemas.microsoft.com/office/drawing/2010/main" val="0"/>
              </a:ext>
            </a:extLst>
          </a:blip>
          <a:srcRect l="15994" t="18988" r="26207" b="42478"/>
          <a:stretch/>
        </p:blipFill>
        <p:spPr>
          <a:xfrm>
            <a:off x="5342057" y="1141339"/>
            <a:ext cx="1776119" cy="1024983"/>
          </a:xfrm>
          <a:prstGeom prst="rect">
            <a:avLst/>
          </a:prstGeom>
        </p:spPr>
      </p:pic>
      <p:sp>
        <p:nvSpPr>
          <p:cNvPr id="7" name="TextBox 6">
            <a:extLst>
              <a:ext uri="{FF2B5EF4-FFF2-40B4-BE49-F238E27FC236}">
                <a16:creationId xmlns:a16="http://schemas.microsoft.com/office/drawing/2014/main" id="{8BD4DB7A-BACF-3620-8842-5E93FC06C674}"/>
              </a:ext>
            </a:extLst>
          </p:cNvPr>
          <p:cNvSpPr txBox="1"/>
          <p:nvPr/>
        </p:nvSpPr>
        <p:spPr>
          <a:xfrm>
            <a:off x="7308249" y="1505546"/>
            <a:ext cx="1199037" cy="461665"/>
          </a:xfrm>
          <a:prstGeom prst="rect">
            <a:avLst/>
          </a:prstGeom>
          <a:noFill/>
        </p:spPr>
        <p:txBody>
          <a:bodyPr wrap="square" rtlCol="0">
            <a:spAutoFit/>
          </a:bodyPr>
          <a:lstStyle/>
          <a:p>
            <a:r>
              <a:rPr lang="en-US" sz="1200" b="1" dirty="0">
                <a:solidFill>
                  <a:schemeClr val="bg1"/>
                </a:solidFill>
                <a:latin typeface="Calibri" panose="020F0502020204030204" pitchFamily="34" charset="0"/>
              </a:rPr>
              <a:t>or enter your Operator ID</a:t>
            </a:r>
          </a:p>
        </p:txBody>
      </p:sp>
      <p:pic>
        <p:nvPicPr>
          <p:cNvPr id="27" name="Picture 26">
            <a:extLst>
              <a:ext uri="{FF2B5EF4-FFF2-40B4-BE49-F238E27FC236}">
                <a16:creationId xmlns:a16="http://schemas.microsoft.com/office/drawing/2014/main" id="{540E5873-3415-350C-185B-1A93C3C4F006}"/>
              </a:ext>
            </a:extLst>
          </p:cNvPr>
          <p:cNvPicPr>
            <a:picLocks noChangeAspect="1"/>
          </p:cNvPicPr>
          <p:nvPr/>
        </p:nvPicPr>
        <p:blipFill>
          <a:blip r:embed="rId5"/>
          <a:stretch>
            <a:fillRect/>
          </a:stretch>
        </p:blipFill>
        <p:spPr>
          <a:xfrm>
            <a:off x="7355386" y="1327471"/>
            <a:ext cx="552381" cy="219048"/>
          </a:xfrm>
          <a:prstGeom prst="rect">
            <a:avLst/>
          </a:prstGeom>
        </p:spPr>
      </p:pic>
      <p:pic>
        <p:nvPicPr>
          <p:cNvPr id="28" name="Picture 27">
            <a:extLst>
              <a:ext uri="{FF2B5EF4-FFF2-40B4-BE49-F238E27FC236}">
                <a16:creationId xmlns:a16="http://schemas.microsoft.com/office/drawing/2014/main" id="{7A03847C-005F-780F-63F8-2F1CA4120093}"/>
              </a:ext>
            </a:extLst>
          </p:cNvPr>
          <p:cNvPicPr>
            <a:picLocks noChangeAspect="1"/>
          </p:cNvPicPr>
          <p:nvPr/>
        </p:nvPicPr>
        <p:blipFill>
          <a:blip r:embed="rId5"/>
          <a:stretch>
            <a:fillRect/>
          </a:stretch>
        </p:blipFill>
        <p:spPr>
          <a:xfrm>
            <a:off x="7308249" y="2497734"/>
            <a:ext cx="552381" cy="219048"/>
          </a:xfrm>
          <a:prstGeom prst="rect">
            <a:avLst/>
          </a:prstGeom>
        </p:spPr>
      </p:pic>
      <p:grpSp>
        <p:nvGrpSpPr>
          <p:cNvPr id="13" name="Group 12">
            <a:extLst>
              <a:ext uri="{FF2B5EF4-FFF2-40B4-BE49-F238E27FC236}">
                <a16:creationId xmlns:a16="http://schemas.microsoft.com/office/drawing/2014/main" id="{5824BC2F-9715-05B2-66B9-FFF7DBD07EFD}"/>
              </a:ext>
            </a:extLst>
          </p:cNvPr>
          <p:cNvGrpSpPr/>
          <p:nvPr/>
        </p:nvGrpSpPr>
        <p:grpSpPr>
          <a:xfrm>
            <a:off x="7149579" y="1141339"/>
            <a:ext cx="1577961" cy="1024983"/>
            <a:chOff x="7147608" y="3469173"/>
            <a:chExt cx="1577961" cy="1024983"/>
          </a:xfrm>
        </p:grpSpPr>
        <p:sp>
          <p:nvSpPr>
            <p:cNvPr id="15" name="Rectangle 14">
              <a:extLst>
                <a:ext uri="{FF2B5EF4-FFF2-40B4-BE49-F238E27FC236}">
                  <a16:creationId xmlns:a16="http://schemas.microsoft.com/office/drawing/2014/main" id="{55AD6C80-930E-C313-73C8-D76B201453E7}"/>
                </a:ext>
              </a:extLst>
            </p:cNvPr>
            <p:cNvSpPr/>
            <p:nvPr/>
          </p:nvSpPr>
          <p:spPr>
            <a:xfrm>
              <a:off x="7147608" y="3469173"/>
              <a:ext cx="1577961" cy="10249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6AD8C789-4122-F472-AABD-4A620804278E}"/>
                </a:ext>
              </a:extLst>
            </p:cNvPr>
            <p:cNvSpPr txBox="1"/>
            <p:nvPr/>
          </p:nvSpPr>
          <p:spPr>
            <a:xfrm>
              <a:off x="7264414" y="3735453"/>
              <a:ext cx="1330797" cy="461665"/>
            </a:xfrm>
            <a:prstGeom prst="rect">
              <a:avLst/>
            </a:prstGeom>
            <a:noFill/>
          </p:spPr>
          <p:txBody>
            <a:bodyPr wrap="square" lIns="91440" tIns="45720" rIns="91440" bIns="45720" rtlCol="0" anchor="t">
              <a:spAutoFit/>
            </a:bodyPr>
            <a:lstStyle/>
            <a:p>
              <a:r>
                <a:rPr lang="en-US" sz="1200" b="1" dirty="0">
                  <a:solidFill>
                    <a:schemeClr val="bg1"/>
                  </a:solidFill>
                  <a:latin typeface="Calibri"/>
                  <a:ea typeface="Calibri"/>
                  <a:cs typeface="Calibri"/>
                </a:rPr>
                <a:t>OR ENTER THE OPERATOR ID</a:t>
              </a:r>
              <a:endParaRPr lang="en-US" dirty="0">
                <a:solidFill>
                  <a:schemeClr val="bg1"/>
                </a:solidFill>
              </a:endParaRPr>
            </a:p>
          </p:txBody>
        </p:sp>
        <p:pic>
          <p:nvPicPr>
            <p:cNvPr id="17" name="Picture 16">
              <a:extLst>
                <a:ext uri="{FF2B5EF4-FFF2-40B4-BE49-F238E27FC236}">
                  <a16:creationId xmlns:a16="http://schemas.microsoft.com/office/drawing/2014/main" id="{7F647312-CB76-E9F0-98C9-1F0B52D5DE08}"/>
                </a:ext>
              </a:extLst>
            </p:cNvPr>
            <p:cNvPicPr>
              <a:picLocks noChangeAspect="1"/>
            </p:cNvPicPr>
            <p:nvPr/>
          </p:nvPicPr>
          <p:blipFill>
            <a:blip r:embed="rId5"/>
            <a:stretch>
              <a:fillRect/>
            </a:stretch>
          </p:blipFill>
          <p:spPr>
            <a:xfrm>
              <a:off x="7296642" y="3525900"/>
              <a:ext cx="552381" cy="219048"/>
            </a:xfrm>
            <a:prstGeom prst="rect">
              <a:avLst/>
            </a:prstGeom>
          </p:spPr>
        </p:pic>
      </p:grpSp>
      <p:sp>
        <p:nvSpPr>
          <p:cNvPr id="18" name="TextBox 17">
            <a:extLst>
              <a:ext uri="{FF2B5EF4-FFF2-40B4-BE49-F238E27FC236}">
                <a16:creationId xmlns:a16="http://schemas.microsoft.com/office/drawing/2014/main" id="{063B1D24-378B-98A2-3F57-7114A4C1CDA5}"/>
              </a:ext>
            </a:extLst>
          </p:cNvPr>
          <p:cNvSpPr txBox="1"/>
          <p:nvPr/>
        </p:nvSpPr>
        <p:spPr>
          <a:xfrm>
            <a:off x="750898" y="3434423"/>
            <a:ext cx="4278302" cy="1520929"/>
          </a:xfrm>
          <a:prstGeom prst="rect">
            <a:avLst/>
          </a:prstGeom>
          <a:noFill/>
        </p:spPr>
        <p:txBody>
          <a:bodyPr wrap="square" lIns="91440" tIns="45720" rIns="91440" bIns="45720" rtlCol="0" anchor="t">
            <a:spAutoFit/>
          </a:bodyPr>
          <a:lstStyle/>
          <a:p>
            <a:pPr defTabSz="514350"/>
            <a:r>
              <a:rPr lang="en-US" sz="1400" b="1" dirty="0">
                <a:solidFill>
                  <a:schemeClr val="tx2"/>
                </a:solidFill>
                <a:cs typeface="Calibri" panose="020F0502020204030204" pitchFamily="34" charset="0"/>
              </a:rPr>
              <a:t>IMPORTANT</a:t>
            </a:r>
            <a:endParaRPr lang="en-US" sz="1400" dirty="0">
              <a:solidFill>
                <a:schemeClr val="tx2"/>
              </a:solidFill>
            </a:endParaRPr>
          </a:p>
          <a:p>
            <a:pPr marL="128270" indent="-128270">
              <a:spcAft>
                <a:spcPts val="450"/>
              </a:spcAft>
              <a:buFont typeface="Arial" panose="020B0604020202020204" pitchFamily="34" charset="0"/>
              <a:buChar char="•"/>
            </a:pPr>
            <a:r>
              <a:rPr lang="en-US" sz="1000" b="1" dirty="0">
                <a:cs typeface="Calibri"/>
              </a:rPr>
              <a:t>DO NOT stare into the laser aperture or the laser beam or point the laser beam at others.</a:t>
            </a:r>
            <a:endParaRPr lang="en-US" sz="1000" b="1" dirty="0">
              <a:ea typeface="Calibri"/>
              <a:cs typeface="Calibri"/>
            </a:endParaRPr>
          </a:p>
          <a:p>
            <a:pPr marL="128270" indent="-128270">
              <a:spcAft>
                <a:spcPts val="450"/>
              </a:spcAft>
              <a:buFont typeface="Arial" panose="020B0604020202020204" pitchFamily="34" charset="0"/>
              <a:buChar char="•"/>
            </a:pPr>
            <a:r>
              <a:rPr lang="en-US" sz="1000" b="1" dirty="0">
                <a:cs typeface="Calibri"/>
              </a:rPr>
              <a:t>Class 2 laser scanners use a low power, visible light diode.  As with any bright light source, such as the sun, the user should avoid staring directly into the laser beam. Momentary exposure to a Class 2 </a:t>
            </a:r>
            <a:br>
              <a:rPr lang="en-US" sz="1000" b="1" dirty="0">
                <a:cs typeface="Calibri"/>
              </a:rPr>
            </a:br>
            <a:r>
              <a:rPr lang="en-US" sz="1000" b="1" dirty="0">
                <a:cs typeface="Calibri"/>
              </a:rPr>
              <a:t>laser is not known to be harmful.</a:t>
            </a:r>
            <a:endParaRPr lang="en-US" sz="1000" b="1" dirty="0">
              <a:ea typeface="Calibri"/>
              <a:cs typeface="Calibri"/>
            </a:endParaRPr>
          </a:p>
          <a:p>
            <a:pPr algn="l"/>
            <a:endParaRPr lang="en-US" sz="1050" dirty="0"/>
          </a:p>
        </p:txBody>
      </p:sp>
      <p:cxnSp>
        <p:nvCxnSpPr>
          <p:cNvPr id="23" name="Straight Connector 22">
            <a:extLst>
              <a:ext uri="{FF2B5EF4-FFF2-40B4-BE49-F238E27FC236}">
                <a16:creationId xmlns:a16="http://schemas.microsoft.com/office/drawing/2014/main" id="{503ACFBC-58D5-A3D3-656E-57A086A00C0A}"/>
              </a:ext>
            </a:extLst>
          </p:cNvPr>
          <p:cNvCxnSpPr/>
          <p:nvPr/>
        </p:nvCxnSpPr>
        <p:spPr>
          <a:xfrm>
            <a:off x="419100" y="3310428"/>
            <a:ext cx="4610100"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25" name="Picture 24" descr="Icon&#10;&#10;Description automatically generated">
            <a:extLst>
              <a:ext uri="{FF2B5EF4-FFF2-40B4-BE49-F238E27FC236}">
                <a16:creationId xmlns:a16="http://schemas.microsoft.com/office/drawing/2014/main" id="{BBBABA14-6018-08A7-70F7-E7F72968FA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2134" y="3514384"/>
            <a:ext cx="342207" cy="342207"/>
          </a:xfrm>
          <a:prstGeom prst="rect">
            <a:avLst/>
          </a:prstGeom>
        </p:spPr>
      </p:pic>
    </p:spTree>
    <p:custDataLst>
      <p:tags r:id="rId1"/>
    </p:custDataLst>
    <p:extLst>
      <p:ext uri="{BB962C8B-B14F-4D97-AF65-F5344CB8AC3E}">
        <p14:creationId xmlns:p14="http://schemas.microsoft.com/office/powerpoint/2010/main" val="2771426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BAD2C-9D2A-3C8F-B71B-577E272EB3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51B7663-DF63-7CC3-2905-EC42FFBCBF8C}"/>
              </a:ext>
            </a:extLst>
          </p:cNvPr>
          <p:cNvSpPr>
            <a:spLocks noGrp="1"/>
          </p:cNvSpPr>
          <p:nvPr>
            <p:ph type="title"/>
          </p:nvPr>
        </p:nvSpPr>
        <p:spPr/>
        <p:txBody>
          <a:bodyPr/>
          <a:lstStyle/>
          <a:p>
            <a:r>
              <a:rPr lang="en-US" dirty="0"/>
              <a:t>Prepare the analyzer – i-STAT </a:t>
            </a:r>
            <a:r>
              <a:rPr lang="en-US" sz="2400" dirty="0"/>
              <a:t>1</a:t>
            </a:r>
            <a:endParaRPr lang="en-US" sz="2400" i="1" dirty="0"/>
          </a:p>
        </p:txBody>
      </p:sp>
      <p:sp>
        <p:nvSpPr>
          <p:cNvPr id="5" name="Slide Number Placeholder 4">
            <a:extLst>
              <a:ext uri="{FF2B5EF4-FFF2-40B4-BE49-F238E27FC236}">
                <a16:creationId xmlns:a16="http://schemas.microsoft.com/office/drawing/2014/main" id="{A831F347-06DA-7C33-6203-7DB67C321D70}"/>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16</a:t>
            </a:fld>
            <a:endParaRPr lang="en-IN" dirty="0"/>
          </a:p>
        </p:txBody>
      </p:sp>
      <p:grpSp>
        <p:nvGrpSpPr>
          <p:cNvPr id="2" name="Group 1">
            <a:extLst>
              <a:ext uri="{FF2B5EF4-FFF2-40B4-BE49-F238E27FC236}">
                <a16:creationId xmlns:a16="http://schemas.microsoft.com/office/drawing/2014/main" id="{3AEEE100-3643-8219-BE90-4195BC9E7AAD}"/>
              </a:ext>
            </a:extLst>
          </p:cNvPr>
          <p:cNvGrpSpPr/>
          <p:nvPr/>
        </p:nvGrpSpPr>
        <p:grpSpPr>
          <a:xfrm>
            <a:off x="3899973" y="1358605"/>
            <a:ext cx="4741107" cy="2788387"/>
            <a:chOff x="3200359" y="1419283"/>
            <a:chExt cx="5701796" cy="3353399"/>
          </a:xfrm>
        </p:grpSpPr>
        <p:pic>
          <p:nvPicPr>
            <p:cNvPr id="8" name="Picture 7">
              <a:extLst>
                <a:ext uri="{FF2B5EF4-FFF2-40B4-BE49-F238E27FC236}">
                  <a16:creationId xmlns:a16="http://schemas.microsoft.com/office/drawing/2014/main" id="{4198655C-DAEF-4689-BEC7-4135BF8DAA63}"/>
                </a:ext>
              </a:extLst>
            </p:cNvPr>
            <p:cNvPicPr>
              <a:picLocks noChangeAspect="1"/>
            </p:cNvPicPr>
            <p:nvPr/>
          </p:nvPicPr>
          <p:blipFill>
            <a:blip r:embed="rId3"/>
            <a:stretch>
              <a:fillRect/>
            </a:stretch>
          </p:blipFill>
          <p:spPr>
            <a:xfrm>
              <a:off x="7903795" y="1419283"/>
              <a:ext cx="998360" cy="2962884"/>
            </a:xfrm>
            <a:prstGeom prst="rect">
              <a:avLst/>
            </a:prstGeom>
          </p:spPr>
        </p:pic>
        <p:pic>
          <p:nvPicPr>
            <p:cNvPr id="9" name="Picture 8" descr="A grey scanner with a screen&#10;&#10;AI-generated content may be incorrect.">
              <a:extLst>
                <a:ext uri="{FF2B5EF4-FFF2-40B4-BE49-F238E27FC236}">
                  <a16:creationId xmlns:a16="http://schemas.microsoft.com/office/drawing/2014/main" id="{724D8D49-3A79-068C-D1D4-34D56BB3DE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9038" y="1419283"/>
              <a:ext cx="998561" cy="2962885"/>
            </a:xfrm>
            <a:prstGeom prst="rect">
              <a:avLst/>
            </a:prstGeom>
          </p:spPr>
        </p:pic>
        <p:pic>
          <p:nvPicPr>
            <p:cNvPr id="10" name="Picture 9" descr="A close-up of a medical scanner&#10;&#10;AI-generated content may be incorrect.">
              <a:extLst>
                <a:ext uri="{FF2B5EF4-FFF2-40B4-BE49-F238E27FC236}">
                  <a16:creationId xmlns:a16="http://schemas.microsoft.com/office/drawing/2014/main" id="{591A9DDC-443B-56E5-0974-5FCB76D615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53148" y="1419283"/>
              <a:ext cx="1782360" cy="2962885"/>
            </a:xfrm>
            <a:prstGeom prst="rect">
              <a:avLst/>
            </a:prstGeom>
          </p:spPr>
        </p:pic>
        <p:pic>
          <p:nvPicPr>
            <p:cNvPr id="12" name="Picture 11" descr="A close-up of a scan screen&#10;&#10;AI-generated content may be incorrect.">
              <a:extLst>
                <a:ext uri="{FF2B5EF4-FFF2-40B4-BE49-F238E27FC236}">
                  <a16:creationId xmlns:a16="http://schemas.microsoft.com/office/drawing/2014/main" id="{E1C728C2-9239-EFFE-6A49-F4AF47C8AF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0359" y="1419283"/>
              <a:ext cx="1763130" cy="2948749"/>
            </a:xfrm>
            <a:prstGeom prst="rect">
              <a:avLst/>
            </a:prstGeom>
          </p:spPr>
        </p:pic>
        <p:sp>
          <p:nvSpPr>
            <p:cNvPr id="13" name="Rectangle 12">
              <a:extLst>
                <a:ext uri="{FF2B5EF4-FFF2-40B4-BE49-F238E27FC236}">
                  <a16:creationId xmlns:a16="http://schemas.microsoft.com/office/drawing/2014/main" id="{52959238-C52E-DFC7-C0BD-6A517C1E1118}"/>
                </a:ext>
              </a:extLst>
            </p:cNvPr>
            <p:cNvSpPr/>
            <p:nvPr/>
          </p:nvSpPr>
          <p:spPr>
            <a:xfrm>
              <a:off x="5179423" y="3334467"/>
              <a:ext cx="657789" cy="978664"/>
            </a:xfrm>
            <a:prstGeom prst="rect">
              <a:avLst/>
            </a:prstGeom>
            <a:solidFill>
              <a:srgbClr val="FFC000">
                <a:alpha val="1882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FA5C5803-1B0D-D880-BF51-394E8C0020BB}"/>
                </a:ext>
              </a:extLst>
            </p:cNvPr>
            <p:cNvSpPr/>
            <p:nvPr/>
          </p:nvSpPr>
          <p:spPr>
            <a:xfrm>
              <a:off x="8086987" y="3334467"/>
              <a:ext cx="648173" cy="978663"/>
            </a:xfrm>
            <a:prstGeom prst="rect">
              <a:avLst/>
            </a:prstGeom>
            <a:solidFill>
              <a:srgbClr val="FFC000">
                <a:alpha val="1882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Box 19">
              <a:extLst>
                <a:ext uri="{FF2B5EF4-FFF2-40B4-BE49-F238E27FC236}">
                  <a16:creationId xmlns:a16="http://schemas.microsoft.com/office/drawing/2014/main" id="{EF0B5AA4-7932-213A-84B7-1BB9CF7CE178}"/>
                </a:ext>
              </a:extLst>
            </p:cNvPr>
            <p:cNvSpPr txBox="1">
              <a:spLocks noChangeArrowheads="1"/>
            </p:cNvSpPr>
            <p:nvPr/>
          </p:nvSpPr>
          <p:spPr bwMode="auto">
            <a:xfrm>
              <a:off x="6053148" y="4420016"/>
              <a:ext cx="1189050" cy="352666"/>
            </a:xfrm>
            <a:prstGeom prst="rect">
              <a:avLst/>
            </a:prstGeom>
            <a:noFill/>
            <a:ln>
              <a:noFill/>
            </a:ln>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50000"/>
                </a:spcBef>
              </a:pPr>
              <a:r>
                <a:rPr lang="en-US" altLang="en-US" sz="1400" b="1" dirty="0">
                  <a:solidFill>
                    <a:schemeClr val="accent1"/>
                  </a:solidFill>
                </a:rPr>
                <a:t>PATIENT ID</a:t>
              </a:r>
              <a:endParaRPr lang="en-US" altLang="en-US" sz="1400" b="1" cap="all" dirty="0">
                <a:solidFill>
                  <a:schemeClr val="accent1"/>
                </a:solidFill>
              </a:endParaRPr>
            </a:p>
          </p:txBody>
        </p:sp>
        <p:sp>
          <p:nvSpPr>
            <p:cNvPr id="25" name="Text Box 19">
              <a:extLst>
                <a:ext uri="{FF2B5EF4-FFF2-40B4-BE49-F238E27FC236}">
                  <a16:creationId xmlns:a16="http://schemas.microsoft.com/office/drawing/2014/main" id="{1BB557E3-CB9C-9484-4017-DF3ADDBB7BB1}"/>
                </a:ext>
              </a:extLst>
            </p:cNvPr>
            <p:cNvSpPr txBox="1">
              <a:spLocks noChangeArrowheads="1"/>
            </p:cNvSpPr>
            <p:nvPr/>
          </p:nvSpPr>
          <p:spPr bwMode="auto">
            <a:xfrm>
              <a:off x="3220709" y="4382167"/>
              <a:ext cx="1468143" cy="352666"/>
            </a:xfrm>
            <a:prstGeom prst="rect">
              <a:avLst/>
            </a:prstGeom>
            <a:noFill/>
            <a:ln>
              <a:noFill/>
            </a:ln>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50000"/>
                </a:spcBef>
              </a:pPr>
              <a:r>
                <a:rPr lang="en-US" altLang="en-US" sz="1400" b="1" dirty="0">
                  <a:solidFill>
                    <a:schemeClr val="accent1"/>
                  </a:solidFill>
                </a:rPr>
                <a:t>OPERATOR ID</a:t>
              </a:r>
              <a:endParaRPr lang="en-US" altLang="en-US" sz="1400" b="1" cap="all" dirty="0">
                <a:solidFill>
                  <a:schemeClr val="accent1"/>
                </a:solidFill>
              </a:endParaRPr>
            </a:p>
          </p:txBody>
        </p:sp>
      </p:grpSp>
      <p:sp>
        <p:nvSpPr>
          <p:cNvPr id="7" name="Content Placeholder 2">
            <a:extLst>
              <a:ext uri="{FF2B5EF4-FFF2-40B4-BE49-F238E27FC236}">
                <a16:creationId xmlns:a16="http://schemas.microsoft.com/office/drawing/2014/main" id="{9124CAAA-F059-D100-85B3-A6C07909E650}"/>
              </a:ext>
            </a:extLst>
          </p:cNvPr>
          <p:cNvSpPr txBox="1">
            <a:spLocks/>
          </p:cNvSpPr>
          <p:nvPr/>
        </p:nvSpPr>
        <p:spPr>
          <a:xfrm>
            <a:off x="502920" y="1287167"/>
            <a:ext cx="2960197" cy="3397250"/>
          </a:xfrm>
          <a:prstGeom prst="rect">
            <a:avLst/>
          </a:prstGeom>
        </p:spPr>
        <p:txBody>
          <a:bodyPr vert="horz" lIns="0" tIns="0" rIns="91440" bIns="45720" rtlCol="0">
            <a:noAutofit/>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rgbClr val="009CDE"/>
                </a:solidFill>
                <a:latin typeface="+mn-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385763">
              <a:spcBef>
                <a:spcPts val="254"/>
              </a:spcBef>
            </a:pPr>
            <a:r>
              <a:rPr lang="en-US" dirty="0"/>
              <a:t>MANUAL ENTRY: OPERATOR ID, THEN PATIENT ID</a:t>
            </a:r>
            <a:endParaRPr lang="en-US" dirty="0">
              <a:solidFill>
                <a:schemeClr val="accent3"/>
              </a:solidFill>
            </a:endParaRPr>
          </a:p>
          <a:p>
            <a:pPr marL="285750" indent="-285750" defTabSz="385763" fontAlgn="base">
              <a:spcBef>
                <a:spcPts val="254"/>
              </a:spcBef>
              <a:buFont typeface="Arial" panose="020B0604020202020204" pitchFamily="34" charset="0"/>
              <a:buChar char="•"/>
            </a:pPr>
            <a:r>
              <a:rPr lang="en-US" sz="1400" dirty="0">
                <a:solidFill>
                  <a:schemeClr val="tx1"/>
                </a:solidFill>
              </a:rPr>
              <a:t>Use number and/or ABC keys </a:t>
            </a:r>
            <a:br>
              <a:rPr lang="en-US" sz="1400" dirty="0">
                <a:solidFill>
                  <a:schemeClr val="tx1"/>
                </a:solidFill>
              </a:rPr>
            </a:br>
            <a:r>
              <a:rPr lang="en-US" sz="1400" dirty="0">
                <a:solidFill>
                  <a:schemeClr val="tx1"/>
                </a:solidFill>
              </a:rPr>
              <a:t>on the keypad​</a:t>
            </a:r>
          </a:p>
          <a:p>
            <a:pPr marL="455613" lvl="1" indent="-285750" defTabSz="385763" fontAlgn="base">
              <a:spcBef>
                <a:spcPts val="254"/>
              </a:spcBef>
            </a:pPr>
            <a:r>
              <a:rPr lang="en-US" sz="1200" dirty="0"/>
              <a:t>Up to 15 alphanumeric characters </a:t>
            </a:r>
            <a:br>
              <a:rPr lang="en-US" sz="1200" dirty="0"/>
            </a:br>
            <a:r>
              <a:rPr lang="en-US" sz="1200" dirty="0"/>
              <a:t>may be entered</a:t>
            </a:r>
          </a:p>
          <a:p>
            <a:pPr marL="285750" indent="-285750" defTabSz="385763">
              <a:spcBef>
                <a:spcPts val="254"/>
              </a:spcBef>
              <a:buFont typeface="Arial" panose="020B0604020202020204" pitchFamily="34" charset="0"/>
              <a:buChar char="•"/>
            </a:pPr>
            <a:r>
              <a:rPr lang="en-US" sz="1400" dirty="0">
                <a:solidFill>
                  <a:schemeClr val="tx1"/>
                </a:solidFill>
              </a:rPr>
              <a:t>Press</a:t>
            </a:r>
            <a:r>
              <a:rPr lang="en-US" sz="1400" dirty="0"/>
              <a:t> ENT </a:t>
            </a:r>
            <a:r>
              <a:rPr lang="en-US" sz="1400" dirty="0">
                <a:solidFill>
                  <a:schemeClr val="tx1"/>
                </a:solidFill>
              </a:rPr>
              <a:t>key</a:t>
            </a:r>
          </a:p>
          <a:p>
            <a:pPr marL="285750" indent="-285750" defTabSz="385763">
              <a:spcBef>
                <a:spcPts val="254"/>
              </a:spcBef>
              <a:buFont typeface="Arial" panose="020B0604020202020204" pitchFamily="34" charset="0"/>
              <a:buChar char="•"/>
            </a:pPr>
            <a:r>
              <a:rPr lang="en-US" sz="1400" dirty="0">
                <a:solidFill>
                  <a:schemeClr val="tx1"/>
                </a:solidFill>
              </a:rPr>
              <a:t>Repeat if prompted</a:t>
            </a:r>
          </a:p>
          <a:p>
            <a:endParaRPr lang="en-US" dirty="0"/>
          </a:p>
        </p:txBody>
      </p:sp>
    </p:spTree>
    <p:custDataLst>
      <p:tags r:id="rId1"/>
    </p:custDataLst>
    <p:extLst>
      <p:ext uri="{BB962C8B-B14F-4D97-AF65-F5344CB8AC3E}">
        <p14:creationId xmlns:p14="http://schemas.microsoft.com/office/powerpoint/2010/main" val="4202692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E42E98-F3C5-8A89-562D-1216ADA14D16}"/>
              </a:ext>
            </a:extLst>
          </p:cNvPr>
          <p:cNvSpPr>
            <a:spLocks noGrp="1"/>
          </p:cNvSpPr>
          <p:nvPr>
            <p:ph type="title"/>
          </p:nvPr>
        </p:nvSpPr>
        <p:spPr/>
        <p:txBody>
          <a:bodyPr/>
          <a:lstStyle/>
          <a:p>
            <a:r>
              <a:rPr lang="en-US" dirty="0"/>
              <a:t>Prepare the analyzer </a:t>
            </a:r>
            <a:r>
              <a:rPr lang="en-US" sz="2400" i="1" dirty="0"/>
              <a:t>– </a:t>
            </a:r>
            <a:r>
              <a:rPr lang="en-US" sz="2400" dirty="0"/>
              <a:t>i-STAT 1 Wireless</a:t>
            </a:r>
          </a:p>
        </p:txBody>
      </p:sp>
      <p:sp>
        <p:nvSpPr>
          <p:cNvPr id="5" name="Slide Number Placeholder 4">
            <a:extLst>
              <a:ext uri="{FF2B5EF4-FFF2-40B4-BE49-F238E27FC236}">
                <a16:creationId xmlns:a16="http://schemas.microsoft.com/office/drawing/2014/main" id="{A5260B99-333C-446E-8D54-221A8BBF3CA0}"/>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17</a:t>
            </a:fld>
            <a:endParaRPr lang="en-IN" dirty="0"/>
          </a:p>
        </p:txBody>
      </p:sp>
      <p:grpSp>
        <p:nvGrpSpPr>
          <p:cNvPr id="3" name="Group 2">
            <a:extLst>
              <a:ext uri="{FF2B5EF4-FFF2-40B4-BE49-F238E27FC236}">
                <a16:creationId xmlns:a16="http://schemas.microsoft.com/office/drawing/2014/main" id="{ACCA73D8-0D68-0538-4E6F-AAC9451A023C}"/>
              </a:ext>
            </a:extLst>
          </p:cNvPr>
          <p:cNvGrpSpPr/>
          <p:nvPr/>
        </p:nvGrpSpPr>
        <p:grpSpPr>
          <a:xfrm>
            <a:off x="3755507" y="1327784"/>
            <a:ext cx="4979653" cy="2908196"/>
            <a:chOff x="3759200" y="1580744"/>
            <a:chExt cx="5275711" cy="3081099"/>
          </a:xfrm>
        </p:grpSpPr>
        <p:grpSp>
          <p:nvGrpSpPr>
            <p:cNvPr id="9" name="Group 8">
              <a:extLst>
                <a:ext uri="{FF2B5EF4-FFF2-40B4-BE49-F238E27FC236}">
                  <a16:creationId xmlns:a16="http://schemas.microsoft.com/office/drawing/2014/main" id="{36C483AD-57F0-33E5-C331-E2BCD6487397}"/>
                </a:ext>
              </a:extLst>
            </p:cNvPr>
            <p:cNvGrpSpPr/>
            <p:nvPr/>
          </p:nvGrpSpPr>
          <p:grpSpPr>
            <a:xfrm>
              <a:off x="3759200" y="1768906"/>
              <a:ext cx="4802777" cy="2892937"/>
              <a:chOff x="3696272" y="1242088"/>
              <a:chExt cx="4802777" cy="2892937"/>
            </a:xfrm>
          </p:grpSpPr>
          <p:sp>
            <p:nvSpPr>
              <p:cNvPr id="32" name="Text Box 19">
                <a:extLst>
                  <a:ext uri="{FF2B5EF4-FFF2-40B4-BE49-F238E27FC236}">
                    <a16:creationId xmlns:a16="http://schemas.microsoft.com/office/drawing/2014/main" id="{A1C2927B-2B73-9EE8-0304-152DADAC5E74}"/>
                  </a:ext>
                </a:extLst>
              </p:cNvPr>
              <p:cNvSpPr txBox="1">
                <a:spLocks noChangeArrowheads="1"/>
              </p:cNvSpPr>
              <p:nvPr/>
            </p:nvSpPr>
            <p:spPr bwMode="auto">
              <a:xfrm>
                <a:off x="3696272" y="3808950"/>
                <a:ext cx="1356757" cy="326075"/>
              </a:xfrm>
              <a:prstGeom prst="rect">
                <a:avLst/>
              </a:prstGeom>
              <a:noFill/>
              <a:ln>
                <a:noFill/>
              </a:ln>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dirty="0">
                    <a:solidFill>
                      <a:schemeClr val="accent1"/>
                    </a:solidFill>
                  </a:rPr>
                  <a:t>OPERATOR ID</a:t>
                </a:r>
                <a:endParaRPr lang="en-US" altLang="en-US" sz="1400" b="1" cap="all" dirty="0">
                  <a:solidFill>
                    <a:schemeClr val="accent1"/>
                  </a:solidFill>
                </a:endParaRPr>
              </a:p>
            </p:txBody>
          </p:sp>
          <p:sp>
            <p:nvSpPr>
              <p:cNvPr id="33" name="Text Box 19">
                <a:extLst>
                  <a:ext uri="{FF2B5EF4-FFF2-40B4-BE49-F238E27FC236}">
                    <a16:creationId xmlns:a16="http://schemas.microsoft.com/office/drawing/2014/main" id="{91703508-FAFC-36DC-5CBC-1F7A995F9D46}"/>
                  </a:ext>
                </a:extLst>
              </p:cNvPr>
              <p:cNvSpPr txBox="1">
                <a:spLocks noChangeArrowheads="1"/>
              </p:cNvSpPr>
              <p:nvPr/>
            </p:nvSpPr>
            <p:spPr bwMode="auto">
              <a:xfrm>
                <a:off x="6327958" y="3803599"/>
                <a:ext cx="1189049" cy="307777"/>
              </a:xfrm>
              <a:prstGeom prst="rect">
                <a:avLst/>
              </a:prstGeom>
              <a:noFill/>
              <a:ln>
                <a:noFill/>
              </a:ln>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dirty="0">
                    <a:solidFill>
                      <a:schemeClr val="accent1"/>
                    </a:solidFill>
                  </a:rPr>
                  <a:t>PATIENT ID</a:t>
                </a:r>
                <a:endParaRPr lang="en-US" altLang="en-US" sz="1400" b="1" cap="all" dirty="0">
                  <a:solidFill>
                    <a:schemeClr val="accent1"/>
                  </a:solidFill>
                </a:endParaRPr>
              </a:p>
            </p:txBody>
          </p:sp>
          <p:sp>
            <p:nvSpPr>
              <p:cNvPr id="34" name="Oval 33">
                <a:extLst>
                  <a:ext uri="{FF2B5EF4-FFF2-40B4-BE49-F238E27FC236}">
                    <a16:creationId xmlns:a16="http://schemas.microsoft.com/office/drawing/2014/main" id="{E9BECE85-101A-532A-F7A4-BDE9FC61A247}"/>
                  </a:ext>
                </a:extLst>
              </p:cNvPr>
              <p:cNvSpPr/>
              <p:nvPr/>
            </p:nvSpPr>
            <p:spPr>
              <a:xfrm>
                <a:off x="4624304" y="1265929"/>
                <a:ext cx="232833" cy="143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F4057743-5A50-1C4D-E8C0-36818D8AA1A4}"/>
                  </a:ext>
                </a:extLst>
              </p:cNvPr>
              <p:cNvSpPr/>
              <p:nvPr/>
            </p:nvSpPr>
            <p:spPr>
              <a:xfrm>
                <a:off x="7197379" y="1242088"/>
                <a:ext cx="232833" cy="143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18A7D4B1-5DD3-E345-F9B6-D2509A37B97B}"/>
                  </a:ext>
                </a:extLst>
              </p:cNvPr>
              <p:cNvSpPr/>
              <p:nvPr/>
            </p:nvSpPr>
            <p:spPr>
              <a:xfrm>
                <a:off x="8380971" y="1308833"/>
                <a:ext cx="118078" cy="623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F83AC81E-C24A-8C52-5A52-9A6ABFB748F5}"/>
                  </a:ext>
                </a:extLst>
              </p:cNvPr>
              <p:cNvSpPr/>
              <p:nvPr/>
            </p:nvSpPr>
            <p:spPr>
              <a:xfrm>
                <a:off x="5854375" y="1300280"/>
                <a:ext cx="118078" cy="623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Oval 39">
                <a:extLst>
                  <a:ext uri="{FF2B5EF4-FFF2-40B4-BE49-F238E27FC236}">
                    <a16:creationId xmlns:a16="http://schemas.microsoft.com/office/drawing/2014/main" id="{14E28249-72F7-13F6-051C-FA92D7359603}"/>
                  </a:ext>
                </a:extLst>
              </p:cNvPr>
              <p:cNvSpPr/>
              <p:nvPr/>
            </p:nvSpPr>
            <p:spPr>
              <a:xfrm>
                <a:off x="4509072" y="1346699"/>
                <a:ext cx="232833" cy="143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C328E653-9238-0953-01A5-19CCBD04603A}"/>
                </a:ext>
              </a:extLst>
            </p:cNvPr>
            <p:cNvGrpSpPr/>
            <p:nvPr/>
          </p:nvGrpSpPr>
          <p:grpSpPr>
            <a:xfrm>
              <a:off x="3759200" y="1580744"/>
              <a:ext cx="5275711" cy="2700912"/>
              <a:chOff x="3158082" y="1273000"/>
              <a:chExt cx="5876829" cy="3008656"/>
            </a:xfrm>
          </p:grpSpPr>
          <p:pic>
            <p:nvPicPr>
              <p:cNvPr id="18" name="Picture 17" descr="A blue and white cell phone&#10;&#10;AI-generated content may be incorrect.">
                <a:extLst>
                  <a:ext uri="{FF2B5EF4-FFF2-40B4-BE49-F238E27FC236}">
                    <a16:creationId xmlns:a16="http://schemas.microsoft.com/office/drawing/2014/main" id="{E039C130-6F03-8A82-6E8C-E4058025CCB9}"/>
                  </a:ext>
                </a:extLst>
              </p:cNvPr>
              <p:cNvPicPr>
                <a:picLocks noChangeAspect="1"/>
              </p:cNvPicPr>
              <p:nvPr/>
            </p:nvPicPr>
            <p:blipFill>
              <a:blip r:embed="rId3" cstate="print">
                <a:extLst>
                  <a:ext uri="{28A0092B-C50C-407E-A947-70E740481C1C}">
                    <a14:useLocalDpi xmlns:a14="http://schemas.microsoft.com/office/drawing/2010/main" val="0"/>
                  </a:ext>
                </a:extLst>
              </a:blip>
              <a:srcRect l="4447" t="13609" r="4963" b="11931"/>
              <a:stretch/>
            </p:blipFill>
            <p:spPr>
              <a:xfrm>
                <a:off x="4984332" y="1273000"/>
                <a:ext cx="1025392" cy="3008656"/>
              </a:xfrm>
              <a:prstGeom prst="rect">
                <a:avLst/>
              </a:prstGeom>
            </p:spPr>
          </p:pic>
          <p:pic>
            <p:nvPicPr>
              <p:cNvPr id="20" name="Picture 19">
                <a:extLst>
                  <a:ext uri="{FF2B5EF4-FFF2-40B4-BE49-F238E27FC236}">
                    <a16:creationId xmlns:a16="http://schemas.microsoft.com/office/drawing/2014/main" id="{1C993F4E-5877-5A01-5BA0-29EA21C5683C}"/>
                  </a:ext>
                </a:extLst>
              </p:cNvPr>
              <p:cNvPicPr>
                <a:picLocks noChangeAspect="1"/>
              </p:cNvPicPr>
              <p:nvPr/>
            </p:nvPicPr>
            <p:blipFill>
              <a:blip r:embed="rId4"/>
              <a:stretch>
                <a:fillRect/>
              </a:stretch>
            </p:blipFill>
            <p:spPr>
              <a:xfrm>
                <a:off x="3158082" y="1284881"/>
                <a:ext cx="1774984" cy="2981248"/>
              </a:xfrm>
              <a:prstGeom prst="rect">
                <a:avLst/>
              </a:prstGeom>
            </p:spPr>
          </p:pic>
          <p:pic>
            <p:nvPicPr>
              <p:cNvPr id="24" name="Picture 23" descr="A blue and white handheld device&#10;&#10;AI-generated content may be incorrect.">
                <a:extLst>
                  <a:ext uri="{FF2B5EF4-FFF2-40B4-BE49-F238E27FC236}">
                    <a16:creationId xmlns:a16="http://schemas.microsoft.com/office/drawing/2014/main" id="{6A80DD9E-66EB-06AD-C67B-D68ED39FF3C2}"/>
                  </a:ext>
                </a:extLst>
              </p:cNvPr>
              <p:cNvPicPr>
                <a:picLocks noChangeAspect="1"/>
              </p:cNvPicPr>
              <p:nvPr/>
            </p:nvPicPr>
            <p:blipFill>
              <a:blip r:embed="rId5" cstate="print">
                <a:extLst>
                  <a:ext uri="{28A0092B-C50C-407E-A947-70E740481C1C}">
                    <a14:useLocalDpi xmlns:a14="http://schemas.microsoft.com/office/drawing/2010/main" val="0"/>
                  </a:ext>
                </a:extLst>
              </a:blip>
              <a:srcRect b="2464"/>
              <a:stretch/>
            </p:blipFill>
            <p:spPr>
              <a:xfrm>
                <a:off x="8044111" y="1300408"/>
                <a:ext cx="990800" cy="2981248"/>
              </a:xfrm>
              <a:prstGeom prst="rect">
                <a:avLst/>
              </a:prstGeom>
            </p:spPr>
          </p:pic>
          <p:sp>
            <p:nvSpPr>
              <p:cNvPr id="27" name="Rectangle 26">
                <a:extLst>
                  <a:ext uri="{FF2B5EF4-FFF2-40B4-BE49-F238E27FC236}">
                    <a16:creationId xmlns:a16="http://schemas.microsoft.com/office/drawing/2014/main" id="{B6591CEC-D2EA-8020-60D6-5E16FC6CA8C7}"/>
                  </a:ext>
                </a:extLst>
              </p:cNvPr>
              <p:cNvSpPr/>
              <p:nvPr/>
            </p:nvSpPr>
            <p:spPr>
              <a:xfrm>
                <a:off x="5206198" y="3208800"/>
                <a:ext cx="585669" cy="968918"/>
              </a:xfrm>
              <a:prstGeom prst="rect">
                <a:avLst/>
              </a:prstGeom>
              <a:solidFill>
                <a:srgbClr val="FFC000">
                  <a:alpha val="1882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82D06A4F-6D3F-8542-E284-40F7F729D331}"/>
                  </a:ext>
                </a:extLst>
              </p:cNvPr>
              <p:cNvSpPr/>
              <p:nvPr/>
            </p:nvSpPr>
            <p:spPr>
              <a:xfrm>
                <a:off x="8275673" y="3245492"/>
                <a:ext cx="581243" cy="932225"/>
              </a:xfrm>
              <a:prstGeom prst="rect">
                <a:avLst/>
              </a:prstGeom>
              <a:solidFill>
                <a:srgbClr val="FFC000">
                  <a:alpha val="1882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Picture 30">
                <a:extLst>
                  <a:ext uri="{FF2B5EF4-FFF2-40B4-BE49-F238E27FC236}">
                    <a16:creationId xmlns:a16="http://schemas.microsoft.com/office/drawing/2014/main" id="{FB310A45-37E7-0080-18FA-9F059077699D}"/>
                  </a:ext>
                </a:extLst>
              </p:cNvPr>
              <p:cNvPicPr>
                <a:picLocks noChangeAspect="1"/>
              </p:cNvPicPr>
              <p:nvPr/>
            </p:nvPicPr>
            <p:blipFill>
              <a:blip r:embed="rId6"/>
              <a:stretch>
                <a:fillRect/>
              </a:stretch>
            </p:blipFill>
            <p:spPr>
              <a:xfrm>
                <a:off x="6213936" y="1300408"/>
                <a:ext cx="1744468" cy="2981248"/>
              </a:xfrm>
              <a:prstGeom prst="rect">
                <a:avLst/>
              </a:prstGeom>
            </p:spPr>
          </p:pic>
        </p:grpSp>
      </p:grpSp>
      <p:sp>
        <p:nvSpPr>
          <p:cNvPr id="7" name="Content Placeholder 2">
            <a:extLst>
              <a:ext uri="{FF2B5EF4-FFF2-40B4-BE49-F238E27FC236}">
                <a16:creationId xmlns:a16="http://schemas.microsoft.com/office/drawing/2014/main" id="{AA82B46D-5BA5-FE66-CF5F-2153B004054A}"/>
              </a:ext>
            </a:extLst>
          </p:cNvPr>
          <p:cNvSpPr txBox="1">
            <a:spLocks/>
          </p:cNvSpPr>
          <p:nvPr/>
        </p:nvSpPr>
        <p:spPr>
          <a:xfrm>
            <a:off x="502920" y="1287167"/>
            <a:ext cx="2960197" cy="3397250"/>
          </a:xfrm>
          <a:prstGeom prst="rect">
            <a:avLst/>
          </a:prstGeom>
        </p:spPr>
        <p:txBody>
          <a:bodyPr vert="horz" lIns="0" tIns="0" rIns="91440" bIns="45720" rtlCol="0">
            <a:noAutofit/>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rgbClr val="009CDE"/>
                </a:solidFill>
                <a:latin typeface="+mn-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385763">
              <a:spcBef>
                <a:spcPts val="254"/>
              </a:spcBef>
            </a:pPr>
            <a:r>
              <a:rPr lang="en-US" dirty="0"/>
              <a:t>MANUAL ENTRY: OPERATOR ID, THEN PATIENT ID</a:t>
            </a:r>
            <a:endParaRPr lang="en-US" dirty="0">
              <a:solidFill>
                <a:schemeClr val="accent3"/>
              </a:solidFill>
            </a:endParaRPr>
          </a:p>
          <a:p>
            <a:pPr marL="285750" indent="-285750" defTabSz="385763" fontAlgn="base">
              <a:spcBef>
                <a:spcPts val="254"/>
              </a:spcBef>
              <a:buFont typeface="Arial" panose="020B0604020202020204" pitchFamily="34" charset="0"/>
              <a:buChar char="•"/>
            </a:pPr>
            <a:r>
              <a:rPr lang="en-US" sz="1400" dirty="0">
                <a:solidFill>
                  <a:schemeClr val="tx1"/>
                </a:solidFill>
              </a:rPr>
              <a:t>Use number and/or ABC keys </a:t>
            </a:r>
            <a:br>
              <a:rPr lang="en-US" sz="1400" dirty="0">
                <a:solidFill>
                  <a:schemeClr val="tx1"/>
                </a:solidFill>
              </a:rPr>
            </a:br>
            <a:r>
              <a:rPr lang="en-US" sz="1400" dirty="0">
                <a:solidFill>
                  <a:schemeClr val="tx1"/>
                </a:solidFill>
              </a:rPr>
              <a:t>on the keypad​</a:t>
            </a:r>
          </a:p>
          <a:p>
            <a:pPr marL="455613" lvl="1" indent="-285750" defTabSz="385763" fontAlgn="base">
              <a:spcBef>
                <a:spcPts val="254"/>
              </a:spcBef>
            </a:pPr>
            <a:r>
              <a:rPr lang="en-US" sz="1200" dirty="0"/>
              <a:t>Up to 15 alphanumeric characters </a:t>
            </a:r>
            <a:br>
              <a:rPr lang="en-US" sz="1200" dirty="0"/>
            </a:br>
            <a:r>
              <a:rPr lang="en-US" sz="1200" dirty="0"/>
              <a:t>may be entered</a:t>
            </a:r>
          </a:p>
          <a:p>
            <a:pPr marL="285750" indent="-285750" defTabSz="385763">
              <a:spcBef>
                <a:spcPts val="254"/>
              </a:spcBef>
              <a:buFont typeface="Arial" panose="020B0604020202020204" pitchFamily="34" charset="0"/>
              <a:buChar char="•"/>
            </a:pPr>
            <a:r>
              <a:rPr lang="en-US" sz="1400" dirty="0">
                <a:solidFill>
                  <a:schemeClr val="tx1"/>
                </a:solidFill>
              </a:rPr>
              <a:t>Press</a:t>
            </a:r>
            <a:r>
              <a:rPr lang="en-US" sz="1400" dirty="0"/>
              <a:t> ENT </a:t>
            </a:r>
            <a:r>
              <a:rPr lang="en-US" sz="1400" dirty="0">
                <a:solidFill>
                  <a:schemeClr val="tx1"/>
                </a:solidFill>
              </a:rPr>
              <a:t>key</a:t>
            </a:r>
          </a:p>
          <a:p>
            <a:pPr marL="285750" indent="-285750" defTabSz="385763">
              <a:spcBef>
                <a:spcPts val="254"/>
              </a:spcBef>
              <a:buFont typeface="Arial" panose="020B0604020202020204" pitchFamily="34" charset="0"/>
              <a:buChar char="•"/>
            </a:pPr>
            <a:r>
              <a:rPr lang="en-US" sz="1400" dirty="0">
                <a:solidFill>
                  <a:schemeClr val="tx1"/>
                </a:solidFill>
              </a:rPr>
              <a:t>Repeat if prompted</a:t>
            </a:r>
          </a:p>
          <a:p>
            <a:endParaRPr lang="en-US" dirty="0"/>
          </a:p>
        </p:txBody>
      </p:sp>
    </p:spTree>
    <p:custDataLst>
      <p:tags r:id="rId1"/>
    </p:custDataLst>
    <p:extLst>
      <p:ext uri="{BB962C8B-B14F-4D97-AF65-F5344CB8AC3E}">
        <p14:creationId xmlns:p14="http://schemas.microsoft.com/office/powerpoint/2010/main" val="1493607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A542B-D9B7-4E19-3806-1BD4D62455C2}"/>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A60DAC7D-BC2F-1CC2-5DDF-FA6C841D1F24}"/>
              </a:ext>
            </a:extLst>
          </p:cNvPr>
          <p:cNvSpPr>
            <a:spLocks noGrp="1"/>
          </p:cNvSpPr>
          <p:nvPr>
            <p:ph type="title"/>
          </p:nvPr>
        </p:nvSpPr>
        <p:spPr>
          <a:xfrm>
            <a:off x="502920" y="560450"/>
            <a:ext cx="8138160" cy="390526"/>
          </a:xfrm>
        </p:spPr>
        <p:txBody>
          <a:bodyPr/>
          <a:lstStyle/>
          <a:p>
            <a:r>
              <a:rPr lang="en-US" dirty="0"/>
              <a:t>Prepare the analyzer </a:t>
            </a:r>
            <a:r>
              <a:rPr lang="en-US" sz="1400" dirty="0"/>
              <a:t>– cont’d</a:t>
            </a:r>
          </a:p>
        </p:txBody>
      </p:sp>
      <p:sp>
        <p:nvSpPr>
          <p:cNvPr id="5" name="Slide Number Placeholder 4">
            <a:extLst>
              <a:ext uri="{FF2B5EF4-FFF2-40B4-BE49-F238E27FC236}">
                <a16:creationId xmlns:a16="http://schemas.microsoft.com/office/drawing/2014/main" id="{855FCC8B-3905-C7D4-C24F-D6E608985B31}"/>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18</a:t>
            </a:fld>
            <a:endParaRPr lang="en-IN" dirty="0"/>
          </a:p>
        </p:txBody>
      </p:sp>
      <p:sp>
        <p:nvSpPr>
          <p:cNvPr id="25" name="Content Placeholder 2">
            <a:extLst>
              <a:ext uri="{FF2B5EF4-FFF2-40B4-BE49-F238E27FC236}">
                <a16:creationId xmlns:a16="http://schemas.microsoft.com/office/drawing/2014/main" id="{D756DC52-AA7B-405A-CDB4-6FD161A7CB9B}"/>
              </a:ext>
            </a:extLst>
          </p:cNvPr>
          <p:cNvSpPr>
            <a:spLocks noGrp="1"/>
          </p:cNvSpPr>
          <p:nvPr>
            <p:ph type="body" sz="quarter" idx="11"/>
          </p:nvPr>
        </p:nvSpPr>
        <p:spPr>
          <a:xfrm>
            <a:off x="502920" y="1287167"/>
            <a:ext cx="4679892" cy="3397250"/>
          </a:xfrm>
        </p:spPr>
        <p:txBody>
          <a:bodyPr vert="horz" lIns="0" tIns="0" rIns="91440" bIns="45720" rtlCol="0" anchor="t">
            <a:noAutofit/>
          </a:bodyPr>
          <a:lstStyle/>
          <a:p>
            <a:pPr defTabSz="385763">
              <a:spcBef>
                <a:spcPts val="254"/>
              </a:spcBef>
            </a:pPr>
            <a:r>
              <a:rPr lang="en-US" dirty="0">
                <a:latin typeface="+mn-lt"/>
                <a:cs typeface="Calibri"/>
              </a:rPr>
              <a:t>SCAN CARTRIDGE (</a:t>
            </a:r>
            <a:r>
              <a:rPr lang="en-US" dirty="0">
                <a:cs typeface="Calibri"/>
              </a:rPr>
              <a:t>POUCH</a:t>
            </a:r>
            <a:r>
              <a:rPr lang="en-US" dirty="0">
                <a:latin typeface="+mn-lt"/>
                <a:cs typeface="Calibri"/>
              </a:rPr>
              <a:t>) BARCODE</a:t>
            </a:r>
          </a:p>
          <a:p>
            <a:pPr marL="285750" indent="-285750" defTabSz="385763">
              <a:spcBef>
                <a:spcPts val="254"/>
              </a:spcBef>
              <a:buFont typeface="Arial" panose="020B0604020202020204" pitchFamily="34" charset="0"/>
              <a:buChar char="•"/>
            </a:pPr>
            <a:r>
              <a:rPr lang="en-US" sz="1400" b="0" dirty="0">
                <a:solidFill>
                  <a:schemeClr val="tx1"/>
                </a:solidFill>
                <a:cs typeface="Calibri"/>
              </a:rPr>
              <a:t>Once the cartridge barcode is scanned, </a:t>
            </a:r>
            <a:r>
              <a:rPr lang="en-US" sz="1400" b="1" dirty="0">
                <a:solidFill>
                  <a:schemeClr val="tx1"/>
                </a:solidFill>
                <a:cs typeface="Calibri"/>
              </a:rPr>
              <a:t>you have 15 minutes </a:t>
            </a:r>
            <a:r>
              <a:rPr lang="en-US" sz="1400" b="0" dirty="0">
                <a:solidFill>
                  <a:schemeClr val="tx1"/>
                </a:solidFill>
                <a:cs typeface="Calibri"/>
              </a:rPr>
              <a:t>to insert a filled &amp; sealed cartridge</a:t>
            </a:r>
            <a:endParaRPr lang="en-US" sz="1400" b="0" dirty="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b="1" dirty="0">
                <a:solidFill>
                  <a:schemeClr val="tx1"/>
                </a:solidFill>
                <a:cs typeface="Calibri"/>
              </a:rPr>
              <a:t>After 15 minutes of inactivity, the analyzer will turn off</a:t>
            </a:r>
            <a:r>
              <a:rPr lang="en-US" sz="1400" b="0" dirty="0">
                <a:solidFill>
                  <a:schemeClr val="tx1"/>
                </a:solidFill>
                <a:cs typeface="Calibri"/>
              </a:rPr>
              <a:t> and will require re-entry of previous information to perform a test</a:t>
            </a:r>
            <a:endParaRPr lang="en-US" sz="1400" b="0" dirty="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b="0" dirty="0">
                <a:solidFill>
                  <a:schemeClr val="tx1"/>
                </a:solidFill>
                <a:cs typeface="Calibri"/>
              </a:rPr>
              <a:t>Follow the </a:t>
            </a:r>
            <a:r>
              <a:rPr lang="en-US" sz="1400" b="0" dirty="0">
                <a:solidFill>
                  <a:schemeClr val="tx1"/>
                </a:solidFill>
              </a:rPr>
              <a:t>on-screen</a:t>
            </a:r>
            <a:r>
              <a:rPr lang="en-US" sz="1400" b="0" dirty="0">
                <a:solidFill>
                  <a:schemeClr val="tx1"/>
                </a:solidFill>
                <a:cs typeface="Calibri"/>
              </a:rPr>
              <a:t> </a:t>
            </a:r>
            <a:r>
              <a:rPr lang="en-US" sz="1400" dirty="0">
                <a:solidFill>
                  <a:schemeClr val="tx1"/>
                </a:solidFill>
                <a:cs typeface="Calibri"/>
              </a:rPr>
              <a:t>prompts </a:t>
            </a:r>
            <a:r>
              <a:rPr lang="en-US" sz="1400" b="0" dirty="0">
                <a:solidFill>
                  <a:schemeClr val="tx1"/>
                </a:solidFill>
                <a:cs typeface="Calibri"/>
              </a:rPr>
              <a:t>to prepare the cartridge </a:t>
            </a:r>
            <a:br>
              <a:rPr lang="en-US" sz="1400" dirty="0">
                <a:cs typeface="Calibri"/>
              </a:rPr>
            </a:br>
            <a:r>
              <a:rPr lang="en-US" sz="1400" b="0" dirty="0">
                <a:solidFill>
                  <a:schemeClr val="tx1"/>
                </a:solidFill>
                <a:cs typeface="Calibri"/>
              </a:rPr>
              <a:t>and perform testing</a:t>
            </a:r>
            <a:endParaRPr lang="en-US" sz="1400" b="0" dirty="0">
              <a:solidFill>
                <a:schemeClr val="tx1"/>
              </a:solidFill>
              <a:ea typeface="Calibri"/>
              <a:cs typeface="Calibri"/>
            </a:endParaRPr>
          </a:p>
        </p:txBody>
      </p:sp>
      <p:sp>
        <p:nvSpPr>
          <p:cNvPr id="26" name="TextBox 25">
            <a:extLst>
              <a:ext uri="{FF2B5EF4-FFF2-40B4-BE49-F238E27FC236}">
                <a16:creationId xmlns:a16="http://schemas.microsoft.com/office/drawing/2014/main" id="{E7764969-D7C9-26E0-8E88-FF9FBBC6F741}"/>
              </a:ext>
            </a:extLst>
          </p:cNvPr>
          <p:cNvSpPr txBox="1"/>
          <p:nvPr/>
        </p:nvSpPr>
        <p:spPr>
          <a:xfrm>
            <a:off x="806385" y="3644955"/>
            <a:ext cx="5625181" cy="679673"/>
          </a:xfrm>
          <a:prstGeom prst="rect">
            <a:avLst/>
          </a:prstGeom>
          <a:noFill/>
        </p:spPr>
        <p:txBody>
          <a:bodyPr wrap="square" lIns="91440" tIns="45720" rIns="91440" bIns="45720" rtlCol="0" anchor="t">
            <a:spAutoFit/>
          </a:bodyPr>
          <a:lstStyle/>
          <a:p>
            <a:pPr defTabSz="514350"/>
            <a:r>
              <a:rPr lang="en-US" sz="1400" b="1" dirty="0">
                <a:solidFill>
                  <a:srgbClr val="FF0000"/>
                </a:solidFill>
                <a:cs typeface="Calibri"/>
              </a:rPr>
              <a:t>PRECAUTIONS</a:t>
            </a:r>
            <a:endParaRPr lang="en-US" sz="1400" dirty="0">
              <a:solidFill>
                <a:srgbClr val="FF0000"/>
              </a:solidFill>
              <a:cs typeface="Calibri"/>
            </a:endParaRPr>
          </a:p>
          <a:p>
            <a:pPr marL="128270" indent="-128270">
              <a:spcAft>
                <a:spcPts val="450"/>
              </a:spcAft>
              <a:buFont typeface="Arial" panose="020B0604020202020204" pitchFamily="34" charset="0"/>
              <a:buChar char="•"/>
            </a:pPr>
            <a:r>
              <a:rPr lang="en-US" sz="1000" b="1" dirty="0">
                <a:cs typeface="Calibri"/>
              </a:rPr>
              <a:t>If an </a:t>
            </a:r>
            <a:r>
              <a:rPr lang="en-US" sz="1000" b="1" dirty="0">
                <a:solidFill>
                  <a:schemeClr val="accent3"/>
                </a:solidFill>
                <a:cs typeface="Calibri"/>
              </a:rPr>
              <a:t>Invalid Cartridge Type </a:t>
            </a:r>
            <a:r>
              <a:rPr lang="en-US" sz="1000" b="1" dirty="0">
                <a:cs typeface="Calibri"/>
              </a:rPr>
              <a:t>message is displayed, contact the System Administrator.</a:t>
            </a:r>
            <a:endParaRPr lang="en-US" sz="1000" b="1" dirty="0">
              <a:ea typeface="Calibri"/>
              <a:cs typeface="Calibri"/>
            </a:endParaRPr>
          </a:p>
          <a:p>
            <a:pPr marL="128270" indent="-128270">
              <a:spcAft>
                <a:spcPts val="450"/>
              </a:spcAft>
              <a:buFont typeface="Arial" panose="020B0604020202020204" pitchFamily="34" charset="0"/>
              <a:buChar char="•"/>
            </a:pPr>
            <a:r>
              <a:rPr lang="en-US" sz="1000" b="1" dirty="0">
                <a:cs typeface="Calibri"/>
              </a:rPr>
              <a:t>Scanning is required. You must scan the barcode. This information cannot be entered manually.</a:t>
            </a:r>
            <a:endParaRPr lang="en-US" sz="1000" b="1" dirty="0">
              <a:ea typeface="Calibri"/>
              <a:cs typeface="Calibri"/>
            </a:endParaRPr>
          </a:p>
        </p:txBody>
      </p:sp>
      <p:cxnSp>
        <p:nvCxnSpPr>
          <p:cNvPr id="36" name="Straight Connector 35">
            <a:extLst>
              <a:ext uri="{FF2B5EF4-FFF2-40B4-BE49-F238E27FC236}">
                <a16:creationId xmlns:a16="http://schemas.microsoft.com/office/drawing/2014/main" id="{309AB812-63C0-F6EC-5D78-D1F8E88A4364}"/>
              </a:ext>
            </a:extLst>
          </p:cNvPr>
          <p:cNvCxnSpPr>
            <a:cxnSpLocks/>
          </p:cNvCxnSpPr>
          <p:nvPr/>
        </p:nvCxnSpPr>
        <p:spPr>
          <a:xfrm>
            <a:off x="526190" y="3454336"/>
            <a:ext cx="4567589"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2" name="Picture 1" descr="Icon&#10;&#10;Description automatically generated">
            <a:extLst>
              <a:ext uri="{FF2B5EF4-FFF2-40B4-BE49-F238E27FC236}">
                <a16:creationId xmlns:a16="http://schemas.microsoft.com/office/drawing/2014/main" id="{0E50B37F-1552-9775-F30E-7252B42D71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190" y="3737609"/>
            <a:ext cx="342207" cy="342207"/>
          </a:xfrm>
          <a:prstGeom prst="rect">
            <a:avLst/>
          </a:prstGeom>
        </p:spPr>
      </p:pic>
      <p:pic>
        <p:nvPicPr>
          <p:cNvPr id="3" name="Picture 2" descr="A white circle with a number and arrow&#10;&#10;Description automatically generated">
            <a:extLst>
              <a:ext uri="{FF2B5EF4-FFF2-40B4-BE49-F238E27FC236}">
                <a16:creationId xmlns:a16="http://schemas.microsoft.com/office/drawing/2014/main" id="{2772FAB7-DC7D-D72A-5AD0-3B0CC609FD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4048" y="2626371"/>
            <a:ext cx="696788" cy="696788"/>
          </a:xfrm>
          <a:prstGeom prst="rect">
            <a:avLst/>
          </a:prstGeom>
        </p:spPr>
      </p:pic>
      <p:grpSp>
        <p:nvGrpSpPr>
          <p:cNvPr id="6" name="Group 5">
            <a:extLst>
              <a:ext uri="{FF2B5EF4-FFF2-40B4-BE49-F238E27FC236}">
                <a16:creationId xmlns:a16="http://schemas.microsoft.com/office/drawing/2014/main" id="{767521D3-A00F-1BC0-951F-B30715AF625F}"/>
              </a:ext>
            </a:extLst>
          </p:cNvPr>
          <p:cNvGrpSpPr/>
          <p:nvPr/>
        </p:nvGrpSpPr>
        <p:grpSpPr>
          <a:xfrm>
            <a:off x="5182812" y="1324456"/>
            <a:ext cx="3576988" cy="2156975"/>
            <a:chOff x="5150552" y="1138298"/>
            <a:chExt cx="3576988" cy="2156975"/>
          </a:xfrm>
        </p:grpSpPr>
        <p:sp>
          <p:nvSpPr>
            <p:cNvPr id="11" name="TextBox 5">
              <a:extLst>
                <a:ext uri="{FF2B5EF4-FFF2-40B4-BE49-F238E27FC236}">
                  <a16:creationId xmlns:a16="http://schemas.microsoft.com/office/drawing/2014/main" id="{0F88A150-A0A3-20A0-A809-495208C92295}"/>
                </a:ext>
              </a:extLst>
            </p:cNvPr>
            <p:cNvSpPr txBox="1"/>
            <p:nvPr/>
          </p:nvSpPr>
          <p:spPr>
            <a:xfrm>
              <a:off x="7308249" y="1505546"/>
              <a:ext cx="1199037"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bg1"/>
                  </a:solidFill>
                  <a:latin typeface="Calibri" panose="020F0502020204030204" pitchFamily="34" charset="0"/>
                </a:rPr>
                <a:t>or enter your Operator ID</a:t>
              </a:r>
            </a:p>
          </p:txBody>
        </p:sp>
        <p:sp>
          <p:nvSpPr>
            <p:cNvPr id="12" name="Rectangle 11">
              <a:extLst>
                <a:ext uri="{FF2B5EF4-FFF2-40B4-BE49-F238E27FC236}">
                  <a16:creationId xmlns:a16="http://schemas.microsoft.com/office/drawing/2014/main" id="{88DD4A4F-ABAE-4917-1E27-442E74935C52}"/>
                </a:ext>
              </a:extLst>
            </p:cNvPr>
            <p:cNvSpPr/>
            <p:nvPr/>
          </p:nvSpPr>
          <p:spPr>
            <a:xfrm>
              <a:off x="5311200" y="2208788"/>
              <a:ext cx="1543944" cy="1086485"/>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endParaRPr lang="en-US" dirty="0"/>
            </a:p>
          </p:txBody>
        </p:sp>
        <p:sp>
          <p:nvSpPr>
            <p:cNvPr id="13" name="Rectangle 12">
              <a:extLst>
                <a:ext uri="{FF2B5EF4-FFF2-40B4-BE49-F238E27FC236}">
                  <a16:creationId xmlns:a16="http://schemas.microsoft.com/office/drawing/2014/main" id="{7C72D0EF-5D65-CDF2-DBA4-1EAB54CA0D78}"/>
                </a:ext>
              </a:extLst>
            </p:cNvPr>
            <p:cNvSpPr/>
            <p:nvPr/>
          </p:nvSpPr>
          <p:spPr>
            <a:xfrm>
              <a:off x="7147609" y="1141339"/>
              <a:ext cx="1577961" cy="10249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14" name="Picture 13">
              <a:extLst>
                <a:ext uri="{FF2B5EF4-FFF2-40B4-BE49-F238E27FC236}">
                  <a16:creationId xmlns:a16="http://schemas.microsoft.com/office/drawing/2014/main" id="{FAC83AE7-BE60-C764-9AE5-4B1AAFE93A2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64517" r="25999"/>
            <a:stretch/>
          </p:blipFill>
          <p:spPr bwMode="auto">
            <a:xfrm>
              <a:off x="5150552" y="1138298"/>
              <a:ext cx="1950965" cy="1273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7">
              <a:extLst>
                <a:ext uri="{FF2B5EF4-FFF2-40B4-BE49-F238E27FC236}">
                  <a16:creationId xmlns:a16="http://schemas.microsoft.com/office/drawing/2014/main" id="{D8D16979-5D06-07EF-8A4F-B652B3FF99BA}"/>
                </a:ext>
              </a:extLst>
            </p:cNvPr>
            <p:cNvSpPr txBox="1"/>
            <p:nvPr/>
          </p:nvSpPr>
          <p:spPr>
            <a:xfrm>
              <a:off x="7308249" y="1505546"/>
              <a:ext cx="1199037"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bg1"/>
                  </a:solidFill>
                  <a:latin typeface="Calibri" panose="020F0502020204030204" pitchFamily="34" charset="0"/>
                </a:rPr>
                <a:t>or enter your Operator ID</a:t>
              </a:r>
            </a:p>
          </p:txBody>
        </p:sp>
        <p:pic>
          <p:nvPicPr>
            <p:cNvPr id="16" name="Picture 15">
              <a:extLst>
                <a:ext uri="{FF2B5EF4-FFF2-40B4-BE49-F238E27FC236}">
                  <a16:creationId xmlns:a16="http://schemas.microsoft.com/office/drawing/2014/main" id="{914AEA6A-D0AE-635B-B644-7AC4E57E7826}"/>
                </a:ext>
              </a:extLst>
            </p:cNvPr>
            <p:cNvPicPr>
              <a:picLocks noChangeAspect="1"/>
            </p:cNvPicPr>
            <p:nvPr/>
          </p:nvPicPr>
          <p:blipFill>
            <a:blip r:embed="rId6"/>
            <a:stretch>
              <a:fillRect/>
            </a:stretch>
          </p:blipFill>
          <p:spPr>
            <a:xfrm>
              <a:off x="7355386" y="1327471"/>
              <a:ext cx="552381" cy="219048"/>
            </a:xfrm>
            <a:prstGeom prst="rect">
              <a:avLst/>
            </a:prstGeom>
          </p:spPr>
        </p:pic>
        <p:grpSp>
          <p:nvGrpSpPr>
            <p:cNvPr id="17" name="Group 16">
              <a:extLst>
                <a:ext uri="{FF2B5EF4-FFF2-40B4-BE49-F238E27FC236}">
                  <a16:creationId xmlns:a16="http://schemas.microsoft.com/office/drawing/2014/main" id="{1EF75012-E38E-E722-8278-52581944CF6E}"/>
                </a:ext>
              </a:extLst>
            </p:cNvPr>
            <p:cNvGrpSpPr/>
            <p:nvPr/>
          </p:nvGrpSpPr>
          <p:grpSpPr>
            <a:xfrm>
              <a:off x="7149579" y="1141339"/>
              <a:ext cx="1577961" cy="1024983"/>
              <a:chOff x="7149579" y="1141339"/>
              <a:chExt cx="1577961" cy="1024983"/>
            </a:xfrm>
          </p:grpSpPr>
          <p:sp>
            <p:nvSpPr>
              <p:cNvPr id="24" name="Rectangle 23">
                <a:extLst>
                  <a:ext uri="{FF2B5EF4-FFF2-40B4-BE49-F238E27FC236}">
                    <a16:creationId xmlns:a16="http://schemas.microsoft.com/office/drawing/2014/main" id="{727179D7-AECE-1859-BDCA-1A86E24131D3}"/>
                  </a:ext>
                </a:extLst>
              </p:cNvPr>
              <p:cNvSpPr/>
              <p:nvPr/>
            </p:nvSpPr>
            <p:spPr>
              <a:xfrm>
                <a:off x="7149579" y="1141339"/>
                <a:ext cx="1577961" cy="10249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7" name="TextBox 27">
                <a:extLst>
                  <a:ext uri="{FF2B5EF4-FFF2-40B4-BE49-F238E27FC236}">
                    <a16:creationId xmlns:a16="http://schemas.microsoft.com/office/drawing/2014/main" id="{053A19C3-A1C1-7765-BC99-69292245008B}"/>
                  </a:ext>
                </a:extLst>
              </p:cNvPr>
              <p:cNvSpPr txBox="1"/>
              <p:nvPr/>
            </p:nvSpPr>
            <p:spPr>
              <a:xfrm>
                <a:off x="7266385" y="1407619"/>
                <a:ext cx="1330797"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bg1"/>
                    </a:solidFill>
                    <a:latin typeface="Calibri" panose="020F0502020204030204" pitchFamily="34" charset="0"/>
                  </a:rPr>
                  <a:t>THE BARCODE ON THE CARTRIDGE POUCH</a:t>
                </a:r>
              </a:p>
            </p:txBody>
          </p:sp>
          <p:pic>
            <p:nvPicPr>
              <p:cNvPr id="29" name="Picture 28">
                <a:extLst>
                  <a:ext uri="{FF2B5EF4-FFF2-40B4-BE49-F238E27FC236}">
                    <a16:creationId xmlns:a16="http://schemas.microsoft.com/office/drawing/2014/main" id="{D1AF5128-D4A7-03B6-9EC5-6408780A56B4}"/>
                  </a:ext>
                </a:extLst>
              </p:cNvPr>
              <p:cNvPicPr>
                <a:picLocks noChangeAspect="1"/>
              </p:cNvPicPr>
              <p:nvPr/>
            </p:nvPicPr>
            <p:blipFill>
              <a:blip r:embed="rId6"/>
              <a:stretch>
                <a:fillRect/>
              </a:stretch>
            </p:blipFill>
            <p:spPr>
              <a:xfrm>
                <a:off x="7298613" y="1198066"/>
                <a:ext cx="552381" cy="219048"/>
              </a:xfrm>
              <a:prstGeom prst="rect">
                <a:avLst/>
              </a:prstGeom>
            </p:spPr>
          </p:pic>
        </p:grpSp>
        <p:pic>
          <p:nvPicPr>
            <p:cNvPr id="19" name="Picture 18">
              <a:extLst>
                <a:ext uri="{FF2B5EF4-FFF2-40B4-BE49-F238E27FC236}">
                  <a16:creationId xmlns:a16="http://schemas.microsoft.com/office/drawing/2014/main" id="{0849EBCD-E5B6-B68A-E823-5DA13CC31D97}"/>
                </a:ext>
              </a:extLst>
            </p:cNvPr>
            <p:cNvPicPr>
              <a:picLocks noChangeAspect="1"/>
            </p:cNvPicPr>
            <p:nvPr/>
          </p:nvPicPr>
          <p:blipFill>
            <a:blip r:embed="rId7"/>
            <a:srcRect l="-2140" t="19833" r="2140" b="10503"/>
            <a:stretch/>
          </p:blipFill>
          <p:spPr>
            <a:xfrm>
              <a:off x="6855144" y="2222395"/>
              <a:ext cx="1870426" cy="1066075"/>
            </a:xfrm>
            <a:prstGeom prst="rect">
              <a:avLst/>
            </a:prstGeom>
          </p:spPr>
        </p:pic>
        <p:pic>
          <p:nvPicPr>
            <p:cNvPr id="20" name="Picture 19" descr="A white circle with a number and arrow&#10;&#10;Description automatically generated">
              <a:extLst>
                <a:ext uri="{FF2B5EF4-FFF2-40B4-BE49-F238E27FC236}">
                  <a16:creationId xmlns:a16="http://schemas.microsoft.com/office/drawing/2014/main" id="{93283590-82CF-1614-85A1-C4E8A2509E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4778" y="2412822"/>
              <a:ext cx="696788" cy="696788"/>
            </a:xfrm>
            <a:prstGeom prst="rect">
              <a:avLst/>
            </a:prstGeom>
          </p:spPr>
        </p:pic>
      </p:grpSp>
      <p:sp>
        <p:nvSpPr>
          <p:cNvPr id="4" name="Rectangle 3">
            <a:extLst>
              <a:ext uri="{FF2B5EF4-FFF2-40B4-BE49-F238E27FC236}">
                <a16:creationId xmlns:a16="http://schemas.microsoft.com/office/drawing/2014/main" id="{F6EC15E5-A3DD-0915-1065-78429F829336}"/>
              </a:ext>
            </a:extLst>
          </p:cNvPr>
          <p:cNvSpPr/>
          <p:nvPr/>
        </p:nvSpPr>
        <p:spPr>
          <a:xfrm>
            <a:off x="5924789" y="3004854"/>
            <a:ext cx="391286" cy="233056"/>
          </a:xfrm>
          <a:prstGeom prst="rect">
            <a:avLst/>
          </a:prstGeom>
          <a:noFill/>
          <a:ln>
            <a:noFill/>
          </a:ln>
        </p:spPr>
        <p:style>
          <a:lnRef idx="0">
            <a:scrgbClr r="0" g="0" b="0"/>
          </a:lnRef>
          <a:fillRef idx="0">
            <a:scrgbClr r="0" g="0" b="0"/>
          </a:fillRef>
          <a:effectRef idx="0">
            <a:scrgbClr r="0" g="0" b="0"/>
          </a:effectRef>
          <a:fontRef idx="minor">
            <a:schemeClr val="lt1"/>
          </a:fontRef>
        </p:style>
        <p:txBody>
          <a:bodyPr rtlCol="0" anchor="ctr"/>
          <a:lstStyle/>
          <a:p>
            <a:r>
              <a:rPr lang="en-US" sz="900" b="1" dirty="0"/>
              <a:t>min</a:t>
            </a:r>
          </a:p>
        </p:txBody>
      </p:sp>
    </p:spTree>
    <p:custDataLst>
      <p:tags r:id="rId1"/>
    </p:custDataLst>
    <p:extLst>
      <p:ext uri="{BB962C8B-B14F-4D97-AF65-F5344CB8AC3E}">
        <p14:creationId xmlns:p14="http://schemas.microsoft.com/office/powerpoint/2010/main" val="2253203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ine 16">
            <a:extLst>
              <a:ext uri="{FF2B5EF4-FFF2-40B4-BE49-F238E27FC236}">
                <a16:creationId xmlns:a16="http://schemas.microsoft.com/office/drawing/2014/main" id="{7A31961E-C477-7721-80A6-B3D933D2A9C8}"/>
              </a:ext>
            </a:extLst>
          </p:cNvPr>
          <p:cNvSpPr>
            <a:spLocks noChangeShapeType="1"/>
          </p:cNvSpPr>
          <p:nvPr/>
        </p:nvSpPr>
        <p:spPr bwMode="auto">
          <a:xfrm flipH="1">
            <a:off x="1699754" y="2605508"/>
            <a:ext cx="983430"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dirty="0"/>
          </a:p>
        </p:txBody>
      </p:sp>
      <p:sp>
        <p:nvSpPr>
          <p:cNvPr id="6" name="Title 5">
            <a:extLst>
              <a:ext uri="{FF2B5EF4-FFF2-40B4-BE49-F238E27FC236}">
                <a16:creationId xmlns:a16="http://schemas.microsoft.com/office/drawing/2014/main" id="{FD919ACB-1DCB-4E22-B339-852E5877F787}"/>
              </a:ext>
            </a:extLst>
          </p:cNvPr>
          <p:cNvSpPr>
            <a:spLocks noGrp="1"/>
          </p:cNvSpPr>
          <p:nvPr>
            <p:ph type="title"/>
          </p:nvPr>
        </p:nvSpPr>
        <p:spPr/>
        <p:txBody>
          <a:bodyPr/>
          <a:lstStyle/>
          <a:p>
            <a:r>
              <a:rPr lang="en-US" dirty="0"/>
              <a:t>Prepare the analyzer </a:t>
            </a:r>
            <a:r>
              <a:rPr lang="en-US" sz="1400" dirty="0"/>
              <a:t>– cont’d</a:t>
            </a:r>
          </a:p>
        </p:txBody>
      </p:sp>
      <p:sp>
        <p:nvSpPr>
          <p:cNvPr id="5" name="Slide Number Placeholder 4">
            <a:extLst>
              <a:ext uri="{FF2B5EF4-FFF2-40B4-BE49-F238E27FC236}">
                <a16:creationId xmlns:a16="http://schemas.microsoft.com/office/drawing/2014/main" id="{A5260B99-333C-446E-8D54-221A8BBF3CA0}"/>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19</a:t>
            </a:fld>
            <a:endParaRPr lang="en-IN" dirty="0"/>
          </a:p>
        </p:txBody>
      </p:sp>
      <p:sp>
        <p:nvSpPr>
          <p:cNvPr id="3" name="Content Placeholder 2">
            <a:extLst>
              <a:ext uri="{FF2B5EF4-FFF2-40B4-BE49-F238E27FC236}">
                <a16:creationId xmlns:a16="http://schemas.microsoft.com/office/drawing/2014/main" id="{90B7FAF3-5D0C-43C9-AF53-C43F8E738F4B}"/>
              </a:ext>
            </a:extLst>
          </p:cNvPr>
          <p:cNvSpPr>
            <a:spLocks noGrp="1"/>
          </p:cNvSpPr>
          <p:nvPr>
            <p:ph type="body" sz="quarter" idx="11"/>
          </p:nvPr>
        </p:nvSpPr>
        <p:spPr>
          <a:xfrm>
            <a:off x="502920" y="1080792"/>
            <a:ext cx="5130735" cy="3397250"/>
          </a:xfrm>
        </p:spPr>
        <p:txBody>
          <a:bodyPr vert="horz" lIns="0" tIns="0" rIns="91440" bIns="45720" rtlCol="0" anchor="t">
            <a:noAutofit/>
          </a:bodyPr>
          <a:lstStyle/>
          <a:p>
            <a:pPr defTabSz="385763">
              <a:spcBef>
                <a:spcPts val="254"/>
              </a:spcBef>
            </a:pPr>
            <a:r>
              <a:rPr lang="en-US" dirty="0">
                <a:latin typeface="+mn-lt"/>
                <a:cs typeface="Calibri"/>
              </a:rPr>
              <a:t>SCAN (CARTRIDGE POUCH) BARCODE</a:t>
            </a:r>
          </a:p>
          <a:p>
            <a:pPr marL="285750" indent="-285750" defTabSz="385763">
              <a:spcBef>
                <a:spcPts val="254"/>
              </a:spcBef>
              <a:buFont typeface="Arial" panose="020B0604020202020204" pitchFamily="34" charset="0"/>
              <a:buChar char="•"/>
            </a:pPr>
            <a:r>
              <a:rPr lang="en-US" sz="1400" b="0" dirty="0">
                <a:solidFill>
                  <a:schemeClr val="tx1"/>
                </a:solidFill>
                <a:cs typeface="Calibri"/>
              </a:rPr>
              <a:t>Scan the </a:t>
            </a:r>
            <a:r>
              <a:rPr lang="en-US" sz="1400" dirty="0">
                <a:solidFill>
                  <a:schemeClr val="tx1"/>
                </a:solidFill>
                <a:cs typeface="Calibri"/>
              </a:rPr>
              <a:t>barcode on the cartridge pouch</a:t>
            </a:r>
            <a:endParaRPr lang="en-US" sz="1400" b="0" dirty="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dirty="0">
                <a:solidFill>
                  <a:schemeClr val="tx1"/>
                </a:solidFill>
                <a:ea typeface="Calibri"/>
                <a:cs typeface="Calibri"/>
              </a:rPr>
              <a:t>The lot information displays on the analyzer screen momentarily</a:t>
            </a:r>
            <a:endParaRPr lang="en-US" sz="1400" dirty="0">
              <a:solidFill>
                <a:schemeClr val="tx1"/>
              </a:solidFill>
              <a:cs typeface="Calibri"/>
            </a:endParaRPr>
          </a:p>
          <a:p>
            <a:pPr marL="285750" indent="-285750" defTabSz="385763">
              <a:spcBef>
                <a:spcPts val="254"/>
              </a:spcBef>
              <a:buFont typeface="Arial" panose="020B0604020202020204" pitchFamily="34" charset="0"/>
              <a:buChar char="•"/>
            </a:pPr>
            <a:r>
              <a:rPr lang="en-US" sz="1400" dirty="0">
                <a:solidFill>
                  <a:schemeClr val="tx1"/>
                </a:solidFill>
                <a:ea typeface="Calibri"/>
                <a:cs typeface="Calibri"/>
              </a:rPr>
              <a:t>The analyzer is now ready, next prepare the sample</a:t>
            </a:r>
            <a:endParaRPr lang="en-US" sz="1400" dirty="0">
              <a:solidFill>
                <a:schemeClr val="tx1"/>
              </a:solidFill>
              <a:cs typeface="Calibri"/>
            </a:endParaRPr>
          </a:p>
        </p:txBody>
      </p:sp>
      <p:pic>
        <p:nvPicPr>
          <p:cNvPr id="32" name="Picture 31">
            <a:extLst>
              <a:ext uri="{FF2B5EF4-FFF2-40B4-BE49-F238E27FC236}">
                <a16:creationId xmlns:a16="http://schemas.microsoft.com/office/drawing/2014/main" id="{1795B660-982D-6D41-362F-519B013F81AF}"/>
              </a:ext>
            </a:extLst>
          </p:cNvPr>
          <p:cNvPicPr>
            <a:picLocks noChangeAspect="1"/>
          </p:cNvPicPr>
          <p:nvPr/>
        </p:nvPicPr>
        <p:blipFill>
          <a:blip r:embed="rId3"/>
          <a:srcRect r="3950"/>
          <a:stretch/>
        </p:blipFill>
        <p:spPr>
          <a:xfrm>
            <a:off x="1070047" y="2436596"/>
            <a:ext cx="1475668" cy="317019"/>
          </a:xfrm>
          <a:prstGeom prst="rect">
            <a:avLst/>
          </a:prstGeom>
        </p:spPr>
      </p:pic>
      <p:sp>
        <p:nvSpPr>
          <p:cNvPr id="13" name="TextBox 12">
            <a:extLst>
              <a:ext uri="{FF2B5EF4-FFF2-40B4-BE49-F238E27FC236}">
                <a16:creationId xmlns:a16="http://schemas.microsoft.com/office/drawing/2014/main" id="{8C77CC04-E609-A7D0-CC8F-FB8720387DE4}"/>
              </a:ext>
            </a:extLst>
          </p:cNvPr>
          <p:cNvSpPr txBox="1"/>
          <p:nvPr/>
        </p:nvSpPr>
        <p:spPr>
          <a:xfrm>
            <a:off x="781378" y="3487675"/>
            <a:ext cx="5131134" cy="833562"/>
          </a:xfrm>
          <a:prstGeom prst="rect">
            <a:avLst/>
          </a:prstGeom>
          <a:noFill/>
        </p:spPr>
        <p:txBody>
          <a:bodyPr wrap="square" lIns="91440" tIns="45720" rIns="91440" bIns="45720" rtlCol="0" anchor="t">
            <a:spAutoFit/>
          </a:bodyPr>
          <a:lstStyle/>
          <a:p>
            <a:pPr defTabSz="514350"/>
            <a:r>
              <a:rPr lang="en-US" sz="1400" b="1" dirty="0">
                <a:solidFill>
                  <a:schemeClr val="tx2"/>
                </a:solidFill>
                <a:cs typeface="Calibri"/>
              </a:rPr>
              <a:t>PRECAUTIONS</a:t>
            </a:r>
            <a:endParaRPr lang="en-US" sz="1000" b="1" dirty="0">
              <a:solidFill>
                <a:schemeClr val="tx2"/>
              </a:solidFill>
              <a:ea typeface="Calibri"/>
              <a:cs typeface="Calibri"/>
            </a:endParaRPr>
          </a:p>
          <a:p>
            <a:pPr marL="128270" indent="-128270">
              <a:spcAft>
                <a:spcPts val="450"/>
              </a:spcAft>
              <a:buFont typeface="Arial,Sans-Serif" panose="020B0604020202020204" pitchFamily="34" charset="0"/>
              <a:buChar char="•"/>
            </a:pPr>
            <a:r>
              <a:rPr lang="en-US" sz="1000" b="1" dirty="0">
                <a:cs typeface="Calibri"/>
              </a:rPr>
              <a:t>If </a:t>
            </a:r>
            <a:r>
              <a:rPr lang="en-US" sz="1000" b="1" dirty="0">
                <a:solidFill>
                  <a:schemeClr val="accent3"/>
                </a:solidFill>
                <a:cs typeface="Calibri"/>
              </a:rPr>
              <a:t>an Invalid Cartridge Type </a:t>
            </a:r>
            <a:r>
              <a:rPr lang="en-US" sz="1000" b="1" dirty="0">
                <a:cs typeface="Calibri"/>
              </a:rPr>
              <a:t>message is displayed, contact the System Administrator.</a:t>
            </a:r>
            <a:endParaRPr lang="en-US" sz="1000" dirty="0">
              <a:cs typeface="Calibri"/>
            </a:endParaRPr>
          </a:p>
          <a:p>
            <a:pPr marL="128270" indent="-128270">
              <a:spcAft>
                <a:spcPts val="450"/>
              </a:spcAft>
              <a:buFont typeface="Arial,Sans-Serif" panose="020B0604020202020204" pitchFamily="34" charset="0"/>
              <a:buChar char="•"/>
            </a:pPr>
            <a:r>
              <a:rPr lang="en-US" sz="1000" b="1" dirty="0">
                <a:cs typeface="Calibri"/>
              </a:rPr>
              <a:t>Scanning is required. You must scan the barcode. This information cannot be entered manually.</a:t>
            </a:r>
            <a:endParaRPr lang="en-US" dirty="0"/>
          </a:p>
        </p:txBody>
      </p:sp>
      <p:pic>
        <p:nvPicPr>
          <p:cNvPr id="15" name="Picture 14" descr="Icon&#10;&#10;Description automatically generated">
            <a:extLst>
              <a:ext uri="{FF2B5EF4-FFF2-40B4-BE49-F238E27FC236}">
                <a16:creationId xmlns:a16="http://schemas.microsoft.com/office/drawing/2014/main" id="{E0EF7B86-278E-A674-6D53-B1EEC0C3A4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614" y="3567637"/>
            <a:ext cx="342207" cy="342207"/>
          </a:xfrm>
          <a:prstGeom prst="rect">
            <a:avLst/>
          </a:prstGeom>
        </p:spPr>
      </p:pic>
      <p:pic>
        <p:nvPicPr>
          <p:cNvPr id="42" name="Picture 41" descr="A close up of a label&#10;&#10;AI-generated content may be incorrect.">
            <a:extLst>
              <a:ext uri="{FF2B5EF4-FFF2-40B4-BE49-F238E27FC236}">
                <a16:creationId xmlns:a16="http://schemas.microsoft.com/office/drawing/2014/main" id="{7EAFDB76-6FC7-75A4-5801-692EEEFDE656}"/>
              </a:ext>
            </a:extLst>
          </p:cNvPr>
          <p:cNvPicPr>
            <a:picLocks noChangeAspect="1"/>
          </p:cNvPicPr>
          <p:nvPr/>
        </p:nvPicPr>
        <p:blipFill>
          <a:blip r:embed="rId5" cstate="print">
            <a:extLst>
              <a:ext uri="{28A0092B-C50C-407E-A947-70E740481C1C}">
                <a14:useLocalDpi xmlns:a14="http://schemas.microsoft.com/office/drawing/2010/main" val="0"/>
              </a:ext>
            </a:extLst>
          </a:blip>
          <a:srcRect l="41303" t="27353" r="53884" b="19228"/>
          <a:stretch/>
        </p:blipFill>
        <p:spPr>
          <a:xfrm rot="16200000">
            <a:off x="1647622" y="1830518"/>
            <a:ext cx="296126" cy="1500064"/>
          </a:xfrm>
          <a:prstGeom prst="rect">
            <a:avLst/>
          </a:prstGeom>
        </p:spPr>
      </p:pic>
      <p:cxnSp>
        <p:nvCxnSpPr>
          <p:cNvPr id="11" name="Straight Connector 10">
            <a:extLst>
              <a:ext uri="{FF2B5EF4-FFF2-40B4-BE49-F238E27FC236}">
                <a16:creationId xmlns:a16="http://schemas.microsoft.com/office/drawing/2014/main" id="{13A49572-1CF7-2D90-1668-B7A8B6F0183B}"/>
              </a:ext>
            </a:extLst>
          </p:cNvPr>
          <p:cNvCxnSpPr/>
          <p:nvPr/>
        </p:nvCxnSpPr>
        <p:spPr>
          <a:xfrm flipV="1">
            <a:off x="368137" y="3347955"/>
            <a:ext cx="4969105" cy="13853"/>
          </a:xfrm>
          <a:prstGeom prst="line">
            <a:avLst/>
          </a:prstGeom>
          <a:ln w="15875"/>
        </p:spPr>
        <p:style>
          <a:lnRef idx="1">
            <a:schemeClr val="accent3"/>
          </a:lnRef>
          <a:fillRef idx="0">
            <a:schemeClr val="accent3"/>
          </a:fillRef>
          <a:effectRef idx="0">
            <a:schemeClr val="accent3"/>
          </a:effectRef>
          <a:fontRef idx="minor">
            <a:schemeClr val="tx1"/>
          </a:fontRef>
        </p:style>
      </p:cxnSp>
      <p:grpSp>
        <p:nvGrpSpPr>
          <p:cNvPr id="19" name="Group 18">
            <a:extLst>
              <a:ext uri="{FF2B5EF4-FFF2-40B4-BE49-F238E27FC236}">
                <a16:creationId xmlns:a16="http://schemas.microsoft.com/office/drawing/2014/main" id="{DC6F70E5-1676-D542-9B4E-FA8A103CC708}"/>
              </a:ext>
            </a:extLst>
          </p:cNvPr>
          <p:cNvGrpSpPr/>
          <p:nvPr/>
        </p:nvGrpSpPr>
        <p:grpSpPr>
          <a:xfrm>
            <a:off x="6029428" y="496412"/>
            <a:ext cx="2423489" cy="3981074"/>
            <a:chOff x="6098008" y="382112"/>
            <a:chExt cx="2690189" cy="4331594"/>
          </a:xfrm>
        </p:grpSpPr>
        <p:pic>
          <p:nvPicPr>
            <p:cNvPr id="2" name="Picture 1" descr="A close-up of a label&#10;&#10;AI-generated content may be incorrect.">
              <a:extLst>
                <a:ext uri="{FF2B5EF4-FFF2-40B4-BE49-F238E27FC236}">
                  <a16:creationId xmlns:a16="http://schemas.microsoft.com/office/drawing/2014/main" id="{2AC75DFD-7D76-BE3D-B222-EE8D1388EF0E}"/>
                </a:ext>
              </a:extLst>
            </p:cNvPr>
            <p:cNvPicPr>
              <a:picLocks noChangeAspect="1"/>
            </p:cNvPicPr>
            <p:nvPr/>
          </p:nvPicPr>
          <p:blipFill>
            <a:blip r:embed="rId6" cstate="print">
              <a:extLst>
                <a:ext uri="{28A0092B-C50C-407E-A947-70E740481C1C}">
                  <a14:useLocalDpi xmlns:a14="http://schemas.microsoft.com/office/drawing/2010/main" val="0"/>
                </a:ext>
              </a:extLst>
            </a:blip>
            <a:srcRect l="51809" t="18873" r="6170" b="16146"/>
            <a:stretch/>
          </p:blipFill>
          <p:spPr>
            <a:xfrm>
              <a:off x="6117486" y="2903461"/>
              <a:ext cx="2593759" cy="1810245"/>
            </a:xfrm>
            <a:prstGeom prst="rect">
              <a:avLst/>
            </a:prstGeom>
          </p:spPr>
        </p:pic>
        <p:pic>
          <p:nvPicPr>
            <p:cNvPr id="7" name="Picture 6" descr="A close-up of a label&#10;&#10;AI-generated content may be incorrect.">
              <a:extLst>
                <a:ext uri="{FF2B5EF4-FFF2-40B4-BE49-F238E27FC236}">
                  <a16:creationId xmlns:a16="http://schemas.microsoft.com/office/drawing/2014/main" id="{9089C8AE-DA28-8CD1-4B28-AD63246ACBFB}"/>
                </a:ext>
              </a:extLst>
            </p:cNvPr>
            <p:cNvPicPr>
              <a:picLocks noChangeAspect="1"/>
            </p:cNvPicPr>
            <p:nvPr/>
          </p:nvPicPr>
          <p:blipFill>
            <a:blip r:embed="rId7" cstate="print">
              <a:extLst>
                <a:ext uri="{28A0092B-C50C-407E-A947-70E740481C1C}">
                  <a14:useLocalDpi xmlns:a14="http://schemas.microsoft.com/office/drawing/2010/main" val="0"/>
                </a:ext>
              </a:extLst>
            </a:blip>
            <a:srcRect l="3086" t="17682" r="55441" b="16500"/>
            <a:stretch/>
          </p:blipFill>
          <p:spPr>
            <a:xfrm>
              <a:off x="6098733" y="718779"/>
              <a:ext cx="2586092" cy="1852359"/>
            </a:xfrm>
            <a:prstGeom prst="rect">
              <a:avLst/>
            </a:prstGeom>
          </p:spPr>
        </p:pic>
        <p:sp>
          <p:nvSpPr>
            <p:cNvPr id="4" name="TextBox 3">
              <a:extLst>
                <a:ext uri="{FF2B5EF4-FFF2-40B4-BE49-F238E27FC236}">
                  <a16:creationId xmlns:a16="http://schemas.microsoft.com/office/drawing/2014/main" id="{66F9EDC2-C3ED-B2B6-1A9B-F80323A637C0}"/>
                </a:ext>
              </a:extLst>
            </p:cNvPr>
            <p:cNvSpPr txBox="1"/>
            <p:nvPr/>
          </p:nvSpPr>
          <p:spPr>
            <a:xfrm>
              <a:off x="6921283" y="890774"/>
              <a:ext cx="649389" cy="307777"/>
            </a:xfrm>
            <a:prstGeom prst="rect">
              <a:avLst/>
            </a:prstGeom>
            <a:noFill/>
          </p:spPr>
          <p:txBody>
            <a:bodyPr wrap="square" rtlCol="0">
              <a:spAutoFit/>
            </a:bodyPr>
            <a:lstStyle/>
            <a:p>
              <a:pPr algn="ctr"/>
              <a:endParaRPr lang="en-US" sz="1400" b="1" dirty="0">
                <a:solidFill>
                  <a:srgbClr val="009CDE"/>
                </a:solidFill>
                <a:latin typeface="Calibri" panose="020F0502020204030204" pitchFamily="34" charset="0"/>
              </a:endParaRPr>
            </a:p>
          </p:txBody>
        </p:sp>
        <p:sp>
          <p:nvSpPr>
            <p:cNvPr id="37" name="Rectangle 36">
              <a:extLst>
                <a:ext uri="{FF2B5EF4-FFF2-40B4-BE49-F238E27FC236}">
                  <a16:creationId xmlns:a16="http://schemas.microsoft.com/office/drawing/2014/main" id="{D1DB8E66-5CAA-897D-173E-D07B8FB7D7A3}"/>
                </a:ext>
              </a:extLst>
            </p:cNvPr>
            <p:cNvSpPr/>
            <p:nvPr/>
          </p:nvSpPr>
          <p:spPr>
            <a:xfrm>
              <a:off x="8241141" y="759963"/>
              <a:ext cx="321992" cy="1689467"/>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40" name="Text Box 19">
              <a:extLst>
                <a:ext uri="{FF2B5EF4-FFF2-40B4-BE49-F238E27FC236}">
                  <a16:creationId xmlns:a16="http://schemas.microsoft.com/office/drawing/2014/main" id="{4AF3205D-4730-DF25-FF7F-7D10BFBD288D}"/>
                </a:ext>
              </a:extLst>
            </p:cNvPr>
            <p:cNvSpPr txBox="1">
              <a:spLocks noChangeArrowheads="1"/>
            </p:cNvSpPr>
            <p:nvPr/>
          </p:nvSpPr>
          <p:spPr bwMode="auto">
            <a:xfrm>
              <a:off x="6098008" y="382112"/>
              <a:ext cx="616980" cy="400110"/>
            </a:xfrm>
            <a:prstGeom prst="rect">
              <a:avLst/>
            </a:prstGeom>
            <a:noFill/>
            <a:ln>
              <a:noFill/>
            </a:ln>
            <a:effectLst/>
          </p:spPr>
          <p:txBody>
            <a:bodyPr wrap="square" lIns="0" tIns="91440" rIns="0" bIns="9144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50000"/>
                </a:spcBef>
              </a:pPr>
              <a:r>
                <a:rPr lang="en-US" altLang="en-US" sz="1400" b="1" dirty="0">
                  <a:solidFill>
                    <a:schemeClr val="accent1"/>
                  </a:solidFill>
                </a:rPr>
                <a:t>FRONT</a:t>
              </a:r>
              <a:endParaRPr lang="en-US" dirty="0"/>
            </a:p>
          </p:txBody>
        </p:sp>
        <p:sp>
          <p:nvSpPr>
            <p:cNvPr id="41" name="Text Box 19">
              <a:extLst>
                <a:ext uri="{FF2B5EF4-FFF2-40B4-BE49-F238E27FC236}">
                  <a16:creationId xmlns:a16="http://schemas.microsoft.com/office/drawing/2014/main" id="{4DCCF331-8010-8C93-57C6-60999174ABC0}"/>
                </a:ext>
              </a:extLst>
            </p:cNvPr>
            <p:cNvSpPr txBox="1">
              <a:spLocks noChangeArrowheads="1"/>
            </p:cNvSpPr>
            <p:nvPr/>
          </p:nvSpPr>
          <p:spPr bwMode="auto">
            <a:xfrm>
              <a:off x="6118862" y="2549583"/>
              <a:ext cx="616980" cy="400110"/>
            </a:xfrm>
            <a:prstGeom prst="rect">
              <a:avLst/>
            </a:prstGeom>
            <a:noFill/>
            <a:ln>
              <a:noFill/>
            </a:ln>
            <a:effectLst/>
          </p:spPr>
          <p:txBody>
            <a:bodyPr wrap="square" lIns="0" tIns="91440" rIns="0" bIns="9144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50000"/>
                </a:spcBef>
              </a:pPr>
              <a:r>
                <a:rPr lang="en-US" altLang="en-US" sz="1400" b="1" dirty="0">
                  <a:solidFill>
                    <a:schemeClr val="accent1"/>
                  </a:solidFill>
                </a:rPr>
                <a:t>BACK</a:t>
              </a:r>
              <a:endParaRPr lang="en-US" dirty="0"/>
            </a:p>
          </p:txBody>
        </p:sp>
        <p:pic>
          <p:nvPicPr>
            <p:cNvPr id="17" name="Graphic 16" descr="Checkmark with solid fill">
              <a:extLst>
                <a:ext uri="{FF2B5EF4-FFF2-40B4-BE49-F238E27FC236}">
                  <a16:creationId xmlns:a16="http://schemas.microsoft.com/office/drawing/2014/main" id="{9666AC87-AEBF-81D4-439D-6F5B2B89EB0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39557" y="383891"/>
              <a:ext cx="548640" cy="548640"/>
            </a:xfrm>
            <a:prstGeom prst="rect">
              <a:avLst/>
            </a:prstGeom>
          </p:spPr>
        </p:pic>
        <p:pic>
          <p:nvPicPr>
            <p:cNvPr id="45" name="Graphic 44" descr="Close with solid fill">
              <a:extLst>
                <a:ext uri="{FF2B5EF4-FFF2-40B4-BE49-F238E27FC236}">
                  <a16:creationId xmlns:a16="http://schemas.microsoft.com/office/drawing/2014/main" id="{FF19EE57-F936-540C-67BF-481AAC0FDE0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357490" y="504445"/>
              <a:ext cx="548640" cy="548640"/>
            </a:xfrm>
            <a:prstGeom prst="rect">
              <a:avLst/>
            </a:prstGeom>
          </p:spPr>
        </p:pic>
      </p:grpSp>
      <p:sp>
        <p:nvSpPr>
          <p:cNvPr id="8" name="TextBox 7">
            <a:extLst>
              <a:ext uri="{FF2B5EF4-FFF2-40B4-BE49-F238E27FC236}">
                <a16:creationId xmlns:a16="http://schemas.microsoft.com/office/drawing/2014/main" id="{07DAB4B2-E4D2-95E4-F034-A26A028F99BA}"/>
              </a:ext>
            </a:extLst>
          </p:cNvPr>
          <p:cNvSpPr txBox="1"/>
          <p:nvPr/>
        </p:nvSpPr>
        <p:spPr>
          <a:xfrm>
            <a:off x="2724150" y="2443692"/>
            <a:ext cx="2265172" cy="307777"/>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sz="1400" b="1" dirty="0">
                <a:solidFill>
                  <a:schemeClr val="accent3"/>
                </a:solidFill>
                <a:latin typeface="Calibri"/>
              </a:rPr>
              <a:t>SCAN THE LINEAR BARCODE</a:t>
            </a:r>
            <a:r>
              <a:rPr lang="en-US" sz="1400" dirty="0">
                <a:solidFill>
                  <a:schemeClr val="accent3"/>
                </a:solidFill>
                <a:latin typeface="Calibri"/>
                <a:ea typeface="Calibri"/>
                <a:cs typeface="Calibri"/>
              </a:rPr>
              <a:t>​</a:t>
            </a:r>
            <a:endParaRPr lang="en-US" dirty="0">
              <a:solidFill>
                <a:schemeClr val="accent3"/>
              </a:solidFill>
              <a:ea typeface="Calibri"/>
              <a:cs typeface="Calibri"/>
            </a:endParaRPr>
          </a:p>
        </p:txBody>
      </p:sp>
      <p:sp>
        <p:nvSpPr>
          <p:cNvPr id="10" name="TextBox 9">
            <a:extLst>
              <a:ext uri="{FF2B5EF4-FFF2-40B4-BE49-F238E27FC236}">
                <a16:creationId xmlns:a16="http://schemas.microsoft.com/office/drawing/2014/main" id="{DCE6FA29-71FA-E8E1-1075-D7253AC3EEB4}"/>
              </a:ext>
            </a:extLst>
          </p:cNvPr>
          <p:cNvSpPr txBox="1"/>
          <p:nvPr/>
        </p:nvSpPr>
        <p:spPr>
          <a:xfrm>
            <a:off x="2787650" y="2824692"/>
            <a:ext cx="2572756" cy="307777"/>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sz="1400" b="1" u="sng" dirty="0">
                <a:solidFill>
                  <a:schemeClr val="tx2"/>
                </a:solidFill>
                <a:latin typeface="Calibri"/>
              </a:rPr>
              <a:t>DO NOT</a:t>
            </a:r>
            <a:r>
              <a:rPr lang="en-US" sz="1400" b="1" dirty="0">
                <a:solidFill>
                  <a:schemeClr val="tx2"/>
                </a:solidFill>
                <a:latin typeface="Calibri"/>
              </a:rPr>
              <a:t> SCAN THE 2D BARCODE</a:t>
            </a:r>
            <a:r>
              <a:rPr lang="en-US" sz="1400" dirty="0">
                <a:solidFill>
                  <a:schemeClr val="tx2"/>
                </a:solidFill>
                <a:latin typeface="Calibri"/>
                <a:ea typeface="Calibri"/>
                <a:cs typeface="Calibri"/>
              </a:rPr>
              <a:t>​</a:t>
            </a:r>
            <a:endParaRPr lang="en-US" dirty="0">
              <a:solidFill>
                <a:schemeClr val="tx2"/>
              </a:solidFill>
              <a:ea typeface="Calibri"/>
              <a:cs typeface="Calibri"/>
            </a:endParaRPr>
          </a:p>
        </p:txBody>
      </p:sp>
      <p:sp>
        <p:nvSpPr>
          <p:cNvPr id="12" name="Line 16">
            <a:extLst>
              <a:ext uri="{FF2B5EF4-FFF2-40B4-BE49-F238E27FC236}">
                <a16:creationId xmlns:a16="http://schemas.microsoft.com/office/drawing/2014/main" id="{1D22F984-C5EA-632C-25C1-2D988EF9CBD0}"/>
              </a:ext>
            </a:extLst>
          </p:cNvPr>
          <p:cNvSpPr>
            <a:spLocks noChangeShapeType="1"/>
          </p:cNvSpPr>
          <p:nvPr/>
        </p:nvSpPr>
        <p:spPr bwMode="auto">
          <a:xfrm flipH="1">
            <a:off x="2334752" y="2965340"/>
            <a:ext cx="385473"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dirty="0"/>
          </a:p>
        </p:txBody>
      </p:sp>
      <p:pic>
        <p:nvPicPr>
          <p:cNvPr id="22" name="Picture 21" descr="A close-up of a label&#10;&#10;AI-generated content may be incorrect.">
            <a:extLst>
              <a:ext uri="{FF2B5EF4-FFF2-40B4-BE49-F238E27FC236}">
                <a16:creationId xmlns:a16="http://schemas.microsoft.com/office/drawing/2014/main" id="{1290E11F-924E-CE65-C2B9-35D0631E2E1B}"/>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4967" t="25132" r="69921" b="64176"/>
          <a:stretch/>
        </p:blipFill>
        <p:spPr>
          <a:xfrm>
            <a:off x="2227098" y="2820994"/>
            <a:ext cx="385473" cy="378855"/>
          </a:xfrm>
          <a:prstGeom prst="rect">
            <a:avLst/>
          </a:prstGeom>
        </p:spPr>
      </p:pic>
    </p:spTree>
    <p:custDataLst>
      <p:tags r:id="rId1"/>
    </p:custDataLst>
    <p:extLst>
      <p:ext uri="{BB962C8B-B14F-4D97-AF65-F5344CB8AC3E}">
        <p14:creationId xmlns:p14="http://schemas.microsoft.com/office/powerpoint/2010/main" val="578090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D72F6-C596-2880-5BEC-C151173A941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845E35A-4D49-C658-2CEB-83BD30A574F5}"/>
              </a:ext>
            </a:extLst>
          </p:cNvPr>
          <p:cNvSpPr>
            <a:spLocks noGrp="1"/>
          </p:cNvSpPr>
          <p:nvPr>
            <p:ph type="title"/>
          </p:nvPr>
        </p:nvSpPr>
        <p:spPr/>
        <p:txBody>
          <a:bodyPr/>
          <a:lstStyle/>
          <a:p>
            <a:r>
              <a:rPr lang="en-US" dirty="0"/>
              <a:t>Prepare for sample collection</a:t>
            </a:r>
            <a:endParaRPr lang="en-US" b="1" i="1" dirty="0"/>
          </a:p>
        </p:txBody>
      </p:sp>
      <p:sp>
        <p:nvSpPr>
          <p:cNvPr id="5" name="Slide Number Placeholder 4">
            <a:extLst>
              <a:ext uri="{FF2B5EF4-FFF2-40B4-BE49-F238E27FC236}">
                <a16:creationId xmlns:a16="http://schemas.microsoft.com/office/drawing/2014/main" id="{512A1CB3-1A36-7EFB-C50F-F5773B3D6BBB}"/>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20</a:t>
            </a:fld>
            <a:endParaRPr lang="en-IN" dirty="0"/>
          </a:p>
        </p:txBody>
      </p:sp>
      <p:sp>
        <p:nvSpPr>
          <p:cNvPr id="23" name="TextBox 22">
            <a:extLst>
              <a:ext uri="{FF2B5EF4-FFF2-40B4-BE49-F238E27FC236}">
                <a16:creationId xmlns:a16="http://schemas.microsoft.com/office/drawing/2014/main" id="{4AE6200B-2D42-9862-E76C-9F9787B535AD}"/>
              </a:ext>
            </a:extLst>
          </p:cNvPr>
          <p:cNvSpPr txBox="1"/>
          <p:nvPr/>
        </p:nvSpPr>
        <p:spPr>
          <a:xfrm>
            <a:off x="1332832" y="1423121"/>
            <a:ext cx="3842705" cy="954107"/>
          </a:xfrm>
          <a:prstGeom prst="rect">
            <a:avLst/>
          </a:prstGeom>
          <a:noFill/>
        </p:spPr>
        <p:txBody>
          <a:bodyPr wrap="square" lIns="0" tIns="45720" rIns="91440" bIns="45720" rtlCol="0" anchor="t">
            <a:spAutoFit/>
          </a:bodyPr>
          <a:lstStyle/>
          <a:p>
            <a:pPr defTabSz="514350"/>
            <a:r>
              <a:rPr lang="en-US" sz="1400" b="1" dirty="0">
                <a:solidFill>
                  <a:schemeClr val="accent3"/>
                </a:solidFill>
                <a:cs typeface="Calibri" panose="020F0502020204030204" pitchFamily="34" charset="0"/>
              </a:rPr>
              <a:t>QUICK TIPS</a:t>
            </a:r>
          </a:p>
          <a:p>
            <a:pPr marL="285750" indent="-285750" defTabSz="514350">
              <a:buFont typeface="Arial" panose="020B0604020202020204" pitchFamily="34" charset="0"/>
              <a:buChar char="•"/>
            </a:pPr>
            <a:r>
              <a:rPr lang="en-US" sz="1400" dirty="0">
                <a:cs typeface="Calibri"/>
              </a:rPr>
              <a:t>The </a:t>
            </a:r>
            <a:r>
              <a:rPr lang="en-US" sz="1400" i="1" dirty="0">
                <a:cs typeface="Calibri"/>
              </a:rPr>
              <a:t>i-STAT CG8+ </a:t>
            </a:r>
            <a:r>
              <a:rPr lang="en-US" sz="1400" dirty="0">
                <a:cs typeface="Calibri"/>
              </a:rPr>
              <a:t>cartridge requires fresh, </a:t>
            </a:r>
            <a:br>
              <a:rPr lang="en-US" sz="1400" dirty="0">
                <a:cs typeface="Calibri"/>
              </a:rPr>
            </a:br>
            <a:r>
              <a:rPr lang="en-US" sz="1400" dirty="0">
                <a:cs typeface="Calibri"/>
              </a:rPr>
              <a:t>venous, arterial, or </a:t>
            </a:r>
            <a:r>
              <a:rPr lang="en-US" sz="1400" b="1" dirty="0">
                <a:cs typeface="Calibri"/>
              </a:rPr>
              <a:t>capillary* </a:t>
            </a:r>
            <a:r>
              <a:rPr lang="en-US" sz="1400" dirty="0">
                <a:cs typeface="Calibri"/>
              </a:rPr>
              <a:t>whole blood (approximately 95μL)</a:t>
            </a:r>
            <a:endParaRPr lang="en-US" sz="1400" dirty="0">
              <a:ea typeface="Calibri"/>
              <a:cs typeface="Calibri"/>
            </a:endParaRPr>
          </a:p>
        </p:txBody>
      </p:sp>
      <p:sp>
        <p:nvSpPr>
          <p:cNvPr id="25" name="TextBox 24">
            <a:extLst>
              <a:ext uri="{FF2B5EF4-FFF2-40B4-BE49-F238E27FC236}">
                <a16:creationId xmlns:a16="http://schemas.microsoft.com/office/drawing/2014/main" id="{58C85F69-9E36-65D2-9B2E-1DCED0F953FB}"/>
              </a:ext>
            </a:extLst>
          </p:cNvPr>
          <p:cNvSpPr txBox="1"/>
          <p:nvPr/>
        </p:nvSpPr>
        <p:spPr>
          <a:xfrm>
            <a:off x="1332832" y="2340012"/>
            <a:ext cx="3177175" cy="2108269"/>
          </a:xfrm>
          <a:prstGeom prst="rect">
            <a:avLst/>
          </a:prstGeom>
          <a:noFill/>
        </p:spPr>
        <p:txBody>
          <a:bodyPr wrap="square" lIns="0" numCol="1" spcCol="182880" rtlCol="0">
            <a:spAutoFit/>
          </a:bodyPr>
          <a:lstStyle/>
          <a:p>
            <a:pPr defTabSz="514350"/>
            <a:r>
              <a:rPr lang="en-US" sz="1400" b="1" dirty="0">
                <a:solidFill>
                  <a:schemeClr val="accent3"/>
                </a:solidFill>
                <a:cs typeface="Calibri" panose="020F0502020204030204" pitchFamily="34" charset="0"/>
              </a:rPr>
              <a:t>DO</a:t>
            </a:r>
          </a:p>
          <a:p>
            <a:pPr marL="285750" indent="-285750" defTabSz="514350">
              <a:buFont typeface="Arial" panose="020B0604020202020204" pitchFamily="34" charset="0"/>
              <a:buChar char="•"/>
            </a:pPr>
            <a:r>
              <a:rPr lang="en-US" sz="1300" b="1" dirty="0">
                <a:cs typeface="Calibri" panose="020F0502020204030204" pitchFamily="34" charset="0"/>
              </a:rPr>
              <a:t>DO</a:t>
            </a:r>
            <a:r>
              <a:rPr lang="en-US" sz="1300" dirty="0">
                <a:cs typeface="Calibri" panose="020F0502020204030204" pitchFamily="34" charset="0"/>
              </a:rPr>
              <a:t> use a collection technique resulting in good blood flow </a:t>
            </a:r>
          </a:p>
          <a:p>
            <a:pPr marL="285750" indent="-285750" defTabSz="514350">
              <a:buFont typeface="Arial" panose="020B0604020202020204" pitchFamily="34" charset="0"/>
              <a:buChar char="•"/>
            </a:pPr>
            <a:r>
              <a:rPr lang="en-US" sz="1300" b="1" dirty="0">
                <a:cs typeface="Calibri" panose="020F0502020204030204" pitchFamily="34" charset="0"/>
              </a:rPr>
              <a:t>DO</a:t>
            </a:r>
            <a:r>
              <a:rPr lang="en-US" sz="1300" dirty="0">
                <a:cs typeface="Calibri" panose="020F0502020204030204" pitchFamily="34" charset="0"/>
              </a:rPr>
              <a:t> collect a venous specimen ensuring proper order of draw &amp; fill a lithium heparin or nonanticoagulated blood collection tube to capacity</a:t>
            </a:r>
          </a:p>
          <a:p>
            <a:pPr marL="285750" indent="-285750" defTabSz="514350">
              <a:buFont typeface="Arial" panose="020B0604020202020204" pitchFamily="34" charset="0"/>
              <a:buChar char="•"/>
            </a:pPr>
            <a:r>
              <a:rPr lang="en-US" sz="1300" b="1" kern="0" dirty="0">
                <a:effectLst/>
                <a:ea typeface="Cambria" panose="02040503050406030204" pitchFamily="18" charset="0"/>
                <a:cs typeface="Cambria" panose="02040503050406030204" pitchFamily="18" charset="0"/>
              </a:rPr>
              <a:t>DO </a:t>
            </a:r>
            <a:r>
              <a:rPr lang="en-US" sz="1300" kern="0" dirty="0">
                <a:effectLst/>
                <a:ea typeface="Cambria" panose="02040503050406030204" pitchFamily="18" charset="0"/>
                <a:cs typeface="Cambria" panose="02040503050406030204" pitchFamily="18" charset="0"/>
              </a:rPr>
              <a:t>fill the cartridge to the ‘fill’ line immediately. Delay in filling may produce erroneous results</a:t>
            </a:r>
            <a:endParaRPr lang="en-US" sz="1300" dirty="0">
              <a:cs typeface="Calibri" panose="020F0502020204030204" pitchFamily="34" charset="0"/>
            </a:endParaRPr>
          </a:p>
        </p:txBody>
      </p:sp>
      <p:sp>
        <p:nvSpPr>
          <p:cNvPr id="26" name="TextBox 25">
            <a:extLst>
              <a:ext uri="{FF2B5EF4-FFF2-40B4-BE49-F238E27FC236}">
                <a16:creationId xmlns:a16="http://schemas.microsoft.com/office/drawing/2014/main" id="{B7CA655B-521C-DBEC-51A9-60E374E7BB68}"/>
              </a:ext>
            </a:extLst>
          </p:cNvPr>
          <p:cNvSpPr txBox="1"/>
          <p:nvPr/>
        </p:nvSpPr>
        <p:spPr>
          <a:xfrm>
            <a:off x="5341214" y="2431452"/>
            <a:ext cx="3177175" cy="2108269"/>
          </a:xfrm>
          <a:prstGeom prst="rect">
            <a:avLst/>
          </a:prstGeom>
          <a:noFill/>
        </p:spPr>
        <p:txBody>
          <a:bodyPr wrap="square" lIns="0" numCol="1" spcCol="182880" rtlCol="0">
            <a:spAutoFit/>
          </a:bodyPr>
          <a:lstStyle/>
          <a:p>
            <a:pPr defTabSz="514350"/>
            <a:r>
              <a:rPr lang="en-US" sz="1400" b="1" dirty="0">
                <a:solidFill>
                  <a:schemeClr val="accent3"/>
                </a:solidFill>
                <a:cs typeface="Calibri" panose="020F0502020204030204" pitchFamily="34" charset="0"/>
              </a:rPr>
              <a:t>DO NOT</a:t>
            </a:r>
          </a:p>
          <a:p>
            <a:pPr marL="285750" indent="-285750" defTabSz="514350">
              <a:buFont typeface="Arial" panose="020B0604020202020204" pitchFamily="34" charset="0"/>
              <a:buChar char="•"/>
            </a:pPr>
            <a:r>
              <a:rPr lang="en-US" sz="1300" b="1" dirty="0">
                <a:cs typeface="Calibri" panose="020F0502020204030204" pitchFamily="34" charset="0"/>
              </a:rPr>
              <a:t>DO NOT </a:t>
            </a:r>
            <a:r>
              <a:rPr lang="en-US" sz="1300" dirty="0">
                <a:cs typeface="Calibri" panose="020F0502020204030204" pitchFamily="34" charset="0"/>
              </a:rPr>
              <a:t>collect a sample from an arm with an IV </a:t>
            </a:r>
          </a:p>
          <a:p>
            <a:pPr marL="285750" indent="-285750" defTabSz="514350">
              <a:buFont typeface="Arial" panose="020B0604020202020204" pitchFamily="34" charset="0"/>
              <a:buChar char="•"/>
            </a:pPr>
            <a:r>
              <a:rPr lang="en-US" sz="1300" b="1" kern="0" dirty="0">
                <a:effectLst/>
                <a:ea typeface="Cambria" panose="02040503050406030204" pitchFamily="18" charset="0"/>
                <a:cs typeface="Cambria" panose="02040503050406030204" pitchFamily="18" charset="0"/>
              </a:rPr>
              <a:t>DO NOT </a:t>
            </a:r>
            <a:r>
              <a:rPr lang="en-US" sz="1300" kern="0" dirty="0">
                <a:effectLst/>
                <a:ea typeface="Cambria" panose="02040503050406030204" pitchFamily="18" charset="0"/>
                <a:cs typeface="Cambria" panose="02040503050406030204" pitchFamily="18" charset="0"/>
              </a:rPr>
              <a:t>underfill a blood collection tube</a:t>
            </a:r>
          </a:p>
          <a:p>
            <a:pPr marL="285750" indent="-285750" defTabSz="514350">
              <a:buFont typeface="Arial" panose="020B0604020202020204" pitchFamily="34" charset="0"/>
              <a:buChar char="•"/>
            </a:pPr>
            <a:r>
              <a:rPr lang="en-US" sz="1300" b="1" kern="0" dirty="0">
                <a:effectLst/>
                <a:ea typeface="Cambria" panose="02040503050406030204" pitchFamily="18" charset="0"/>
                <a:cs typeface="Cambria" panose="02040503050406030204" pitchFamily="18" charset="0"/>
              </a:rPr>
              <a:t>DO NOT </a:t>
            </a:r>
            <a:r>
              <a:rPr lang="en-US" sz="1300" kern="0" dirty="0">
                <a:effectLst/>
                <a:ea typeface="Cambria" panose="02040503050406030204" pitchFamily="18" charset="0"/>
                <a:cs typeface="Cambria" panose="02040503050406030204" pitchFamily="18" charset="0"/>
              </a:rPr>
              <a:t>incorrectly handle or incorrectly fill the cartridge</a:t>
            </a:r>
          </a:p>
          <a:p>
            <a:pPr marL="285750" indent="-285750" defTabSz="514350">
              <a:buFont typeface="Arial" panose="020B0604020202020204" pitchFamily="34" charset="0"/>
              <a:buChar char="•"/>
            </a:pPr>
            <a:endParaRPr lang="en-US" sz="1300" kern="0" dirty="0">
              <a:ea typeface="Cambria" panose="02040503050406030204" pitchFamily="18" charset="0"/>
              <a:cs typeface="Calibri" panose="020F0502020204030204" pitchFamily="34" charset="0"/>
            </a:endParaRPr>
          </a:p>
          <a:p>
            <a:pPr defTabSz="514350"/>
            <a:r>
              <a:rPr lang="en-US" sz="1300" b="1" kern="0" dirty="0">
                <a:ea typeface="Cambria" panose="02040503050406030204" pitchFamily="18" charset="0"/>
                <a:cs typeface="Cambria" panose="02040503050406030204" pitchFamily="18" charset="0"/>
              </a:rPr>
              <a:t>* DO NOT </a:t>
            </a:r>
            <a:r>
              <a:rPr lang="en-US" sz="1300" kern="0" dirty="0">
                <a:ea typeface="Cambria" panose="02040503050406030204" pitchFamily="18" charset="0"/>
                <a:cs typeface="Cambria" panose="02040503050406030204" pitchFamily="18" charset="0"/>
              </a:rPr>
              <a:t>use capillary samples for Ionized Calcium and Potassium tests</a:t>
            </a:r>
          </a:p>
          <a:p>
            <a:pPr marL="285750" indent="-285750" defTabSz="514350">
              <a:buFont typeface="Arial" panose="020B0604020202020204" pitchFamily="34" charset="0"/>
              <a:buChar char="•"/>
            </a:pPr>
            <a:endParaRPr lang="en-US" sz="1300" dirty="0">
              <a:cs typeface="Calibri" panose="020F0502020204030204" pitchFamily="34" charset="0"/>
            </a:endParaRPr>
          </a:p>
        </p:txBody>
      </p:sp>
      <p:pic>
        <p:nvPicPr>
          <p:cNvPr id="27" name="Picture 26">
            <a:extLst>
              <a:ext uri="{FF2B5EF4-FFF2-40B4-BE49-F238E27FC236}">
                <a16:creationId xmlns:a16="http://schemas.microsoft.com/office/drawing/2014/main" id="{458B7EE5-885A-5665-128B-1FB988D73CFD}"/>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6509"/>
                    </a14:imgEffect>
                  </a14:imgLayer>
                </a14:imgProps>
              </a:ext>
              <a:ext uri="{28A0092B-C50C-407E-A947-70E740481C1C}">
                <a14:useLocalDpi xmlns:a14="http://schemas.microsoft.com/office/drawing/2010/main" val="0"/>
              </a:ext>
            </a:extLst>
          </a:blip>
          <a:srcRect/>
          <a:stretch/>
        </p:blipFill>
        <p:spPr>
          <a:xfrm>
            <a:off x="5339839" y="945737"/>
            <a:ext cx="1378075" cy="1217182"/>
          </a:xfrm>
          <a:prstGeom prst="rect">
            <a:avLst/>
          </a:prstGeom>
          <a:ln>
            <a:solidFill>
              <a:schemeClr val="bg2">
                <a:lumMod val="75000"/>
              </a:schemeClr>
            </a:solidFill>
          </a:ln>
        </p:spPr>
      </p:pic>
      <p:pic>
        <p:nvPicPr>
          <p:cNvPr id="2" name="Picture 1" descr="A light bulb with rays of light&#10;&#10;AI-generated content may be incorrect.">
            <a:extLst>
              <a:ext uri="{FF2B5EF4-FFF2-40B4-BE49-F238E27FC236}">
                <a16:creationId xmlns:a16="http://schemas.microsoft.com/office/drawing/2014/main" id="{14415992-0F9C-B9F1-9F93-5A4ACA83C4A3}"/>
              </a:ext>
            </a:extLst>
          </p:cNvPr>
          <p:cNvPicPr>
            <a:picLocks noChangeAspect="1"/>
          </p:cNvPicPr>
          <p:nvPr/>
        </p:nvPicPr>
        <p:blipFill>
          <a:blip r:embed="rId5"/>
          <a:stretch>
            <a:fillRect/>
          </a:stretch>
        </p:blipFill>
        <p:spPr>
          <a:xfrm>
            <a:off x="500592" y="1421341"/>
            <a:ext cx="522817" cy="522817"/>
          </a:xfrm>
          <a:prstGeom prst="rect">
            <a:avLst/>
          </a:prstGeom>
        </p:spPr>
      </p:pic>
      <p:pic>
        <p:nvPicPr>
          <p:cNvPr id="3" name="Picture 2" descr="A syringe dropping red drops on a white square&#10;&#10;Description automatically generated">
            <a:extLst>
              <a:ext uri="{FF2B5EF4-FFF2-40B4-BE49-F238E27FC236}">
                <a16:creationId xmlns:a16="http://schemas.microsoft.com/office/drawing/2014/main" id="{B801CE0D-1981-EB90-1A05-220F19FD3AE3}"/>
              </a:ext>
            </a:extLst>
          </p:cNvPr>
          <p:cNvPicPr>
            <a:picLocks noChangeAspect="1"/>
          </p:cNvPicPr>
          <p:nvPr/>
        </p:nvPicPr>
        <p:blipFill>
          <a:blip r:embed="rId6">
            <a:extLst>
              <a:ext uri="{28A0092B-C50C-407E-A947-70E740481C1C}">
                <a14:useLocalDpi xmlns:a14="http://schemas.microsoft.com/office/drawing/2010/main" val="0"/>
              </a:ext>
            </a:extLst>
          </a:blip>
          <a:srcRect l="17411" t="3697" r="15169" b="28662"/>
          <a:stretch/>
        </p:blipFill>
        <p:spPr>
          <a:xfrm>
            <a:off x="6999318" y="960120"/>
            <a:ext cx="1285494" cy="1202799"/>
          </a:xfrm>
          <a:prstGeom prst="rect">
            <a:avLst/>
          </a:prstGeom>
          <a:ln>
            <a:solidFill>
              <a:schemeClr val="bg2">
                <a:lumMod val="75000"/>
              </a:schemeClr>
            </a:solidFill>
          </a:ln>
        </p:spPr>
      </p:pic>
    </p:spTree>
    <p:custDataLst>
      <p:tags r:id="rId1"/>
    </p:custDataLst>
    <p:extLst>
      <p:ext uri="{BB962C8B-B14F-4D97-AF65-F5344CB8AC3E}">
        <p14:creationId xmlns:p14="http://schemas.microsoft.com/office/powerpoint/2010/main" val="3779793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5DC99-869F-8D3A-13FF-FCF766F894D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CCA03C0-F870-7B1E-B444-EC12FC43AB47}"/>
              </a:ext>
            </a:extLst>
          </p:cNvPr>
          <p:cNvSpPr>
            <a:spLocks noGrp="1"/>
          </p:cNvSpPr>
          <p:nvPr>
            <p:ph type="title"/>
          </p:nvPr>
        </p:nvSpPr>
        <p:spPr/>
        <p:txBody>
          <a:bodyPr/>
          <a:lstStyle/>
          <a:p>
            <a:r>
              <a:rPr lang="en-US" dirty="0"/>
              <a:t>Prepare for sample collection </a:t>
            </a:r>
            <a:r>
              <a:rPr lang="en-US" sz="2400" i="1" dirty="0"/>
              <a:t>- </a:t>
            </a:r>
            <a:r>
              <a:rPr lang="en-US" sz="1400" dirty="0"/>
              <a:t>cont’d</a:t>
            </a:r>
          </a:p>
        </p:txBody>
      </p:sp>
      <p:sp>
        <p:nvSpPr>
          <p:cNvPr id="7" name="Slide Number Placeholder 6">
            <a:extLst>
              <a:ext uri="{FF2B5EF4-FFF2-40B4-BE49-F238E27FC236}">
                <a16:creationId xmlns:a16="http://schemas.microsoft.com/office/drawing/2014/main" id="{99F28D70-AA8F-4D3D-4BFB-EBAC103840E2}"/>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21</a:t>
            </a:fld>
            <a:endParaRPr lang="en-IN" dirty="0"/>
          </a:p>
        </p:txBody>
      </p:sp>
      <p:sp>
        <p:nvSpPr>
          <p:cNvPr id="3" name="Content Placeholder 2">
            <a:extLst>
              <a:ext uri="{FF2B5EF4-FFF2-40B4-BE49-F238E27FC236}">
                <a16:creationId xmlns:a16="http://schemas.microsoft.com/office/drawing/2014/main" id="{7C440713-313F-9BA4-DA70-992753023120}"/>
              </a:ext>
            </a:extLst>
          </p:cNvPr>
          <p:cNvSpPr>
            <a:spLocks noGrp="1"/>
          </p:cNvSpPr>
          <p:nvPr>
            <p:ph type="body" sz="quarter" idx="11"/>
          </p:nvPr>
        </p:nvSpPr>
        <p:spPr>
          <a:xfrm>
            <a:off x="502920" y="1067642"/>
            <a:ext cx="7768596" cy="262409"/>
          </a:xfrm>
        </p:spPr>
        <p:txBody>
          <a:bodyPr/>
          <a:lstStyle/>
          <a:p>
            <a:pPr defTabSz="385763">
              <a:spcBef>
                <a:spcPts val="254"/>
              </a:spcBef>
            </a:pPr>
            <a:r>
              <a:rPr lang="en-US" dirty="0">
                <a:latin typeface="+mn-lt"/>
              </a:rPr>
              <a:t>BLOOD COLLECTION OPTIONS </a:t>
            </a:r>
            <a:r>
              <a:rPr lang="en-US" sz="1200" dirty="0">
                <a:latin typeface="+mn-lt"/>
              </a:rPr>
              <a:t>(</a:t>
            </a:r>
            <a:r>
              <a:rPr lang="en-US" sz="1200" dirty="0"/>
              <a:t>time from collection to cartridge fill) 1 of 2</a:t>
            </a:r>
            <a:endParaRPr lang="en-US" sz="1200" b="1" dirty="0">
              <a:latin typeface="+mn-lt"/>
            </a:endParaRPr>
          </a:p>
        </p:txBody>
      </p:sp>
      <p:graphicFrame>
        <p:nvGraphicFramePr>
          <p:cNvPr id="4" name="Table 3">
            <a:extLst>
              <a:ext uri="{FF2B5EF4-FFF2-40B4-BE49-F238E27FC236}">
                <a16:creationId xmlns:a16="http://schemas.microsoft.com/office/drawing/2014/main" id="{493DE32A-BA8B-80F5-55CA-3504B532B598}"/>
              </a:ext>
            </a:extLst>
          </p:cNvPr>
          <p:cNvGraphicFramePr>
            <a:graphicFrameLocks noGrp="1"/>
          </p:cNvGraphicFramePr>
          <p:nvPr>
            <p:extLst>
              <p:ext uri="{D42A27DB-BD31-4B8C-83A1-F6EECF244321}">
                <p14:modId xmlns:p14="http://schemas.microsoft.com/office/powerpoint/2010/main" val="4203532711"/>
              </p:ext>
            </p:extLst>
          </p:nvPr>
        </p:nvGraphicFramePr>
        <p:xfrm>
          <a:off x="502920" y="1410456"/>
          <a:ext cx="7768596" cy="3267388"/>
        </p:xfrm>
        <a:graphic>
          <a:graphicData uri="http://schemas.openxmlformats.org/drawingml/2006/table">
            <a:tbl>
              <a:tblPr firstRow="1" bandRow="1">
                <a:tableStyleId>{F5AB1C69-6EDB-4FF4-983F-18BD219EF322}</a:tableStyleId>
              </a:tblPr>
              <a:tblGrid>
                <a:gridCol w="1108166">
                  <a:extLst>
                    <a:ext uri="{9D8B030D-6E8A-4147-A177-3AD203B41FA5}">
                      <a16:colId xmlns:a16="http://schemas.microsoft.com/office/drawing/2014/main" val="1511315947"/>
                    </a:ext>
                  </a:extLst>
                </a:gridCol>
                <a:gridCol w="1342571">
                  <a:extLst>
                    <a:ext uri="{9D8B030D-6E8A-4147-A177-3AD203B41FA5}">
                      <a16:colId xmlns:a16="http://schemas.microsoft.com/office/drawing/2014/main" val="831188905"/>
                    </a:ext>
                  </a:extLst>
                </a:gridCol>
                <a:gridCol w="827591">
                  <a:extLst>
                    <a:ext uri="{9D8B030D-6E8A-4147-A177-3AD203B41FA5}">
                      <a16:colId xmlns:a16="http://schemas.microsoft.com/office/drawing/2014/main" val="1385680878"/>
                    </a:ext>
                  </a:extLst>
                </a:gridCol>
                <a:gridCol w="25400">
                  <a:extLst>
                    <a:ext uri="{9D8B030D-6E8A-4147-A177-3AD203B41FA5}">
                      <a16:colId xmlns:a16="http://schemas.microsoft.com/office/drawing/2014/main" val="3596260962"/>
                    </a:ext>
                  </a:extLst>
                </a:gridCol>
                <a:gridCol w="1512838">
                  <a:extLst>
                    <a:ext uri="{9D8B030D-6E8A-4147-A177-3AD203B41FA5}">
                      <a16:colId xmlns:a16="http://schemas.microsoft.com/office/drawing/2014/main" val="994412309"/>
                    </a:ext>
                  </a:extLst>
                </a:gridCol>
                <a:gridCol w="854235">
                  <a:extLst>
                    <a:ext uri="{9D8B030D-6E8A-4147-A177-3AD203B41FA5}">
                      <a16:colId xmlns:a16="http://schemas.microsoft.com/office/drawing/2014/main" val="3634012987"/>
                    </a:ext>
                  </a:extLst>
                </a:gridCol>
                <a:gridCol w="1221724">
                  <a:extLst>
                    <a:ext uri="{9D8B030D-6E8A-4147-A177-3AD203B41FA5}">
                      <a16:colId xmlns:a16="http://schemas.microsoft.com/office/drawing/2014/main" val="1128459540"/>
                    </a:ext>
                  </a:extLst>
                </a:gridCol>
                <a:gridCol w="876071">
                  <a:extLst>
                    <a:ext uri="{9D8B030D-6E8A-4147-A177-3AD203B41FA5}">
                      <a16:colId xmlns:a16="http://schemas.microsoft.com/office/drawing/2014/main" val="1222109410"/>
                    </a:ext>
                  </a:extLst>
                </a:gridCol>
              </a:tblGrid>
              <a:tr h="478468">
                <a:tc>
                  <a:txBody>
                    <a:bodyPr/>
                    <a:lstStyle/>
                    <a:p>
                      <a:pPr algn="l" rtl="0" fontAlgn="base">
                        <a:lnSpc>
                          <a:spcPts val="1295"/>
                        </a:lnSpc>
                      </a:pPr>
                      <a:r>
                        <a:rPr lang="en-US" sz="900" b="1" i="0" dirty="0">
                          <a:solidFill>
                            <a:schemeClr val="bg1"/>
                          </a:solidFill>
                          <a:effectLst/>
                        </a:rPr>
                        <a:t>TEST</a:t>
                      </a:r>
                    </a:p>
                  </a:txBody>
                  <a:tcPr anchor="ctr">
                    <a:solidFill>
                      <a:schemeClr val="accent1"/>
                    </a:solidFill>
                  </a:tcPr>
                </a:tc>
                <a:tc>
                  <a:txBody>
                    <a:bodyPr/>
                    <a:lstStyle/>
                    <a:p>
                      <a:pPr algn="l" rtl="0" fontAlgn="base">
                        <a:lnSpc>
                          <a:spcPts val="1295"/>
                        </a:lnSpc>
                      </a:pPr>
                      <a:r>
                        <a:rPr lang="en-US" sz="900" b="1" i="0" dirty="0">
                          <a:solidFill>
                            <a:schemeClr val="bg1"/>
                          </a:solidFill>
                          <a:effectLst/>
                          <a:latin typeface="Calibri"/>
                        </a:rPr>
                        <a:t>SYRINGES*</a:t>
                      </a:r>
                    </a:p>
                  </a:txBody>
                  <a:tcPr anchor="ctr">
                    <a:solidFill>
                      <a:schemeClr val="accent3"/>
                    </a:solidFill>
                  </a:tcPr>
                </a:tc>
                <a:tc>
                  <a:txBody>
                    <a:bodyPr/>
                    <a:lstStyle/>
                    <a:p>
                      <a:pPr algn="l" rtl="0" fontAlgn="base">
                        <a:lnSpc>
                          <a:spcPts val="1295"/>
                        </a:lnSpc>
                      </a:pPr>
                      <a:r>
                        <a:rPr lang="en-US" sz="900" b="1" i="0" dirty="0">
                          <a:solidFill>
                            <a:schemeClr val="bg1"/>
                          </a:solidFill>
                          <a:effectLst/>
                          <a:latin typeface="Calibri"/>
                        </a:rPr>
                        <a:t>TEST TIMING </a:t>
                      </a:r>
                    </a:p>
                  </a:txBody>
                  <a:tcPr anchor="ctr">
                    <a:solidFill>
                      <a:schemeClr val="accent3"/>
                    </a:solidFill>
                  </a:tcPr>
                </a:tc>
                <a:tc>
                  <a:txBody>
                    <a:bodyPr/>
                    <a:lstStyle/>
                    <a:p>
                      <a:pPr algn="l" rtl="0" fontAlgn="base">
                        <a:lnSpc>
                          <a:spcPts val="1295"/>
                        </a:lnSpc>
                      </a:pPr>
                      <a:endParaRPr lang="en-US" sz="700" b="1" i="0" dirty="0">
                        <a:solidFill>
                          <a:schemeClr val="tx1"/>
                        </a:solidFill>
                        <a:effectLst/>
                      </a:endParaRPr>
                    </a:p>
                  </a:txBody>
                  <a:tcPr marL="0" marR="0" marT="0" anchor="ctr">
                    <a:solidFill>
                      <a:schemeClr val="bg1"/>
                    </a:solidFill>
                  </a:tcPr>
                </a:tc>
                <a:tc>
                  <a:txBody>
                    <a:bodyPr/>
                    <a:lstStyle/>
                    <a:p>
                      <a:pPr algn="l" rtl="0" fontAlgn="base">
                        <a:lnSpc>
                          <a:spcPts val="1295"/>
                        </a:lnSpc>
                      </a:pPr>
                      <a:r>
                        <a:rPr lang="en-US" sz="900" b="1" i="0" dirty="0">
                          <a:solidFill>
                            <a:schemeClr val="tx1"/>
                          </a:solidFill>
                          <a:effectLst/>
                          <a:latin typeface="Calibri"/>
                        </a:rPr>
                        <a:t>EVACUATED TUBES </a:t>
                      </a:r>
                    </a:p>
                  </a:txBody>
                  <a:tcPr anchor="ctr">
                    <a:solidFill>
                      <a:schemeClr val="accent3">
                        <a:lumMod val="20000"/>
                        <a:lumOff val="80000"/>
                      </a:schemeClr>
                    </a:solidFill>
                  </a:tcPr>
                </a:tc>
                <a:tc>
                  <a:txBody>
                    <a:bodyPr/>
                    <a:lstStyle/>
                    <a:p>
                      <a:pPr algn="l" rtl="0" fontAlgn="base">
                        <a:lnSpc>
                          <a:spcPts val="1295"/>
                        </a:lnSpc>
                      </a:pPr>
                      <a:r>
                        <a:rPr lang="en-US" sz="900" b="1" i="0" dirty="0">
                          <a:solidFill>
                            <a:schemeClr val="tx1"/>
                          </a:solidFill>
                          <a:effectLst/>
                          <a:latin typeface="Calibri"/>
                        </a:rPr>
                        <a:t>TEST TIMING </a:t>
                      </a:r>
                    </a:p>
                  </a:txBody>
                  <a:tcPr anchor="ctr">
                    <a:solidFill>
                      <a:schemeClr val="accent3">
                        <a:lumMod val="20000"/>
                        <a:lumOff val="80000"/>
                      </a:schemeClr>
                    </a:solidFill>
                  </a:tcPr>
                </a:tc>
                <a:tc>
                  <a:txBody>
                    <a:bodyPr/>
                    <a:lstStyle/>
                    <a:p>
                      <a:pPr algn="l" rtl="0" fontAlgn="base">
                        <a:lnSpc>
                          <a:spcPts val="1295"/>
                        </a:lnSpc>
                      </a:pPr>
                      <a:r>
                        <a:rPr lang="en-US" sz="900" b="1" i="0" dirty="0">
                          <a:solidFill>
                            <a:schemeClr val="tx1"/>
                          </a:solidFill>
                          <a:effectLst/>
                        </a:rPr>
                        <a:t>CAPILLARY</a:t>
                      </a:r>
                    </a:p>
                  </a:txBody>
                  <a:tcPr anchor="ctr">
                    <a:solidFill>
                      <a:schemeClr val="accent2">
                        <a:lumMod val="40000"/>
                        <a:lumOff val="60000"/>
                      </a:schemeClr>
                    </a:solidFill>
                  </a:tcPr>
                </a:tc>
                <a:tc>
                  <a:txBody>
                    <a:bodyPr/>
                    <a:lstStyle/>
                    <a:p>
                      <a:pPr algn="l" rtl="0" fontAlgn="base">
                        <a:lnSpc>
                          <a:spcPts val="1295"/>
                        </a:lnSpc>
                      </a:pPr>
                      <a:r>
                        <a:rPr lang="en-US" sz="900" b="1" i="0" dirty="0">
                          <a:solidFill>
                            <a:schemeClr val="tx1"/>
                          </a:solidFill>
                          <a:effectLst/>
                        </a:rPr>
                        <a:t>TEST TIMING</a:t>
                      </a:r>
                    </a:p>
                  </a:txBody>
                  <a:tcPr anchor="ctr">
                    <a:solidFill>
                      <a:schemeClr val="accent2">
                        <a:lumMod val="40000"/>
                        <a:lumOff val="60000"/>
                      </a:schemeClr>
                    </a:solidFill>
                  </a:tcPr>
                </a:tc>
                <a:extLst>
                  <a:ext uri="{0D108BD9-81ED-4DB2-BD59-A6C34878D82A}">
                    <a16:rowId xmlns:a16="http://schemas.microsoft.com/office/drawing/2014/main" val="1742270634"/>
                  </a:ext>
                </a:extLst>
              </a:tr>
              <a:tr h="886275">
                <a:tc>
                  <a:txBody>
                    <a:bodyPr/>
                    <a:lstStyle/>
                    <a:p>
                      <a:pPr algn="l" rtl="0" fontAlgn="base">
                        <a:lnSpc>
                          <a:spcPct val="100000"/>
                        </a:lnSpc>
                      </a:pPr>
                      <a:r>
                        <a:rPr lang="en-US" sz="900" b="1" i="0" dirty="0">
                          <a:solidFill>
                            <a:schemeClr val="bg1"/>
                          </a:solidFill>
                          <a:effectLst/>
                          <a:latin typeface="+mn-lt"/>
                        </a:rPr>
                        <a:t>pH, PCO2, PO2,</a:t>
                      </a:r>
                    </a:p>
                    <a:p>
                      <a:pPr algn="l" rtl="0" fontAlgn="base">
                        <a:lnSpc>
                          <a:spcPct val="100000"/>
                        </a:lnSpc>
                      </a:pPr>
                      <a:r>
                        <a:rPr lang="en-US" sz="900" b="1" i="0" dirty="0">
                          <a:solidFill>
                            <a:schemeClr val="bg1"/>
                          </a:solidFill>
                          <a:effectLst/>
                          <a:latin typeface="+mn-lt"/>
                        </a:rPr>
                        <a:t>Ionized Calcium,</a:t>
                      </a:r>
                    </a:p>
                    <a:p>
                      <a:pPr algn="l" rtl="0" fontAlgn="base">
                        <a:lnSpc>
                          <a:spcPct val="100000"/>
                        </a:lnSpc>
                      </a:pPr>
                      <a:r>
                        <a:rPr lang="en-US" sz="900" b="1" i="0" dirty="0">
                          <a:solidFill>
                            <a:schemeClr val="bg1"/>
                          </a:solidFill>
                          <a:effectLst/>
                          <a:latin typeface="+mn-lt"/>
                        </a:rPr>
                        <a:t>Sodium, Potassium,</a:t>
                      </a:r>
                    </a:p>
                    <a:p>
                      <a:pPr algn="l" rtl="0" fontAlgn="base">
                        <a:lnSpc>
                          <a:spcPct val="100000"/>
                        </a:lnSpc>
                      </a:pPr>
                      <a:r>
                        <a:rPr lang="en-US" sz="900" b="1" i="0" dirty="0">
                          <a:solidFill>
                            <a:schemeClr val="bg1"/>
                          </a:solidFill>
                          <a:effectLst/>
                          <a:latin typeface="+mn-lt"/>
                        </a:rPr>
                        <a:t>Glucose, Hematocrit</a:t>
                      </a:r>
                      <a:endParaRPr lang="en-US" sz="900" b="1" i="0" baseline="-25000" dirty="0">
                        <a:solidFill>
                          <a:schemeClr val="bg1"/>
                        </a:solidFill>
                        <a:effectLst/>
                        <a:latin typeface="+mn-lt"/>
                      </a:endParaRPr>
                    </a:p>
                  </a:txBody>
                  <a:tcPr>
                    <a:solidFill>
                      <a:schemeClr val="accent1"/>
                    </a:solidFill>
                  </a:tcPr>
                </a:tc>
                <a:tc>
                  <a:txBody>
                    <a:bodyPr/>
                    <a:lstStyle/>
                    <a:p>
                      <a:pPr algn="l" rtl="0" fontAlgn="base">
                        <a:lnSpc>
                          <a:spcPct val="100000"/>
                        </a:lnSpc>
                      </a:pPr>
                      <a:r>
                        <a:rPr lang="en-US" sz="900" b="0" i="0" dirty="0">
                          <a:solidFill>
                            <a:schemeClr val="bg1"/>
                          </a:solidFill>
                          <a:effectLst/>
                          <a:latin typeface="+mn-lt"/>
                        </a:rPr>
                        <a:t>Without anticoagulant</a:t>
                      </a:r>
                    </a:p>
                    <a:p>
                      <a:pPr algn="l" rtl="0" fontAlgn="base">
                        <a:lnSpc>
                          <a:spcPct val="100000"/>
                        </a:lnSpc>
                      </a:pPr>
                      <a:endParaRPr lang="en-US" sz="900" b="0" i="0" dirty="0">
                        <a:solidFill>
                          <a:schemeClr val="bg1"/>
                        </a:solidFill>
                        <a:effectLst/>
                        <a:latin typeface="+mn-lt"/>
                      </a:endParaRPr>
                    </a:p>
                  </a:txBody>
                  <a:tcPr>
                    <a:solidFill>
                      <a:schemeClr val="accent3"/>
                    </a:solidFill>
                  </a:tcPr>
                </a:tc>
                <a:tc>
                  <a:txBody>
                    <a:bodyPr/>
                    <a:lstStyle/>
                    <a:p>
                      <a:pPr algn="l" rtl="0" fontAlgn="base">
                        <a:lnSpc>
                          <a:spcPct val="100000"/>
                        </a:lnSpc>
                      </a:pPr>
                      <a:r>
                        <a:rPr lang="en-US" sz="900" b="0" i="0" dirty="0">
                          <a:solidFill>
                            <a:schemeClr val="bg1"/>
                          </a:solidFill>
                          <a:effectLst/>
                          <a:latin typeface="+mn-lt"/>
                        </a:rPr>
                        <a:t>3 minutes </a:t>
                      </a:r>
                    </a:p>
                  </a:txBody>
                  <a:tcPr>
                    <a:solidFill>
                      <a:schemeClr val="accent3"/>
                    </a:solidFill>
                  </a:tcPr>
                </a:tc>
                <a:tc>
                  <a:txBody>
                    <a:bodyPr/>
                    <a:lstStyle/>
                    <a:p>
                      <a:pPr algn="l" rtl="0" fontAlgn="base">
                        <a:lnSpc>
                          <a:spcPct val="100000"/>
                        </a:lnSpc>
                      </a:pPr>
                      <a:endParaRPr lang="en-US" sz="700" b="0" i="0" dirty="0">
                        <a:solidFill>
                          <a:schemeClr val="bg1"/>
                        </a:solidFill>
                        <a:effectLst/>
                        <a:latin typeface="+mn-lt"/>
                      </a:endParaRPr>
                    </a:p>
                  </a:txBody>
                  <a:tcPr marL="0" marR="0" marT="0">
                    <a:solidFill>
                      <a:schemeClr val="bg1"/>
                    </a:solidFill>
                  </a:tcPr>
                </a:tc>
                <a:tc>
                  <a:txBody>
                    <a:bodyPr/>
                    <a:lstStyle/>
                    <a:p>
                      <a:pPr algn="l" rtl="0" fontAlgn="base">
                        <a:lnSpc>
                          <a:spcPct val="100000"/>
                        </a:lnSpc>
                      </a:pPr>
                      <a:r>
                        <a:rPr lang="en-US" sz="900" b="0" i="0" dirty="0">
                          <a:solidFill>
                            <a:schemeClr val="tx1"/>
                          </a:solidFill>
                          <a:effectLst/>
                          <a:latin typeface="+mn-lt"/>
                        </a:rPr>
                        <a:t>Without anticoagulant</a:t>
                      </a:r>
                    </a:p>
                  </a:txBody>
                  <a:tcPr>
                    <a:solidFill>
                      <a:schemeClr val="accent3">
                        <a:lumMod val="20000"/>
                        <a:lumOff val="80000"/>
                      </a:schemeClr>
                    </a:solidFill>
                  </a:tcPr>
                </a:tc>
                <a:tc>
                  <a:txBody>
                    <a:bodyPr/>
                    <a:lstStyle/>
                    <a:p>
                      <a:pPr algn="l" rtl="0" fontAlgn="base">
                        <a:lnSpc>
                          <a:spcPct val="100000"/>
                        </a:lnSpc>
                      </a:pPr>
                      <a:r>
                        <a:rPr lang="en-US" sz="900" b="0" i="0" dirty="0">
                          <a:solidFill>
                            <a:schemeClr val="tx1"/>
                          </a:solidFill>
                          <a:effectLst/>
                          <a:latin typeface="+mn-lt"/>
                        </a:rPr>
                        <a:t>3 minutes </a:t>
                      </a:r>
                    </a:p>
                  </a:txBody>
                  <a:tcPr>
                    <a:solidFill>
                      <a:schemeClr val="accent3">
                        <a:lumMod val="20000"/>
                        <a:lumOff val="80000"/>
                      </a:schemeClr>
                    </a:solidFill>
                  </a:tcPr>
                </a:tc>
                <a:tc>
                  <a:txBody>
                    <a:bodyPr/>
                    <a:lstStyle/>
                    <a:p>
                      <a:pPr algn="l" rtl="0" fontAlgn="base">
                        <a:lnSpc>
                          <a:spcPct val="100000"/>
                        </a:lnSpc>
                      </a:pPr>
                      <a:r>
                        <a:rPr lang="en-US" sz="900" b="0" i="0" dirty="0">
                          <a:solidFill>
                            <a:schemeClr val="tx1"/>
                          </a:solidFill>
                          <a:effectLst/>
                          <a:latin typeface="+mn-lt"/>
                        </a:rPr>
                        <a:t>Not applicable </a:t>
                      </a:r>
                    </a:p>
                  </a:txBody>
                  <a:tcPr>
                    <a:solidFill>
                      <a:schemeClr val="accent2">
                        <a:lumMod val="40000"/>
                        <a:lumOff val="60000"/>
                      </a:schemeClr>
                    </a:solidFill>
                  </a:tcPr>
                </a:tc>
                <a:tc>
                  <a:txBody>
                    <a:bodyPr/>
                    <a:lstStyle/>
                    <a:p>
                      <a:pPr algn="l" rtl="0" fontAlgn="base">
                        <a:lnSpc>
                          <a:spcPct val="100000"/>
                        </a:lnSpc>
                      </a:pPr>
                      <a:r>
                        <a:rPr lang="en-US" sz="900" b="0" i="0" dirty="0">
                          <a:solidFill>
                            <a:schemeClr val="tx1"/>
                          </a:solidFill>
                          <a:effectLst/>
                          <a:latin typeface="+mn-lt"/>
                        </a:rPr>
                        <a:t>Not applicable</a:t>
                      </a:r>
                    </a:p>
                  </a:txBody>
                  <a:tcPr>
                    <a:solidFill>
                      <a:schemeClr val="accent2">
                        <a:lumMod val="40000"/>
                        <a:lumOff val="60000"/>
                      </a:schemeClr>
                    </a:solidFill>
                  </a:tcPr>
                </a:tc>
                <a:extLst>
                  <a:ext uri="{0D108BD9-81ED-4DB2-BD59-A6C34878D82A}">
                    <a16:rowId xmlns:a16="http://schemas.microsoft.com/office/drawing/2014/main" val="1954595383"/>
                  </a:ext>
                </a:extLst>
              </a:tr>
              <a:tr h="1600201">
                <a:tc>
                  <a:txBody>
                    <a:bodyPr/>
                    <a:lstStyle/>
                    <a:p>
                      <a:pPr marL="0" indent="0" algn="l" rtl="0" fontAlgn="base">
                        <a:lnSpc>
                          <a:spcPct val="100000"/>
                        </a:lnSpc>
                        <a:buFont typeface="Arial" panose="020B0604020202020204" pitchFamily="34" charset="0"/>
                        <a:buNone/>
                      </a:pPr>
                      <a:r>
                        <a:rPr lang="it-IT" sz="900" b="1" i="0" dirty="0">
                          <a:solidFill>
                            <a:schemeClr val="bg1"/>
                          </a:solidFill>
                          <a:effectLst/>
                          <a:latin typeface="+mn-lt"/>
                        </a:rPr>
                        <a:t>pH, PCO2, PO2, Ionized Calcium</a:t>
                      </a:r>
                      <a:endParaRPr lang="en-US" sz="900" b="1" i="0" dirty="0">
                        <a:solidFill>
                          <a:schemeClr val="bg1"/>
                        </a:solidFill>
                        <a:effectLst/>
                        <a:latin typeface="+mn-lt"/>
                      </a:endParaRPr>
                    </a:p>
                  </a:txBody>
                  <a:tcPr>
                    <a:solidFill>
                      <a:schemeClr val="accent1"/>
                    </a:solidFill>
                  </a:tcPr>
                </a:tc>
                <a:tc>
                  <a:txBody>
                    <a:bodyPr/>
                    <a:lstStyle/>
                    <a:p>
                      <a:pPr algn="l" rtl="0" fontAlgn="base">
                        <a:lnSpc>
                          <a:spcPct val="100000"/>
                        </a:lnSpc>
                      </a:pPr>
                      <a:r>
                        <a:rPr lang="en-US" sz="900" b="0" i="0" dirty="0">
                          <a:solidFill>
                            <a:schemeClr val="bg1"/>
                          </a:solidFill>
                          <a:effectLst/>
                          <a:latin typeface="+mn-lt"/>
                        </a:rPr>
                        <a:t>With balanced heparin anticoagulant</a:t>
                      </a:r>
                    </a:p>
                    <a:p>
                      <a:pPr algn="l" rtl="0" fontAlgn="base">
                        <a:lnSpc>
                          <a:spcPct val="100000"/>
                        </a:lnSpc>
                      </a:pPr>
                      <a:r>
                        <a:rPr lang="en-US" sz="900" b="0" i="0" dirty="0">
                          <a:solidFill>
                            <a:schemeClr val="bg1"/>
                          </a:solidFill>
                          <a:effectLst/>
                          <a:latin typeface="+mn-lt"/>
                        </a:rPr>
                        <a:t>(or lithium heparin labeled for the measurement of electrolytes)</a:t>
                      </a:r>
                    </a:p>
                    <a:p>
                      <a:pPr algn="l" rtl="0" fontAlgn="base">
                        <a:lnSpc>
                          <a:spcPct val="100000"/>
                        </a:lnSpc>
                      </a:pPr>
                      <a:r>
                        <a:rPr lang="en-US" sz="900" b="0" i="0" dirty="0">
                          <a:solidFill>
                            <a:schemeClr val="bg1"/>
                          </a:solidFill>
                          <a:effectLst/>
                          <a:latin typeface="+mn-lt"/>
                        </a:rPr>
                        <a:t>(syringe must be filled to labeled capacity)**</a:t>
                      </a:r>
                    </a:p>
                    <a:p>
                      <a:pPr marL="171450" indent="-171450" algn="l" rtl="0" fontAlgn="base">
                        <a:lnSpc>
                          <a:spcPct val="100000"/>
                        </a:lnSpc>
                        <a:buFont typeface="Arial" panose="020B0604020202020204" pitchFamily="34" charset="0"/>
                        <a:buChar char="•"/>
                      </a:pPr>
                      <a:r>
                        <a:rPr lang="en-US" sz="900" b="0" i="0" dirty="0">
                          <a:solidFill>
                            <a:schemeClr val="bg1"/>
                          </a:solidFill>
                          <a:effectLst/>
                          <a:latin typeface="+mn-lt"/>
                        </a:rPr>
                        <a:t>Maintain anaerobic conditions.</a:t>
                      </a:r>
                    </a:p>
                    <a:p>
                      <a:pPr marL="171450" indent="-171450" algn="l" rtl="0" fontAlgn="base">
                        <a:lnSpc>
                          <a:spcPct val="100000"/>
                        </a:lnSpc>
                        <a:buFont typeface="Arial" panose="020B0604020202020204" pitchFamily="34" charset="0"/>
                        <a:buChar char="•"/>
                      </a:pPr>
                      <a:r>
                        <a:rPr lang="en-US" sz="900" b="0" i="0" dirty="0">
                          <a:solidFill>
                            <a:schemeClr val="bg1"/>
                          </a:solidFill>
                          <a:effectLst/>
                          <a:latin typeface="+mn-lt"/>
                        </a:rPr>
                        <a:t>Remix thoroughly  before filling cartridge</a:t>
                      </a:r>
                    </a:p>
                  </a:txBody>
                  <a:tcPr>
                    <a:solidFill>
                      <a:schemeClr val="accent3"/>
                    </a:solidFill>
                  </a:tcPr>
                </a:tc>
                <a:tc>
                  <a:txBody>
                    <a:bodyPr/>
                    <a:lstStyle/>
                    <a:p>
                      <a:pPr algn="l" rtl="0" fontAlgn="base">
                        <a:lnSpc>
                          <a:spcPct val="100000"/>
                        </a:lnSpc>
                      </a:pPr>
                      <a:r>
                        <a:rPr lang="en-US" sz="900" b="0" i="0" dirty="0">
                          <a:solidFill>
                            <a:schemeClr val="bg1"/>
                          </a:solidFill>
                          <a:effectLst/>
                          <a:latin typeface="+mn-lt"/>
                        </a:rPr>
                        <a:t>10 minutes </a:t>
                      </a:r>
                    </a:p>
                  </a:txBody>
                  <a:tcPr>
                    <a:solidFill>
                      <a:schemeClr val="accent3"/>
                    </a:solidFill>
                  </a:tcPr>
                </a:tc>
                <a:tc>
                  <a:txBody>
                    <a:bodyPr/>
                    <a:lstStyle/>
                    <a:p>
                      <a:pPr algn="l" rtl="0" fontAlgn="base">
                        <a:lnSpc>
                          <a:spcPct val="100000"/>
                        </a:lnSpc>
                      </a:pPr>
                      <a:endParaRPr lang="en-US" sz="700" b="0" i="0" dirty="0">
                        <a:solidFill>
                          <a:schemeClr val="bg1"/>
                        </a:solidFill>
                        <a:effectLst/>
                        <a:latin typeface="+mn-lt"/>
                      </a:endParaRPr>
                    </a:p>
                  </a:txBody>
                  <a:tcPr marL="0" marR="0" marT="0">
                    <a:solidFill>
                      <a:schemeClr val="bg1"/>
                    </a:solidFill>
                  </a:tcPr>
                </a:tc>
                <a:tc>
                  <a:txBody>
                    <a:bodyPr/>
                    <a:lstStyle/>
                    <a:p>
                      <a:pPr algn="l" rtl="0" fontAlgn="base">
                        <a:lnSpc>
                          <a:spcPct val="100000"/>
                        </a:lnSpc>
                      </a:pPr>
                      <a:r>
                        <a:rPr lang="en-US" sz="900" b="0" i="0" dirty="0">
                          <a:solidFill>
                            <a:schemeClr val="tx1"/>
                          </a:solidFill>
                          <a:effectLst/>
                          <a:latin typeface="+mn-lt"/>
                        </a:rPr>
                        <a:t>With lithium heparin anticoagulant</a:t>
                      </a:r>
                    </a:p>
                    <a:p>
                      <a:pPr algn="l" rtl="0" fontAlgn="base">
                        <a:lnSpc>
                          <a:spcPct val="100000"/>
                        </a:lnSpc>
                      </a:pPr>
                      <a:r>
                        <a:rPr lang="en-US" sz="900" b="0" i="0" dirty="0">
                          <a:solidFill>
                            <a:schemeClr val="tx1"/>
                          </a:solidFill>
                          <a:effectLst/>
                          <a:latin typeface="+mn-lt"/>
                        </a:rPr>
                        <a:t>(tubes must be filled to labeled capacity)**</a:t>
                      </a:r>
                    </a:p>
                    <a:p>
                      <a:pPr marL="171450" indent="-171450" algn="l" rtl="0" fontAlgn="base">
                        <a:lnSpc>
                          <a:spcPct val="100000"/>
                        </a:lnSpc>
                        <a:buFont typeface="Arial" panose="020B0604020202020204" pitchFamily="34" charset="0"/>
                        <a:buChar char="•"/>
                      </a:pPr>
                      <a:r>
                        <a:rPr lang="en-US" sz="900" b="0" i="0" dirty="0">
                          <a:solidFill>
                            <a:schemeClr val="tx1"/>
                          </a:solidFill>
                          <a:effectLst/>
                          <a:latin typeface="+mn-lt"/>
                        </a:rPr>
                        <a:t>Maintain anaerobic conditions.</a:t>
                      </a:r>
                    </a:p>
                    <a:p>
                      <a:pPr marL="171450" indent="-171450" algn="l" rtl="0" fontAlgn="base">
                        <a:lnSpc>
                          <a:spcPct val="100000"/>
                        </a:lnSpc>
                        <a:buFont typeface="Arial" panose="020B0604020202020204" pitchFamily="34" charset="0"/>
                        <a:buChar char="•"/>
                      </a:pPr>
                      <a:r>
                        <a:rPr lang="en-US" sz="900" b="0" i="0" dirty="0">
                          <a:solidFill>
                            <a:schemeClr val="tx1"/>
                          </a:solidFill>
                          <a:effectLst/>
                          <a:latin typeface="+mn-lt"/>
                        </a:rPr>
                        <a:t>Remix thoroughly  before filling cartridge</a:t>
                      </a:r>
                    </a:p>
                  </a:txBody>
                  <a:tcPr>
                    <a:solidFill>
                      <a:schemeClr val="accent3">
                        <a:lumMod val="20000"/>
                        <a:lumOff val="80000"/>
                      </a:schemeClr>
                    </a:solidFill>
                  </a:tcPr>
                </a:tc>
                <a:tc>
                  <a:txBody>
                    <a:bodyPr/>
                    <a:lstStyle/>
                    <a:p>
                      <a:pPr algn="l" rtl="0" fontAlgn="base">
                        <a:lnSpc>
                          <a:spcPct val="100000"/>
                        </a:lnSpc>
                      </a:pPr>
                      <a:r>
                        <a:rPr lang="en-US" sz="900" b="0" i="0" dirty="0">
                          <a:solidFill>
                            <a:schemeClr val="tx1"/>
                          </a:solidFill>
                          <a:effectLst/>
                          <a:latin typeface="+mn-lt"/>
                        </a:rPr>
                        <a:t>10 minutes</a:t>
                      </a:r>
                    </a:p>
                  </a:txBody>
                  <a:tcPr>
                    <a:solidFill>
                      <a:schemeClr val="accent3">
                        <a:lumMod val="20000"/>
                        <a:lumOff val="80000"/>
                      </a:schemeClr>
                    </a:solidFill>
                  </a:tcPr>
                </a:tc>
                <a:tc>
                  <a:txBody>
                    <a:bodyPr/>
                    <a:lstStyle/>
                    <a:p>
                      <a:pPr algn="l" rtl="0" fontAlgn="base">
                        <a:lnSpc>
                          <a:spcPct val="100000"/>
                        </a:lnSpc>
                      </a:pPr>
                      <a:r>
                        <a:rPr lang="en-US" sz="900" dirty="0"/>
                        <a:t>With balanced heparin anticoagulant or lithium heparin anticoagulant (tubes must be filled to labeled capacity)** </a:t>
                      </a:r>
                    </a:p>
                    <a:p>
                      <a:pPr algn="l" rtl="0" fontAlgn="base">
                        <a:lnSpc>
                          <a:spcPct val="100000"/>
                        </a:lnSpc>
                      </a:pPr>
                      <a:endParaRPr lang="en-US" sz="900" dirty="0"/>
                    </a:p>
                    <a:p>
                      <a:pPr algn="l" rtl="0" fontAlgn="base">
                        <a:lnSpc>
                          <a:spcPct val="100000"/>
                        </a:lnSpc>
                      </a:pPr>
                      <a:r>
                        <a:rPr lang="en-US" sz="900" b="1" dirty="0"/>
                        <a:t>Not applicable for Ionized calcium</a:t>
                      </a:r>
                      <a:endParaRPr lang="en-US" sz="900" b="1" i="0" dirty="0">
                        <a:solidFill>
                          <a:schemeClr val="tx1"/>
                        </a:solidFill>
                        <a:effectLst/>
                        <a:latin typeface="+mn-lt"/>
                      </a:endParaRPr>
                    </a:p>
                  </a:txBody>
                  <a:tcPr>
                    <a:solidFill>
                      <a:schemeClr val="accent2">
                        <a:lumMod val="40000"/>
                        <a:lumOff val="60000"/>
                      </a:schemeClr>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900" b="0" i="0" dirty="0">
                          <a:solidFill>
                            <a:schemeClr val="tx1"/>
                          </a:solidFill>
                          <a:effectLst/>
                          <a:latin typeface="+mn-lt"/>
                        </a:rPr>
                        <a:t>3 minutes</a:t>
                      </a:r>
                    </a:p>
                    <a:p>
                      <a:pPr algn="l" rtl="0" fontAlgn="base">
                        <a:lnSpc>
                          <a:spcPct val="100000"/>
                        </a:lnSpc>
                      </a:pPr>
                      <a:endParaRPr lang="en-US" sz="900" b="0" dirty="0"/>
                    </a:p>
                    <a:p>
                      <a:pPr algn="l" rtl="0" fontAlgn="base">
                        <a:lnSpc>
                          <a:spcPct val="100000"/>
                        </a:lnSpc>
                      </a:pPr>
                      <a:r>
                        <a:rPr lang="en-US" sz="900" b="1" dirty="0"/>
                        <a:t>Not applicable for Ionized Calcium</a:t>
                      </a:r>
                      <a:endParaRPr lang="en-US" sz="900" b="1" i="0" dirty="0">
                        <a:solidFill>
                          <a:schemeClr val="tx1"/>
                        </a:solidFill>
                        <a:effectLst/>
                        <a:latin typeface="+mn-lt"/>
                      </a:endParaRPr>
                    </a:p>
                  </a:txBody>
                  <a:tcPr>
                    <a:solidFill>
                      <a:schemeClr val="accent2">
                        <a:lumMod val="40000"/>
                        <a:lumOff val="60000"/>
                      </a:schemeClr>
                    </a:solidFill>
                  </a:tcPr>
                </a:tc>
                <a:extLst>
                  <a:ext uri="{0D108BD9-81ED-4DB2-BD59-A6C34878D82A}">
                    <a16:rowId xmlns:a16="http://schemas.microsoft.com/office/drawing/2014/main" val="2110279343"/>
                  </a:ext>
                </a:extLst>
              </a:tr>
            </a:tbl>
          </a:graphicData>
        </a:graphic>
      </p:graphicFrame>
    </p:spTree>
    <p:custDataLst>
      <p:tags r:id="rId1"/>
    </p:custDataLst>
    <p:extLst>
      <p:ext uri="{BB962C8B-B14F-4D97-AF65-F5344CB8AC3E}">
        <p14:creationId xmlns:p14="http://schemas.microsoft.com/office/powerpoint/2010/main" val="1402647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11AD8-13CA-5AB8-B348-B8362D509C6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0424C39-7931-6310-6C60-D39A9BF84FED}"/>
              </a:ext>
            </a:extLst>
          </p:cNvPr>
          <p:cNvSpPr>
            <a:spLocks noGrp="1"/>
          </p:cNvSpPr>
          <p:nvPr>
            <p:ph type="title"/>
          </p:nvPr>
        </p:nvSpPr>
        <p:spPr/>
        <p:txBody>
          <a:bodyPr/>
          <a:lstStyle/>
          <a:p>
            <a:r>
              <a:rPr lang="en-US" dirty="0"/>
              <a:t>Prepare for sample collection</a:t>
            </a:r>
            <a:r>
              <a:rPr lang="en-US" sz="1400" dirty="0"/>
              <a:t> - cont’d</a:t>
            </a:r>
          </a:p>
        </p:txBody>
      </p:sp>
      <p:sp>
        <p:nvSpPr>
          <p:cNvPr id="7" name="Slide Number Placeholder 6">
            <a:extLst>
              <a:ext uri="{FF2B5EF4-FFF2-40B4-BE49-F238E27FC236}">
                <a16:creationId xmlns:a16="http://schemas.microsoft.com/office/drawing/2014/main" id="{65E5EC43-99C2-5BC4-8CDB-019D55D4E9DD}"/>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22</a:t>
            </a:fld>
            <a:endParaRPr lang="en-IN" dirty="0"/>
          </a:p>
        </p:txBody>
      </p:sp>
      <p:sp>
        <p:nvSpPr>
          <p:cNvPr id="3" name="Content Placeholder 2">
            <a:extLst>
              <a:ext uri="{FF2B5EF4-FFF2-40B4-BE49-F238E27FC236}">
                <a16:creationId xmlns:a16="http://schemas.microsoft.com/office/drawing/2014/main" id="{E5AB9FCE-5C03-F439-8D1E-8F3FACDB4C12}"/>
              </a:ext>
            </a:extLst>
          </p:cNvPr>
          <p:cNvSpPr>
            <a:spLocks noGrp="1"/>
          </p:cNvSpPr>
          <p:nvPr>
            <p:ph type="body" sz="quarter" idx="11"/>
          </p:nvPr>
        </p:nvSpPr>
        <p:spPr>
          <a:xfrm>
            <a:off x="502920" y="1037183"/>
            <a:ext cx="7742542" cy="268429"/>
          </a:xfrm>
        </p:spPr>
        <p:txBody>
          <a:bodyPr/>
          <a:lstStyle/>
          <a:p>
            <a:pPr defTabSz="385763">
              <a:spcBef>
                <a:spcPts val="254"/>
              </a:spcBef>
            </a:pPr>
            <a:r>
              <a:rPr lang="en-US" dirty="0"/>
              <a:t>BLOOD COLLECTION OPTIONS </a:t>
            </a:r>
            <a:r>
              <a:rPr lang="en-US" sz="1200" dirty="0"/>
              <a:t>(time from collection to cartridge fill) 2 of 2 </a:t>
            </a:r>
            <a:endParaRPr lang="en-US" sz="1200" b="1" dirty="0"/>
          </a:p>
        </p:txBody>
      </p:sp>
      <p:graphicFrame>
        <p:nvGraphicFramePr>
          <p:cNvPr id="4" name="Table 3">
            <a:extLst>
              <a:ext uri="{FF2B5EF4-FFF2-40B4-BE49-F238E27FC236}">
                <a16:creationId xmlns:a16="http://schemas.microsoft.com/office/drawing/2014/main" id="{A467FE60-EFAC-8533-C0AA-7119CB713ED7}"/>
              </a:ext>
            </a:extLst>
          </p:cNvPr>
          <p:cNvGraphicFramePr>
            <a:graphicFrameLocks noGrp="1"/>
          </p:cNvGraphicFramePr>
          <p:nvPr>
            <p:extLst>
              <p:ext uri="{D42A27DB-BD31-4B8C-83A1-F6EECF244321}">
                <p14:modId xmlns:p14="http://schemas.microsoft.com/office/powerpoint/2010/main" val="1554350060"/>
              </p:ext>
            </p:extLst>
          </p:nvPr>
        </p:nvGraphicFramePr>
        <p:xfrm>
          <a:off x="502920" y="1406553"/>
          <a:ext cx="7864565" cy="1939158"/>
        </p:xfrm>
        <a:graphic>
          <a:graphicData uri="http://schemas.openxmlformats.org/drawingml/2006/table">
            <a:tbl>
              <a:tblPr firstRow="1" bandRow="1">
                <a:tableStyleId>{F5AB1C69-6EDB-4FF4-983F-18BD219EF322}</a:tableStyleId>
              </a:tblPr>
              <a:tblGrid>
                <a:gridCol w="840169">
                  <a:extLst>
                    <a:ext uri="{9D8B030D-6E8A-4147-A177-3AD203B41FA5}">
                      <a16:colId xmlns:a16="http://schemas.microsoft.com/office/drawing/2014/main" val="1511315947"/>
                    </a:ext>
                  </a:extLst>
                </a:gridCol>
                <a:gridCol w="1324846">
                  <a:extLst>
                    <a:ext uri="{9D8B030D-6E8A-4147-A177-3AD203B41FA5}">
                      <a16:colId xmlns:a16="http://schemas.microsoft.com/office/drawing/2014/main" val="831188905"/>
                    </a:ext>
                  </a:extLst>
                </a:gridCol>
                <a:gridCol w="1153244">
                  <a:extLst>
                    <a:ext uri="{9D8B030D-6E8A-4147-A177-3AD203B41FA5}">
                      <a16:colId xmlns:a16="http://schemas.microsoft.com/office/drawing/2014/main" val="1385680878"/>
                    </a:ext>
                  </a:extLst>
                </a:gridCol>
                <a:gridCol w="25800">
                  <a:extLst>
                    <a:ext uri="{9D8B030D-6E8A-4147-A177-3AD203B41FA5}">
                      <a16:colId xmlns:a16="http://schemas.microsoft.com/office/drawing/2014/main" val="3596260962"/>
                    </a:ext>
                  </a:extLst>
                </a:gridCol>
                <a:gridCol w="1297785">
                  <a:extLst>
                    <a:ext uri="{9D8B030D-6E8A-4147-A177-3AD203B41FA5}">
                      <a16:colId xmlns:a16="http://schemas.microsoft.com/office/drawing/2014/main" val="994412309"/>
                    </a:ext>
                  </a:extLst>
                </a:gridCol>
                <a:gridCol w="1184435">
                  <a:extLst>
                    <a:ext uri="{9D8B030D-6E8A-4147-A177-3AD203B41FA5}">
                      <a16:colId xmlns:a16="http://schemas.microsoft.com/office/drawing/2014/main" val="3634012987"/>
                    </a:ext>
                  </a:extLst>
                </a:gridCol>
                <a:gridCol w="1270279">
                  <a:extLst>
                    <a:ext uri="{9D8B030D-6E8A-4147-A177-3AD203B41FA5}">
                      <a16:colId xmlns:a16="http://schemas.microsoft.com/office/drawing/2014/main" val="1128459540"/>
                    </a:ext>
                  </a:extLst>
                </a:gridCol>
                <a:gridCol w="768007">
                  <a:extLst>
                    <a:ext uri="{9D8B030D-6E8A-4147-A177-3AD203B41FA5}">
                      <a16:colId xmlns:a16="http://schemas.microsoft.com/office/drawing/2014/main" val="1222109410"/>
                    </a:ext>
                  </a:extLst>
                </a:gridCol>
              </a:tblGrid>
              <a:tr h="356368">
                <a:tc>
                  <a:txBody>
                    <a:bodyPr/>
                    <a:lstStyle/>
                    <a:p>
                      <a:pPr algn="l" rtl="0" fontAlgn="base">
                        <a:lnSpc>
                          <a:spcPts val="1295"/>
                        </a:lnSpc>
                      </a:pPr>
                      <a:r>
                        <a:rPr lang="en-US" sz="900" b="1" i="0" dirty="0">
                          <a:solidFill>
                            <a:schemeClr val="bg1"/>
                          </a:solidFill>
                          <a:effectLst/>
                        </a:rPr>
                        <a:t>TEST</a:t>
                      </a:r>
                    </a:p>
                  </a:txBody>
                  <a:tcPr anchor="ctr">
                    <a:solidFill>
                      <a:schemeClr val="accent1"/>
                    </a:solidFill>
                  </a:tcPr>
                </a:tc>
                <a:tc>
                  <a:txBody>
                    <a:bodyPr/>
                    <a:lstStyle/>
                    <a:p>
                      <a:pPr algn="l" rtl="0" fontAlgn="base">
                        <a:lnSpc>
                          <a:spcPts val="1295"/>
                        </a:lnSpc>
                      </a:pPr>
                      <a:r>
                        <a:rPr lang="en-US" sz="900" b="1" i="0" dirty="0">
                          <a:solidFill>
                            <a:schemeClr val="bg1"/>
                          </a:solidFill>
                          <a:effectLst/>
                          <a:latin typeface="Calibri"/>
                        </a:rPr>
                        <a:t>SYRINGES*</a:t>
                      </a:r>
                    </a:p>
                  </a:txBody>
                  <a:tcPr anchor="ctr">
                    <a:solidFill>
                      <a:schemeClr val="accent3"/>
                    </a:solidFill>
                  </a:tcPr>
                </a:tc>
                <a:tc>
                  <a:txBody>
                    <a:bodyPr/>
                    <a:lstStyle/>
                    <a:p>
                      <a:pPr algn="l" rtl="0" fontAlgn="base">
                        <a:lnSpc>
                          <a:spcPts val="1295"/>
                        </a:lnSpc>
                      </a:pPr>
                      <a:r>
                        <a:rPr lang="en-US" sz="900" b="1" i="0" dirty="0">
                          <a:solidFill>
                            <a:schemeClr val="bg1"/>
                          </a:solidFill>
                          <a:effectLst/>
                          <a:latin typeface="Calibri"/>
                        </a:rPr>
                        <a:t>TEST TIMING </a:t>
                      </a:r>
                    </a:p>
                  </a:txBody>
                  <a:tcPr anchor="ctr">
                    <a:solidFill>
                      <a:schemeClr val="accent3"/>
                    </a:solidFill>
                  </a:tcPr>
                </a:tc>
                <a:tc>
                  <a:txBody>
                    <a:bodyPr/>
                    <a:lstStyle/>
                    <a:p>
                      <a:pPr algn="l" rtl="0" fontAlgn="base">
                        <a:lnSpc>
                          <a:spcPts val="1295"/>
                        </a:lnSpc>
                      </a:pPr>
                      <a:endParaRPr lang="en-US" sz="700" b="1" i="0" dirty="0">
                        <a:solidFill>
                          <a:schemeClr val="tx1"/>
                        </a:solidFill>
                        <a:effectLst/>
                      </a:endParaRPr>
                    </a:p>
                  </a:txBody>
                  <a:tcPr marL="0" marR="0" marT="0" anchor="ctr">
                    <a:solidFill>
                      <a:schemeClr val="bg1"/>
                    </a:solidFill>
                  </a:tcPr>
                </a:tc>
                <a:tc>
                  <a:txBody>
                    <a:bodyPr/>
                    <a:lstStyle/>
                    <a:p>
                      <a:pPr algn="l" rtl="0" fontAlgn="base">
                        <a:lnSpc>
                          <a:spcPts val="1295"/>
                        </a:lnSpc>
                      </a:pPr>
                      <a:r>
                        <a:rPr lang="en-US" sz="900" b="1" i="0" dirty="0">
                          <a:solidFill>
                            <a:schemeClr val="tx1"/>
                          </a:solidFill>
                          <a:effectLst/>
                          <a:latin typeface="Calibri"/>
                        </a:rPr>
                        <a:t>EVACUATED TUBES </a:t>
                      </a:r>
                    </a:p>
                  </a:txBody>
                  <a:tcPr anchor="ctr">
                    <a:solidFill>
                      <a:schemeClr val="accent3">
                        <a:lumMod val="20000"/>
                        <a:lumOff val="80000"/>
                      </a:schemeClr>
                    </a:solidFill>
                  </a:tcPr>
                </a:tc>
                <a:tc>
                  <a:txBody>
                    <a:bodyPr/>
                    <a:lstStyle/>
                    <a:p>
                      <a:pPr algn="l" rtl="0" fontAlgn="base">
                        <a:lnSpc>
                          <a:spcPts val="1295"/>
                        </a:lnSpc>
                      </a:pPr>
                      <a:r>
                        <a:rPr lang="en-US" sz="900" b="1" i="0" dirty="0">
                          <a:solidFill>
                            <a:schemeClr val="tx1"/>
                          </a:solidFill>
                          <a:effectLst/>
                          <a:latin typeface="Calibri"/>
                        </a:rPr>
                        <a:t>TEST TIMING </a:t>
                      </a:r>
                    </a:p>
                  </a:txBody>
                  <a:tcPr anchor="ctr">
                    <a:solidFill>
                      <a:schemeClr val="accent3">
                        <a:lumMod val="20000"/>
                        <a:lumOff val="80000"/>
                      </a:schemeClr>
                    </a:solidFill>
                  </a:tcPr>
                </a:tc>
                <a:tc>
                  <a:txBody>
                    <a:bodyPr/>
                    <a:lstStyle/>
                    <a:p>
                      <a:pPr algn="l" rtl="0" fontAlgn="base">
                        <a:lnSpc>
                          <a:spcPts val="1295"/>
                        </a:lnSpc>
                      </a:pPr>
                      <a:r>
                        <a:rPr lang="en-US" sz="900" b="1" i="0" dirty="0">
                          <a:solidFill>
                            <a:schemeClr val="tx1"/>
                          </a:solidFill>
                          <a:effectLst/>
                        </a:rPr>
                        <a:t>CAPILLARY</a:t>
                      </a:r>
                    </a:p>
                  </a:txBody>
                  <a:tcPr anchor="ctr">
                    <a:solidFill>
                      <a:schemeClr val="accent2">
                        <a:lumMod val="40000"/>
                        <a:lumOff val="60000"/>
                      </a:schemeClr>
                    </a:solidFill>
                  </a:tcPr>
                </a:tc>
                <a:tc>
                  <a:txBody>
                    <a:bodyPr/>
                    <a:lstStyle/>
                    <a:p>
                      <a:pPr algn="l" rtl="0" fontAlgn="base">
                        <a:lnSpc>
                          <a:spcPts val="1295"/>
                        </a:lnSpc>
                      </a:pPr>
                      <a:r>
                        <a:rPr lang="en-US" sz="900" b="1" i="0" dirty="0">
                          <a:solidFill>
                            <a:schemeClr val="tx1"/>
                          </a:solidFill>
                          <a:effectLst/>
                        </a:rPr>
                        <a:t>TEST TIMING</a:t>
                      </a:r>
                    </a:p>
                  </a:txBody>
                  <a:tcPr anchor="ctr">
                    <a:solidFill>
                      <a:schemeClr val="accent2">
                        <a:lumMod val="40000"/>
                        <a:lumOff val="60000"/>
                      </a:schemeClr>
                    </a:solidFill>
                  </a:tcPr>
                </a:tc>
                <a:extLst>
                  <a:ext uri="{0D108BD9-81ED-4DB2-BD59-A6C34878D82A}">
                    <a16:rowId xmlns:a16="http://schemas.microsoft.com/office/drawing/2014/main" val="1742270634"/>
                  </a:ext>
                </a:extLst>
              </a:tr>
              <a:tr h="550902">
                <a:tc rowSpan="2">
                  <a:txBody>
                    <a:bodyPr/>
                    <a:lstStyle/>
                    <a:p>
                      <a:pPr algn="l" rtl="0" fontAlgn="base">
                        <a:lnSpc>
                          <a:spcPct val="100000"/>
                        </a:lnSpc>
                      </a:pPr>
                      <a:r>
                        <a:rPr lang="en-US" sz="900" b="1" i="0" dirty="0">
                          <a:solidFill>
                            <a:schemeClr val="bg1"/>
                          </a:solidFill>
                          <a:effectLst/>
                          <a:latin typeface="+mn-lt"/>
                        </a:rPr>
                        <a:t>Sodium,</a:t>
                      </a:r>
                      <a:br>
                        <a:rPr lang="en-US" sz="900" b="1" i="0" dirty="0">
                          <a:solidFill>
                            <a:srgbClr val="FFFFFF"/>
                          </a:solidFill>
                          <a:effectLst/>
                          <a:latin typeface="+mn-lt"/>
                        </a:rPr>
                      </a:br>
                      <a:r>
                        <a:rPr lang="en-US" sz="900" b="1" i="0" dirty="0">
                          <a:solidFill>
                            <a:schemeClr val="bg1"/>
                          </a:solidFill>
                          <a:effectLst/>
                          <a:latin typeface="+mn-lt"/>
                        </a:rPr>
                        <a:t>Potassium, Glucose, Hematocrit</a:t>
                      </a:r>
                      <a:endParaRPr lang="en-US" sz="900" b="1" i="0" baseline="-25000" dirty="0">
                        <a:solidFill>
                          <a:schemeClr val="bg1"/>
                        </a:solidFill>
                        <a:effectLst/>
                        <a:latin typeface="+mn-lt"/>
                      </a:endParaRPr>
                    </a:p>
                  </a:txBody>
                  <a:tcPr>
                    <a:solidFill>
                      <a:schemeClr val="accent1"/>
                    </a:solidFill>
                  </a:tcPr>
                </a:tc>
                <a:tc rowSpan="2">
                  <a:txBody>
                    <a:bodyPr/>
                    <a:lstStyle/>
                    <a:p>
                      <a:pPr algn="l" rtl="0" fontAlgn="base">
                        <a:lnSpc>
                          <a:spcPct val="100000"/>
                        </a:lnSpc>
                      </a:pPr>
                      <a:r>
                        <a:rPr lang="en-US" sz="900" b="0" i="0" dirty="0">
                          <a:solidFill>
                            <a:schemeClr val="bg1"/>
                          </a:solidFill>
                          <a:effectLst/>
                          <a:latin typeface="+mn-lt"/>
                        </a:rPr>
                        <a:t>With balanced heparin anticoagulant or lithium heparin anticoagulant (syringe must be filled to labeled capacity)** </a:t>
                      </a:r>
                    </a:p>
                    <a:p>
                      <a:pPr marL="171450" indent="-171450" algn="l" rtl="0" fontAlgn="base">
                        <a:lnSpc>
                          <a:spcPct val="100000"/>
                        </a:lnSpc>
                        <a:buFont typeface="Arial" panose="020B0604020202020204" pitchFamily="34" charset="0"/>
                        <a:buChar char="•"/>
                      </a:pPr>
                      <a:r>
                        <a:rPr lang="en-US" sz="900" b="0" i="0" dirty="0">
                          <a:solidFill>
                            <a:schemeClr val="bg1"/>
                          </a:solidFill>
                          <a:effectLst/>
                          <a:latin typeface="+mn-lt"/>
                        </a:rPr>
                        <a:t>Remix thoroughly  before filling cartridge</a:t>
                      </a:r>
                    </a:p>
                  </a:txBody>
                  <a:tcPr>
                    <a:solidFill>
                      <a:schemeClr val="accent3"/>
                    </a:solidFill>
                  </a:tcPr>
                </a:tc>
                <a:tc rowSpan="2">
                  <a:txBody>
                    <a:bodyPr/>
                    <a:lstStyle/>
                    <a:p>
                      <a:pPr algn="l" rtl="0" fontAlgn="base">
                        <a:lnSpc>
                          <a:spcPct val="100000"/>
                        </a:lnSpc>
                      </a:pPr>
                      <a:r>
                        <a:rPr lang="en-US" sz="900" b="0" i="0" dirty="0">
                          <a:solidFill>
                            <a:schemeClr val="bg1"/>
                          </a:solidFill>
                          <a:effectLst/>
                          <a:latin typeface="+mn-lt"/>
                        </a:rPr>
                        <a:t>30 minutes</a:t>
                      </a:r>
                    </a:p>
                    <a:p>
                      <a:pPr algn="l" rtl="0" fontAlgn="base">
                        <a:lnSpc>
                          <a:spcPct val="100000"/>
                        </a:lnSpc>
                      </a:pPr>
                      <a:br>
                        <a:rPr lang="en-US" sz="900" b="0" i="0" dirty="0">
                          <a:solidFill>
                            <a:schemeClr val="bg1"/>
                          </a:solidFill>
                          <a:effectLst/>
                          <a:latin typeface="+mn-lt"/>
                        </a:rPr>
                      </a:br>
                      <a:r>
                        <a:rPr lang="en-US" sz="900" b="1" dirty="0">
                          <a:solidFill>
                            <a:schemeClr val="bg1"/>
                          </a:solidFill>
                        </a:rPr>
                        <a:t>Note: Do not report pH, PCO2, PO2 and ionized calcium results for samples run beyond 10 minutes from collection</a:t>
                      </a:r>
                      <a:endParaRPr lang="en-US" sz="900" b="1" i="0" dirty="0">
                        <a:solidFill>
                          <a:schemeClr val="bg1"/>
                        </a:solidFill>
                        <a:effectLst/>
                        <a:latin typeface="+mn-lt"/>
                      </a:endParaRPr>
                    </a:p>
                  </a:txBody>
                  <a:tcPr>
                    <a:solidFill>
                      <a:schemeClr val="accent3"/>
                    </a:solidFill>
                  </a:tcPr>
                </a:tc>
                <a:tc>
                  <a:txBody>
                    <a:bodyPr/>
                    <a:lstStyle/>
                    <a:p>
                      <a:pPr algn="l" rtl="0" fontAlgn="base">
                        <a:lnSpc>
                          <a:spcPct val="100000"/>
                        </a:lnSpc>
                      </a:pPr>
                      <a:endParaRPr lang="en-US" sz="700" b="0" i="0" dirty="0">
                        <a:solidFill>
                          <a:schemeClr val="bg1"/>
                        </a:solidFill>
                        <a:effectLst/>
                        <a:latin typeface="+mn-lt"/>
                      </a:endParaRPr>
                    </a:p>
                  </a:txBody>
                  <a:tcPr marL="0" marR="0" marT="0">
                    <a:solidFill>
                      <a:schemeClr val="bg1"/>
                    </a:solidFill>
                  </a:tcPr>
                </a:tc>
                <a:tc rowSpan="2">
                  <a:txBody>
                    <a:bodyPr/>
                    <a:lstStyle/>
                    <a:p>
                      <a:pPr algn="l" rtl="0" fontAlgn="base">
                        <a:lnSpc>
                          <a:spcPct val="100000"/>
                        </a:lnSpc>
                      </a:pPr>
                      <a:r>
                        <a:rPr lang="en-US" sz="900" b="0" i="0" dirty="0">
                          <a:solidFill>
                            <a:schemeClr val="tx1"/>
                          </a:solidFill>
                          <a:effectLst/>
                          <a:latin typeface="+mn-lt"/>
                        </a:rPr>
                        <a:t>With lithium heparin anticoagulant</a:t>
                      </a:r>
                    </a:p>
                    <a:p>
                      <a:pPr algn="l" rtl="0" fontAlgn="base">
                        <a:lnSpc>
                          <a:spcPct val="100000"/>
                        </a:lnSpc>
                      </a:pPr>
                      <a:r>
                        <a:rPr lang="en-US" sz="900" b="0" i="0" dirty="0">
                          <a:solidFill>
                            <a:schemeClr val="tx1"/>
                          </a:solidFill>
                          <a:effectLst/>
                          <a:latin typeface="+mn-lt"/>
                        </a:rPr>
                        <a:t>(tubes must be filled to labeled capacity)**</a:t>
                      </a:r>
                    </a:p>
                    <a:p>
                      <a:pPr marL="171450" indent="-171450" algn="l" rtl="0" fontAlgn="base">
                        <a:lnSpc>
                          <a:spcPct val="100000"/>
                        </a:lnSpc>
                        <a:buFont typeface="Arial" panose="020B0604020202020204" pitchFamily="34" charset="0"/>
                        <a:buChar char="•"/>
                      </a:pPr>
                      <a:r>
                        <a:rPr lang="en-US" sz="900" b="0" i="0" dirty="0">
                          <a:solidFill>
                            <a:schemeClr val="tx1"/>
                          </a:solidFill>
                          <a:effectLst/>
                          <a:latin typeface="+mn-lt"/>
                        </a:rPr>
                        <a:t>Remix thoroughly  before filling cartridge</a:t>
                      </a:r>
                    </a:p>
                  </a:txBody>
                  <a:tcPr>
                    <a:solidFill>
                      <a:schemeClr val="accent3">
                        <a:lumMod val="20000"/>
                        <a:lumOff val="80000"/>
                      </a:schemeClr>
                    </a:solidFill>
                  </a:tcPr>
                </a:tc>
                <a:tc rowSpan="2">
                  <a:txBody>
                    <a:bodyPr/>
                    <a:lstStyle/>
                    <a:p>
                      <a:pPr algn="l" rtl="0" fontAlgn="base">
                        <a:lnSpc>
                          <a:spcPct val="100000"/>
                        </a:lnSpc>
                      </a:pPr>
                      <a:r>
                        <a:rPr lang="en-US" sz="900" b="0" i="0" dirty="0">
                          <a:solidFill>
                            <a:schemeClr val="tx1"/>
                          </a:solidFill>
                          <a:effectLst/>
                          <a:latin typeface="+mn-lt"/>
                        </a:rPr>
                        <a:t>30 minutes</a:t>
                      </a:r>
                      <a:br>
                        <a:rPr lang="en-US" sz="900" b="0" i="0" dirty="0">
                          <a:solidFill>
                            <a:schemeClr val="tx1"/>
                          </a:solidFill>
                          <a:effectLst/>
                          <a:latin typeface="+mn-lt"/>
                        </a:rPr>
                      </a:br>
                      <a:endParaRPr lang="en-US" sz="900" b="0" i="0" dirty="0">
                        <a:solidFill>
                          <a:schemeClr val="tx1"/>
                        </a:solidFill>
                        <a:effectLst/>
                        <a:latin typeface="+mn-lt"/>
                      </a:endParaRPr>
                    </a:p>
                    <a:p>
                      <a:pPr algn="l" rtl="0" fontAlgn="base">
                        <a:lnSpc>
                          <a:spcPct val="100000"/>
                        </a:lnSpc>
                      </a:pPr>
                      <a:r>
                        <a:rPr lang="en-US" sz="900" b="1" dirty="0"/>
                        <a:t>Note: Do not report pH, PCO2, PO2 and ionized calcium results for samples run beyond 10 minutes from collection</a:t>
                      </a:r>
                      <a:endParaRPr lang="en-US" sz="900" b="1" i="0" dirty="0">
                        <a:solidFill>
                          <a:schemeClr val="tx1"/>
                        </a:solidFill>
                        <a:effectLst/>
                        <a:latin typeface="+mn-lt"/>
                      </a:endParaRPr>
                    </a:p>
                  </a:txBody>
                  <a:tcPr>
                    <a:solidFill>
                      <a:schemeClr val="accent3">
                        <a:lumMod val="20000"/>
                        <a:lumOff val="80000"/>
                      </a:schemeClr>
                    </a:solidFill>
                  </a:tcPr>
                </a:tc>
                <a:tc rowSpan="2">
                  <a:txBody>
                    <a:bodyPr/>
                    <a:lstStyle/>
                    <a:p>
                      <a:pPr algn="l" rtl="0" fontAlgn="base">
                        <a:lnSpc>
                          <a:spcPct val="100000"/>
                        </a:lnSpc>
                      </a:pPr>
                      <a:r>
                        <a:rPr lang="en-US" sz="900" dirty="0"/>
                        <a:t>With balanced heparin anticoagulant or lithium heparin anticoagulant (tubes must be filled to labeled capacity)** † </a:t>
                      </a:r>
                      <a:br>
                        <a:rPr lang="en-US" sz="900" dirty="0"/>
                      </a:br>
                      <a:endParaRPr lang="en-US" sz="900" dirty="0"/>
                    </a:p>
                    <a:p>
                      <a:pPr algn="l" rtl="0" fontAlgn="base">
                        <a:lnSpc>
                          <a:spcPct val="100000"/>
                        </a:lnSpc>
                      </a:pPr>
                      <a:r>
                        <a:rPr lang="en-US" sz="900" b="1" dirty="0"/>
                        <a:t>Not applicable for Potassium</a:t>
                      </a:r>
                      <a:endParaRPr lang="en-US" sz="900" b="1" i="0" dirty="0">
                        <a:solidFill>
                          <a:schemeClr val="tx1"/>
                        </a:solidFill>
                        <a:effectLst/>
                        <a:latin typeface="+mn-lt"/>
                      </a:endParaRPr>
                    </a:p>
                  </a:txBody>
                  <a:tcPr>
                    <a:solidFill>
                      <a:schemeClr val="accent2">
                        <a:lumMod val="40000"/>
                        <a:lumOff val="60000"/>
                      </a:schemeClr>
                    </a:solidFill>
                  </a:tcPr>
                </a:tc>
                <a:tc rowSpan="2">
                  <a:txBody>
                    <a:bodyPr/>
                    <a:lstStyle/>
                    <a:p>
                      <a:pPr algn="l" rtl="0" fontAlgn="base">
                        <a:lnSpc>
                          <a:spcPct val="100000"/>
                        </a:lnSpc>
                      </a:pPr>
                      <a:r>
                        <a:rPr lang="en-US" sz="900" b="0" i="0" dirty="0">
                          <a:solidFill>
                            <a:schemeClr val="tx1"/>
                          </a:solidFill>
                          <a:effectLst/>
                          <a:latin typeface="+mn-lt"/>
                        </a:rPr>
                        <a:t>3 minutes</a:t>
                      </a:r>
                      <a:br>
                        <a:rPr lang="en-US" sz="900" b="0" i="0" dirty="0">
                          <a:solidFill>
                            <a:schemeClr val="tx1"/>
                          </a:solidFill>
                          <a:effectLst/>
                          <a:latin typeface="+mn-lt"/>
                        </a:rPr>
                      </a:br>
                      <a:endParaRPr lang="en-US" sz="900" b="0" i="0" dirty="0">
                        <a:solidFill>
                          <a:schemeClr val="tx1"/>
                        </a:solidFill>
                        <a:effectLst/>
                        <a:latin typeface="+mn-lt"/>
                      </a:endParaRPr>
                    </a:p>
                    <a:p>
                      <a:pPr algn="l" rtl="0" fontAlgn="base">
                        <a:lnSpc>
                          <a:spcPct val="100000"/>
                        </a:lnSpc>
                      </a:pPr>
                      <a:r>
                        <a:rPr lang="en-US" sz="900" b="1" dirty="0"/>
                        <a:t>Not applicable for Potassium</a:t>
                      </a:r>
                      <a:endParaRPr lang="en-US" sz="900" b="1" i="0" dirty="0">
                        <a:solidFill>
                          <a:schemeClr val="tx1"/>
                        </a:solidFill>
                        <a:effectLst/>
                        <a:latin typeface="+mn-lt"/>
                      </a:endParaRPr>
                    </a:p>
                  </a:txBody>
                  <a:tcPr>
                    <a:solidFill>
                      <a:schemeClr val="accent2">
                        <a:lumMod val="40000"/>
                        <a:lumOff val="60000"/>
                      </a:schemeClr>
                    </a:solidFill>
                  </a:tcPr>
                </a:tc>
                <a:extLst>
                  <a:ext uri="{0D108BD9-81ED-4DB2-BD59-A6C34878D82A}">
                    <a16:rowId xmlns:a16="http://schemas.microsoft.com/office/drawing/2014/main" val="1954595383"/>
                  </a:ext>
                </a:extLst>
              </a:tr>
              <a:tr h="977728">
                <a:tc vMerge="1">
                  <a:txBody>
                    <a:bodyPr/>
                    <a:lstStyle/>
                    <a:p>
                      <a:pPr marL="171450" indent="-171450" algn="l" rtl="0" fontAlgn="base">
                        <a:lnSpc>
                          <a:spcPct val="100000"/>
                        </a:lnSpc>
                        <a:buFont typeface="Arial" panose="020B0604020202020204" pitchFamily="34" charset="0"/>
                        <a:buChar char="•"/>
                      </a:pPr>
                      <a:endParaRPr lang="en-US" sz="900" b="0" i="0">
                        <a:solidFill>
                          <a:schemeClr val="bg1"/>
                        </a:solidFill>
                        <a:effectLst/>
                        <a:latin typeface="+mn-lt"/>
                      </a:endParaRPr>
                    </a:p>
                  </a:txBody>
                  <a:tcPr>
                    <a:solidFill>
                      <a:schemeClr val="accent3"/>
                    </a:solidFill>
                  </a:tcPr>
                </a:tc>
                <a:tc vMerge="1">
                  <a:txBody>
                    <a:bodyPr/>
                    <a:lstStyle/>
                    <a:p>
                      <a:endParaRPr dirty="0"/>
                    </a:p>
                  </a:txBody>
                  <a:tcPr>
                    <a:solidFill>
                      <a:schemeClr val="accent3"/>
                    </a:solidFill>
                  </a:tcPr>
                </a:tc>
                <a:tc vMerge="1">
                  <a:txBody>
                    <a:bodyPr/>
                    <a:lstStyle/>
                    <a:p>
                      <a:endParaRPr dirty="0"/>
                    </a:p>
                  </a:txBody>
                  <a:tcPr>
                    <a:solidFill>
                      <a:schemeClr val="accent3"/>
                    </a:solidFill>
                  </a:tcPr>
                </a:tc>
                <a:tc>
                  <a:txBody>
                    <a:bodyPr/>
                    <a:lstStyle/>
                    <a:p>
                      <a:pPr algn="l" rtl="0" fontAlgn="base">
                        <a:lnSpc>
                          <a:spcPct val="100000"/>
                        </a:lnSpc>
                      </a:pPr>
                      <a:endParaRPr lang="en-US" sz="700" b="0" i="0" dirty="0">
                        <a:solidFill>
                          <a:schemeClr val="bg1"/>
                        </a:solidFill>
                        <a:effectLst/>
                        <a:latin typeface="+mn-lt"/>
                      </a:endParaRPr>
                    </a:p>
                  </a:txBody>
                  <a:tcPr marL="0" marR="0" marT="0">
                    <a:solidFill>
                      <a:schemeClr val="bg1"/>
                    </a:solidFill>
                  </a:tcPr>
                </a:tc>
                <a:tc vMerge="1">
                  <a:txBody>
                    <a:bodyPr/>
                    <a:lstStyle/>
                    <a:p>
                      <a:endParaRPr dirty="0"/>
                    </a:p>
                  </a:txBody>
                  <a:tcPr>
                    <a:solidFill>
                      <a:schemeClr val="accent3">
                        <a:lumMod val="20000"/>
                        <a:lumOff val="80000"/>
                      </a:schemeClr>
                    </a:solidFill>
                  </a:tcPr>
                </a:tc>
                <a:tc vMerge="1">
                  <a:txBody>
                    <a:bodyPr/>
                    <a:lstStyle/>
                    <a:p>
                      <a:endParaRPr dirty="0"/>
                    </a:p>
                  </a:txBody>
                  <a:tcPr>
                    <a:solidFill>
                      <a:schemeClr val="accent3">
                        <a:lumMod val="20000"/>
                        <a:lumOff val="80000"/>
                      </a:schemeClr>
                    </a:solidFill>
                  </a:tcPr>
                </a:tc>
                <a:tc vMerge="1">
                  <a:txBody>
                    <a:bodyPr/>
                    <a:lstStyle/>
                    <a:p>
                      <a:pPr algn="l" rtl="0" fontAlgn="base">
                        <a:lnSpc>
                          <a:spcPct val="100000"/>
                        </a:lnSpc>
                      </a:pPr>
                      <a:endParaRPr lang="en-US" sz="900" b="0" i="0">
                        <a:solidFill>
                          <a:schemeClr val="tx1"/>
                        </a:solidFill>
                        <a:effectLst/>
                        <a:latin typeface="+mn-lt"/>
                      </a:endParaRPr>
                    </a:p>
                  </a:txBody>
                  <a:tcPr>
                    <a:solidFill>
                      <a:schemeClr val="accent2">
                        <a:lumMod val="40000"/>
                        <a:lumOff val="60000"/>
                      </a:schemeClr>
                    </a:solidFill>
                  </a:tcPr>
                </a:tc>
                <a:tc vMerge="1">
                  <a:txBody>
                    <a:bodyPr/>
                    <a:lstStyle/>
                    <a:p>
                      <a:pPr algn="l" rtl="0" fontAlgn="base">
                        <a:lnSpc>
                          <a:spcPct val="100000"/>
                        </a:lnSpc>
                      </a:pPr>
                      <a:endParaRPr lang="en-US" sz="900" b="0" i="0" dirty="0">
                        <a:solidFill>
                          <a:schemeClr val="tx1"/>
                        </a:solidFill>
                        <a:effectLst/>
                        <a:latin typeface="+mn-lt"/>
                      </a:endParaRPr>
                    </a:p>
                  </a:txBody>
                  <a:tcPr>
                    <a:solidFill>
                      <a:schemeClr val="accent2">
                        <a:lumMod val="40000"/>
                        <a:lumOff val="60000"/>
                      </a:schemeClr>
                    </a:solidFill>
                  </a:tcPr>
                </a:tc>
                <a:extLst>
                  <a:ext uri="{0D108BD9-81ED-4DB2-BD59-A6C34878D82A}">
                    <a16:rowId xmlns:a16="http://schemas.microsoft.com/office/drawing/2014/main" val="2110279343"/>
                  </a:ext>
                </a:extLst>
              </a:tr>
            </a:tbl>
          </a:graphicData>
        </a:graphic>
      </p:graphicFrame>
      <p:sp>
        <p:nvSpPr>
          <p:cNvPr id="2" name="TextBox 1">
            <a:extLst>
              <a:ext uri="{FF2B5EF4-FFF2-40B4-BE49-F238E27FC236}">
                <a16:creationId xmlns:a16="http://schemas.microsoft.com/office/drawing/2014/main" id="{5294785B-1F70-36CC-CC0F-F5685719BF39}"/>
              </a:ext>
            </a:extLst>
          </p:cNvPr>
          <p:cNvSpPr txBox="1"/>
          <p:nvPr/>
        </p:nvSpPr>
        <p:spPr>
          <a:xfrm>
            <a:off x="953589" y="3491235"/>
            <a:ext cx="7781571" cy="1267014"/>
          </a:xfrm>
          <a:prstGeom prst="rect">
            <a:avLst/>
          </a:prstGeom>
          <a:noFill/>
        </p:spPr>
        <p:txBody>
          <a:bodyPr wrap="square" lIns="91440" tIns="45720" rIns="91440" bIns="45720" rtlCol="0" anchor="t">
            <a:spAutoFit/>
          </a:bodyPr>
          <a:lstStyle/>
          <a:p>
            <a:pPr defTabSz="514350"/>
            <a:r>
              <a:rPr lang="en-US" sz="1400" b="1" dirty="0">
                <a:solidFill>
                  <a:schemeClr val="tx2"/>
                </a:solidFill>
                <a:cs typeface="Calibri"/>
              </a:rPr>
              <a:t>PRECAUTIONS</a:t>
            </a:r>
          </a:p>
          <a:p>
            <a:pPr>
              <a:spcAft>
                <a:spcPts val="450"/>
              </a:spcAft>
            </a:pPr>
            <a:r>
              <a:rPr lang="en-US" sz="900" b="1" dirty="0">
                <a:cs typeface="Calibri"/>
              </a:rPr>
              <a:t>* Do Not Use Heparin lock flush solution syringes.</a:t>
            </a:r>
          </a:p>
          <a:p>
            <a:pPr>
              <a:spcAft>
                <a:spcPts val="450"/>
              </a:spcAft>
            </a:pPr>
            <a:r>
              <a:rPr lang="en-US" sz="900" b="1" dirty="0">
                <a:cs typeface="Calibri"/>
              </a:rPr>
              <a:t>** Fill blood collection devices to capacity. Underfilling will cause higher heparin to blood ratios which may affect results. Note: Do not use blood collection or transfer devices that would introduce air into the sample when pH, PCO2 or PO2 are being measured.</a:t>
            </a:r>
          </a:p>
          <a:p>
            <a:pPr>
              <a:spcAft>
                <a:spcPts val="450"/>
              </a:spcAft>
            </a:pPr>
            <a:r>
              <a:rPr lang="en-US" sz="900" b="1" dirty="0">
                <a:cs typeface="Calibri"/>
              </a:rPr>
              <a:t>† Capillary whole blood specimens (e.g., obtained by fingerstick) should not be used in patients receiving intensive medical intervention/therapy because of the potential for pre-analytical collection error and specifically in patients with decreased peripheral blood flow, as it may not reflect the true physiological state. Examples include, but are not limited to, severe hypotension, shock, hyperosmolar-hyperglycemia (with or without ketosis) and severe dehydration.</a:t>
            </a:r>
            <a:endParaRPr lang="en-US" sz="1600" b="1" dirty="0"/>
          </a:p>
        </p:txBody>
      </p:sp>
      <p:pic>
        <p:nvPicPr>
          <p:cNvPr id="5" name="Picture 4" descr="Icon&#10;&#10;Description automatically generated">
            <a:extLst>
              <a:ext uri="{FF2B5EF4-FFF2-40B4-BE49-F238E27FC236}">
                <a16:creationId xmlns:a16="http://schemas.microsoft.com/office/drawing/2014/main" id="{FD0F6C4A-197B-A9B1-92F6-D2471FD657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 y="3495682"/>
            <a:ext cx="342207" cy="342207"/>
          </a:xfrm>
          <a:prstGeom prst="rect">
            <a:avLst/>
          </a:prstGeom>
        </p:spPr>
      </p:pic>
      <p:cxnSp>
        <p:nvCxnSpPr>
          <p:cNvPr id="6" name="Straight Connector 5">
            <a:extLst>
              <a:ext uri="{FF2B5EF4-FFF2-40B4-BE49-F238E27FC236}">
                <a16:creationId xmlns:a16="http://schemas.microsoft.com/office/drawing/2014/main" id="{0C2DBB69-A41F-0199-F95C-52381E9514BE}"/>
              </a:ext>
            </a:extLst>
          </p:cNvPr>
          <p:cNvCxnSpPr>
            <a:cxnSpLocks/>
          </p:cNvCxnSpPr>
          <p:nvPr/>
        </p:nvCxnSpPr>
        <p:spPr>
          <a:xfrm>
            <a:off x="502920" y="3446652"/>
            <a:ext cx="7994469" cy="0"/>
          </a:xfrm>
          <a:prstGeom prst="line">
            <a:avLst/>
          </a:prstGeom>
          <a:ln w="15875"/>
        </p:spPr>
        <p:style>
          <a:lnRef idx="1">
            <a:schemeClr val="accent3"/>
          </a:lnRef>
          <a:fillRef idx="0">
            <a:schemeClr val="accent3"/>
          </a:fillRef>
          <a:effectRef idx="0">
            <a:schemeClr val="accent3"/>
          </a:effectRef>
          <a:fontRef idx="minor">
            <a:schemeClr val="tx1"/>
          </a:fontRef>
        </p:style>
      </p:cxnSp>
    </p:spTree>
    <p:custDataLst>
      <p:tags r:id="rId1"/>
    </p:custDataLst>
    <p:extLst>
      <p:ext uri="{BB962C8B-B14F-4D97-AF65-F5344CB8AC3E}">
        <p14:creationId xmlns:p14="http://schemas.microsoft.com/office/powerpoint/2010/main" val="799542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white device with blue text&#10;&#10;Description automatically generated">
            <a:extLst>
              <a:ext uri="{FF2B5EF4-FFF2-40B4-BE49-F238E27FC236}">
                <a16:creationId xmlns:a16="http://schemas.microsoft.com/office/drawing/2014/main" id="{6AD82015-592B-4CB8-9983-500B1DEDA0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88197" y="2570576"/>
            <a:ext cx="1390672" cy="2034774"/>
          </a:xfrm>
          <a:prstGeom prst="rect">
            <a:avLst/>
          </a:prstGeom>
        </p:spPr>
      </p:pic>
      <p:pic>
        <p:nvPicPr>
          <p:cNvPr id="12" name="Picture 11" descr="A white device with blue text&#10;&#10;Description automatically generated">
            <a:extLst>
              <a:ext uri="{FF2B5EF4-FFF2-40B4-BE49-F238E27FC236}">
                <a16:creationId xmlns:a16="http://schemas.microsoft.com/office/drawing/2014/main" id="{4C28937F-F1C6-979A-BC48-321578A98E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9636" y="741214"/>
            <a:ext cx="1390672" cy="2034774"/>
          </a:xfrm>
          <a:prstGeom prst="rect">
            <a:avLst/>
          </a:prstGeom>
        </p:spPr>
      </p:pic>
      <p:sp>
        <p:nvSpPr>
          <p:cNvPr id="8" name="Title 7">
            <a:extLst>
              <a:ext uri="{FF2B5EF4-FFF2-40B4-BE49-F238E27FC236}">
                <a16:creationId xmlns:a16="http://schemas.microsoft.com/office/drawing/2014/main" id="{A218B4A1-3C98-4400-A0E9-E7749AABF1F3}"/>
              </a:ext>
            </a:extLst>
          </p:cNvPr>
          <p:cNvSpPr>
            <a:spLocks noGrp="1"/>
          </p:cNvSpPr>
          <p:nvPr>
            <p:ph type="title"/>
          </p:nvPr>
        </p:nvSpPr>
        <p:spPr/>
        <p:txBody>
          <a:bodyPr/>
          <a:lstStyle/>
          <a:p>
            <a:r>
              <a:rPr lang="en-US" dirty="0"/>
              <a:t>Running the test</a:t>
            </a:r>
            <a:endParaRPr lang="en-US" sz="2400" i="1" dirty="0"/>
          </a:p>
        </p:txBody>
      </p:sp>
      <p:sp>
        <p:nvSpPr>
          <p:cNvPr id="7" name="Slide Number Placeholder 6">
            <a:extLst>
              <a:ext uri="{FF2B5EF4-FFF2-40B4-BE49-F238E27FC236}">
                <a16:creationId xmlns:a16="http://schemas.microsoft.com/office/drawing/2014/main" id="{4C41A1FC-8DA3-4C7F-BEFE-6AF40C8682C6}"/>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23</a:t>
            </a:fld>
            <a:endParaRPr lang="en-IN" dirty="0"/>
          </a:p>
        </p:txBody>
      </p:sp>
      <p:sp>
        <p:nvSpPr>
          <p:cNvPr id="3" name="Content Placeholder 2">
            <a:extLst>
              <a:ext uri="{FF2B5EF4-FFF2-40B4-BE49-F238E27FC236}">
                <a16:creationId xmlns:a16="http://schemas.microsoft.com/office/drawing/2014/main" id="{8047F29B-963E-4F89-A637-C485A710B023}"/>
              </a:ext>
            </a:extLst>
          </p:cNvPr>
          <p:cNvSpPr>
            <a:spLocks noGrp="1"/>
          </p:cNvSpPr>
          <p:nvPr>
            <p:ph type="body" sz="quarter" idx="11"/>
          </p:nvPr>
        </p:nvSpPr>
        <p:spPr>
          <a:xfrm>
            <a:off x="502920" y="1263999"/>
            <a:ext cx="4866556" cy="3420418"/>
          </a:xfrm>
        </p:spPr>
        <p:txBody>
          <a:bodyPr vert="horz" lIns="0" tIns="0" rIns="91440" bIns="45720" rtlCol="0" anchor="t">
            <a:noAutofit/>
          </a:bodyPr>
          <a:lstStyle/>
          <a:p>
            <a:pPr defTabSz="385763">
              <a:spcBef>
                <a:spcPts val="254"/>
              </a:spcBef>
            </a:pPr>
            <a:r>
              <a:rPr lang="en-US" dirty="0">
                <a:latin typeface="+mn-lt"/>
                <a:cs typeface="Calibri"/>
              </a:rPr>
              <a:t>REMOVE THE CARTRIDGE FROM THE </a:t>
            </a:r>
            <a:r>
              <a:rPr lang="en-US" dirty="0">
                <a:cs typeface="Calibri"/>
              </a:rPr>
              <a:t>CARTRIDGE</a:t>
            </a:r>
            <a:r>
              <a:rPr lang="en-US" dirty="0">
                <a:latin typeface="+mn-lt"/>
                <a:cs typeface="Calibri"/>
              </a:rPr>
              <a:t> POUCH </a:t>
            </a:r>
          </a:p>
          <a:p>
            <a:pPr marL="285750" indent="-285750" defTabSz="385763">
              <a:spcBef>
                <a:spcPts val="254"/>
              </a:spcBef>
              <a:buFont typeface="Arial" panose="020B0604020202020204" pitchFamily="34" charset="0"/>
              <a:buChar char="•"/>
            </a:pPr>
            <a:r>
              <a:rPr lang="en-US" sz="1400" dirty="0">
                <a:solidFill>
                  <a:schemeClr val="tx1"/>
                </a:solidFill>
                <a:cs typeface="Calibri"/>
              </a:rPr>
              <a:t>Place the cartridge on a clean, flat, level, </a:t>
            </a:r>
            <a:br>
              <a:rPr lang="en-US" sz="1400" dirty="0">
                <a:cs typeface="Calibri"/>
              </a:rPr>
            </a:br>
            <a:r>
              <a:rPr lang="en-US" sz="1400" dirty="0">
                <a:solidFill>
                  <a:schemeClr val="tx1"/>
                </a:solidFill>
                <a:cs typeface="Calibri"/>
              </a:rPr>
              <a:t>and vibration-free surface</a:t>
            </a:r>
            <a:endParaRPr lang="en-US" sz="1400" dirty="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dirty="0">
                <a:solidFill>
                  <a:schemeClr val="tx1"/>
                </a:solidFill>
                <a:cs typeface="Calibri"/>
              </a:rPr>
              <a:t>Handle the cartridge by the sides</a:t>
            </a:r>
            <a:endParaRPr lang="en-US" sz="1400" dirty="0">
              <a:solidFill>
                <a:schemeClr val="tx1"/>
              </a:solidFill>
              <a:ea typeface="Calibri"/>
              <a:cs typeface="Calibri"/>
            </a:endParaRPr>
          </a:p>
        </p:txBody>
      </p:sp>
      <p:sp>
        <p:nvSpPr>
          <p:cNvPr id="6" name="TextBox 5">
            <a:extLst>
              <a:ext uri="{FF2B5EF4-FFF2-40B4-BE49-F238E27FC236}">
                <a16:creationId xmlns:a16="http://schemas.microsoft.com/office/drawing/2014/main" id="{55BE2989-F94F-F2F1-6F3E-0216385DA665}"/>
              </a:ext>
            </a:extLst>
          </p:cNvPr>
          <p:cNvSpPr txBox="1"/>
          <p:nvPr/>
        </p:nvSpPr>
        <p:spPr>
          <a:xfrm>
            <a:off x="849957" y="3038095"/>
            <a:ext cx="4350856" cy="1423467"/>
          </a:xfrm>
          <a:prstGeom prst="rect">
            <a:avLst/>
          </a:prstGeom>
          <a:noFill/>
        </p:spPr>
        <p:txBody>
          <a:bodyPr wrap="square" lIns="91440" tIns="45720" rIns="91440" bIns="45720" rtlCol="0" anchor="t">
            <a:spAutoFit/>
          </a:bodyPr>
          <a:lstStyle/>
          <a:p>
            <a:pPr defTabSz="514350"/>
            <a:r>
              <a:rPr lang="en-US" sz="1400" b="1" dirty="0">
                <a:solidFill>
                  <a:schemeClr val="tx2"/>
                </a:solidFill>
                <a:cs typeface="Calibri"/>
              </a:rPr>
              <a:t>PRECAUTIONS</a:t>
            </a:r>
            <a:endParaRPr lang="en-US" sz="1400" dirty="0">
              <a:solidFill>
                <a:schemeClr val="tx2"/>
              </a:solidFill>
              <a:cs typeface="Calibri"/>
            </a:endParaRPr>
          </a:p>
          <a:p>
            <a:pPr marL="128270" indent="-128270">
              <a:spcAft>
                <a:spcPts val="450"/>
              </a:spcAft>
              <a:buFont typeface="Arial" panose="020B0604020202020204" pitchFamily="34" charset="0"/>
              <a:buChar char="•"/>
            </a:pPr>
            <a:r>
              <a:rPr lang="en-US" sz="1000" b="1" dirty="0">
                <a:cs typeface="Calibri"/>
              </a:rPr>
              <a:t>DO NOT touch the sensors on the top of the cartridge.</a:t>
            </a:r>
            <a:endParaRPr lang="en-US" sz="1000" b="1" dirty="0">
              <a:ea typeface="Calibri"/>
              <a:cs typeface="Calibri"/>
            </a:endParaRPr>
          </a:p>
          <a:p>
            <a:pPr marL="128270" indent="-128270">
              <a:spcAft>
                <a:spcPts val="450"/>
              </a:spcAft>
              <a:buFont typeface="Arial" panose="020B0604020202020204" pitchFamily="34" charset="0"/>
              <a:buChar char="•"/>
            </a:pPr>
            <a:r>
              <a:rPr lang="en-US" sz="1000" b="1" dirty="0">
                <a:cs typeface="Calibri"/>
              </a:rPr>
              <a:t>DO NOT apply pressure to the central area of the label because the calibration fluid pack inside could burst prematurely. </a:t>
            </a:r>
            <a:endParaRPr lang="en-US" sz="1000" b="1" dirty="0">
              <a:ea typeface="Calibri"/>
              <a:cs typeface="Calibri"/>
            </a:endParaRPr>
          </a:p>
          <a:p>
            <a:pPr marL="128270" indent="-128270">
              <a:spcAft>
                <a:spcPts val="450"/>
              </a:spcAft>
              <a:buFont typeface="Arial" panose="020B0604020202020204" pitchFamily="34" charset="0"/>
              <a:buChar char="•"/>
            </a:pPr>
            <a:r>
              <a:rPr lang="en-US" sz="1000" b="1" dirty="0">
                <a:cs typeface="Calibri"/>
              </a:rPr>
              <a:t>DO NOT expose cartridges to temperatures above 30°C (86°F).</a:t>
            </a:r>
            <a:endParaRPr lang="en-US" sz="1000" b="1" dirty="0">
              <a:ea typeface="Calibri"/>
              <a:cs typeface="Calibri"/>
            </a:endParaRPr>
          </a:p>
          <a:p>
            <a:pPr marL="128270" indent="-128270">
              <a:spcAft>
                <a:spcPts val="450"/>
              </a:spcAft>
              <a:buFont typeface="Arial" panose="020B0604020202020204" pitchFamily="34" charset="0"/>
              <a:buChar char="•"/>
            </a:pPr>
            <a:r>
              <a:rPr lang="en-US" sz="1000" b="1" dirty="0">
                <a:cs typeface="Calibri"/>
              </a:rPr>
              <a:t>DO NOT place the cartridge and/or analyzer in an oxygen-enriched atmosphere.</a:t>
            </a:r>
            <a:endParaRPr lang="en-US" sz="1000" b="1" dirty="0">
              <a:ea typeface="Calibri"/>
              <a:cs typeface="Calibri"/>
            </a:endParaRPr>
          </a:p>
        </p:txBody>
      </p:sp>
      <p:cxnSp>
        <p:nvCxnSpPr>
          <p:cNvPr id="20" name="Straight Connector 19">
            <a:extLst>
              <a:ext uri="{FF2B5EF4-FFF2-40B4-BE49-F238E27FC236}">
                <a16:creationId xmlns:a16="http://schemas.microsoft.com/office/drawing/2014/main" id="{4C0E3067-B3E2-1E6D-ED85-3FF7F9B81495}"/>
              </a:ext>
            </a:extLst>
          </p:cNvPr>
          <p:cNvCxnSpPr/>
          <p:nvPr/>
        </p:nvCxnSpPr>
        <p:spPr>
          <a:xfrm>
            <a:off x="441960" y="2712085"/>
            <a:ext cx="4610100" cy="0"/>
          </a:xfrm>
          <a:prstGeom prst="line">
            <a:avLst/>
          </a:prstGeom>
          <a:ln w="15875"/>
        </p:spPr>
        <p:style>
          <a:lnRef idx="1">
            <a:schemeClr val="accent3"/>
          </a:lnRef>
          <a:fillRef idx="0">
            <a:schemeClr val="accent3"/>
          </a:fillRef>
          <a:effectRef idx="0">
            <a:schemeClr val="accent3"/>
          </a:effectRef>
          <a:fontRef idx="minor">
            <a:schemeClr val="tx1"/>
          </a:fontRef>
        </p:style>
      </p:cxnSp>
      <p:graphicFrame>
        <p:nvGraphicFramePr>
          <p:cNvPr id="9" name="Content Placeholder 5">
            <a:extLst>
              <a:ext uri="{FF2B5EF4-FFF2-40B4-BE49-F238E27FC236}">
                <a16:creationId xmlns:a16="http://schemas.microsoft.com/office/drawing/2014/main" id="{E8DD5607-0BB9-7B54-F0F4-50D3E2F8AD8B}"/>
              </a:ext>
            </a:extLst>
          </p:cNvPr>
          <p:cNvGraphicFramePr>
            <a:graphicFrameLocks/>
          </p:cNvGraphicFramePr>
          <p:nvPr>
            <p:extLst>
              <p:ext uri="{D42A27DB-BD31-4B8C-83A1-F6EECF244321}">
                <p14:modId xmlns:p14="http://schemas.microsoft.com/office/powerpoint/2010/main" val="4188147726"/>
              </p:ext>
            </p:extLst>
          </p:nvPr>
        </p:nvGraphicFramePr>
        <p:xfrm>
          <a:off x="6218121" y="122353"/>
          <a:ext cx="3063240" cy="8921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1" name="Line 16">
            <a:extLst>
              <a:ext uri="{FF2B5EF4-FFF2-40B4-BE49-F238E27FC236}">
                <a16:creationId xmlns:a16="http://schemas.microsoft.com/office/drawing/2014/main" id="{2D6E83DC-6C83-B7CC-4F15-C47DF792A45A}"/>
              </a:ext>
            </a:extLst>
          </p:cNvPr>
          <p:cNvSpPr>
            <a:spLocks noChangeShapeType="1"/>
          </p:cNvSpPr>
          <p:nvPr/>
        </p:nvSpPr>
        <p:spPr bwMode="auto">
          <a:xfrm flipH="1" flipV="1">
            <a:off x="6758708" y="1152037"/>
            <a:ext cx="258947" cy="0"/>
          </a:xfrm>
          <a:prstGeom prst="line">
            <a:avLst/>
          </a:prstGeom>
          <a:noFill/>
          <a:ln w="28575">
            <a:solidFill>
              <a:srgbClr val="FF0000"/>
            </a:solidFill>
            <a:round/>
            <a:headEnd/>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dirty="0"/>
          </a:p>
        </p:txBody>
      </p:sp>
      <p:sp>
        <p:nvSpPr>
          <p:cNvPr id="32" name="Line 16">
            <a:extLst>
              <a:ext uri="{FF2B5EF4-FFF2-40B4-BE49-F238E27FC236}">
                <a16:creationId xmlns:a16="http://schemas.microsoft.com/office/drawing/2014/main" id="{71E91DDA-3550-4245-368F-F52BDB035390}"/>
              </a:ext>
            </a:extLst>
          </p:cNvPr>
          <p:cNvSpPr>
            <a:spLocks noChangeShapeType="1"/>
          </p:cNvSpPr>
          <p:nvPr/>
        </p:nvSpPr>
        <p:spPr bwMode="auto">
          <a:xfrm flipH="1" flipV="1">
            <a:off x="6560402" y="3422211"/>
            <a:ext cx="517894" cy="0"/>
          </a:xfrm>
          <a:prstGeom prst="line">
            <a:avLst/>
          </a:prstGeom>
          <a:noFill/>
          <a:ln w="28575">
            <a:solidFill>
              <a:srgbClr val="FF0000"/>
            </a:solidFill>
            <a:round/>
            <a:headEnd/>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dirty="0"/>
          </a:p>
        </p:txBody>
      </p:sp>
      <p:sp>
        <p:nvSpPr>
          <p:cNvPr id="34" name="Rectangle 33">
            <a:extLst>
              <a:ext uri="{FF2B5EF4-FFF2-40B4-BE49-F238E27FC236}">
                <a16:creationId xmlns:a16="http://schemas.microsoft.com/office/drawing/2014/main" id="{D711E500-7E32-3BD1-7200-8D765192064C}"/>
              </a:ext>
            </a:extLst>
          </p:cNvPr>
          <p:cNvSpPr/>
          <p:nvPr/>
        </p:nvSpPr>
        <p:spPr>
          <a:xfrm>
            <a:off x="5856860" y="1036621"/>
            <a:ext cx="902593" cy="23083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lowchart: Connector 34">
            <a:extLst>
              <a:ext uri="{FF2B5EF4-FFF2-40B4-BE49-F238E27FC236}">
                <a16:creationId xmlns:a16="http://schemas.microsoft.com/office/drawing/2014/main" id="{0B30F840-7C15-5F77-3B76-8CE4700A00BC}"/>
              </a:ext>
            </a:extLst>
          </p:cNvPr>
          <p:cNvSpPr/>
          <p:nvPr/>
        </p:nvSpPr>
        <p:spPr>
          <a:xfrm>
            <a:off x="6115551" y="3208390"/>
            <a:ext cx="432391" cy="427642"/>
          </a:xfrm>
          <a:prstGeom prst="flowChartConnector">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17CFDF1-EE4A-2EFF-3F08-6CF0FD9E8FE4}"/>
              </a:ext>
            </a:extLst>
          </p:cNvPr>
          <p:cNvSpPr txBox="1"/>
          <p:nvPr/>
        </p:nvSpPr>
        <p:spPr>
          <a:xfrm>
            <a:off x="6958929" y="913510"/>
            <a:ext cx="1776231" cy="477054"/>
          </a:xfrm>
          <a:prstGeom prst="rect">
            <a:avLst/>
          </a:prstGeom>
          <a:noFill/>
        </p:spPr>
        <p:txBody>
          <a:bodyPr wrap="square" lIns="91440" tIns="45720" rIns="91440" bIns="45720" rtlCol="0" anchor="t">
            <a:spAutoFit/>
          </a:bodyPr>
          <a:lstStyle/>
          <a:p>
            <a:pPr>
              <a:lnSpc>
                <a:spcPts val="1500"/>
              </a:lnSpc>
            </a:pPr>
            <a:r>
              <a:rPr lang="en-US" sz="1400" b="1" dirty="0">
                <a:solidFill>
                  <a:schemeClr val="tx2"/>
                </a:solidFill>
                <a:latin typeface="Calibri"/>
                <a:ea typeface="Calibri"/>
                <a:cs typeface="Calibri"/>
              </a:rPr>
              <a:t>DO NOT TOUCH </a:t>
            </a:r>
            <a:br>
              <a:rPr lang="en-US" sz="1400" b="1" dirty="0">
                <a:solidFill>
                  <a:schemeClr val="tx2"/>
                </a:solidFill>
                <a:latin typeface="Calibri"/>
                <a:ea typeface="Calibri"/>
                <a:cs typeface="Calibri"/>
              </a:rPr>
            </a:br>
            <a:r>
              <a:rPr lang="en-US" sz="1400" b="1" dirty="0">
                <a:solidFill>
                  <a:schemeClr val="tx2"/>
                </a:solidFill>
                <a:latin typeface="Calibri"/>
                <a:ea typeface="Calibri"/>
                <a:cs typeface="Calibri"/>
              </a:rPr>
              <a:t>THE SENSORS</a:t>
            </a:r>
            <a:endParaRPr lang="en-US" dirty="0">
              <a:solidFill>
                <a:schemeClr val="tx2"/>
              </a:solidFill>
              <a:latin typeface="Calibri"/>
              <a:ea typeface="Calibri"/>
              <a:cs typeface="Calibri"/>
            </a:endParaRPr>
          </a:p>
        </p:txBody>
      </p:sp>
      <p:sp>
        <p:nvSpPr>
          <p:cNvPr id="18" name="TextBox 17">
            <a:extLst>
              <a:ext uri="{FF2B5EF4-FFF2-40B4-BE49-F238E27FC236}">
                <a16:creationId xmlns:a16="http://schemas.microsoft.com/office/drawing/2014/main" id="{43556DCB-1775-2F86-8EE9-FA53C0601D67}"/>
              </a:ext>
            </a:extLst>
          </p:cNvPr>
          <p:cNvSpPr txBox="1"/>
          <p:nvPr/>
        </p:nvSpPr>
        <p:spPr>
          <a:xfrm>
            <a:off x="7035326" y="3118057"/>
            <a:ext cx="1899899" cy="633443"/>
          </a:xfrm>
          <a:prstGeom prst="rect">
            <a:avLst/>
          </a:prstGeom>
          <a:noFill/>
        </p:spPr>
        <p:txBody>
          <a:bodyPr wrap="square" rtlCol="0">
            <a:spAutoFit/>
          </a:bodyPr>
          <a:lstStyle/>
          <a:p>
            <a:pPr>
              <a:lnSpc>
                <a:spcPts val="1400"/>
              </a:lnSpc>
            </a:pPr>
            <a:r>
              <a:rPr lang="en-US" sz="1400" b="1" dirty="0">
                <a:solidFill>
                  <a:schemeClr val="tx2"/>
                </a:solidFill>
                <a:latin typeface="Calibri" panose="020F0502020204030204" pitchFamily="34" charset="0"/>
              </a:rPr>
              <a:t>DO NOT TOUCH </a:t>
            </a:r>
            <a:br>
              <a:rPr lang="en-US" sz="1400" b="1" dirty="0">
                <a:solidFill>
                  <a:schemeClr val="tx2"/>
                </a:solidFill>
                <a:latin typeface="Calibri" panose="020F0502020204030204" pitchFamily="34" charset="0"/>
              </a:rPr>
            </a:br>
            <a:r>
              <a:rPr lang="en-US" sz="1400" b="1" dirty="0">
                <a:solidFill>
                  <a:schemeClr val="tx2"/>
                </a:solidFill>
                <a:latin typeface="Calibri" panose="020F0502020204030204" pitchFamily="34" charset="0"/>
              </a:rPr>
              <a:t>THE CENTER OF </a:t>
            </a:r>
            <a:br>
              <a:rPr lang="en-US" sz="1400" b="1" dirty="0">
                <a:solidFill>
                  <a:schemeClr val="tx2"/>
                </a:solidFill>
                <a:latin typeface="Calibri" panose="020F0502020204030204" pitchFamily="34" charset="0"/>
              </a:rPr>
            </a:br>
            <a:r>
              <a:rPr lang="en-US" sz="1400" b="1" dirty="0">
                <a:solidFill>
                  <a:schemeClr val="tx2"/>
                </a:solidFill>
                <a:latin typeface="Calibri" panose="020F0502020204030204" pitchFamily="34" charset="0"/>
              </a:rPr>
              <a:t>THE CARTRIDGE</a:t>
            </a:r>
          </a:p>
        </p:txBody>
      </p:sp>
      <p:pic>
        <p:nvPicPr>
          <p:cNvPr id="4" name="Picture 3" descr="Icon&#10;&#10;Description automatically generated">
            <a:extLst>
              <a:ext uri="{FF2B5EF4-FFF2-40B4-BE49-F238E27FC236}">
                <a16:creationId xmlns:a16="http://schemas.microsoft.com/office/drawing/2014/main" id="{6EB2D075-7773-102C-5A26-3ECC1AE8AA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1194" y="3118057"/>
            <a:ext cx="342207" cy="342207"/>
          </a:xfrm>
          <a:prstGeom prst="rect">
            <a:avLst/>
          </a:prstGeom>
        </p:spPr>
      </p:pic>
    </p:spTree>
    <p:custDataLst>
      <p:tags r:id="rId1"/>
    </p:custDataLst>
    <p:extLst>
      <p:ext uri="{BB962C8B-B14F-4D97-AF65-F5344CB8AC3E}">
        <p14:creationId xmlns:p14="http://schemas.microsoft.com/office/powerpoint/2010/main" val="4233797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BC53-7883-9FD9-7230-7D4BEC9CF78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4F3BA22-0ED1-DFA5-E8F1-93E22068E3C1}"/>
              </a:ext>
            </a:extLst>
          </p:cNvPr>
          <p:cNvSpPr>
            <a:spLocks noGrp="1"/>
          </p:cNvSpPr>
          <p:nvPr>
            <p:ph type="title"/>
          </p:nvPr>
        </p:nvSpPr>
        <p:spPr>
          <a:xfrm>
            <a:off x="502920" y="569594"/>
            <a:ext cx="5803935" cy="390526"/>
          </a:xfrm>
        </p:spPr>
        <p:txBody>
          <a:bodyPr/>
          <a:lstStyle/>
          <a:p>
            <a:r>
              <a:rPr lang="en-US" dirty="0"/>
              <a:t>Running the test </a:t>
            </a:r>
            <a:r>
              <a:rPr lang="en-US" sz="1400" dirty="0"/>
              <a:t>– cont’d</a:t>
            </a:r>
          </a:p>
        </p:txBody>
      </p:sp>
      <p:sp>
        <p:nvSpPr>
          <p:cNvPr id="7" name="Slide Number Placeholder 6">
            <a:extLst>
              <a:ext uri="{FF2B5EF4-FFF2-40B4-BE49-F238E27FC236}">
                <a16:creationId xmlns:a16="http://schemas.microsoft.com/office/drawing/2014/main" id="{3A221100-3F32-B1F9-CB57-A7FB39A690B7}"/>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24</a:t>
            </a:fld>
            <a:endParaRPr lang="en-IN" dirty="0"/>
          </a:p>
        </p:txBody>
      </p:sp>
      <p:sp>
        <p:nvSpPr>
          <p:cNvPr id="3" name="Content Placeholder 2">
            <a:extLst>
              <a:ext uri="{FF2B5EF4-FFF2-40B4-BE49-F238E27FC236}">
                <a16:creationId xmlns:a16="http://schemas.microsoft.com/office/drawing/2014/main" id="{EB57739A-D598-C887-1DF4-3DD70C90B65D}"/>
              </a:ext>
            </a:extLst>
          </p:cNvPr>
          <p:cNvSpPr>
            <a:spLocks noGrp="1"/>
          </p:cNvSpPr>
          <p:nvPr>
            <p:ph type="body" sz="quarter" idx="11"/>
          </p:nvPr>
        </p:nvSpPr>
        <p:spPr>
          <a:xfrm>
            <a:off x="502920" y="1287167"/>
            <a:ext cx="5322919" cy="3397250"/>
          </a:xfrm>
        </p:spPr>
        <p:txBody>
          <a:bodyPr/>
          <a:lstStyle/>
          <a:p>
            <a:pPr defTabSz="385763">
              <a:spcBef>
                <a:spcPts val="254"/>
              </a:spcBef>
            </a:pPr>
            <a:r>
              <a:rPr lang="en-US" dirty="0">
                <a:latin typeface="+mn-lt"/>
              </a:rPr>
              <a:t>WHOLE BLOOD: COLLECT AND MIX THE SAMPLE</a:t>
            </a:r>
          </a:p>
          <a:p>
            <a:pPr marL="285750" indent="-285750" defTabSz="385763">
              <a:spcBef>
                <a:spcPts val="254"/>
              </a:spcBef>
              <a:buFont typeface="Arial" panose="020B0604020202020204" pitchFamily="34" charset="0"/>
              <a:buChar char="•"/>
            </a:pPr>
            <a:r>
              <a:rPr lang="en-US" sz="1400" dirty="0">
                <a:solidFill>
                  <a:schemeClr val="tx1"/>
                </a:solidFill>
              </a:rPr>
              <a:t>Collect a whole blood sample into a lithium heparin evacuated blood collection tube</a:t>
            </a:r>
          </a:p>
          <a:p>
            <a:pPr marL="285750" marR="3020" indent="-285750" defTabSz="385763">
              <a:spcBef>
                <a:spcPts val="254"/>
              </a:spcBef>
              <a:buFont typeface="Arial" panose="020B0604020202020204" pitchFamily="34" charset="0"/>
              <a:buChar char="•"/>
            </a:pPr>
            <a:r>
              <a:rPr lang="en-US" sz="1400" dirty="0">
                <a:solidFill>
                  <a:schemeClr val="tx1"/>
                </a:solidFill>
              </a:rPr>
              <a:t>Invert the lithium heparin collection tube at least </a:t>
            </a:r>
            <a:r>
              <a:rPr lang="en-US" sz="1400" b="1" dirty="0">
                <a:solidFill>
                  <a:schemeClr val="tx1"/>
                </a:solidFill>
              </a:rPr>
              <a:t>10 times</a:t>
            </a:r>
          </a:p>
          <a:p>
            <a:pPr marL="285750" marR="3020" indent="-285750" defTabSz="385763">
              <a:spcBef>
                <a:spcPts val="254"/>
              </a:spcBef>
              <a:buFont typeface="Arial" panose="020B0604020202020204" pitchFamily="34" charset="0"/>
              <a:buChar char="•"/>
            </a:pPr>
            <a:r>
              <a:rPr lang="en-US" sz="1400" dirty="0">
                <a:solidFill>
                  <a:schemeClr val="tx1"/>
                </a:solidFill>
              </a:rPr>
              <a:t>If sample was collected into a syringe, invert syringe for </a:t>
            </a:r>
            <a:r>
              <a:rPr lang="en-US" sz="1400" b="1" dirty="0">
                <a:solidFill>
                  <a:schemeClr val="tx1"/>
                </a:solidFill>
              </a:rPr>
              <a:t>5 seconds</a:t>
            </a:r>
            <a:r>
              <a:rPr lang="en-US" sz="1400" dirty="0">
                <a:solidFill>
                  <a:schemeClr val="tx1"/>
                </a:solidFill>
              </a:rPr>
              <a:t>, then roll between the palms (hands parallel to the ground) for </a:t>
            </a:r>
            <a:br>
              <a:rPr lang="en-US" sz="1400" dirty="0">
                <a:solidFill>
                  <a:schemeClr val="tx1"/>
                </a:solidFill>
              </a:rPr>
            </a:br>
            <a:r>
              <a:rPr lang="en-US" sz="1400" b="1" dirty="0">
                <a:solidFill>
                  <a:schemeClr val="tx1"/>
                </a:solidFill>
              </a:rPr>
              <a:t>5 seconds</a:t>
            </a:r>
            <a:r>
              <a:rPr lang="en-US" sz="1400" dirty="0">
                <a:solidFill>
                  <a:schemeClr val="tx1"/>
                </a:solidFill>
              </a:rPr>
              <a:t>, flip and roll for an additional </a:t>
            </a:r>
            <a:r>
              <a:rPr lang="en-US" sz="1400" b="1" dirty="0">
                <a:solidFill>
                  <a:schemeClr val="tx1"/>
                </a:solidFill>
              </a:rPr>
              <a:t>5 seconds</a:t>
            </a:r>
          </a:p>
          <a:p>
            <a:pPr marL="285750" marR="3020" indent="-285750" defTabSz="385763">
              <a:spcBef>
                <a:spcPts val="254"/>
              </a:spcBef>
              <a:buFont typeface="Arial" panose="020B0604020202020204" pitchFamily="34" charset="0"/>
              <a:buChar char="•"/>
            </a:pPr>
            <a:r>
              <a:rPr lang="en-US" sz="1400" b="1" dirty="0">
                <a:solidFill>
                  <a:schemeClr val="tx1"/>
                </a:solidFill>
              </a:rPr>
              <a:t>Expelling 2 drops </a:t>
            </a:r>
            <a:r>
              <a:rPr lang="en-US" sz="1400" dirty="0">
                <a:solidFill>
                  <a:schemeClr val="tx1"/>
                </a:solidFill>
              </a:rPr>
              <a:t>before filling a cartridge is desired</a:t>
            </a:r>
          </a:p>
        </p:txBody>
      </p:sp>
      <p:sp>
        <p:nvSpPr>
          <p:cNvPr id="6" name="TextBox 5">
            <a:extLst>
              <a:ext uri="{FF2B5EF4-FFF2-40B4-BE49-F238E27FC236}">
                <a16:creationId xmlns:a16="http://schemas.microsoft.com/office/drawing/2014/main" id="{668CAB77-EFFA-E1ED-D0A9-50B3B7085222}"/>
              </a:ext>
            </a:extLst>
          </p:cNvPr>
          <p:cNvSpPr txBox="1"/>
          <p:nvPr/>
        </p:nvSpPr>
        <p:spPr>
          <a:xfrm>
            <a:off x="763887" y="3584570"/>
            <a:ext cx="3867820" cy="897682"/>
          </a:xfrm>
          <a:prstGeom prst="rect">
            <a:avLst/>
          </a:prstGeom>
          <a:noFill/>
        </p:spPr>
        <p:txBody>
          <a:bodyPr wrap="square" rtlCol="0">
            <a:spAutoFit/>
          </a:bodyPr>
          <a:lstStyle/>
          <a:p>
            <a:pPr>
              <a:spcAft>
                <a:spcPts val="450"/>
              </a:spcAft>
            </a:pPr>
            <a:r>
              <a:rPr lang="en-US" sz="1400" b="1" dirty="0">
                <a:solidFill>
                  <a:schemeClr val="tx2"/>
                </a:solidFill>
                <a:cs typeface="Calibri" panose="020F0502020204030204" pitchFamily="34" charset="0"/>
              </a:rPr>
              <a:t>PRECAUTIONS</a:t>
            </a:r>
            <a:endParaRPr lang="en-US" sz="1000" dirty="0">
              <a:solidFill>
                <a:schemeClr val="tx2"/>
              </a:solidFill>
            </a:endParaRPr>
          </a:p>
          <a:p>
            <a:pPr marL="128588" indent="-128588">
              <a:spcAft>
                <a:spcPts val="450"/>
              </a:spcAft>
              <a:buFont typeface="Arial" panose="020B0604020202020204" pitchFamily="34" charset="0"/>
              <a:buChar char="•"/>
            </a:pPr>
            <a:r>
              <a:rPr lang="en-US" sz="1000" b="1" dirty="0">
                <a:cs typeface="Calibri" panose="020F0502020204030204" pitchFamily="34" charset="0"/>
              </a:rPr>
              <a:t>Cautions should be used when handling materials that may contain transmissible infectious agents.</a:t>
            </a:r>
          </a:p>
          <a:p>
            <a:pPr marL="128588" indent="-128588">
              <a:spcAft>
                <a:spcPts val="450"/>
              </a:spcAft>
              <a:buFont typeface="Arial" panose="020B0604020202020204" pitchFamily="34" charset="0"/>
              <a:buChar char="•"/>
            </a:pPr>
            <a:r>
              <a:rPr lang="en-US" sz="1000" b="1" dirty="0">
                <a:cs typeface="Calibri" panose="020F0502020204030204" pitchFamily="34" charset="0"/>
              </a:rPr>
              <a:t>Fill evacuated tube to labeled capacity.</a:t>
            </a:r>
          </a:p>
        </p:txBody>
      </p:sp>
      <p:cxnSp>
        <p:nvCxnSpPr>
          <p:cNvPr id="13" name="Straight Connector 12">
            <a:extLst>
              <a:ext uri="{FF2B5EF4-FFF2-40B4-BE49-F238E27FC236}">
                <a16:creationId xmlns:a16="http://schemas.microsoft.com/office/drawing/2014/main" id="{E79A5DB6-8C3C-7E18-38EA-6FC4E0385B0A}"/>
              </a:ext>
            </a:extLst>
          </p:cNvPr>
          <p:cNvCxnSpPr>
            <a:cxnSpLocks/>
          </p:cNvCxnSpPr>
          <p:nvPr/>
        </p:nvCxnSpPr>
        <p:spPr>
          <a:xfrm>
            <a:off x="432089" y="3433820"/>
            <a:ext cx="5115233"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4" name="Picture 3" descr="Icon&#10;&#10;Description automatically generated">
            <a:extLst>
              <a:ext uri="{FF2B5EF4-FFF2-40B4-BE49-F238E27FC236}">
                <a16:creationId xmlns:a16="http://schemas.microsoft.com/office/drawing/2014/main" id="{E34AB2BA-9F4A-0701-61F7-2DAA6EB7B6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134" y="3606083"/>
            <a:ext cx="342207" cy="342207"/>
          </a:xfrm>
          <a:prstGeom prst="rect">
            <a:avLst/>
          </a:prstGeom>
        </p:spPr>
      </p:pic>
      <p:grpSp>
        <p:nvGrpSpPr>
          <p:cNvPr id="2" name="Group 1">
            <a:extLst>
              <a:ext uri="{FF2B5EF4-FFF2-40B4-BE49-F238E27FC236}">
                <a16:creationId xmlns:a16="http://schemas.microsoft.com/office/drawing/2014/main" id="{0F026899-BC81-327F-93E4-D6328995A039}"/>
              </a:ext>
            </a:extLst>
          </p:cNvPr>
          <p:cNvGrpSpPr/>
          <p:nvPr/>
        </p:nvGrpSpPr>
        <p:grpSpPr>
          <a:xfrm>
            <a:off x="6095739" y="2823569"/>
            <a:ext cx="1992516" cy="1860848"/>
            <a:chOff x="6315788" y="2713058"/>
            <a:chExt cx="1992516" cy="1860848"/>
          </a:xfrm>
        </p:grpSpPr>
        <p:grpSp>
          <p:nvGrpSpPr>
            <p:cNvPr id="28" name="Group 27">
              <a:extLst>
                <a:ext uri="{FF2B5EF4-FFF2-40B4-BE49-F238E27FC236}">
                  <a16:creationId xmlns:a16="http://schemas.microsoft.com/office/drawing/2014/main" id="{BB5B2FEA-61C8-F4F2-3AB0-353487F485C8}"/>
                </a:ext>
              </a:extLst>
            </p:cNvPr>
            <p:cNvGrpSpPr/>
            <p:nvPr/>
          </p:nvGrpSpPr>
          <p:grpSpPr>
            <a:xfrm>
              <a:off x="6315788" y="2713058"/>
              <a:ext cx="1992516" cy="1860848"/>
              <a:chOff x="6076084" y="926089"/>
              <a:chExt cx="1667741" cy="1632074"/>
            </a:xfrm>
          </p:grpSpPr>
          <p:grpSp>
            <p:nvGrpSpPr>
              <p:cNvPr id="15" name="Group 14">
                <a:extLst>
                  <a:ext uri="{FF2B5EF4-FFF2-40B4-BE49-F238E27FC236}">
                    <a16:creationId xmlns:a16="http://schemas.microsoft.com/office/drawing/2014/main" id="{560F5DE5-2C8B-9DB2-F361-9ECD2E0275E2}"/>
                  </a:ext>
                </a:extLst>
              </p:cNvPr>
              <p:cNvGrpSpPr/>
              <p:nvPr/>
            </p:nvGrpSpPr>
            <p:grpSpPr>
              <a:xfrm>
                <a:off x="6080552" y="942043"/>
                <a:ext cx="1653598" cy="1616120"/>
                <a:chOff x="6055995" y="1073708"/>
                <a:chExt cx="1691050" cy="1631013"/>
              </a:xfrm>
            </p:grpSpPr>
            <p:grpSp>
              <p:nvGrpSpPr>
                <p:cNvPr id="17" name="Group 16">
                  <a:extLst>
                    <a:ext uri="{FF2B5EF4-FFF2-40B4-BE49-F238E27FC236}">
                      <a16:creationId xmlns:a16="http://schemas.microsoft.com/office/drawing/2014/main" id="{BBF9E74B-958F-4BB4-2190-36A5B7854EBC}"/>
                    </a:ext>
                  </a:extLst>
                </p:cNvPr>
                <p:cNvGrpSpPr/>
                <p:nvPr/>
              </p:nvGrpSpPr>
              <p:grpSpPr>
                <a:xfrm>
                  <a:off x="6132473" y="1327103"/>
                  <a:ext cx="1614572" cy="1377618"/>
                  <a:chOff x="6140861" y="1341012"/>
                  <a:chExt cx="1614572" cy="1377618"/>
                </a:xfrm>
              </p:grpSpPr>
              <p:pic>
                <p:nvPicPr>
                  <p:cNvPr id="25" name="Picture 24" descr="A gloved hand holding a syringe&#10;&#10;Description automatically generated">
                    <a:extLst>
                      <a:ext uri="{FF2B5EF4-FFF2-40B4-BE49-F238E27FC236}">
                        <a16:creationId xmlns:a16="http://schemas.microsoft.com/office/drawing/2014/main" id="{BCED4E64-ABCC-316A-997C-07574FA4C7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497972">
                    <a:off x="6688068" y="1774021"/>
                    <a:ext cx="1067365" cy="944609"/>
                  </a:xfrm>
                  <a:prstGeom prst="rect">
                    <a:avLst/>
                  </a:prstGeom>
                </p:spPr>
              </p:pic>
              <p:pic>
                <p:nvPicPr>
                  <p:cNvPr id="26" name="Picture 25" descr="A hand in a purple glove holding a test tube with a red liquid&#10;&#10;Description automatically generated">
                    <a:extLst>
                      <a:ext uri="{FF2B5EF4-FFF2-40B4-BE49-F238E27FC236}">
                        <a16:creationId xmlns:a16="http://schemas.microsoft.com/office/drawing/2014/main" id="{AD2B1C0F-C1F4-EADA-3C6E-B05D4822F0DF}"/>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43000" contrast="12000"/>
                            </a14:imgEffect>
                          </a14:imgLayer>
                        </a14:imgProps>
                      </a:ext>
                      <a:ext uri="{28A0092B-C50C-407E-A947-70E740481C1C}">
                        <a14:useLocalDpi xmlns:a14="http://schemas.microsoft.com/office/drawing/2010/main" val="0"/>
                      </a:ext>
                    </a:extLst>
                  </a:blip>
                  <a:stretch>
                    <a:fillRect/>
                  </a:stretch>
                </p:blipFill>
                <p:spPr>
                  <a:xfrm>
                    <a:off x="6140861" y="1341012"/>
                    <a:ext cx="1087688" cy="946063"/>
                  </a:xfrm>
                  <a:prstGeom prst="parallelogram">
                    <a:avLst/>
                  </a:prstGeom>
                </p:spPr>
              </p:pic>
            </p:grpSp>
            <p:grpSp>
              <p:nvGrpSpPr>
                <p:cNvPr id="18" name="Group 17">
                  <a:extLst>
                    <a:ext uri="{FF2B5EF4-FFF2-40B4-BE49-F238E27FC236}">
                      <a16:creationId xmlns:a16="http://schemas.microsoft.com/office/drawing/2014/main" id="{56BBA5FF-B289-F25D-4DFB-5F11722A6B11}"/>
                    </a:ext>
                  </a:extLst>
                </p:cNvPr>
                <p:cNvGrpSpPr/>
                <p:nvPr/>
              </p:nvGrpSpPr>
              <p:grpSpPr>
                <a:xfrm>
                  <a:off x="6055995" y="1073708"/>
                  <a:ext cx="620322" cy="431054"/>
                  <a:chOff x="5977732" y="1030583"/>
                  <a:chExt cx="620322" cy="431054"/>
                </a:xfrm>
              </p:grpSpPr>
              <p:sp>
                <p:nvSpPr>
                  <p:cNvPr id="22" name="TextBox 21">
                    <a:extLst>
                      <a:ext uri="{FF2B5EF4-FFF2-40B4-BE49-F238E27FC236}">
                        <a16:creationId xmlns:a16="http://schemas.microsoft.com/office/drawing/2014/main" id="{95049E60-4635-6F28-E9E4-E9AEDB42525E}"/>
                      </a:ext>
                    </a:extLst>
                  </p:cNvPr>
                  <p:cNvSpPr txBox="1"/>
                  <p:nvPr/>
                </p:nvSpPr>
                <p:spPr>
                  <a:xfrm>
                    <a:off x="5977732" y="1030583"/>
                    <a:ext cx="620322" cy="431054"/>
                  </a:xfrm>
                  <a:prstGeom prst="rect">
                    <a:avLst/>
                  </a:prstGeom>
                  <a:noFill/>
                </p:spPr>
                <p:txBody>
                  <a:bodyPr wrap="none" lIns="91440" tIns="45720" rIns="91440" bIns="45720" rtlCol="0" anchor="t">
                    <a:spAutoFit/>
                  </a:bodyPr>
                  <a:lstStyle/>
                  <a:p>
                    <a:pPr algn="l"/>
                    <a:r>
                      <a:rPr lang="en-US" b="1" dirty="0">
                        <a:solidFill>
                          <a:srgbClr val="C6006F"/>
                        </a:solidFill>
                      </a:rPr>
                      <a:t>10x</a:t>
                    </a:r>
                    <a:endParaRPr lang="en-US" b="1" dirty="0">
                      <a:solidFill>
                        <a:srgbClr val="C6006F"/>
                      </a:solidFill>
                      <a:ea typeface="Calibri"/>
                      <a:cs typeface="Calibri"/>
                    </a:endParaRPr>
                  </a:p>
                </p:txBody>
              </p:sp>
              <p:sp>
                <p:nvSpPr>
                  <p:cNvPr id="23" name="Arrow: Up 22">
                    <a:extLst>
                      <a:ext uri="{FF2B5EF4-FFF2-40B4-BE49-F238E27FC236}">
                        <a16:creationId xmlns:a16="http://schemas.microsoft.com/office/drawing/2014/main" id="{6577E91F-9A50-0E34-CC07-90CDDFB72876}"/>
                      </a:ext>
                    </a:extLst>
                  </p:cNvPr>
                  <p:cNvSpPr/>
                  <p:nvPr/>
                </p:nvSpPr>
                <p:spPr>
                  <a:xfrm>
                    <a:off x="6062949" y="1298289"/>
                    <a:ext cx="151319" cy="157338"/>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60000"/>
                          <a:lumOff val="40000"/>
                        </a:schemeClr>
                      </a:solidFill>
                    </a:endParaRPr>
                  </a:p>
                </p:txBody>
              </p:sp>
              <p:sp>
                <p:nvSpPr>
                  <p:cNvPr id="24" name="Arrow: Up 23">
                    <a:extLst>
                      <a:ext uri="{FF2B5EF4-FFF2-40B4-BE49-F238E27FC236}">
                        <a16:creationId xmlns:a16="http://schemas.microsoft.com/office/drawing/2014/main" id="{A4D1618C-3D7A-AA87-7A42-BE692CC6204F}"/>
                      </a:ext>
                    </a:extLst>
                  </p:cNvPr>
                  <p:cNvSpPr/>
                  <p:nvPr/>
                </p:nvSpPr>
                <p:spPr>
                  <a:xfrm rot="10800000">
                    <a:off x="6204690" y="1303634"/>
                    <a:ext cx="151319" cy="157338"/>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60000"/>
                          <a:lumOff val="40000"/>
                        </a:schemeClr>
                      </a:solidFill>
                    </a:endParaRPr>
                  </a:p>
                </p:txBody>
              </p:sp>
            </p:grpSp>
            <p:sp>
              <p:nvSpPr>
                <p:cNvPr id="20" name="TextBox 19">
                  <a:extLst>
                    <a:ext uri="{FF2B5EF4-FFF2-40B4-BE49-F238E27FC236}">
                      <a16:creationId xmlns:a16="http://schemas.microsoft.com/office/drawing/2014/main" id="{F55B66F0-59A3-8A29-EE93-AFE8E0E78320}"/>
                    </a:ext>
                  </a:extLst>
                </p:cNvPr>
                <p:cNvSpPr txBox="1"/>
                <p:nvPr/>
              </p:nvSpPr>
              <p:spPr>
                <a:xfrm>
                  <a:off x="7325687" y="1576321"/>
                  <a:ext cx="417395" cy="326911"/>
                </a:xfrm>
                <a:prstGeom prst="rect">
                  <a:avLst/>
                </a:prstGeom>
                <a:noFill/>
              </p:spPr>
              <p:txBody>
                <a:bodyPr wrap="none" lIns="91440" tIns="45720" rIns="91440" bIns="45720" rtlCol="0" anchor="t">
                  <a:spAutoFit/>
                </a:bodyPr>
                <a:lstStyle/>
                <a:p>
                  <a:pPr algn="l"/>
                  <a:r>
                    <a:rPr lang="en-US" b="1" dirty="0">
                      <a:solidFill>
                        <a:srgbClr val="C6006F"/>
                      </a:solidFill>
                    </a:rPr>
                    <a:t>5</a:t>
                  </a:r>
                  <a:r>
                    <a:rPr lang="en-US" sz="1100" b="1" dirty="0">
                      <a:solidFill>
                        <a:srgbClr val="C6006F"/>
                      </a:solidFill>
                    </a:rPr>
                    <a:t>sec</a:t>
                  </a:r>
                  <a:endParaRPr lang="en-US" b="1" dirty="0">
                    <a:solidFill>
                      <a:srgbClr val="C6006F"/>
                    </a:solidFill>
                    <a:ea typeface="Calibri"/>
                    <a:cs typeface="Calibri"/>
                  </a:endParaRPr>
                </a:p>
              </p:txBody>
            </p:sp>
          </p:grpSp>
          <p:sp>
            <p:nvSpPr>
              <p:cNvPr id="16" name="Rectangle 15">
                <a:extLst>
                  <a:ext uri="{FF2B5EF4-FFF2-40B4-BE49-F238E27FC236}">
                    <a16:creationId xmlns:a16="http://schemas.microsoft.com/office/drawing/2014/main" id="{209A0F91-E4E7-1337-293B-30D32FEEA016}"/>
                  </a:ext>
                </a:extLst>
              </p:cNvPr>
              <p:cNvSpPr/>
              <p:nvPr/>
            </p:nvSpPr>
            <p:spPr>
              <a:xfrm>
                <a:off x="6076084" y="926089"/>
                <a:ext cx="1667741" cy="1518371"/>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2" name="Straight Connector 11">
              <a:extLst>
                <a:ext uri="{FF2B5EF4-FFF2-40B4-BE49-F238E27FC236}">
                  <a16:creationId xmlns:a16="http://schemas.microsoft.com/office/drawing/2014/main" id="{ED66DE63-092B-5625-4A1D-0241D9F124A6}"/>
                </a:ext>
              </a:extLst>
            </p:cNvPr>
            <p:cNvCxnSpPr>
              <a:cxnSpLocks/>
            </p:cNvCxnSpPr>
            <p:nvPr/>
          </p:nvCxnSpPr>
          <p:spPr>
            <a:xfrm flipV="1">
              <a:off x="6735294" y="3083832"/>
              <a:ext cx="1175176" cy="1250593"/>
            </a:xfrm>
            <a:prstGeom prst="line">
              <a:avLst/>
            </a:prstGeom>
            <a:ln w="152400">
              <a:solidFill>
                <a:schemeClr val="accent3"/>
              </a:solidFill>
            </a:ln>
          </p:spPr>
          <p:style>
            <a:lnRef idx="1">
              <a:schemeClr val="accent1"/>
            </a:lnRef>
            <a:fillRef idx="0">
              <a:schemeClr val="accent1"/>
            </a:fillRef>
            <a:effectRef idx="0">
              <a:schemeClr val="accent1"/>
            </a:effectRef>
            <a:fontRef idx="minor">
              <a:schemeClr val="tx1"/>
            </a:fontRef>
          </p:style>
        </p:cxnSp>
      </p:grpSp>
      <p:pic>
        <p:nvPicPr>
          <p:cNvPr id="14" name="Picture 13" descr="A syringe and a vial&#10;&#10;AI-generated content may be incorrect.">
            <a:extLst>
              <a:ext uri="{FF2B5EF4-FFF2-40B4-BE49-F238E27FC236}">
                <a16:creationId xmlns:a16="http://schemas.microsoft.com/office/drawing/2014/main" id="{C1539A76-41D0-CAB1-6521-0AC87F3E8517}"/>
              </a:ext>
            </a:extLst>
          </p:cNvPr>
          <p:cNvPicPr>
            <a:picLocks noChangeAspect="1"/>
          </p:cNvPicPr>
          <p:nvPr/>
        </p:nvPicPr>
        <p:blipFill>
          <a:blip r:embed="rId7" cstate="print">
            <a:extLst>
              <a:ext uri="{28A0092B-C50C-407E-A947-70E740481C1C}">
                <a14:useLocalDpi xmlns:a14="http://schemas.microsoft.com/office/drawing/2010/main" val="0"/>
              </a:ext>
            </a:extLst>
          </a:blip>
          <a:srcRect r="1621"/>
          <a:stretch/>
        </p:blipFill>
        <p:spPr>
          <a:xfrm>
            <a:off x="6095739" y="738406"/>
            <a:ext cx="1992516" cy="1925455"/>
          </a:xfrm>
          <a:prstGeom prst="rect">
            <a:avLst/>
          </a:prstGeom>
          <a:ln>
            <a:solidFill>
              <a:schemeClr val="bg2">
                <a:lumMod val="75000"/>
              </a:schemeClr>
            </a:solidFill>
          </a:ln>
        </p:spPr>
      </p:pic>
    </p:spTree>
    <p:custDataLst>
      <p:tags r:id="rId1"/>
    </p:custDataLst>
    <p:extLst>
      <p:ext uri="{BB962C8B-B14F-4D97-AF65-F5344CB8AC3E}">
        <p14:creationId xmlns:p14="http://schemas.microsoft.com/office/powerpoint/2010/main" val="4154609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B3A2D-213B-C657-A60B-6F838B4A23B0}"/>
            </a:ext>
          </a:extLst>
        </p:cNvPr>
        <p:cNvGrpSpPr/>
        <p:nvPr/>
      </p:nvGrpSpPr>
      <p:grpSpPr>
        <a:xfrm>
          <a:off x="0" y="0"/>
          <a:ext cx="0" cy="0"/>
          <a:chOff x="0" y="0"/>
          <a:chExt cx="0" cy="0"/>
        </a:xfrm>
      </p:grpSpPr>
      <p:pic>
        <p:nvPicPr>
          <p:cNvPr id="10" name="Picture 9" descr="A white plastic object with a blue text&#10;&#10;AI-generated content may be incorrect.">
            <a:extLst>
              <a:ext uri="{FF2B5EF4-FFF2-40B4-BE49-F238E27FC236}">
                <a16:creationId xmlns:a16="http://schemas.microsoft.com/office/drawing/2014/main" id="{51DC9E9C-2D68-86C0-E164-B9EE65E192B1}"/>
              </a:ext>
            </a:extLst>
          </p:cNvPr>
          <p:cNvPicPr>
            <a:picLocks noChangeAspect="1"/>
          </p:cNvPicPr>
          <p:nvPr/>
        </p:nvPicPr>
        <p:blipFill>
          <a:blip r:embed="rId3" cstate="print">
            <a:extLst>
              <a:ext uri="{28A0092B-C50C-407E-A947-70E740481C1C}">
                <a14:useLocalDpi xmlns:a14="http://schemas.microsoft.com/office/drawing/2010/main" val="0"/>
              </a:ext>
            </a:extLst>
          </a:blip>
          <a:srcRect l="13013" t="11880" r="4696" b="10473"/>
          <a:stretch/>
        </p:blipFill>
        <p:spPr>
          <a:xfrm>
            <a:off x="4940216" y="1481607"/>
            <a:ext cx="1465303" cy="2022975"/>
          </a:xfrm>
          <a:prstGeom prst="rect">
            <a:avLst/>
          </a:prstGeom>
        </p:spPr>
      </p:pic>
      <p:sp>
        <p:nvSpPr>
          <p:cNvPr id="8" name="Title 7">
            <a:extLst>
              <a:ext uri="{FF2B5EF4-FFF2-40B4-BE49-F238E27FC236}">
                <a16:creationId xmlns:a16="http://schemas.microsoft.com/office/drawing/2014/main" id="{44460257-575E-3A05-853B-6EAF9177998F}"/>
              </a:ext>
            </a:extLst>
          </p:cNvPr>
          <p:cNvSpPr>
            <a:spLocks noGrp="1"/>
          </p:cNvSpPr>
          <p:nvPr>
            <p:ph type="title"/>
          </p:nvPr>
        </p:nvSpPr>
        <p:spPr/>
        <p:txBody>
          <a:bodyPr/>
          <a:lstStyle/>
          <a:p>
            <a:r>
              <a:rPr lang="en-US" dirty="0"/>
              <a:t>Running the test </a:t>
            </a:r>
            <a:r>
              <a:rPr lang="en-US" sz="1400" dirty="0"/>
              <a:t>– cont’d</a:t>
            </a:r>
          </a:p>
        </p:txBody>
      </p:sp>
      <p:sp>
        <p:nvSpPr>
          <p:cNvPr id="7" name="Slide Number Placeholder 6">
            <a:extLst>
              <a:ext uri="{FF2B5EF4-FFF2-40B4-BE49-F238E27FC236}">
                <a16:creationId xmlns:a16="http://schemas.microsoft.com/office/drawing/2014/main" id="{CC587D8D-8F28-E19B-5963-4ABB77F81BB8}"/>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25</a:t>
            </a:fld>
            <a:endParaRPr lang="en-IN" dirty="0"/>
          </a:p>
        </p:txBody>
      </p:sp>
      <p:sp>
        <p:nvSpPr>
          <p:cNvPr id="3" name="Content Placeholder 2">
            <a:extLst>
              <a:ext uri="{FF2B5EF4-FFF2-40B4-BE49-F238E27FC236}">
                <a16:creationId xmlns:a16="http://schemas.microsoft.com/office/drawing/2014/main" id="{B026C859-91A8-80F2-1389-B4B81C8AE24E}"/>
              </a:ext>
            </a:extLst>
          </p:cNvPr>
          <p:cNvSpPr>
            <a:spLocks noGrp="1"/>
          </p:cNvSpPr>
          <p:nvPr>
            <p:ph type="body" sz="quarter" idx="11"/>
          </p:nvPr>
        </p:nvSpPr>
        <p:spPr>
          <a:xfrm>
            <a:off x="502920" y="1108573"/>
            <a:ext cx="3984625" cy="3397250"/>
          </a:xfrm>
        </p:spPr>
        <p:txBody>
          <a:bodyPr vert="horz" lIns="0" tIns="0" rIns="91440" bIns="45720" rtlCol="0" anchor="t">
            <a:noAutofit/>
          </a:bodyPr>
          <a:lstStyle/>
          <a:p>
            <a:pPr defTabSz="385763">
              <a:spcBef>
                <a:spcPts val="254"/>
              </a:spcBef>
            </a:pPr>
            <a:r>
              <a:rPr lang="en-US" dirty="0">
                <a:latin typeface="+mn-lt"/>
                <a:cs typeface="Calibri"/>
              </a:rPr>
              <a:t>WHOLE BLOOD: FILL THE </a:t>
            </a:r>
            <a:r>
              <a:rPr lang="en-US" i="1" dirty="0">
                <a:latin typeface="+mn-lt"/>
                <a:cs typeface="Calibri"/>
              </a:rPr>
              <a:t>i-STAT </a:t>
            </a:r>
            <a:r>
              <a:rPr lang="en-US" dirty="0">
                <a:latin typeface="+mn-lt"/>
                <a:cs typeface="Calibri"/>
              </a:rPr>
              <a:t>CARTRIDGE</a:t>
            </a:r>
            <a:endParaRPr lang="en-US" dirty="0">
              <a:latin typeface="+mn-lt"/>
              <a:ea typeface="Calibri"/>
            </a:endParaRPr>
          </a:p>
          <a:p>
            <a:pPr marL="285750" indent="-285750" defTabSz="385763">
              <a:spcBef>
                <a:spcPts val="254"/>
              </a:spcBef>
              <a:buFont typeface="Arial" panose="020B0604020202020204" pitchFamily="34" charset="0"/>
              <a:buChar char="•"/>
            </a:pPr>
            <a:r>
              <a:rPr lang="en-US" sz="1400" b="1" dirty="0">
                <a:solidFill>
                  <a:schemeClr val="tx1"/>
                </a:solidFill>
                <a:cs typeface="Calibri"/>
              </a:rPr>
              <a:t>Fill the cartridge immediately </a:t>
            </a:r>
            <a:r>
              <a:rPr lang="en-US" sz="1400" b="0" dirty="0">
                <a:solidFill>
                  <a:schemeClr val="tx1"/>
                </a:solidFill>
                <a:cs typeface="Calibri"/>
              </a:rPr>
              <a:t>after mixing</a:t>
            </a:r>
            <a:br>
              <a:rPr lang="en-US" sz="1400" dirty="0">
                <a:solidFill>
                  <a:schemeClr val="tx1"/>
                </a:solidFill>
                <a:cs typeface="Calibri"/>
              </a:rPr>
            </a:br>
            <a:endParaRPr lang="en-US" sz="1400" b="0" dirty="0">
              <a:solidFill>
                <a:schemeClr val="tx1"/>
              </a:solidFill>
              <a:ea typeface="Calibri"/>
            </a:endParaRPr>
          </a:p>
          <a:p>
            <a:pPr marL="285750" indent="-285750" defTabSz="385763">
              <a:spcBef>
                <a:spcPts val="254"/>
              </a:spcBef>
              <a:buFont typeface="Arial" panose="020B0604020202020204" pitchFamily="34" charset="0"/>
              <a:buChar char="•"/>
            </a:pPr>
            <a:r>
              <a:rPr lang="en-US" sz="1400" b="0" dirty="0">
                <a:solidFill>
                  <a:schemeClr val="tx1"/>
                </a:solidFill>
                <a:cs typeface="Calibri"/>
              </a:rPr>
              <a:t>Direct the hub of syringe or tip of the transfer device (</a:t>
            </a:r>
            <a:r>
              <a:rPr lang="en-US" sz="1400" b="1" dirty="0">
                <a:solidFill>
                  <a:schemeClr val="tx1"/>
                </a:solidFill>
                <a:cs typeface="Calibri"/>
              </a:rPr>
              <a:t>capillary* </a:t>
            </a:r>
            <a:r>
              <a:rPr lang="en-US" sz="1400" b="0" dirty="0">
                <a:solidFill>
                  <a:schemeClr val="tx1"/>
                </a:solidFill>
                <a:cs typeface="Calibri"/>
              </a:rPr>
              <a:t>tube, pipette, or dispensing tip) into the sample well of the cartridge</a:t>
            </a:r>
            <a:br>
              <a:rPr lang="en-US" sz="1400" dirty="0">
                <a:solidFill>
                  <a:schemeClr val="tx1"/>
                </a:solidFill>
                <a:cs typeface="Calibri"/>
              </a:rPr>
            </a:br>
            <a:endParaRPr lang="en-US" sz="1400" b="0" dirty="0">
              <a:solidFill>
                <a:schemeClr val="tx1"/>
              </a:solidFill>
              <a:ea typeface="Calibri"/>
            </a:endParaRPr>
          </a:p>
          <a:p>
            <a:pPr marL="285750" indent="-285750" defTabSz="385763">
              <a:spcBef>
                <a:spcPts val="254"/>
              </a:spcBef>
              <a:buFont typeface="Arial" panose="020B0604020202020204" pitchFamily="34" charset="0"/>
              <a:buChar char="•"/>
            </a:pPr>
            <a:r>
              <a:rPr lang="en-US" sz="1400" b="0" dirty="0">
                <a:solidFill>
                  <a:schemeClr val="tx1"/>
                </a:solidFill>
              </a:rPr>
              <a:t>Slowly dispense sample into the sample well until the sample reaches the fill mark indicated on the cartridge. Cartridge is properly filled when the sample reaches the ‘fill to’ mark and a small amount of sample is in the sample well. </a:t>
            </a:r>
          </a:p>
          <a:p>
            <a:pPr marL="285750" indent="-285750" defTabSz="385763">
              <a:spcBef>
                <a:spcPts val="254"/>
              </a:spcBef>
              <a:buFont typeface="Arial" panose="020B0604020202020204" pitchFamily="34" charset="0"/>
              <a:buChar char="•"/>
            </a:pPr>
            <a:endParaRPr lang="en-US" sz="1400" b="0" dirty="0">
              <a:solidFill>
                <a:schemeClr val="tx1"/>
              </a:solidFill>
            </a:endParaRPr>
          </a:p>
          <a:p>
            <a:pPr marL="285750" indent="-285750" defTabSz="385763">
              <a:spcBef>
                <a:spcPts val="254"/>
              </a:spcBef>
              <a:buFont typeface="Arial" panose="020B0604020202020204" pitchFamily="34" charset="0"/>
              <a:buChar char="•"/>
            </a:pPr>
            <a:endParaRPr lang="en-US" sz="1400" dirty="0"/>
          </a:p>
        </p:txBody>
      </p:sp>
      <p:sp>
        <p:nvSpPr>
          <p:cNvPr id="14" name="Content Placeholder 2">
            <a:extLst>
              <a:ext uri="{FF2B5EF4-FFF2-40B4-BE49-F238E27FC236}">
                <a16:creationId xmlns:a16="http://schemas.microsoft.com/office/drawing/2014/main" id="{8D13C2C4-4134-98C4-24A1-1E72BD31CC4D}"/>
              </a:ext>
            </a:extLst>
          </p:cNvPr>
          <p:cNvSpPr txBox="1">
            <a:spLocks/>
          </p:cNvSpPr>
          <p:nvPr/>
        </p:nvSpPr>
        <p:spPr>
          <a:xfrm>
            <a:off x="484606" y="3452336"/>
            <a:ext cx="4141822" cy="1054999"/>
          </a:xfrm>
          <a:prstGeom prst="rect">
            <a:avLst/>
          </a:prstGeom>
        </p:spPr>
        <p:txBody>
          <a:bodyPr vert="horz" lIns="0" tIns="0" rIns="91440" bIns="45720" rtlCol="0">
            <a:noAutofit/>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6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385763">
              <a:spcBef>
                <a:spcPts val="254"/>
              </a:spcBef>
            </a:pPr>
            <a:endParaRPr lang="en-US" sz="1400" dirty="0"/>
          </a:p>
        </p:txBody>
      </p:sp>
      <p:grpSp>
        <p:nvGrpSpPr>
          <p:cNvPr id="9" name="Group 8">
            <a:extLst>
              <a:ext uri="{FF2B5EF4-FFF2-40B4-BE49-F238E27FC236}">
                <a16:creationId xmlns:a16="http://schemas.microsoft.com/office/drawing/2014/main" id="{1A9B3050-1BEE-5710-4466-BFA65B3E440E}"/>
              </a:ext>
            </a:extLst>
          </p:cNvPr>
          <p:cNvGrpSpPr/>
          <p:nvPr/>
        </p:nvGrpSpPr>
        <p:grpSpPr>
          <a:xfrm>
            <a:off x="4931816" y="1922311"/>
            <a:ext cx="2953400" cy="2105491"/>
            <a:chOff x="4931816" y="1922311"/>
            <a:chExt cx="2953400" cy="2105491"/>
          </a:xfrm>
        </p:grpSpPr>
        <p:sp>
          <p:nvSpPr>
            <p:cNvPr id="5" name="Line 16">
              <a:extLst>
                <a:ext uri="{FF2B5EF4-FFF2-40B4-BE49-F238E27FC236}">
                  <a16:creationId xmlns:a16="http://schemas.microsoft.com/office/drawing/2014/main" id="{0A1373B9-FD78-FB30-8CC3-3DEB3BC95BD5}"/>
                </a:ext>
              </a:extLst>
            </p:cNvPr>
            <p:cNvSpPr>
              <a:spLocks noChangeShapeType="1"/>
            </p:cNvSpPr>
            <p:nvPr/>
          </p:nvSpPr>
          <p:spPr bwMode="auto">
            <a:xfrm flipH="1">
              <a:off x="6095999" y="1922311"/>
              <a:ext cx="1264885" cy="807034"/>
            </a:xfrm>
            <a:prstGeom prst="line">
              <a:avLst/>
            </a:prstGeom>
            <a:noFill/>
            <a:ln w="22225">
              <a:solidFill>
                <a:srgbClr val="009CDE"/>
              </a:solidFill>
              <a:round/>
              <a:headEn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dirty="0"/>
            </a:p>
          </p:txBody>
        </p:sp>
        <p:sp>
          <p:nvSpPr>
            <p:cNvPr id="6" name="Line 16">
              <a:extLst>
                <a:ext uri="{FF2B5EF4-FFF2-40B4-BE49-F238E27FC236}">
                  <a16:creationId xmlns:a16="http://schemas.microsoft.com/office/drawing/2014/main" id="{A7C2DF9D-7BC6-278E-549A-029DA5F25296}"/>
                </a:ext>
              </a:extLst>
            </p:cNvPr>
            <p:cNvSpPr>
              <a:spLocks noChangeShapeType="1"/>
            </p:cNvSpPr>
            <p:nvPr/>
          </p:nvSpPr>
          <p:spPr bwMode="auto">
            <a:xfrm flipH="1" flipV="1">
              <a:off x="6029098" y="2950069"/>
              <a:ext cx="1264886" cy="523219"/>
            </a:xfrm>
            <a:prstGeom prst="line">
              <a:avLst/>
            </a:prstGeom>
            <a:noFill/>
            <a:ln w="22225">
              <a:solidFill>
                <a:srgbClr val="009CDE"/>
              </a:solidFill>
              <a:round/>
              <a:headEn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dirty="0"/>
            </a:p>
          </p:txBody>
        </p:sp>
        <p:sp>
          <p:nvSpPr>
            <p:cNvPr id="2" name="Text Box 19">
              <a:extLst>
                <a:ext uri="{FF2B5EF4-FFF2-40B4-BE49-F238E27FC236}">
                  <a16:creationId xmlns:a16="http://schemas.microsoft.com/office/drawing/2014/main" id="{A6020F1F-BD45-1C26-73E3-4DDC1024C219}"/>
                </a:ext>
              </a:extLst>
            </p:cNvPr>
            <p:cNvSpPr txBox="1">
              <a:spLocks noChangeArrowheads="1"/>
            </p:cNvSpPr>
            <p:nvPr/>
          </p:nvSpPr>
          <p:spPr bwMode="auto">
            <a:xfrm>
              <a:off x="4931816" y="3504582"/>
              <a:ext cx="2953400" cy="523220"/>
            </a:xfrm>
            <a:prstGeom prst="rect">
              <a:avLst/>
            </a:prstGeom>
            <a:noFill/>
            <a:ln>
              <a:noFill/>
            </a:ln>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50000"/>
                </a:spcBef>
              </a:pPr>
              <a:r>
                <a:rPr lang="en-US" altLang="en-US" sz="1400" b="1" dirty="0">
                  <a:solidFill>
                    <a:schemeClr val="accent1"/>
                  </a:solidFill>
                </a:rPr>
                <a:t>CORRECTLY FILLED </a:t>
              </a:r>
              <a:br>
                <a:rPr lang="en-US" altLang="en-US" sz="1400" b="1" dirty="0">
                  <a:solidFill>
                    <a:schemeClr val="accent1"/>
                  </a:solidFill>
                </a:rPr>
              </a:br>
              <a:r>
                <a:rPr lang="en-US" altLang="en-US" sz="1400" b="1" dirty="0">
                  <a:solidFill>
                    <a:schemeClr val="accent1"/>
                  </a:solidFill>
                </a:rPr>
                <a:t>TO FILL LINE</a:t>
              </a:r>
            </a:p>
          </p:txBody>
        </p:sp>
      </p:grpSp>
      <p:sp>
        <p:nvSpPr>
          <p:cNvPr id="13" name="Oval 12">
            <a:extLst>
              <a:ext uri="{FF2B5EF4-FFF2-40B4-BE49-F238E27FC236}">
                <a16:creationId xmlns:a16="http://schemas.microsoft.com/office/drawing/2014/main" id="{7F35F6C1-95BB-734B-D835-8C1A3B9911AD}"/>
              </a:ext>
            </a:extLst>
          </p:cNvPr>
          <p:cNvSpPr/>
          <p:nvPr/>
        </p:nvSpPr>
        <p:spPr>
          <a:xfrm>
            <a:off x="6911934" y="1735357"/>
            <a:ext cx="1946564" cy="1935433"/>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rgbClr val="009C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82CC9CE0-1C36-B702-E39A-62565D1BC0BD}"/>
              </a:ext>
            </a:extLst>
          </p:cNvPr>
          <p:cNvSpPr txBox="1"/>
          <p:nvPr/>
        </p:nvSpPr>
        <p:spPr>
          <a:xfrm>
            <a:off x="716498" y="4232494"/>
            <a:ext cx="4278302" cy="461665"/>
          </a:xfrm>
          <a:prstGeom prst="rect">
            <a:avLst/>
          </a:prstGeom>
          <a:noFill/>
        </p:spPr>
        <p:txBody>
          <a:bodyPr wrap="square" rtlCol="0">
            <a:spAutoFit/>
          </a:bodyPr>
          <a:lstStyle/>
          <a:p>
            <a:pPr defTabSz="514350"/>
            <a:r>
              <a:rPr lang="en-US" sz="1400" b="1" dirty="0">
                <a:solidFill>
                  <a:schemeClr val="tx2"/>
                </a:solidFill>
                <a:cs typeface="Calibri" panose="020F0502020204030204" pitchFamily="34" charset="0"/>
              </a:rPr>
              <a:t>IMPORTANT</a:t>
            </a:r>
            <a:endParaRPr lang="en-US" sz="1400" dirty="0">
              <a:solidFill>
                <a:schemeClr val="tx2"/>
              </a:solidFill>
            </a:endParaRPr>
          </a:p>
          <a:p>
            <a:pPr>
              <a:spcAft>
                <a:spcPts val="450"/>
              </a:spcAft>
            </a:pPr>
            <a:r>
              <a:rPr lang="en-US" sz="1000" b="1" dirty="0">
                <a:cs typeface="Calibri" panose="020F0502020204030204" pitchFamily="34" charset="0"/>
              </a:rPr>
              <a:t>*Capillary samples not applicable for Potassium or Ionized Calcium tests.</a:t>
            </a:r>
          </a:p>
        </p:txBody>
      </p:sp>
      <p:pic>
        <p:nvPicPr>
          <p:cNvPr id="11" name="Picture 10" descr="Icon&#10;&#10;Description automatically generated">
            <a:extLst>
              <a:ext uri="{FF2B5EF4-FFF2-40B4-BE49-F238E27FC236}">
                <a16:creationId xmlns:a16="http://schemas.microsoft.com/office/drawing/2014/main" id="{BA00278A-1E6D-B855-B8E3-00EB727814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734" y="4312455"/>
            <a:ext cx="342207" cy="342207"/>
          </a:xfrm>
          <a:prstGeom prst="rect">
            <a:avLst/>
          </a:prstGeom>
        </p:spPr>
      </p:pic>
      <p:cxnSp>
        <p:nvCxnSpPr>
          <p:cNvPr id="12" name="Straight Connector 11">
            <a:extLst>
              <a:ext uri="{FF2B5EF4-FFF2-40B4-BE49-F238E27FC236}">
                <a16:creationId xmlns:a16="http://schemas.microsoft.com/office/drawing/2014/main" id="{FCA1B3B8-B7B9-E1F1-B133-BC84584B9DC3}"/>
              </a:ext>
            </a:extLst>
          </p:cNvPr>
          <p:cNvCxnSpPr>
            <a:cxnSpLocks/>
          </p:cNvCxnSpPr>
          <p:nvPr/>
        </p:nvCxnSpPr>
        <p:spPr>
          <a:xfrm flipV="1">
            <a:off x="381294" y="4104858"/>
            <a:ext cx="3990338" cy="10409"/>
          </a:xfrm>
          <a:prstGeom prst="line">
            <a:avLst/>
          </a:prstGeom>
          <a:ln w="15875"/>
        </p:spPr>
        <p:style>
          <a:lnRef idx="1">
            <a:schemeClr val="accent3"/>
          </a:lnRef>
          <a:fillRef idx="0">
            <a:schemeClr val="accent3"/>
          </a:fillRef>
          <a:effectRef idx="0">
            <a:schemeClr val="accent3"/>
          </a:effectRef>
          <a:fontRef idx="minor">
            <a:schemeClr val="tx1"/>
          </a:fontRef>
        </p:style>
      </p:cxnSp>
    </p:spTree>
    <p:custDataLst>
      <p:tags r:id="rId1"/>
    </p:custDataLst>
    <p:extLst>
      <p:ext uri="{BB962C8B-B14F-4D97-AF65-F5344CB8AC3E}">
        <p14:creationId xmlns:p14="http://schemas.microsoft.com/office/powerpoint/2010/main" val="4212261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218B4A1-3C98-4400-A0E9-E7749AABF1F3}"/>
              </a:ext>
            </a:extLst>
          </p:cNvPr>
          <p:cNvSpPr>
            <a:spLocks noGrp="1"/>
          </p:cNvSpPr>
          <p:nvPr>
            <p:ph type="title"/>
          </p:nvPr>
        </p:nvSpPr>
        <p:spPr>
          <a:xfrm>
            <a:off x="475740" y="573385"/>
            <a:ext cx="8138160" cy="390526"/>
          </a:xfrm>
        </p:spPr>
        <p:txBody>
          <a:bodyPr/>
          <a:lstStyle/>
          <a:p>
            <a:r>
              <a:rPr lang="en-US" dirty="0"/>
              <a:t>Running the test </a:t>
            </a:r>
            <a:r>
              <a:rPr lang="en-US" sz="1400" dirty="0"/>
              <a:t>– cont’d</a:t>
            </a:r>
          </a:p>
        </p:txBody>
      </p:sp>
      <p:sp>
        <p:nvSpPr>
          <p:cNvPr id="7" name="Slide Number Placeholder 6">
            <a:extLst>
              <a:ext uri="{FF2B5EF4-FFF2-40B4-BE49-F238E27FC236}">
                <a16:creationId xmlns:a16="http://schemas.microsoft.com/office/drawing/2014/main" id="{4C41A1FC-8DA3-4C7F-BEFE-6AF40C8682C6}"/>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26</a:t>
            </a:fld>
            <a:endParaRPr lang="en-IN" dirty="0"/>
          </a:p>
        </p:txBody>
      </p:sp>
      <p:sp>
        <p:nvSpPr>
          <p:cNvPr id="3" name="Content Placeholder 2">
            <a:extLst>
              <a:ext uri="{FF2B5EF4-FFF2-40B4-BE49-F238E27FC236}">
                <a16:creationId xmlns:a16="http://schemas.microsoft.com/office/drawing/2014/main" id="{8047F29B-963E-4F89-A637-C485A710B023}"/>
              </a:ext>
            </a:extLst>
          </p:cNvPr>
          <p:cNvSpPr>
            <a:spLocks noGrp="1"/>
          </p:cNvSpPr>
          <p:nvPr>
            <p:ph type="body" sz="quarter" idx="11"/>
          </p:nvPr>
        </p:nvSpPr>
        <p:spPr>
          <a:xfrm>
            <a:off x="464820" y="1294787"/>
            <a:ext cx="4022725" cy="577850"/>
          </a:xfrm>
        </p:spPr>
        <p:txBody>
          <a:bodyPr vert="horz" lIns="0" tIns="0" rIns="91440" bIns="45720" rtlCol="0" anchor="t">
            <a:noAutofit/>
          </a:bodyPr>
          <a:lstStyle/>
          <a:p>
            <a:pPr defTabSz="385763">
              <a:spcBef>
                <a:spcPts val="254"/>
              </a:spcBef>
            </a:pPr>
            <a:r>
              <a:rPr lang="en-US" dirty="0">
                <a:latin typeface="+mn-lt"/>
                <a:cs typeface="Calibri"/>
              </a:rPr>
              <a:t>CLOSE AND SEAL THE i-STAT CARTRIDGE</a:t>
            </a:r>
          </a:p>
          <a:p>
            <a:pPr defTabSz="385763">
              <a:spcBef>
                <a:spcPts val="254"/>
              </a:spcBef>
            </a:pPr>
            <a:r>
              <a:rPr lang="en-US" sz="1400" dirty="0">
                <a:solidFill>
                  <a:schemeClr val="tx1"/>
                </a:solidFill>
                <a:cs typeface="Calibri"/>
              </a:rPr>
              <a:t>Fold</a:t>
            </a:r>
            <a:r>
              <a:rPr lang="en-US" sz="1400" b="0" dirty="0">
                <a:solidFill>
                  <a:schemeClr val="tx1"/>
                </a:solidFill>
                <a:cs typeface="Calibri"/>
              </a:rPr>
              <a:t> the </a:t>
            </a:r>
            <a:r>
              <a:rPr lang="en-US" sz="1400" dirty="0">
                <a:solidFill>
                  <a:schemeClr val="tx1"/>
                </a:solidFill>
                <a:cs typeface="Calibri"/>
              </a:rPr>
              <a:t>snap </a:t>
            </a:r>
            <a:r>
              <a:rPr lang="en-US" sz="1400" b="0" dirty="0">
                <a:solidFill>
                  <a:schemeClr val="tx1"/>
                </a:solidFill>
                <a:cs typeface="Calibri"/>
              </a:rPr>
              <a:t>closure over the sample well to close and seal the cartridge</a:t>
            </a:r>
            <a:endParaRPr lang="en-US" sz="1000" dirty="0">
              <a:ea typeface="Calibri"/>
            </a:endParaRPr>
          </a:p>
          <a:p>
            <a:pPr marL="213995" indent="-213995" defTabSz="385763">
              <a:spcBef>
                <a:spcPts val="254"/>
              </a:spcBef>
              <a:buFont typeface="Arial" panose="020B0604020202020204" pitchFamily="34" charset="0"/>
              <a:buChar char="•"/>
            </a:pPr>
            <a:endParaRPr lang="en-US" sz="1400" dirty="0">
              <a:ea typeface="Calibri"/>
            </a:endParaRPr>
          </a:p>
          <a:p>
            <a:pPr marL="213995" indent="-213995" defTabSz="385763">
              <a:spcBef>
                <a:spcPts val="254"/>
              </a:spcBef>
              <a:buFont typeface="Arial" panose="020B0604020202020204" pitchFamily="34" charset="0"/>
              <a:buChar char="•"/>
            </a:pPr>
            <a:endParaRPr lang="en-US" sz="1400" dirty="0">
              <a:ea typeface="Calibri"/>
            </a:endParaRPr>
          </a:p>
        </p:txBody>
      </p:sp>
      <p:sp>
        <p:nvSpPr>
          <p:cNvPr id="34" name="TextBox 33">
            <a:extLst>
              <a:ext uri="{FF2B5EF4-FFF2-40B4-BE49-F238E27FC236}">
                <a16:creationId xmlns:a16="http://schemas.microsoft.com/office/drawing/2014/main" id="{19B1CD5D-F118-6A71-41AA-ED7504955ACE}"/>
              </a:ext>
            </a:extLst>
          </p:cNvPr>
          <p:cNvSpPr txBox="1"/>
          <p:nvPr/>
        </p:nvSpPr>
        <p:spPr>
          <a:xfrm>
            <a:off x="705178" y="3563875"/>
            <a:ext cx="4332640" cy="615553"/>
          </a:xfrm>
          <a:prstGeom prst="rect">
            <a:avLst/>
          </a:prstGeom>
          <a:noFill/>
        </p:spPr>
        <p:txBody>
          <a:bodyPr wrap="square" lIns="91440" tIns="45720" rIns="91440" bIns="45720" rtlCol="0" anchor="t">
            <a:spAutoFit/>
          </a:bodyPr>
          <a:lstStyle/>
          <a:p>
            <a:pPr defTabSz="514350"/>
            <a:r>
              <a:rPr lang="en-US" sz="1400" b="1" dirty="0">
                <a:solidFill>
                  <a:schemeClr val="tx2"/>
                </a:solidFill>
                <a:cs typeface="Calibri" panose="020F0502020204030204" pitchFamily="34" charset="0"/>
              </a:rPr>
              <a:t>PRECAUTIONS</a:t>
            </a:r>
            <a:endParaRPr lang="en-US" sz="1400" dirty="0">
              <a:solidFill>
                <a:schemeClr val="tx2"/>
              </a:solidFill>
            </a:endParaRPr>
          </a:p>
          <a:p>
            <a:pPr>
              <a:spcAft>
                <a:spcPts val="450"/>
              </a:spcAft>
            </a:pPr>
            <a:r>
              <a:rPr lang="en-US" sz="1000" b="1" dirty="0">
                <a:cs typeface="Calibri"/>
              </a:rPr>
              <a:t>Incorrect handling and filling of the </a:t>
            </a:r>
            <a:r>
              <a:rPr lang="en-US" sz="1000" b="1" i="1" dirty="0">
                <a:cs typeface="Calibri"/>
              </a:rPr>
              <a:t>i-STAT</a:t>
            </a:r>
            <a:r>
              <a:rPr lang="en-US" sz="1000" b="1" dirty="0">
                <a:cs typeface="Calibri"/>
              </a:rPr>
              <a:t> cartridge will result </a:t>
            </a:r>
            <a:br>
              <a:rPr lang="en-US" sz="1000" b="1" dirty="0">
                <a:cs typeface="Calibri"/>
              </a:rPr>
            </a:br>
            <a:r>
              <a:rPr lang="en-US" sz="1000" b="1" dirty="0">
                <a:cs typeface="Calibri"/>
              </a:rPr>
              <a:t>in a quality check failure.</a:t>
            </a:r>
            <a:endParaRPr lang="en-US" sz="1000" b="1" dirty="0">
              <a:ea typeface="Calibri"/>
              <a:cs typeface="Calibri"/>
            </a:endParaRPr>
          </a:p>
        </p:txBody>
      </p:sp>
      <p:cxnSp>
        <p:nvCxnSpPr>
          <p:cNvPr id="9" name="Straight Connector 8">
            <a:extLst>
              <a:ext uri="{FF2B5EF4-FFF2-40B4-BE49-F238E27FC236}">
                <a16:creationId xmlns:a16="http://schemas.microsoft.com/office/drawing/2014/main" id="{A6132CAC-DF4A-2BC7-1662-34587C205CAE}"/>
              </a:ext>
            </a:extLst>
          </p:cNvPr>
          <p:cNvCxnSpPr>
            <a:cxnSpLocks/>
          </p:cNvCxnSpPr>
          <p:nvPr/>
        </p:nvCxnSpPr>
        <p:spPr>
          <a:xfrm>
            <a:off x="426720" y="3397885"/>
            <a:ext cx="3943399"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2" name="Picture 1" descr="Icon&#10;&#10;Description automatically generated">
            <a:extLst>
              <a:ext uri="{FF2B5EF4-FFF2-40B4-BE49-F238E27FC236}">
                <a16:creationId xmlns:a16="http://schemas.microsoft.com/office/drawing/2014/main" id="{89C9E51D-DDAF-1DE6-4938-8CDF963949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414" y="3643837"/>
            <a:ext cx="342207" cy="342207"/>
          </a:xfrm>
          <a:prstGeom prst="rect">
            <a:avLst/>
          </a:prstGeom>
        </p:spPr>
      </p:pic>
      <p:grpSp>
        <p:nvGrpSpPr>
          <p:cNvPr id="18" name="Group 17">
            <a:extLst>
              <a:ext uri="{FF2B5EF4-FFF2-40B4-BE49-F238E27FC236}">
                <a16:creationId xmlns:a16="http://schemas.microsoft.com/office/drawing/2014/main" id="{82AFBEAB-5612-E739-4488-58C1D9985DB8}"/>
              </a:ext>
            </a:extLst>
          </p:cNvPr>
          <p:cNvGrpSpPr/>
          <p:nvPr/>
        </p:nvGrpSpPr>
        <p:grpSpPr>
          <a:xfrm>
            <a:off x="4731274" y="947989"/>
            <a:ext cx="3707548" cy="3208828"/>
            <a:chOff x="4933532" y="924199"/>
            <a:chExt cx="3707548" cy="3208828"/>
          </a:xfrm>
        </p:grpSpPr>
        <p:pic>
          <p:nvPicPr>
            <p:cNvPr id="13" name="Picture 12" descr="A white device with blue text&#10;&#10;Description automatically generated">
              <a:extLst>
                <a:ext uri="{FF2B5EF4-FFF2-40B4-BE49-F238E27FC236}">
                  <a16:creationId xmlns:a16="http://schemas.microsoft.com/office/drawing/2014/main" id="{926817A5-5041-A1D3-1C05-FCCE162833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3532" y="924199"/>
              <a:ext cx="1464235" cy="2142408"/>
            </a:xfrm>
            <a:prstGeom prst="rect">
              <a:avLst/>
            </a:prstGeom>
          </p:spPr>
        </p:pic>
        <p:pic>
          <p:nvPicPr>
            <p:cNvPr id="6" name="Picture 5">
              <a:extLst>
                <a:ext uri="{FF2B5EF4-FFF2-40B4-BE49-F238E27FC236}">
                  <a16:creationId xmlns:a16="http://schemas.microsoft.com/office/drawing/2014/main" id="{779C7CED-3BA2-1A6D-20BD-A85BCA35874D}"/>
                </a:ext>
              </a:extLst>
            </p:cNvPr>
            <p:cNvPicPr>
              <a:picLocks noChangeAspect="1"/>
            </p:cNvPicPr>
            <p:nvPr/>
          </p:nvPicPr>
          <p:blipFill>
            <a:blip r:embed="rId5"/>
            <a:stretch>
              <a:fillRect/>
            </a:stretch>
          </p:blipFill>
          <p:spPr>
            <a:xfrm>
              <a:off x="6449201" y="960120"/>
              <a:ext cx="1492662" cy="1492662"/>
            </a:xfrm>
            <a:prstGeom prst="rect">
              <a:avLst/>
            </a:prstGeom>
          </p:spPr>
        </p:pic>
        <p:pic>
          <p:nvPicPr>
            <p:cNvPr id="10" name="Picture 9">
              <a:extLst>
                <a:ext uri="{FF2B5EF4-FFF2-40B4-BE49-F238E27FC236}">
                  <a16:creationId xmlns:a16="http://schemas.microsoft.com/office/drawing/2014/main" id="{709E2DCC-A3F2-73CD-D369-94BD4919979F}"/>
                </a:ext>
              </a:extLst>
            </p:cNvPr>
            <p:cNvPicPr>
              <a:picLocks noChangeAspect="1"/>
            </p:cNvPicPr>
            <p:nvPr/>
          </p:nvPicPr>
          <p:blipFill>
            <a:blip r:embed="rId6"/>
            <a:stretch>
              <a:fillRect/>
            </a:stretch>
          </p:blipFill>
          <p:spPr>
            <a:xfrm>
              <a:off x="5802343" y="2731372"/>
              <a:ext cx="1401655" cy="1401655"/>
            </a:xfrm>
            <a:prstGeom prst="rect">
              <a:avLst/>
            </a:prstGeom>
          </p:spPr>
        </p:pic>
        <p:pic>
          <p:nvPicPr>
            <p:cNvPr id="15" name="Picture 14">
              <a:extLst>
                <a:ext uri="{FF2B5EF4-FFF2-40B4-BE49-F238E27FC236}">
                  <a16:creationId xmlns:a16="http://schemas.microsoft.com/office/drawing/2014/main" id="{7F8D996E-EA44-14BF-E0DF-89DE4D9D4208}"/>
                </a:ext>
              </a:extLst>
            </p:cNvPr>
            <p:cNvPicPr>
              <a:picLocks noChangeAspect="1"/>
            </p:cNvPicPr>
            <p:nvPr/>
          </p:nvPicPr>
          <p:blipFill>
            <a:blip r:embed="rId7"/>
            <a:stretch>
              <a:fillRect/>
            </a:stretch>
          </p:blipFill>
          <p:spPr>
            <a:xfrm>
              <a:off x="7242048" y="2721334"/>
              <a:ext cx="1399032" cy="1399032"/>
            </a:xfrm>
            <a:prstGeom prst="rect">
              <a:avLst/>
            </a:prstGeom>
          </p:spPr>
        </p:pic>
        <p:cxnSp>
          <p:nvCxnSpPr>
            <p:cNvPr id="19" name="Straight Connector 18">
              <a:extLst>
                <a:ext uri="{FF2B5EF4-FFF2-40B4-BE49-F238E27FC236}">
                  <a16:creationId xmlns:a16="http://schemas.microsoft.com/office/drawing/2014/main" id="{C38F28F4-69A8-F4B4-839A-8001DF027B81}"/>
                </a:ext>
              </a:extLst>
            </p:cNvPr>
            <p:cNvCxnSpPr>
              <a:cxnSpLocks/>
            </p:cNvCxnSpPr>
            <p:nvPr/>
          </p:nvCxnSpPr>
          <p:spPr>
            <a:xfrm flipV="1">
              <a:off x="5866647" y="1386868"/>
              <a:ext cx="1197853" cy="608535"/>
            </a:xfrm>
            <a:prstGeom prst="line">
              <a:avLst/>
            </a:prstGeom>
            <a:ln w="19050"/>
          </p:spPr>
          <p:style>
            <a:lnRef idx="1">
              <a:schemeClr val="dk1"/>
            </a:lnRef>
            <a:fillRef idx="0">
              <a:schemeClr val="dk1"/>
            </a:fillRef>
            <a:effectRef idx="0">
              <a:schemeClr val="dk1"/>
            </a:effectRef>
            <a:fontRef idx="minor">
              <a:schemeClr val="tx1"/>
            </a:fontRef>
          </p:style>
        </p:cxnSp>
        <p:pic>
          <p:nvPicPr>
            <p:cNvPr id="20" name="Graphic 19" descr="Close with solid fill">
              <a:extLst>
                <a:ext uri="{FF2B5EF4-FFF2-40B4-BE49-F238E27FC236}">
                  <a16:creationId xmlns:a16="http://schemas.microsoft.com/office/drawing/2014/main" id="{9066BB6C-FEA4-C174-D626-DFD6E1B1954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649761" y="2630707"/>
              <a:ext cx="548640" cy="548640"/>
            </a:xfrm>
            <a:prstGeom prst="rect">
              <a:avLst/>
            </a:prstGeom>
          </p:spPr>
        </p:pic>
        <p:pic>
          <p:nvPicPr>
            <p:cNvPr id="21" name="Graphic 20" descr="Close with solid fill">
              <a:extLst>
                <a:ext uri="{FF2B5EF4-FFF2-40B4-BE49-F238E27FC236}">
                  <a16:creationId xmlns:a16="http://schemas.microsoft.com/office/drawing/2014/main" id="{84ABCCCC-19F9-4D1C-5973-DE590586DD4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65260" y="2576395"/>
              <a:ext cx="548640" cy="548640"/>
            </a:xfrm>
            <a:prstGeom prst="rect">
              <a:avLst/>
            </a:prstGeom>
          </p:spPr>
        </p:pic>
        <p:pic>
          <p:nvPicPr>
            <p:cNvPr id="22" name="Graphic 21" descr="Checkmark with solid fill">
              <a:extLst>
                <a:ext uri="{FF2B5EF4-FFF2-40B4-BE49-F238E27FC236}">
                  <a16:creationId xmlns:a16="http://schemas.microsoft.com/office/drawing/2014/main" id="{1E32A6DF-5912-54B4-0A96-4A1A4F82D6C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456467" y="960120"/>
              <a:ext cx="548640" cy="548640"/>
            </a:xfrm>
            <a:prstGeom prst="rect">
              <a:avLst/>
            </a:prstGeom>
          </p:spPr>
        </p:pic>
      </p:grpSp>
      <p:grpSp>
        <p:nvGrpSpPr>
          <p:cNvPr id="12" name="Group 11">
            <a:extLst>
              <a:ext uri="{FF2B5EF4-FFF2-40B4-BE49-F238E27FC236}">
                <a16:creationId xmlns:a16="http://schemas.microsoft.com/office/drawing/2014/main" id="{2735B2DE-B3B8-FD44-40F4-5F5E51EB5389}"/>
              </a:ext>
            </a:extLst>
          </p:cNvPr>
          <p:cNvGrpSpPr/>
          <p:nvPr/>
        </p:nvGrpSpPr>
        <p:grpSpPr>
          <a:xfrm>
            <a:off x="1423081" y="2043904"/>
            <a:ext cx="2750639" cy="1057989"/>
            <a:chOff x="2497501" y="1982944"/>
            <a:chExt cx="2750639" cy="1057989"/>
          </a:xfrm>
        </p:grpSpPr>
        <p:sp>
          <p:nvSpPr>
            <p:cNvPr id="14" name="Content Placeholder 2">
              <a:extLst>
                <a:ext uri="{FF2B5EF4-FFF2-40B4-BE49-F238E27FC236}">
                  <a16:creationId xmlns:a16="http://schemas.microsoft.com/office/drawing/2014/main" id="{15C9DED5-773F-F3BA-F99E-F5839BECD603}"/>
                </a:ext>
              </a:extLst>
            </p:cNvPr>
            <p:cNvSpPr txBox="1">
              <a:spLocks/>
            </p:cNvSpPr>
            <p:nvPr/>
          </p:nvSpPr>
          <p:spPr>
            <a:xfrm>
              <a:off x="2621541" y="1982944"/>
              <a:ext cx="2626599" cy="1039299"/>
            </a:xfrm>
            <a:prstGeom prst="rect">
              <a:avLst/>
            </a:prstGeom>
          </p:spPr>
          <p:txBody>
            <a:bodyPr vert="horz" lIns="0" tIns="0" rIns="91440" bIns="45720" rtlCol="0">
              <a:noAutofit/>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6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8600" lvl="2" indent="0" defTabSz="385763">
                <a:lnSpc>
                  <a:spcPct val="150000"/>
                </a:lnSpc>
                <a:spcBef>
                  <a:spcPts val="254"/>
                </a:spcBef>
                <a:buSzPct val="300000"/>
                <a:buNone/>
              </a:pPr>
              <a:r>
                <a:rPr lang="en-US" b="1" dirty="0">
                  <a:solidFill>
                    <a:schemeClr val="accent1"/>
                  </a:solidFill>
                  <a:latin typeface="+mn-lt"/>
                </a:rPr>
                <a:t>CORRECTLY FILLED CARTRIDGE</a:t>
              </a:r>
            </a:p>
            <a:p>
              <a:pPr marL="230187" lvl="2" indent="0" defTabSz="385763">
                <a:lnSpc>
                  <a:spcPct val="150000"/>
                </a:lnSpc>
                <a:spcBef>
                  <a:spcPts val="254"/>
                </a:spcBef>
                <a:buSzPct val="300000"/>
                <a:buNone/>
              </a:pPr>
              <a:r>
                <a:rPr lang="en-US" b="1" dirty="0">
                  <a:solidFill>
                    <a:schemeClr val="accent1"/>
                  </a:solidFill>
                  <a:latin typeface="+mn-lt"/>
                </a:rPr>
                <a:t>UNDER-FILLED CARTRIDGE</a:t>
              </a:r>
            </a:p>
            <a:p>
              <a:pPr marL="230187" lvl="2" indent="0" defTabSz="385763">
                <a:lnSpc>
                  <a:spcPct val="150000"/>
                </a:lnSpc>
                <a:spcBef>
                  <a:spcPts val="254"/>
                </a:spcBef>
                <a:buSzPct val="300000"/>
                <a:buNone/>
              </a:pPr>
              <a:r>
                <a:rPr lang="en-US" b="1" dirty="0">
                  <a:solidFill>
                    <a:schemeClr val="accent1"/>
                  </a:solidFill>
                  <a:latin typeface="+mn-lt"/>
                </a:rPr>
                <a:t>OVER-FILLED CARTRIDGE</a:t>
              </a:r>
              <a:endParaRPr lang="en-US" sz="1200" b="1" dirty="0">
                <a:solidFill>
                  <a:schemeClr val="accent1"/>
                </a:solidFill>
                <a:latin typeface="+mn-lt"/>
              </a:endParaRPr>
            </a:p>
          </p:txBody>
        </p:sp>
        <p:grpSp>
          <p:nvGrpSpPr>
            <p:cNvPr id="11" name="Group 10">
              <a:extLst>
                <a:ext uri="{FF2B5EF4-FFF2-40B4-BE49-F238E27FC236}">
                  <a16:creationId xmlns:a16="http://schemas.microsoft.com/office/drawing/2014/main" id="{6F78A3C6-08D1-A341-8B78-FDFF7E1416F6}"/>
                </a:ext>
              </a:extLst>
            </p:cNvPr>
            <p:cNvGrpSpPr/>
            <p:nvPr/>
          </p:nvGrpSpPr>
          <p:grpSpPr>
            <a:xfrm>
              <a:off x="2497501" y="1983012"/>
              <a:ext cx="360231" cy="1057921"/>
              <a:chOff x="2497501" y="1983012"/>
              <a:chExt cx="360231" cy="1057921"/>
            </a:xfrm>
          </p:grpSpPr>
          <p:pic>
            <p:nvPicPr>
              <p:cNvPr id="16" name="Graphic 15" descr="Checkmark with solid fill">
                <a:extLst>
                  <a:ext uri="{FF2B5EF4-FFF2-40B4-BE49-F238E27FC236}">
                    <a16:creationId xmlns:a16="http://schemas.microsoft.com/office/drawing/2014/main" id="{9FA18AA7-05D8-83A9-4033-2278C0CDFB3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497501" y="1983012"/>
                <a:ext cx="329750" cy="325170"/>
              </a:xfrm>
              <a:prstGeom prst="rect">
                <a:avLst/>
              </a:prstGeom>
            </p:spPr>
          </p:pic>
          <p:pic>
            <p:nvPicPr>
              <p:cNvPr id="17" name="Graphic 16" descr="Close with solid fill">
                <a:extLst>
                  <a:ext uri="{FF2B5EF4-FFF2-40B4-BE49-F238E27FC236}">
                    <a16:creationId xmlns:a16="http://schemas.microsoft.com/office/drawing/2014/main" id="{7AF18BD1-3302-A13E-9A5B-B4BBF576315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522540" y="2307714"/>
                <a:ext cx="335192" cy="367459"/>
              </a:xfrm>
              <a:prstGeom prst="rect">
                <a:avLst/>
              </a:prstGeom>
            </p:spPr>
          </p:pic>
          <p:pic>
            <p:nvPicPr>
              <p:cNvPr id="5" name="Graphic 4" descr="Close with solid fill">
                <a:extLst>
                  <a:ext uri="{FF2B5EF4-FFF2-40B4-BE49-F238E27FC236}">
                    <a16:creationId xmlns:a16="http://schemas.microsoft.com/office/drawing/2014/main" id="{0AD0604E-1F61-5FF3-C04C-06B383E0978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522539" y="2673474"/>
                <a:ext cx="335192" cy="367459"/>
              </a:xfrm>
              <a:prstGeom prst="rect">
                <a:avLst/>
              </a:prstGeom>
            </p:spPr>
          </p:pic>
        </p:grpSp>
      </p:grpSp>
    </p:spTree>
    <p:custDataLst>
      <p:tags r:id="rId1"/>
    </p:custDataLst>
    <p:extLst>
      <p:ext uri="{BB962C8B-B14F-4D97-AF65-F5344CB8AC3E}">
        <p14:creationId xmlns:p14="http://schemas.microsoft.com/office/powerpoint/2010/main" val="2572186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CD538D-9190-B77A-01BE-70C5D0664FD8}"/>
              </a:ext>
            </a:extLst>
          </p:cNvPr>
          <p:cNvPicPr>
            <a:picLocks noChangeAspect="1"/>
          </p:cNvPicPr>
          <p:nvPr/>
        </p:nvPicPr>
        <p:blipFill>
          <a:blip r:embed="rId3"/>
          <a:stretch>
            <a:fillRect/>
          </a:stretch>
        </p:blipFill>
        <p:spPr>
          <a:xfrm>
            <a:off x="5239502" y="1323268"/>
            <a:ext cx="3039664" cy="2656617"/>
          </a:xfrm>
          <a:prstGeom prst="rect">
            <a:avLst/>
          </a:prstGeom>
          <a:ln>
            <a:solidFill>
              <a:schemeClr val="bg2">
                <a:lumMod val="75000"/>
              </a:schemeClr>
            </a:solidFill>
          </a:ln>
        </p:spPr>
      </p:pic>
      <p:sp>
        <p:nvSpPr>
          <p:cNvPr id="8" name="Title 7">
            <a:extLst>
              <a:ext uri="{FF2B5EF4-FFF2-40B4-BE49-F238E27FC236}">
                <a16:creationId xmlns:a16="http://schemas.microsoft.com/office/drawing/2014/main" id="{A218B4A1-3C98-4400-A0E9-E7749AABF1F3}"/>
              </a:ext>
            </a:extLst>
          </p:cNvPr>
          <p:cNvSpPr>
            <a:spLocks noGrp="1"/>
          </p:cNvSpPr>
          <p:nvPr>
            <p:ph type="title"/>
          </p:nvPr>
        </p:nvSpPr>
        <p:spPr/>
        <p:txBody>
          <a:bodyPr/>
          <a:lstStyle/>
          <a:p>
            <a:r>
              <a:rPr lang="en-US" dirty="0"/>
              <a:t>Running the test </a:t>
            </a:r>
            <a:r>
              <a:rPr lang="en-US" sz="1400" dirty="0"/>
              <a:t>– cont’d</a:t>
            </a:r>
          </a:p>
        </p:txBody>
      </p:sp>
      <p:sp>
        <p:nvSpPr>
          <p:cNvPr id="7" name="Slide Number Placeholder 6">
            <a:extLst>
              <a:ext uri="{FF2B5EF4-FFF2-40B4-BE49-F238E27FC236}">
                <a16:creationId xmlns:a16="http://schemas.microsoft.com/office/drawing/2014/main" id="{4C41A1FC-8DA3-4C7F-BEFE-6AF40C8682C6}"/>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27</a:t>
            </a:fld>
            <a:endParaRPr lang="en-IN" dirty="0"/>
          </a:p>
        </p:txBody>
      </p:sp>
      <p:sp>
        <p:nvSpPr>
          <p:cNvPr id="3" name="Content Placeholder 2">
            <a:extLst>
              <a:ext uri="{FF2B5EF4-FFF2-40B4-BE49-F238E27FC236}">
                <a16:creationId xmlns:a16="http://schemas.microsoft.com/office/drawing/2014/main" id="{8047F29B-963E-4F89-A637-C485A710B023}"/>
              </a:ext>
            </a:extLst>
          </p:cNvPr>
          <p:cNvSpPr>
            <a:spLocks noGrp="1"/>
          </p:cNvSpPr>
          <p:nvPr>
            <p:ph type="body" sz="quarter" idx="11"/>
          </p:nvPr>
        </p:nvSpPr>
        <p:spPr>
          <a:xfrm>
            <a:off x="502920" y="1287167"/>
            <a:ext cx="4332213" cy="3397250"/>
          </a:xfrm>
        </p:spPr>
        <p:txBody>
          <a:bodyPr vert="horz" lIns="0" tIns="0" rIns="91440" bIns="45720" rtlCol="0" anchor="t">
            <a:noAutofit/>
          </a:bodyPr>
          <a:lstStyle/>
          <a:p>
            <a:pPr defTabSz="385763">
              <a:spcBef>
                <a:spcPts val="254"/>
              </a:spcBef>
            </a:pPr>
            <a:r>
              <a:rPr lang="en-US" dirty="0">
                <a:latin typeface="+mn-lt"/>
              </a:rPr>
              <a:t>INSERT THE CARTRIDGE</a:t>
            </a:r>
          </a:p>
          <a:p>
            <a:pPr defTabSz="385763">
              <a:spcBef>
                <a:spcPts val="254"/>
              </a:spcBef>
            </a:pPr>
            <a:r>
              <a:rPr lang="en-US" sz="1400" b="0" dirty="0">
                <a:solidFill>
                  <a:schemeClr val="tx1"/>
                </a:solidFill>
              </a:rPr>
              <a:t>Insert the cartridge into the </a:t>
            </a:r>
            <a:r>
              <a:rPr lang="en-US" sz="1400" b="0" i="1" dirty="0">
                <a:solidFill>
                  <a:schemeClr val="tx1"/>
                </a:solidFill>
              </a:rPr>
              <a:t>i-STAT</a:t>
            </a:r>
            <a:r>
              <a:rPr lang="en-US" sz="1400" i="1" dirty="0">
                <a:solidFill>
                  <a:schemeClr val="tx1"/>
                </a:solidFill>
              </a:rPr>
              <a:t> </a:t>
            </a:r>
            <a:r>
              <a:rPr lang="en-US" sz="1400" b="0" dirty="0">
                <a:solidFill>
                  <a:schemeClr val="tx1"/>
                </a:solidFill>
              </a:rPr>
              <a:t>analyzer’s cartridge port until it clicks into place.</a:t>
            </a:r>
            <a:endParaRPr lang="en-US" sz="1400" b="0" dirty="0">
              <a:solidFill>
                <a:schemeClr val="tx1"/>
              </a:solidFill>
              <a:ea typeface="Calibri"/>
            </a:endParaRPr>
          </a:p>
          <a:p>
            <a:pPr marL="384175" lvl="1" indent="-213995" defTabSz="385763">
              <a:spcBef>
                <a:spcPts val="254"/>
              </a:spcBef>
              <a:buFont typeface="Courier New" panose="02070309020205020404" pitchFamily="49" charset="0"/>
              <a:buChar char="o"/>
            </a:pPr>
            <a:r>
              <a:rPr lang="en-US" sz="1200" dirty="0"/>
              <a:t>Sensors facing up, and on leading edge</a:t>
            </a:r>
            <a:endParaRPr lang="en-US" sz="1200" b="0" dirty="0">
              <a:solidFill>
                <a:schemeClr val="tx1"/>
              </a:solidFill>
              <a:ea typeface="Calibri"/>
              <a:cs typeface="Calibri"/>
            </a:endParaRPr>
          </a:p>
          <a:p>
            <a:pPr defTabSz="385763">
              <a:spcBef>
                <a:spcPts val="254"/>
              </a:spcBef>
            </a:pPr>
            <a:endParaRPr lang="en-US" sz="1400" dirty="0"/>
          </a:p>
        </p:txBody>
      </p:sp>
      <p:sp>
        <p:nvSpPr>
          <p:cNvPr id="6" name="TextBox 5">
            <a:extLst>
              <a:ext uri="{FF2B5EF4-FFF2-40B4-BE49-F238E27FC236}">
                <a16:creationId xmlns:a16="http://schemas.microsoft.com/office/drawing/2014/main" id="{55BE2989-F94F-F2F1-6F3E-0216385DA665}"/>
              </a:ext>
            </a:extLst>
          </p:cNvPr>
          <p:cNvSpPr txBox="1"/>
          <p:nvPr/>
        </p:nvSpPr>
        <p:spPr>
          <a:xfrm>
            <a:off x="857577" y="3053335"/>
            <a:ext cx="4332213" cy="1205458"/>
          </a:xfrm>
          <a:prstGeom prst="rect">
            <a:avLst/>
          </a:prstGeom>
          <a:noFill/>
        </p:spPr>
        <p:txBody>
          <a:bodyPr wrap="square" rtlCol="0">
            <a:spAutoFit/>
          </a:bodyPr>
          <a:lstStyle/>
          <a:p>
            <a:pPr defTabSz="514350"/>
            <a:r>
              <a:rPr lang="en-US" sz="1400" b="1" dirty="0">
                <a:solidFill>
                  <a:schemeClr val="tx2"/>
                </a:solidFill>
                <a:cs typeface="Calibri" panose="020F0502020204030204" pitchFamily="34" charset="0"/>
              </a:rPr>
              <a:t>PRECAUTIONS</a:t>
            </a:r>
            <a:endParaRPr lang="en-US" sz="1000" dirty="0">
              <a:solidFill>
                <a:schemeClr val="tx2"/>
              </a:solidFill>
            </a:endParaRPr>
          </a:p>
          <a:p>
            <a:pPr marL="128588" indent="-128588">
              <a:spcAft>
                <a:spcPts val="450"/>
              </a:spcAft>
              <a:buFont typeface="Arial" panose="020B0604020202020204" pitchFamily="34" charset="0"/>
              <a:buChar char="•"/>
            </a:pPr>
            <a:r>
              <a:rPr lang="en-US" sz="1000" b="1" dirty="0">
                <a:cs typeface="Calibri" panose="020F0502020204030204" pitchFamily="34" charset="0"/>
              </a:rPr>
              <a:t>DO NOT touch the sensors on the top of the cartridge.</a:t>
            </a:r>
          </a:p>
          <a:p>
            <a:pPr marL="128588" indent="-128588">
              <a:spcAft>
                <a:spcPts val="450"/>
              </a:spcAft>
              <a:buFont typeface="Arial" panose="020B0604020202020204" pitchFamily="34" charset="0"/>
              <a:buChar char="•"/>
            </a:pPr>
            <a:r>
              <a:rPr lang="en-US" sz="1000" b="1" dirty="0">
                <a:cs typeface="Calibri" panose="020F0502020204030204" pitchFamily="34" charset="0"/>
              </a:rPr>
              <a:t>DO NOT apply pressure to the central area of the label because </a:t>
            </a:r>
            <a:br>
              <a:rPr lang="en-US" sz="1000" b="1" dirty="0">
                <a:cs typeface="Calibri" panose="020F0502020204030204" pitchFamily="34" charset="0"/>
              </a:rPr>
            </a:br>
            <a:r>
              <a:rPr lang="en-US" sz="1000" b="1" dirty="0">
                <a:cs typeface="Calibri" panose="020F0502020204030204" pitchFamily="34" charset="0"/>
              </a:rPr>
              <a:t>the calibration fluid pack inside could burst prematurely. </a:t>
            </a:r>
          </a:p>
          <a:p>
            <a:pPr marL="128588" indent="-128588">
              <a:spcAft>
                <a:spcPts val="450"/>
              </a:spcAft>
              <a:buFont typeface="Arial" panose="020B0604020202020204" pitchFamily="34" charset="0"/>
              <a:buChar char="•"/>
            </a:pPr>
            <a:r>
              <a:rPr lang="en-US" sz="1000" b="1" dirty="0">
                <a:cs typeface="Calibri" panose="020F0502020204030204" pitchFamily="34" charset="0"/>
              </a:rPr>
              <a:t>DO NOT place the cartridge and/or analyzer in an oxygen-enriched atmosphere.</a:t>
            </a:r>
          </a:p>
        </p:txBody>
      </p:sp>
      <p:cxnSp>
        <p:nvCxnSpPr>
          <p:cNvPr id="11" name="Straight Connector 10">
            <a:extLst>
              <a:ext uri="{FF2B5EF4-FFF2-40B4-BE49-F238E27FC236}">
                <a16:creationId xmlns:a16="http://schemas.microsoft.com/office/drawing/2014/main" id="{F6D2348E-0C9F-56DF-D730-17579C7238B9}"/>
              </a:ext>
            </a:extLst>
          </p:cNvPr>
          <p:cNvCxnSpPr/>
          <p:nvPr/>
        </p:nvCxnSpPr>
        <p:spPr>
          <a:xfrm>
            <a:off x="502920" y="2834005"/>
            <a:ext cx="4610100"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4" name="Picture 3" descr="Icon&#10;&#10;Description automatically generated">
            <a:extLst>
              <a:ext uri="{FF2B5EF4-FFF2-40B4-BE49-F238E27FC236}">
                <a16:creationId xmlns:a16="http://schemas.microsoft.com/office/drawing/2014/main" id="{22779EA3-DC5F-404B-E70E-146D793137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814" y="3133297"/>
            <a:ext cx="342207" cy="342207"/>
          </a:xfrm>
          <a:prstGeom prst="rect">
            <a:avLst/>
          </a:prstGeom>
        </p:spPr>
      </p:pic>
      <p:cxnSp>
        <p:nvCxnSpPr>
          <p:cNvPr id="9" name="Straight Arrow Connector 8">
            <a:extLst>
              <a:ext uri="{FF2B5EF4-FFF2-40B4-BE49-F238E27FC236}">
                <a16:creationId xmlns:a16="http://schemas.microsoft.com/office/drawing/2014/main" id="{1226046F-31F4-7400-E780-7FB4E3617612}"/>
              </a:ext>
            </a:extLst>
          </p:cNvPr>
          <p:cNvCxnSpPr>
            <a:cxnSpLocks/>
          </p:cNvCxnSpPr>
          <p:nvPr/>
        </p:nvCxnSpPr>
        <p:spPr>
          <a:xfrm>
            <a:off x="2713083" y="2536061"/>
            <a:ext cx="3767924" cy="8836"/>
          </a:xfrm>
          <a:prstGeom prst="straightConnector1">
            <a:avLst/>
          </a:prstGeom>
          <a:ln w="254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FE19037B-EB3B-4656-9B28-BC8429E54115}"/>
              </a:ext>
            </a:extLst>
          </p:cNvPr>
          <p:cNvCxnSpPr>
            <a:cxnSpLocks/>
          </p:cNvCxnSpPr>
          <p:nvPr/>
        </p:nvCxnSpPr>
        <p:spPr>
          <a:xfrm>
            <a:off x="2720340" y="2285999"/>
            <a:ext cx="0" cy="229870"/>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589245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1A79D-488C-BF6E-FD03-CEAED5983F9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CCBEE42-505E-A8AB-0BA5-B84ADF3678DC}"/>
              </a:ext>
            </a:extLst>
          </p:cNvPr>
          <p:cNvSpPr>
            <a:spLocks noGrp="1"/>
          </p:cNvSpPr>
          <p:nvPr>
            <p:ph type="title"/>
          </p:nvPr>
        </p:nvSpPr>
        <p:spPr/>
        <p:txBody>
          <a:bodyPr/>
          <a:lstStyle/>
          <a:p>
            <a:r>
              <a:rPr lang="en-US" dirty="0"/>
              <a:t>Running the test </a:t>
            </a:r>
            <a:r>
              <a:rPr lang="en-US" sz="1400" dirty="0"/>
              <a:t>– cont’d</a:t>
            </a:r>
          </a:p>
        </p:txBody>
      </p:sp>
      <p:sp>
        <p:nvSpPr>
          <p:cNvPr id="6" name="Slide Number Placeholder 5">
            <a:extLst>
              <a:ext uri="{FF2B5EF4-FFF2-40B4-BE49-F238E27FC236}">
                <a16:creationId xmlns:a16="http://schemas.microsoft.com/office/drawing/2014/main" id="{E79CD523-2CCE-4EEC-F909-059FF8EC8664}"/>
              </a:ext>
            </a:extLst>
          </p:cNvPr>
          <p:cNvSpPr>
            <a:spLocks noGrp="1"/>
          </p:cNvSpPr>
          <p:nvPr>
            <p:ph type="sldNum" sz="quarter" idx="10"/>
          </p:nvPr>
        </p:nvSpPr>
        <p:spPr/>
        <p:txBody>
          <a:bodyPr/>
          <a:lstStyle/>
          <a:p>
            <a:r>
              <a:rPr lang="en-IN" dirty="0"/>
              <a:t>|    </a:t>
            </a:r>
            <a:fld id="{7B2119CD-3B2D-4CEB-B404-D2E3F8CD6D69}" type="slidenum">
              <a:rPr lang="en-IN" smtClean="0"/>
              <a:pPr/>
              <a:t>28</a:t>
            </a:fld>
            <a:endParaRPr lang="en-IN" dirty="0"/>
          </a:p>
        </p:txBody>
      </p:sp>
      <p:grpSp>
        <p:nvGrpSpPr>
          <p:cNvPr id="32" name="Group 31">
            <a:extLst>
              <a:ext uri="{FF2B5EF4-FFF2-40B4-BE49-F238E27FC236}">
                <a16:creationId xmlns:a16="http://schemas.microsoft.com/office/drawing/2014/main" id="{FA6A3AF5-0D92-7054-6C39-0E3E138A884B}"/>
              </a:ext>
            </a:extLst>
          </p:cNvPr>
          <p:cNvGrpSpPr/>
          <p:nvPr/>
        </p:nvGrpSpPr>
        <p:grpSpPr>
          <a:xfrm>
            <a:off x="796834" y="2066753"/>
            <a:ext cx="5698790" cy="2336290"/>
            <a:chOff x="1539433" y="1950267"/>
            <a:chExt cx="6790534" cy="2783864"/>
          </a:xfrm>
        </p:grpSpPr>
        <p:grpSp>
          <p:nvGrpSpPr>
            <p:cNvPr id="33" name="Group 32">
              <a:extLst>
                <a:ext uri="{FF2B5EF4-FFF2-40B4-BE49-F238E27FC236}">
                  <a16:creationId xmlns:a16="http://schemas.microsoft.com/office/drawing/2014/main" id="{27285F63-2BFE-719C-0E2C-417E1848EDBA}"/>
                </a:ext>
              </a:extLst>
            </p:cNvPr>
            <p:cNvGrpSpPr/>
            <p:nvPr/>
          </p:nvGrpSpPr>
          <p:grpSpPr>
            <a:xfrm>
              <a:off x="1539433" y="1950267"/>
              <a:ext cx="6790534" cy="2783864"/>
              <a:chOff x="1413479" y="1760789"/>
              <a:chExt cx="6916490" cy="2973342"/>
            </a:xfrm>
          </p:grpSpPr>
          <p:pic>
            <p:nvPicPr>
              <p:cNvPr id="36" name="Picture 35">
                <a:extLst>
                  <a:ext uri="{FF2B5EF4-FFF2-40B4-BE49-F238E27FC236}">
                    <a16:creationId xmlns:a16="http://schemas.microsoft.com/office/drawing/2014/main" id="{F2486C22-9B71-D210-68F0-CCBC2933F4C8}"/>
                  </a:ext>
                </a:extLst>
              </p:cNvPr>
              <p:cNvPicPr>
                <a:picLocks noChangeAspect="1"/>
              </p:cNvPicPr>
              <p:nvPr/>
            </p:nvPicPr>
            <p:blipFill>
              <a:blip r:embed="rId3"/>
              <a:stretch>
                <a:fillRect/>
              </a:stretch>
            </p:blipFill>
            <p:spPr>
              <a:xfrm>
                <a:off x="1413479" y="1781385"/>
                <a:ext cx="995391" cy="2952746"/>
              </a:xfrm>
              <a:prstGeom prst="rect">
                <a:avLst/>
              </a:prstGeom>
            </p:spPr>
          </p:pic>
          <p:pic>
            <p:nvPicPr>
              <p:cNvPr id="37" name="Picture 36">
                <a:extLst>
                  <a:ext uri="{FF2B5EF4-FFF2-40B4-BE49-F238E27FC236}">
                    <a16:creationId xmlns:a16="http://schemas.microsoft.com/office/drawing/2014/main" id="{C6160DEE-D35C-B167-EA47-DEF118904EEF}"/>
                  </a:ext>
                </a:extLst>
              </p:cNvPr>
              <p:cNvPicPr>
                <a:picLocks noChangeAspect="1"/>
              </p:cNvPicPr>
              <p:nvPr/>
            </p:nvPicPr>
            <p:blipFill>
              <a:blip r:embed="rId4"/>
              <a:stretch>
                <a:fillRect/>
              </a:stretch>
            </p:blipFill>
            <p:spPr>
              <a:xfrm>
                <a:off x="3012290" y="1760789"/>
                <a:ext cx="1772007" cy="2957720"/>
              </a:xfrm>
              <a:prstGeom prst="rect">
                <a:avLst/>
              </a:prstGeom>
            </p:spPr>
          </p:pic>
          <p:pic>
            <p:nvPicPr>
              <p:cNvPr id="38" name="Picture 37">
                <a:extLst>
                  <a:ext uri="{FF2B5EF4-FFF2-40B4-BE49-F238E27FC236}">
                    <a16:creationId xmlns:a16="http://schemas.microsoft.com/office/drawing/2014/main" id="{279EBF74-DF83-1928-27A2-924A21500DE0}"/>
                  </a:ext>
                </a:extLst>
              </p:cNvPr>
              <p:cNvPicPr>
                <a:picLocks noChangeAspect="1"/>
              </p:cNvPicPr>
              <p:nvPr/>
            </p:nvPicPr>
            <p:blipFill>
              <a:blip r:embed="rId5"/>
              <a:stretch>
                <a:fillRect/>
              </a:stretch>
            </p:blipFill>
            <p:spPr>
              <a:xfrm>
                <a:off x="5005974" y="1805425"/>
                <a:ext cx="995391" cy="2913086"/>
              </a:xfrm>
              <a:prstGeom prst="rect">
                <a:avLst/>
              </a:prstGeom>
            </p:spPr>
          </p:pic>
          <p:sp>
            <p:nvSpPr>
              <p:cNvPr id="39" name="Isosceles Triangle 38">
                <a:extLst>
                  <a:ext uri="{FF2B5EF4-FFF2-40B4-BE49-F238E27FC236}">
                    <a16:creationId xmlns:a16="http://schemas.microsoft.com/office/drawing/2014/main" id="{1F19DCBA-748D-F8D8-9F8E-EB816DEFB2EF}"/>
                  </a:ext>
                </a:extLst>
              </p:cNvPr>
              <p:cNvSpPr/>
              <p:nvPr/>
            </p:nvSpPr>
            <p:spPr>
              <a:xfrm rot="5400000">
                <a:off x="2530278" y="3138443"/>
                <a:ext cx="360604" cy="260432"/>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F1AF2118-B9C6-0148-2055-B19947A2C03F}"/>
                  </a:ext>
                </a:extLst>
              </p:cNvPr>
              <p:cNvSpPr/>
              <p:nvPr/>
            </p:nvSpPr>
            <p:spPr>
              <a:xfrm>
                <a:off x="3487284" y="2927812"/>
                <a:ext cx="870404" cy="822453"/>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41" name="Rectangle 40">
                <a:extLst>
                  <a:ext uri="{FF2B5EF4-FFF2-40B4-BE49-F238E27FC236}">
                    <a16:creationId xmlns:a16="http://schemas.microsoft.com/office/drawing/2014/main" id="{A33F7465-EA66-DD54-15FE-A3FEF8CB063F}"/>
                  </a:ext>
                </a:extLst>
              </p:cNvPr>
              <p:cNvSpPr/>
              <p:nvPr/>
            </p:nvSpPr>
            <p:spPr>
              <a:xfrm>
                <a:off x="1673013" y="2421491"/>
                <a:ext cx="476322" cy="524678"/>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42" name="Rectangle 41">
                <a:extLst>
                  <a:ext uri="{FF2B5EF4-FFF2-40B4-BE49-F238E27FC236}">
                    <a16:creationId xmlns:a16="http://schemas.microsoft.com/office/drawing/2014/main" id="{ACC6A23F-AF40-BD81-F387-5894FB0AF54B}"/>
                  </a:ext>
                </a:extLst>
              </p:cNvPr>
              <p:cNvSpPr/>
              <p:nvPr/>
            </p:nvSpPr>
            <p:spPr>
              <a:xfrm>
                <a:off x="5245054" y="2458844"/>
                <a:ext cx="539214" cy="515443"/>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pic>
            <p:nvPicPr>
              <p:cNvPr id="43" name="Picture 42">
                <a:extLst>
                  <a:ext uri="{FF2B5EF4-FFF2-40B4-BE49-F238E27FC236}">
                    <a16:creationId xmlns:a16="http://schemas.microsoft.com/office/drawing/2014/main" id="{705C4425-5823-62C4-4BE0-339758A13148}"/>
                  </a:ext>
                </a:extLst>
              </p:cNvPr>
              <p:cNvPicPr>
                <a:picLocks noChangeAspect="1"/>
              </p:cNvPicPr>
              <p:nvPr/>
            </p:nvPicPr>
            <p:blipFill>
              <a:blip r:embed="rId6"/>
              <a:stretch>
                <a:fillRect/>
              </a:stretch>
            </p:blipFill>
            <p:spPr>
              <a:xfrm>
                <a:off x="6557962" y="1781385"/>
                <a:ext cx="1772007" cy="2899261"/>
              </a:xfrm>
              <a:prstGeom prst="rect">
                <a:avLst/>
              </a:prstGeom>
            </p:spPr>
          </p:pic>
          <p:sp>
            <p:nvSpPr>
              <p:cNvPr id="44" name="Rectangle 43">
                <a:extLst>
                  <a:ext uri="{FF2B5EF4-FFF2-40B4-BE49-F238E27FC236}">
                    <a16:creationId xmlns:a16="http://schemas.microsoft.com/office/drawing/2014/main" id="{4E9DC857-641B-2C2D-9D7D-CCBCC6FEF38D}"/>
                  </a:ext>
                </a:extLst>
              </p:cNvPr>
              <p:cNvSpPr/>
              <p:nvPr/>
            </p:nvSpPr>
            <p:spPr>
              <a:xfrm>
                <a:off x="7008763" y="2974287"/>
                <a:ext cx="870404" cy="822453"/>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grpSp>
        <p:sp>
          <p:nvSpPr>
            <p:cNvPr id="35" name="Isosceles Triangle 34">
              <a:extLst>
                <a:ext uri="{FF2B5EF4-FFF2-40B4-BE49-F238E27FC236}">
                  <a16:creationId xmlns:a16="http://schemas.microsoft.com/office/drawing/2014/main" id="{2C7B00D2-5CAC-D059-C417-7C77BDBA9488}"/>
                </a:ext>
              </a:extLst>
            </p:cNvPr>
            <p:cNvSpPr/>
            <p:nvPr/>
          </p:nvSpPr>
          <p:spPr>
            <a:xfrm rot="5400000">
              <a:off x="6186609" y="3234203"/>
              <a:ext cx="337624" cy="255689"/>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Content Placeholder 13">
            <a:extLst>
              <a:ext uri="{FF2B5EF4-FFF2-40B4-BE49-F238E27FC236}">
                <a16:creationId xmlns:a16="http://schemas.microsoft.com/office/drawing/2014/main" id="{64D06AEE-9093-837F-BB12-A25CB80630BB}"/>
              </a:ext>
            </a:extLst>
          </p:cNvPr>
          <p:cNvSpPr>
            <a:spLocks noGrp="1"/>
          </p:cNvSpPr>
          <p:nvPr/>
        </p:nvSpPr>
        <p:spPr>
          <a:xfrm>
            <a:off x="502920" y="1031369"/>
            <a:ext cx="7319037" cy="949505"/>
          </a:xfrm>
          <a:prstGeom prst="rect">
            <a:avLst/>
          </a:prstGeom>
        </p:spPr>
        <p:txBody>
          <a:bodyPr vert="horz" lIns="0" tIns="0" rIns="91440" bIns="45720" rtlCol="0">
            <a:noAutofit/>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rgbClr val="009CDE"/>
                </a:solidFill>
                <a:latin typeface="+mn-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PRIOR TO TESTING</a:t>
            </a:r>
          </a:p>
          <a:p>
            <a:pPr marL="285750" indent="-285750">
              <a:lnSpc>
                <a:spcPts val="1700"/>
              </a:lnSpc>
              <a:buFont typeface="Arial" panose="020B0604020202020204" pitchFamily="34" charset="0"/>
              <a:buChar char="•"/>
            </a:pPr>
            <a:r>
              <a:rPr lang="en-US" sz="1400" dirty="0">
                <a:solidFill>
                  <a:schemeClr val="tx1"/>
                </a:solidFill>
              </a:rPr>
              <a:t>The analyzer will perform quality checks</a:t>
            </a:r>
          </a:p>
          <a:p>
            <a:pPr marL="285750" indent="-285750">
              <a:lnSpc>
                <a:spcPts val="1700"/>
              </a:lnSpc>
              <a:buFont typeface="Arial" panose="020B0604020202020204" pitchFamily="34" charset="0"/>
              <a:buChar char="•"/>
            </a:pPr>
            <a:r>
              <a:rPr lang="en-US" sz="1400" dirty="0">
                <a:solidFill>
                  <a:schemeClr val="tx1"/>
                </a:solidFill>
              </a:rPr>
              <a:t>Failure of a quality check will result in a Quality Check Code</a:t>
            </a:r>
          </a:p>
          <a:p>
            <a:endParaRPr lang="en-US" dirty="0"/>
          </a:p>
        </p:txBody>
      </p:sp>
    </p:spTree>
    <p:custDataLst>
      <p:tags r:id="rId1"/>
    </p:custDataLst>
    <p:extLst>
      <p:ext uri="{BB962C8B-B14F-4D97-AF65-F5344CB8AC3E}">
        <p14:creationId xmlns:p14="http://schemas.microsoft.com/office/powerpoint/2010/main" val="3936333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8A236-C071-5218-9E7B-1E59086462B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5C9BD72-99E5-6FCB-BE67-E11EDA419D7C}"/>
              </a:ext>
            </a:extLst>
          </p:cNvPr>
          <p:cNvSpPr>
            <a:spLocks noGrp="1"/>
          </p:cNvSpPr>
          <p:nvPr>
            <p:ph type="title"/>
          </p:nvPr>
        </p:nvSpPr>
        <p:spPr/>
        <p:txBody>
          <a:bodyPr/>
          <a:lstStyle/>
          <a:p>
            <a:r>
              <a:rPr lang="en-US" dirty="0"/>
              <a:t>Running the test </a:t>
            </a:r>
            <a:r>
              <a:rPr lang="en-US" sz="1400" dirty="0"/>
              <a:t>– cont’d</a:t>
            </a:r>
          </a:p>
        </p:txBody>
      </p:sp>
      <p:sp>
        <p:nvSpPr>
          <p:cNvPr id="5" name="Slide Number Placeholder 4">
            <a:extLst>
              <a:ext uri="{FF2B5EF4-FFF2-40B4-BE49-F238E27FC236}">
                <a16:creationId xmlns:a16="http://schemas.microsoft.com/office/drawing/2014/main" id="{11F875C7-68A9-9CD5-AFF7-904AF403B1DB}"/>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29</a:t>
            </a:fld>
            <a:endParaRPr lang="en-IN" dirty="0"/>
          </a:p>
        </p:txBody>
      </p:sp>
      <p:sp>
        <p:nvSpPr>
          <p:cNvPr id="3" name="Content Placeholder 2">
            <a:extLst>
              <a:ext uri="{FF2B5EF4-FFF2-40B4-BE49-F238E27FC236}">
                <a16:creationId xmlns:a16="http://schemas.microsoft.com/office/drawing/2014/main" id="{3F9E3EB2-DF55-A750-A562-D984928EF2D8}"/>
              </a:ext>
            </a:extLst>
          </p:cNvPr>
          <p:cNvSpPr>
            <a:spLocks noGrp="1"/>
          </p:cNvSpPr>
          <p:nvPr>
            <p:ph type="body" sz="quarter" idx="11"/>
          </p:nvPr>
        </p:nvSpPr>
        <p:spPr>
          <a:xfrm>
            <a:off x="502920" y="1287167"/>
            <a:ext cx="4390028" cy="3397250"/>
          </a:xfrm>
        </p:spPr>
        <p:txBody>
          <a:bodyPr vert="horz" lIns="0" tIns="0" rIns="91440" bIns="45720" rtlCol="0" anchor="t">
            <a:noAutofit/>
          </a:bodyPr>
          <a:lstStyle/>
          <a:p>
            <a:pPr defTabSz="385763">
              <a:spcBef>
                <a:spcPts val="254"/>
              </a:spcBef>
            </a:pPr>
            <a:r>
              <a:rPr lang="en-US" dirty="0">
                <a:latin typeface="+mn-lt"/>
                <a:cs typeface="Calibri"/>
              </a:rPr>
              <a:t>TIME TO RESULTS</a:t>
            </a:r>
          </a:p>
          <a:p>
            <a:pPr marL="213995" indent="-213995" defTabSz="385763">
              <a:spcBef>
                <a:spcPts val="254"/>
              </a:spcBef>
              <a:buFont typeface="Arial" panose="020B0604020202020204" pitchFamily="34" charset="0"/>
              <a:buChar char="•"/>
            </a:pPr>
            <a:r>
              <a:rPr lang="en-US" sz="1400" b="0" dirty="0">
                <a:solidFill>
                  <a:schemeClr val="tx1"/>
                </a:solidFill>
                <a:cs typeface="Calibri"/>
              </a:rPr>
              <a:t>Once the cartridge is inserted, </a:t>
            </a:r>
            <a:r>
              <a:rPr lang="en-US" sz="1400" dirty="0">
                <a:solidFill>
                  <a:schemeClr val="tx1"/>
                </a:solidFill>
                <a:cs typeface="Calibri"/>
              </a:rPr>
              <a:t>“</a:t>
            </a:r>
            <a:r>
              <a:rPr lang="en-US" sz="1400" dirty="0">
                <a:solidFill>
                  <a:schemeClr val="accent3"/>
                </a:solidFill>
                <a:cs typeface="Calibri"/>
              </a:rPr>
              <a:t>Identifying Cartridge</a:t>
            </a:r>
            <a:r>
              <a:rPr lang="en-US" sz="1400" dirty="0">
                <a:solidFill>
                  <a:schemeClr val="tx1"/>
                </a:solidFill>
                <a:cs typeface="Calibri"/>
              </a:rPr>
              <a:t>”</a:t>
            </a:r>
            <a:r>
              <a:rPr lang="en-US" sz="1400" dirty="0">
                <a:solidFill>
                  <a:schemeClr val="accent3"/>
                </a:solidFill>
                <a:cs typeface="Calibri"/>
              </a:rPr>
              <a:t> </a:t>
            </a:r>
            <a:r>
              <a:rPr lang="en-US" sz="1400" b="0" dirty="0">
                <a:solidFill>
                  <a:schemeClr val="tx1"/>
                </a:solidFill>
                <a:cs typeface="Calibri"/>
              </a:rPr>
              <a:t>will display followed by the countdown bar</a:t>
            </a:r>
            <a:endParaRPr lang="en-US" sz="1400" b="0" dirty="0">
              <a:solidFill>
                <a:schemeClr val="tx1"/>
              </a:solidFill>
              <a:ea typeface="Calibri"/>
              <a:cs typeface="Calibri"/>
            </a:endParaRPr>
          </a:p>
          <a:p>
            <a:pPr marL="213995" indent="-213995" defTabSz="385763">
              <a:spcBef>
                <a:spcPts val="254"/>
              </a:spcBef>
              <a:buFont typeface="Arial" panose="020B0604020202020204" pitchFamily="34" charset="0"/>
              <a:buChar char="•"/>
            </a:pPr>
            <a:r>
              <a:rPr lang="en-US" sz="1400" dirty="0">
                <a:solidFill>
                  <a:schemeClr val="tx1"/>
                </a:solidFill>
                <a:cs typeface="Calibri"/>
              </a:rPr>
              <a:t>The </a:t>
            </a:r>
            <a:r>
              <a:rPr lang="en-US" sz="1400" i="1" dirty="0" err="1">
                <a:solidFill>
                  <a:schemeClr val="tx1"/>
                </a:solidFill>
                <a:cs typeface="Calibri"/>
              </a:rPr>
              <a:t>i</a:t>
            </a:r>
            <a:r>
              <a:rPr lang="en-US" sz="1400" i="1" dirty="0">
                <a:solidFill>
                  <a:schemeClr val="tx1"/>
                </a:solidFill>
                <a:cs typeface="Calibri"/>
              </a:rPr>
              <a:t>-STAT CG8+ US </a:t>
            </a:r>
            <a:r>
              <a:rPr lang="en-US" sz="1400" dirty="0">
                <a:solidFill>
                  <a:schemeClr val="tx1"/>
                </a:solidFill>
                <a:cs typeface="Calibri"/>
              </a:rPr>
              <a:t>test takes approximately 130–200 seconds</a:t>
            </a:r>
          </a:p>
          <a:p>
            <a:pPr marL="213995" indent="-213995" defTabSz="385763">
              <a:spcBef>
                <a:spcPts val="254"/>
              </a:spcBef>
              <a:buFont typeface="Arial" panose="020B0604020202020204" pitchFamily="34" charset="0"/>
              <a:buChar char="•"/>
            </a:pPr>
            <a:r>
              <a:rPr lang="en-US" sz="1400" b="0" dirty="0">
                <a:solidFill>
                  <a:schemeClr val="tx1"/>
                </a:solidFill>
                <a:cs typeface="Calibri"/>
              </a:rPr>
              <a:t>This allows the user to estimate the time to results</a:t>
            </a:r>
            <a:endParaRPr lang="en-US" sz="1400" b="0" dirty="0">
              <a:solidFill>
                <a:schemeClr val="tx1"/>
              </a:solidFill>
              <a:ea typeface="Calibri"/>
              <a:cs typeface="Calibri"/>
            </a:endParaRPr>
          </a:p>
          <a:p>
            <a:pPr marL="213995" indent="-213995" defTabSz="385763">
              <a:spcBef>
                <a:spcPts val="254"/>
              </a:spcBef>
              <a:buFont typeface="Arial" panose="020B0604020202020204" pitchFamily="34" charset="0"/>
              <a:buChar char="•"/>
            </a:pPr>
            <a:r>
              <a:rPr lang="en-US" sz="1400" b="0" dirty="0">
                <a:solidFill>
                  <a:schemeClr val="tx1"/>
                </a:solidFill>
                <a:cs typeface="Calibri"/>
              </a:rPr>
              <a:t>Alerts such as “</a:t>
            </a:r>
            <a:r>
              <a:rPr lang="en-US" sz="1400" b="0" dirty="0">
                <a:cs typeface="Calibri"/>
              </a:rPr>
              <a:t>Cartridge Locked</a:t>
            </a:r>
            <a:r>
              <a:rPr lang="en-US" sz="1400" dirty="0">
                <a:solidFill>
                  <a:schemeClr val="tx1"/>
                </a:solidFill>
                <a:cs typeface="Calibri"/>
              </a:rPr>
              <a:t>"</a:t>
            </a:r>
            <a:r>
              <a:rPr lang="en-US" sz="1400" b="0" dirty="0">
                <a:solidFill>
                  <a:schemeClr val="tx1"/>
                </a:solidFill>
                <a:cs typeface="Calibri"/>
              </a:rPr>
              <a:t> are also displayed</a:t>
            </a:r>
            <a:endParaRPr lang="en-US" sz="1400" b="0" dirty="0">
              <a:solidFill>
                <a:schemeClr val="tx1"/>
              </a:solidFill>
              <a:ea typeface="Calibri"/>
              <a:cs typeface="Calibri"/>
            </a:endParaRPr>
          </a:p>
        </p:txBody>
      </p:sp>
      <p:sp>
        <p:nvSpPr>
          <p:cNvPr id="10" name="TextBox 9">
            <a:extLst>
              <a:ext uri="{FF2B5EF4-FFF2-40B4-BE49-F238E27FC236}">
                <a16:creationId xmlns:a16="http://schemas.microsoft.com/office/drawing/2014/main" id="{80A199B0-8F4B-78D5-4CD1-2EF3A8B18B38}"/>
              </a:ext>
            </a:extLst>
          </p:cNvPr>
          <p:cNvSpPr txBox="1"/>
          <p:nvPr/>
        </p:nvSpPr>
        <p:spPr>
          <a:xfrm>
            <a:off x="921684" y="3569126"/>
            <a:ext cx="3867820" cy="615553"/>
          </a:xfrm>
          <a:prstGeom prst="rect">
            <a:avLst/>
          </a:prstGeom>
          <a:noFill/>
        </p:spPr>
        <p:txBody>
          <a:bodyPr wrap="square" lIns="91440" tIns="45720" rIns="91440" bIns="45720" rtlCol="0" anchor="t">
            <a:spAutoFit/>
          </a:bodyPr>
          <a:lstStyle/>
          <a:p>
            <a:pPr defTabSz="514350"/>
            <a:r>
              <a:rPr lang="en-US" sz="1400" b="1">
                <a:solidFill>
                  <a:schemeClr val="tx2"/>
                </a:solidFill>
                <a:cs typeface="Calibri" panose="020F0502020204030204" pitchFamily="34" charset="0"/>
              </a:rPr>
              <a:t>PRECAUTIONS</a:t>
            </a:r>
            <a:endParaRPr lang="en-US" sz="1000">
              <a:solidFill>
                <a:schemeClr val="tx2"/>
              </a:solidFill>
            </a:endParaRPr>
          </a:p>
          <a:p>
            <a:pPr>
              <a:spcAft>
                <a:spcPts val="450"/>
              </a:spcAft>
            </a:pPr>
            <a:r>
              <a:rPr lang="en-US" sz="1000" b="1">
                <a:cs typeface="Calibri"/>
              </a:rPr>
              <a:t>DO NOT attempt to remove the cartridge while the message “</a:t>
            </a:r>
            <a:r>
              <a:rPr lang="en-US" sz="1000" b="1">
                <a:solidFill>
                  <a:schemeClr val="accent3"/>
                </a:solidFill>
                <a:cs typeface="Calibri"/>
              </a:rPr>
              <a:t>Cartridge Locked</a:t>
            </a:r>
            <a:r>
              <a:rPr lang="en-US" sz="1000" b="1">
                <a:cs typeface="Calibri"/>
              </a:rPr>
              <a:t>” remains on the screen.</a:t>
            </a:r>
            <a:endParaRPr lang="en-US" sz="1000" b="1">
              <a:ea typeface="Calibri"/>
              <a:cs typeface="Calibri"/>
            </a:endParaRPr>
          </a:p>
        </p:txBody>
      </p:sp>
      <p:cxnSp>
        <p:nvCxnSpPr>
          <p:cNvPr id="12" name="Straight Connector 11">
            <a:extLst>
              <a:ext uri="{FF2B5EF4-FFF2-40B4-BE49-F238E27FC236}">
                <a16:creationId xmlns:a16="http://schemas.microsoft.com/office/drawing/2014/main" id="{5105B7FA-C0D4-A856-3624-0B47ED1AE043}"/>
              </a:ext>
            </a:extLst>
          </p:cNvPr>
          <p:cNvCxnSpPr>
            <a:cxnSpLocks/>
          </p:cNvCxnSpPr>
          <p:nvPr/>
        </p:nvCxnSpPr>
        <p:spPr>
          <a:xfrm>
            <a:off x="502920" y="3329905"/>
            <a:ext cx="4286584"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13" name="Picture 12" descr="Icon&#10;&#10;Description automatically generated">
            <a:extLst>
              <a:ext uri="{FF2B5EF4-FFF2-40B4-BE49-F238E27FC236}">
                <a16:creationId xmlns:a16="http://schemas.microsoft.com/office/drawing/2014/main" id="{734226A2-7777-19BF-3728-1EA6C06D3A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 y="3649088"/>
            <a:ext cx="342207" cy="342207"/>
          </a:xfrm>
          <a:prstGeom prst="rect">
            <a:avLst/>
          </a:prstGeom>
        </p:spPr>
      </p:pic>
      <p:grpSp>
        <p:nvGrpSpPr>
          <p:cNvPr id="2" name="Group 1">
            <a:extLst>
              <a:ext uri="{FF2B5EF4-FFF2-40B4-BE49-F238E27FC236}">
                <a16:creationId xmlns:a16="http://schemas.microsoft.com/office/drawing/2014/main" id="{DA93A2A2-4FAA-FAA5-228C-1B5BD0211512}"/>
              </a:ext>
            </a:extLst>
          </p:cNvPr>
          <p:cNvGrpSpPr/>
          <p:nvPr/>
        </p:nvGrpSpPr>
        <p:grpSpPr>
          <a:xfrm>
            <a:off x="5810131" y="445005"/>
            <a:ext cx="2412185" cy="4011335"/>
            <a:chOff x="6118325" y="562571"/>
            <a:chExt cx="2412185" cy="4011335"/>
          </a:xfrm>
        </p:grpSpPr>
        <p:pic>
          <p:nvPicPr>
            <p:cNvPr id="7" name="Picture 6">
              <a:extLst>
                <a:ext uri="{FF2B5EF4-FFF2-40B4-BE49-F238E27FC236}">
                  <a16:creationId xmlns:a16="http://schemas.microsoft.com/office/drawing/2014/main" id="{A34DD6B5-FF77-C645-F5AE-DDA12205A44A}"/>
                </a:ext>
              </a:extLst>
            </p:cNvPr>
            <p:cNvPicPr>
              <a:picLocks noChangeAspect="1"/>
            </p:cNvPicPr>
            <p:nvPr/>
          </p:nvPicPr>
          <p:blipFill>
            <a:blip r:embed="rId4"/>
            <a:stretch>
              <a:fillRect/>
            </a:stretch>
          </p:blipFill>
          <p:spPr>
            <a:xfrm>
              <a:off x="6118325" y="562571"/>
              <a:ext cx="2412185" cy="4011335"/>
            </a:xfrm>
            <a:prstGeom prst="rect">
              <a:avLst/>
            </a:prstGeom>
            <a:ln>
              <a:noFill/>
            </a:ln>
          </p:spPr>
        </p:pic>
        <p:pic>
          <p:nvPicPr>
            <p:cNvPr id="9" name="Picture 8" descr="A screen shot of a test&#10;&#10;AI-generated content may be incorrect.">
              <a:extLst>
                <a:ext uri="{FF2B5EF4-FFF2-40B4-BE49-F238E27FC236}">
                  <a16:creationId xmlns:a16="http://schemas.microsoft.com/office/drawing/2014/main" id="{C19BD010-2289-3BE0-0B8C-0A2F36D5ED08}"/>
                </a:ext>
              </a:extLst>
            </p:cNvPr>
            <p:cNvPicPr preferRelativeResize="0">
              <a:picLocks/>
            </p:cNvPicPr>
            <p:nvPr/>
          </p:nvPicPr>
          <p:blipFill>
            <a:blip r:embed="rId5"/>
            <a:stretch>
              <a:fillRect/>
            </a:stretch>
          </p:blipFill>
          <p:spPr>
            <a:xfrm>
              <a:off x="6489261" y="1456766"/>
              <a:ext cx="1639831" cy="2389810"/>
            </a:xfrm>
            <a:prstGeom prst="rect">
              <a:avLst/>
            </a:prstGeom>
            <a:ln>
              <a:noFill/>
            </a:ln>
            <a:effectLst>
              <a:softEdge rad="31750"/>
            </a:effectLst>
          </p:spPr>
        </p:pic>
        <p:sp>
          <p:nvSpPr>
            <p:cNvPr id="14" name="Rectangle 13">
              <a:extLst>
                <a:ext uri="{FF2B5EF4-FFF2-40B4-BE49-F238E27FC236}">
                  <a16:creationId xmlns:a16="http://schemas.microsoft.com/office/drawing/2014/main" id="{310159F1-4331-90A6-E1B0-34A898AECAD1}"/>
                </a:ext>
              </a:extLst>
            </p:cNvPr>
            <p:cNvSpPr/>
            <p:nvPr/>
          </p:nvSpPr>
          <p:spPr>
            <a:xfrm>
              <a:off x="6568440" y="3441475"/>
              <a:ext cx="1493520" cy="367001"/>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5" name="TextBox 14">
              <a:extLst>
                <a:ext uri="{FF2B5EF4-FFF2-40B4-BE49-F238E27FC236}">
                  <a16:creationId xmlns:a16="http://schemas.microsoft.com/office/drawing/2014/main" id="{C0A49A5A-21B4-E03A-70B6-7D0A90451CE3}"/>
                </a:ext>
              </a:extLst>
            </p:cNvPr>
            <p:cNvSpPr txBox="1"/>
            <p:nvPr/>
          </p:nvSpPr>
          <p:spPr>
            <a:xfrm>
              <a:off x="6865627" y="2848188"/>
              <a:ext cx="936183" cy="538609"/>
            </a:xfrm>
            <a:prstGeom prst="rect">
              <a:avLst/>
            </a:prstGeom>
            <a:solidFill>
              <a:srgbClr val="798D81"/>
            </a:solidFill>
          </p:spPr>
          <p:txBody>
            <a:bodyPr wrap="square" lIns="0" tIns="0" rIns="0" bIns="0" rtlCol="0" anchor="t">
              <a:spAutoFit/>
            </a:bodyPr>
            <a:lstStyle/>
            <a:p>
              <a:pPr algn="ctr"/>
              <a:r>
                <a:rPr lang="en-US" sz="7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Time To </a:t>
              </a:r>
            </a:p>
            <a:p>
              <a:pPr algn="ctr"/>
              <a:r>
                <a:rPr lang="en-US" sz="7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Results</a:t>
              </a:r>
            </a:p>
            <a:p>
              <a:pPr algn="ctr"/>
              <a:endParaRPr lang="en-US" sz="7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endParaRPr>
            </a:p>
            <a:p>
              <a:pPr algn="ctr"/>
              <a:r>
                <a:rPr lang="en-US" sz="7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DO NOT REMOVE CARTRIDGE</a:t>
              </a:r>
            </a:p>
          </p:txBody>
        </p:sp>
      </p:grpSp>
    </p:spTree>
    <p:custDataLst>
      <p:tags r:id="rId1"/>
    </p:custDataLst>
    <p:extLst>
      <p:ext uri="{BB962C8B-B14F-4D97-AF65-F5344CB8AC3E}">
        <p14:creationId xmlns:p14="http://schemas.microsoft.com/office/powerpoint/2010/main" val="25913035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901F3-6CF8-B36F-2D29-BAB3C4BB11D4}"/>
            </a:ext>
          </a:extLst>
        </p:cNvPr>
        <p:cNvGrpSpPr/>
        <p:nvPr/>
      </p:nvGrpSpPr>
      <p:grpSpPr>
        <a:xfrm>
          <a:off x="0" y="0"/>
          <a:ext cx="0" cy="0"/>
          <a:chOff x="0" y="0"/>
          <a:chExt cx="0" cy="0"/>
        </a:xfrm>
      </p:grpSpPr>
      <p:pic>
        <p:nvPicPr>
          <p:cNvPr id="8" name="Picture 7" descr="A close-up of a device&#10;&#10;AI-generated content may be incorrect.">
            <a:extLst>
              <a:ext uri="{FF2B5EF4-FFF2-40B4-BE49-F238E27FC236}">
                <a16:creationId xmlns:a16="http://schemas.microsoft.com/office/drawing/2014/main" id="{A684358D-D8D7-10EF-D6DF-3451CEFBB43E}"/>
              </a:ext>
            </a:extLst>
          </p:cNvPr>
          <p:cNvPicPr>
            <a:picLocks noChangeAspect="1"/>
          </p:cNvPicPr>
          <p:nvPr/>
        </p:nvPicPr>
        <p:blipFill>
          <a:blip r:embed="rId3"/>
          <a:stretch>
            <a:fillRect/>
          </a:stretch>
        </p:blipFill>
        <p:spPr>
          <a:xfrm>
            <a:off x="6144999" y="569594"/>
            <a:ext cx="2377440" cy="3730779"/>
          </a:xfrm>
          <a:prstGeom prst="rect">
            <a:avLst/>
          </a:prstGeom>
        </p:spPr>
      </p:pic>
      <p:sp>
        <p:nvSpPr>
          <p:cNvPr id="6" name="Title 5">
            <a:extLst>
              <a:ext uri="{FF2B5EF4-FFF2-40B4-BE49-F238E27FC236}">
                <a16:creationId xmlns:a16="http://schemas.microsoft.com/office/drawing/2014/main" id="{FB2B5396-97F6-7DFD-9E3A-9A082C5DBF55}"/>
              </a:ext>
            </a:extLst>
          </p:cNvPr>
          <p:cNvSpPr>
            <a:spLocks noGrp="1"/>
          </p:cNvSpPr>
          <p:nvPr>
            <p:ph type="title"/>
          </p:nvPr>
        </p:nvSpPr>
        <p:spPr/>
        <p:txBody>
          <a:bodyPr/>
          <a:lstStyle/>
          <a:p>
            <a:r>
              <a:rPr lang="en-US" dirty="0"/>
              <a:t>Running the test </a:t>
            </a:r>
            <a:r>
              <a:rPr lang="en-US" sz="1400" dirty="0"/>
              <a:t>– cont’d</a:t>
            </a:r>
          </a:p>
        </p:txBody>
      </p:sp>
      <p:sp>
        <p:nvSpPr>
          <p:cNvPr id="5" name="Slide Number Placeholder 4">
            <a:extLst>
              <a:ext uri="{FF2B5EF4-FFF2-40B4-BE49-F238E27FC236}">
                <a16:creationId xmlns:a16="http://schemas.microsoft.com/office/drawing/2014/main" id="{FAB8D5B5-D242-5F83-A792-53109BED87A6}"/>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30</a:t>
            </a:fld>
            <a:endParaRPr lang="en-IN"/>
          </a:p>
        </p:txBody>
      </p:sp>
      <p:sp>
        <p:nvSpPr>
          <p:cNvPr id="3" name="Content Placeholder 2">
            <a:extLst>
              <a:ext uri="{FF2B5EF4-FFF2-40B4-BE49-F238E27FC236}">
                <a16:creationId xmlns:a16="http://schemas.microsoft.com/office/drawing/2014/main" id="{66C82742-8B61-2E8D-7E48-7A95667D6647}"/>
              </a:ext>
            </a:extLst>
          </p:cNvPr>
          <p:cNvSpPr>
            <a:spLocks noGrp="1"/>
          </p:cNvSpPr>
          <p:nvPr>
            <p:ph type="body" sz="quarter" idx="11"/>
          </p:nvPr>
        </p:nvSpPr>
        <p:spPr>
          <a:xfrm>
            <a:off x="502920" y="1287167"/>
            <a:ext cx="4390028" cy="3397250"/>
          </a:xfrm>
        </p:spPr>
        <p:txBody>
          <a:bodyPr vert="horz" lIns="0" tIns="0" rIns="91440" bIns="45720" rtlCol="0" anchor="t">
            <a:noAutofit/>
          </a:bodyPr>
          <a:lstStyle/>
          <a:p>
            <a:pPr defTabSz="385763">
              <a:spcBef>
                <a:spcPts val="254"/>
              </a:spcBef>
            </a:pPr>
            <a:r>
              <a:rPr lang="en-US" dirty="0">
                <a:latin typeface="+mn-lt"/>
                <a:cs typeface="Calibri"/>
              </a:rPr>
              <a:t>TIME TO RESULTS</a:t>
            </a:r>
          </a:p>
          <a:p>
            <a:pPr marL="213995" indent="-213995" defTabSz="385763">
              <a:spcBef>
                <a:spcPts val="254"/>
              </a:spcBef>
              <a:buFont typeface="Arial" panose="020B0604020202020204" pitchFamily="34" charset="0"/>
              <a:buChar char="•"/>
            </a:pPr>
            <a:r>
              <a:rPr lang="en-US" sz="1400" b="0" dirty="0">
                <a:solidFill>
                  <a:schemeClr val="tx1"/>
                </a:solidFill>
                <a:cs typeface="Calibri"/>
              </a:rPr>
              <a:t>Once the cartridge is inserted, </a:t>
            </a:r>
            <a:r>
              <a:rPr lang="en-US" sz="1400" dirty="0">
                <a:solidFill>
                  <a:schemeClr val="tx1"/>
                </a:solidFill>
                <a:cs typeface="Calibri"/>
              </a:rPr>
              <a:t>“</a:t>
            </a:r>
            <a:r>
              <a:rPr lang="en-US" sz="1400" b="0" dirty="0">
                <a:solidFill>
                  <a:schemeClr val="accent3"/>
                </a:solidFill>
                <a:cs typeface="Calibri"/>
              </a:rPr>
              <a:t>Identifying Cartridge</a:t>
            </a:r>
            <a:r>
              <a:rPr lang="en-US" sz="1400" dirty="0">
                <a:solidFill>
                  <a:schemeClr val="tx1"/>
                </a:solidFill>
                <a:cs typeface="Calibri"/>
              </a:rPr>
              <a:t>”</a:t>
            </a:r>
            <a:r>
              <a:rPr lang="en-US" sz="1400" b="0" dirty="0">
                <a:solidFill>
                  <a:schemeClr val="accent3"/>
                </a:solidFill>
                <a:cs typeface="Calibri"/>
              </a:rPr>
              <a:t> </a:t>
            </a:r>
            <a:r>
              <a:rPr lang="en-US" sz="1400" b="0" dirty="0">
                <a:solidFill>
                  <a:schemeClr val="tx1"/>
                </a:solidFill>
                <a:cs typeface="Calibri"/>
              </a:rPr>
              <a:t>will display followed by the countdown bar</a:t>
            </a:r>
            <a:endParaRPr lang="en-US" sz="1400" b="0" dirty="0">
              <a:solidFill>
                <a:schemeClr val="tx1"/>
              </a:solidFill>
              <a:ea typeface="Calibri"/>
              <a:cs typeface="Calibri"/>
            </a:endParaRPr>
          </a:p>
          <a:p>
            <a:pPr marL="213995" indent="-213995" defTabSz="385763">
              <a:spcBef>
                <a:spcPts val="254"/>
              </a:spcBef>
              <a:buFont typeface="Arial" panose="020B0604020202020204" pitchFamily="34" charset="0"/>
              <a:buChar char="•"/>
            </a:pPr>
            <a:r>
              <a:rPr lang="en-US" sz="1400" dirty="0">
                <a:solidFill>
                  <a:schemeClr val="tx1"/>
                </a:solidFill>
                <a:cs typeface="Calibri"/>
              </a:rPr>
              <a:t>The </a:t>
            </a:r>
            <a:r>
              <a:rPr lang="en-US" sz="1400" i="1" dirty="0">
                <a:solidFill>
                  <a:schemeClr val="tx1"/>
                </a:solidFill>
                <a:cs typeface="Calibri"/>
              </a:rPr>
              <a:t>i-STAT CG8+ US </a:t>
            </a:r>
            <a:r>
              <a:rPr lang="en-US" sz="1400" dirty="0">
                <a:solidFill>
                  <a:schemeClr val="tx1"/>
                </a:solidFill>
                <a:cs typeface="Calibri"/>
              </a:rPr>
              <a:t>test takes approximately 130–200 seconds</a:t>
            </a:r>
          </a:p>
          <a:p>
            <a:pPr marL="213995" indent="-213995" defTabSz="385763">
              <a:spcBef>
                <a:spcPts val="254"/>
              </a:spcBef>
              <a:buFont typeface="Arial" panose="020B0604020202020204" pitchFamily="34" charset="0"/>
              <a:buChar char="•"/>
            </a:pPr>
            <a:r>
              <a:rPr lang="en-US" sz="1400" b="0" dirty="0">
                <a:solidFill>
                  <a:schemeClr val="tx1"/>
                </a:solidFill>
                <a:cs typeface="Calibri"/>
              </a:rPr>
              <a:t>This allows the user to estimate the time to results</a:t>
            </a:r>
            <a:endParaRPr lang="en-US" sz="1400" b="0" dirty="0">
              <a:solidFill>
                <a:schemeClr val="tx1"/>
              </a:solidFill>
              <a:ea typeface="Calibri"/>
              <a:cs typeface="Calibri"/>
            </a:endParaRPr>
          </a:p>
          <a:p>
            <a:pPr marL="213995" indent="-213995" defTabSz="385763">
              <a:spcBef>
                <a:spcPts val="254"/>
              </a:spcBef>
              <a:buFont typeface="Arial" panose="020B0604020202020204" pitchFamily="34" charset="0"/>
              <a:buChar char="•"/>
            </a:pPr>
            <a:r>
              <a:rPr lang="en-US" sz="1400" b="0" dirty="0">
                <a:solidFill>
                  <a:schemeClr val="tx1"/>
                </a:solidFill>
                <a:cs typeface="Calibri"/>
              </a:rPr>
              <a:t>Alerts such as “</a:t>
            </a:r>
            <a:r>
              <a:rPr lang="en-US" sz="1400" b="0" dirty="0">
                <a:cs typeface="Calibri"/>
              </a:rPr>
              <a:t>Cartridge Locked</a:t>
            </a:r>
            <a:r>
              <a:rPr lang="en-US" sz="1400" b="0" dirty="0">
                <a:solidFill>
                  <a:schemeClr val="tx1"/>
                </a:solidFill>
                <a:cs typeface="Calibri"/>
              </a:rPr>
              <a:t>” are also displayed</a:t>
            </a:r>
            <a:endParaRPr lang="en-US" sz="1400" b="0" dirty="0">
              <a:solidFill>
                <a:schemeClr val="tx1"/>
              </a:solidFill>
              <a:ea typeface="Calibri"/>
              <a:cs typeface="Calibri"/>
            </a:endParaRPr>
          </a:p>
        </p:txBody>
      </p:sp>
      <p:sp>
        <p:nvSpPr>
          <p:cNvPr id="16" name="TextBox 15">
            <a:extLst>
              <a:ext uri="{FF2B5EF4-FFF2-40B4-BE49-F238E27FC236}">
                <a16:creationId xmlns:a16="http://schemas.microsoft.com/office/drawing/2014/main" id="{043472B0-B66E-29FB-7565-5B3A33493C0C}"/>
              </a:ext>
            </a:extLst>
          </p:cNvPr>
          <p:cNvSpPr txBox="1"/>
          <p:nvPr/>
        </p:nvSpPr>
        <p:spPr>
          <a:xfrm>
            <a:off x="921684" y="3569126"/>
            <a:ext cx="3867820" cy="615553"/>
          </a:xfrm>
          <a:prstGeom prst="rect">
            <a:avLst/>
          </a:prstGeom>
          <a:noFill/>
        </p:spPr>
        <p:txBody>
          <a:bodyPr wrap="square" lIns="91440" tIns="45720" rIns="91440" bIns="45720" rtlCol="0" anchor="t">
            <a:spAutoFit/>
          </a:bodyPr>
          <a:lstStyle/>
          <a:p>
            <a:pPr defTabSz="514350"/>
            <a:r>
              <a:rPr lang="en-US" sz="1400" b="1">
                <a:solidFill>
                  <a:schemeClr val="tx2"/>
                </a:solidFill>
                <a:cs typeface="Calibri" panose="020F0502020204030204" pitchFamily="34" charset="0"/>
              </a:rPr>
              <a:t>PRECAUTIONS</a:t>
            </a:r>
            <a:endParaRPr lang="en-US" sz="1000">
              <a:solidFill>
                <a:schemeClr val="tx2"/>
              </a:solidFill>
            </a:endParaRPr>
          </a:p>
          <a:p>
            <a:pPr>
              <a:spcAft>
                <a:spcPts val="450"/>
              </a:spcAft>
            </a:pPr>
            <a:r>
              <a:rPr lang="en-US" sz="1000" b="1">
                <a:cs typeface="Calibri"/>
              </a:rPr>
              <a:t>DO NOT attempt to remove the cartridge while the message “</a:t>
            </a:r>
            <a:r>
              <a:rPr lang="en-US" sz="1000" b="1">
                <a:solidFill>
                  <a:schemeClr val="accent3"/>
                </a:solidFill>
                <a:cs typeface="Calibri"/>
              </a:rPr>
              <a:t>Cartridge Locked</a:t>
            </a:r>
            <a:r>
              <a:rPr lang="en-US" sz="1000" b="1">
                <a:cs typeface="Calibri"/>
              </a:rPr>
              <a:t>” remains on the screen.</a:t>
            </a:r>
            <a:endParaRPr lang="en-US" sz="1000" b="1">
              <a:ea typeface="Calibri"/>
              <a:cs typeface="Calibri"/>
            </a:endParaRPr>
          </a:p>
        </p:txBody>
      </p:sp>
      <p:cxnSp>
        <p:nvCxnSpPr>
          <p:cNvPr id="9" name="Straight Connector 8">
            <a:extLst>
              <a:ext uri="{FF2B5EF4-FFF2-40B4-BE49-F238E27FC236}">
                <a16:creationId xmlns:a16="http://schemas.microsoft.com/office/drawing/2014/main" id="{79E521A4-5811-4CD3-2804-2E2248CDF100}"/>
              </a:ext>
            </a:extLst>
          </p:cNvPr>
          <p:cNvCxnSpPr>
            <a:cxnSpLocks/>
          </p:cNvCxnSpPr>
          <p:nvPr/>
        </p:nvCxnSpPr>
        <p:spPr>
          <a:xfrm>
            <a:off x="502920" y="3329905"/>
            <a:ext cx="4286584"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7" name="Picture 6" descr="Icon&#10;&#10;Description automatically generated">
            <a:extLst>
              <a:ext uri="{FF2B5EF4-FFF2-40B4-BE49-F238E27FC236}">
                <a16:creationId xmlns:a16="http://schemas.microsoft.com/office/drawing/2014/main" id="{472B26BC-CB23-6AEC-921D-559663A93C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920" y="3649088"/>
            <a:ext cx="342207" cy="342207"/>
          </a:xfrm>
          <a:prstGeom prst="rect">
            <a:avLst/>
          </a:prstGeom>
        </p:spPr>
      </p:pic>
      <p:pic>
        <p:nvPicPr>
          <p:cNvPr id="12" name="Picture 11" descr="A screen shot of a test&#10;&#10;AI-generated content may be incorrect.">
            <a:extLst>
              <a:ext uri="{FF2B5EF4-FFF2-40B4-BE49-F238E27FC236}">
                <a16:creationId xmlns:a16="http://schemas.microsoft.com/office/drawing/2014/main" id="{6160C275-E5E6-6F49-0068-49099A867366}"/>
              </a:ext>
            </a:extLst>
          </p:cNvPr>
          <p:cNvPicPr preferRelativeResize="0">
            <a:picLocks/>
          </p:cNvPicPr>
          <p:nvPr/>
        </p:nvPicPr>
        <p:blipFill>
          <a:blip r:embed="rId5"/>
          <a:stretch>
            <a:fillRect/>
          </a:stretch>
        </p:blipFill>
        <p:spPr>
          <a:xfrm>
            <a:off x="6527226" y="1487246"/>
            <a:ext cx="1639831" cy="2389810"/>
          </a:xfrm>
          <a:prstGeom prst="rect">
            <a:avLst/>
          </a:prstGeom>
          <a:ln>
            <a:noFill/>
          </a:ln>
          <a:effectLst>
            <a:softEdge rad="31750"/>
          </a:effectLst>
        </p:spPr>
      </p:pic>
      <p:sp>
        <p:nvSpPr>
          <p:cNvPr id="13" name="TextBox 12">
            <a:extLst>
              <a:ext uri="{FF2B5EF4-FFF2-40B4-BE49-F238E27FC236}">
                <a16:creationId xmlns:a16="http://schemas.microsoft.com/office/drawing/2014/main" id="{E84D581C-5A2F-985A-0270-00FACC6B6039}"/>
              </a:ext>
            </a:extLst>
          </p:cNvPr>
          <p:cNvSpPr txBox="1"/>
          <p:nvPr/>
        </p:nvSpPr>
        <p:spPr>
          <a:xfrm>
            <a:off x="6865627" y="2848188"/>
            <a:ext cx="936183" cy="538609"/>
          </a:xfrm>
          <a:prstGeom prst="rect">
            <a:avLst/>
          </a:prstGeom>
          <a:solidFill>
            <a:srgbClr val="798D81"/>
          </a:solidFill>
        </p:spPr>
        <p:txBody>
          <a:bodyPr wrap="square" lIns="0" tIns="0" rIns="0" bIns="0" rtlCol="0" anchor="t">
            <a:spAutoFit/>
          </a:bodyPr>
          <a:lstStyle/>
          <a:p>
            <a:pPr algn="ctr"/>
            <a:r>
              <a:rPr lang="en-US" sz="7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Time To </a:t>
            </a:r>
          </a:p>
          <a:p>
            <a:pPr algn="ctr"/>
            <a:r>
              <a:rPr lang="en-US" sz="7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Results</a:t>
            </a:r>
          </a:p>
          <a:p>
            <a:pPr algn="ctr"/>
            <a:endParaRPr lang="en-US" sz="7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endParaRPr>
          </a:p>
          <a:p>
            <a:pPr algn="ctr"/>
            <a:r>
              <a:rPr lang="en-US" sz="7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DO NOT REMOVE CARTRIDGE</a:t>
            </a:r>
          </a:p>
        </p:txBody>
      </p:sp>
      <p:sp>
        <p:nvSpPr>
          <p:cNvPr id="14" name="Rectangle 13">
            <a:extLst>
              <a:ext uri="{FF2B5EF4-FFF2-40B4-BE49-F238E27FC236}">
                <a16:creationId xmlns:a16="http://schemas.microsoft.com/office/drawing/2014/main" id="{B70562DB-3C8C-991D-4EBD-9418D3C5B192}"/>
              </a:ext>
            </a:extLst>
          </p:cNvPr>
          <p:cNvSpPr/>
          <p:nvPr/>
        </p:nvSpPr>
        <p:spPr>
          <a:xfrm>
            <a:off x="6627224" y="3452229"/>
            <a:ext cx="1483375" cy="392444"/>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Tree>
    <p:custDataLst>
      <p:tags r:id="rId1"/>
    </p:custDataLst>
    <p:extLst>
      <p:ext uri="{BB962C8B-B14F-4D97-AF65-F5344CB8AC3E}">
        <p14:creationId xmlns:p14="http://schemas.microsoft.com/office/powerpoint/2010/main" val="611548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CC9E0-561A-E740-E2FC-5BA17320D90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14449E4-E3F4-359C-2905-1BA5FDF7BFB5}"/>
              </a:ext>
            </a:extLst>
          </p:cNvPr>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009CDE"/>
          </a:solidFill>
        </p:spPr>
        <p:txBody>
          <a:bodyPr wrap="square" lIns="0" tIns="0" rIns="0" bIns="0" rtlCol="0"/>
          <a:lstStyle/>
          <a:p>
            <a:endParaRPr dirty="0"/>
          </a:p>
        </p:txBody>
      </p:sp>
      <p:sp>
        <p:nvSpPr>
          <p:cNvPr id="12" name="Text Placeholder 2">
            <a:extLst>
              <a:ext uri="{FF2B5EF4-FFF2-40B4-BE49-F238E27FC236}">
                <a16:creationId xmlns:a16="http://schemas.microsoft.com/office/drawing/2014/main" id="{AF15FF32-D18D-8BC1-0316-B3940653A999}"/>
              </a:ext>
            </a:extLst>
          </p:cNvPr>
          <p:cNvSpPr txBox="1">
            <a:spLocks/>
          </p:cNvSpPr>
          <p:nvPr/>
        </p:nvSpPr>
        <p:spPr>
          <a:xfrm>
            <a:off x="502920" y="1995814"/>
            <a:ext cx="8138160" cy="480060"/>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solidFill>
                  <a:schemeClr val="accent1"/>
                </a:solidFill>
                <a:latin typeface="+mn-lt"/>
              </a:rPr>
              <a:t>PERFORMING A PATIENT TEST</a:t>
            </a:r>
          </a:p>
        </p:txBody>
      </p:sp>
      <p:sp>
        <p:nvSpPr>
          <p:cNvPr id="13" name="Title 1">
            <a:extLst>
              <a:ext uri="{FF2B5EF4-FFF2-40B4-BE49-F238E27FC236}">
                <a16:creationId xmlns:a16="http://schemas.microsoft.com/office/drawing/2014/main" id="{57458E01-A106-3C0E-EA14-F914B93CC376}"/>
              </a:ext>
            </a:extLst>
          </p:cNvPr>
          <p:cNvSpPr txBox="1">
            <a:spLocks/>
          </p:cNvSpPr>
          <p:nvPr/>
        </p:nvSpPr>
        <p:spPr>
          <a:xfrm>
            <a:off x="502920" y="2331719"/>
            <a:ext cx="8138160" cy="1234440"/>
          </a:xfrm>
          <a:prstGeom prst="rect">
            <a:avLst/>
          </a:prstGeom>
        </p:spPr>
        <p:txBody>
          <a:bodyPr/>
          <a:lstStyle>
            <a:lvl1pPr algn="l" defTabSz="914400" rtl="0" eaLnBrk="1" latinLnBrk="0" hangingPunct="1">
              <a:lnSpc>
                <a:spcPct val="90000"/>
              </a:lnSpc>
              <a:spcBef>
                <a:spcPct val="0"/>
              </a:spcBef>
              <a:buNone/>
              <a:defRPr sz="2600" b="0" kern="1200" cap="none" spc="0" baseline="0">
                <a:solidFill>
                  <a:schemeClr val="accent3"/>
                </a:solidFill>
                <a:latin typeface="+mj-lt"/>
                <a:ea typeface="+mj-ea"/>
                <a:cs typeface="+mj-cs"/>
              </a:defRPr>
            </a:lvl1pPr>
          </a:lstStyle>
          <a:p>
            <a:r>
              <a:rPr lang="en-US" sz="4400" dirty="0">
                <a:solidFill>
                  <a:schemeClr val="bg1"/>
                </a:solidFill>
              </a:rPr>
              <a:t>Avoiding Errors</a:t>
            </a:r>
          </a:p>
        </p:txBody>
      </p:sp>
    </p:spTree>
    <p:custDataLst>
      <p:tags r:id="rId1"/>
    </p:custDataLst>
    <p:extLst>
      <p:ext uri="{BB962C8B-B14F-4D97-AF65-F5344CB8AC3E}">
        <p14:creationId xmlns:p14="http://schemas.microsoft.com/office/powerpoint/2010/main" val="4096654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AC4DA-A6C5-DE6E-E10C-7919A10C5E8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3F54748-46A3-78E9-2906-E0AC55B9AEF3}"/>
              </a:ext>
            </a:extLst>
          </p:cNvPr>
          <p:cNvSpPr>
            <a:spLocks noGrp="1"/>
          </p:cNvSpPr>
          <p:nvPr>
            <p:ph type="title"/>
          </p:nvPr>
        </p:nvSpPr>
        <p:spPr/>
        <p:txBody>
          <a:bodyPr/>
          <a:lstStyle/>
          <a:p>
            <a:r>
              <a:rPr lang="en-US" dirty="0"/>
              <a:t>Troubleshooting basic errors</a:t>
            </a:r>
            <a:endParaRPr lang="en-US" sz="2400" i="1" dirty="0"/>
          </a:p>
        </p:txBody>
      </p:sp>
      <p:sp>
        <p:nvSpPr>
          <p:cNvPr id="5" name="Slide Number Placeholder 4">
            <a:extLst>
              <a:ext uri="{FF2B5EF4-FFF2-40B4-BE49-F238E27FC236}">
                <a16:creationId xmlns:a16="http://schemas.microsoft.com/office/drawing/2014/main" id="{695B2233-D3D1-99C2-2F87-FDE9B133824E}"/>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32</a:t>
            </a:fld>
            <a:endParaRPr lang="en-IN" dirty="0"/>
          </a:p>
        </p:txBody>
      </p:sp>
      <p:pic>
        <p:nvPicPr>
          <p:cNvPr id="4" name="Picture 3" descr="A blue exclamation mark in a triangle&#10;&#10;Description automatically generated">
            <a:extLst>
              <a:ext uri="{FF2B5EF4-FFF2-40B4-BE49-F238E27FC236}">
                <a16:creationId xmlns:a16="http://schemas.microsoft.com/office/drawing/2014/main" id="{4EB8CE38-9317-A997-E949-E50C50C85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4815" y="1062222"/>
            <a:ext cx="1865128" cy="1865128"/>
          </a:xfrm>
          <a:prstGeom prst="rect">
            <a:avLst/>
          </a:prstGeom>
        </p:spPr>
      </p:pic>
      <p:sp>
        <p:nvSpPr>
          <p:cNvPr id="8" name="Text Placeholder 6">
            <a:extLst>
              <a:ext uri="{FF2B5EF4-FFF2-40B4-BE49-F238E27FC236}">
                <a16:creationId xmlns:a16="http://schemas.microsoft.com/office/drawing/2014/main" id="{89E7565C-DCBD-5FB8-F3A0-611BC60D3917}"/>
              </a:ext>
            </a:extLst>
          </p:cNvPr>
          <p:cNvSpPr>
            <a:spLocks noGrp="1"/>
          </p:cNvSpPr>
          <p:nvPr>
            <p:ph type="body" sz="quarter" idx="11"/>
          </p:nvPr>
        </p:nvSpPr>
        <p:spPr>
          <a:xfrm>
            <a:off x="502920" y="1287167"/>
            <a:ext cx="4862691" cy="3397250"/>
          </a:xfrm>
        </p:spPr>
        <p:txBody>
          <a:bodyPr/>
          <a:lstStyle/>
          <a:p>
            <a:r>
              <a:rPr lang="en-US" dirty="0"/>
              <a:t>TROUBLESHOOTING &amp; ERRORS</a:t>
            </a:r>
          </a:p>
          <a:p>
            <a:pPr defTabSz="385763">
              <a:spcBef>
                <a:spcPts val="254"/>
              </a:spcBef>
            </a:pPr>
            <a:r>
              <a:rPr lang="en-US" sz="1200" dirty="0">
                <a:solidFill>
                  <a:schemeClr val="accent1"/>
                </a:solidFill>
                <a:cs typeface="Calibri"/>
              </a:rPr>
              <a:t>ERROR MESSAGES AND QUALITY CHECK CODES</a:t>
            </a:r>
          </a:p>
          <a:p>
            <a:pPr marL="214313" indent="-214313" defTabSz="385763">
              <a:spcBef>
                <a:spcPts val="254"/>
              </a:spcBef>
              <a:buFont typeface="Arial" panose="020B0604020202020204" pitchFamily="34" charset="0"/>
              <a:buChar char="•"/>
            </a:pPr>
            <a:r>
              <a:rPr lang="en-US" sz="1400" dirty="0">
                <a:solidFill>
                  <a:schemeClr val="tx1"/>
                </a:solidFill>
              </a:rPr>
              <a:t>There are potential pre-analytical conditions, especially during the training period, that may not be detected by the operator.</a:t>
            </a:r>
          </a:p>
          <a:p>
            <a:pPr marL="214313" indent="-214313" defTabSz="385763">
              <a:spcBef>
                <a:spcPts val="254"/>
              </a:spcBef>
              <a:buFont typeface="Arial" panose="020B0604020202020204" pitchFamily="34" charset="0"/>
              <a:buChar char="•"/>
            </a:pPr>
            <a:r>
              <a:rPr lang="en-US" sz="1400" dirty="0">
                <a:solidFill>
                  <a:schemeClr val="tx1"/>
                </a:solidFill>
              </a:rPr>
              <a:t>The analyzer will detect the condition, halt the test cycle, and display a cause message followed by the action message </a:t>
            </a:r>
            <a:br>
              <a:rPr lang="en-US" sz="1400" dirty="0">
                <a:solidFill>
                  <a:schemeClr val="tx1"/>
                </a:solidFill>
              </a:rPr>
            </a:br>
            <a:r>
              <a:rPr lang="en-US" sz="1400" dirty="0">
                <a:solidFill>
                  <a:schemeClr val="tx1"/>
                </a:solidFill>
              </a:rPr>
              <a:t>“</a:t>
            </a:r>
            <a:r>
              <a:rPr lang="en-US" sz="1400" dirty="0">
                <a:solidFill>
                  <a:schemeClr val="accent3"/>
                </a:solidFill>
              </a:rPr>
              <a:t>USE ANOTHER CARTRIDGE</a:t>
            </a:r>
            <a:r>
              <a:rPr lang="en-US" sz="1400" dirty="0">
                <a:solidFill>
                  <a:schemeClr val="tx1"/>
                </a:solidFill>
              </a:rPr>
              <a:t>.”</a:t>
            </a:r>
          </a:p>
          <a:p>
            <a:endParaRPr lang="en-US" sz="1400" dirty="0">
              <a:solidFill>
                <a:schemeClr val="tx1"/>
              </a:solidFill>
            </a:endParaRPr>
          </a:p>
          <a:p>
            <a:endParaRPr lang="en-US" dirty="0"/>
          </a:p>
        </p:txBody>
      </p:sp>
      <p:sp>
        <p:nvSpPr>
          <p:cNvPr id="9" name="TextBox 8">
            <a:extLst>
              <a:ext uri="{FF2B5EF4-FFF2-40B4-BE49-F238E27FC236}">
                <a16:creationId xmlns:a16="http://schemas.microsoft.com/office/drawing/2014/main" id="{D4BE33DD-A8C5-8AE8-9088-CACD550FB3AF}"/>
              </a:ext>
            </a:extLst>
          </p:cNvPr>
          <p:cNvSpPr txBox="1"/>
          <p:nvPr/>
        </p:nvSpPr>
        <p:spPr>
          <a:xfrm>
            <a:off x="1026795" y="3267941"/>
            <a:ext cx="4348113" cy="1077218"/>
          </a:xfrm>
          <a:prstGeom prst="rect">
            <a:avLst/>
          </a:prstGeom>
          <a:noFill/>
        </p:spPr>
        <p:txBody>
          <a:bodyPr wrap="square" lIns="91440" tIns="45720" rIns="91440" bIns="45720" rtlCol="0" anchor="t">
            <a:spAutoFit/>
          </a:bodyPr>
          <a:lstStyle/>
          <a:p>
            <a:pPr defTabSz="514350"/>
            <a:r>
              <a:rPr lang="en-US" sz="1400" b="1" dirty="0">
                <a:solidFill>
                  <a:schemeClr val="accent3"/>
                </a:solidFill>
                <a:cs typeface="Calibri"/>
              </a:rPr>
              <a:t>QUICK TIPS TO PREVENT ERRORS</a:t>
            </a:r>
          </a:p>
          <a:p>
            <a:pPr marL="285750" indent="-285750" defTabSz="514350">
              <a:buFont typeface="Arial" panose="020B0604020202020204" pitchFamily="34" charset="0"/>
              <a:buChar char="•"/>
            </a:pPr>
            <a:r>
              <a:rPr lang="en-US" sz="1000" b="1" dirty="0">
                <a:solidFill>
                  <a:srgbClr val="000000"/>
                </a:solidFill>
                <a:cs typeface="Calibri"/>
              </a:rPr>
              <a:t>The cartridge and analyzer must be at room temperature </a:t>
            </a:r>
            <a:br>
              <a:rPr lang="en-US" sz="1000" b="1" dirty="0">
                <a:cs typeface="Calibri" panose="020F0502020204030204" pitchFamily="34" charset="0"/>
              </a:rPr>
            </a:br>
            <a:r>
              <a:rPr lang="en-US" sz="1000" b="1" dirty="0">
                <a:solidFill>
                  <a:srgbClr val="000000"/>
                </a:solidFill>
                <a:cs typeface="Calibri"/>
              </a:rPr>
              <a:t>(18-30 °C or 64-86 °F)  to perform the test. </a:t>
            </a:r>
            <a:endParaRPr lang="en-US" sz="1000" b="1" dirty="0">
              <a:solidFill>
                <a:srgbClr val="000000"/>
              </a:solidFill>
              <a:ea typeface="Calibri"/>
              <a:cs typeface="Calibri"/>
            </a:endParaRPr>
          </a:p>
          <a:p>
            <a:pPr marL="285750" indent="-285750" defTabSz="514350">
              <a:buFont typeface="Arial" panose="020B0604020202020204" pitchFamily="34" charset="0"/>
              <a:buChar char="•"/>
            </a:pPr>
            <a:r>
              <a:rPr lang="en-US" sz="1000" b="1" dirty="0">
                <a:solidFill>
                  <a:srgbClr val="000000"/>
                </a:solidFill>
                <a:cs typeface="Calibri"/>
              </a:rPr>
              <a:t>The cartridge must be correctly filled, closed and sealed.</a:t>
            </a:r>
            <a:endParaRPr lang="en-US" sz="1000" b="1" dirty="0">
              <a:solidFill>
                <a:srgbClr val="000000"/>
              </a:solidFill>
              <a:ea typeface="Calibri"/>
              <a:cs typeface="Calibri"/>
            </a:endParaRPr>
          </a:p>
          <a:p>
            <a:pPr marL="285750" indent="-285750" defTabSz="514350">
              <a:buFont typeface="Arial" panose="020B0604020202020204" pitchFamily="34" charset="0"/>
              <a:buChar char="•"/>
            </a:pPr>
            <a:r>
              <a:rPr lang="en-US" sz="1000" b="1" dirty="0">
                <a:solidFill>
                  <a:srgbClr val="000000"/>
                </a:solidFill>
                <a:cs typeface="Calibri"/>
              </a:rPr>
              <a:t>The analyzer must remain on a level surface. Level surface includes performing the test with the analyzer in the downloader/recharger.</a:t>
            </a:r>
            <a:endParaRPr lang="en-US" sz="1000" b="1" dirty="0">
              <a:solidFill>
                <a:srgbClr val="000000"/>
              </a:solidFill>
              <a:ea typeface="Calibri"/>
              <a:cs typeface="Calibri"/>
            </a:endParaRPr>
          </a:p>
        </p:txBody>
      </p:sp>
      <p:cxnSp>
        <p:nvCxnSpPr>
          <p:cNvPr id="10" name="Straight Connector 9">
            <a:extLst>
              <a:ext uri="{FF2B5EF4-FFF2-40B4-BE49-F238E27FC236}">
                <a16:creationId xmlns:a16="http://schemas.microsoft.com/office/drawing/2014/main" id="{7F6EE4FD-8E59-EA6B-D3ED-994E078E9600}"/>
              </a:ext>
            </a:extLst>
          </p:cNvPr>
          <p:cNvCxnSpPr>
            <a:cxnSpLocks/>
          </p:cNvCxnSpPr>
          <p:nvPr/>
        </p:nvCxnSpPr>
        <p:spPr>
          <a:xfrm>
            <a:off x="502920" y="3097043"/>
            <a:ext cx="4751911"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11" name="Picture 10" descr="A light bulb with rays of light&#10;&#10;AI-generated content may be incorrect.">
            <a:extLst>
              <a:ext uri="{FF2B5EF4-FFF2-40B4-BE49-F238E27FC236}">
                <a16:creationId xmlns:a16="http://schemas.microsoft.com/office/drawing/2014/main" id="{CEB20BBF-F846-43F1-A37A-E7455A6893F9}"/>
              </a:ext>
            </a:extLst>
          </p:cNvPr>
          <p:cNvPicPr>
            <a:picLocks noChangeAspect="1"/>
          </p:cNvPicPr>
          <p:nvPr/>
        </p:nvPicPr>
        <p:blipFill>
          <a:blip r:embed="rId4"/>
          <a:stretch>
            <a:fillRect/>
          </a:stretch>
        </p:blipFill>
        <p:spPr>
          <a:xfrm>
            <a:off x="416719" y="3388519"/>
            <a:ext cx="523875" cy="502444"/>
          </a:xfrm>
          <a:prstGeom prst="rect">
            <a:avLst/>
          </a:prstGeom>
        </p:spPr>
      </p:pic>
    </p:spTree>
    <p:custDataLst>
      <p:tags r:id="rId1"/>
    </p:custDataLst>
    <p:extLst>
      <p:ext uri="{BB962C8B-B14F-4D97-AF65-F5344CB8AC3E}">
        <p14:creationId xmlns:p14="http://schemas.microsoft.com/office/powerpoint/2010/main" val="1258949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4B812-4607-3FAC-8586-29BAD94D044C}"/>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B8BE476C-AB6C-626B-E968-5638C03F0162}"/>
              </a:ext>
            </a:extLst>
          </p:cNvPr>
          <p:cNvSpPr>
            <a:spLocks noGrp="1"/>
          </p:cNvSpPr>
          <p:nvPr>
            <p:ph type="title"/>
          </p:nvPr>
        </p:nvSpPr>
        <p:spPr/>
        <p:txBody>
          <a:bodyPr/>
          <a:lstStyle/>
          <a:p>
            <a:r>
              <a:rPr lang="en-US" dirty="0"/>
              <a:t>Factors affecting </a:t>
            </a:r>
            <a:r>
              <a:rPr lang="en-US" b="1" dirty="0"/>
              <a:t>Sodium</a:t>
            </a:r>
            <a:r>
              <a:rPr lang="en-US" dirty="0"/>
              <a:t> results</a:t>
            </a:r>
          </a:p>
        </p:txBody>
      </p:sp>
      <p:sp>
        <p:nvSpPr>
          <p:cNvPr id="6" name="Slide Number Placeholder 5">
            <a:extLst>
              <a:ext uri="{FF2B5EF4-FFF2-40B4-BE49-F238E27FC236}">
                <a16:creationId xmlns:a16="http://schemas.microsoft.com/office/drawing/2014/main" id="{0DF54142-3764-403B-362F-590EFE3CE746}"/>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33</a:t>
            </a:fld>
            <a:endParaRPr lang="en-IN" dirty="0"/>
          </a:p>
        </p:txBody>
      </p:sp>
      <p:sp>
        <p:nvSpPr>
          <p:cNvPr id="14" name="Content Placeholder 13">
            <a:extLst>
              <a:ext uri="{FF2B5EF4-FFF2-40B4-BE49-F238E27FC236}">
                <a16:creationId xmlns:a16="http://schemas.microsoft.com/office/drawing/2014/main" id="{4948094D-5CD9-0207-5371-3E0AA3371FB3}"/>
              </a:ext>
            </a:extLst>
          </p:cNvPr>
          <p:cNvSpPr>
            <a:spLocks noGrp="1"/>
          </p:cNvSpPr>
          <p:nvPr>
            <p:ph type="body" sz="quarter" idx="11"/>
          </p:nvPr>
        </p:nvSpPr>
        <p:spPr>
          <a:xfrm>
            <a:off x="502920" y="1287167"/>
            <a:ext cx="4181864" cy="915706"/>
          </a:xfrm>
        </p:spPr>
        <p:txBody>
          <a:bodyPr vert="horz" lIns="0" tIns="0" rIns="91440" bIns="45720" rtlCol="0" anchor="t">
            <a:noAutofit/>
          </a:bodyPr>
          <a:lstStyle/>
          <a:p>
            <a:pPr marL="12700" marR="0">
              <a:spcBef>
                <a:spcPts val="960"/>
              </a:spcBef>
            </a:pPr>
            <a:r>
              <a:rPr lang="en-US" b="0" spc="-10" dirty="0">
                <a:solidFill>
                  <a:schemeClr val="accent3"/>
                </a:solidFill>
                <a:latin typeface="Calibri"/>
                <a:cs typeface="Calibri"/>
              </a:rPr>
              <a:t>AVOID AFFECTING SODIUM RESULTS</a:t>
            </a:r>
          </a:p>
          <a:p>
            <a:pPr marL="169545" lvl="1" indent="-169545">
              <a:spcBef>
                <a:spcPts val="0"/>
              </a:spcBef>
              <a:buClr>
                <a:srgbClr val="000000"/>
              </a:buClr>
            </a:pPr>
            <a:r>
              <a:rPr lang="en-US" dirty="0"/>
              <a:t> Draw adequate waste prior to drawing blood</a:t>
            </a:r>
            <a:endParaRPr lang="en-US" dirty="0">
              <a:ea typeface="Calibri"/>
              <a:cs typeface="Calibri"/>
            </a:endParaRPr>
          </a:p>
          <a:p>
            <a:pPr marL="169545" lvl="1" indent="-169545">
              <a:spcBef>
                <a:spcPts val="0"/>
              </a:spcBef>
              <a:buClr>
                <a:srgbClr val="000000"/>
              </a:buClr>
            </a:pPr>
            <a:r>
              <a:rPr lang="en-US" dirty="0"/>
              <a:t> Avoid drawing blood from an arm with an IV line</a:t>
            </a:r>
            <a:endParaRPr lang="en-US" dirty="0">
              <a:ea typeface="Calibri"/>
              <a:cs typeface="Calibri"/>
            </a:endParaRPr>
          </a:p>
          <a:p>
            <a:pPr marL="169545" marR="0" lvl="1" indent="-169545">
              <a:spcBef>
                <a:spcPts val="0"/>
              </a:spcBef>
              <a:buClr>
                <a:srgbClr val="000000"/>
              </a:buClr>
            </a:pPr>
            <a:endParaRPr lang="en-US" sz="1200" dirty="0">
              <a:latin typeface="+mn-lt"/>
              <a:ea typeface="Calibri"/>
              <a:cs typeface="Calibri"/>
            </a:endParaRPr>
          </a:p>
          <a:p>
            <a:pPr marR="0" algn="l" rtl="0">
              <a:buClr>
                <a:srgbClr val="000000"/>
              </a:buClr>
            </a:pPr>
            <a:endParaRPr lang="en-US" sz="2000" b="0" i="0" u="none" strike="noStrike" baseline="30000" dirty="0">
              <a:solidFill>
                <a:srgbClr val="000000"/>
              </a:solidFill>
              <a:latin typeface="Calibri" panose="020F0502020204030204" pitchFamily="34" charset="0"/>
              <a:ea typeface="Calibri" panose="020F0502020204030204" pitchFamily="34" charset="0"/>
            </a:endParaRPr>
          </a:p>
          <a:p>
            <a:pPr marL="169545" marR="0" lvl="1" indent="-169545" algn="l" rtl="0"/>
            <a:endParaRPr lang="en-US" sz="1600" b="0" i="0" u="none" strike="noStrike" baseline="30000" dirty="0">
              <a:solidFill>
                <a:srgbClr val="000000"/>
              </a:solidFill>
              <a:latin typeface="等线" panose="02010600030101010101" pitchFamily="2" charset="-122"/>
              <a:ea typeface="等线" panose="02010600030101010101" pitchFamily="2" charset="-122"/>
            </a:endParaRPr>
          </a:p>
        </p:txBody>
      </p:sp>
      <p:sp>
        <p:nvSpPr>
          <p:cNvPr id="2" name="object 7">
            <a:extLst>
              <a:ext uri="{FF2B5EF4-FFF2-40B4-BE49-F238E27FC236}">
                <a16:creationId xmlns:a16="http://schemas.microsoft.com/office/drawing/2014/main" id="{0AE841FA-BBB2-55A4-82A6-33BA9AF88A43}"/>
              </a:ext>
            </a:extLst>
          </p:cNvPr>
          <p:cNvSpPr txBox="1"/>
          <p:nvPr/>
        </p:nvSpPr>
        <p:spPr>
          <a:xfrm>
            <a:off x="929303" y="2682231"/>
            <a:ext cx="4181864" cy="396903"/>
          </a:xfrm>
          <a:prstGeom prst="rect">
            <a:avLst/>
          </a:prstGeom>
        </p:spPr>
        <p:txBody>
          <a:bodyPr vert="horz" wrap="square" lIns="0" tIns="14604" rIns="0" bIns="0" rtlCol="0">
            <a:spAutoFit/>
          </a:bodyPr>
          <a:lstStyle/>
          <a:p>
            <a:pPr>
              <a:lnSpc>
                <a:spcPct val="100000"/>
              </a:lnSpc>
              <a:spcBef>
                <a:spcPts val="114"/>
              </a:spcBef>
            </a:pPr>
            <a:r>
              <a:rPr lang="en-US" sz="1400" b="1" dirty="0">
                <a:solidFill>
                  <a:schemeClr val="tx2"/>
                </a:solidFill>
                <a:latin typeface="Calibri"/>
                <a:cs typeface="Calibri"/>
              </a:rPr>
              <a:t>IMPORTANT</a:t>
            </a:r>
            <a:endParaRPr lang="en-US" sz="1400" b="1" dirty="0">
              <a:solidFill>
                <a:schemeClr val="tx1">
                  <a:lumMod val="85000"/>
                  <a:lumOff val="15000"/>
                </a:schemeClr>
              </a:solidFill>
              <a:latin typeface="Calibri"/>
              <a:cs typeface="Calibri"/>
            </a:endParaRPr>
          </a:p>
          <a:p>
            <a:pPr>
              <a:lnSpc>
                <a:spcPct val="100000"/>
              </a:lnSpc>
              <a:spcBef>
                <a:spcPts val="114"/>
              </a:spcBef>
            </a:pPr>
            <a:r>
              <a:rPr lang="en-US" sz="1000" b="1" dirty="0">
                <a:latin typeface="Calibri"/>
                <a:cs typeface="Calibri"/>
              </a:rPr>
              <a:t>Mix thoroughly and test promptly</a:t>
            </a:r>
          </a:p>
        </p:txBody>
      </p:sp>
      <p:pic>
        <p:nvPicPr>
          <p:cNvPr id="4" name="Picture 3" descr="Icon&#10;&#10;Description automatically generated">
            <a:extLst>
              <a:ext uri="{FF2B5EF4-FFF2-40B4-BE49-F238E27FC236}">
                <a16:creationId xmlns:a16="http://schemas.microsoft.com/office/drawing/2014/main" id="{75096662-4C3E-C138-746D-0DE46DC567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19" y="2708853"/>
            <a:ext cx="342207" cy="342207"/>
          </a:xfrm>
          <a:prstGeom prst="rect">
            <a:avLst/>
          </a:prstGeom>
        </p:spPr>
      </p:pic>
      <p:grpSp>
        <p:nvGrpSpPr>
          <p:cNvPr id="11" name="Group 10">
            <a:extLst>
              <a:ext uri="{FF2B5EF4-FFF2-40B4-BE49-F238E27FC236}">
                <a16:creationId xmlns:a16="http://schemas.microsoft.com/office/drawing/2014/main" id="{B5BEF0F5-3D08-7061-70FE-EBCB3F06ED7C}"/>
              </a:ext>
            </a:extLst>
          </p:cNvPr>
          <p:cNvGrpSpPr/>
          <p:nvPr/>
        </p:nvGrpSpPr>
        <p:grpSpPr>
          <a:xfrm>
            <a:off x="7096870" y="1533562"/>
            <a:ext cx="1354239" cy="1338621"/>
            <a:chOff x="5521842" y="960120"/>
            <a:chExt cx="2452334" cy="2413945"/>
          </a:xfrm>
        </p:grpSpPr>
        <p:sp>
          <p:nvSpPr>
            <p:cNvPr id="5" name="Oval 4">
              <a:extLst>
                <a:ext uri="{FF2B5EF4-FFF2-40B4-BE49-F238E27FC236}">
                  <a16:creationId xmlns:a16="http://schemas.microsoft.com/office/drawing/2014/main" id="{18FD0B62-37DD-77E4-2E23-6E67846A98BA}"/>
                </a:ext>
              </a:extLst>
            </p:cNvPr>
            <p:cNvSpPr/>
            <p:nvPr/>
          </p:nvSpPr>
          <p:spPr>
            <a:xfrm>
              <a:off x="5521842" y="1209195"/>
              <a:ext cx="2252225" cy="2164870"/>
            </a:xfrm>
            <a:prstGeom prst="ellipse">
              <a:avLst/>
            </a:prstGeom>
            <a:blipFill>
              <a:blip r:embed="rId4"/>
              <a:stretch>
                <a:fillRect/>
              </a:stretch>
            </a:bli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No sign with solid fill">
              <a:extLst>
                <a:ext uri="{FF2B5EF4-FFF2-40B4-BE49-F238E27FC236}">
                  <a16:creationId xmlns:a16="http://schemas.microsoft.com/office/drawing/2014/main" id="{24EB94F3-4E34-F431-8DE3-6C7E0CFD30C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98750" y="960120"/>
              <a:ext cx="1075426" cy="1075426"/>
            </a:xfrm>
            <a:prstGeom prst="rect">
              <a:avLst/>
            </a:prstGeom>
          </p:spPr>
        </p:pic>
      </p:grpSp>
      <p:cxnSp>
        <p:nvCxnSpPr>
          <p:cNvPr id="8" name="Straight Connector 7">
            <a:extLst>
              <a:ext uri="{FF2B5EF4-FFF2-40B4-BE49-F238E27FC236}">
                <a16:creationId xmlns:a16="http://schemas.microsoft.com/office/drawing/2014/main" id="{9E6D13DB-B723-2143-F72E-ED93966D7BC6}"/>
              </a:ext>
            </a:extLst>
          </p:cNvPr>
          <p:cNvCxnSpPr>
            <a:cxnSpLocks/>
          </p:cNvCxnSpPr>
          <p:nvPr/>
        </p:nvCxnSpPr>
        <p:spPr>
          <a:xfrm>
            <a:off x="502919" y="2470619"/>
            <a:ext cx="3722717"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3" name="Picture 6" descr="01_03_250">
            <a:extLst>
              <a:ext uri="{FF2B5EF4-FFF2-40B4-BE49-F238E27FC236}">
                <a16:creationId xmlns:a16="http://schemas.microsoft.com/office/drawing/2014/main" id="{9E2FA6B6-7EB5-6175-D01D-9F4C702FB70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2669" t="5280" r="9392" b="56456"/>
          <a:stretch/>
        </p:blipFill>
        <p:spPr bwMode="auto">
          <a:xfrm>
            <a:off x="5563487" y="1619977"/>
            <a:ext cx="1295703" cy="125220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a:extLst>
              <a:ext uri="{FF2B5EF4-FFF2-40B4-BE49-F238E27FC236}">
                <a16:creationId xmlns:a16="http://schemas.microsoft.com/office/drawing/2014/main" id="{2A737DF3-94D6-8F33-50DF-0CE64613895E}"/>
              </a:ext>
            </a:extLst>
          </p:cNvPr>
          <p:cNvSpPr/>
          <p:nvPr/>
        </p:nvSpPr>
        <p:spPr>
          <a:xfrm>
            <a:off x="5634199" y="1685842"/>
            <a:ext cx="1202705" cy="114950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descr="Checkmark with solid fill">
            <a:extLst>
              <a:ext uri="{FF2B5EF4-FFF2-40B4-BE49-F238E27FC236}">
                <a16:creationId xmlns:a16="http://schemas.microsoft.com/office/drawing/2014/main" id="{9E15A7F5-5146-ADCA-1C92-AA5607346D6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31136" y="1512335"/>
            <a:ext cx="548640" cy="548640"/>
          </a:xfrm>
          <a:prstGeom prst="rect">
            <a:avLst/>
          </a:prstGeom>
        </p:spPr>
      </p:pic>
    </p:spTree>
    <p:custDataLst>
      <p:tags r:id="rId1"/>
    </p:custDataLst>
    <p:extLst>
      <p:ext uri="{BB962C8B-B14F-4D97-AF65-F5344CB8AC3E}">
        <p14:creationId xmlns:p14="http://schemas.microsoft.com/office/powerpoint/2010/main" val="3668125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F7599-64F2-4DD1-87B1-B4E43D42274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90E11EA-2F58-D319-F7F5-C0252804D416}"/>
              </a:ext>
            </a:extLst>
          </p:cNvPr>
          <p:cNvSpPr>
            <a:spLocks noGrp="1"/>
          </p:cNvSpPr>
          <p:nvPr>
            <p:ph type="title"/>
          </p:nvPr>
        </p:nvSpPr>
        <p:spPr/>
        <p:txBody>
          <a:bodyPr/>
          <a:lstStyle/>
          <a:p>
            <a:r>
              <a:rPr lang="en-US" dirty="0"/>
              <a:t>Factors affecting </a:t>
            </a:r>
            <a:r>
              <a:rPr lang="en-US" b="1" dirty="0"/>
              <a:t>Potassium</a:t>
            </a:r>
            <a:r>
              <a:rPr lang="en-US" dirty="0"/>
              <a:t> results</a:t>
            </a:r>
          </a:p>
        </p:txBody>
      </p:sp>
      <p:sp>
        <p:nvSpPr>
          <p:cNvPr id="6" name="Slide Number Placeholder 5">
            <a:extLst>
              <a:ext uri="{FF2B5EF4-FFF2-40B4-BE49-F238E27FC236}">
                <a16:creationId xmlns:a16="http://schemas.microsoft.com/office/drawing/2014/main" id="{89318B69-88A6-6D84-73DB-32853E24FC20}"/>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34</a:t>
            </a:fld>
            <a:endParaRPr lang="en-IN" dirty="0"/>
          </a:p>
        </p:txBody>
      </p:sp>
      <p:sp>
        <p:nvSpPr>
          <p:cNvPr id="14" name="Content Placeholder 13">
            <a:extLst>
              <a:ext uri="{FF2B5EF4-FFF2-40B4-BE49-F238E27FC236}">
                <a16:creationId xmlns:a16="http://schemas.microsoft.com/office/drawing/2014/main" id="{98595297-27CC-6CBC-FC15-B3FB6A678A8D}"/>
              </a:ext>
            </a:extLst>
          </p:cNvPr>
          <p:cNvSpPr>
            <a:spLocks noGrp="1"/>
          </p:cNvSpPr>
          <p:nvPr>
            <p:ph type="body" sz="quarter" idx="11"/>
          </p:nvPr>
        </p:nvSpPr>
        <p:spPr>
          <a:xfrm>
            <a:off x="502920" y="1233827"/>
            <a:ext cx="4167505" cy="3450590"/>
          </a:xfrm>
        </p:spPr>
        <p:txBody>
          <a:bodyPr vert="horz" lIns="0" tIns="0" rIns="91440" bIns="45720" rtlCol="0" anchor="t">
            <a:noAutofit/>
          </a:bodyPr>
          <a:lstStyle/>
          <a:p>
            <a:pPr marL="12700">
              <a:spcBef>
                <a:spcPts val="960"/>
              </a:spcBef>
            </a:pPr>
            <a:r>
              <a:rPr lang="en-US" b="0" spc="-10" dirty="0">
                <a:solidFill>
                  <a:schemeClr val="accent3"/>
                </a:solidFill>
                <a:latin typeface="Calibri"/>
                <a:cs typeface="Calibri"/>
              </a:rPr>
              <a:t>AVOID AFFECTING POTASSIUM RESULTS</a:t>
            </a:r>
          </a:p>
          <a:p>
            <a:pPr marL="169545" lvl="1" indent="-169545">
              <a:spcBef>
                <a:spcPts val="0"/>
              </a:spcBef>
              <a:buClr>
                <a:srgbClr val="000000"/>
              </a:buClr>
            </a:pPr>
            <a:r>
              <a:rPr lang="en-US" dirty="0"/>
              <a:t>Prevent hemolysis resulting from traumatic            draws / vigorous sample  handling</a:t>
            </a:r>
            <a:endParaRPr lang="en-US" dirty="0">
              <a:ea typeface="Calibri"/>
              <a:cs typeface="Calibri"/>
            </a:endParaRPr>
          </a:p>
          <a:p>
            <a:pPr marL="169545" lvl="1" indent="-169545">
              <a:spcBef>
                <a:spcPts val="0"/>
              </a:spcBef>
              <a:buClr>
                <a:srgbClr val="000000"/>
              </a:buClr>
            </a:pPr>
            <a:r>
              <a:rPr lang="en-US" dirty="0"/>
              <a:t>Do </a:t>
            </a:r>
            <a:r>
              <a:rPr lang="en-US" b="1" dirty="0"/>
              <a:t>NOT</a:t>
            </a:r>
            <a:r>
              <a:rPr lang="en-US" dirty="0"/>
              <a:t> ice samples</a:t>
            </a:r>
            <a:endParaRPr lang="en-US" dirty="0">
              <a:ea typeface="Calibri"/>
              <a:cs typeface="Calibri"/>
            </a:endParaRPr>
          </a:p>
          <a:p>
            <a:pPr marL="169545" lvl="1" indent="-169545">
              <a:spcBef>
                <a:spcPts val="0"/>
              </a:spcBef>
              <a:buClr>
                <a:srgbClr val="000000"/>
              </a:buClr>
            </a:pPr>
            <a:r>
              <a:rPr lang="en-US" dirty="0"/>
              <a:t>Test promptly</a:t>
            </a:r>
            <a:endParaRPr lang="en-US" dirty="0">
              <a:ea typeface="Calibri"/>
              <a:cs typeface="Calibri"/>
            </a:endParaRPr>
          </a:p>
          <a:p>
            <a:pPr marL="169545" lvl="1" indent="-169545">
              <a:spcBef>
                <a:spcPts val="0"/>
              </a:spcBef>
              <a:buClr>
                <a:srgbClr val="000000"/>
              </a:buClr>
            </a:pPr>
            <a:r>
              <a:rPr lang="en-US" dirty="0"/>
              <a:t>Avoid extra muscular activity drawing blood</a:t>
            </a:r>
            <a:endParaRPr lang="en-US" b="0" i="0" u="none" strike="noStrike" baseline="30000" dirty="0">
              <a:solidFill>
                <a:srgbClr val="000000"/>
              </a:solidFill>
              <a:ea typeface="等线" panose="02010600030101010101" pitchFamily="2" charset="-122"/>
            </a:endParaRPr>
          </a:p>
        </p:txBody>
      </p:sp>
      <p:sp>
        <p:nvSpPr>
          <p:cNvPr id="3" name="object 7">
            <a:extLst>
              <a:ext uri="{FF2B5EF4-FFF2-40B4-BE49-F238E27FC236}">
                <a16:creationId xmlns:a16="http://schemas.microsoft.com/office/drawing/2014/main" id="{97DF4566-0CFB-0D6D-A8F3-40674AB1BB8C}"/>
              </a:ext>
            </a:extLst>
          </p:cNvPr>
          <p:cNvSpPr txBox="1"/>
          <p:nvPr/>
        </p:nvSpPr>
        <p:spPr>
          <a:xfrm>
            <a:off x="910635" y="3177567"/>
            <a:ext cx="4181864" cy="730327"/>
          </a:xfrm>
          <a:prstGeom prst="rect">
            <a:avLst/>
          </a:prstGeom>
        </p:spPr>
        <p:txBody>
          <a:bodyPr vert="horz" wrap="square" lIns="0" tIns="14604" rIns="0" bIns="0" rtlCol="0">
            <a:spAutoFit/>
          </a:bodyPr>
          <a:lstStyle/>
          <a:p>
            <a:pPr>
              <a:lnSpc>
                <a:spcPct val="100000"/>
              </a:lnSpc>
              <a:spcBef>
                <a:spcPts val="114"/>
              </a:spcBef>
            </a:pPr>
            <a:r>
              <a:rPr lang="en-US" sz="1400" b="1" dirty="0">
                <a:solidFill>
                  <a:schemeClr val="tx2"/>
                </a:solidFill>
                <a:latin typeface="Calibri"/>
                <a:cs typeface="Calibri"/>
              </a:rPr>
              <a:t>IMPORTANT</a:t>
            </a:r>
            <a:endParaRPr lang="en-US" sz="1400" b="1" dirty="0">
              <a:solidFill>
                <a:schemeClr val="tx1">
                  <a:lumMod val="85000"/>
                  <a:lumOff val="15000"/>
                </a:schemeClr>
              </a:solidFill>
              <a:latin typeface="Calibri"/>
              <a:cs typeface="Calibri"/>
            </a:endParaRPr>
          </a:p>
          <a:p>
            <a:pPr>
              <a:lnSpc>
                <a:spcPct val="100000"/>
              </a:lnSpc>
              <a:spcBef>
                <a:spcPts val="114"/>
              </a:spcBef>
            </a:pPr>
            <a:r>
              <a:rPr lang="en-US" sz="1000" b="1" dirty="0">
                <a:latin typeface="Calibri"/>
                <a:cs typeface="Calibri"/>
              </a:rPr>
              <a:t>Mix thoroughly and test promptly</a:t>
            </a:r>
          </a:p>
          <a:p>
            <a:pPr>
              <a:spcBef>
                <a:spcPts val="114"/>
              </a:spcBef>
            </a:pPr>
            <a:r>
              <a:rPr lang="en-US" sz="1000" b="1" dirty="0">
                <a:cs typeface="Calibri" panose="020F0502020204030204" pitchFamily="34" charset="0"/>
              </a:rPr>
              <a:t>Capillary samples not applicable for Potassium tests.</a:t>
            </a:r>
          </a:p>
          <a:p>
            <a:pPr>
              <a:lnSpc>
                <a:spcPct val="100000"/>
              </a:lnSpc>
              <a:spcBef>
                <a:spcPts val="114"/>
              </a:spcBef>
            </a:pPr>
            <a:endParaRPr lang="en-US" sz="1000" b="1" dirty="0">
              <a:latin typeface="Calibri"/>
              <a:cs typeface="Calibri"/>
            </a:endParaRPr>
          </a:p>
        </p:txBody>
      </p:sp>
      <p:pic>
        <p:nvPicPr>
          <p:cNvPr id="5" name="Picture 4" descr="Icon&#10;&#10;Description automatically generated">
            <a:extLst>
              <a:ext uri="{FF2B5EF4-FFF2-40B4-BE49-F238E27FC236}">
                <a16:creationId xmlns:a16="http://schemas.microsoft.com/office/drawing/2014/main" id="{7E3EED34-2014-456A-60D2-466CDA081B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206" y="3208579"/>
            <a:ext cx="342207" cy="342207"/>
          </a:xfrm>
          <a:prstGeom prst="rect">
            <a:avLst/>
          </a:prstGeom>
        </p:spPr>
      </p:pic>
      <p:pic>
        <p:nvPicPr>
          <p:cNvPr id="10" name="Picture 9">
            <a:extLst>
              <a:ext uri="{FF2B5EF4-FFF2-40B4-BE49-F238E27FC236}">
                <a16:creationId xmlns:a16="http://schemas.microsoft.com/office/drawing/2014/main" id="{635156E4-A50E-8D62-EC27-CDEB4925DA14}"/>
              </a:ext>
            </a:extLst>
          </p:cNvPr>
          <p:cNvPicPr>
            <a:picLocks noChangeAspect="1"/>
          </p:cNvPicPr>
          <p:nvPr/>
        </p:nvPicPr>
        <p:blipFill>
          <a:blip r:embed="rId4"/>
          <a:srcRect l="50313" b="147"/>
          <a:stretch/>
        </p:blipFill>
        <p:spPr>
          <a:xfrm>
            <a:off x="6617063" y="1109848"/>
            <a:ext cx="1684923" cy="3341706"/>
          </a:xfrm>
          <a:prstGeom prst="rect">
            <a:avLst/>
          </a:prstGeom>
        </p:spPr>
      </p:pic>
      <p:sp>
        <p:nvSpPr>
          <p:cNvPr id="8" name="Rectangle 7">
            <a:extLst>
              <a:ext uri="{FF2B5EF4-FFF2-40B4-BE49-F238E27FC236}">
                <a16:creationId xmlns:a16="http://schemas.microsoft.com/office/drawing/2014/main" id="{0F248A3D-8F16-2428-58F1-CB92F6471A8F}"/>
              </a:ext>
            </a:extLst>
          </p:cNvPr>
          <p:cNvSpPr/>
          <p:nvPr/>
        </p:nvSpPr>
        <p:spPr>
          <a:xfrm>
            <a:off x="6158331" y="1532758"/>
            <a:ext cx="457200" cy="693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48C0CC18-A690-8207-8695-E8220B8ED6FD}"/>
              </a:ext>
            </a:extLst>
          </p:cNvPr>
          <p:cNvSpPr/>
          <p:nvPr/>
        </p:nvSpPr>
        <p:spPr>
          <a:xfrm>
            <a:off x="5223928" y="3047233"/>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9" name="Group 38">
            <a:extLst>
              <a:ext uri="{FF2B5EF4-FFF2-40B4-BE49-F238E27FC236}">
                <a16:creationId xmlns:a16="http://schemas.microsoft.com/office/drawing/2014/main" id="{51A981FE-745F-571C-E526-2D151569A20B}"/>
              </a:ext>
            </a:extLst>
          </p:cNvPr>
          <p:cNvGrpSpPr/>
          <p:nvPr/>
        </p:nvGrpSpPr>
        <p:grpSpPr>
          <a:xfrm>
            <a:off x="5254407" y="1401313"/>
            <a:ext cx="1169118" cy="1114426"/>
            <a:chOff x="5022056" y="1207294"/>
            <a:chExt cx="1169118" cy="1114426"/>
          </a:xfrm>
        </p:grpSpPr>
        <p:sp>
          <p:nvSpPr>
            <p:cNvPr id="37" name="Oval 36">
              <a:extLst>
                <a:ext uri="{FF2B5EF4-FFF2-40B4-BE49-F238E27FC236}">
                  <a16:creationId xmlns:a16="http://schemas.microsoft.com/office/drawing/2014/main" id="{7ABDCD66-A6F0-E6C6-BA26-93DEA00E2EB7}"/>
                </a:ext>
              </a:extLst>
            </p:cNvPr>
            <p:cNvSpPr/>
            <p:nvPr/>
          </p:nvSpPr>
          <p:spPr>
            <a:xfrm>
              <a:off x="5022056" y="1207294"/>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a:extLst>
                <a:ext uri="{FF2B5EF4-FFF2-40B4-BE49-F238E27FC236}">
                  <a16:creationId xmlns:a16="http://schemas.microsoft.com/office/drawing/2014/main" id="{0E843CDF-4AD8-C71A-0C10-3D409F1637F9}"/>
                </a:ext>
              </a:extLst>
            </p:cNvPr>
            <p:cNvSpPr txBox="1"/>
            <p:nvPr/>
          </p:nvSpPr>
          <p:spPr>
            <a:xfrm>
              <a:off x="5030981" y="1613241"/>
              <a:ext cx="1160193" cy="30777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dirty="0">
                  <a:solidFill>
                    <a:srgbClr val="004F71"/>
                  </a:solidFill>
                  <a:ea typeface="Calibri"/>
                  <a:cs typeface="Calibri"/>
                </a:rPr>
                <a:t>HEMOLYSIS</a:t>
              </a:r>
              <a:endParaRPr lang="en-US" sz="1400" dirty="0">
                <a:solidFill>
                  <a:srgbClr val="004F71"/>
                </a:solidFill>
                <a:ea typeface="Calibri"/>
                <a:cs typeface="Calibri"/>
              </a:endParaRPr>
            </a:p>
          </p:txBody>
        </p:sp>
      </p:grpSp>
      <p:pic>
        <p:nvPicPr>
          <p:cNvPr id="41" name="Graphic 40" descr="No sign with solid fill">
            <a:extLst>
              <a:ext uri="{FF2B5EF4-FFF2-40B4-BE49-F238E27FC236}">
                <a16:creationId xmlns:a16="http://schemas.microsoft.com/office/drawing/2014/main" id="{800F813A-F039-3E02-58DD-3390380AEEC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80291" y="1155682"/>
            <a:ext cx="746438" cy="746438"/>
          </a:xfrm>
          <a:prstGeom prst="rect">
            <a:avLst/>
          </a:prstGeom>
        </p:spPr>
      </p:pic>
      <p:pic>
        <p:nvPicPr>
          <p:cNvPr id="35" name="Graphic 34" descr="Checkmark with solid fill">
            <a:extLst>
              <a:ext uri="{FF2B5EF4-FFF2-40B4-BE49-F238E27FC236}">
                <a16:creationId xmlns:a16="http://schemas.microsoft.com/office/drawing/2014/main" id="{C1C76325-1182-35EE-4A03-5ED424B69B5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69215" y="3037742"/>
            <a:ext cx="548640" cy="548640"/>
          </a:xfrm>
          <a:prstGeom prst="rect">
            <a:avLst/>
          </a:prstGeom>
        </p:spPr>
      </p:pic>
      <p:sp>
        <p:nvSpPr>
          <p:cNvPr id="4" name="Oval 3">
            <a:extLst>
              <a:ext uri="{FF2B5EF4-FFF2-40B4-BE49-F238E27FC236}">
                <a16:creationId xmlns:a16="http://schemas.microsoft.com/office/drawing/2014/main" id="{D532FAF1-BEC8-2535-516C-345098E9D0F1}"/>
              </a:ext>
            </a:extLst>
          </p:cNvPr>
          <p:cNvSpPr/>
          <p:nvPr/>
        </p:nvSpPr>
        <p:spPr>
          <a:xfrm>
            <a:off x="6795370" y="2977822"/>
            <a:ext cx="1194874" cy="114950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A545D05D-C1B5-5097-AE44-BBB4BA782477}"/>
              </a:ext>
            </a:extLst>
          </p:cNvPr>
          <p:cNvSpPr/>
          <p:nvPr/>
        </p:nvSpPr>
        <p:spPr>
          <a:xfrm>
            <a:off x="6779237" y="1383773"/>
            <a:ext cx="1146131" cy="114950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2" name="Graphic 41" descr="No sign with solid fill">
            <a:extLst>
              <a:ext uri="{FF2B5EF4-FFF2-40B4-BE49-F238E27FC236}">
                <a16:creationId xmlns:a16="http://schemas.microsoft.com/office/drawing/2014/main" id="{3AE7969B-E3C5-5A9D-77C8-365AA305F6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77155" y="1155682"/>
            <a:ext cx="746438" cy="746438"/>
          </a:xfrm>
          <a:prstGeom prst="rect">
            <a:avLst/>
          </a:prstGeom>
        </p:spPr>
      </p:pic>
      <p:pic>
        <p:nvPicPr>
          <p:cNvPr id="19" name="Graphic 18" descr="No sign with solid fill">
            <a:extLst>
              <a:ext uri="{FF2B5EF4-FFF2-40B4-BE49-F238E27FC236}">
                <a16:creationId xmlns:a16="http://schemas.microsoft.com/office/drawing/2014/main" id="{70E1530C-1AA1-ED05-4A2D-49C48326101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43426" y="2804348"/>
            <a:ext cx="746438" cy="746438"/>
          </a:xfrm>
          <a:prstGeom prst="rect">
            <a:avLst/>
          </a:prstGeom>
        </p:spPr>
      </p:pic>
      <p:sp>
        <p:nvSpPr>
          <p:cNvPr id="2" name="TextBox 1">
            <a:extLst>
              <a:ext uri="{FF2B5EF4-FFF2-40B4-BE49-F238E27FC236}">
                <a16:creationId xmlns:a16="http://schemas.microsoft.com/office/drawing/2014/main" id="{C591F1BE-4A4A-1AAF-9B4D-C51D645F2956}"/>
              </a:ext>
            </a:extLst>
          </p:cNvPr>
          <p:cNvSpPr txBox="1"/>
          <p:nvPr/>
        </p:nvSpPr>
        <p:spPr>
          <a:xfrm>
            <a:off x="5221995" y="3343111"/>
            <a:ext cx="1160193" cy="5055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600"/>
              </a:lnSpc>
            </a:pPr>
            <a:r>
              <a:rPr lang="en-US" sz="1600" b="1" dirty="0">
                <a:solidFill>
                  <a:schemeClr val="accent3"/>
                </a:solidFill>
                <a:ea typeface="Calibri"/>
                <a:cs typeface="Calibri"/>
              </a:rPr>
              <a:t>TEST</a:t>
            </a:r>
            <a:br>
              <a:rPr lang="en-US" sz="1600" b="1" dirty="0">
                <a:solidFill>
                  <a:schemeClr val="accent3"/>
                </a:solidFill>
                <a:ea typeface="Calibri"/>
                <a:cs typeface="Calibri"/>
              </a:rPr>
            </a:br>
            <a:r>
              <a:rPr lang="en-US" sz="1600" b="1" dirty="0">
                <a:solidFill>
                  <a:schemeClr val="accent3"/>
                </a:solidFill>
                <a:ea typeface="Calibri"/>
                <a:cs typeface="Calibri"/>
              </a:rPr>
              <a:t>PROMPTLY</a:t>
            </a:r>
            <a:endParaRPr lang="en-US" dirty="0"/>
          </a:p>
        </p:txBody>
      </p:sp>
      <p:cxnSp>
        <p:nvCxnSpPr>
          <p:cNvPr id="11" name="Straight Connector 10">
            <a:extLst>
              <a:ext uri="{FF2B5EF4-FFF2-40B4-BE49-F238E27FC236}">
                <a16:creationId xmlns:a16="http://schemas.microsoft.com/office/drawing/2014/main" id="{617DF32F-0CEB-E8E5-4DB1-135E70E9D2C0}"/>
              </a:ext>
            </a:extLst>
          </p:cNvPr>
          <p:cNvCxnSpPr>
            <a:cxnSpLocks/>
          </p:cNvCxnSpPr>
          <p:nvPr/>
        </p:nvCxnSpPr>
        <p:spPr>
          <a:xfrm>
            <a:off x="502920" y="2990165"/>
            <a:ext cx="3392186" cy="0"/>
          </a:xfrm>
          <a:prstGeom prst="line">
            <a:avLst/>
          </a:prstGeom>
          <a:ln w="15875"/>
        </p:spPr>
        <p:style>
          <a:lnRef idx="1">
            <a:schemeClr val="accent3"/>
          </a:lnRef>
          <a:fillRef idx="0">
            <a:schemeClr val="accent3"/>
          </a:fillRef>
          <a:effectRef idx="0">
            <a:schemeClr val="accent3"/>
          </a:effectRef>
          <a:fontRef idx="minor">
            <a:schemeClr val="tx1"/>
          </a:fontRef>
        </p:style>
      </p:cxnSp>
    </p:spTree>
    <p:custDataLst>
      <p:tags r:id="rId1"/>
    </p:custDataLst>
    <p:extLst>
      <p:ext uri="{BB962C8B-B14F-4D97-AF65-F5344CB8AC3E}">
        <p14:creationId xmlns:p14="http://schemas.microsoft.com/office/powerpoint/2010/main" val="1508079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A8B31-0F8D-9F2E-C361-4E50EF70054D}"/>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C112D8C8-507F-CB14-903C-BCE32534A817}"/>
              </a:ext>
            </a:extLst>
          </p:cNvPr>
          <p:cNvSpPr>
            <a:spLocks noGrp="1"/>
          </p:cNvSpPr>
          <p:nvPr>
            <p:ph type="title"/>
          </p:nvPr>
        </p:nvSpPr>
        <p:spPr/>
        <p:txBody>
          <a:bodyPr/>
          <a:lstStyle/>
          <a:p>
            <a:r>
              <a:rPr lang="en-US" dirty="0"/>
              <a:t>Factors affecting </a:t>
            </a:r>
            <a:r>
              <a:rPr lang="en-US" b="1" dirty="0"/>
              <a:t>Glucose</a:t>
            </a:r>
            <a:r>
              <a:rPr lang="en-US" dirty="0"/>
              <a:t> results</a:t>
            </a:r>
          </a:p>
        </p:txBody>
      </p:sp>
      <p:sp>
        <p:nvSpPr>
          <p:cNvPr id="6" name="Slide Number Placeholder 5">
            <a:extLst>
              <a:ext uri="{FF2B5EF4-FFF2-40B4-BE49-F238E27FC236}">
                <a16:creationId xmlns:a16="http://schemas.microsoft.com/office/drawing/2014/main" id="{824305DD-3BBD-A686-36A8-490F6EB6C77D}"/>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35</a:t>
            </a:fld>
            <a:endParaRPr lang="en-IN" dirty="0"/>
          </a:p>
        </p:txBody>
      </p:sp>
      <p:sp>
        <p:nvSpPr>
          <p:cNvPr id="14" name="Content Placeholder 13">
            <a:extLst>
              <a:ext uri="{FF2B5EF4-FFF2-40B4-BE49-F238E27FC236}">
                <a16:creationId xmlns:a16="http://schemas.microsoft.com/office/drawing/2014/main" id="{9F4BB579-3A08-796A-16D0-3A69C93402AE}"/>
              </a:ext>
            </a:extLst>
          </p:cNvPr>
          <p:cNvSpPr>
            <a:spLocks noGrp="1"/>
          </p:cNvSpPr>
          <p:nvPr>
            <p:ph type="body" sz="quarter" idx="11"/>
          </p:nvPr>
        </p:nvSpPr>
        <p:spPr>
          <a:xfrm>
            <a:off x="522906" y="1442824"/>
            <a:ext cx="4614089" cy="1114426"/>
          </a:xfrm>
        </p:spPr>
        <p:txBody>
          <a:bodyPr/>
          <a:lstStyle/>
          <a:p>
            <a:pPr marL="12700" marR="0">
              <a:spcBef>
                <a:spcPts val="960"/>
              </a:spcBef>
            </a:pPr>
            <a:r>
              <a:rPr lang="en-US" sz="1800" b="0" spc="-10" dirty="0">
                <a:solidFill>
                  <a:schemeClr val="accent3"/>
                </a:solidFill>
                <a:latin typeface="Calibri"/>
                <a:cs typeface="Calibri"/>
              </a:rPr>
              <a:t>AVOID AFFECTING GLUCOSE RESULTS</a:t>
            </a:r>
          </a:p>
          <a:p>
            <a:pPr lvl="1">
              <a:spcBef>
                <a:spcPts val="0"/>
              </a:spcBef>
              <a:buClr>
                <a:srgbClr val="000000"/>
              </a:buClr>
            </a:pPr>
            <a:r>
              <a:rPr lang="en-US" dirty="0"/>
              <a:t>Test Promptly</a:t>
            </a:r>
          </a:p>
          <a:p>
            <a:pPr lvl="1">
              <a:spcBef>
                <a:spcPts val="0"/>
              </a:spcBef>
              <a:buClr>
                <a:srgbClr val="000000"/>
              </a:buClr>
            </a:pPr>
            <a:r>
              <a:rPr lang="en-US" dirty="0"/>
              <a:t>Use another testing method if the patient has been administered hydroxyurea (</a:t>
            </a:r>
            <a:r>
              <a:rPr lang="en-US" dirty="0" err="1"/>
              <a:t>Droxia</a:t>
            </a:r>
            <a:r>
              <a:rPr lang="en-US" baseline="30000" dirty="0"/>
              <a:t>®</a:t>
            </a:r>
            <a:r>
              <a:rPr lang="en-US" dirty="0"/>
              <a:t>, </a:t>
            </a:r>
            <a:r>
              <a:rPr lang="en-US" dirty="0" err="1"/>
              <a:t>Hydrea</a:t>
            </a:r>
            <a:r>
              <a:rPr lang="en-US" baseline="30000" dirty="0"/>
              <a:t>®</a:t>
            </a:r>
            <a:r>
              <a:rPr lang="en-US" dirty="0"/>
              <a:t>), as it can cause increased results.</a:t>
            </a:r>
          </a:p>
          <a:p>
            <a:pPr lvl="1">
              <a:spcBef>
                <a:spcPts val="0"/>
              </a:spcBef>
              <a:buClr>
                <a:srgbClr val="000000"/>
              </a:buClr>
            </a:pPr>
            <a:r>
              <a:rPr lang="en-US" dirty="0"/>
              <a:t>Use another testing method if the patient has been administered Bromide (Lithium Bromide), as it can cause decreased results.</a:t>
            </a:r>
          </a:p>
        </p:txBody>
      </p:sp>
      <p:sp>
        <p:nvSpPr>
          <p:cNvPr id="2" name="object 7">
            <a:extLst>
              <a:ext uri="{FF2B5EF4-FFF2-40B4-BE49-F238E27FC236}">
                <a16:creationId xmlns:a16="http://schemas.microsoft.com/office/drawing/2014/main" id="{981518B3-E431-E78C-6F6B-DE1DF0ECCD77}"/>
              </a:ext>
            </a:extLst>
          </p:cNvPr>
          <p:cNvSpPr txBox="1"/>
          <p:nvPr/>
        </p:nvSpPr>
        <p:spPr>
          <a:xfrm>
            <a:off x="1056068" y="3674970"/>
            <a:ext cx="4181864" cy="396903"/>
          </a:xfrm>
          <a:prstGeom prst="rect">
            <a:avLst/>
          </a:prstGeom>
        </p:spPr>
        <p:txBody>
          <a:bodyPr vert="horz" wrap="square" lIns="0" tIns="14604" rIns="0" bIns="0" rtlCol="0">
            <a:spAutoFit/>
          </a:bodyPr>
          <a:lstStyle/>
          <a:p>
            <a:pPr>
              <a:lnSpc>
                <a:spcPct val="100000"/>
              </a:lnSpc>
              <a:spcBef>
                <a:spcPts val="114"/>
              </a:spcBef>
            </a:pPr>
            <a:r>
              <a:rPr lang="en-US" sz="1400" b="1" dirty="0">
                <a:solidFill>
                  <a:schemeClr val="tx2"/>
                </a:solidFill>
                <a:latin typeface="Calibri"/>
                <a:cs typeface="Calibri"/>
              </a:rPr>
              <a:t>IMPORTANT</a:t>
            </a:r>
            <a:endParaRPr lang="en-US" sz="1400" b="1" dirty="0">
              <a:solidFill>
                <a:schemeClr val="tx1">
                  <a:lumMod val="85000"/>
                  <a:lumOff val="15000"/>
                </a:schemeClr>
              </a:solidFill>
              <a:latin typeface="Calibri"/>
              <a:cs typeface="Calibri"/>
            </a:endParaRPr>
          </a:p>
          <a:p>
            <a:pPr>
              <a:lnSpc>
                <a:spcPct val="100000"/>
              </a:lnSpc>
              <a:spcBef>
                <a:spcPts val="114"/>
              </a:spcBef>
            </a:pPr>
            <a:r>
              <a:rPr lang="en-US" sz="1000" b="1" dirty="0">
                <a:latin typeface="Calibri"/>
                <a:cs typeface="Calibri"/>
              </a:rPr>
              <a:t>Mix thoroughly and test promptly</a:t>
            </a:r>
          </a:p>
        </p:txBody>
      </p:sp>
      <p:pic>
        <p:nvPicPr>
          <p:cNvPr id="4" name="Picture 3" descr="Icon&#10;&#10;Description automatically generated">
            <a:extLst>
              <a:ext uri="{FF2B5EF4-FFF2-40B4-BE49-F238E27FC236}">
                <a16:creationId xmlns:a16="http://schemas.microsoft.com/office/drawing/2014/main" id="{66A839DE-6AFB-4273-55F2-34AED946E7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398" y="3716685"/>
            <a:ext cx="342207" cy="342207"/>
          </a:xfrm>
          <a:prstGeom prst="rect">
            <a:avLst/>
          </a:prstGeom>
        </p:spPr>
      </p:pic>
      <p:grpSp>
        <p:nvGrpSpPr>
          <p:cNvPr id="7" name="Group 6">
            <a:extLst>
              <a:ext uri="{FF2B5EF4-FFF2-40B4-BE49-F238E27FC236}">
                <a16:creationId xmlns:a16="http://schemas.microsoft.com/office/drawing/2014/main" id="{5597E6FE-6AC3-61C1-14B9-83D8E377A885}"/>
              </a:ext>
            </a:extLst>
          </p:cNvPr>
          <p:cNvGrpSpPr/>
          <p:nvPr/>
        </p:nvGrpSpPr>
        <p:grpSpPr>
          <a:xfrm>
            <a:off x="5832453" y="1561450"/>
            <a:ext cx="1423307" cy="2432686"/>
            <a:chOff x="6586536" y="1457325"/>
            <a:chExt cx="1423307" cy="2432686"/>
          </a:xfrm>
        </p:grpSpPr>
        <p:grpSp>
          <p:nvGrpSpPr>
            <p:cNvPr id="11" name="Group 10">
              <a:extLst>
                <a:ext uri="{FF2B5EF4-FFF2-40B4-BE49-F238E27FC236}">
                  <a16:creationId xmlns:a16="http://schemas.microsoft.com/office/drawing/2014/main" id="{AD80039E-E106-CB2C-2742-DFC95D158A12}"/>
                </a:ext>
              </a:extLst>
            </p:cNvPr>
            <p:cNvGrpSpPr/>
            <p:nvPr/>
          </p:nvGrpSpPr>
          <p:grpSpPr>
            <a:xfrm>
              <a:off x="6586537" y="1457325"/>
              <a:ext cx="1164431" cy="1114426"/>
              <a:chOff x="5022056" y="1207294"/>
              <a:chExt cx="1164431" cy="1114426"/>
            </a:xfrm>
          </p:grpSpPr>
          <p:sp>
            <p:nvSpPr>
              <p:cNvPr id="5" name="Oval 4">
                <a:extLst>
                  <a:ext uri="{FF2B5EF4-FFF2-40B4-BE49-F238E27FC236}">
                    <a16:creationId xmlns:a16="http://schemas.microsoft.com/office/drawing/2014/main" id="{E096FB7D-2053-58C3-16DF-2B89F76DBB5A}"/>
                  </a:ext>
                </a:extLst>
              </p:cNvPr>
              <p:cNvSpPr/>
              <p:nvPr/>
            </p:nvSpPr>
            <p:spPr>
              <a:xfrm>
                <a:off x="5022056" y="1207294"/>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98CBE702-FA37-D088-0BF3-DC3418914A54}"/>
                  </a:ext>
                </a:extLst>
              </p:cNvPr>
              <p:cNvSpPr txBox="1"/>
              <p:nvPr/>
            </p:nvSpPr>
            <p:spPr>
              <a:xfrm>
                <a:off x="5023361" y="1476081"/>
                <a:ext cx="1160193" cy="5055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600"/>
                  </a:lnSpc>
                </a:pPr>
                <a:r>
                  <a:rPr lang="en-US" sz="1600" b="1" dirty="0">
                    <a:solidFill>
                      <a:schemeClr val="accent3"/>
                    </a:solidFill>
                    <a:ea typeface="Calibri"/>
                    <a:cs typeface="Calibri"/>
                  </a:rPr>
                  <a:t>TEST</a:t>
                </a:r>
                <a:br>
                  <a:rPr lang="en-US" sz="1600" b="1" dirty="0">
                    <a:solidFill>
                      <a:schemeClr val="accent3"/>
                    </a:solidFill>
                    <a:ea typeface="Calibri"/>
                    <a:cs typeface="Calibri"/>
                  </a:rPr>
                </a:br>
                <a:r>
                  <a:rPr lang="en-US" sz="1600" b="1" dirty="0">
                    <a:solidFill>
                      <a:schemeClr val="accent3"/>
                    </a:solidFill>
                    <a:ea typeface="Calibri"/>
                    <a:cs typeface="Calibri"/>
                  </a:rPr>
                  <a:t>PROMPTLY</a:t>
                </a:r>
                <a:endParaRPr lang="en-US" dirty="0"/>
              </a:p>
            </p:txBody>
          </p:sp>
        </p:grpSp>
        <p:pic>
          <p:nvPicPr>
            <p:cNvPr id="15" name="Graphic 14" descr="Checkmark with solid fill">
              <a:extLst>
                <a:ext uri="{FF2B5EF4-FFF2-40B4-BE49-F238E27FC236}">
                  <a16:creationId xmlns:a16="http://schemas.microsoft.com/office/drawing/2014/main" id="{98311A75-9B84-2181-0A99-F5154814EB0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62304" y="1463074"/>
              <a:ext cx="548640" cy="548640"/>
            </a:xfrm>
            <a:prstGeom prst="rect">
              <a:avLst/>
            </a:prstGeom>
          </p:spPr>
        </p:pic>
        <p:grpSp>
          <p:nvGrpSpPr>
            <p:cNvPr id="18" name="Group 17">
              <a:extLst>
                <a:ext uri="{FF2B5EF4-FFF2-40B4-BE49-F238E27FC236}">
                  <a16:creationId xmlns:a16="http://schemas.microsoft.com/office/drawing/2014/main" id="{9742D254-5277-C3B2-EA3B-703FE05ECC63}"/>
                </a:ext>
              </a:extLst>
            </p:cNvPr>
            <p:cNvGrpSpPr/>
            <p:nvPr/>
          </p:nvGrpSpPr>
          <p:grpSpPr>
            <a:xfrm>
              <a:off x="6586536" y="2775585"/>
              <a:ext cx="1169118" cy="1114426"/>
              <a:chOff x="5022056" y="1207294"/>
              <a:chExt cx="1169118" cy="1114426"/>
            </a:xfrm>
          </p:grpSpPr>
          <p:sp>
            <p:nvSpPr>
              <p:cNvPr id="19" name="Oval 18">
                <a:extLst>
                  <a:ext uri="{FF2B5EF4-FFF2-40B4-BE49-F238E27FC236}">
                    <a16:creationId xmlns:a16="http://schemas.microsoft.com/office/drawing/2014/main" id="{AD965C86-F111-55CD-7612-357409A7B7CD}"/>
                  </a:ext>
                </a:extLst>
              </p:cNvPr>
              <p:cNvSpPr/>
              <p:nvPr/>
            </p:nvSpPr>
            <p:spPr>
              <a:xfrm>
                <a:off x="5022056" y="1207294"/>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26F3F849-D314-904E-7BC3-97404D0386D5}"/>
                  </a:ext>
                </a:extLst>
              </p:cNvPr>
              <p:cNvSpPr txBox="1"/>
              <p:nvPr/>
            </p:nvSpPr>
            <p:spPr>
              <a:xfrm>
                <a:off x="5030981" y="1628481"/>
                <a:ext cx="116019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solidFill>
                      <a:srgbClr val="004F71"/>
                    </a:solidFill>
                    <a:ea typeface="Calibri"/>
                    <a:cs typeface="Calibri"/>
                  </a:rPr>
                  <a:t>HYDROXYUREA</a:t>
                </a:r>
                <a:endParaRPr lang="en-US" sz="1200" dirty="0">
                  <a:solidFill>
                    <a:srgbClr val="004F71"/>
                  </a:solidFill>
                </a:endParaRPr>
              </a:p>
            </p:txBody>
          </p:sp>
        </p:grpSp>
        <p:pic>
          <p:nvPicPr>
            <p:cNvPr id="27" name="Graphic 26" descr="No sign with solid fill">
              <a:extLst>
                <a:ext uri="{FF2B5EF4-FFF2-40B4-BE49-F238E27FC236}">
                  <a16:creationId xmlns:a16="http://schemas.microsoft.com/office/drawing/2014/main" id="{65406C96-40DF-D81B-AD53-B740A33D18F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63405" y="2579674"/>
              <a:ext cx="746438" cy="746438"/>
            </a:xfrm>
            <a:prstGeom prst="rect">
              <a:avLst/>
            </a:prstGeom>
          </p:spPr>
        </p:pic>
      </p:grpSp>
      <p:cxnSp>
        <p:nvCxnSpPr>
          <p:cNvPr id="3" name="Straight Connector 2">
            <a:extLst>
              <a:ext uri="{FF2B5EF4-FFF2-40B4-BE49-F238E27FC236}">
                <a16:creationId xmlns:a16="http://schemas.microsoft.com/office/drawing/2014/main" id="{7960F0A0-7774-3A70-B8C6-5EEE9E3E03D6}"/>
              </a:ext>
            </a:extLst>
          </p:cNvPr>
          <p:cNvCxnSpPr>
            <a:cxnSpLocks/>
          </p:cNvCxnSpPr>
          <p:nvPr/>
        </p:nvCxnSpPr>
        <p:spPr>
          <a:xfrm>
            <a:off x="600838" y="3523059"/>
            <a:ext cx="4515001" cy="0"/>
          </a:xfrm>
          <a:prstGeom prst="line">
            <a:avLst/>
          </a:prstGeom>
          <a:ln w="15875"/>
        </p:spPr>
        <p:style>
          <a:lnRef idx="1">
            <a:schemeClr val="accent3"/>
          </a:lnRef>
          <a:fillRef idx="0">
            <a:schemeClr val="accent3"/>
          </a:fillRef>
          <a:effectRef idx="0">
            <a:schemeClr val="accent3"/>
          </a:effectRef>
          <a:fontRef idx="minor">
            <a:schemeClr val="tx1"/>
          </a:fontRef>
        </p:style>
      </p:cxnSp>
      <p:sp>
        <p:nvSpPr>
          <p:cNvPr id="8" name="Oval 7">
            <a:extLst>
              <a:ext uri="{FF2B5EF4-FFF2-40B4-BE49-F238E27FC236}">
                <a16:creationId xmlns:a16="http://schemas.microsoft.com/office/drawing/2014/main" id="{865926A3-44E7-8CC7-D876-02E14DB44ED7}"/>
              </a:ext>
            </a:extLst>
          </p:cNvPr>
          <p:cNvSpPr/>
          <p:nvPr/>
        </p:nvSpPr>
        <p:spPr>
          <a:xfrm>
            <a:off x="8018332" y="2946186"/>
            <a:ext cx="413299" cy="390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ACD936A-7A01-9008-B536-AC4FAF03CFFA}"/>
              </a:ext>
            </a:extLst>
          </p:cNvPr>
          <p:cNvSpPr/>
          <p:nvPr/>
        </p:nvSpPr>
        <p:spPr>
          <a:xfrm>
            <a:off x="7441946" y="2879710"/>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AB5DCD0-14AC-BABF-4D77-746C1884A0E7}"/>
              </a:ext>
            </a:extLst>
          </p:cNvPr>
          <p:cNvSpPr txBox="1"/>
          <p:nvPr/>
        </p:nvSpPr>
        <p:spPr>
          <a:xfrm>
            <a:off x="7466028" y="3230617"/>
            <a:ext cx="116019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solidFill>
                  <a:srgbClr val="004F71"/>
                </a:solidFill>
                <a:ea typeface="Calibri"/>
                <a:cs typeface="Calibri"/>
              </a:rPr>
              <a:t>BROMIDE</a:t>
            </a:r>
            <a:endParaRPr lang="en-US" sz="1200">
              <a:solidFill>
                <a:srgbClr val="004F71"/>
              </a:solidFill>
            </a:endParaRPr>
          </a:p>
        </p:txBody>
      </p:sp>
      <p:sp>
        <p:nvSpPr>
          <p:cNvPr id="16" name="TextBox 15">
            <a:extLst>
              <a:ext uri="{FF2B5EF4-FFF2-40B4-BE49-F238E27FC236}">
                <a16:creationId xmlns:a16="http://schemas.microsoft.com/office/drawing/2014/main" id="{D8B52AC7-8164-7005-C700-B5C142673398}"/>
              </a:ext>
            </a:extLst>
          </p:cNvPr>
          <p:cNvSpPr txBox="1"/>
          <p:nvPr/>
        </p:nvSpPr>
        <p:spPr>
          <a:xfrm>
            <a:off x="7372654" y="3399389"/>
            <a:ext cx="1346939"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800" b="1">
                <a:solidFill>
                  <a:srgbClr val="004F71"/>
                </a:solidFill>
                <a:ea typeface="Calibri"/>
                <a:cs typeface="Calibri"/>
              </a:rPr>
              <a:t>(Lithium Bromide)</a:t>
            </a:r>
            <a:endParaRPr lang="en-US" sz="800">
              <a:solidFill>
                <a:srgbClr val="004F71"/>
              </a:solidFill>
            </a:endParaRPr>
          </a:p>
        </p:txBody>
      </p:sp>
      <p:pic>
        <p:nvPicPr>
          <p:cNvPr id="17" name="Graphic 16" descr="No sign with solid fill">
            <a:extLst>
              <a:ext uri="{FF2B5EF4-FFF2-40B4-BE49-F238E27FC236}">
                <a16:creationId xmlns:a16="http://schemas.microsoft.com/office/drawing/2014/main" id="{411F95CF-2A90-9012-68B2-0995D0CAE11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86388" y="2817241"/>
            <a:ext cx="550809" cy="550809"/>
          </a:xfrm>
          <a:prstGeom prst="rect">
            <a:avLst/>
          </a:prstGeom>
        </p:spPr>
      </p:pic>
    </p:spTree>
    <p:custDataLst>
      <p:tags r:id="rId1"/>
    </p:custDataLst>
    <p:extLst>
      <p:ext uri="{BB962C8B-B14F-4D97-AF65-F5344CB8AC3E}">
        <p14:creationId xmlns:p14="http://schemas.microsoft.com/office/powerpoint/2010/main" val="1734714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AC93A-87E8-3AF5-95B8-0754F0D1DC59}"/>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DB265712-116F-08DA-F7B3-3C183769CB20}"/>
              </a:ext>
            </a:extLst>
          </p:cNvPr>
          <p:cNvSpPr>
            <a:spLocks noGrp="1"/>
          </p:cNvSpPr>
          <p:nvPr>
            <p:ph type="title"/>
          </p:nvPr>
        </p:nvSpPr>
        <p:spPr/>
        <p:txBody>
          <a:bodyPr/>
          <a:lstStyle/>
          <a:p>
            <a:r>
              <a:rPr lang="en-US" dirty="0"/>
              <a:t>Factors affecting </a:t>
            </a:r>
            <a:r>
              <a:rPr lang="en-US" b="1" dirty="0"/>
              <a:t>Hematocrit</a:t>
            </a:r>
            <a:r>
              <a:rPr lang="en-US" dirty="0"/>
              <a:t> results</a:t>
            </a:r>
          </a:p>
        </p:txBody>
      </p:sp>
      <p:sp>
        <p:nvSpPr>
          <p:cNvPr id="6" name="Slide Number Placeholder 5">
            <a:extLst>
              <a:ext uri="{FF2B5EF4-FFF2-40B4-BE49-F238E27FC236}">
                <a16:creationId xmlns:a16="http://schemas.microsoft.com/office/drawing/2014/main" id="{78AFDD12-FD23-6954-DCB2-C462CF36C7DF}"/>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36</a:t>
            </a:fld>
            <a:endParaRPr lang="en-IN" dirty="0"/>
          </a:p>
        </p:txBody>
      </p:sp>
      <p:sp>
        <p:nvSpPr>
          <p:cNvPr id="14" name="Content Placeholder 13">
            <a:extLst>
              <a:ext uri="{FF2B5EF4-FFF2-40B4-BE49-F238E27FC236}">
                <a16:creationId xmlns:a16="http://schemas.microsoft.com/office/drawing/2014/main" id="{96FB0000-01B0-2C32-3E23-936260743886}"/>
              </a:ext>
            </a:extLst>
          </p:cNvPr>
          <p:cNvSpPr>
            <a:spLocks noGrp="1"/>
          </p:cNvSpPr>
          <p:nvPr>
            <p:ph type="body" sz="quarter" idx="11"/>
          </p:nvPr>
        </p:nvSpPr>
        <p:spPr>
          <a:xfrm>
            <a:off x="502920" y="1462427"/>
            <a:ext cx="3984625" cy="1111250"/>
          </a:xfrm>
        </p:spPr>
        <p:txBody>
          <a:bodyPr vert="horz" lIns="0" tIns="0" rIns="91440" bIns="45720" rtlCol="0" anchor="t">
            <a:noAutofit/>
          </a:bodyPr>
          <a:lstStyle/>
          <a:p>
            <a:pPr marL="12700">
              <a:spcBef>
                <a:spcPts val="960"/>
              </a:spcBef>
            </a:pPr>
            <a:r>
              <a:rPr lang="en-US" b="0" spc="-10" dirty="0">
                <a:solidFill>
                  <a:schemeClr val="accent3"/>
                </a:solidFill>
                <a:latin typeface="Calibri"/>
                <a:cs typeface="Calibri"/>
              </a:rPr>
              <a:t>AVOID AFFECTING HEMATOCRIT RESULTS</a:t>
            </a:r>
          </a:p>
          <a:p>
            <a:pPr marL="169545" lvl="1" indent="-169545">
              <a:spcBef>
                <a:spcPts val="0"/>
              </a:spcBef>
              <a:buClr>
                <a:srgbClr val="000000"/>
              </a:buClr>
            </a:pPr>
            <a:r>
              <a:rPr lang="en-US" dirty="0"/>
              <a:t>Mix thoroughly</a:t>
            </a:r>
            <a:endParaRPr lang="en-US" dirty="0">
              <a:ea typeface="Calibri"/>
              <a:cs typeface="Calibri"/>
            </a:endParaRPr>
          </a:p>
          <a:p>
            <a:pPr marL="169545" lvl="1" indent="-169545">
              <a:spcBef>
                <a:spcPts val="0"/>
              </a:spcBef>
              <a:buClr>
                <a:srgbClr val="000000"/>
              </a:buClr>
            </a:pPr>
            <a:r>
              <a:rPr lang="en-US" dirty="0"/>
              <a:t>Draw adequate waste prior to drawing blood</a:t>
            </a:r>
            <a:endParaRPr lang="en-US" dirty="0">
              <a:ea typeface="Calibri"/>
              <a:cs typeface="Calibri"/>
            </a:endParaRPr>
          </a:p>
          <a:p>
            <a:pPr marL="169545" lvl="1" indent="-169545">
              <a:spcBef>
                <a:spcPts val="0"/>
              </a:spcBef>
              <a:buClr>
                <a:srgbClr val="000000"/>
              </a:buClr>
            </a:pPr>
            <a:r>
              <a:rPr lang="en-US" dirty="0"/>
              <a:t>Keep analyzer level during testing</a:t>
            </a:r>
            <a:endParaRPr lang="en-US" dirty="0">
              <a:ea typeface="Calibri"/>
              <a:cs typeface="Calibri"/>
            </a:endParaRPr>
          </a:p>
          <a:p>
            <a:pPr marL="169545" marR="0" lvl="1" indent="-169545" algn="l" rtl="0"/>
            <a:endParaRPr lang="en-US" sz="1600" b="0" i="0" u="none" strike="noStrike" baseline="30000" dirty="0">
              <a:solidFill>
                <a:srgbClr val="000000"/>
              </a:solidFill>
              <a:latin typeface="等线" panose="02010600030101010101" pitchFamily="2" charset="-122"/>
              <a:ea typeface="等线" panose="02010600030101010101" pitchFamily="2" charset="-122"/>
            </a:endParaRPr>
          </a:p>
        </p:txBody>
      </p:sp>
      <p:sp>
        <p:nvSpPr>
          <p:cNvPr id="2" name="object 7">
            <a:extLst>
              <a:ext uri="{FF2B5EF4-FFF2-40B4-BE49-F238E27FC236}">
                <a16:creationId xmlns:a16="http://schemas.microsoft.com/office/drawing/2014/main" id="{9269CB44-2289-BE9E-803E-9D09A2A9B6A1}"/>
              </a:ext>
            </a:extLst>
          </p:cNvPr>
          <p:cNvSpPr txBox="1"/>
          <p:nvPr/>
        </p:nvSpPr>
        <p:spPr>
          <a:xfrm>
            <a:off x="904460" y="3278653"/>
            <a:ext cx="4181864" cy="396903"/>
          </a:xfrm>
          <a:prstGeom prst="rect">
            <a:avLst/>
          </a:prstGeom>
        </p:spPr>
        <p:txBody>
          <a:bodyPr vert="horz" wrap="square" lIns="0" tIns="14604" rIns="0" bIns="0" rtlCol="0" anchor="t">
            <a:spAutoFit/>
          </a:bodyPr>
          <a:lstStyle/>
          <a:p>
            <a:pPr>
              <a:lnSpc>
                <a:spcPct val="100000"/>
              </a:lnSpc>
              <a:spcBef>
                <a:spcPts val="114"/>
              </a:spcBef>
            </a:pPr>
            <a:r>
              <a:rPr lang="en-US" sz="1400" b="1" dirty="0">
                <a:solidFill>
                  <a:schemeClr val="tx2"/>
                </a:solidFill>
                <a:latin typeface="Calibri"/>
                <a:cs typeface="Calibri"/>
              </a:rPr>
              <a:t>IMPORTANT</a:t>
            </a:r>
            <a:endParaRPr lang="en-US" sz="1400" b="1" dirty="0">
              <a:solidFill>
                <a:schemeClr val="tx1">
                  <a:lumMod val="85000"/>
                  <a:lumOff val="15000"/>
                </a:schemeClr>
              </a:solidFill>
              <a:latin typeface="Calibri"/>
              <a:cs typeface="Calibri"/>
            </a:endParaRPr>
          </a:p>
          <a:p>
            <a:pPr>
              <a:lnSpc>
                <a:spcPct val="100000"/>
              </a:lnSpc>
              <a:spcBef>
                <a:spcPts val="114"/>
              </a:spcBef>
            </a:pPr>
            <a:r>
              <a:rPr lang="en-US" sz="1000" b="1" dirty="0">
                <a:latin typeface="Calibri"/>
                <a:cs typeface="Calibri"/>
              </a:rPr>
              <a:t>Mix thoroughly and test promptly</a:t>
            </a:r>
            <a:endParaRPr lang="en-US" sz="1000" b="1" dirty="0">
              <a:latin typeface="Calibri"/>
              <a:ea typeface="Calibri"/>
              <a:cs typeface="Calibri"/>
            </a:endParaRPr>
          </a:p>
        </p:txBody>
      </p:sp>
      <p:pic>
        <p:nvPicPr>
          <p:cNvPr id="7" name="Picture 6" descr="Icon&#10;&#10;Description automatically generated">
            <a:extLst>
              <a:ext uri="{FF2B5EF4-FFF2-40B4-BE49-F238E27FC236}">
                <a16:creationId xmlns:a16="http://schemas.microsoft.com/office/drawing/2014/main" id="{37146418-57A1-0810-550E-5FB4BD633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696" y="3358615"/>
            <a:ext cx="342207" cy="342207"/>
          </a:xfrm>
          <a:prstGeom prst="rect">
            <a:avLst/>
          </a:prstGeom>
        </p:spPr>
      </p:pic>
      <p:cxnSp>
        <p:nvCxnSpPr>
          <p:cNvPr id="5" name="Straight Connector 4">
            <a:extLst>
              <a:ext uri="{FF2B5EF4-FFF2-40B4-BE49-F238E27FC236}">
                <a16:creationId xmlns:a16="http://schemas.microsoft.com/office/drawing/2014/main" id="{8E2E6B0B-398D-DE8F-B7F6-5D978E918771}"/>
              </a:ext>
            </a:extLst>
          </p:cNvPr>
          <p:cNvCxnSpPr>
            <a:cxnSpLocks/>
          </p:cNvCxnSpPr>
          <p:nvPr/>
        </p:nvCxnSpPr>
        <p:spPr>
          <a:xfrm>
            <a:off x="485696" y="3087147"/>
            <a:ext cx="3392186" cy="0"/>
          </a:xfrm>
          <a:prstGeom prst="line">
            <a:avLst/>
          </a:prstGeom>
          <a:ln w="15875"/>
        </p:spPr>
        <p:style>
          <a:lnRef idx="1">
            <a:schemeClr val="accent3"/>
          </a:lnRef>
          <a:fillRef idx="0">
            <a:schemeClr val="accent3"/>
          </a:fillRef>
          <a:effectRef idx="0">
            <a:schemeClr val="accent3"/>
          </a:effectRef>
          <a:fontRef idx="minor">
            <a:schemeClr val="tx1"/>
          </a:fontRef>
        </p:style>
      </p:cxnSp>
      <p:sp>
        <p:nvSpPr>
          <p:cNvPr id="4" name="Oval 3">
            <a:extLst>
              <a:ext uri="{FF2B5EF4-FFF2-40B4-BE49-F238E27FC236}">
                <a16:creationId xmlns:a16="http://schemas.microsoft.com/office/drawing/2014/main" id="{D57BBDE4-A314-062C-8DFF-51A6006178B3}"/>
              </a:ext>
            </a:extLst>
          </p:cNvPr>
          <p:cNvSpPr/>
          <p:nvPr/>
        </p:nvSpPr>
        <p:spPr>
          <a:xfrm>
            <a:off x="6661198" y="1454274"/>
            <a:ext cx="1202705" cy="1149505"/>
          </a:xfrm>
          <a:prstGeom prst="ellipse">
            <a:avLst/>
          </a:prstGeom>
          <a:blipFill>
            <a:blip r:embed="rId4">
              <a:extLst>
                <a:ext uri="{BEBA8EAE-BF5A-486C-A8C5-ECC9F3942E4B}">
                  <a14:imgProps xmlns:a14="http://schemas.microsoft.com/office/drawing/2010/main">
                    <a14:imgLayer r:embed="rId5">
                      <a14:imgEffect>
                        <a14:brightnessContrast contrast="20000"/>
                      </a14:imgEffect>
                    </a14:imgLayer>
                  </a14:imgProps>
                </a:ext>
              </a:extLst>
            </a:blip>
            <a:stretch>
              <a:fillRect t="-3000" r="-2000" b="-4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descr="Checkmark with solid fill">
            <a:extLst>
              <a:ext uri="{FF2B5EF4-FFF2-40B4-BE49-F238E27FC236}">
                <a16:creationId xmlns:a16="http://schemas.microsoft.com/office/drawing/2014/main" id="{D4199457-7DB6-91A9-5CDE-9C3F591B0FE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58135" y="1280767"/>
            <a:ext cx="548640" cy="548640"/>
          </a:xfrm>
          <a:prstGeom prst="rect">
            <a:avLst/>
          </a:prstGeom>
        </p:spPr>
      </p:pic>
      <p:grpSp>
        <p:nvGrpSpPr>
          <p:cNvPr id="13" name="Group 12">
            <a:extLst>
              <a:ext uri="{FF2B5EF4-FFF2-40B4-BE49-F238E27FC236}">
                <a16:creationId xmlns:a16="http://schemas.microsoft.com/office/drawing/2014/main" id="{6B30316C-8EEC-4E48-1D72-DAB444A53199}"/>
              </a:ext>
            </a:extLst>
          </p:cNvPr>
          <p:cNvGrpSpPr/>
          <p:nvPr/>
        </p:nvGrpSpPr>
        <p:grpSpPr>
          <a:xfrm>
            <a:off x="4959087" y="1344250"/>
            <a:ext cx="1423974" cy="1256970"/>
            <a:chOff x="5016691" y="2954724"/>
            <a:chExt cx="1423687" cy="1238478"/>
          </a:xfrm>
        </p:grpSpPr>
        <p:sp>
          <p:nvSpPr>
            <p:cNvPr id="18" name="Oval 17">
              <a:extLst>
                <a:ext uri="{FF2B5EF4-FFF2-40B4-BE49-F238E27FC236}">
                  <a16:creationId xmlns:a16="http://schemas.microsoft.com/office/drawing/2014/main" id="{07DC1B41-2EA0-5E02-B1F1-D292140D3741}"/>
                </a:ext>
              </a:extLst>
            </p:cNvPr>
            <p:cNvSpPr/>
            <p:nvPr/>
          </p:nvSpPr>
          <p:spPr>
            <a:xfrm>
              <a:off x="5140458" y="3051921"/>
              <a:ext cx="1179269" cy="1141281"/>
            </a:xfrm>
            <a:prstGeom prst="ellipse">
              <a:avLst/>
            </a:prstGeom>
            <a:solidFill>
              <a:schemeClr val="bg1">
                <a:lumMod val="50000"/>
                <a:alpha val="24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9" name="Group 38">
              <a:extLst>
                <a:ext uri="{FF2B5EF4-FFF2-40B4-BE49-F238E27FC236}">
                  <a16:creationId xmlns:a16="http://schemas.microsoft.com/office/drawing/2014/main" id="{8011A3D1-34F5-7D07-D3FF-51C9D235CB30}"/>
                </a:ext>
              </a:extLst>
            </p:cNvPr>
            <p:cNvGrpSpPr/>
            <p:nvPr/>
          </p:nvGrpSpPr>
          <p:grpSpPr>
            <a:xfrm>
              <a:off x="5231048" y="3279435"/>
              <a:ext cx="974348" cy="906481"/>
              <a:chOff x="6140860" y="1341013"/>
              <a:chExt cx="1614573" cy="1377617"/>
            </a:xfrm>
          </p:grpSpPr>
          <p:pic>
            <p:nvPicPr>
              <p:cNvPr id="47" name="Picture 46" descr="A gloved hand holding a syringe&#10;&#10;Description automatically generated">
                <a:extLst>
                  <a:ext uri="{FF2B5EF4-FFF2-40B4-BE49-F238E27FC236}">
                    <a16:creationId xmlns:a16="http://schemas.microsoft.com/office/drawing/2014/main" id="{8CD47EBD-5535-B4AE-209B-21E745B9371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497972">
                <a:off x="6688068" y="1774021"/>
                <a:ext cx="1067365" cy="944609"/>
              </a:xfrm>
              <a:prstGeom prst="rect">
                <a:avLst/>
              </a:prstGeom>
            </p:spPr>
          </p:pic>
          <p:pic>
            <p:nvPicPr>
              <p:cNvPr id="48" name="Picture 47" descr="A hand in a purple glove holding a test tube with a red liquid&#10;&#10;Description automatically generated">
                <a:extLst>
                  <a:ext uri="{FF2B5EF4-FFF2-40B4-BE49-F238E27FC236}">
                    <a16:creationId xmlns:a16="http://schemas.microsoft.com/office/drawing/2014/main" id="{7CBC7F26-36E7-7767-2FD8-D236F44CF819}"/>
                  </a:ext>
                </a:extLst>
              </p:cNvPr>
              <p:cNvPicPr>
                <a:picLocks noChangeAspect="1"/>
              </p:cNvPicPr>
              <p:nvPr/>
            </p:nvPicPr>
            <p:blipFill>
              <a:blip r:embed="rId8" cstate="print">
                <a:extLst>
                  <a:ext uri="{BEBA8EAE-BF5A-486C-A8C5-ECC9F3942E4B}">
                    <a14:imgProps xmlns:a14="http://schemas.microsoft.com/office/drawing/2010/main">
                      <a14:imgLayer r:embed="rId9">
                        <a14:imgEffect>
                          <a14:brightnessContrast bright="43000" contrast="12000"/>
                        </a14:imgEffect>
                      </a14:imgLayer>
                    </a14:imgProps>
                  </a:ext>
                  <a:ext uri="{28A0092B-C50C-407E-A947-70E740481C1C}">
                    <a14:useLocalDpi xmlns:a14="http://schemas.microsoft.com/office/drawing/2010/main" val="0"/>
                  </a:ext>
                </a:extLst>
              </a:blip>
              <a:stretch>
                <a:fillRect/>
              </a:stretch>
            </p:blipFill>
            <p:spPr>
              <a:xfrm>
                <a:off x="6140860" y="1341013"/>
                <a:ext cx="1087688" cy="946063"/>
              </a:xfrm>
              <a:prstGeom prst="parallelogram">
                <a:avLst/>
              </a:prstGeom>
            </p:spPr>
          </p:pic>
        </p:grpSp>
        <p:sp>
          <p:nvSpPr>
            <p:cNvPr id="40" name="TextBox 39">
              <a:extLst>
                <a:ext uri="{FF2B5EF4-FFF2-40B4-BE49-F238E27FC236}">
                  <a16:creationId xmlns:a16="http://schemas.microsoft.com/office/drawing/2014/main" id="{E65E9AE0-3F4A-F0D2-CAD7-3D25B8EB58B4}"/>
                </a:ext>
              </a:extLst>
            </p:cNvPr>
            <p:cNvSpPr txBox="1"/>
            <p:nvPr/>
          </p:nvSpPr>
          <p:spPr>
            <a:xfrm>
              <a:off x="5916045" y="3404815"/>
              <a:ext cx="444262" cy="303249"/>
            </a:xfrm>
            <a:prstGeom prst="rect">
              <a:avLst/>
            </a:prstGeom>
            <a:noFill/>
          </p:spPr>
          <p:txBody>
            <a:bodyPr wrap="none" lIns="91440" tIns="45720" rIns="91440" bIns="45720" rtlCol="0" anchor="t">
              <a:spAutoFit/>
            </a:bodyPr>
            <a:lstStyle/>
            <a:p>
              <a:pPr algn="l"/>
              <a:r>
                <a:rPr lang="en-US" sz="1400" b="1" dirty="0">
                  <a:solidFill>
                    <a:srgbClr val="C6006F"/>
                  </a:solidFill>
                </a:rPr>
                <a:t>5</a:t>
              </a:r>
              <a:r>
                <a:rPr lang="en-US" sz="1000" b="1" dirty="0">
                  <a:solidFill>
                    <a:srgbClr val="C6006F"/>
                  </a:solidFill>
                </a:rPr>
                <a:t>sec</a:t>
              </a:r>
              <a:endParaRPr lang="en-US" sz="800" b="1" dirty="0">
                <a:solidFill>
                  <a:srgbClr val="C6006F"/>
                </a:solidFill>
                <a:ea typeface="Calibri"/>
                <a:cs typeface="Calibri"/>
              </a:endParaRPr>
            </a:p>
          </p:txBody>
        </p:sp>
        <p:cxnSp>
          <p:nvCxnSpPr>
            <p:cNvPr id="41" name="Straight Connector 40">
              <a:extLst>
                <a:ext uri="{FF2B5EF4-FFF2-40B4-BE49-F238E27FC236}">
                  <a16:creationId xmlns:a16="http://schemas.microsoft.com/office/drawing/2014/main" id="{89686466-95D1-8390-0A7D-BFF79CCE7B25}"/>
                </a:ext>
              </a:extLst>
            </p:cNvPr>
            <p:cNvCxnSpPr>
              <a:cxnSpLocks/>
            </p:cNvCxnSpPr>
            <p:nvPr/>
          </p:nvCxnSpPr>
          <p:spPr>
            <a:xfrm flipV="1">
              <a:off x="5391199" y="3264896"/>
              <a:ext cx="646231" cy="758692"/>
            </a:xfrm>
            <a:prstGeom prst="line">
              <a:avLst/>
            </a:prstGeom>
            <a:ln w="117475">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EDF95E52-F02B-BA70-8FEA-AD29CC5430D6}"/>
                </a:ext>
              </a:extLst>
            </p:cNvPr>
            <p:cNvGrpSpPr/>
            <p:nvPr/>
          </p:nvGrpSpPr>
          <p:grpSpPr>
            <a:xfrm>
              <a:off x="5016691" y="3213051"/>
              <a:ext cx="449072" cy="346907"/>
              <a:chOff x="4893524" y="1715693"/>
              <a:chExt cx="449072" cy="346907"/>
            </a:xfrm>
          </p:grpSpPr>
          <p:sp>
            <p:nvSpPr>
              <p:cNvPr id="44" name="Arrow: Up 43">
                <a:extLst>
                  <a:ext uri="{FF2B5EF4-FFF2-40B4-BE49-F238E27FC236}">
                    <a16:creationId xmlns:a16="http://schemas.microsoft.com/office/drawing/2014/main" id="{F1FBAE8C-967B-8F90-00CD-9283ADDFE98B}"/>
                  </a:ext>
                </a:extLst>
              </p:cNvPr>
              <p:cNvSpPr/>
              <p:nvPr/>
            </p:nvSpPr>
            <p:spPr>
              <a:xfrm>
                <a:off x="5035962" y="1955552"/>
                <a:ext cx="91317" cy="103529"/>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45" name="Arrow: Up 44">
                <a:extLst>
                  <a:ext uri="{FF2B5EF4-FFF2-40B4-BE49-F238E27FC236}">
                    <a16:creationId xmlns:a16="http://schemas.microsoft.com/office/drawing/2014/main" id="{6BD5DAC0-F188-257C-2A80-8DD65AF6864F}"/>
                  </a:ext>
                </a:extLst>
              </p:cNvPr>
              <p:cNvSpPr/>
              <p:nvPr/>
            </p:nvSpPr>
            <p:spPr>
              <a:xfrm rot="10800000">
                <a:off x="5121499" y="1959071"/>
                <a:ext cx="91317" cy="103529"/>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46" name="TextBox 45">
                <a:extLst>
                  <a:ext uri="{FF2B5EF4-FFF2-40B4-BE49-F238E27FC236}">
                    <a16:creationId xmlns:a16="http://schemas.microsoft.com/office/drawing/2014/main" id="{E9404557-E918-3E49-9C65-B758C8188562}"/>
                  </a:ext>
                </a:extLst>
              </p:cNvPr>
              <p:cNvSpPr txBox="1"/>
              <p:nvPr/>
            </p:nvSpPr>
            <p:spPr>
              <a:xfrm>
                <a:off x="4893524" y="1715693"/>
                <a:ext cx="449072" cy="303249"/>
              </a:xfrm>
              <a:prstGeom prst="rect">
                <a:avLst/>
              </a:prstGeom>
              <a:noFill/>
            </p:spPr>
            <p:txBody>
              <a:bodyPr wrap="none" lIns="91440" tIns="45720" rIns="91440" bIns="45720" rtlCol="0" anchor="t">
                <a:spAutoFit/>
              </a:bodyPr>
              <a:lstStyle/>
              <a:p>
                <a:pPr algn="l"/>
                <a:r>
                  <a:rPr lang="en-US" sz="1400" b="1" dirty="0">
                    <a:solidFill>
                      <a:srgbClr val="C6006F"/>
                    </a:solidFill>
                  </a:rPr>
                  <a:t>10x</a:t>
                </a:r>
                <a:endParaRPr lang="en-US" sz="1400" b="1" dirty="0">
                  <a:solidFill>
                    <a:srgbClr val="C6006F"/>
                  </a:solidFill>
                  <a:ea typeface="Calibri"/>
                  <a:cs typeface="Calibri"/>
                </a:endParaRPr>
              </a:p>
            </p:txBody>
          </p:sp>
        </p:grpSp>
        <p:pic>
          <p:nvPicPr>
            <p:cNvPr id="43" name="Graphic 42" descr="Checkmark with solid fill">
              <a:extLst>
                <a:ext uri="{FF2B5EF4-FFF2-40B4-BE49-F238E27FC236}">
                  <a16:creationId xmlns:a16="http://schemas.microsoft.com/office/drawing/2014/main" id="{6C0FAA2C-2A7C-8C53-F0C6-5494A420147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71573" y="2954724"/>
              <a:ext cx="468805" cy="468805"/>
            </a:xfrm>
            <a:prstGeom prst="rect">
              <a:avLst/>
            </a:prstGeom>
          </p:spPr>
        </p:pic>
      </p:grpSp>
      <p:sp>
        <p:nvSpPr>
          <p:cNvPr id="10" name="Oval 9">
            <a:extLst>
              <a:ext uri="{FF2B5EF4-FFF2-40B4-BE49-F238E27FC236}">
                <a16:creationId xmlns:a16="http://schemas.microsoft.com/office/drawing/2014/main" id="{34A9B8EF-2BDD-B9D6-FDED-4CECDF199712}"/>
              </a:ext>
            </a:extLst>
          </p:cNvPr>
          <p:cNvSpPr/>
          <p:nvPr/>
        </p:nvSpPr>
        <p:spPr>
          <a:xfrm>
            <a:off x="5056988" y="2956840"/>
            <a:ext cx="1179508" cy="1179508"/>
          </a:xfrm>
          <a:prstGeom prst="ellipse">
            <a:avLst/>
          </a:prstGeom>
          <a:blipFill dpi="0" rotWithShape="1">
            <a:blip r:embed="rId10">
              <a:extLst>
                <a:ext uri="{BEBA8EAE-BF5A-486C-A8C5-ECC9F3942E4B}">
                  <a14:imgProps xmlns:a14="http://schemas.microsoft.com/office/drawing/2010/main">
                    <a14:imgLayer r:embed="rId11">
                      <a14:imgEffect>
                        <a14:colorTemperature colorTemp="4700"/>
                      </a14:imgEffect>
                      <a14:imgEffect>
                        <a14:saturation sat="101000"/>
                      </a14:imgEffect>
                      <a14:imgEffect>
                        <a14:brightnessContrast bright="20000" contrast="20000"/>
                      </a14:imgEffect>
                    </a14:imgLayer>
                  </a14:imgProps>
                </a:ext>
              </a:extLst>
            </a:blip>
            <a:srcRect/>
            <a:stretch>
              <a:fillRect l="-5000" t="-3000" r="-2000" b="-4000"/>
            </a:stretch>
          </a:bli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397028F-DA43-AFA8-39A7-CAD021F81577}"/>
              </a:ext>
            </a:extLst>
          </p:cNvPr>
          <p:cNvSpPr/>
          <p:nvPr/>
        </p:nvSpPr>
        <p:spPr>
          <a:xfrm>
            <a:off x="6684395" y="2956840"/>
            <a:ext cx="1179508" cy="1179508"/>
          </a:xfrm>
          <a:prstGeom prst="ellipse">
            <a:avLst/>
          </a:prstGeom>
          <a:blipFill dpi="0" rotWithShape="1">
            <a:blip r:embed="rId12">
              <a:extLst>
                <a:ext uri="{BEBA8EAE-BF5A-486C-A8C5-ECC9F3942E4B}">
                  <a14:imgProps xmlns:a14="http://schemas.microsoft.com/office/drawing/2010/main">
                    <a14:imgLayer r:embed="rId13">
                      <a14:imgEffect>
                        <a14:colorTemperature colorTemp="5300"/>
                      </a14:imgEffect>
                    </a14:imgLayer>
                  </a14:imgProps>
                </a:ext>
              </a:extLst>
            </a:blip>
            <a:srcRect/>
            <a:stretch>
              <a:fillRect l="-2000" t="-3000" r="-9000" b="-4000"/>
            </a:stretch>
          </a:bli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descr="No sign with solid fill">
            <a:extLst>
              <a:ext uri="{FF2B5EF4-FFF2-40B4-BE49-F238E27FC236}">
                <a16:creationId xmlns:a16="http://schemas.microsoft.com/office/drawing/2014/main" id="{098B69C4-6E6A-F7CB-2543-901A4B7DBEA7}"/>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766090" y="2776724"/>
            <a:ext cx="641900" cy="641900"/>
          </a:xfrm>
          <a:prstGeom prst="rect">
            <a:avLst/>
          </a:prstGeom>
        </p:spPr>
      </p:pic>
      <p:pic>
        <p:nvPicPr>
          <p:cNvPr id="24" name="Graphic 23" descr="No sign with solid fill">
            <a:extLst>
              <a:ext uri="{FF2B5EF4-FFF2-40B4-BE49-F238E27FC236}">
                <a16:creationId xmlns:a16="http://schemas.microsoft.com/office/drawing/2014/main" id="{71F92BFB-0C20-35CB-5A25-BA8FD30B0DBF}"/>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7428370" y="2843880"/>
            <a:ext cx="641900" cy="641900"/>
          </a:xfrm>
          <a:prstGeom prst="rect">
            <a:avLst/>
          </a:prstGeom>
        </p:spPr>
      </p:pic>
    </p:spTree>
    <p:custDataLst>
      <p:tags r:id="rId1"/>
    </p:custDataLst>
    <p:extLst>
      <p:ext uri="{BB962C8B-B14F-4D97-AF65-F5344CB8AC3E}">
        <p14:creationId xmlns:p14="http://schemas.microsoft.com/office/powerpoint/2010/main" val="20367689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67895-4F49-7117-769B-3497AABFD97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F2FDD5CE-3AD7-431C-DDCE-D284C6F93595}"/>
              </a:ext>
            </a:extLst>
          </p:cNvPr>
          <p:cNvSpPr>
            <a:spLocks noGrp="1"/>
          </p:cNvSpPr>
          <p:nvPr>
            <p:ph type="title"/>
          </p:nvPr>
        </p:nvSpPr>
        <p:spPr/>
        <p:txBody>
          <a:bodyPr/>
          <a:lstStyle/>
          <a:p>
            <a:r>
              <a:rPr lang="en-US" dirty="0"/>
              <a:t>Factors affecting </a:t>
            </a:r>
            <a:r>
              <a:rPr lang="en-US" b="1" dirty="0"/>
              <a:t>Ionized Calcium</a:t>
            </a:r>
            <a:r>
              <a:rPr lang="en-US" dirty="0"/>
              <a:t> results</a:t>
            </a:r>
          </a:p>
        </p:txBody>
      </p:sp>
      <p:sp>
        <p:nvSpPr>
          <p:cNvPr id="6" name="Slide Number Placeholder 5">
            <a:extLst>
              <a:ext uri="{FF2B5EF4-FFF2-40B4-BE49-F238E27FC236}">
                <a16:creationId xmlns:a16="http://schemas.microsoft.com/office/drawing/2014/main" id="{0FE10021-F8A3-2CD4-FC25-341C27ED7DDF}"/>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37</a:t>
            </a:fld>
            <a:endParaRPr lang="en-IN" dirty="0"/>
          </a:p>
        </p:txBody>
      </p:sp>
      <p:sp>
        <p:nvSpPr>
          <p:cNvPr id="7" name="Content Placeholder 13">
            <a:extLst>
              <a:ext uri="{FF2B5EF4-FFF2-40B4-BE49-F238E27FC236}">
                <a16:creationId xmlns:a16="http://schemas.microsoft.com/office/drawing/2014/main" id="{A1F41C33-0356-2CFB-B99B-3ECCAC6D8455}"/>
              </a:ext>
            </a:extLst>
          </p:cNvPr>
          <p:cNvSpPr>
            <a:spLocks noGrp="1"/>
          </p:cNvSpPr>
          <p:nvPr>
            <p:ph type="body" sz="quarter" idx="11"/>
          </p:nvPr>
        </p:nvSpPr>
        <p:spPr>
          <a:xfrm>
            <a:off x="502920" y="1287167"/>
            <a:ext cx="3984625" cy="3397250"/>
          </a:xfrm>
        </p:spPr>
        <p:txBody>
          <a:bodyPr/>
          <a:lstStyle/>
          <a:p>
            <a:pPr marL="12700" marR="0">
              <a:spcBef>
                <a:spcPts val="960"/>
              </a:spcBef>
            </a:pPr>
            <a:r>
              <a:rPr lang="en-US" b="0" spc="-10" dirty="0">
                <a:solidFill>
                  <a:schemeClr val="accent3"/>
                </a:solidFill>
                <a:latin typeface="Calibri"/>
                <a:cs typeface="Calibri"/>
              </a:rPr>
              <a:t>AVOID AFFECTING IONIZED CA RESULTS</a:t>
            </a:r>
          </a:p>
          <a:p>
            <a:pPr lvl="1">
              <a:spcBef>
                <a:spcPts val="0"/>
              </a:spcBef>
              <a:buClr>
                <a:srgbClr val="000000"/>
              </a:buClr>
            </a:pPr>
            <a:r>
              <a:rPr lang="en-US" dirty="0"/>
              <a:t>Fill blood collection devices completely</a:t>
            </a:r>
          </a:p>
          <a:p>
            <a:pPr lvl="1">
              <a:spcBef>
                <a:spcPts val="0"/>
              </a:spcBef>
              <a:buClr>
                <a:srgbClr val="000000"/>
              </a:buClr>
            </a:pPr>
            <a:r>
              <a:rPr lang="en-US" dirty="0"/>
              <a:t>Limit extra muscular activity during sample collection</a:t>
            </a:r>
          </a:p>
          <a:p>
            <a:pPr marR="0" lvl="1" algn="l" rtl="0"/>
            <a:endParaRPr lang="en-US" sz="1600" b="0" i="0" u="none" strike="noStrike" baseline="30000" dirty="0">
              <a:solidFill>
                <a:srgbClr val="000000"/>
              </a:solidFill>
              <a:latin typeface="等线" panose="02010600030101010101" pitchFamily="2" charset="-122"/>
            </a:endParaRPr>
          </a:p>
        </p:txBody>
      </p:sp>
      <p:sp>
        <p:nvSpPr>
          <p:cNvPr id="13" name="object 7">
            <a:extLst>
              <a:ext uri="{FF2B5EF4-FFF2-40B4-BE49-F238E27FC236}">
                <a16:creationId xmlns:a16="http://schemas.microsoft.com/office/drawing/2014/main" id="{D681817D-F3B2-A166-2EB2-462FC83B8E4E}"/>
              </a:ext>
            </a:extLst>
          </p:cNvPr>
          <p:cNvSpPr txBox="1"/>
          <p:nvPr/>
        </p:nvSpPr>
        <p:spPr>
          <a:xfrm>
            <a:off x="922002" y="3241937"/>
            <a:ext cx="4181864" cy="730327"/>
          </a:xfrm>
          <a:prstGeom prst="rect">
            <a:avLst/>
          </a:prstGeom>
        </p:spPr>
        <p:txBody>
          <a:bodyPr vert="horz" wrap="square" lIns="0" tIns="14604" rIns="0" bIns="0" rtlCol="0">
            <a:spAutoFit/>
          </a:bodyPr>
          <a:lstStyle/>
          <a:p>
            <a:pPr>
              <a:lnSpc>
                <a:spcPct val="100000"/>
              </a:lnSpc>
              <a:spcBef>
                <a:spcPts val="114"/>
              </a:spcBef>
            </a:pPr>
            <a:r>
              <a:rPr lang="en-US" sz="1400" b="1" dirty="0">
                <a:solidFill>
                  <a:schemeClr val="tx2"/>
                </a:solidFill>
                <a:latin typeface="Calibri"/>
                <a:cs typeface="Calibri"/>
              </a:rPr>
              <a:t>IMPORTANT</a:t>
            </a:r>
            <a:endParaRPr lang="en-US" sz="1400" b="1" dirty="0">
              <a:solidFill>
                <a:schemeClr val="tx1">
                  <a:lumMod val="85000"/>
                  <a:lumOff val="15000"/>
                </a:schemeClr>
              </a:solidFill>
              <a:latin typeface="Calibri"/>
              <a:cs typeface="Calibri"/>
            </a:endParaRPr>
          </a:p>
          <a:p>
            <a:pPr>
              <a:lnSpc>
                <a:spcPct val="100000"/>
              </a:lnSpc>
              <a:spcBef>
                <a:spcPts val="114"/>
              </a:spcBef>
            </a:pPr>
            <a:r>
              <a:rPr lang="en-US" sz="1000" b="1" dirty="0">
                <a:latin typeface="Calibri"/>
                <a:cs typeface="Calibri"/>
              </a:rPr>
              <a:t>Mix thoroughly and test promptly</a:t>
            </a:r>
          </a:p>
          <a:p>
            <a:pPr>
              <a:spcBef>
                <a:spcPts val="114"/>
              </a:spcBef>
            </a:pPr>
            <a:r>
              <a:rPr lang="en-US" sz="1000" b="1" dirty="0">
                <a:cs typeface="Calibri" panose="020F0502020204030204" pitchFamily="34" charset="0"/>
              </a:rPr>
              <a:t>Capillary samples not applicable for Ionized Calcium tests</a:t>
            </a:r>
          </a:p>
          <a:p>
            <a:pPr>
              <a:lnSpc>
                <a:spcPct val="100000"/>
              </a:lnSpc>
              <a:spcBef>
                <a:spcPts val="114"/>
              </a:spcBef>
            </a:pPr>
            <a:endParaRPr lang="en-US" sz="1000" b="1" dirty="0">
              <a:latin typeface="Calibri"/>
              <a:cs typeface="Calibri"/>
            </a:endParaRPr>
          </a:p>
        </p:txBody>
      </p:sp>
      <p:pic>
        <p:nvPicPr>
          <p:cNvPr id="15" name="Picture 14" descr="Icon&#10;&#10;Description automatically generated">
            <a:extLst>
              <a:ext uri="{FF2B5EF4-FFF2-40B4-BE49-F238E27FC236}">
                <a16:creationId xmlns:a16="http://schemas.microsoft.com/office/drawing/2014/main" id="{ED9CCB81-9528-D58A-10C0-FE1C0C7A06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 y="3296633"/>
            <a:ext cx="342207" cy="342207"/>
          </a:xfrm>
          <a:prstGeom prst="rect">
            <a:avLst/>
          </a:prstGeom>
        </p:spPr>
      </p:pic>
      <p:cxnSp>
        <p:nvCxnSpPr>
          <p:cNvPr id="16" name="Straight Connector 15">
            <a:extLst>
              <a:ext uri="{FF2B5EF4-FFF2-40B4-BE49-F238E27FC236}">
                <a16:creationId xmlns:a16="http://schemas.microsoft.com/office/drawing/2014/main" id="{B6BE6396-E54F-2EAD-7856-63D819A2F107}"/>
              </a:ext>
            </a:extLst>
          </p:cNvPr>
          <p:cNvCxnSpPr>
            <a:cxnSpLocks/>
          </p:cNvCxnSpPr>
          <p:nvPr/>
        </p:nvCxnSpPr>
        <p:spPr>
          <a:xfrm>
            <a:off x="502920" y="2990165"/>
            <a:ext cx="3392186" cy="0"/>
          </a:xfrm>
          <a:prstGeom prst="line">
            <a:avLst/>
          </a:prstGeom>
          <a:ln w="15875"/>
        </p:spPr>
        <p:style>
          <a:lnRef idx="1">
            <a:schemeClr val="accent3"/>
          </a:lnRef>
          <a:fillRef idx="0">
            <a:schemeClr val="accent3"/>
          </a:fillRef>
          <a:effectRef idx="0">
            <a:schemeClr val="accent3"/>
          </a:effectRef>
          <a:fontRef idx="minor">
            <a:schemeClr val="tx1"/>
          </a:fontRef>
        </p:style>
      </p:cxnSp>
      <p:sp>
        <p:nvSpPr>
          <p:cNvPr id="3" name="Oval 2">
            <a:extLst>
              <a:ext uri="{FF2B5EF4-FFF2-40B4-BE49-F238E27FC236}">
                <a16:creationId xmlns:a16="http://schemas.microsoft.com/office/drawing/2014/main" id="{9CAC29D7-176C-4B06-6B63-EEF286F309F3}"/>
              </a:ext>
            </a:extLst>
          </p:cNvPr>
          <p:cNvSpPr/>
          <p:nvPr/>
        </p:nvSpPr>
        <p:spPr>
          <a:xfrm>
            <a:off x="4797468" y="1426833"/>
            <a:ext cx="1352834" cy="1303841"/>
          </a:xfrm>
          <a:prstGeom prst="ellipse">
            <a:avLst/>
          </a:prstGeom>
          <a:blipFill>
            <a:blip r:embed="rId4"/>
            <a:stretch>
              <a:fillRect l="-5000" t="-3000" r="-2000" b="-4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aphic 3" descr="Checkmark with solid fill">
            <a:extLst>
              <a:ext uri="{FF2B5EF4-FFF2-40B4-BE49-F238E27FC236}">
                <a16:creationId xmlns:a16="http://schemas.microsoft.com/office/drawing/2014/main" id="{71A3E112-2A98-4506-8F14-5D1A8BA4529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84721" y="1287167"/>
            <a:ext cx="548640" cy="548640"/>
          </a:xfrm>
          <a:prstGeom prst="rect">
            <a:avLst/>
          </a:prstGeom>
        </p:spPr>
      </p:pic>
      <p:sp>
        <p:nvSpPr>
          <p:cNvPr id="11" name="Oval 10">
            <a:extLst>
              <a:ext uri="{FF2B5EF4-FFF2-40B4-BE49-F238E27FC236}">
                <a16:creationId xmlns:a16="http://schemas.microsoft.com/office/drawing/2014/main" id="{278377DB-11A6-9AD4-922D-21E8502E0DFB}"/>
              </a:ext>
            </a:extLst>
          </p:cNvPr>
          <p:cNvSpPr/>
          <p:nvPr/>
        </p:nvSpPr>
        <p:spPr>
          <a:xfrm>
            <a:off x="6672518" y="1414478"/>
            <a:ext cx="1327320" cy="1316196"/>
          </a:xfrm>
          <a:prstGeom prst="ellipse">
            <a:avLst/>
          </a:prstGeom>
          <a:blipFill>
            <a:blip r:embed="rId6"/>
            <a:stretch>
              <a:fillRect l="-5000" t="-3000" r="-2000" b="-4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Graphic 16" descr="No sign with solid fill">
            <a:extLst>
              <a:ext uri="{FF2B5EF4-FFF2-40B4-BE49-F238E27FC236}">
                <a16:creationId xmlns:a16="http://schemas.microsoft.com/office/drawing/2014/main" id="{F1ABA9D4-D061-4CE9-2A24-1EE5A9419E8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30537" y="1287167"/>
            <a:ext cx="746438" cy="746438"/>
          </a:xfrm>
          <a:prstGeom prst="rect">
            <a:avLst/>
          </a:prstGeom>
        </p:spPr>
      </p:pic>
    </p:spTree>
    <p:custDataLst>
      <p:tags r:id="rId1"/>
    </p:custDataLst>
    <p:extLst>
      <p:ext uri="{BB962C8B-B14F-4D97-AF65-F5344CB8AC3E}">
        <p14:creationId xmlns:p14="http://schemas.microsoft.com/office/powerpoint/2010/main" val="217904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9716C-AD9F-A8A7-1C21-1F15D17CD97C}"/>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F8CF2E1A-9432-8B7A-2283-CDE0307B389A}"/>
              </a:ext>
            </a:extLst>
          </p:cNvPr>
          <p:cNvSpPr>
            <a:spLocks noGrp="1"/>
          </p:cNvSpPr>
          <p:nvPr>
            <p:ph type="title"/>
          </p:nvPr>
        </p:nvSpPr>
        <p:spPr/>
        <p:txBody>
          <a:bodyPr/>
          <a:lstStyle/>
          <a:p>
            <a:r>
              <a:rPr lang="en-US" dirty="0"/>
              <a:t>Factors affecting </a:t>
            </a:r>
            <a:r>
              <a:rPr lang="en-US" b="1" dirty="0"/>
              <a:t>pH</a:t>
            </a:r>
            <a:r>
              <a:rPr lang="en-US" dirty="0"/>
              <a:t> results</a:t>
            </a:r>
          </a:p>
        </p:txBody>
      </p:sp>
      <p:sp>
        <p:nvSpPr>
          <p:cNvPr id="6" name="Slide Number Placeholder 5">
            <a:extLst>
              <a:ext uri="{FF2B5EF4-FFF2-40B4-BE49-F238E27FC236}">
                <a16:creationId xmlns:a16="http://schemas.microsoft.com/office/drawing/2014/main" id="{063A3280-1BCD-C2E8-70CE-B0C5C96ED446}"/>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38</a:t>
            </a:fld>
            <a:endParaRPr lang="en-IN" dirty="0"/>
          </a:p>
        </p:txBody>
      </p:sp>
      <p:sp>
        <p:nvSpPr>
          <p:cNvPr id="14" name="Content Placeholder 13">
            <a:extLst>
              <a:ext uri="{FF2B5EF4-FFF2-40B4-BE49-F238E27FC236}">
                <a16:creationId xmlns:a16="http://schemas.microsoft.com/office/drawing/2014/main" id="{756F5F0D-61A7-9E32-967C-BFEF40FBA717}"/>
              </a:ext>
            </a:extLst>
          </p:cNvPr>
          <p:cNvSpPr>
            <a:spLocks noGrp="1"/>
          </p:cNvSpPr>
          <p:nvPr>
            <p:ph type="body" sz="quarter" idx="11"/>
          </p:nvPr>
        </p:nvSpPr>
        <p:spPr>
          <a:xfrm>
            <a:off x="502920" y="1492907"/>
            <a:ext cx="3984625" cy="1423670"/>
          </a:xfrm>
        </p:spPr>
        <p:txBody>
          <a:bodyPr/>
          <a:lstStyle/>
          <a:p>
            <a:pPr marL="12700">
              <a:spcBef>
                <a:spcPts val="960"/>
              </a:spcBef>
            </a:pPr>
            <a:r>
              <a:rPr lang="en-US" b="0" spc="-10" dirty="0">
                <a:solidFill>
                  <a:schemeClr val="accent3"/>
                </a:solidFill>
                <a:latin typeface="Calibri"/>
                <a:cs typeface="Calibri"/>
              </a:rPr>
              <a:t>AVOID AFFECTING PH RESULTS</a:t>
            </a:r>
          </a:p>
          <a:p>
            <a:pPr lvl="1">
              <a:spcBef>
                <a:spcPts val="0"/>
              </a:spcBef>
              <a:buClr>
                <a:srgbClr val="000000"/>
              </a:buClr>
            </a:pPr>
            <a:r>
              <a:rPr lang="en-US" dirty="0"/>
              <a:t>Avoid extra muscular activity during </a:t>
            </a:r>
            <a:br>
              <a:rPr lang="en-US" dirty="0"/>
            </a:br>
            <a:r>
              <a:rPr lang="en-US" dirty="0"/>
              <a:t>sample collection</a:t>
            </a:r>
          </a:p>
          <a:p>
            <a:pPr lvl="1">
              <a:spcBef>
                <a:spcPts val="0"/>
              </a:spcBef>
              <a:buClr>
                <a:srgbClr val="000000"/>
              </a:buClr>
            </a:pPr>
            <a:r>
              <a:rPr lang="en-US" dirty="0"/>
              <a:t>Do </a:t>
            </a:r>
            <a:r>
              <a:rPr lang="en-US" b="1" dirty="0"/>
              <a:t>NOT</a:t>
            </a:r>
            <a:r>
              <a:rPr lang="en-US" dirty="0"/>
              <a:t> expose to air</a:t>
            </a:r>
          </a:p>
          <a:p>
            <a:pPr marR="0" lvl="1" algn="l" rtl="0"/>
            <a:endParaRPr lang="en-US" sz="1600" b="0" i="0" u="none" strike="noStrike" baseline="30000" dirty="0">
              <a:solidFill>
                <a:srgbClr val="000000"/>
              </a:solidFill>
              <a:latin typeface="等线" panose="02010600030101010101" pitchFamily="2" charset="-122"/>
            </a:endParaRPr>
          </a:p>
        </p:txBody>
      </p:sp>
      <p:sp>
        <p:nvSpPr>
          <p:cNvPr id="2" name="object 7">
            <a:extLst>
              <a:ext uri="{FF2B5EF4-FFF2-40B4-BE49-F238E27FC236}">
                <a16:creationId xmlns:a16="http://schemas.microsoft.com/office/drawing/2014/main" id="{24A46DE9-1051-128A-39B4-A62E5812CBD4}"/>
              </a:ext>
            </a:extLst>
          </p:cNvPr>
          <p:cNvSpPr txBox="1"/>
          <p:nvPr/>
        </p:nvSpPr>
        <p:spPr>
          <a:xfrm>
            <a:off x="952778" y="3236846"/>
            <a:ext cx="4181864" cy="396903"/>
          </a:xfrm>
          <a:prstGeom prst="rect">
            <a:avLst/>
          </a:prstGeom>
        </p:spPr>
        <p:txBody>
          <a:bodyPr vert="horz" wrap="square" lIns="0" tIns="14604" rIns="0" bIns="0" rtlCol="0">
            <a:spAutoFit/>
          </a:bodyPr>
          <a:lstStyle/>
          <a:p>
            <a:pPr>
              <a:lnSpc>
                <a:spcPct val="100000"/>
              </a:lnSpc>
              <a:spcBef>
                <a:spcPts val="114"/>
              </a:spcBef>
            </a:pPr>
            <a:r>
              <a:rPr lang="en-US" sz="1400" b="1" dirty="0">
                <a:solidFill>
                  <a:schemeClr val="tx2"/>
                </a:solidFill>
                <a:latin typeface="Calibri"/>
                <a:cs typeface="Calibri"/>
              </a:rPr>
              <a:t>IMPORTANT</a:t>
            </a:r>
            <a:endParaRPr lang="en-US" sz="1400" b="1" dirty="0">
              <a:solidFill>
                <a:schemeClr val="tx1">
                  <a:lumMod val="85000"/>
                  <a:lumOff val="15000"/>
                </a:schemeClr>
              </a:solidFill>
              <a:latin typeface="Calibri"/>
              <a:cs typeface="Calibri"/>
            </a:endParaRPr>
          </a:p>
          <a:p>
            <a:pPr>
              <a:lnSpc>
                <a:spcPct val="100000"/>
              </a:lnSpc>
              <a:spcBef>
                <a:spcPts val="114"/>
              </a:spcBef>
            </a:pPr>
            <a:r>
              <a:rPr lang="en-US" sz="1000" b="1" dirty="0">
                <a:latin typeface="Calibri"/>
                <a:cs typeface="Calibri"/>
              </a:rPr>
              <a:t>Mix thoroughly and test promptly</a:t>
            </a:r>
          </a:p>
        </p:txBody>
      </p:sp>
      <p:pic>
        <p:nvPicPr>
          <p:cNvPr id="9" name="Picture 8" descr="Icon&#10;&#10;Description automatically generated">
            <a:extLst>
              <a:ext uri="{FF2B5EF4-FFF2-40B4-BE49-F238E27FC236}">
                <a16:creationId xmlns:a16="http://schemas.microsoft.com/office/drawing/2014/main" id="{A60F1DEC-CFA8-DD70-2BB3-A988AD7541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 y="3291542"/>
            <a:ext cx="342207" cy="342207"/>
          </a:xfrm>
          <a:prstGeom prst="rect">
            <a:avLst/>
          </a:prstGeom>
        </p:spPr>
      </p:pic>
      <p:sp>
        <p:nvSpPr>
          <p:cNvPr id="7" name="object 22">
            <a:extLst>
              <a:ext uri="{FF2B5EF4-FFF2-40B4-BE49-F238E27FC236}">
                <a16:creationId xmlns:a16="http://schemas.microsoft.com/office/drawing/2014/main" id="{1BFF0204-693A-421B-1534-F91129A1DE94}"/>
              </a:ext>
            </a:extLst>
          </p:cNvPr>
          <p:cNvSpPr/>
          <p:nvPr/>
        </p:nvSpPr>
        <p:spPr>
          <a:xfrm>
            <a:off x="502921" y="3019247"/>
            <a:ext cx="3374374" cy="45719"/>
          </a:xfrm>
          <a:custGeom>
            <a:avLst/>
            <a:gdLst/>
            <a:ahLst/>
            <a:cxnLst/>
            <a:rect l="l" t="t" r="r" b="b"/>
            <a:pathLst>
              <a:path w="2945765">
                <a:moveTo>
                  <a:pt x="2945434" y="0"/>
                </a:moveTo>
                <a:lnTo>
                  <a:pt x="0" y="0"/>
                </a:lnTo>
              </a:path>
            </a:pathLst>
          </a:custGeom>
          <a:ln w="19050">
            <a:solidFill>
              <a:srgbClr val="009CDE"/>
            </a:solidFill>
          </a:ln>
        </p:spPr>
        <p:txBody>
          <a:bodyPr wrap="square" lIns="0" tIns="0" rIns="0" bIns="0" rtlCol="0"/>
          <a:lstStyle/>
          <a:p>
            <a:endParaRPr dirty="0"/>
          </a:p>
        </p:txBody>
      </p:sp>
      <p:sp>
        <p:nvSpPr>
          <p:cNvPr id="11" name="Oval 10">
            <a:extLst>
              <a:ext uri="{FF2B5EF4-FFF2-40B4-BE49-F238E27FC236}">
                <a16:creationId xmlns:a16="http://schemas.microsoft.com/office/drawing/2014/main" id="{23BCF550-1B97-3E0D-0D9C-AED582C4B7D0}"/>
              </a:ext>
            </a:extLst>
          </p:cNvPr>
          <p:cNvSpPr/>
          <p:nvPr/>
        </p:nvSpPr>
        <p:spPr>
          <a:xfrm>
            <a:off x="5007003" y="1376729"/>
            <a:ext cx="1327320" cy="1316196"/>
          </a:xfrm>
          <a:prstGeom prst="ellipse">
            <a:avLst/>
          </a:prstGeom>
          <a:blipFill>
            <a:blip r:embed="rId4"/>
            <a:stretch>
              <a:fillRect l="-5000" t="-3000" r="-2000" b="-4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Graphic 15" descr="No sign with solid fill">
            <a:extLst>
              <a:ext uri="{FF2B5EF4-FFF2-40B4-BE49-F238E27FC236}">
                <a16:creationId xmlns:a16="http://schemas.microsoft.com/office/drawing/2014/main" id="{C2271CC0-E1BB-6906-38A7-24DCC8F6B1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65022" y="1249418"/>
            <a:ext cx="746438" cy="746438"/>
          </a:xfrm>
          <a:prstGeom prst="rect">
            <a:avLst/>
          </a:prstGeom>
        </p:spPr>
      </p:pic>
      <p:sp>
        <p:nvSpPr>
          <p:cNvPr id="18" name="Oval 17">
            <a:extLst>
              <a:ext uri="{FF2B5EF4-FFF2-40B4-BE49-F238E27FC236}">
                <a16:creationId xmlns:a16="http://schemas.microsoft.com/office/drawing/2014/main" id="{9614F2E3-56BB-306F-00C1-419CA855F76E}"/>
              </a:ext>
            </a:extLst>
          </p:cNvPr>
          <p:cNvSpPr/>
          <p:nvPr/>
        </p:nvSpPr>
        <p:spPr>
          <a:xfrm>
            <a:off x="6697706" y="1410081"/>
            <a:ext cx="1327320" cy="1316196"/>
          </a:xfrm>
          <a:prstGeom prst="ellipse">
            <a:avLst/>
          </a:prstGeom>
          <a:blipFill dpi="0" rotWithShape="1">
            <a:blip r:embed="rId6">
              <a:extLst>
                <a:ext uri="{BEBA8EAE-BF5A-486C-A8C5-ECC9F3942E4B}">
                  <a14:imgProps xmlns:a14="http://schemas.microsoft.com/office/drawing/2010/main">
                    <a14:imgLayer r:embed="rId7">
                      <a14:imgEffect>
                        <a14:brightnessContrast bright="12000" contrast="9000"/>
                      </a14:imgEffect>
                    </a14:imgLayer>
                  </a14:imgProps>
                </a:ext>
              </a:extLst>
            </a:blip>
            <a:srcRect/>
            <a:stretch>
              <a:fillRect t="-3000" r="-2000" b="-4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Graphic 21" descr="No sign with solid fill">
            <a:extLst>
              <a:ext uri="{FF2B5EF4-FFF2-40B4-BE49-F238E27FC236}">
                <a16:creationId xmlns:a16="http://schemas.microsoft.com/office/drawing/2014/main" id="{51E0220C-3EAB-EC21-4D1E-A8D82B0988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92921" y="1249418"/>
            <a:ext cx="746438" cy="746438"/>
          </a:xfrm>
          <a:prstGeom prst="rect">
            <a:avLst/>
          </a:prstGeom>
        </p:spPr>
      </p:pic>
    </p:spTree>
    <p:custDataLst>
      <p:tags r:id="rId1"/>
    </p:custDataLst>
    <p:extLst>
      <p:ext uri="{BB962C8B-B14F-4D97-AF65-F5344CB8AC3E}">
        <p14:creationId xmlns:p14="http://schemas.microsoft.com/office/powerpoint/2010/main" val="675215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9B00A-9522-219C-1923-9FACEA92AF3E}"/>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DDEF87F-8D62-052E-CA82-EAC36B8F1D4C}"/>
              </a:ext>
            </a:extLst>
          </p:cNvPr>
          <p:cNvSpPr>
            <a:spLocks noGrp="1"/>
          </p:cNvSpPr>
          <p:nvPr>
            <p:ph type="title"/>
          </p:nvPr>
        </p:nvSpPr>
        <p:spPr>
          <a:xfrm>
            <a:off x="502920" y="569594"/>
            <a:ext cx="8138160" cy="446714"/>
          </a:xfrm>
        </p:spPr>
        <p:txBody>
          <a:bodyPr/>
          <a:lstStyle/>
          <a:p>
            <a:r>
              <a:rPr lang="en-US" dirty="0"/>
              <a:t>Factors affecting </a:t>
            </a:r>
            <a:r>
              <a:rPr lang="en-US" b="1" dirty="0"/>
              <a:t>PCO2</a:t>
            </a:r>
            <a:r>
              <a:rPr lang="en-US" dirty="0"/>
              <a:t> results</a:t>
            </a:r>
          </a:p>
        </p:txBody>
      </p:sp>
      <p:sp>
        <p:nvSpPr>
          <p:cNvPr id="6" name="Slide Number Placeholder 5">
            <a:extLst>
              <a:ext uri="{FF2B5EF4-FFF2-40B4-BE49-F238E27FC236}">
                <a16:creationId xmlns:a16="http://schemas.microsoft.com/office/drawing/2014/main" id="{3B689AD9-E55C-5B63-8DE5-1C2A05C83159}"/>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39</a:t>
            </a:fld>
            <a:endParaRPr lang="en-IN" dirty="0"/>
          </a:p>
        </p:txBody>
      </p:sp>
      <p:sp>
        <p:nvSpPr>
          <p:cNvPr id="14" name="Content Placeholder 13">
            <a:extLst>
              <a:ext uri="{FF2B5EF4-FFF2-40B4-BE49-F238E27FC236}">
                <a16:creationId xmlns:a16="http://schemas.microsoft.com/office/drawing/2014/main" id="{D99004AD-4D1A-41AA-0810-CCD1617FE880}"/>
              </a:ext>
            </a:extLst>
          </p:cNvPr>
          <p:cNvSpPr>
            <a:spLocks noGrp="1"/>
          </p:cNvSpPr>
          <p:nvPr>
            <p:ph type="body" sz="quarter" idx="11"/>
          </p:nvPr>
        </p:nvSpPr>
        <p:spPr>
          <a:xfrm>
            <a:off x="426720" y="1378607"/>
            <a:ext cx="3984625" cy="1079975"/>
          </a:xfrm>
        </p:spPr>
        <p:txBody>
          <a:bodyPr vert="horz" lIns="0" tIns="0" rIns="91440" bIns="45720" rtlCol="0" anchor="t">
            <a:noAutofit/>
          </a:bodyPr>
          <a:lstStyle/>
          <a:p>
            <a:pPr marL="12700" marR="0">
              <a:spcBef>
                <a:spcPts val="960"/>
              </a:spcBef>
            </a:pPr>
            <a:r>
              <a:rPr lang="en-US" b="0" spc="-10" dirty="0">
                <a:solidFill>
                  <a:schemeClr val="accent3"/>
                </a:solidFill>
                <a:latin typeface="Calibri"/>
                <a:cs typeface="Calibri"/>
              </a:rPr>
              <a:t>AVOID AFFECTING PCO</a:t>
            </a:r>
            <a:r>
              <a:rPr lang="en-US" b="0" spc="-10" baseline="-25000" dirty="0">
                <a:solidFill>
                  <a:schemeClr val="accent3"/>
                </a:solidFill>
                <a:latin typeface="Calibri"/>
                <a:cs typeface="Calibri"/>
              </a:rPr>
              <a:t>2 </a:t>
            </a:r>
            <a:r>
              <a:rPr lang="en-US" b="0" spc="-10" dirty="0">
                <a:solidFill>
                  <a:schemeClr val="accent3"/>
                </a:solidFill>
                <a:latin typeface="Calibri"/>
                <a:cs typeface="Calibri"/>
              </a:rPr>
              <a:t>RESULTS</a:t>
            </a:r>
          </a:p>
          <a:p>
            <a:pPr marL="169545" lvl="1" indent="-169545">
              <a:spcBef>
                <a:spcPts val="0"/>
              </a:spcBef>
              <a:buClr>
                <a:srgbClr val="000000"/>
              </a:buClr>
            </a:pPr>
            <a:r>
              <a:rPr lang="en-US" dirty="0"/>
              <a:t>Test promptly</a:t>
            </a:r>
            <a:endParaRPr lang="en-US" dirty="0">
              <a:ea typeface="Calibri"/>
              <a:cs typeface="Calibri"/>
            </a:endParaRPr>
          </a:p>
          <a:p>
            <a:pPr marL="169545" lvl="1" indent="-169545">
              <a:spcBef>
                <a:spcPts val="0"/>
              </a:spcBef>
              <a:buClr>
                <a:srgbClr val="000000"/>
              </a:buClr>
            </a:pPr>
            <a:r>
              <a:rPr lang="en-US" dirty="0"/>
              <a:t>Fill blood collection device completely</a:t>
            </a:r>
            <a:endParaRPr lang="en-US" dirty="0">
              <a:ea typeface="Calibri"/>
              <a:cs typeface="Calibri"/>
            </a:endParaRPr>
          </a:p>
          <a:p>
            <a:pPr marL="169545" lvl="1" indent="-169545">
              <a:spcBef>
                <a:spcPts val="0"/>
              </a:spcBef>
              <a:buClr>
                <a:srgbClr val="000000"/>
              </a:buClr>
            </a:pPr>
            <a:r>
              <a:rPr lang="en-US" dirty="0"/>
              <a:t>Do </a:t>
            </a:r>
            <a:r>
              <a:rPr lang="en-US" b="1" dirty="0"/>
              <a:t>NOT </a:t>
            </a:r>
            <a:r>
              <a:rPr lang="en-US" dirty="0"/>
              <a:t>expose to air</a:t>
            </a:r>
            <a:endParaRPr lang="en-US" dirty="0">
              <a:ea typeface="Calibri"/>
              <a:cs typeface="Calibri"/>
            </a:endParaRPr>
          </a:p>
          <a:p>
            <a:pPr marL="169545" marR="0" lvl="1" indent="-169545" algn="l" rtl="0"/>
            <a:endParaRPr lang="en-US" sz="1600" b="0" i="0" u="none" strike="noStrike" baseline="30000" dirty="0">
              <a:solidFill>
                <a:srgbClr val="000000"/>
              </a:solidFill>
              <a:latin typeface="等线" panose="02010600030101010101" pitchFamily="2" charset="-122"/>
              <a:ea typeface="等线" panose="02010600030101010101" pitchFamily="2" charset="-122"/>
            </a:endParaRPr>
          </a:p>
        </p:txBody>
      </p:sp>
      <p:sp>
        <p:nvSpPr>
          <p:cNvPr id="8" name="Oval 7">
            <a:extLst>
              <a:ext uri="{FF2B5EF4-FFF2-40B4-BE49-F238E27FC236}">
                <a16:creationId xmlns:a16="http://schemas.microsoft.com/office/drawing/2014/main" id="{C6DAABCB-6762-7E82-A230-AE705287B8F6}"/>
              </a:ext>
            </a:extLst>
          </p:cNvPr>
          <p:cNvSpPr/>
          <p:nvPr/>
        </p:nvSpPr>
        <p:spPr>
          <a:xfrm>
            <a:off x="7644504" y="2392757"/>
            <a:ext cx="413299" cy="390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bject 7">
            <a:extLst>
              <a:ext uri="{FF2B5EF4-FFF2-40B4-BE49-F238E27FC236}">
                <a16:creationId xmlns:a16="http://schemas.microsoft.com/office/drawing/2014/main" id="{0917363C-B8E5-5443-1164-93BFCB4F4AEA}"/>
              </a:ext>
            </a:extLst>
          </p:cNvPr>
          <p:cNvSpPr txBox="1"/>
          <p:nvPr/>
        </p:nvSpPr>
        <p:spPr>
          <a:xfrm>
            <a:off x="750898" y="3259075"/>
            <a:ext cx="4181864" cy="396903"/>
          </a:xfrm>
          <a:prstGeom prst="rect">
            <a:avLst/>
          </a:prstGeom>
        </p:spPr>
        <p:txBody>
          <a:bodyPr vert="horz" wrap="square" lIns="0" tIns="14604" rIns="0" bIns="0" rtlCol="0">
            <a:spAutoFit/>
          </a:bodyPr>
          <a:lstStyle/>
          <a:p>
            <a:pPr>
              <a:lnSpc>
                <a:spcPct val="100000"/>
              </a:lnSpc>
              <a:spcBef>
                <a:spcPts val="114"/>
              </a:spcBef>
            </a:pPr>
            <a:r>
              <a:rPr lang="en-US" sz="1400" b="1" dirty="0">
                <a:solidFill>
                  <a:schemeClr val="tx2"/>
                </a:solidFill>
                <a:latin typeface="Calibri"/>
                <a:cs typeface="Calibri"/>
              </a:rPr>
              <a:t>IMPORTANT</a:t>
            </a:r>
            <a:endParaRPr lang="en-US" sz="1400" b="1" dirty="0">
              <a:solidFill>
                <a:schemeClr val="tx1">
                  <a:lumMod val="85000"/>
                  <a:lumOff val="15000"/>
                </a:schemeClr>
              </a:solidFill>
              <a:latin typeface="Calibri"/>
              <a:cs typeface="Calibri"/>
            </a:endParaRPr>
          </a:p>
          <a:p>
            <a:pPr>
              <a:lnSpc>
                <a:spcPct val="100000"/>
              </a:lnSpc>
              <a:spcBef>
                <a:spcPts val="114"/>
              </a:spcBef>
            </a:pPr>
            <a:r>
              <a:rPr lang="en-US" sz="1000" b="1" dirty="0">
                <a:latin typeface="Calibri"/>
                <a:cs typeface="Calibri"/>
              </a:rPr>
              <a:t>Mix thoroughly and test promptly</a:t>
            </a:r>
          </a:p>
        </p:txBody>
      </p:sp>
      <p:sp>
        <p:nvSpPr>
          <p:cNvPr id="2" name="object 22">
            <a:extLst>
              <a:ext uri="{FF2B5EF4-FFF2-40B4-BE49-F238E27FC236}">
                <a16:creationId xmlns:a16="http://schemas.microsoft.com/office/drawing/2014/main" id="{D7EB28C5-C82E-F9EB-9E64-F9BC301E8BAB}"/>
              </a:ext>
            </a:extLst>
          </p:cNvPr>
          <p:cNvSpPr/>
          <p:nvPr/>
        </p:nvSpPr>
        <p:spPr>
          <a:xfrm>
            <a:off x="403570" y="2944732"/>
            <a:ext cx="2993409" cy="56584"/>
          </a:xfrm>
          <a:custGeom>
            <a:avLst/>
            <a:gdLst/>
            <a:ahLst/>
            <a:cxnLst/>
            <a:rect l="l" t="t" r="r" b="b"/>
            <a:pathLst>
              <a:path w="2945765">
                <a:moveTo>
                  <a:pt x="2945434" y="0"/>
                </a:moveTo>
                <a:lnTo>
                  <a:pt x="0" y="0"/>
                </a:lnTo>
              </a:path>
            </a:pathLst>
          </a:custGeom>
          <a:ln w="12700">
            <a:solidFill>
              <a:srgbClr val="009CDE"/>
            </a:solidFill>
          </a:ln>
        </p:spPr>
        <p:txBody>
          <a:bodyPr wrap="square" lIns="0" tIns="0" rIns="0" bIns="0" rtlCol="0"/>
          <a:lstStyle/>
          <a:p>
            <a:endParaRPr dirty="0"/>
          </a:p>
        </p:txBody>
      </p:sp>
      <p:pic>
        <p:nvPicPr>
          <p:cNvPr id="18" name="Picture 17" descr="Icon&#10;&#10;Description automatically generated">
            <a:extLst>
              <a:ext uri="{FF2B5EF4-FFF2-40B4-BE49-F238E27FC236}">
                <a16:creationId xmlns:a16="http://schemas.microsoft.com/office/drawing/2014/main" id="{AFD2C689-38A8-EF21-E592-2F9C365AD6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134" y="3285697"/>
            <a:ext cx="342207" cy="342207"/>
          </a:xfrm>
          <a:prstGeom prst="rect">
            <a:avLst/>
          </a:prstGeom>
        </p:spPr>
      </p:pic>
      <p:grpSp>
        <p:nvGrpSpPr>
          <p:cNvPr id="13" name="Group 12">
            <a:extLst>
              <a:ext uri="{FF2B5EF4-FFF2-40B4-BE49-F238E27FC236}">
                <a16:creationId xmlns:a16="http://schemas.microsoft.com/office/drawing/2014/main" id="{8C24FBB5-C825-986A-8183-740DF32E06D7}"/>
              </a:ext>
            </a:extLst>
          </p:cNvPr>
          <p:cNvGrpSpPr/>
          <p:nvPr/>
        </p:nvGrpSpPr>
        <p:grpSpPr>
          <a:xfrm>
            <a:off x="5109686" y="1321594"/>
            <a:ext cx="1446371" cy="1411606"/>
            <a:chOff x="5022056" y="1207294"/>
            <a:chExt cx="1164431" cy="1114426"/>
          </a:xfrm>
        </p:grpSpPr>
        <p:sp>
          <p:nvSpPr>
            <p:cNvPr id="4" name="Oval 3">
              <a:extLst>
                <a:ext uri="{FF2B5EF4-FFF2-40B4-BE49-F238E27FC236}">
                  <a16:creationId xmlns:a16="http://schemas.microsoft.com/office/drawing/2014/main" id="{F75A0F30-2AFC-8FC2-9E62-9D2B493CF06B}"/>
                </a:ext>
              </a:extLst>
            </p:cNvPr>
            <p:cNvSpPr/>
            <p:nvPr/>
          </p:nvSpPr>
          <p:spPr>
            <a:xfrm>
              <a:off x="5022056" y="1207294"/>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610709D0-7F88-82CC-EE88-6D2C1CC48C7F}"/>
                </a:ext>
              </a:extLst>
            </p:cNvPr>
            <p:cNvSpPr txBox="1"/>
            <p:nvPr/>
          </p:nvSpPr>
          <p:spPr>
            <a:xfrm>
              <a:off x="5026294" y="1553417"/>
              <a:ext cx="1160193" cy="4221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700"/>
                </a:lnSpc>
              </a:pPr>
              <a:r>
                <a:rPr lang="en-US" b="1" dirty="0">
                  <a:solidFill>
                    <a:schemeClr val="accent3"/>
                  </a:solidFill>
                  <a:ea typeface="Calibri"/>
                  <a:cs typeface="Calibri"/>
                </a:rPr>
                <a:t>TEST </a:t>
              </a:r>
              <a:br>
                <a:rPr lang="en-US" b="1" dirty="0">
                  <a:ea typeface="Calibri"/>
                  <a:cs typeface="Calibri"/>
                </a:rPr>
              </a:br>
              <a:r>
                <a:rPr lang="en-US" b="1" dirty="0">
                  <a:solidFill>
                    <a:schemeClr val="accent3"/>
                  </a:solidFill>
                  <a:ea typeface="Calibri"/>
                  <a:cs typeface="Calibri"/>
                </a:rPr>
                <a:t>PROMPTLY</a:t>
              </a:r>
              <a:endParaRPr lang="en-US" dirty="0"/>
            </a:p>
          </p:txBody>
        </p:sp>
      </p:grpSp>
      <p:pic>
        <p:nvPicPr>
          <p:cNvPr id="21" name="Graphic 20" descr="Checkmark with solid fill">
            <a:extLst>
              <a:ext uri="{FF2B5EF4-FFF2-40B4-BE49-F238E27FC236}">
                <a16:creationId xmlns:a16="http://schemas.microsoft.com/office/drawing/2014/main" id="{E798A11A-7B09-88A5-4E2E-6D49E4A2BB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30233" y="1319723"/>
            <a:ext cx="548640" cy="548640"/>
          </a:xfrm>
          <a:prstGeom prst="rect">
            <a:avLst/>
          </a:prstGeom>
        </p:spPr>
      </p:pic>
      <p:sp>
        <p:nvSpPr>
          <p:cNvPr id="3" name="Rectangle 2">
            <a:extLst>
              <a:ext uri="{FF2B5EF4-FFF2-40B4-BE49-F238E27FC236}">
                <a16:creationId xmlns:a16="http://schemas.microsoft.com/office/drawing/2014/main" id="{E6BE2FD9-BBFB-D8EE-6526-D2CE5EBB8D0D}"/>
              </a:ext>
            </a:extLst>
          </p:cNvPr>
          <p:cNvSpPr/>
          <p:nvPr/>
        </p:nvSpPr>
        <p:spPr>
          <a:xfrm>
            <a:off x="4789204" y="1121569"/>
            <a:ext cx="3670131" cy="1661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D4E40E8F-05C0-2D15-EB46-16E4B9F68317}"/>
              </a:ext>
            </a:extLst>
          </p:cNvPr>
          <p:cNvPicPr>
            <a:picLocks noChangeAspect="1"/>
          </p:cNvPicPr>
          <p:nvPr/>
        </p:nvPicPr>
        <p:blipFill>
          <a:blip r:embed="rId5"/>
          <a:stretch>
            <a:fillRect/>
          </a:stretch>
        </p:blipFill>
        <p:spPr>
          <a:xfrm>
            <a:off x="4999324" y="1361989"/>
            <a:ext cx="1600282" cy="1378021"/>
          </a:xfrm>
          <a:prstGeom prst="rect">
            <a:avLst/>
          </a:prstGeom>
          <a:ln>
            <a:noFill/>
          </a:ln>
        </p:spPr>
      </p:pic>
      <p:sp>
        <p:nvSpPr>
          <p:cNvPr id="11" name="Oval 10">
            <a:extLst>
              <a:ext uri="{FF2B5EF4-FFF2-40B4-BE49-F238E27FC236}">
                <a16:creationId xmlns:a16="http://schemas.microsoft.com/office/drawing/2014/main" id="{7FA201C3-DA60-2D84-5AAF-EF7689A0AD99}"/>
              </a:ext>
            </a:extLst>
          </p:cNvPr>
          <p:cNvSpPr/>
          <p:nvPr/>
        </p:nvSpPr>
        <p:spPr>
          <a:xfrm>
            <a:off x="7029616" y="1417896"/>
            <a:ext cx="1352834" cy="1303841"/>
          </a:xfrm>
          <a:prstGeom prst="ellipse">
            <a:avLst/>
          </a:prstGeom>
          <a:blipFill dpi="0" rotWithShape="1">
            <a:blip r:embed="rId6"/>
            <a:srcRect/>
            <a:stretch>
              <a:fillRect l="-1000" t="-3000" r="-2000" b="-4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Graphic 22" descr="Checkmark with solid fill">
            <a:extLst>
              <a:ext uri="{FF2B5EF4-FFF2-40B4-BE49-F238E27FC236}">
                <a16:creationId xmlns:a16="http://schemas.microsoft.com/office/drawing/2014/main" id="{1F80E8EB-8B36-D3C1-7232-0A6F0D815B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16869" y="1278230"/>
            <a:ext cx="548640" cy="548640"/>
          </a:xfrm>
          <a:prstGeom prst="rect">
            <a:avLst/>
          </a:prstGeom>
        </p:spPr>
      </p:pic>
      <p:grpSp>
        <p:nvGrpSpPr>
          <p:cNvPr id="25" name="Group 24">
            <a:extLst>
              <a:ext uri="{FF2B5EF4-FFF2-40B4-BE49-F238E27FC236}">
                <a16:creationId xmlns:a16="http://schemas.microsoft.com/office/drawing/2014/main" id="{C548A569-5FE5-17CC-3035-4664CD8232CC}"/>
              </a:ext>
            </a:extLst>
          </p:cNvPr>
          <p:cNvGrpSpPr/>
          <p:nvPr/>
        </p:nvGrpSpPr>
        <p:grpSpPr>
          <a:xfrm>
            <a:off x="5109686" y="2823678"/>
            <a:ext cx="1541653" cy="1476859"/>
            <a:chOff x="6697706" y="1249418"/>
            <a:chExt cx="1541653" cy="1476859"/>
          </a:xfrm>
        </p:grpSpPr>
        <p:sp>
          <p:nvSpPr>
            <p:cNvPr id="15" name="Oval 14">
              <a:extLst>
                <a:ext uri="{FF2B5EF4-FFF2-40B4-BE49-F238E27FC236}">
                  <a16:creationId xmlns:a16="http://schemas.microsoft.com/office/drawing/2014/main" id="{610FD2CF-9E14-65EB-C242-1F5FF017579C}"/>
                </a:ext>
              </a:extLst>
            </p:cNvPr>
            <p:cNvSpPr/>
            <p:nvPr/>
          </p:nvSpPr>
          <p:spPr>
            <a:xfrm>
              <a:off x="6697706" y="1410081"/>
              <a:ext cx="1327320" cy="1316196"/>
            </a:xfrm>
            <a:prstGeom prst="ellipse">
              <a:avLst/>
            </a:prstGeom>
            <a:blipFill dpi="0" rotWithShape="1">
              <a:blip r:embed="rId7">
                <a:extLst>
                  <a:ext uri="{BEBA8EAE-BF5A-486C-A8C5-ECC9F3942E4B}">
                    <a14:imgProps xmlns:a14="http://schemas.microsoft.com/office/drawing/2010/main">
                      <a14:imgLayer r:embed="rId8">
                        <a14:imgEffect>
                          <a14:brightnessContrast bright="12000" contrast="9000"/>
                        </a14:imgEffect>
                      </a14:imgLayer>
                    </a14:imgProps>
                  </a:ext>
                </a:extLst>
              </a:blip>
              <a:srcRect/>
              <a:stretch>
                <a:fillRect t="-3000" r="-2000" b="-4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Graphic 23" descr="No sign with solid fill">
              <a:extLst>
                <a:ext uri="{FF2B5EF4-FFF2-40B4-BE49-F238E27FC236}">
                  <a16:creationId xmlns:a16="http://schemas.microsoft.com/office/drawing/2014/main" id="{21956D4A-6F6E-6CD8-AEA5-870E1516B21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492921" y="1249418"/>
              <a:ext cx="746438" cy="746438"/>
            </a:xfrm>
            <a:prstGeom prst="rect">
              <a:avLst/>
            </a:prstGeom>
          </p:spPr>
        </p:pic>
      </p:grpSp>
    </p:spTree>
    <p:custDataLst>
      <p:tags r:id="rId1"/>
    </p:custDataLst>
    <p:extLst>
      <p:ext uri="{BB962C8B-B14F-4D97-AF65-F5344CB8AC3E}">
        <p14:creationId xmlns:p14="http://schemas.microsoft.com/office/powerpoint/2010/main" val="4203853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D4EFE-0774-7D9A-C7B9-7121AB93EEC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754C042-BD75-EDAE-1BB4-80A40400567A}"/>
              </a:ext>
            </a:extLst>
          </p:cNvPr>
          <p:cNvSpPr>
            <a:spLocks noGrp="1"/>
          </p:cNvSpPr>
          <p:nvPr>
            <p:ph type="title"/>
          </p:nvPr>
        </p:nvSpPr>
        <p:spPr>
          <a:xfrm>
            <a:off x="502920" y="569594"/>
            <a:ext cx="4500154" cy="424136"/>
          </a:xfrm>
        </p:spPr>
        <p:txBody>
          <a:bodyPr/>
          <a:lstStyle/>
          <a:p>
            <a:r>
              <a:rPr lang="en-US" dirty="0"/>
              <a:t>Factors affecting </a:t>
            </a:r>
            <a:r>
              <a:rPr lang="en-US" b="1" dirty="0"/>
              <a:t>PO2</a:t>
            </a:r>
            <a:r>
              <a:rPr lang="en-US" dirty="0"/>
              <a:t> results</a:t>
            </a:r>
          </a:p>
        </p:txBody>
      </p:sp>
      <p:sp>
        <p:nvSpPr>
          <p:cNvPr id="6" name="Slide Number Placeholder 5">
            <a:extLst>
              <a:ext uri="{FF2B5EF4-FFF2-40B4-BE49-F238E27FC236}">
                <a16:creationId xmlns:a16="http://schemas.microsoft.com/office/drawing/2014/main" id="{9E11D9E3-5862-0BD6-6238-78EB6D672DE3}"/>
              </a:ext>
            </a:extLst>
          </p:cNvPr>
          <p:cNvSpPr>
            <a:spLocks noGrp="1"/>
          </p:cNvSpPr>
          <p:nvPr>
            <p:ph type="sldNum" sz="quarter" idx="10"/>
          </p:nvPr>
        </p:nvSpPr>
        <p:spPr/>
        <p:txBody>
          <a:bodyPr/>
          <a:lstStyle/>
          <a:p>
            <a:pPr>
              <a:defRPr/>
            </a:pPr>
            <a:r>
              <a:rPr lang="en-IN" dirty="0"/>
              <a:t>|    </a:t>
            </a:r>
            <a:fld id="{7B2119CD-3B2D-4CEB-B404-D2E3F8CD6D69}" type="slidenum">
              <a:rPr lang="en-IN" smtClean="0"/>
              <a:pPr>
                <a:defRPr/>
              </a:pPr>
              <a:t>40</a:t>
            </a:fld>
            <a:endParaRPr lang="en-IN" dirty="0"/>
          </a:p>
        </p:txBody>
      </p:sp>
      <p:sp>
        <p:nvSpPr>
          <p:cNvPr id="14" name="Content Placeholder 13">
            <a:extLst>
              <a:ext uri="{FF2B5EF4-FFF2-40B4-BE49-F238E27FC236}">
                <a16:creationId xmlns:a16="http://schemas.microsoft.com/office/drawing/2014/main" id="{72B0A602-66FE-0D19-6BD7-C39019E2076C}"/>
              </a:ext>
            </a:extLst>
          </p:cNvPr>
          <p:cNvSpPr>
            <a:spLocks noGrp="1"/>
          </p:cNvSpPr>
          <p:nvPr>
            <p:ph type="body" sz="quarter" idx="11"/>
          </p:nvPr>
        </p:nvSpPr>
        <p:spPr>
          <a:xfrm>
            <a:off x="426720" y="1378607"/>
            <a:ext cx="3984625" cy="1079975"/>
          </a:xfrm>
        </p:spPr>
        <p:txBody>
          <a:bodyPr vert="horz" lIns="0" tIns="0" rIns="91440" bIns="45720" rtlCol="0" anchor="t">
            <a:noAutofit/>
          </a:bodyPr>
          <a:lstStyle/>
          <a:p>
            <a:pPr marL="12700" marR="0">
              <a:spcBef>
                <a:spcPts val="960"/>
              </a:spcBef>
            </a:pPr>
            <a:r>
              <a:rPr lang="en-US" b="0" spc="-10" dirty="0">
                <a:solidFill>
                  <a:schemeClr val="accent3"/>
                </a:solidFill>
                <a:latin typeface="Calibri"/>
                <a:cs typeface="Calibri"/>
              </a:rPr>
              <a:t>AVOID AFFECTING PO</a:t>
            </a:r>
            <a:r>
              <a:rPr lang="en-US" b="0" spc="-10" baseline="-25000" dirty="0">
                <a:solidFill>
                  <a:schemeClr val="accent3"/>
                </a:solidFill>
                <a:latin typeface="Calibri"/>
                <a:cs typeface="Calibri"/>
              </a:rPr>
              <a:t>2 </a:t>
            </a:r>
            <a:r>
              <a:rPr lang="en-US" b="0" spc="-10" dirty="0">
                <a:solidFill>
                  <a:schemeClr val="accent3"/>
                </a:solidFill>
                <a:latin typeface="Calibri"/>
                <a:cs typeface="Calibri"/>
              </a:rPr>
              <a:t>RESULTS</a:t>
            </a:r>
          </a:p>
          <a:p>
            <a:pPr marL="169545" lvl="1" indent="-169545">
              <a:spcBef>
                <a:spcPts val="0"/>
              </a:spcBef>
              <a:buClr>
                <a:srgbClr val="000000"/>
              </a:buClr>
            </a:pPr>
            <a:r>
              <a:rPr lang="en-US" dirty="0"/>
              <a:t>Test promptly</a:t>
            </a:r>
            <a:endParaRPr lang="en-US" dirty="0">
              <a:ea typeface="Calibri"/>
              <a:cs typeface="Calibri"/>
            </a:endParaRPr>
          </a:p>
          <a:p>
            <a:pPr lvl="1">
              <a:spcBef>
                <a:spcPts val="0"/>
              </a:spcBef>
              <a:buClr>
                <a:srgbClr val="000000"/>
              </a:buClr>
            </a:pPr>
            <a:r>
              <a:rPr lang="en-US" dirty="0"/>
              <a:t>Do </a:t>
            </a:r>
            <a:r>
              <a:rPr lang="en-US" b="1" dirty="0"/>
              <a:t>NOT</a:t>
            </a:r>
            <a:r>
              <a:rPr lang="en-US" dirty="0"/>
              <a:t> ice samples</a:t>
            </a:r>
          </a:p>
          <a:p>
            <a:pPr lvl="1">
              <a:spcBef>
                <a:spcPts val="0"/>
              </a:spcBef>
              <a:buClr>
                <a:srgbClr val="000000"/>
              </a:buClr>
            </a:pPr>
            <a:r>
              <a:rPr lang="en-US" dirty="0"/>
              <a:t>Fill blood collection device completely</a:t>
            </a:r>
          </a:p>
          <a:p>
            <a:pPr lvl="1">
              <a:spcBef>
                <a:spcPts val="0"/>
              </a:spcBef>
              <a:buClr>
                <a:srgbClr val="000000"/>
              </a:buClr>
            </a:pPr>
            <a:r>
              <a:rPr lang="en-US" dirty="0"/>
              <a:t>Do </a:t>
            </a:r>
            <a:r>
              <a:rPr lang="en-US" b="1" dirty="0"/>
              <a:t>NOT</a:t>
            </a:r>
            <a:r>
              <a:rPr lang="en-US" dirty="0"/>
              <a:t> expose to air</a:t>
            </a:r>
          </a:p>
        </p:txBody>
      </p:sp>
      <p:sp>
        <p:nvSpPr>
          <p:cNvPr id="36" name="object 7">
            <a:extLst>
              <a:ext uri="{FF2B5EF4-FFF2-40B4-BE49-F238E27FC236}">
                <a16:creationId xmlns:a16="http://schemas.microsoft.com/office/drawing/2014/main" id="{4EE265A1-E34A-F590-C29A-A91856343A28}"/>
              </a:ext>
            </a:extLst>
          </p:cNvPr>
          <p:cNvSpPr txBox="1"/>
          <p:nvPr/>
        </p:nvSpPr>
        <p:spPr>
          <a:xfrm>
            <a:off x="750898" y="3259075"/>
            <a:ext cx="4181864" cy="396903"/>
          </a:xfrm>
          <a:prstGeom prst="rect">
            <a:avLst/>
          </a:prstGeom>
        </p:spPr>
        <p:txBody>
          <a:bodyPr vert="horz" wrap="square" lIns="0" tIns="14604" rIns="0" bIns="0" rtlCol="0">
            <a:spAutoFit/>
          </a:bodyPr>
          <a:lstStyle/>
          <a:p>
            <a:pPr>
              <a:lnSpc>
                <a:spcPct val="100000"/>
              </a:lnSpc>
              <a:spcBef>
                <a:spcPts val="114"/>
              </a:spcBef>
            </a:pPr>
            <a:r>
              <a:rPr lang="en-US" sz="1400" b="1" dirty="0">
                <a:solidFill>
                  <a:schemeClr val="tx2"/>
                </a:solidFill>
                <a:latin typeface="Calibri"/>
                <a:cs typeface="Calibri"/>
              </a:rPr>
              <a:t>IMPORTANT</a:t>
            </a:r>
            <a:endParaRPr lang="en-US" sz="1400" b="1" dirty="0">
              <a:solidFill>
                <a:schemeClr val="tx1">
                  <a:lumMod val="85000"/>
                  <a:lumOff val="15000"/>
                </a:schemeClr>
              </a:solidFill>
              <a:latin typeface="Calibri"/>
              <a:cs typeface="Calibri"/>
            </a:endParaRPr>
          </a:p>
          <a:p>
            <a:pPr>
              <a:lnSpc>
                <a:spcPct val="100000"/>
              </a:lnSpc>
              <a:spcBef>
                <a:spcPts val="114"/>
              </a:spcBef>
            </a:pPr>
            <a:r>
              <a:rPr lang="en-US" sz="1000" b="1" dirty="0">
                <a:latin typeface="Calibri"/>
                <a:cs typeface="Calibri"/>
              </a:rPr>
              <a:t>Mix thoroughly and test promptly</a:t>
            </a:r>
          </a:p>
        </p:txBody>
      </p:sp>
      <p:sp>
        <p:nvSpPr>
          <p:cNvPr id="2" name="object 22">
            <a:extLst>
              <a:ext uri="{FF2B5EF4-FFF2-40B4-BE49-F238E27FC236}">
                <a16:creationId xmlns:a16="http://schemas.microsoft.com/office/drawing/2014/main" id="{0BABBBC0-490C-4535-CA95-34639278B85F}"/>
              </a:ext>
            </a:extLst>
          </p:cNvPr>
          <p:cNvSpPr/>
          <p:nvPr/>
        </p:nvSpPr>
        <p:spPr>
          <a:xfrm>
            <a:off x="403570" y="2944732"/>
            <a:ext cx="2993409" cy="56584"/>
          </a:xfrm>
          <a:custGeom>
            <a:avLst/>
            <a:gdLst/>
            <a:ahLst/>
            <a:cxnLst/>
            <a:rect l="l" t="t" r="r" b="b"/>
            <a:pathLst>
              <a:path w="2945765">
                <a:moveTo>
                  <a:pt x="2945434" y="0"/>
                </a:moveTo>
                <a:lnTo>
                  <a:pt x="0" y="0"/>
                </a:lnTo>
              </a:path>
            </a:pathLst>
          </a:custGeom>
          <a:ln w="12700">
            <a:solidFill>
              <a:srgbClr val="009CDE"/>
            </a:solidFill>
          </a:ln>
        </p:spPr>
        <p:txBody>
          <a:bodyPr wrap="square" lIns="0" tIns="0" rIns="0" bIns="0" rtlCol="0"/>
          <a:lstStyle/>
          <a:p>
            <a:endParaRPr dirty="0"/>
          </a:p>
        </p:txBody>
      </p:sp>
      <p:pic>
        <p:nvPicPr>
          <p:cNvPr id="18" name="Picture 17" descr="Icon&#10;&#10;Description automatically generated">
            <a:extLst>
              <a:ext uri="{FF2B5EF4-FFF2-40B4-BE49-F238E27FC236}">
                <a16:creationId xmlns:a16="http://schemas.microsoft.com/office/drawing/2014/main" id="{75863A6D-F947-6ABA-1098-E21923128E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134" y="3285697"/>
            <a:ext cx="342207" cy="342207"/>
          </a:xfrm>
          <a:prstGeom prst="rect">
            <a:avLst/>
          </a:prstGeom>
        </p:spPr>
      </p:pic>
      <p:grpSp>
        <p:nvGrpSpPr>
          <p:cNvPr id="3" name="Group 2">
            <a:extLst>
              <a:ext uri="{FF2B5EF4-FFF2-40B4-BE49-F238E27FC236}">
                <a16:creationId xmlns:a16="http://schemas.microsoft.com/office/drawing/2014/main" id="{C3EA2D8E-48E6-6B8C-2DCD-9AC7F3479431}"/>
              </a:ext>
            </a:extLst>
          </p:cNvPr>
          <p:cNvGrpSpPr/>
          <p:nvPr/>
        </p:nvGrpSpPr>
        <p:grpSpPr>
          <a:xfrm>
            <a:off x="4577430" y="1126285"/>
            <a:ext cx="3399967" cy="3080887"/>
            <a:chOff x="4577430" y="1126285"/>
            <a:chExt cx="3399967" cy="3080887"/>
          </a:xfrm>
        </p:grpSpPr>
        <p:grpSp>
          <p:nvGrpSpPr>
            <p:cNvPr id="4" name="Group 3">
              <a:extLst>
                <a:ext uri="{FF2B5EF4-FFF2-40B4-BE49-F238E27FC236}">
                  <a16:creationId xmlns:a16="http://schemas.microsoft.com/office/drawing/2014/main" id="{16B64A3A-A27A-196C-574E-837656A991D1}"/>
                </a:ext>
              </a:extLst>
            </p:cNvPr>
            <p:cNvGrpSpPr/>
            <p:nvPr/>
          </p:nvGrpSpPr>
          <p:grpSpPr>
            <a:xfrm>
              <a:off x="4753738" y="1332798"/>
              <a:ext cx="1325447" cy="1312338"/>
              <a:chOff x="5022056" y="1207294"/>
              <a:chExt cx="1164431" cy="1114426"/>
            </a:xfrm>
          </p:grpSpPr>
          <p:sp>
            <p:nvSpPr>
              <p:cNvPr id="20" name="Oval 19">
                <a:extLst>
                  <a:ext uri="{FF2B5EF4-FFF2-40B4-BE49-F238E27FC236}">
                    <a16:creationId xmlns:a16="http://schemas.microsoft.com/office/drawing/2014/main" id="{32099C59-0524-6265-4A33-6C16BF98C60B}"/>
                  </a:ext>
                </a:extLst>
              </p:cNvPr>
              <p:cNvSpPr/>
              <p:nvPr/>
            </p:nvSpPr>
            <p:spPr>
              <a:xfrm>
                <a:off x="5022056" y="1207294"/>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539F0BE2-F8F0-69A8-D7FD-D4F950AFFA2A}"/>
                  </a:ext>
                </a:extLst>
              </p:cNvPr>
              <p:cNvSpPr txBox="1"/>
              <p:nvPr/>
            </p:nvSpPr>
            <p:spPr>
              <a:xfrm>
                <a:off x="5024174" y="1553087"/>
                <a:ext cx="1160193" cy="4830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500"/>
                  </a:lnSpc>
                </a:pPr>
                <a:r>
                  <a:rPr lang="en-US" sz="1600" b="1" dirty="0">
                    <a:solidFill>
                      <a:schemeClr val="accent3"/>
                    </a:solidFill>
                    <a:ea typeface="Calibri"/>
                    <a:cs typeface="Calibri"/>
                  </a:rPr>
                  <a:t>TEST </a:t>
                </a:r>
                <a:br>
                  <a:rPr lang="en-US" sz="1600" b="1" dirty="0">
                    <a:ea typeface="Calibri"/>
                    <a:cs typeface="Calibri"/>
                  </a:rPr>
                </a:br>
                <a:r>
                  <a:rPr lang="en-US" sz="1600" b="1" dirty="0">
                    <a:solidFill>
                      <a:schemeClr val="accent3"/>
                    </a:solidFill>
                    <a:ea typeface="Calibri"/>
                    <a:cs typeface="Calibri"/>
                  </a:rPr>
                  <a:t>PROMPTLY</a:t>
                </a:r>
                <a:endParaRPr lang="en-US" dirty="0"/>
              </a:p>
            </p:txBody>
          </p:sp>
        </p:grpSp>
        <p:pic>
          <p:nvPicPr>
            <p:cNvPr id="5" name="Graphic 4" descr="Checkmark with solid fill">
              <a:extLst>
                <a:ext uri="{FF2B5EF4-FFF2-40B4-BE49-F238E27FC236}">
                  <a16:creationId xmlns:a16="http://schemas.microsoft.com/office/drawing/2014/main" id="{CF54CA1C-9D4D-2828-9539-8E9CC63489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1745" y="1332797"/>
              <a:ext cx="548640" cy="548640"/>
            </a:xfrm>
            <a:prstGeom prst="rect">
              <a:avLst/>
            </a:prstGeom>
          </p:spPr>
        </p:pic>
        <p:sp>
          <p:nvSpPr>
            <p:cNvPr id="7" name="Oval 6">
              <a:extLst>
                <a:ext uri="{FF2B5EF4-FFF2-40B4-BE49-F238E27FC236}">
                  <a16:creationId xmlns:a16="http://schemas.microsoft.com/office/drawing/2014/main" id="{EFEB42EC-8C31-EDBB-2BFE-BAA17923E784}"/>
                </a:ext>
              </a:extLst>
            </p:cNvPr>
            <p:cNvSpPr/>
            <p:nvPr/>
          </p:nvSpPr>
          <p:spPr>
            <a:xfrm>
              <a:off x="6412973" y="1350589"/>
              <a:ext cx="1290226" cy="1290225"/>
            </a:xfrm>
            <a:prstGeom prst="ellipse">
              <a:avLst/>
            </a:prstGeom>
            <a:blipFill dpi="0" rotWithShape="1">
              <a:blip r:embed="rId5"/>
              <a:srcRect/>
              <a:stretch>
                <a:fillRect l="-3000" t="-3000" r="-2000" b="-4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descr="No sign with solid fill">
              <a:extLst>
                <a:ext uri="{FF2B5EF4-FFF2-40B4-BE49-F238E27FC236}">
                  <a16:creationId xmlns:a16="http://schemas.microsoft.com/office/drawing/2014/main" id="{FDEDA982-0E7E-4219-75DF-D3B98552704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077457" y="1126285"/>
              <a:ext cx="749808" cy="749808"/>
            </a:xfrm>
            <a:prstGeom prst="rect">
              <a:avLst/>
            </a:prstGeom>
          </p:spPr>
        </p:pic>
        <p:pic>
          <p:nvPicPr>
            <p:cNvPr id="9" name="Picture 8">
              <a:extLst>
                <a:ext uri="{FF2B5EF4-FFF2-40B4-BE49-F238E27FC236}">
                  <a16:creationId xmlns:a16="http://schemas.microsoft.com/office/drawing/2014/main" id="{FD460990-1442-CF97-1315-5C7C6D9D9865}"/>
                </a:ext>
              </a:extLst>
            </p:cNvPr>
            <p:cNvPicPr>
              <a:picLocks noChangeAspect="1"/>
            </p:cNvPicPr>
            <p:nvPr/>
          </p:nvPicPr>
          <p:blipFill>
            <a:blip r:embed="rId7"/>
            <a:srcRect l="5111" t="5130" r="50098" b="56386"/>
            <a:stretch/>
          </p:blipFill>
          <p:spPr>
            <a:xfrm>
              <a:off x="4577430" y="2749847"/>
              <a:ext cx="1717303" cy="1457325"/>
            </a:xfrm>
            <a:prstGeom prst="rect">
              <a:avLst/>
            </a:prstGeom>
          </p:spPr>
        </p:pic>
        <p:sp>
          <p:nvSpPr>
            <p:cNvPr id="11" name="Oval 10">
              <a:extLst>
                <a:ext uri="{FF2B5EF4-FFF2-40B4-BE49-F238E27FC236}">
                  <a16:creationId xmlns:a16="http://schemas.microsoft.com/office/drawing/2014/main" id="{5ED8C2AE-F295-0ADF-E244-153B840CD150}"/>
                </a:ext>
              </a:extLst>
            </p:cNvPr>
            <p:cNvSpPr/>
            <p:nvPr/>
          </p:nvSpPr>
          <p:spPr>
            <a:xfrm>
              <a:off x="4718441" y="2845929"/>
              <a:ext cx="1352834" cy="1303841"/>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descr="Checkmark with solid fill">
              <a:extLst>
                <a:ext uri="{FF2B5EF4-FFF2-40B4-BE49-F238E27FC236}">
                  <a16:creationId xmlns:a16="http://schemas.microsoft.com/office/drawing/2014/main" id="{8CE23B8E-539B-9676-98C8-D80D12C8C5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51158" y="2769459"/>
              <a:ext cx="548640" cy="548640"/>
            </a:xfrm>
            <a:prstGeom prst="rect">
              <a:avLst/>
            </a:prstGeom>
          </p:spPr>
        </p:pic>
        <p:sp>
          <p:nvSpPr>
            <p:cNvPr id="16" name="Oval 15">
              <a:extLst>
                <a:ext uri="{FF2B5EF4-FFF2-40B4-BE49-F238E27FC236}">
                  <a16:creationId xmlns:a16="http://schemas.microsoft.com/office/drawing/2014/main" id="{596EFD36-5492-0922-FB75-1CD808CFA53F}"/>
                </a:ext>
              </a:extLst>
            </p:cNvPr>
            <p:cNvSpPr/>
            <p:nvPr/>
          </p:nvSpPr>
          <p:spPr>
            <a:xfrm>
              <a:off x="6435744" y="2865118"/>
              <a:ext cx="1327320" cy="1316196"/>
            </a:xfrm>
            <a:prstGeom prst="ellipse">
              <a:avLst/>
            </a:prstGeom>
            <a:blipFill dpi="0" rotWithShape="1">
              <a:blip r:embed="rId8">
                <a:extLst>
                  <a:ext uri="{BEBA8EAE-BF5A-486C-A8C5-ECC9F3942E4B}">
                    <a14:imgProps xmlns:a14="http://schemas.microsoft.com/office/drawing/2010/main">
                      <a14:imgLayer r:embed="rId9">
                        <a14:imgEffect>
                          <a14:brightnessContrast bright="12000" contrast="9000"/>
                        </a14:imgEffect>
                      </a14:imgLayer>
                    </a14:imgProps>
                  </a:ext>
                </a:extLst>
              </a:blip>
              <a:srcRect/>
              <a:stretch>
                <a:fillRect t="-3000" r="-2000" b="-4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No sign with solid fill">
              <a:extLst>
                <a:ext uri="{FF2B5EF4-FFF2-40B4-BE49-F238E27FC236}">
                  <a16:creationId xmlns:a16="http://schemas.microsoft.com/office/drawing/2014/main" id="{4C98C269-05B3-0091-2BE5-B21B746BAE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30959" y="2704455"/>
              <a:ext cx="746438" cy="746438"/>
            </a:xfrm>
            <a:prstGeom prst="rect">
              <a:avLst/>
            </a:prstGeom>
          </p:spPr>
        </p:pic>
      </p:grpSp>
    </p:spTree>
    <p:custDataLst>
      <p:tags r:id="rId1"/>
    </p:custDataLst>
    <p:extLst>
      <p:ext uri="{BB962C8B-B14F-4D97-AF65-F5344CB8AC3E}">
        <p14:creationId xmlns:p14="http://schemas.microsoft.com/office/powerpoint/2010/main" val="40393898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F7DC768D-0371-7834-5D97-86CF784BF3AD}"/>
              </a:ext>
            </a:extLst>
          </p:cNvPr>
          <p:cNvSpPr>
            <a:spLocks noGrp="1"/>
          </p:cNvSpPr>
          <p:nvPr>
            <p:ph type="body" sz="quarter" idx="13"/>
          </p:nvPr>
        </p:nvSpPr>
        <p:spPr>
          <a:xfrm>
            <a:off x="487578" y="1508760"/>
            <a:ext cx="7742022" cy="2674620"/>
          </a:xfrm>
        </p:spPr>
        <p:txBody>
          <a:bodyPr/>
          <a:lstStyle/>
          <a:p>
            <a:r>
              <a:rPr lang="en-US" sz="3600" dirty="0"/>
              <a:t>Congratulations!</a:t>
            </a:r>
          </a:p>
        </p:txBody>
      </p:sp>
      <p:sp>
        <p:nvSpPr>
          <p:cNvPr id="5" name="object 5"/>
          <p:cNvSpPr txBox="1">
            <a:spLocks noGrp="1"/>
          </p:cNvSpPr>
          <p:nvPr>
            <p:ph type="title" idx="4294967295"/>
          </p:nvPr>
        </p:nvSpPr>
        <p:spPr>
          <a:xfrm>
            <a:off x="0" y="569913"/>
            <a:ext cx="8137525" cy="390525"/>
          </a:xfrm>
          <a:prstGeom prst="rect">
            <a:avLst/>
          </a:prstGeom>
        </p:spPr>
        <p:txBody>
          <a:bodyPr vert="horz" wrap="square" lIns="0" tIns="13335" rIns="0" bIns="0" rtlCol="0">
            <a:spAutoFit/>
          </a:bodyPr>
          <a:lstStyle/>
          <a:p>
            <a:pPr marL="19685">
              <a:lnSpc>
                <a:spcPct val="100000"/>
              </a:lnSpc>
              <a:spcBef>
                <a:spcPts val="105"/>
              </a:spcBef>
            </a:pPr>
            <a:r>
              <a:rPr spc="-10" dirty="0"/>
              <a:t>Summary</a:t>
            </a:r>
          </a:p>
        </p:txBody>
      </p:sp>
      <p:sp>
        <p:nvSpPr>
          <p:cNvPr id="11" name="object 11"/>
          <p:cNvSpPr txBox="1"/>
          <p:nvPr/>
        </p:nvSpPr>
        <p:spPr>
          <a:xfrm>
            <a:off x="483766" y="2299397"/>
            <a:ext cx="6429973" cy="948978"/>
          </a:xfrm>
          <a:prstGeom prst="rect">
            <a:avLst/>
          </a:prstGeom>
        </p:spPr>
        <p:txBody>
          <a:bodyPr vert="horz" wrap="square" lIns="0" tIns="12700" rIns="0" bIns="0" rtlCol="0">
            <a:spAutoFit/>
          </a:bodyPr>
          <a:lstStyle/>
          <a:p>
            <a:pPr marL="12700">
              <a:spcBef>
                <a:spcPts val="100"/>
              </a:spcBef>
            </a:pPr>
            <a:r>
              <a:rPr sz="2800" b="0" dirty="0">
                <a:solidFill>
                  <a:srgbClr val="FFFFFF"/>
                </a:solidFill>
                <a:latin typeface="+mj-lt"/>
                <a:cs typeface="Brandon Grotesque Regular"/>
              </a:rPr>
              <a:t>You</a:t>
            </a:r>
            <a:r>
              <a:rPr sz="2800" b="0" spc="114" dirty="0">
                <a:solidFill>
                  <a:srgbClr val="FFFFFF"/>
                </a:solidFill>
                <a:latin typeface="+mj-lt"/>
                <a:cs typeface="Brandon Grotesque Regular"/>
              </a:rPr>
              <a:t> </a:t>
            </a:r>
            <a:r>
              <a:rPr sz="2800" b="0" spc="60" dirty="0">
                <a:solidFill>
                  <a:srgbClr val="FFFFFF"/>
                </a:solidFill>
                <a:latin typeface="+mj-lt"/>
                <a:cs typeface="Brandon Grotesque Regular"/>
              </a:rPr>
              <a:t>have</a:t>
            </a:r>
            <a:r>
              <a:rPr sz="2800" b="0" spc="105" dirty="0">
                <a:solidFill>
                  <a:srgbClr val="FFFFFF"/>
                </a:solidFill>
                <a:latin typeface="+mj-lt"/>
                <a:cs typeface="Brandon Grotesque Regular"/>
              </a:rPr>
              <a:t> </a:t>
            </a:r>
            <a:r>
              <a:rPr sz="2800" b="0" spc="70" dirty="0">
                <a:solidFill>
                  <a:srgbClr val="FFFFFF"/>
                </a:solidFill>
                <a:latin typeface="+mj-lt"/>
                <a:cs typeface="Brandon Grotesque Regular"/>
              </a:rPr>
              <a:t>completed</a:t>
            </a:r>
            <a:r>
              <a:rPr sz="2800" b="0" spc="105" dirty="0">
                <a:solidFill>
                  <a:srgbClr val="FFFFFF"/>
                </a:solidFill>
                <a:latin typeface="+mj-lt"/>
                <a:cs typeface="Brandon Grotesque Regular"/>
              </a:rPr>
              <a:t> </a:t>
            </a:r>
            <a:r>
              <a:rPr sz="2800" b="0" spc="25" dirty="0">
                <a:solidFill>
                  <a:srgbClr val="FFFFFF"/>
                </a:solidFill>
                <a:latin typeface="+mj-lt"/>
                <a:cs typeface="Brandon Grotesque Regular"/>
              </a:rPr>
              <a:t>the</a:t>
            </a:r>
            <a:r>
              <a:rPr lang="en-US" sz="2800" b="0" spc="25" dirty="0">
                <a:solidFill>
                  <a:srgbClr val="FFFFFF"/>
                </a:solidFill>
                <a:latin typeface="+mj-lt"/>
                <a:cs typeface="Brandon Grotesque Regular"/>
              </a:rPr>
              <a:t> lesson </a:t>
            </a:r>
          </a:p>
          <a:p>
            <a:pPr marL="12700">
              <a:spcBef>
                <a:spcPts val="100"/>
              </a:spcBef>
            </a:pPr>
            <a:r>
              <a:rPr lang="en-US" sz="3200" b="0" spc="55" dirty="0">
                <a:solidFill>
                  <a:schemeClr val="bg1"/>
                </a:solidFill>
                <a:latin typeface="+mj-lt"/>
                <a:cs typeface="Brandon Grotesque Regular"/>
              </a:rPr>
              <a:t>i-STAT 1 CG8+ US Cartridge</a:t>
            </a:r>
            <a:endParaRPr sz="3200" dirty="0">
              <a:cs typeface="Brandon Grotesque Regular"/>
            </a:endParaRPr>
          </a:p>
        </p:txBody>
      </p:sp>
      <p:pic>
        <p:nvPicPr>
          <p:cNvPr id="3" name="Graphic 2">
            <a:extLst>
              <a:ext uri="{FF2B5EF4-FFF2-40B4-BE49-F238E27FC236}">
                <a16:creationId xmlns:a16="http://schemas.microsoft.com/office/drawing/2014/main" id="{10B56A13-0519-380C-667C-2CEC192B9D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92180" y="3284113"/>
            <a:ext cx="798475" cy="1287371"/>
          </a:xfrm>
          <a:prstGeom prst="rect">
            <a:avLst/>
          </a:prstGeom>
        </p:spPr>
      </p:pic>
      <p:pic>
        <p:nvPicPr>
          <p:cNvPr id="4" name="Picture 3">
            <a:extLst>
              <a:ext uri="{FF2B5EF4-FFF2-40B4-BE49-F238E27FC236}">
                <a16:creationId xmlns:a16="http://schemas.microsoft.com/office/drawing/2014/main" id="{396B2E5C-7EDE-B29F-74CF-72BD00DC06D1}"/>
              </a:ext>
            </a:extLst>
          </p:cNvPr>
          <p:cNvPicPr>
            <a:picLocks noChangeAspect="1"/>
          </p:cNvPicPr>
          <p:nvPr/>
        </p:nvPicPr>
        <p:blipFill>
          <a:blip r:embed="rId4"/>
          <a:stretch>
            <a:fillRect/>
          </a:stretch>
        </p:blipFill>
        <p:spPr>
          <a:xfrm>
            <a:off x="6192180" y="1515421"/>
            <a:ext cx="785891" cy="1694322"/>
          </a:xfrm>
          <a:prstGeom prst="rect">
            <a:avLst/>
          </a:prstGeom>
        </p:spPr>
      </p:pic>
      <p:pic>
        <p:nvPicPr>
          <p:cNvPr id="19" name="Picture 18" descr="A close-up of a device&#10;&#10;Description automatically generated">
            <a:extLst>
              <a:ext uri="{FF2B5EF4-FFF2-40B4-BE49-F238E27FC236}">
                <a16:creationId xmlns:a16="http://schemas.microsoft.com/office/drawing/2014/main" id="{954D0ED4-6409-F64C-CD7A-978AE172B8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4288" y="489669"/>
            <a:ext cx="1336953" cy="4083918"/>
          </a:xfrm>
          <a:prstGeom prst="rect">
            <a:avLst/>
          </a:prstGeom>
        </p:spPr>
      </p:pic>
    </p:spTree>
    <p:custDataLst>
      <p:tags r:id="rId1"/>
    </p:custDataLst>
    <p:extLst>
      <p:ext uri="{BB962C8B-B14F-4D97-AF65-F5344CB8AC3E}">
        <p14:creationId xmlns:p14="http://schemas.microsoft.com/office/powerpoint/2010/main" val="19788885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PPT BASIC WHITE_DEC 2020" val="HEo7nw8C"/>
  <p:tag name="ARTICULATE_DESIGN_ID_PPT_16X9_2020_ABT_ALT_GRADIENT_BLUE-MAGENTA" val="0Jln8jPO"/>
  <p:tag name="ARTICULATE_SLIDE_COUNT" val="3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PPT Basic White_Dec 2020">
  <a:themeElements>
    <a:clrScheme name="Abbott Brand Colors">
      <a:dk1>
        <a:srgbClr val="000000"/>
      </a:dk1>
      <a:lt1>
        <a:sysClr val="window" lastClr="FFFFFF"/>
      </a:lt1>
      <a:dk2>
        <a:srgbClr val="E4002B"/>
      </a:dk2>
      <a:lt2>
        <a:srgbClr val="D9D9D6"/>
      </a:lt2>
      <a:accent1>
        <a:srgbClr val="004F71"/>
      </a:accent1>
      <a:accent2>
        <a:srgbClr val="64CCC9"/>
      </a:accent2>
      <a:accent3>
        <a:srgbClr val="009CDE"/>
      </a:accent3>
      <a:accent4>
        <a:srgbClr val="FFD100"/>
      </a:accent4>
      <a:accent5>
        <a:srgbClr val="470A68"/>
      </a:accent5>
      <a:accent6>
        <a:srgbClr val="00B140"/>
      </a:accent6>
      <a:hlink>
        <a:srgbClr val="009CDE"/>
      </a:hlink>
      <a:folHlink>
        <a:srgbClr val="63666A"/>
      </a:folHlink>
    </a:clrScheme>
    <a:fontScheme name="Abbott">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smtClean="0">
            <a:latin typeface="+mj-lt"/>
          </a:defRPr>
        </a:defPPr>
      </a:lstStyle>
    </a:txDef>
  </a:objectDefaults>
  <a:extraClrSchemeLst/>
  <a:extLst>
    <a:ext uri="{05A4C25C-085E-4340-85A3-A5531E510DB2}">
      <thm15:themeFamily xmlns:thm15="http://schemas.microsoft.com/office/thememl/2012/main" name="PPT_16x9_Dec_2020_ABT_Primary_Template_Basic_Blue-Purple.potx" id="{173F3A8B-7306-48AF-8FED-6D4C0BA67F7D}" vid="{EC90C983-3E87-4402-BA1C-B15D84509C73}"/>
    </a:ext>
  </a:extLst>
</a:theme>
</file>

<file path=ppt/theme/theme2.xml><?xml version="1.0" encoding="utf-8"?>
<a:theme xmlns:a="http://schemas.openxmlformats.org/drawingml/2006/main" name="PPT_16x9_2020_ABT_Alt_Gradient_Blue-Magenta">
  <a:themeElements>
    <a:clrScheme name="Abbott Brand 2016">
      <a:dk1>
        <a:srgbClr val="000000"/>
      </a:dk1>
      <a:lt1>
        <a:sysClr val="window" lastClr="FFFFFF"/>
      </a:lt1>
      <a:dk2>
        <a:srgbClr val="004F71"/>
      </a:dk2>
      <a:lt2>
        <a:srgbClr val="D9D9D6"/>
      </a:lt2>
      <a:accent1>
        <a:srgbClr val="E4002B"/>
      </a:accent1>
      <a:accent2>
        <a:srgbClr val="470A68"/>
      </a:accent2>
      <a:accent3>
        <a:srgbClr val="64CCC9"/>
      </a:accent3>
      <a:accent4>
        <a:srgbClr val="FFD100"/>
      </a:accent4>
      <a:accent5>
        <a:srgbClr val="009CDE"/>
      </a:accent5>
      <a:accent6>
        <a:srgbClr val="00B140"/>
      </a:accent6>
      <a:hlink>
        <a:srgbClr val="009CDE"/>
      </a:hlink>
      <a:folHlink>
        <a:srgbClr val="63666A"/>
      </a:folHlink>
    </a:clrScheme>
    <a:fontScheme name="Custom 1">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err="1" smtClean="0">
            <a:latin typeface="Georgia" panose="02040502050405020303"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79efc84-4971-4d92-b1bc-c48b2b92c0fc">
      <Terms xmlns="http://schemas.microsoft.com/office/infopath/2007/PartnerControls"/>
    </lcf76f155ced4ddcb4097134ff3c332f>
    <TaxCatchAll xmlns="58aae1d4-348c-43a6-a198-2780665a19b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330FCE9FF151E4C8A6F57AA16BCA2B9" ma:contentTypeVersion="19" ma:contentTypeDescription="Create a new document." ma:contentTypeScope="" ma:versionID="bc74878f55e0bcc4ba780c24d8ba8aa1">
  <xsd:schema xmlns:xsd="http://www.w3.org/2001/XMLSchema" xmlns:xs="http://www.w3.org/2001/XMLSchema" xmlns:p="http://schemas.microsoft.com/office/2006/metadata/properties" xmlns:ns2="479efc84-4971-4d92-b1bc-c48b2b92c0fc" xmlns:ns3="58aae1d4-348c-43a6-a198-2780665a19b1" targetNamespace="http://schemas.microsoft.com/office/2006/metadata/properties" ma:root="true" ma:fieldsID="cef9bbd4a0bff4b53f73ada952501375" ns2:_="" ns3:_="">
    <xsd:import namespace="479efc84-4971-4d92-b1bc-c48b2b92c0fc"/>
    <xsd:import namespace="58aae1d4-348c-43a6-a198-2780665a19b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efc84-4971-4d92-b1bc-c48b2b92c0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940c914-643f-4df2-b20a-c5bc47cd009d"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aae1d4-348c-43a6-a198-2780665a19b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10c1269-791b-4f2a-859a-da96b2ada175}" ma:internalName="TaxCatchAll" ma:showField="CatchAllData" ma:web="58aae1d4-348c-43a6-a198-2780665a19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5E7F8D-70A8-4A53-B2E4-50A27692029E}">
  <ds:schemaRefs>
    <ds:schemaRef ds:uri="http://purl.org/dc/dcmitype/"/>
    <ds:schemaRef ds:uri="http://schemas.microsoft.com/office/2006/documentManagement/types"/>
    <ds:schemaRef ds:uri="http://schemas.microsoft.com/office/2006/metadata/properties"/>
    <ds:schemaRef ds:uri="http://schemas.openxmlformats.org/package/2006/metadata/core-properties"/>
    <ds:schemaRef ds:uri="http://purl.org/dc/terms/"/>
    <ds:schemaRef ds:uri="http://schemas.microsoft.com/office/infopath/2007/PartnerControls"/>
    <ds:schemaRef ds:uri="58aae1d4-348c-43a6-a198-2780665a19b1"/>
    <ds:schemaRef ds:uri="479efc84-4971-4d92-b1bc-c48b2b92c0fc"/>
    <ds:schemaRef ds:uri="http://www.w3.org/XML/1998/namespace"/>
    <ds:schemaRef ds:uri="http://purl.org/dc/elements/1.1/"/>
  </ds:schemaRefs>
</ds:datastoreItem>
</file>

<file path=customXml/itemProps2.xml><?xml version="1.0" encoding="utf-8"?>
<ds:datastoreItem xmlns:ds="http://schemas.openxmlformats.org/officeDocument/2006/customXml" ds:itemID="{08E50003-2E27-4721-82E7-9F912AB1967D}">
  <ds:schemaRefs>
    <ds:schemaRef ds:uri="http://schemas.microsoft.com/sharepoint/v3/contenttype/forms"/>
  </ds:schemaRefs>
</ds:datastoreItem>
</file>

<file path=customXml/itemProps3.xml><?xml version="1.0" encoding="utf-8"?>
<ds:datastoreItem xmlns:ds="http://schemas.openxmlformats.org/officeDocument/2006/customXml" ds:itemID="{E28432E1-71ED-47AF-854E-51F37A992322}">
  <ds:schemaRefs>
    <ds:schemaRef ds:uri="479efc84-4971-4d92-b1bc-c48b2b92c0fc"/>
    <ds:schemaRef ds:uri="58aae1d4-348c-43a6-a198-2780665a19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PPT_16x9_Dec_2020_ABT_Primary_Template_Basic_Blue-Purple</Template>
  <TotalTime>4975</TotalTime>
  <Words>2918</Words>
  <Application>Microsoft Office PowerPoint</Application>
  <PresentationFormat>On-screen Show (16:9)</PresentationFormat>
  <Paragraphs>435</Paragraphs>
  <Slides>41</Slides>
  <Notes>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41</vt:i4>
      </vt:variant>
    </vt:vector>
  </HeadingPairs>
  <TitlesOfParts>
    <vt:vector size="53" baseType="lpstr">
      <vt:lpstr>等线</vt:lpstr>
      <vt:lpstr>Arial</vt:lpstr>
      <vt:lpstr>Arial,Sans-Serif</vt:lpstr>
      <vt:lpstr>Brandon Grotesque Regular</vt:lpstr>
      <vt:lpstr>Calibri</vt:lpstr>
      <vt:lpstr>Cambria</vt:lpstr>
      <vt:lpstr>Courier New</vt:lpstr>
      <vt:lpstr>Georgia</vt:lpstr>
      <vt:lpstr>inherit</vt:lpstr>
      <vt:lpstr>Lucida Console</vt:lpstr>
      <vt:lpstr>PPT Basic White_Dec 2020</vt:lpstr>
      <vt:lpstr>PPT_16x9_2020_ABT_Alt_Gradient_Blue-Magenta</vt:lpstr>
      <vt:lpstr>Please delete this slide after reading through and before working on your slides</vt:lpstr>
      <vt:lpstr>i-STAT CG8+ Cartridge USA Only</vt:lpstr>
      <vt:lpstr>Learning objectives</vt:lpstr>
      <vt:lpstr>PowerPoint Presentation</vt:lpstr>
      <vt:lpstr>Cartridge overview</vt:lpstr>
      <vt:lpstr>Cartridge overview – cont’d</vt:lpstr>
      <vt:lpstr>Cartridge overview – cont’d</vt:lpstr>
      <vt:lpstr>Cartridge overview – cont’d</vt:lpstr>
      <vt:lpstr>PowerPoint Presentation</vt:lpstr>
      <vt:lpstr>Before beginning</vt:lpstr>
      <vt:lpstr>Before beginning – cont’d</vt:lpstr>
      <vt:lpstr>Testing process overview</vt:lpstr>
      <vt:lpstr>Prepare the analyzer - i-STAT 1</vt:lpstr>
      <vt:lpstr>Prepare the analyzer –  i-STAT 1 Wireless</vt:lpstr>
      <vt:lpstr>Prepare the analyzer – cont’d</vt:lpstr>
      <vt:lpstr>Prepare the analyzer – i-STAT 1</vt:lpstr>
      <vt:lpstr>Prepare the analyzer – i-STAT 1 Wireless</vt:lpstr>
      <vt:lpstr>Prepare the analyzer – cont’d</vt:lpstr>
      <vt:lpstr>Prepare the analyzer – cont’d</vt:lpstr>
      <vt:lpstr>Prepare for sample collection</vt:lpstr>
      <vt:lpstr>Prepare for sample collection - cont’d</vt:lpstr>
      <vt:lpstr>Prepare for sample collection - cont’d</vt:lpstr>
      <vt:lpstr>Running the test</vt:lpstr>
      <vt:lpstr>Running the test – cont’d</vt:lpstr>
      <vt:lpstr>Running the test – cont’d</vt:lpstr>
      <vt:lpstr>Running the test – cont’d</vt:lpstr>
      <vt:lpstr>Running the test – cont’d</vt:lpstr>
      <vt:lpstr>Running the test – cont’d</vt:lpstr>
      <vt:lpstr>Running the test – cont’d</vt:lpstr>
      <vt:lpstr>Running the test – cont’d</vt:lpstr>
      <vt:lpstr>PowerPoint Presentation</vt:lpstr>
      <vt:lpstr>Troubleshooting basic errors</vt:lpstr>
      <vt:lpstr>Factors affecting Sodium results</vt:lpstr>
      <vt:lpstr>Factors affecting Potassium results</vt:lpstr>
      <vt:lpstr>Factors affecting Glucose results</vt:lpstr>
      <vt:lpstr>Factors affecting Hematocrit results</vt:lpstr>
      <vt:lpstr>Factors affecting Ionized Calcium results</vt:lpstr>
      <vt:lpstr>Factors affecting pH results</vt:lpstr>
      <vt:lpstr>Factors affecting PCO2 results</vt:lpstr>
      <vt:lpstr>Factors affecting PO2 results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iLS Presentation i-STAT CG8+ Cartridge</dc:title>
  <dc:creator>Michael Corsello</dc:creator>
  <cp:lastModifiedBy>Jefferson, Denise</cp:lastModifiedBy>
  <cp:revision>24</cp:revision>
  <cp:lastPrinted>2015-05-11T20:24:53Z</cp:lastPrinted>
  <dcterms:created xsi:type="dcterms:W3CDTF">2023-03-23T13:53:45Z</dcterms:created>
  <dcterms:modified xsi:type="dcterms:W3CDTF">2026-08-18T22:05:59Z</dcterms:modified>
  <cp:category>Overview of i-STAT 1 CG8+ Cartridge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1FDA53D1-3504-4747-8C2A-7299E2B2A6E8</vt:lpwstr>
  </property>
  <property fmtid="{D5CDD505-2E9C-101B-9397-08002B2CF9AE}" pid="3" name="ArticulatePath">
    <vt:lpwstr>DRAFT-ILS template (002)</vt:lpwstr>
  </property>
  <property fmtid="{D5CDD505-2E9C-101B-9397-08002B2CF9AE}" pid="4" name="ContentTypeId">
    <vt:lpwstr>0x0101009330FCE9FF151E4C8A6F57AA16BCA2B9</vt:lpwstr>
  </property>
  <property fmtid="{D5CDD505-2E9C-101B-9397-08002B2CF9AE}" pid="5" name="MediaServiceImageTags">
    <vt:lpwstr/>
  </property>
</Properties>
</file>