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1.xml" ContentType="application/vnd.openxmlformats-officedocument.presentationml.notesSl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903" r:id="rId5"/>
  </p:sldMasterIdLst>
  <p:notesMasterIdLst>
    <p:notesMasterId r:id="rId43"/>
  </p:notesMasterIdLst>
  <p:handoutMasterIdLst>
    <p:handoutMasterId r:id="rId44"/>
  </p:handoutMasterIdLst>
  <p:sldIdLst>
    <p:sldId id="357" r:id="rId6"/>
    <p:sldId id="360" r:id="rId7"/>
    <p:sldId id="461" r:id="rId8"/>
    <p:sldId id="462" r:id="rId9"/>
    <p:sldId id="442" r:id="rId10"/>
    <p:sldId id="469" r:id="rId11"/>
    <p:sldId id="444" r:id="rId12"/>
    <p:sldId id="454" r:id="rId13"/>
    <p:sldId id="463" r:id="rId14"/>
    <p:sldId id="365" r:id="rId15"/>
    <p:sldId id="417" r:id="rId16"/>
    <p:sldId id="458" r:id="rId17"/>
    <p:sldId id="431" r:id="rId18"/>
    <p:sldId id="473" r:id="rId19"/>
    <p:sldId id="432" r:id="rId20"/>
    <p:sldId id="470" r:id="rId21"/>
    <p:sldId id="367" r:id="rId22"/>
    <p:sldId id="448" r:id="rId23"/>
    <p:sldId id="414" r:id="rId24"/>
    <p:sldId id="446" r:id="rId25"/>
    <p:sldId id="474" r:id="rId26"/>
    <p:sldId id="452" r:id="rId27"/>
    <p:sldId id="418" r:id="rId28"/>
    <p:sldId id="445" r:id="rId29"/>
    <p:sldId id="450" r:id="rId30"/>
    <p:sldId id="420" r:id="rId31"/>
    <p:sldId id="422" r:id="rId32"/>
    <p:sldId id="465" r:id="rId33"/>
    <p:sldId id="466" r:id="rId34"/>
    <p:sldId id="496" r:id="rId35"/>
    <p:sldId id="464" r:id="rId36"/>
    <p:sldId id="453" r:id="rId37"/>
    <p:sldId id="471" r:id="rId38"/>
    <p:sldId id="457" r:id="rId39"/>
    <p:sldId id="468" r:id="rId40"/>
    <p:sldId id="476" r:id="rId41"/>
    <p:sldId id="475" r:id="rId42"/>
  </p:sldIdLst>
  <p:sldSz cx="9144000" cy="5143500" type="screen16x9"/>
  <p:notesSz cx="7010400" cy="9296400"/>
  <p:custDataLst>
    <p:tags r:id="rId4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F9EE66C-5B07-745E-7852-D40BCC2AC307}" name="Weyand, Valerie" initials="VW" userId="S::valerie.weyand@abbott.com::924b338c-c786-4c0e-b91e-237b3d98709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CDE"/>
    <a:srgbClr val="5BC2E7"/>
    <a:srgbClr val="F5F6F1"/>
    <a:srgbClr val="F4F7F2"/>
    <a:srgbClr val="470A68"/>
    <a:srgbClr val="A4D8D7"/>
    <a:srgbClr val="103332"/>
    <a:srgbClr val="C6006F"/>
    <a:srgbClr val="FFFFFF"/>
    <a:srgbClr val="002A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E117EC-0B37-4DEA-93BE-824626F1E28D}" v="1" dt="2026-08-18T22:04:15.266"/>
  </p1510:revLst>
</p1510:revInfo>
</file>

<file path=ppt/tableStyles.xml><?xml version="1.0" encoding="utf-8"?>
<a:tblStyleLst xmlns:a="http://schemas.openxmlformats.org/drawingml/2006/main" def="{F5AB1C69-6EDB-4FF4-983F-18BD219EF322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7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96" y="4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tags" Target="tags/tag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handoutMaster" Target="handoutMasters/handoutMaster1.xml"/><Relationship Id="rId52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notesMaster" Target="notesMasters/notesMaster1.xml"/><Relationship Id="rId48" Type="http://schemas.openxmlformats.org/officeDocument/2006/relationships/theme" Target="theme/theme1.xml"/><Relationship Id="rId8" Type="http://schemas.openxmlformats.org/officeDocument/2006/relationships/slide" Target="slides/slide3.xml"/><Relationship Id="rId51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presProps" Target="pres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fferson, Denise" userId="f4b7a4fd-cac0-4830-9879-29eebd910059" providerId="ADAL" clId="{BEF8E1D2-1942-46E2-AA64-15EE8A38E6C4}"/>
    <pc:docChg chg="modSld">
      <pc:chgData name="Jefferson, Denise" userId="f4b7a4fd-cac0-4830-9879-29eebd910059" providerId="ADAL" clId="{BEF8E1D2-1942-46E2-AA64-15EE8A38E6C4}" dt="2026-08-18T22:04:15.266" v="0" actId="164"/>
      <pc:docMkLst>
        <pc:docMk/>
      </pc:docMkLst>
      <pc:sldChg chg="addSp modSp">
        <pc:chgData name="Jefferson, Denise" userId="f4b7a4fd-cac0-4830-9879-29eebd910059" providerId="ADAL" clId="{BEF8E1D2-1942-46E2-AA64-15EE8A38E6C4}" dt="2026-08-18T22:04:15.266" v="0" actId="164"/>
        <pc:sldMkLst>
          <pc:docMk/>
          <pc:sldMk cId="3225567374" sldId="476"/>
        </pc:sldMkLst>
        <pc:spChg chg="mod">
          <ac:chgData name="Jefferson, Denise" userId="f4b7a4fd-cac0-4830-9879-29eebd910059" providerId="ADAL" clId="{BEF8E1D2-1942-46E2-AA64-15EE8A38E6C4}" dt="2026-08-18T22:04:15.266" v="0" actId="164"/>
          <ac:spMkLst>
            <pc:docMk/>
            <pc:sldMk cId="3225567374" sldId="476"/>
            <ac:spMk id="4" creationId="{A04E6694-82EC-1948-6D8C-382A3217DE4B}"/>
          </ac:spMkLst>
        </pc:spChg>
        <pc:spChg chg="mod">
          <ac:chgData name="Jefferson, Denise" userId="f4b7a4fd-cac0-4830-9879-29eebd910059" providerId="ADAL" clId="{BEF8E1D2-1942-46E2-AA64-15EE8A38E6C4}" dt="2026-08-18T22:04:15.266" v="0" actId="164"/>
          <ac:spMkLst>
            <pc:docMk/>
            <pc:sldMk cId="3225567374" sldId="476"/>
            <ac:spMk id="17" creationId="{8E598F5A-CAA4-BB1F-0AEF-608F15B7C99F}"/>
          </ac:spMkLst>
        </pc:spChg>
        <pc:spChg chg="mod">
          <ac:chgData name="Jefferson, Denise" userId="f4b7a4fd-cac0-4830-9879-29eebd910059" providerId="ADAL" clId="{BEF8E1D2-1942-46E2-AA64-15EE8A38E6C4}" dt="2026-08-18T22:04:15.266" v="0" actId="164"/>
          <ac:spMkLst>
            <pc:docMk/>
            <pc:sldMk cId="3225567374" sldId="476"/>
            <ac:spMk id="33" creationId="{8C31D498-AB3F-FA32-4CFC-AB834384ACF6}"/>
          </ac:spMkLst>
        </pc:spChg>
        <pc:grpChg chg="add mod">
          <ac:chgData name="Jefferson, Denise" userId="f4b7a4fd-cac0-4830-9879-29eebd910059" providerId="ADAL" clId="{BEF8E1D2-1942-46E2-AA64-15EE8A38E6C4}" dt="2026-08-18T22:04:15.266" v="0" actId="164"/>
          <ac:grpSpMkLst>
            <pc:docMk/>
            <pc:sldMk cId="3225567374" sldId="476"/>
            <ac:grpSpMk id="8" creationId="{487FB1F6-65E3-4D96-4A5D-A1560825E3C5}"/>
          </ac:grpSpMkLst>
        </pc:grpChg>
        <pc:grpChg chg="mod">
          <ac:chgData name="Jefferson, Denise" userId="f4b7a4fd-cac0-4830-9879-29eebd910059" providerId="ADAL" clId="{BEF8E1D2-1942-46E2-AA64-15EE8A38E6C4}" dt="2026-08-18T22:04:15.266" v="0" actId="164"/>
          <ac:grpSpMkLst>
            <pc:docMk/>
            <pc:sldMk cId="3225567374" sldId="476"/>
            <ac:grpSpMk id="10" creationId="{FEF6DFCE-1FB1-7C0A-D39A-401D0E90C774}"/>
          </ac:grpSpMkLst>
        </pc:grpChg>
        <pc:picChg chg="mod">
          <ac:chgData name="Jefferson, Denise" userId="f4b7a4fd-cac0-4830-9879-29eebd910059" providerId="ADAL" clId="{BEF8E1D2-1942-46E2-AA64-15EE8A38E6C4}" dt="2026-08-18T22:04:15.266" v="0" actId="164"/>
          <ac:picMkLst>
            <pc:docMk/>
            <pc:sldMk cId="3225567374" sldId="476"/>
            <ac:picMk id="7" creationId="{67DAC828-8711-9452-B52C-1E5E05D47BE7}"/>
          </ac:picMkLst>
        </pc:picChg>
        <pc:picChg chg="mod">
          <ac:chgData name="Jefferson, Denise" userId="f4b7a4fd-cac0-4830-9879-29eebd910059" providerId="ADAL" clId="{BEF8E1D2-1942-46E2-AA64-15EE8A38E6C4}" dt="2026-08-18T22:04:15.266" v="0" actId="164"/>
          <ac:picMkLst>
            <pc:docMk/>
            <pc:sldMk cId="3225567374" sldId="476"/>
            <ac:picMk id="16" creationId="{3788EB82-5A45-C71F-0C05-B7FE92508758}"/>
          </ac:picMkLst>
        </pc:picChg>
        <pc:picChg chg="mod">
          <ac:chgData name="Jefferson, Denise" userId="f4b7a4fd-cac0-4830-9879-29eebd910059" providerId="ADAL" clId="{BEF8E1D2-1942-46E2-AA64-15EE8A38E6C4}" dt="2026-08-18T22:04:15.266" v="0" actId="164"/>
          <ac:picMkLst>
            <pc:docMk/>
            <pc:sldMk cId="3225567374" sldId="476"/>
            <ac:picMk id="19" creationId="{23F613A5-789C-C0B0-FD35-54A9D0452DD0}"/>
          </ac:picMkLst>
        </pc:picChg>
        <pc:picChg chg="mod">
          <ac:chgData name="Jefferson, Denise" userId="f4b7a4fd-cac0-4830-9879-29eebd910059" providerId="ADAL" clId="{BEF8E1D2-1942-46E2-AA64-15EE8A38E6C4}" dt="2026-08-18T22:04:15.266" v="0" actId="164"/>
          <ac:picMkLst>
            <pc:docMk/>
            <pc:sldMk cId="3225567374" sldId="476"/>
            <ac:picMk id="32" creationId="{8AC32289-1BEB-E597-CD68-ED41809762D6}"/>
          </ac:picMkLst>
        </pc:picChg>
        <pc:picChg chg="mod">
          <ac:chgData name="Jefferson, Denise" userId="f4b7a4fd-cac0-4830-9879-29eebd910059" providerId="ADAL" clId="{BEF8E1D2-1942-46E2-AA64-15EE8A38E6C4}" dt="2026-08-18T22:04:15.266" v="0" actId="164"/>
          <ac:picMkLst>
            <pc:docMk/>
            <pc:sldMk cId="3225567374" sldId="476"/>
            <ac:picMk id="40" creationId="{06B447E7-4DCF-555B-79C8-67FB02523068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D5CFBB-D201-44FC-BF99-ADCDEC347F58}" type="doc">
      <dgm:prSet loTypeId="urn:microsoft.com/office/officeart/2005/8/layout/hChevron3" loCatId="process" qsTypeId="urn:microsoft.com/office/officeart/2005/8/quickstyle/simple1#1" qsCatId="simple" csTypeId="urn:microsoft.com/office/officeart/2005/8/colors/colorful2#1" csCatId="colorful" phldr="1"/>
      <dgm:spPr/>
    </dgm:pt>
    <dgm:pt modelId="{AAD66D2B-0884-4A96-A137-1E87A0092D97}" type="pres">
      <dgm:prSet presAssocID="{CFD5CFBB-D201-44FC-BF99-ADCDEC347F58}" presName="Name0" presStyleCnt="0">
        <dgm:presLayoutVars>
          <dgm:dir/>
          <dgm:resizeHandles val="exact"/>
        </dgm:presLayoutVars>
      </dgm:prSet>
      <dgm:spPr/>
    </dgm:pt>
  </dgm:ptLst>
  <dgm:cxnLst>
    <dgm:cxn modelId="{5D14BB57-A100-428F-9965-643E1E2F1F9E}" type="presOf" srcId="{CFD5CFBB-D201-44FC-BF99-ADCDEC347F58}" destId="{AAD66D2B-0884-4A96-A137-1E87A0092D97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FA2CA8-92D6-47CF-85D6-1F0532C1E387}" type="datetimeFigureOut">
              <a:rPr lang="en-US" smtClean="0"/>
              <a:t>8/18/2026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5A89C9-4676-4DF6-A308-B82F637C7B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9955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FB7AB40-F860-4E32-9C26-3A6684532969}" type="datetimeFigureOut">
              <a:rPr lang="en-US" smtClean="0"/>
              <a:t>8/18/2026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E1EEE18-8F3D-4CB3-B090-6249C20A5A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912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1EEE18-8F3D-4CB3-B090-6249C20A5AF8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207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5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6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7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8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9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 ILS Cart Tem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67637-863A-8102-58DF-8B875550E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006CF8-34D6-AE46-AE73-0A68CFF183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5F37F7-90D0-097C-321A-BD91FEEF4C5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920" y="1287167"/>
            <a:ext cx="3984625" cy="3397250"/>
          </a:xfrm>
        </p:spPr>
        <p:txBody>
          <a:bodyPr/>
          <a:lstStyle>
            <a:lvl1pPr>
              <a:defRPr sz="1600" b="0">
                <a:solidFill>
                  <a:srgbClr val="009CDE"/>
                </a:solidFill>
                <a:latin typeface="+mn-lt"/>
              </a:defRPr>
            </a:lvl1pPr>
            <a:lvl2pPr>
              <a:defRPr sz="14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4973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LS Cart Tem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67637-863A-8102-58DF-8B875550E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006CF8-34D6-AE46-AE73-0A68CFF183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5F37F7-90D0-097C-321A-BD91FEEF4C5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920" y="1287167"/>
            <a:ext cx="3984625" cy="3397250"/>
          </a:xfrm>
        </p:spPr>
        <p:txBody>
          <a:bodyPr/>
          <a:lstStyle>
            <a:lvl1pPr>
              <a:defRPr sz="1600" b="0">
                <a:solidFill>
                  <a:srgbClr val="009CDE"/>
                </a:solidFill>
                <a:latin typeface="+mn-lt"/>
              </a:defRPr>
            </a:lvl1pPr>
            <a:lvl2pPr>
              <a:defRPr sz="14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2DFFA8A-0C57-AC0E-F393-85087DB9CB04}"/>
              </a:ext>
            </a:extLst>
          </p:cNvPr>
          <p:cNvGrpSpPr/>
          <p:nvPr userDrawn="1"/>
        </p:nvGrpSpPr>
        <p:grpSpPr>
          <a:xfrm>
            <a:off x="520595" y="203389"/>
            <a:ext cx="2690864" cy="239976"/>
            <a:chOff x="4066256" y="1629208"/>
            <a:chExt cx="3251849" cy="479376"/>
          </a:xfrm>
        </p:grpSpPr>
        <p:sp>
          <p:nvSpPr>
            <p:cNvPr id="7" name="object 15">
              <a:extLst>
                <a:ext uri="{FF2B5EF4-FFF2-40B4-BE49-F238E27FC236}">
                  <a16:creationId xmlns:a16="http://schemas.microsoft.com/office/drawing/2014/main" id="{56B83BD5-6876-0271-7297-F295E90CA428}"/>
                </a:ext>
              </a:extLst>
            </p:cNvPr>
            <p:cNvSpPr/>
            <p:nvPr/>
          </p:nvSpPr>
          <p:spPr>
            <a:xfrm>
              <a:off x="4066256" y="1635131"/>
              <a:ext cx="1190592" cy="471170"/>
            </a:xfrm>
            <a:custGeom>
              <a:avLst/>
              <a:gdLst/>
              <a:ahLst/>
              <a:cxnLst/>
              <a:rect l="l" t="t" r="r" b="b"/>
              <a:pathLst>
                <a:path w="1178560" h="471169">
                  <a:moveTo>
                    <a:pt x="942594" y="0"/>
                  </a:moveTo>
                  <a:lnTo>
                    <a:pt x="0" y="0"/>
                  </a:lnTo>
                  <a:lnTo>
                    <a:pt x="0" y="470916"/>
                  </a:lnTo>
                  <a:lnTo>
                    <a:pt x="942594" y="470916"/>
                  </a:lnTo>
                  <a:lnTo>
                    <a:pt x="1178052" y="235458"/>
                  </a:lnTo>
                  <a:lnTo>
                    <a:pt x="942594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16">
              <a:extLst>
                <a:ext uri="{FF2B5EF4-FFF2-40B4-BE49-F238E27FC236}">
                  <a16:creationId xmlns:a16="http://schemas.microsoft.com/office/drawing/2014/main" id="{65B92B31-E756-CE69-71F2-E574E551C4B4}"/>
                </a:ext>
              </a:extLst>
            </p:cNvPr>
            <p:cNvSpPr txBox="1"/>
            <p:nvPr/>
          </p:nvSpPr>
          <p:spPr>
            <a:xfrm>
              <a:off x="4198420" y="1655277"/>
              <a:ext cx="781478" cy="44510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800"/>
                </a:lnSpc>
                <a:spcBef>
                  <a:spcPts val="100"/>
                </a:spcBef>
              </a:pPr>
              <a:r>
                <a:rPr lang="en-US" sz="900" b="1" cap="all" spc="-10" dirty="0">
                  <a:solidFill>
                    <a:schemeClr val="bg1"/>
                  </a:solidFill>
                  <a:latin typeface="Calibri"/>
                  <a:cs typeface="Calibri"/>
                </a:rPr>
                <a:t>CARTRIDGE</a:t>
              </a:r>
              <a:br>
                <a:rPr lang="en-US" sz="900" b="1" cap="all" spc="-10" dirty="0">
                  <a:solidFill>
                    <a:schemeClr val="bg1"/>
                  </a:solidFill>
                  <a:latin typeface="Calibri"/>
                  <a:cs typeface="Calibri"/>
                </a:rPr>
              </a:br>
              <a:r>
                <a:rPr lang="en-US" sz="900" b="1" cap="all" spc="-10" dirty="0">
                  <a:solidFill>
                    <a:schemeClr val="bg1"/>
                  </a:solidFill>
                  <a:latin typeface="Calibri"/>
                  <a:cs typeface="Calibri"/>
                </a:rPr>
                <a:t>OVERVIEW </a:t>
              </a:r>
              <a:endParaRPr sz="900" cap="all" dirty="0">
                <a:solidFill>
                  <a:schemeClr val="bg1"/>
                </a:solidFill>
                <a:latin typeface="Calibri"/>
                <a:cs typeface="Calibri"/>
              </a:endParaRPr>
            </a:p>
          </p:txBody>
        </p:sp>
        <p:sp>
          <p:nvSpPr>
            <p:cNvPr id="9" name="object 17">
              <a:extLst>
                <a:ext uri="{FF2B5EF4-FFF2-40B4-BE49-F238E27FC236}">
                  <a16:creationId xmlns:a16="http://schemas.microsoft.com/office/drawing/2014/main" id="{4DC3C56A-6A89-4DFD-4AA9-948C4A9EFD0A}"/>
                </a:ext>
              </a:extLst>
            </p:cNvPr>
            <p:cNvSpPr/>
            <p:nvPr/>
          </p:nvSpPr>
          <p:spPr>
            <a:xfrm>
              <a:off x="5112060" y="1629208"/>
              <a:ext cx="1178561" cy="471171"/>
            </a:xfrm>
            <a:custGeom>
              <a:avLst/>
              <a:gdLst/>
              <a:ahLst/>
              <a:cxnLst/>
              <a:rect l="l" t="t" r="r" b="b"/>
              <a:pathLst>
                <a:path w="1178560" h="471169">
                  <a:moveTo>
                    <a:pt x="942594" y="0"/>
                  </a:moveTo>
                  <a:lnTo>
                    <a:pt x="0" y="0"/>
                  </a:lnTo>
                  <a:lnTo>
                    <a:pt x="235458" y="235458"/>
                  </a:lnTo>
                  <a:lnTo>
                    <a:pt x="0" y="470916"/>
                  </a:lnTo>
                  <a:lnTo>
                    <a:pt x="942594" y="470916"/>
                  </a:lnTo>
                  <a:lnTo>
                    <a:pt x="1178052" y="235458"/>
                  </a:lnTo>
                  <a:lnTo>
                    <a:pt x="942594" y="0"/>
                  </a:lnTo>
                  <a:close/>
                </a:path>
              </a:pathLst>
            </a:custGeom>
            <a:solidFill>
              <a:srgbClr val="27C6D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19">
              <a:extLst>
                <a:ext uri="{FF2B5EF4-FFF2-40B4-BE49-F238E27FC236}">
                  <a16:creationId xmlns:a16="http://schemas.microsoft.com/office/drawing/2014/main" id="{2F87D1EC-E916-0512-15DB-0A4586C6F6AB}"/>
                </a:ext>
              </a:extLst>
            </p:cNvPr>
            <p:cNvSpPr/>
            <p:nvPr/>
          </p:nvSpPr>
          <p:spPr>
            <a:xfrm>
              <a:off x="6139545" y="1629210"/>
              <a:ext cx="1178560" cy="471170"/>
            </a:xfrm>
            <a:custGeom>
              <a:avLst/>
              <a:gdLst/>
              <a:ahLst/>
              <a:cxnLst/>
              <a:rect l="l" t="t" r="r" b="b"/>
              <a:pathLst>
                <a:path w="1178560" h="471170">
                  <a:moveTo>
                    <a:pt x="942594" y="0"/>
                  </a:moveTo>
                  <a:lnTo>
                    <a:pt x="0" y="0"/>
                  </a:lnTo>
                  <a:lnTo>
                    <a:pt x="235458" y="235458"/>
                  </a:lnTo>
                  <a:lnTo>
                    <a:pt x="0" y="470916"/>
                  </a:lnTo>
                  <a:lnTo>
                    <a:pt x="942594" y="470916"/>
                  </a:lnTo>
                  <a:lnTo>
                    <a:pt x="1178052" y="235458"/>
                  </a:lnTo>
                  <a:lnTo>
                    <a:pt x="942594" y="0"/>
                  </a:lnTo>
                  <a:close/>
                </a:path>
              </a:pathLst>
            </a:custGeom>
            <a:solidFill>
              <a:schemeClr val="accent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18">
              <a:extLst>
                <a:ext uri="{FF2B5EF4-FFF2-40B4-BE49-F238E27FC236}">
                  <a16:creationId xmlns:a16="http://schemas.microsoft.com/office/drawing/2014/main" id="{B32F0449-F803-DABB-746E-C8D471566B50}"/>
                </a:ext>
              </a:extLst>
            </p:cNvPr>
            <p:cNvSpPr txBox="1"/>
            <p:nvPr/>
          </p:nvSpPr>
          <p:spPr>
            <a:xfrm>
              <a:off x="5384874" y="1677842"/>
              <a:ext cx="854934" cy="425889"/>
            </a:xfrm>
            <a:prstGeom prst="rect">
              <a:avLst/>
            </a:prstGeom>
          </p:spPr>
          <p:txBody>
            <a:bodyPr vert="horz" wrap="square" lIns="0" tIns="31750" rIns="0" bIns="0" rtlCol="0">
              <a:spAutoFit/>
            </a:bodyPr>
            <a:lstStyle/>
            <a:p>
              <a:pPr marL="78105" marR="5080" indent="-66040">
                <a:lnSpc>
                  <a:spcPts val="500"/>
                </a:lnSpc>
                <a:spcBef>
                  <a:spcPts val="250"/>
                </a:spcBef>
              </a:pPr>
              <a:r>
                <a:rPr lang="en-US" sz="900" b="1" spc="-10" dirty="0">
                  <a:solidFill>
                    <a:schemeClr val="bg1">
                      <a:alpha val="50000"/>
                    </a:schemeClr>
                  </a:solidFill>
                  <a:latin typeface="Calibri"/>
                  <a:cs typeface="Calibri"/>
                </a:rPr>
                <a:t>RUNNING </a:t>
              </a:r>
            </a:p>
            <a:p>
              <a:pPr marL="78105" marR="5080" indent="-66040">
                <a:lnSpc>
                  <a:spcPts val="500"/>
                </a:lnSpc>
                <a:spcBef>
                  <a:spcPts val="250"/>
                </a:spcBef>
              </a:pPr>
              <a:r>
                <a:rPr lang="en-US" sz="900" b="1" spc="-10" dirty="0">
                  <a:solidFill>
                    <a:schemeClr val="bg1">
                      <a:alpha val="50000"/>
                    </a:schemeClr>
                  </a:solidFill>
                  <a:latin typeface="Calibri"/>
                  <a:cs typeface="Calibri"/>
                </a:rPr>
                <a:t>A TEST</a:t>
              </a:r>
              <a:endParaRPr lang="en-US" sz="900" dirty="0">
                <a:solidFill>
                  <a:schemeClr val="bg1">
                    <a:alpha val="50000"/>
                  </a:schemeClr>
                </a:solidFill>
                <a:latin typeface="Calibri"/>
                <a:cs typeface="Calibri"/>
              </a:endParaRPr>
            </a:p>
          </p:txBody>
        </p:sp>
        <p:sp>
          <p:nvSpPr>
            <p:cNvPr id="12" name="object 20">
              <a:extLst>
                <a:ext uri="{FF2B5EF4-FFF2-40B4-BE49-F238E27FC236}">
                  <a16:creationId xmlns:a16="http://schemas.microsoft.com/office/drawing/2014/main" id="{DFCD5DBC-94D1-0ABD-9618-5CB3FC616C03}"/>
                </a:ext>
              </a:extLst>
            </p:cNvPr>
            <p:cNvSpPr txBox="1"/>
            <p:nvPr/>
          </p:nvSpPr>
          <p:spPr>
            <a:xfrm>
              <a:off x="6432031" y="1682696"/>
              <a:ext cx="744663" cy="42588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l">
                <a:lnSpc>
                  <a:spcPts val="700"/>
                </a:lnSpc>
                <a:spcBef>
                  <a:spcPts val="100"/>
                </a:spcBef>
              </a:pPr>
              <a:r>
                <a:rPr lang="en-US" sz="900" b="1" dirty="0">
                  <a:solidFill>
                    <a:schemeClr val="bg1">
                      <a:alpha val="50000"/>
                    </a:schemeClr>
                  </a:solidFill>
                  <a:latin typeface="Calibri"/>
                  <a:cs typeface="Calibri"/>
                </a:rPr>
                <a:t>AVOIDING</a:t>
              </a:r>
            </a:p>
            <a:p>
              <a:pPr marL="12700" algn="l">
                <a:lnSpc>
                  <a:spcPts val="700"/>
                </a:lnSpc>
                <a:spcBef>
                  <a:spcPts val="100"/>
                </a:spcBef>
              </a:pPr>
              <a:r>
                <a:rPr lang="en-US" sz="900" b="1" dirty="0">
                  <a:solidFill>
                    <a:schemeClr val="bg1">
                      <a:alpha val="50000"/>
                    </a:schemeClr>
                  </a:solidFill>
                  <a:latin typeface="Calibri"/>
                  <a:cs typeface="Calibri"/>
                </a:rPr>
                <a:t>ERRORS</a:t>
              </a:r>
              <a:endParaRPr lang="en-US" sz="900" dirty="0">
                <a:solidFill>
                  <a:schemeClr val="bg1">
                    <a:alpha val="50000"/>
                  </a:schemeClr>
                </a:solidFill>
                <a:latin typeface="Calibri"/>
                <a:cs typeface="Calibri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81283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LS Cart Tem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67637-863A-8102-58DF-8B875550E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006CF8-34D6-AE46-AE73-0A68CFF183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5F37F7-90D0-097C-321A-BD91FEEF4C5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920" y="1287167"/>
            <a:ext cx="3984625" cy="3397250"/>
          </a:xfrm>
        </p:spPr>
        <p:txBody>
          <a:bodyPr/>
          <a:lstStyle>
            <a:lvl1pPr>
              <a:defRPr sz="1600" b="0">
                <a:solidFill>
                  <a:srgbClr val="009CDE"/>
                </a:solidFill>
                <a:latin typeface="+mn-lt"/>
              </a:defRPr>
            </a:lvl1pPr>
            <a:lvl2pPr>
              <a:defRPr sz="14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2DFFA8A-0C57-AC0E-F393-85087DB9CB04}"/>
              </a:ext>
            </a:extLst>
          </p:cNvPr>
          <p:cNvGrpSpPr/>
          <p:nvPr userDrawn="1"/>
        </p:nvGrpSpPr>
        <p:grpSpPr>
          <a:xfrm>
            <a:off x="520595" y="203389"/>
            <a:ext cx="2690864" cy="238833"/>
            <a:chOff x="4066256" y="1629208"/>
            <a:chExt cx="3251849" cy="477093"/>
          </a:xfrm>
        </p:grpSpPr>
        <p:sp>
          <p:nvSpPr>
            <p:cNvPr id="7" name="object 15">
              <a:extLst>
                <a:ext uri="{FF2B5EF4-FFF2-40B4-BE49-F238E27FC236}">
                  <a16:creationId xmlns:a16="http://schemas.microsoft.com/office/drawing/2014/main" id="{56B83BD5-6876-0271-7297-F295E90CA428}"/>
                </a:ext>
              </a:extLst>
            </p:cNvPr>
            <p:cNvSpPr/>
            <p:nvPr/>
          </p:nvSpPr>
          <p:spPr>
            <a:xfrm>
              <a:off x="4066256" y="1635131"/>
              <a:ext cx="1190592" cy="471170"/>
            </a:xfrm>
            <a:custGeom>
              <a:avLst/>
              <a:gdLst/>
              <a:ahLst/>
              <a:cxnLst/>
              <a:rect l="l" t="t" r="r" b="b"/>
              <a:pathLst>
                <a:path w="1178560" h="471169">
                  <a:moveTo>
                    <a:pt x="942594" y="0"/>
                  </a:moveTo>
                  <a:lnTo>
                    <a:pt x="0" y="0"/>
                  </a:lnTo>
                  <a:lnTo>
                    <a:pt x="0" y="470916"/>
                  </a:lnTo>
                  <a:lnTo>
                    <a:pt x="942594" y="470916"/>
                  </a:lnTo>
                  <a:lnTo>
                    <a:pt x="1178052" y="235458"/>
                  </a:lnTo>
                  <a:lnTo>
                    <a:pt x="942594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16">
              <a:extLst>
                <a:ext uri="{FF2B5EF4-FFF2-40B4-BE49-F238E27FC236}">
                  <a16:creationId xmlns:a16="http://schemas.microsoft.com/office/drawing/2014/main" id="{65B92B31-E756-CE69-71F2-E574E551C4B4}"/>
                </a:ext>
              </a:extLst>
            </p:cNvPr>
            <p:cNvSpPr txBox="1"/>
            <p:nvPr/>
          </p:nvSpPr>
          <p:spPr>
            <a:xfrm>
              <a:off x="4198420" y="1655275"/>
              <a:ext cx="781478" cy="44510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800"/>
                </a:lnSpc>
                <a:spcBef>
                  <a:spcPts val="100"/>
                </a:spcBef>
              </a:pPr>
              <a:r>
                <a:rPr lang="en-US" sz="900" b="1" cap="all" spc="-10" dirty="0">
                  <a:solidFill>
                    <a:schemeClr val="bg1">
                      <a:alpha val="50000"/>
                    </a:schemeClr>
                  </a:solidFill>
                  <a:latin typeface="Calibri"/>
                  <a:cs typeface="Calibri"/>
                </a:rPr>
                <a:t>CARTRIDGE</a:t>
              </a:r>
              <a:br>
                <a:rPr lang="en-US" sz="900" b="1" cap="all" spc="-10" dirty="0">
                  <a:solidFill>
                    <a:schemeClr val="bg1">
                      <a:alpha val="50000"/>
                    </a:schemeClr>
                  </a:solidFill>
                  <a:latin typeface="Calibri"/>
                  <a:cs typeface="Calibri"/>
                </a:rPr>
              </a:br>
              <a:r>
                <a:rPr lang="en-US" sz="900" b="1" cap="all" spc="-10" dirty="0">
                  <a:solidFill>
                    <a:schemeClr val="bg1">
                      <a:alpha val="50000"/>
                    </a:schemeClr>
                  </a:solidFill>
                  <a:latin typeface="Calibri"/>
                  <a:cs typeface="Calibri"/>
                </a:rPr>
                <a:t>OVERVIEW </a:t>
              </a:r>
              <a:endParaRPr sz="900" cap="all" dirty="0">
                <a:solidFill>
                  <a:schemeClr val="bg1">
                    <a:alpha val="50000"/>
                  </a:schemeClr>
                </a:solidFill>
                <a:latin typeface="Calibri"/>
                <a:cs typeface="Calibri"/>
              </a:endParaRPr>
            </a:p>
          </p:txBody>
        </p:sp>
        <p:sp>
          <p:nvSpPr>
            <p:cNvPr id="9" name="object 17">
              <a:extLst>
                <a:ext uri="{FF2B5EF4-FFF2-40B4-BE49-F238E27FC236}">
                  <a16:creationId xmlns:a16="http://schemas.microsoft.com/office/drawing/2014/main" id="{4DC3C56A-6A89-4DFD-4AA9-948C4A9EFD0A}"/>
                </a:ext>
              </a:extLst>
            </p:cNvPr>
            <p:cNvSpPr/>
            <p:nvPr/>
          </p:nvSpPr>
          <p:spPr>
            <a:xfrm>
              <a:off x="5112060" y="1629208"/>
              <a:ext cx="1178561" cy="471171"/>
            </a:xfrm>
            <a:custGeom>
              <a:avLst/>
              <a:gdLst/>
              <a:ahLst/>
              <a:cxnLst/>
              <a:rect l="l" t="t" r="r" b="b"/>
              <a:pathLst>
                <a:path w="1178560" h="471169">
                  <a:moveTo>
                    <a:pt x="942594" y="0"/>
                  </a:moveTo>
                  <a:lnTo>
                    <a:pt x="0" y="0"/>
                  </a:lnTo>
                  <a:lnTo>
                    <a:pt x="235458" y="235458"/>
                  </a:lnTo>
                  <a:lnTo>
                    <a:pt x="0" y="470916"/>
                  </a:lnTo>
                  <a:lnTo>
                    <a:pt x="942594" y="470916"/>
                  </a:lnTo>
                  <a:lnTo>
                    <a:pt x="1178052" y="235458"/>
                  </a:lnTo>
                  <a:lnTo>
                    <a:pt x="942594" y="0"/>
                  </a:lnTo>
                  <a:close/>
                </a:path>
              </a:pathLst>
            </a:custGeom>
            <a:solidFill>
              <a:srgbClr val="27C6D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19">
              <a:extLst>
                <a:ext uri="{FF2B5EF4-FFF2-40B4-BE49-F238E27FC236}">
                  <a16:creationId xmlns:a16="http://schemas.microsoft.com/office/drawing/2014/main" id="{2F87D1EC-E916-0512-15DB-0A4586C6F6AB}"/>
                </a:ext>
              </a:extLst>
            </p:cNvPr>
            <p:cNvSpPr/>
            <p:nvPr/>
          </p:nvSpPr>
          <p:spPr>
            <a:xfrm>
              <a:off x="6139545" y="1629210"/>
              <a:ext cx="1178560" cy="471170"/>
            </a:xfrm>
            <a:custGeom>
              <a:avLst/>
              <a:gdLst/>
              <a:ahLst/>
              <a:cxnLst/>
              <a:rect l="l" t="t" r="r" b="b"/>
              <a:pathLst>
                <a:path w="1178560" h="471170">
                  <a:moveTo>
                    <a:pt x="942594" y="0"/>
                  </a:moveTo>
                  <a:lnTo>
                    <a:pt x="0" y="0"/>
                  </a:lnTo>
                  <a:lnTo>
                    <a:pt x="235458" y="235458"/>
                  </a:lnTo>
                  <a:lnTo>
                    <a:pt x="0" y="470916"/>
                  </a:lnTo>
                  <a:lnTo>
                    <a:pt x="942594" y="470916"/>
                  </a:lnTo>
                  <a:lnTo>
                    <a:pt x="1178052" y="235458"/>
                  </a:lnTo>
                  <a:lnTo>
                    <a:pt x="942594" y="0"/>
                  </a:lnTo>
                  <a:close/>
                </a:path>
              </a:pathLst>
            </a:custGeom>
            <a:solidFill>
              <a:schemeClr val="accent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18">
              <a:extLst>
                <a:ext uri="{FF2B5EF4-FFF2-40B4-BE49-F238E27FC236}">
                  <a16:creationId xmlns:a16="http://schemas.microsoft.com/office/drawing/2014/main" id="{B32F0449-F803-DABB-746E-C8D471566B50}"/>
                </a:ext>
              </a:extLst>
            </p:cNvPr>
            <p:cNvSpPr txBox="1"/>
            <p:nvPr/>
          </p:nvSpPr>
          <p:spPr>
            <a:xfrm>
              <a:off x="5384874" y="1677842"/>
              <a:ext cx="854934" cy="425888"/>
            </a:xfrm>
            <a:prstGeom prst="rect">
              <a:avLst/>
            </a:prstGeom>
          </p:spPr>
          <p:txBody>
            <a:bodyPr vert="horz" wrap="square" lIns="0" tIns="31750" rIns="0" bIns="0" rtlCol="0">
              <a:spAutoFit/>
            </a:bodyPr>
            <a:lstStyle/>
            <a:p>
              <a:pPr marL="78105" marR="5080" indent="-66040">
                <a:lnSpc>
                  <a:spcPts val="500"/>
                </a:lnSpc>
                <a:spcBef>
                  <a:spcPts val="250"/>
                </a:spcBef>
              </a:pPr>
              <a:r>
                <a:rPr lang="en-US" sz="900" b="1" spc="-10" dirty="0">
                  <a:solidFill>
                    <a:schemeClr val="bg1"/>
                  </a:solidFill>
                  <a:latin typeface="Calibri"/>
                  <a:cs typeface="Calibri"/>
                </a:rPr>
                <a:t>RUNNING </a:t>
              </a:r>
            </a:p>
            <a:p>
              <a:pPr marL="78105" marR="5080" indent="-66040">
                <a:lnSpc>
                  <a:spcPts val="500"/>
                </a:lnSpc>
                <a:spcBef>
                  <a:spcPts val="250"/>
                </a:spcBef>
              </a:pPr>
              <a:r>
                <a:rPr lang="en-US" sz="900" b="1" spc="-10" dirty="0">
                  <a:solidFill>
                    <a:schemeClr val="bg1"/>
                  </a:solidFill>
                  <a:latin typeface="Calibri"/>
                  <a:cs typeface="Calibri"/>
                </a:rPr>
                <a:t>A TEST</a:t>
              </a:r>
              <a:endParaRPr lang="en-US" sz="900" dirty="0">
                <a:solidFill>
                  <a:schemeClr val="bg1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13" name="object 20">
            <a:extLst>
              <a:ext uri="{FF2B5EF4-FFF2-40B4-BE49-F238E27FC236}">
                <a16:creationId xmlns:a16="http://schemas.microsoft.com/office/drawing/2014/main" id="{E75D2629-EBC3-64EA-C92E-42081A408250}"/>
              </a:ext>
            </a:extLst>
          </p:cNvPr>
          <p:cNvSpPr txBox="1"/>
          <p:nvPr userDrawn="1"/>
        </p:nvSpPr>
        <p:spPr>
          <a:xfrm>
            <a:off x="2478244" y="214109"/>
            <a:ext cx="616199" cy="2228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800"/>
              </a:lnSpc>
              <a:spcBef>
                <a:spcPts val="100"/>
              </a:spcBef>
            </a:pPr>
            <a:r>
              <a:rPr lang="en-US" sz="900" b="1" dirty="0">
                <a:solidFill>
                  <a:schemeClr val="bg1">
                    <a:alpha val="50000"/>
                  </a:schemeClr>
                </a:solidFill>
                <a:latin typeface="Calibri"/>
                <a:cs typeface="Calibri"/>
              </a:rPr>
              <a:t>AVOIDING ERRORS</a:t>
            </a:r>
            <a:endParaRPr lang="en-US" sz="900" dirty="0">
              <a:solidFill>
                <a:schemeClr val="bg1">
                  <a:alpha val="50000"/>
                </a:schemeClr>
              </a:solidFill>
              <a:latin typeface="Calibri"/>
              <a:cs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87005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LS Cart Tem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67637-863A-8102-58DF-8B875550E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006CF8-34D6-AE46-AE73-0A68CFF183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5F37F7-90D0-097C-321A-BD91FEEF4C5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920" y="1287167"/>
            <a:ext cx="3984625" cy="3397250"/>
          </a:xfrm>
        </p:spPr>
        <p:txBody>
          <a:bodyPr/>
          <a:lstStyle>
            <a:lvl1pPr>
              <a:defRPr sz="1600" b="0">
                <a:solidFill>
                  <a:srgbClr val="009CDE"/>
                </a:solidFill>
                <a:latin typeface="+mn-lt"/>
              </a:defRPr>
            </a:lvl1pPr>
            <a:lvl2pPr>
              <a:defRPr sz="14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2DFFA8A-0C57-AC0E-F393-85087DB9CB04}"/>
              </a:ext>
            </a:extLst>
          </p:cNvPr>
          <p:cNvGrpSpPr/>
          <p:nvPr userDrawn="1"/>
        </p:nvGrpSpPr>
        <p:grpSpPr>
          <a:xfrm>
            <a:off x="520595" y="203389"/>
            <a:ext cx="2690864" cy="238833"/>
            <a:chOff x="4066256" y="1629208"/>
            <a:chExt cx="3251849" cy="477093"/>
          </a:xfrm>
        </p:grpSpPr>
        <p:sp>
          <p:nvSpPr>
            <p:cNvPr id="7" name="object 15">
              <a:extLst>
                <a:ext uri="{FF2B5EF4-FFF2-40B4-BE49-F238E27FC236}">
                  <a16:creationId xmlns:a16="http://schemas.microsoft.com/office/drawing/2014/main" id="{56B83BD5-6876-0271-7297-F295E90CA428}"/>
                </a:ext>
              </a:extLst>
            </p:cNvPr>
            <p:cNvSpPr/>
            <p:nvPr/>
          </p:nvSpPr>
          <p:spPr>
            <a:xfrm>
              <a:off x="4066256" y="1635131"/>
              <a:ext cx="1190592" cy="471170"/>
            </a:xfrm>
            <a:custGeom>
              <a:avLst/>
              <a:gdLst/>
              <a:ahLst/>
              <a:cxnLst/>
              <a:rect l="l" t="t" r="r" b="b"/>
              <a:pathLst>
                <a:path w="1178560" h="471169">
                  <a:moveTo>
                    <a:pt x="942594" y="0"/>
                  </a:moveTo>
                  <a:lnTo>
                    <a:pt x="0" y="0"/>
                  </a:lnTo>
                  <a:lnTo>
                    <a:pt x="0" y="470916"/>
                  </a:lnTo>
                  <a:lnTo>
                    <a:pt x="942594" y="470916"/>
                  </a:lnTo>
                  <a:lnTo>
                    <a:pt x="1178052" y="235458"/>
                  </a:lnTo>
                  <a:lnTo>
                    <a:pt x="942594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16">
              <a:extLst>
                <a:ext uri="{FF2B5EF4-FFF2-40B4-BE49-F238E27FC236}">
                  <a16:creationId xmlns:a16="http://schemas.microsoft.com/office/drawing/2014/main" id="{65B92B31-E756-CE69-71F2-E574E551C4B4}"/>
                </a:ext>
              </a:extLst>
            </p:cNvPr>
            <p:cNvSpPr txBox="1"/>
            <p:nvPr/>
          </p:nvSpPr>
          <p:spPr>
            <a:xfrm>
              <a:off x="4198420" y="1655277"/>
              <a:ext cx="781478" cy="44510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800"/>
                </a:lnSpc>
                <a:spcBef>
                  <a:spcPts val="100"/>
                </a:spcBef>
              </a:pPr>
              <a:r>
                <a:rPr lang="en-US" sz="900" b="1" cap="all" spc="-10" dirty="0">
                  <a:solidFill>
                    <a:schemeClr val="bg1">
                      <a:alpha val="50000"/>
                    </a:schemeClr>
                  </a:solidFill>
                  <a:latin typeface="Calibri"/>
                  <a:cs typeface="Calibri"/>
                </a:rPr>
                <a:t>CARTRIDGE</a:t>
              </a:r>
              <a:br>
                <a:rPr lang="en-US" sz="900" b="1" cap="all" spc="-10" dirty="0">
                  <a:solidFill>
                    <a:schemeClr val="bg1">
                      <a:alpha val="50000"/>
                    </a:schemeClr>
                  </a:solidFill>
                  <a:latin typeface="Calibri"/>
                  <a:cs typeface="Calibri"/>
                </a:rPr>
              </a:br>
              <a:r>
                <a:rPr lang="en-US" sz="900" b="1" cap="all" spc="-10" dirty="0">
                  <a:solidFill>
                    <a:schemeClr val="bg1">
                      <a:alpha val="50000"/>
                    </a:schemeClr>
                  </a:solidFill>
                  <a:latin typeface="Calibri"/>
                  <a:cs typeface="Calibri"/>
                </a:rPr>
                <a:t>OVERVIEW </a:t>
              </a:r>
              <a:endParaRPr sz="900" cap="all" dirty="0">
                <a:solidFill>
                  <a:schemeClr val="bg1">
                    <a:alpha val="50000"/>
                  </a:schemeClr>
                </a:solidFill>
                <a:latin typeface="Calibri"/>
                <a:cs typeface="Calibri"/>
              </a:endParaRPr>
            </a:p>
          </p:txBody>
        </p:sp>
        <p:sp>
          <p:nvSpPr>
            <p:cNvPr id="9" name="object 17">
              <a:extLst>
                <a:ext uri="{FF2B5EF4-FFF2-40B4-BE49-F238E27FC236}">
                  <a16:creationId xmlns:a16="http://schemas.microsoft.com/office/drawing/2014/main" id="{4DC3C56A-6A89-4DFD-4AA9-948C4A9EFD0A}"/>
                </a:ext>
              </a:extLst>
            </p:cNvPr>
            <p:cNvSpPr/>
            <p:nvPr/>
          </p:nvSpPr>
          <p:spPr>
            <a:xfrm>
              <a:off x="5112060" y="1629208"/>
              <a:ext cx="1178561" cy="471171"/>
            </a:xfrm>
            <a:custGeom>
              <a:avLst/>
              <a:gdLst/>
              <a:ahLst/>
              <a:cxnLst/>
              <a:rect l="l" t="t" r="r" b="b"/>
              <a:pathLst>
                <a:path w="1178560" h="471169">
                  <a:moveTo>
                    <a:pt x="942594" y="0"/>
                  </a:moveTo>
                  <a:lnTo>
                    <a:pt x="0" y="0"/>
                  </a:lnTo>
                  <a:lnTo>
                    <a:pt x="235458" y="235458"/>
                  </a:lnTo>
                  <a:lnTo>
                    <a:pt x="0" y="470916"/>
                  </a:lnTo>
                  <a:lnTo>
                    <a:pt x="942594" y="470916"/>
                  </a:lnTo>
                  <a:lnTo>
                    <a:pt x="1178052" y="235458"/>
                  </a:lnTo>
                  <a:lnTo>
                    <a:pt x="942594" y="0"/>
                  </a:lnTo>
                  <a:close/>
                </a:path>
              </a:pathLst>
            </a:custGeom>
            <a:solidFill>
              <a:srgbClr val="27C6D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19">
              <a:extLst>
                <a:ext uri="{FF2B5EF4-FFF2-40B4-BE49-F238E27FC236}">
                  <a16:creationId xmlns:a16="http://schemas.microsoft.com/office/drawing/2014/main" id="{2F87D1EC-E916-0512-15DB-0A4586C6F6AB}"/>
                </a:ext>
              </a:extLst>
            </p:cNvPr>
            <p:cNvSpPr/>
            <p:nvPr/>
          </p:nvSpPr>
          <p:spPr>
            <a:xfrm>
              <a:off x="6139545" y="1629210"/>
              <a:ext cx="1178560" cy="471170"/>
            </a:xfrm>
            <a:custGeom>
              <a:avLst/>
              <a:gdLst/>
              <a:ahLst/>
              <a:cxnLst/>
              <a:rect l="l" t="t" r="r" b="b"/>
              <a:pathLst>
                <a:path w="1178560" h="471170">
                  <a:moveTo>
                    <a:pt x="942594" y="0"/>
                  </a:moveTo>
                  <a:lnTo>
                    <a:pt x="0" y="0"/>
                  </a:lnTo>
                  <a:lnTo>
                    <a:pt x="235458" y="235458"/>
                  </a:lnTo>
                  <a:lnTo>
                    <a:pt x="0" y="470916"/>
                  </a:lnTo>
                  <a:lnTo>
                    <a:pt x="942594" y="470916"/>
                  </a:lnTo>
                  <a:lnTo>
                    <a:pt x="1178052" y="235458"/>
                  </a:lnTo>
                  <a:lnTo>
                    <a:pt x="942594" y="0"/>
                  </a:lnTo>
                  <a:close/>
                </a:path>
              </a:pathLst>
            </a:custGeom>
            <a:solidFill>
              <a:schemeClr val="accent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18">
              <a:extLst>
                <a:ext uri="{FF2B5EF4-FFF2-40B4-BE49-F238E27FC236}">
                  <a16:creationId xmlns:a16="http://schemas.microsoft.com/office/drawing/2014/main" id="{B32F0449-F803-DABB-746E-C8D471566B50}"/>
                </a:ext>
              </a:extLst>
            </p:cNvPr>
            <p:cNvSpPr txBox="1"/>
            <p:nvPr/>
          </p:nvSpPr>
          <p:spPr>
            <a:xfrm>
              <a:off x="5384874" y="1677842"/>
              <a:ext cx="854934" cy="425889"/>
            </a:xfrm>
            <a:prstGeom prst="rect">
              <a:avLst/>
            </a:prstGeom>
          </p:spPr>
          <p:txBody>
            <a:bodyPr vert="horz" wrap="square" lIns="0" tIns="31750" rIns="0" bIns="0" rtlCol="0">
              <a:spAutoFit/>
            </a:bodyPr>
            <a:lstStyle/>
            <a:p>
              <a:pPr marL="78105" marR="5080" indent="-66040">
                <a:lnSpc>
                  <a:spcPts val="500"/>
                </a:lnSpc>
                <a:spcBef>
                  <a:spcPts val="250"/>
                </a:spcBef>
              </a:pPr>
              <a:r>
                <a:rPr lang="en-US" sz="900" b="1" spc="-10" dirty="0">
                  <a:solidFill>
                    <a:schemeClr val="bg1">
                      <a:alpha val="50000"/>
                    </a:schemeClr>
                  </a:solidFill>
                  <a:latin typeface="Calibri"/>
                  <a:cs typeface="Calibri"/>
                </a:rPr>
                <a:t>RUNNING </a:t>
              </a:r>
            </a:p>
            <a:p>
              <a:pPr marL="78105" marR="5080" indent="-66040">
                <a:lnSpc>
                  <a:spcPts val="500"/>
                </a:lnSpc>
                <a:spcBef>
                  <a:spcPts val="250"/>
                </a:spcBef>
              </a:pPr>
              <a:r>
                <a:rPr lang="en-US" sz="900" b="1" spc="-10" dirty="0">
                  <a:solidFill>
                    <a:schemeClr val="bg1">
                      <a:alpha val="50000"/>
                    </a:schemeClr>
                  </a:solidFill>
                  <a:latin typeface="Calibri"/>
                  <a:cs typeface="Calibri"/>
                </a:rPr>
                <a:t>A TEST</a:t>
              </a:r>
              <a:endParaRPr lang="en-US" sz="900" dirty="0">
                <a:solidFill>
                  <a:schemeClr val="bg1">
                    <a:alpha val="50000"/>
                  </a:schemeClr>
                </a:solidFill>
                <a:latin typeface="Calibri"/>
                <a:cs typeface="Calibri"/>
              </a:endParaRPr>
            </a:p>
          </p:txBody>
        </p:sp>
        <p:sp>
          <p:nvSpPr>
            <p:cNvPr id="12" name="object 20">
              <a:extLst>
                <a:ext uri="{FF2B5EF4-FFF2-40B4-BE49-F238E27FC236}">
                  <a16:creationId xmlns:a16="http://schemas.microsoft.com/office/drawing/2014/main" id="{DFCD5DBC-94D1-0ABD-9618-5CB3FC616C03}"/>
                </a:ext>
              </a:extLst>
            </p:cNvPr>
            <p:cNvSpPr txBox="1"/>
            <p:nvPr/>
          </p:nvSpPr>
          <p:spPr>
            <a:xfrm>
              <a:off x="6428655" y="1655277"/>
              <a:ext cx="744663" cy="44510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800"/>
                </a:lnSpc>
                <a:spcBef>
                  <a:spcPts val="100"/>
                </a:spcBef>
              </a:pPr>
              <a:r>
                <a:rPr lang="en-US" sz="900" b="1" dirty="0">
                  <a:solidFill>
                    <a:schemeClr val="bg1"/>
                  </a:solidFill>
                  <a:latin typeface="Calibri"/>
                  <a:cs typeface="Calibri"/>
                </a:rPr>
                <a:t>AVOIDING ERRORS</a:t>
              </a:r>
              <a:endParaRPr lang="en-US" sz="900" dirty="0">
                <a:solidFill>
                  <a:schemeClr val="bg1"/>
                </a:solidFill>
                <a:latin typeface="Calibri"/>
                <a:cs typeface="Calibri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008482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Layout">
    <p:bg bwMode="gray"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502920" y="2330054"/>
            <a:ext cx="8138160" cy="1234440"/>
          </a:xfrm>
        </p:spPr>
        <p:txBody>
          <a:bodyPr/>
          <a:lstStyle>
            <a:lvl1pPr algn="l">
              <a:lnSpc>
                <a:spcPct val="90000"/>
              </a:lnSpc>
              <a:defRPr sz="4400" b="0" cap="none" spc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502919" y="1749981"/>
            <a:ext cx="8138159" cy="480060"/>
          </a:xfrm>
          <a:prstGeom prst="rect">
            <a:avLst/>
          </a:prstGeom>
        </p:spPr>
        <p:txBody>
          <a:bodyPr rIns="0" bIns="0" anchor="b" anchorCtr="0"/>
          <a:lstStyle>
            <a:lvl1pPr marL="0" indent="0" algn="l">
              <a:lnSpc>
                <a:spcPct val="100000"/>
              </a:lnSpc>
              <a:buNone/>
              <a:defRPr sz="1800" b="1" cap="all" spc="150" baseline="0">
                <a:solidFill>
                  <a:schemeClr val="accent1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7" name="Picture 6" descr="A_symbol_wordm_below_w_rgb-01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472" y="137160"/>
            <a:ext cx="1188720" cy="1302056"/>
          </a:xfrm>
          <a:prstGeom prst="rect">
            <a:avLst/>
          </a:prstGeom>
        </p:spPr>
      </p:pic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C4B86A29-886E-42EB-8E62-80044AB822E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66159" y="204186"/>
            <a:ext cx="3092450" cy="322263"/>
          </a:xfrm>
          <a:prstGeom prst="rect">
            <a:avLst/>
          </a:prstGeom>
        </p:spPr>
        <p:txBody>
          <a:bodyPr anchor="ctr"/>
          <a:lstStyle>
            <a:lvl1pPr algn="r">
              <a:defRPr sz="1400" b="1" cap="all" spc="15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OPTIONAL DESCRIPTOR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023158-C171-2A1E-7B16-B5FBB706AE66}"/>
              </a:ext>
            </a:extLst>
          </p:cNvPr>
          <p:cNvSpPr txBox="1"/>
          <p:nvPr userDrawn="1"/>
        </p:nvSpPr>
        <p:spPr>
          <a:xfrm>
            <a:off x="408839" y="4758249"/>
            <a:ext cx="83497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08080"/>
              </a:buClr>
              <a:buSzPct val="25000"/>
              <a:buFontTx/>
              <a:buNone/>
              <a:tabLst/>
              <a:defRPr/>
            </a:pPr>
            <a:r>
              <a:rPr lang="en-US" altLang="en-US" sz="700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For in vitro diagnostic use. For intended use &amp; product details, visit www.globalpointofcare.abbott. Photos &amp; images are for illustrative purposes only. ©2026 Abbott. All rights reserved. </a:t>
            </a:r>
            <a:br>
              <a:rPr lang="en-US" altLang="en-US" sz="700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</a:br>
            <a:r>
              <a:rPr lang="en-US" altLang="en-US" sz="700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i-STAT is a trademark of Abbott. Not all products are available in all regions. Check with your local representative for availability. | iLS Presentation i-STAT 1 CG4+ (white) USA Only | APOC 25002947.1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9708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Layout">
    <p:bg bwMode="gray">
      <p:bgPr>
        <a:solidFill>
          <a:srgbClr val="009C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502920" y="1380173"/>
            <a:ext cx="8138160" cy="1234440"/>
          </a:xfrm>
        </p:spPr>
        <p:txBody>
          <a:bodyPr/>
          <a:lstStyle>
            <a:lvl1pPr algn="l">
              <a:lnSpc>
                <a:spcPct val="90000"/>
              </a:lnSpc>
              <a:defRPr sz="4400" b="0" cap="none" spc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502919" y="800100"/>
            <a:ext cx="8138159" cy="480060"/>
          </a:xfrm>
          <a:prstGeom prst="rect">
            <a:avLst/>
          </a:prstGeom>
        </p:spPr>
        <p:txBody>
          <a:bodyPr rIns="0" bIns="0" anchor="b" anchorCtr="0"/>
          <a:lstStyle>
            <a:lvl1pPr marL="0" indent="0" algn="l">
              <a:lnSpc>
                <a:spcPct val="100000"/>
              </a:lnSpc>
              <a:buNone/>
              <a:defRPr sz="1800" b="1" cap="all" spc="150" baseline="0">
                <a:solidFill>
                  <a:schemeClr val="accent1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502920" y="2751773"/>
            <a:ext cx="4846320" cy="480060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Day |  Month |  YY</a:t>
            </a:r>
          </a:p>
        </p:txBody>
      </p:sp>
      <p:pic>
        <p:nvPicPr>
          <p:cNvPr id="7" name="Picture 6" descr="A_symbol_wordm_below_w_rgb-01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8528" y="3726878"/>
            <a:ext cx="1188720" cy="130205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97831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lternate Layout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502919" y="2330054"/>
            <a:ext cx="8138161" cy="1234440"/>
          </a:xfrm>
        </p:spPr>
        <p:txBody>
          <a:bodyPr/>
          <a:lstStyle>
            <a:lvl1pPr algn="l">
              <a:lnSpc>
                <a:spcPct val="90000"/>
              </a:lnSpc>
              <a:defRPr sz="4400" b="0" cap="none" spc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502919" y="1749981"/>
            <a:ext cx="8138161" cy="480060"/>
          </a:xfrm>
          <a:prstGeom prst="rect">
            <a:avLst/>
          </a:prstGeom>
        </p:spPr>
        <p:txBody>
          <a:bodyPr rIns="0" bIns="0" anchor="b" anchorCtr="0"/>
          <a:lstStyle>
            <a:lvl1pPr marL="0" indent="0" algn="l">
              <a:lnSpc>
                <a:spcPct val="100000"/>
              </a:lnSpc>
              <a:buNone/>
              <a:defRPr sz="1800" b="1" cap="all" spc="150" baseline="0">
                <a:solidFill>
                  <a:schemeClr val="accent3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502920" y="3701654"/>
            <a:ext cx="4846320" cy="480060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Day |  Month |  YY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50" y="65675"/>
            <a:ext cx="1335866" cy="14523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15865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Alternate Layout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502919" y="1380173"/>
            <a:ext cx="8138161" cy="1234440"/>
          </a:xfrm>
        </p:spPr>
        <p:txBody>
          <a:bodyPr/>
          <a:lstStyle>
            <a:lvl1pPr algn="l">
              <a:lnSpc>
                <a:spcPct val="90000"/>
              </a:lnSpc>
              <a:defRPr sz="4400" b="0" cap="none" spc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502919" y="800100"/>
            <a:ext cx="8138161" cy="480060"/>
          </a:xfrm>
          <a:prstGeom prst="rect">
            <a:avLst/>
          </a:prstGeom>
        </p:spPr>
        <p:txBody>
          <a:bodyPr rIns="0" bIns="0" anchor="b" anchorCtr="0"/>
          <a:lstStyle>
            <a:lvl1pPr marL="0" indent="0" algn="l">
              <a:lnSpc>
                <a:spcPct val="100000"/>
              </a:lnSpc>
              <a:buNone/>
              <a:defRPr sz="1800" b="1" cap="all" spc="150" baseline="0">
                <a:solidFill>
                  <a:schemeClr val="accent3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502920" y="2751773"/>
            <a:ext cx="4846320" cy="480060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Day |  Month |  YY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393F5A5-751C-47D5-AD67-F5C13DA7DEE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145" y="3651299"/>
            <a:ext cx="1335866" cy="14523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16807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16D6E74-3911-4251-9210-E9AF0CB4653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921" y="266700"/>
            <a:ext cx="5241925" cy="26161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 b="0" cap="all" spc="150" baseline="0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Eyebrow identification, CALIBRI, 14PT REGULAR</a:t>
            </a:r>
          </a:p>
        </p:txBody>
      </p:sp>
      <p:sp>
        <p:nvSpPr>
          <p:cNvPr id="15" name="Content Placeholder 9">
            <a:extLst>
              <a:ext uri="{FF2B5EF4-FFF2-40B4-BE49-F238E27FC236}">
                <a16:creationId xmlns:a16="http://schemas.microsoft.com/office/drawing/2014/main" id="{DCEC16E3-E9C3-470B-B2C9-CBD23EA9860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2920" y="1487804"/>
            <a:ext cx="8145780" cy="3174922"/>
          </a:xfrm>
        </p:spPr>
        <p:txBody>
          <a:bodyPr/>
          <a:lstStyle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5D5EEAD8-45FF-4137-A993-0E3B0A63B7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3238" y="1097279"/>
            <a:ext cx="8145462" cy="390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cap="all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 CALIBRI 18PT BOLD, ABBOTT PRIMARY BLUE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025CAD-0E7F-412A-A2E4-ACA5E42AF8D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B071053-E294-48B6-82D4-81528F06E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65560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Long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778F9584-625D-462B-8192-C99B9E91AB3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921" y="266700"/>
            <a:ext cx="5241925" cy="26161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 b="0" cap="all" spc="150" baseline="0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Eyebrow identification, CALIBRI, 14PT REGULAR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0F6E8C1B-F140-45B9-ADF1-1C3C6570114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2918" y="1097279"/>
            <a:ext cx="8145781" cy="3566159"/>
          </a:xfrm>
        </p:spPr>
        <p:txBody>
          <a:bodyPr/>
          <a:lstStyle>
            <a:lvl1pPr>
              <a:spcBef>
                <a:spcPts val="1200"/>
              </a:spcBef>
              <a:defRPr b="1"/>
            </a:lvl1pPr>
            <a:lvl2pPr>
              <a:spcBef>
                <a:spcPts val="1200"/>
              </a:spcBef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16DBEC-A477-4721-9AEB-6DA5B1D8A35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92466CF-9DE4-42FD-B4BE-466148127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62273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_CALIBRI SUBHEAD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62367392-CE3F-4A36-802E-43D377135A8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3238" y="1097279"/>
            <a:ext cx="3817302" cy="390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cap="all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/>
              <a:t>SHORT TITLE, CALIBRI, 18PT, BOLD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784001D6-32AA-4130-AA76-37D05FF0EF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23460" y="1097279"/>
            <a:ext cx="3817302" cy="390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cap="all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/>
              <a:t>SHORT TITLE, CALIBRI, 18PT, BOLD</a:t>
            </a:r>
          </a:p>
        </p:txBody>
      </p:sp>
      <p:sp>
        <p:nvSpPr>
          <p:cNvPr id="18" name="Content Placeholder 14">
            <a:extLst>
              <a:ext uri="{FF2B5EF4-FFF2-40B4-BE49-F238E27FC236}">
                <a16:creationId xmlns:a16="http://schemas.microsoft.com/office/drawing/2014/main" id="{1F77A952-6CFD-4B10-A39C-FBF9CCB45B5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02919" y="1487804"/>
            <a:ext cx="3817301" cy="3175634"/>
          </a:xfrm>
        </p:spPr>
        <p:txBody>
          <a:bodyPr>
            <a:noAutofit/>
          </a:bodyPr>
          <a:lstStyle>
            <a:lvl1pPr>
              <a:defRPr b="1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19" name="Content Placeholder 14">
            <a:extLst>
              <a:ext uri="{FF2B5EF4-FFF2-40B4-BE49-F238E27FC236}">
                <a16:creationId xmlns:a16="http://schemas.microsoft.com/office/drawing/2014/main" id="{0756EC84-5A13-4571-BFB7-247BD6E93F5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823460" y="1487804"/>
            <a:ext cx="3817301" cy="3175634"/>
          </a:xfrm>
        </p:spPr>
        <p:txBody>
          <a:bodyPr>
            <a:noAutofit/>
          </a:bodyPr>
          <a:lstStyle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1B479ED3-E6FF-4DA0-B9B5-59809FFAEF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921" y="266700"/>
            <a:ext cx="5241925" cy="26161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 b="0" cap="all" spc="150" baseline="0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Eyebrow identification, CALIBRI, 14PT REGULAR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86E6C4-2B39-46A3-861C-1D8545DFDAF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88E1389-D875-4A3C-85CC-2FF6F879D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03091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+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9A84B86-6CE3-4715-A01A-FECF8E99EC1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921" y="266700"/>
            <a:ext cx="5241925" cy="26161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 b="0" cap="all" spc="150" baseline="0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Eyebrow identification, CALIBRI, 14PT REGULAR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F184EA7A-C14A-435C-84F4-DB8BC3A9A6E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2920" y="1097280"/>
            <a:ext cx="8129016" cy="82296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 b="0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D0068BB-B539-4488-911A-96DC071FE8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3238" y="2057400"/>
            <a:ext cx="3817302" cy="390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 b="1" cap="all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/>
              <a:t>SHORT TITLE, CALIBRI, 16PT, BOLD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FC1F4580-228D-4976-BFA8-C2248824F3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23460" y="2057400"/>
            <a:ext cx="3817302" cy="390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 b="1" cap="all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/>
              <a:t>SHORT TITLE, CALIBRI, 16PT, BOLD</a:t>
            </a:r>
          </a:p>
        </p:txBody>
      </p:sp>
      <p:sp>
        <p:nvSpPr>
          <p:cNvPr id="20" name="Content Placeholder 6">
            <a:extLst>
              <a:ext uri="{FF2B5EF4-FFF2-40B4-BE49-F238E27FC236}">
                <a16:creationId xmlns:a16="http://schemas.microsoft.com/office/drawing/2014/main" id="{4073EB3D-18BB-4E2C-9D12-E03D0B6131B9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02919" y="2447925"/>
            <a:ext cx="3817301" cy="2215513"/>
          </a:xfrm>
        </p:spPr>
        <p:txBody>
          <a:bodyPr>
            <a:noAutofit/>
          </a:bodyPr>
          <a:lstStyle>
            <a:lvl1pPr>
              <a:defRPr sz="1400"/>
            </a:lvl1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21" name="Content Placeholder 6">
            <a:extLst>
              <a:ext uri="{FF2B5EF4-FFF2-40B4-BE49-F238E27FC236}">
                <a16:creationId xmlns:a16="http://schemas.microsoft.com/office/drawing/2014/main" id="{112F3581-3732-4A0B-8F51-60DBC2912C03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823460" y="2447925"/>
            <a:ext cx="3817301" cy="2215513"/>
          </a:xfrm>
        </p:spPr>
        <p:txBody>
          <a:bodyPr>
            <a:noAutofit/>
          </a:bodyPr>
          <a:lstStyle>
            <a:lvl1pPr>
              <a:defRPr sz="1400"/>
            </a:lvl1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0E347A-2097-4DC1-8FC4-1FBFBC563FCB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D079F95-85C8-47A7-9EDE-B17DE1BCA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921030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L) Half-content &amp; 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4818888" y="0"/>
            <a:ext cx="4325111" cy="5143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365760" rIns="365760" anchor="ctr" anchorCtr="1"/>
          <a:lstStyle>
            <a:lvl1pPr algn="ctr">
              <a:defRPr sz="1800" b="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Insert an image</a:t>
            </a:r>
            <a:br>
              <a:rPr lang="en-US" dirty="0"/>
            </a:br>
            <a:r>
              <a:rPr lang="en-US" dirty="0"/>
              <a:t>within this placeholder 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05D9C096-3ECB-4476-AF46-67B691208D5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921" y="266700"/>
            <a:ext cx="3822191" cy="26161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400" b="0" cap="all" spc="150" baseline="0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Eyebrow identification, CALIBRI, 14PT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E828A00F-D1B4-4C3E-969E-375A3487E70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3238" y="1097957"/>
            <a:ext cx="3817302" cy="390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cap="all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SUBTITLE, CALIBRI, 18PT, BOLD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98B40350-90AF-4369-8B21-A237E4585B4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3238" y="1619968"/>
            <a:ext cx="3817302" cy="32004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 b="1" cap="all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/>
              <a:t>SHORT TITLE, CALIBRI, 16PT, BOLD</a:t>
            </a: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74DA2C74-7837-4DF6-A9E0-010AABA411BF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502919" y="1957741"/>
            <a:ext cx="3817301" cy="1081523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04384C29-B1D2-4169-8C59-6E4C6B7D22E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3238" y="3237576"/>
            <a:ext cx="3817302" cy="32004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 b="1" cap="all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/>
              <a:t>SHORT TITLE, CALIBRI, 16PT, BOLD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0312D5F6-81FC-4261-AED0-88E16C372781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502919" y="3575350"/>
            <a:ext cx="3817301" cy="1081522"/>
          </a:xfrm>
        </p:spPr>
        <p:txBody>
          <a:bodyPr>
            <a:noAutofit/>
          </a:bodyPr>
          <a:lstStyle>
            <a:lvl1pPr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C59128-8C19-4115-801D-638E5DDDF8DB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A67DE3C-68DE-43DF-A233-910AFDC7F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569594"/>
            <a:ext cx="3817300" cy="3905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8537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R) Half-content &amp; 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14969" cy="5143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365760" rIns="365760" anchor="ctr" anchorCtr="1"/>
          <a:lstStyle>
            <a:lvl1pPr algn="ctr">
              <a:defRPr sz="1800" b="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Insert an image</a:t>
            </a:r>
            <a:br>
              <a:rPr lang="en-US" dirty="0"/>
            </a:br>
            <a:r>
              <a:rPr lang="en-US" dirty="0"/>
              <a:t>within this placeholder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406D962-A904-455A-9FF2-A3FC930F6781}"/>
              </a:ext>
            </a:extLst>
          </p:cNvPr>
          <p:cNvSpPr txBox="1">
            <a:spLocks/>
          </p:cNvSpPr>
          <p:nvPr userDrawn="1"/>
        </p:nvSpPr>
        <p:spPr bwMode="gray">
          <a:xfrm>
            <a:off x="502920" y="4820603"/>
            <a:ext cx="3057981" cy="219076"/>
          </a:xfrm>
          <a:prstGeom prst="rect">
            <a:avLst/>
          </a:prstGeom>
        </p:spPr>
        <p:txBody>
          <a:bodyPr vert="horz" lIns="0" rIns="0" anchor="b" anchorCtr="0"/>
          <a:lstStyle>
            <a:defPPr>
              <a:defRPr lang="en-US"/>
            </a:defPPr>
            <a:lvl1pPr indent="0" defTabSz="457200">
              <a:spcBef>
                <a:spcPct val="20000"/>
              </a:spcBef>
              <a:buFont typeface="Arial"/>
              <a:buNone/>
              <a:defRPr sz="1000">
                <a:solidFill>
                  <a:srgbClr val="000000"/>
                </a:solidFill>
                <a:cs typeface="Calibri" panose="020F0502020204030204" pitchFamily="34" charset="0"/>
              </a:defRPr>
            </a:lvl1pPr>
            <a:lvl2pPr indent="0" defTabSz="457200">
              <a:spcBef>
                <a:spcPct val="20000"/>
              </a:spcBef>
              <a:buFont typeface="Arial"/>
              <a:buNone/>
              <a:defRPr sz="900">
                <a:latin typeface="Georgia"/>
                <a:cs typeface="Georgia"/>
              </a:defRPr>
            </a:lvl2pPr>
            <a:lvl3pPr indent="0" defTabSz="457200">
              <a:spcBef>
                <a:spcPct val="20000"/>
              </a:spcBef>
              <a:buFont typeface="Arial"/>
              <a:buNone/>
              <a:defRPr sz="900">
                <a:latin typeface="Georgia"/>
                <a:cs typeface="Georgia"/>
              </a:defRPr>
            </a:lvl3pPr>
            <a:lvl4pPr indent="0" defTabSz="457200">
              <a:spcBef>
                <a:spcPct val="20000"/>
              </a:spcBef>
              <a:buFont typeface="Arial"/>
              <a:buNone/>
              <a:defRPr sz="900">
                <a:latin typeface="Georgia"/>
                <a:cs typeface="Georgia"/>
              </a:defRPr>
            </a:lvl4pPr>
            <a:lvl5pPr indent="0" defTabSz="457200">
              <a:spcBef>
                <a:spcPct val="20000"/>
              </a:spcBef>
              <a:buFont typeface="Arial"/>
              <a:buNone/>
              <a:defRPr sz="900">
                <a:latin typeface="Georgia"/>
                <a:cs typeface="Georgia"/>
              </a:defRPr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pPr lvl="0"/>
            <a:r>
              <a:rPr lang="en-US" dirty="0"/>
              <a:t>Proprietary and confidential — do not distribute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82FAC416-5A96-491E-91F4-37DD3C42AC2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26509" y="266700"/>
            <a:ext cx="3822191" cy="26161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400" b="0" cap="all" spc="150" baseline="0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Eyebrow identification, CALIBRI, 14PT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53FDA49B-BBFC-4479-BD4E-6B88C700E35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26826" y="1097957"/>
            <a:ext cx="3817302" cy="390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cap="all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SUBTITLE, CALIBRI, 18PT, BOLD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EC4C2575-A445-43B7-875C-641A76884F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26826" y="1619968"/>
            <a:ext cx="3817302" cy="32004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 b="1" cap="all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/>
              <a:t>SHORT TITLE, CALIBRI, 16PT, BOLD</a:t>
            </a: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E778DA63-FCCC-4EE0-AA5F-890A1063CF18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826507" y="1957741"/>
            <a:ext cx="3817301" cy="1081523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BFD7EDCF-7335-4524-B52F-57203999193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26826" y="3237576"/>
            <a:ext cx="3817302" cy="32004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 b="1" cap="all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/>
              <a:t>SHORT TITLE, CALIBRI, 16PT, BOLD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08041EA5-1907-45C9-B84F-05A0E02AB318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826507" y="3575350"/>
            <a:ext cx="3817301" cy="1081522"/>
          </a:xfrm>
        </p:spPr>
        <p:txBody>
          <a:bodyPr>
            <a:noAutofit/>
          </a:bodyPr>
          <a:lstStyle>
            <a:lvl1pPr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859DF1-EAA0-48AE-9642-5890114712D6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0AE3F9D-0018-4E23-82DB-DD559B56D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8888" y="569594"/>
            <a:ext cx="3822192" cy="3905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58765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L) Alternate Half-content &amp; 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4818888" y="0"/>
            <a:ext cx="4325111" cy="5143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365760" rIns="365760" anchor="ctr" anchorCtr="1"/>
          <a:lstStyle>
            <a:lvl1pPr algn="ctr">
              <a:defRPr sz="1800" b="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Insert an image</a:t>
            </a:r>
            <a:br>
              <a:rPr lang="en-US" dirty="0"/>
            </a:br>
            <a:r>
              <a:rPr lang="en-US" dirty="0"/>
              <a:t>within this placeholder 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05D9C096-3ECB-4476-AF46-67B691208D5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921" y="266700"/>
            <a:ext cx="3822191" cy="26161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400" b="0" cap="all" spc="150" baseline="0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Eyebrow identification, CALIBRI, 14PT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E828A00F-D1B4-4C3E-969E-375A3487E70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3238" y="1097957"/>
            <a:ext cx="3817302" cy="390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cap="all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SUBTITLE, CALIBRI, 18PT, BOLD</a:t>
            </a: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74DA2C74-7837-4DF6-A9E0-010AABA411BF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502919" y="1619968"/>
            <a:ext cx="3817301" cy="3045695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6BBD30-0719-4938-BD49-A680D58627FE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A62E712-D0C0-4F27-A890-045067D4F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569594"/>
            <a:ext cx="3817300" cy="3905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34936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R) Alternate Half-content &amp; 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14969" cy="5143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365760" rIns="365760" anchor="ctr" anchorCtr="1"/>
          <a:lstStyle>
            <a:lvl1pPr algn="ctr">
              <a:defRPr sz="1800" b="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Insert an image</a:t>
            </a:r>
            <a:br>
              <a:rPr lang="en-US" dirty="0"/>
            </a:br>
            <a:r>
              <a:rPr lang="en-US" dirty="0"/>
              <a:t>within this placeholder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406D962-A904-455A-9FF2-A3FC930F6781}"/>
              </a:ext>
            </a:extLst>
          </p:cNvPr>
          <p:cNvSpPr txBox="1">
            <a:spLocks/>
          </p:cNvSpPr>
          <p:nvPr userDrawn="1"/>
        </p:nvSpPr>
        <p:spPr bwMode="gray">
          <a:xfrm>
            <a:off x="502920" y="4820603"/>
            <a:ext cx="3057981" cy="219076"/>
          </a:xfrm>
          <a:prstGeom prst="rect">
            <a:avLst/>
          </a:prstGeom>
        </p:spPr>
        <p:txBody>
          <a:bodyPr vert="horz" lIns="0" rIns="0" anchor="b" anchorCtr="0"/>
          <a:lstStyle>
            <a:defPPr>
              <a:defRPr lang="en-US"/>
            </a:defPPr>
            <a:lvl1pPr indent="0" defTabSz="457200">
              <a:spcBef>
                <a:spcPct val="20000"/>
              </a:spcBef>
              <a:buFont typeface="Arial"/>
              <a:buNone/>
              <a:defRPr sz="1000">
                <a:solidFill>
                  <a:srgbClr val="000000"/>
                </a:solidFill>
                <a:cs typeface="Calibri" panose="020F0502020204030204" pitchFamily="34" charset="0"/>
              </a:defRPr>
            </a:lvl1pPr>
            <a:lvl2pPr indent="0" defTabSz="457200">
              <a:spcBef>
                <a:spcPct val="20000"/>
              </a:spcBef>
              <a:buFont typeface="Arial"/>
              <a:buNone/>
              <a:defRPr sz="900">
                <a:latin typeface="Georgia"/>
                <a:cs typeface="Georgia"/>
              </a:defRPr>
            </a:lvl2pPr>
            <a:lvl3pPr indent="0" defTabSz="457200">
              <a:spcBef>
                <a:spcPct val="20000"/>
              </a:spcBef>
              <a:buFont typeface="Arial"/>
              <a:buNone/>
              <a:defRPr sz="900">
                <a:latin typeface="Georgia"/>
                <a:cs typeface="Georgia"/>
              </a:defRPr>
            </a:lvl3pPr>
            <a:lvl4pPr indent="0" defTabSz="457200">
              <a:spcBef>
                <a:spcPct val="20000"/>
              </a:spcBef>
              <a:buFont typeface="Arial"/>
              <a:buNone/>
              <a:defRPr sz="900">
                <a:latin typeface="Georgia"/>
                <a:cs typeface="Georgia"/>
              </a:defRPr>
            </a:lvl4pPr>
            <a:lvl5pPr indent="0" defTabSz="457200">
              <a:spcBef>
                <a:spcPct val="20000"/>
              </a:spcBef>
              <a:buFont typeface="Arial"/>
              <a:buNone/>
              <a:defRPr sz="900">
                <a:latin typeface="Georgia"/>
                <a:cs typeface="Georgia"/>
              </a:defRPr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pPr lvl="0"/>
            <a:r>
              <a:rPr lang="en-US" dirty="0"/>
              <a:t>Proprietary and confidential — do not distribute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82FAC416-5A96-491E-91F4-37DD3C42AC2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26509" y="266700"/>
            <a:ext cx="3822191" cy="26161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400" b="0" cap="all" spc="150" baseline="0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Eyebrow identification, CALIBRI, 14PT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53FDA49B-BBFC-4479-BD4E-6B88C700E35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26826" y="1097957"/>
            <a:ext cx="3817302" cy="390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cap="all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SUBTITLE, CALIBRI, 18PT, BOLD</a:t>
            </a: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E778DA63-FCCC-4EE0-AA5F-890A1063CF18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826507" y="1619968"/>
            <a:ext cx="3817301" cy="3045695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194424-AE09-468A-95DC-0699180FC4E1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2AB94D7-D90B-4C16-A5BF-F2C3042C6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8888" y="569594"/>
            <a:ext cx="3822191" cy="3905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33522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Chart +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6DB57EE1-11D5-470C-B633-08E9CE6ABD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921" y="266700"/>
            <a:ext cx="5241925" cy="26161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 b="0" cap="all" spc="150" baseline="0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Eyebrow identification, CALIBRI, 14PT REGULAR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69C8B4ED-99D4-4FA7-951B-B230EC2B1EE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7711" y="1097957"/>
            <a:ext cx="8138160" cy="27432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cap="all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CHART TITLE, CALIBRI, 18PT, BOLD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849D2D5-1C25-41F7-91C5-A575937D23D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7710" y="1369506"/>
            <a:ext cx="8138160" cy="274320"/>
          </a:xfrm>
        </p:spPr>
        <p:txBody>
          <a:bodyPr>
            <a:noAutofit/>
          </a:bodyPr>
          <a:lstStyle>
            <a:lvl1pPr>
              <a:defRPr sz="1400"/>
            </a:lvl1pPr>
          </a:lstStyle>
          <a:p>
            <a:pPr lvl="0"/>
            <a:r>
              <a:rPr lang="en-US"/>
              <a:t>Second level for chart subtitle</a:t>
            </a:r>
          </a:p>
        </p:txBody>
      </p:sp>
      <p:sp>
        <p:nvSpPr>
          <p:cNvPr id="17" name="Chart Placeholder 14">
            <a:extLst>
              <a:ext uri="{FF2B5EF4-FFF2-40B4-BE49-F238E27FC236}">
                <a16:creationId xmlns:a16="http://schemas.microsoft.com/office/drawing/2014/main" id="{5F384281-9885-4DF1-AB32-7D6D158EC4B8}"/>
              </a:ext>
            </a:extLst>
          </p:cNvPr>
          <p:cNvSpPr>
            <a:spLocks noGrp="1"/>
          </p:cNvSpPr>
          <p:nvPr>
            <p:ph type="chart" sz="quarter" idx="22"/>
          </p:nvPr>
        </p:nvSpPr>
        <p:spPr>
          <a:xfrm>
            <a:off x="502920" y="1714500"/>
            <a:ext cx="8145780" cy="2743200"/>
          </a:xfrm>
        </p:spPr>
        <p:txBody>
          <a:bodyPr anchor="ctr"/>
          <a:lstStyle>
            <a:lvl1pPr algn="ctr">
              <a:defRPr>
                <a:latin typeface="+mn-lt"/>
              </a:defRPr>
            </a:lvl1pPr>
          </a:lstStyle>
          <a:p>
            <a:r>
              <a:rPr lang="en-US" dirty="0"/>
              <a:t>Click icon to add chart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0806C5A9-06E4-4EA0-A5AC-FD02E44C152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2920" y="4616896"/>
            <a:ext cx="8138160" cy="170816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>
              <a:lnSpc>
                <a:spcPct val="90000"/>
              </a:lnSpc>
              <a:spcBef>
                <a:spcPts val="200"/>
              </a:spcBef>
              <a:defRPr sz="9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Add footnote, source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72353F-0202-40BD-B19D-D4C9B9A0C62B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9B3C7C1-99C7-46EF-8247-FA3C97B61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91682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Table +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E4099E12-93CF-4238-950D-B699BBED1B9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921" y="266700"/>
            <a:ext cx="5241925" cy="26161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 b="0" cap="all" spc="150" baseline="0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Eyebrow identification, CALIBRI, 14PT REGULAR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2FAF8700-F002-4A2F-B04A-6FE90BE6FD3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7711" y="1097957"/>
            <a:ext cx="8138160" cy="27432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cap="all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table TITLE, CALIBRI, 18PT, BOLD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CBF897FA-2891-4141-ADA3-1B87FB5BC58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7710" y="1369506"/>
            <a:ext cx="8138160" cy="274320"/>
          </a:xfrm>
        </p:spPr>
        <p:txBody>
          <a:bodyPr>
            <a:noAutofit/>
          </a:bodyPr>
          <a:lstStyle>
            <a:lvl1pPr>
              <a:defRPr sz="1400"/>
            </a:lvl1pPr>
          </a:lstStyle>
          <a:p>
            <a:pPr lvl="0"/>
            <a:r>
              <a:rPr lang="en-US"/>
              <a:t>Second level for table subtitle</a:t>
            </a:r>
          </a:p>
        </p:txBody>
      </p:sp>
      <p:sp>
        <p:nvSpPr>
          <p:cNvPr id="18" name="Table Placeholder 4">
            <a:extLst>
              <a:ext uri="{FF2B5EF4-FFF2-40B4-BE49-F238E27FC236}">
                <a16:creationId xmlns:a16="http://schemas.microsoft.com/office/drawing/2014/main" id="{2EA10139-92DE-45F7-A9D8-ABD6CC72C084}"/>
              </a:ext>
            </a:extLst>
          </p:cNvPr>
          <p:cNvSpPr>
            <a:spLocks noGrp="1"/>
          </p:cNvSpPr>
          <p:nvPr>
            <p:ph type="tbl" sz="quarter" idx="22"/>
          </p:nvPr>
        </p:nvSpPr>
        <p:spPr>
          <a:xfrm>
            <a:off x="502920" y="1714500"/>
            <a:ext cx="8150990" cy="2743200"/>
          </a:xfrm>
        </p:spPr>
        <p:txBody>
          <a:bodyPr anchor="ctr"/>
          <a:lstStyle>
            <a:lvl1pPr algn="ctr">
              <a:defRPr>
                <a:latin typeface="+mn-lt"/>
              </a:defRPr>
            </a:lvl1pPr>
          </a:lstStyle>
          <a:p>
            <a:r>
              <a:rPr lang="en-US" dirty="0"/>
              <a:t>Click icon to add table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347BBFB3-3E66-4180-AF12-56CA7F7553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2920" y="4616896"/>
            <a:ext cx="8138160" cy="170816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>
              <a:lnSpc>
                <a:spcPct val="90000"/>
              </a:lnSpc>
              <a:spcBef>
                <a:spcPts val="200"/>
              </a:spcBef>
              <a:defRPr sz="900" b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Add footnote, source here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94FFD5-60B8-4C56-97EB-599229FD90B3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D78DA13-52C4-4A1D-BD59-DC0D557C1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06787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L) Half-content &amp; full 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EBBC6B44-1A66-4C17-802D-CD6F3BEB84D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9144000" cy="5143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365760" rIns="365760" anchor="ctr" anchorCtr="1"/>
          <a:lstStyle>
            <a:lvl1pPr marL="3776663" indent="0" algn="l">
              <a:tabLst/>
              <a:defRPr sz="1800" b="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Insert an image</a:t>
            </a:r>
            <a:br>
              <a:rPr lang="en-US" dirty="0"/>
            </a:br>
            <a:r>
              <a:rPr lang="en-US" dirty="0"/>
              <a:t>within this placeholder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C8B7A96-E0C8-46F1-B070-891752D196D5}"/>
              </a:ext>
            </a:extLst>
          </p:cNvPr>
          <p:cNvSpPr txBox="1">
            <a:spLocks/>
          </p:cNvSpPr>
          <p:nvPr userDrawn="1"/>
        </p:nvSpPr>
        <p:spPr bwMode="gray">
          <a:xfrm>
            <a:off x="502920" y="4820603"/>
            <a:ext cx="3057981" cy="219076"/>
          </a:xfrm>
          <a:prstGeom prst="rect">
            <a:avLst/>
          </a:prstGeom>
        </p:spPr>
        <p:txBody>
          <a:bodyPr vert="horz" lIns="0" rIns="0" anchor="b" anchorCtr="0"/>
          <a:lstStyle>
            <a:defPPr>
              <a:defRPr lang="en-US"/>
            </a:defPPr>
            <a:lvl1pPr indent="0" defTabSz="457200">
              <a:spcBef>
                <a:spcPct val="20000"/>
              </a:spcBef>
              <a:buFont typeface="Arial"/>
              <a:buNone/>
              <a:defRPr sz="1000">
                <a:solidFill>
                  <a:srgbClr val="000000"/>
                </a:solidFill>
                <a:cs typeface="Calibri" panose="020F0502020204030204" pitchFamily="34" charset="0"/>
              </a:defRPr>
            </a:lvl1pPr>
            <a:lvl2pPr indent="0" defTabSz="457200">
              <a:spcBef>
                <a:spcPct val="20000"/>
              </a:spcBef>
              <a:buFont typeface="Arial"/>
              <a:buNone/>
              <a:defRPr sz="900">
                <a:latin typeface="Georgia"/>
                <a:cs typeface="Georgia"/>
              </a:defRPr>
            </a:lvl2pPr>
            <a:lvl3pPr indent="0" defTabSz="457200">
              <a:spcBef>
                <a:spcPct val="20000"/>
              </a:spcBef>
              <a:buFont typeface="Arial"/>
              <a:buNone/>
              <a:defRPr sz="900">
                <a:latin typeface="Georgia"/>
                <a:cs typeface="Georgia"/>
              </a:defRPr>
            </a:lvl3pPr>
            <a:lvl4pPr indent="0" defTabSz="457200">
              <a:spcBef>
                <a:spcPct val="20000"/>
              </a:spcBef>
              <a:buFont typeface="Arial"/>
              <a:buNone/>
              <a:defRPr sz="900">
                <a:latin typeface="Georgia"/>
                <a:cs typeface="Georgia"/>
              </a:defRPr>
            </a:lvl4pPr>
            <a:lvl5pPr indent="0" defTabSz="457200">
              <a:spcBef>
                <a:spcPct val="20000"/>
              </a:spcBef>
              <a:buFont typeface="Arial"/>
              <a:buNone/>
              <a:defRPr sz="900">
                <a:latin typeface="Georgia"/>
                <a:cs typeface="Georgia"/>
              </a:defRPr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pPr lvl="0"/>
            <a:r>
              <a:rPr lang="en-US" dirty="0"/>
              <a:t>Proprietary and confidential — do not distribute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BD57305E-F709-4E9E-B399-8D21F2A51FF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921" y="266700"/>
            <a:ext cx="3822191" cy="26161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400" b="0" cap="all" spc="150" baseline="0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Eyebrow identification, CALIBRI, 14PT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C73EADF8-32AF-409A-AD0A-3134A5D09D53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02919" y="1411940"/>
            <a:ext cx="3822191" cy="3251499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9AEB25F-FA40-4727-8C63-0FB00C65B1F1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7531511" y="4767263"/>
            <a:ext cx="787879" cy="274637"/>
          </a:xfrm>
          <a:prstGeom prst="rect">
            <a:avLst/>
          </a:prstGeom>
        </p:spPr>
        <p:txBody>
          <a:bodyPr/>
          <a:lstStyle/>
          <a:p>
            <a:fld id="{2E3F27D6-5AB9-4FDB-A20C-E44F2284AF59}" type="datetime5">
              <a:rPr lang="en-US" sz="1000" smtClean="0"/>
              <a:t>18-Aug-26</a:t>
            </a:fld>
            <a:endParaRPr lang="en-IN" sz="100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0E4568D-868E-42F7-926A-483A8A7B381A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9B87BA-CB3B-4626-87FF-39721BA39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569594"/>
            <a:ext cx="3822190" cy="3905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776961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R) Half-content &amp; full 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EBBC6B44-1A66-4C17-802D-CD6F3BEB84D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9144000" cy="5143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lIns="0" rIns="0" anchor="ctr" anchorCtr="0"/>
          <a:lstStyle>
            <a:lvl1pPr marL="695325" indent="0" algn="l">
              <a:tabLst/>
              <a:defRPr sz="1800" b="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Insert an image</a:t>
            </a:r>
            <a:br>
              <a:rPr lang="en-US" dirty="0"/>
            </a:br>
            <a:r>
              <a:rPr lang="en-US" dirty="0"/>
              <a:t>within this placeholder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97FC738-9BF3-4608-8B8E-05D0C5B5F6DE}"/>
              </a:ext>
            </a:extLst>
          </p:cNvPr>
          <p:cNvSpPr txBox="1">
            <a:spLocks/>
          </p:cNvSpPr>
          <p:nvPr userDrawn="1"/>
        </p:nvSpPr>
        <p:spPr bwMode="gray">
          <a:xfrm>
            <a:off x="502920" y="4820603"/>
            <a:ext cx="3057981" cy="219076"/>
          </a:xfrm>
          <a:prstGeom prst="rect">
            <a:avLst/>
          </a:prstGeom>
        </p:spPr>
        <p:txBody>
          <a:bodyPr vert="horz" lIns="0" rIns="0" anchor="b" anchorCtr="0"/>
          <a:lstStyle>
            <a:defPPr>
              <a:defRPr lang="en-US"/>
            </a:defPPr>
            <a:lvl1pPr indent="0" defTabSz="457200">
              <a:spcBef>
                <a:spcPct val="20000"/>
              </a:spcBef>
              <a:buFont typeface="Arial"/>
              <a:buNone/>
              <a:defRPr sz="1000">
                <a:solidFill>
                  <a:srgbClr val="000000"/>
                </a:solidFill>
                <a:cs typeface="Calibri" panose="020F0502020204030204" pitchFamily="34" charset="0"/>
              </a:defRPr>
            </a:lvl1pPr>
            <a:lvl2pPr indent="0" defTabSz="457200">
              <a:spcBef>
                <a:spcPct val="20000"/>
              </a:spcBef>
              <a:buFont typeface="Arial"/>
              <a:buNone/>
              <a:defRPr sz="900">
                <a:latin typeface="Georgia"/>
                <a:cs typeface="Georgia"/>
              </a:defRPr>
            </a:lvl2pPr>
            <a:lvl3pPr indent="0" defTabSz="457200">
              <a:spcBef>
                <a:spcPct val="20000"/>
              </a:spcBef>
              <a:buFont typeface="Arial"/>
              <a:buNone/>
              <a:defRPr sz="900">
                <a:latin typeface="Georgia"/>
                <a:cs typeface="Georgia"/>
              </a:defRPr>
            </a:lvl3pPr>
            <a:lvl4pPr indent="0" defTabSz="457200">
              <a:spcBef>
                <a:spcPct val="20000"/>
              </a:spcBef>
              <a:buFont typeface="Arial"/>
              <a:buNone/>
              <a:defRPr sz="900">
                <a:latin typeface="Georgia"/>
                <a:cs typeface="Georgia"/>
              </a:defRPr>
            </a:lvl4pPr>
            <a:lvl5pPr indent="0" defTabSz="457200">
              <a:spcBef>
                <a:spcPct val="20000"/>
              </a:spcBef>
              <a:buFont typeface="Arial"/>
              <a:buNone/>
              <a:defRPr sz="900">
                <a:latin typeface="Georgia"/>
                <a:cs typeface="Georgia"/>
              </a:defRPr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pPr lvl="0"/>
            <a:r>
              <a:rPr lang="en-US" dirty="0"/>
              <a:t>Proprietary and confidential — do not distribute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6273392E-BE16-4C3F-A463-7A7FC6BEE03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18888" y="266700"/>
            <a:ext cx="3822191" cy="26161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400" b="0" cap="all" spc="150" baseline="0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Eyebrow identification, CALIBRI, 14PT</a:t>
            </a: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1679F6DF-FEFB-4C1A-A396-814197C11D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818886" y="1411940"/>
            <a:ext cx="3822191" cy="3251499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A86EBC0-A4B4-49A9-8E69-797CFD88D052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0E04E43-6321-44FE-86E3-923631136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8886" y="569594"/>
            <a:ext cx="3822194" cy="3905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96494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C2773AC-CB5F-4692-8614-145FCB81228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921" y="266700"/>
            <a:ext cx="5241925" cy="26161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 b="0" cap="all" spc="150" baseline="0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Eyebrow identification, CALIBRI, 14PT REGULAR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C13B2C-626A-4182-93CD-E777AFAD57C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F2BE9E2-7A7D-4BED-96F2-45B5703A2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77546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8BA52-5212-4BC3-9F12-DB299DFC3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62425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Dark Blue">
    <p:bg bwMode="auto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502920" y="2331719"/>
            <a:ext cx="8138160" cy="1234440"/>
          </a:xfrm>
        </p:spPr>
        <p:txBody>
          <a:bodyPr wrap="square" rIns="0" bIns="0" anchor="t">
            <a:noAutofit/>
          </a:bodyPr>
          <a:lstStyle>
            <a:lvl1pPr algn="l">
              <a:lnSpc>
                <a:spcPct val="80000"/>
              </a:lnSpc>
              <a:defRPr sz="4400" b="0" cap="none" spc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502920" y="1748790"/>
            <a:ext cx="8138160" cy="480060"/>
          </a:xfrm>
          <a:prstGeom prst="rect">
            <a:avLst/>
          </a:prstGeom>
        </p:spPr>
        <p:txBody>
          <a:bodyPr rIns="0" bIns="0" anchor="b"/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bg1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29463D-7256-4F94-B053-694230DDA1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31511" y="4767263"/>
            <a:ext cx="787879" cy="2746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371D01-0526-4002-B34C-9D4A9C73B7A7}" type="datetime5">
              <a:rPr lang="en-US" smtClean="0"/>
              <a:t>18-Aug-26</a:t>
            </a:fld>
            <a:endParaRPr lang="en-IN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C65850-E065-46A5-AFAB-25EE12435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45056" y="4767263"/>
            <a:ext cx="3931921" cy="2746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/>
              <a:t>Enter title via "insert&gt;header and footer&gt;footer"  |  </a:t>
            </a:r>
            <a:endParaRPr lang="en-IN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0E02CAF-4CC0-4859-963B-FC187D3CD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23719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urple">
    <p:bg bwMode="auto"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502920" y="2331719"/>
            <a:ext cx="8138160" cy="1234440"/>
          </a:xfrm>
        </p:spPr>
        <p:txBody>
          <a:bodyPr rIns="0" bIns="0" anchor="t">
            <a:noAutofit/>
          </a:bodyPr>
          <a:lstStyle>
            <a:lvl1pPr algn="l">
              <a:lnSpc>
                <a:spcPct val="80000"/>
              </a:lnSpc>
              <a:defRPr sz="4400" b="0" cap="none" spc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502920" y="1748790"/>
            <a:ext cx="8138160" cy="480060"/>
          </a:xfrm>
          <a:prstGeom prst="rect">
            <a:avLst/>
          </a:prstGeom>
        </p:spPr>
        <p:txBody>
          <a:bodyPr rIns="0" bIns="0" anchor="b"/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bg1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0A7879-8A49-4492-B223-248AB68813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31511" y="4767263"/>
            <a:ext cx="787879" cy="2746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27F63CE-B088-4A27-BB4B-4B13AAF7E195}" type="datetime5">
              <a:rPr lang="en-US" smtClean="0"/>
              <a:t>18-Aug-26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308BD4-DA66-4BD1-91B7-E89327F3B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45056" y="4767263"/>
            <a:ext cx="3931921" cy="2746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/>
              <a:t>Enter title via "insert&gt;header and footer&gt;footer"  |  </a:t>
            </a:r>
            <a:endParaRPr lang="en-IN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E73C706-89A1-4AA5-9321-7F4CB3A91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27266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Mint">
    <p:bg bwMode="auto"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502920" y="2331719"/>
            <a:ext cx="8138160" cy="1234440"/>
          </a:xfrm>
        </p:spPr>
        <p:txBody>
          <a:bodyPr rIns="0" bIns="0" anchor="t">
            <a:noAutofit/>
          </a:bodyPr>
          <a:lstStyle>
            <a:lvl1pPr algn="l">
              <a:lnSpc>
                <a:spcPct val="80000"/>
              </a:lnSpc>
              <a:defRPr sz="4400" b="0" cap="none" spc="0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502920" y="1748790"/>
            <a:ext cx="8138160" cy="480060"/>
          </a:xfrm>
          <a:prstGeom prst="rect">
            <a:avLst/>
          </a:prstGeom>
        </p:spPr>
        <p:txBody>
          <a:bodyPr rIns="0" bIns="0" anchor="b"/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accent1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0FC3C2-5069-4B7A-9F14-6E1032BB14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31511" y="4767263"/>
            <a:ext cx="787879" cy="2746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7A94BD6-673B-41E2-94C7-6638405B680E}" type="datetime5">
              <a:rPr lang="en-US" smtClean="0"/>
              <a:t>18-Aug-26</a:t>
            </a:fld>
            <a:endParaRPr lang="en-IN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C2EC12-3F0B-463D-AC15-E276D69DA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45056" y="4767263"/>
            <a:ext cx="3931921" cy="2746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en-US" dirty="0"/>
              <a:t>Enter title via "insert&gt;header and footer&gt;footer"  |  </a:t>
            </a:r>
            <a:endParaRPr lang="en-IN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D4A8CC4-8FBE-45E1-BB15-2672002D5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57462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502920" y="2331719"/>
            <a:ext cx="8138160" cy="1234440"/>
          </a:xfrm>
        </p:spPr>
        <p:txBody>
          <a:bodyPr rIns="0" bIns="0" anchor="t">
            <a:noAutofit/>
          </a:bodyPr>
          <a:lstStyle>
            <a:lvl1pPr algn="l">
              <a:lnSpc>
                <a:spcPct val="80000"/>
              </a:lnSpc>
              <a:defRPr sz="4400" b="0" cap="none" spc="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gray">
          <a:xfrm>
            <a:off x="502920" y="1748790"/>
            <a:ext cx="8138160" cy="480060"/>
          </a:xfrm>
          <a:prstGeom prst="rect">
            <a:avLst/>
          </a:prstGeom>
        </p:spPr>
        <p:txBody>
          <a:bodyPr rIns="0" bIns="0" anchor="b"/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accent3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8435C-7AB2-499D-B9D2-7646859B24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31511" y="4767263"/>
            <a:ext cx="787879" cy="274637"/>
          </a:xfrm>
          <a:prstGeom prst="rect">
            <a:avLst/>
          </a:prstGeom>
        </p:spPr>
        <p:txBody>
          <a:bodyPr/>
          <a:lstStyle/>
          <a:p>
            <a:fld id="{ACEC4565-E794-48DA-B884-2B66FC38042E}" type="datetime5">
              <a:rPr lang="en-US" sz="1000" smtClean="0"/>
              <a:t>18-Aug-26</a:t>
            </a:fld>
            <a:endParaRPr lang="en-IN" sz="100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53D83-DC20-4A71-BEBA-E5BD8133D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45056" y="4767263"/>
            <a:ext cx="3931921" cy="27463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/>
              <a:t>Enter title via "insert&gt;header and footer&gt;footer"  |  </a:t>
            </a:r>
            <a:endParaRPr lang="en-IN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FF502C7-63A6-4765-B23E-CD59D755A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012274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with Solid Background">
    <p:bg bwMode="auto"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1371600" y="1508760"/>
            <a:ext cx="6858000" cy="2674620"/>
          </a:xfrm>
          <a:prstGeom prst="rect">
            <a:avLst/>
          </a:prstGeom>
        </p:spPr>
        <p:txBody>
          <a:bodyPr/>
          <a:lstStyle>
            <a:lvl1pPr algn="l">
              <a:lnSpc>
                <a:spcPct val="100000"/>
              </a:lnSpc>
              <a:defRPr sz="2400" b="0">
                <a:solidFill>
                  <a:schemeClr val="bg1"/>
                </a:solidFill>
                <a:latin typeface="+mj-lt"/>
              </a:defRPr>
            </a:lvl1pPr>
            <a:lvl2pPr marL="1371600" indent="-228600" algn="l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–"/>
              <a:defRPr sz="1800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en-US"/>
              <a:t>Click to edit quote text</a:t>
            </a:r>
          </a:p>
          <a:p>
            <a:pPr lvl="1"/>
            <a:r>
              <a:rPr lang="en-US"/>
              <a:t>Second level for attribution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67B97B-43D6-430D-9C83-B8A0A565552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167058" y="4690736"/>
            <a:ext cx="568102" cy="2746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65FFD7-0CB2-2424-D74F-A93744BC6E9F}"/>
              </a:ext>
            </a:extLst>
          </p:cNvPr>
          <p:cNvSpPr txBox="1"/>
          <p:nvPr userDrawn="1"/>
        </p:nvSpPr>
        <p:spPr>
          <a:xfrm>
            <a:off x="408840" y="4758249"/>
            <a:ext cx="77582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08080"/>
              </a:buClr>
              <a:buSzPct val="25000"/>
              <a:buFontTx/>
              <a:buNone/>
              <a:tabLst/>
              <a:defRPr/>
            </a:pPr>
            <a:r>
              <a:rPr lang="en-US" altLang="en-US" sz="700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For in vitro diagnostic use only. For intended use and product details, visit www.globalpointofcare.abbott. Not all products are available in all regions. Check with your local representative for availability. Photos &amp; images are for illustrative purposes only. ©2026 Abbott. All rights reserved. i-STAT is a trademark of Abbott. </a:t>
            </a:r>
            <a:r>
              <a:rPr lang="en-US" sz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 iLS Presentation i-STAT 1 CG4+ White USA Only| APOC 25002947.1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86242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 Blue">
    <p:bg bwMode="auto"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_symbol_wordm_below_w_rgb-01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7441" y="1206347"/>
            <a:ext cx="2509119" cy="273080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811787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 LTTF Blue">
    <p:bg bwMode="auto"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6BE25BFE-C141-9744-B07B-AF2EDC4463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0642" y="939843"/>
            <a:ext cx="3782715" cy="326381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589436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9D5804C8-119A-4621-B885-F0B59F0C23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338" y="1064196"/>
            <a:ext cx="2753140" cy="299895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70272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 LTTF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object, clock&#10;&#10;Description automatically generated">
            <a:extLst>
              <a:ext uri="{FF2B5EF4-FFF2-40B4-BE49-F238E27FC236}">
                <a16:creationId xmlns:a16="http://schemas.microsoft.com/office/drawing/2014/main" id="{CA73EC50-27B9-4304-8A26-2A1CE79D62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510" y="393405"/>
            <a:ext cx="4735158" cy="435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7905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009CDE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dirty="0"/>
              <a:t>|</a:t>
            </a:r>
            <a:r>
              <a:rPr spc="225" dirty="0"/>
              <a:t>  </a:t>
            </a: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36617892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2922" y="600077"/>
            <a:ext cx="8138159" cy="360045"/>
          </a:xfrm>
        </p:spPr>
        <p:txBody>
          <a:bodyPr/>
          <a:lstStyle>
            <a:lvl1pPr>
              <a:defRPr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9F1B05F3-90A1-4152-BCA8-1DCF754545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2923" y="338465"/>
            <a:ext cx="5241925" cy="261610"/>
          </a:xfrm>
        </p:spPr>
        <p:txBody>
          <a:bodyPr wrap="square">
            <a:spAutoFit/>
          </a:bodyPr>
          <a:lstStyle>
            <a:lvl1pPr>
              <a:defRPr sz="1400" b="0" cap="all" spc="150" baseline="0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6AFCB9-C05F-694F-AF31-48D81C23BC3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2DA0A3E-BCC5-471F-AF04-A7BFBC05C0F5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7054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98000"/>
    </mc:Choice>
    <mc:Fallback xmlns="">
      <p:transition spd="slow" advTm="98000"/>
    </mc:Fallback>
  </mc:AlternateContent>
  <p:hf hd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ags" Target="../tags/tag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hyperlink" Target="http://www.globalpointofcare.abbott/" TargetMode="Externa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3.xml"/><Relationship Id="rId4" Type="http://schemas.openxmlformats.org/officeDocument/2006/relationships/hyperlink" Target="http://www.globalpointofcare.abbott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569594"/>
            <a:ext cx="8138160" cy="390526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D42C3B-6191-4FCC-892C-38AF4234E0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300" y="1111624"/>
            <a:ext cx="8145780" cy="3520701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First level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  <a:endParaRPr lang="en-IN"/>
          </a:p>
        </p:txBody>
      </p:sp>
      <p:sp>
        <p:nvSpPr>
          <p:cNvPr id="11" name="Slide Number Placeholder 17">
            <a:extLst>
              <a:ext uri="{FF2B5EF4-FFF2-40B4-BE49-F238E27FC236}">
                <a16:creationId xmlns:a16="http://schemas.microsoft.com/office/drawing/2014/main" id="{B0C0A961-4760-478B-92D9-DFE0D6E830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67058" y="4758249"/>
            <a:ext cx="568102" cy="274637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‹#›</a:t>
            </a:fld>
            <a:endParaRPr lang="en-IN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242050-6C23-4592-808A-FD6A67FA7325}"/>
              </a:ext>
            </a:extLst>
          </p:cNvPr>
          <p:cNvSpPr txBox="1"/>
          <p:nvPr userDrawn="1"/>
        </p:nvSpPr>
        <p:spPr>
          <a:xfrm>
            <a:off x="408840" y="4758249"/>
            <a:ext cx="77582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08080"/>
              </a:buClr>
              <a:buSzPct val="25000"/>
              <a:buFontTx/>
              <a:buNone/>
              <a:tabLst/>
              <a:defRPr/>
            </a:pPr>
            <a:r>
              <a:rPr lang="en-US" altLang="en-US" sz="7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sym typeface="Calibri" pitchFamily="34" charset="0"/>
              </a:rPr>
              <a:t>For </a:t>
            </a:r>
            <a:r>
              <a:rPr lang="en-US" altLang="en-US" sz="700" i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sym typeface="Calibri" pitchFamily="34" charset="0"/>
              </a:rPr>
              <a:t>in vitro</a:t>
            </a:r>
            <a:r>
              <a:rPr lang="en-US" altLang="en-US" sz="7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sym typeface="Calibri" pitchFamily="34" charset="0"/>
              </a:rPr>
              <a:t> diagnostic use. For intended use &amp; product details, visit </a:t>
            </a:r>
            <a:r>
              <a:rPr lang="en-US" altLang="en-US" sz="7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sym typeface="Calibri" pitchFamily="34" charset="0"/>
                <a:hlinkClick r:id="rId3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www.globalpointofcare.abbott</a:t>
            </a:r>
            <a:r>
              <a:rPr lang="en-US" altLang="en-US" sz="7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sym typeface="Calibri" pitchFamily="34" charset="0"/>
              </a:rPr>
              <a:t>. Photos &amp; images are for illustrative purposes only. ©2026 Abbott. All rights reserved.</a:t>
            </a:r>
            <a:r>
              <a:rPr lang="en-US" altLang="en-US" sz="700" i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sym typeface="Calibri" pitchFamily="34" charset="0"/>
              </a:rPr>
              <a:t> </a:t>
            </a:r>
            <a:br>
              <a:rPr lang="en-US" altLang="en-US" sz="700" i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sym typeface="Calibri" pitchFamily="34" charset="0"/>
              </a:rPr>
            </a:br>
            <a:r>
              <a:rPr lang="en-US" altLang="en-US" sz="700" i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sym typeface="Calibri" pitchFamily="34" charset="0"/>
              </a:rPr>
              <a:t>i-STAT </a:t>
            </a:r>
            <a:r>
              <a:rPr lang="en-US" altLang="en-US" sz="700" i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sym typeface="Calibri" pitchFamily="34" charset="0"/>
              </a:rPr>
              <a:t>is a</a:t>
            </a:r>
            <a:r>
              <a:rPr lang="en-US" altLang="en-US" sz="7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sym typeface="Calibri" pitchFamily="34" charset="0"/>
              </a:rPr>
              <a:t> trademark of Abbott.</a:t>
            </a:r>
            <a:r>
              <a:rPr lang="en-US" altLang="en-US" sz="7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Not all products are available in all regions. Check with your local representative for availability. </a:t>
            </a:r>
            <a:r>
              <a:rPr lang="en-US" sz="7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 iLS Presentation i-STAT 1 CG4+ White USA Only| APOC 25002947.1</a:t>
            </a:r>
          </a:p>
        </p:txBody>
      </p:sp>
    </p:spTree>
    <p:custDataLst>
      <p:tags r:id="rId34"/>
    </p:custDataLst>
    <p:extLst>
      <p:ext uri="{BB962C8B-B14F-4D97-AF65-F5344CB8AC3E}">
        <p14:creationId xmlns:p14="http://schemas.microsoft.com/office/powerpoint/2010/main" val="303869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18" r:id="rId2"/>
    <p:sldLayoutId id="2147483919" r:id="rId3"/>
    <p:sldLayoutId id="2147483920" r:id="rId4"/>
    <p:sldLayoutId id="2147483661" r:id="rId5"/>
    <p:sldLayoutId id="2147483810" r:id="rId6"/>
    <p:sldLayoutId id="2147483703" r:id="rId7"/>
    <p:sldLayoutId id="2147483811" r:id="rId8"/>
    <p:sldLayoutId id="2147483748" r:id="rId9"/>
    <p:sldLayoutId id="2147483749" r:id="rId10"/>
    <p:sldLayoutId id="2147483752" r:id="rId11"/>
    <p:sldLayoutId id="2147483753" r:id="rId12"/>
    <p:sldLayoutId id="2147483754" r:id="rId13"/>
    <p:sldLayoutId id="2147483755" r:id="rId14"/>
    <p:sldLayoutId id="2147483804" r:id="rId15"/>
    <p:sldLayoutId id="2147483805" r:id="rId16"/>
    <p:sldLayoutId id="2147483758" r:id="rId17"/>
    <p:sldLayoutId id="2147483798" r:id="rId18"/>
    <p:sldLayoutId id="2147483750" r:id="rId19"/>
    <p:sldLayoutId id="2147483751" r:id="rId20"/>
    <p:sldLayoutId id="2147483756" r:id="rId21"/>
    <p:sldLayoutId id="2147483669" r:id="rId22"/>
    <p:sldLayoutId id="2147483672" r:id="rId23"/>
    <p:sldLayoutId id="2147483675" r:id="rId24"/>
    <p:sldLayoutId id="2147483676" r:id="rId25"/>
    <p:sldLayoutId id="2147483799" r:id="rId26"/>
    <p:sldLayoutId id="2147483678" r:id="rId27"/>
    <p:sldLayoutId id="2147483680" r:id="rId28"/>
    <p:sldLayoutId id="2147483705" r:id="rId29"/>
    <p:sldLayoutId id="2147483800" r:id="rId30"/>
    <p:sldLayoutId id="2147483801" r:id="rId31"/>
    <p:sldLayoutId id="2147483917" r:id="rId3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0" kern="1200" cap="none" spc="0" baseline="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600" b="1" kern="120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1pPr>
      <a:lvl2pPr marL="169863" indent="-169863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j-lt"/>
          <a:ea typeface="+mn-ea"/>
          <a:cs typeface="+mn-cs"/>
        </a:defRPr>
      </a:lvl2pPr>
      <a:lvl3pPr marL="400050" indent="-17145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–"/>
        <a:defRPr sz="1200" b="0" kern="1200">
          <a:solidFill>
            <a:schemeClr val="tx1"/>
          </a:solidFill>
          <a:latin typeface="+mj-lt"/>
          <a:ea typeface="+mn-ea"/>
          <a:cs typeface="+mn-cs"/>
        </a:defRPr>
      </a:lvl3pPr>
      <a:lvl4pPr marL="576263" indent="-169863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100" b="0" kern="1200">
          <a:solidFill>
            <a:schemeClr val="tx1"/>
          </a:solidFill>
          <a:latin typeface="+mj-lt"/>
          <a:ea typeface="+mn-ea"/>
          <a:cs typeface="+mn-cs"/>
        </a:defRPr>
      </a:lvl4pPr>
      <a:lvl5pPr marL="744538" indent="-17145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»"/>
        <a:defRPr sz="1100" b="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12" userDrawn="1">
          <p15:clr>
            <a:srgbClr val="F26B43"/>
          </p15:clr>
        </p15:guide>
        <p15:guide id="2" pos="5448" userDrawn="1">
          <p15:clr>
            <a:srgbClr val="F26B43"/>
          </p15:clr>
        </p15:guide>
        <p15:guide id="3" orient="horz" pos="168" userDrawn="1">
          <p15:clr>
            <a:srgbClr val="F26B43"/>
          </p15:clr>
        </p15:guide>
        <p15:guide id="4" orient="horz" pos="306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523240"/>
            <a:ext cx="8138160" cy="366529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097280"/>
            <a:ext cx="8138160" cy="3566160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First level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DE86C8D-6EF0-DF4C-AC6E-231FCE8968BE}"/>
              </a:ext>
            </a:extLst>
          </p:cNvPr>
          <p:cNvSpPr txBox="1">
            <a:spLocks/>
          </p:cNvSpPr>
          <p:nvPr/>
        </p:nvSpPr>
        <p:spPr bwMode="gray">
          <a:xfrm>
            <a:off x="502922" y="4675984"/>
            <a:ext cx="3131627" cy="365125"/>
          </a:xfrm>
          <a:prstGeom prst="rect">
            <a:avLst/>
          </a:prstGeom>
        </p:spPr>
        <p:txBody>
          <a:bodyPr vert="horz" lIns="0" rIns="0" anchor="b" anchorCtr="0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1198503" algn="ctr"/>
                <a:tab pos="8229189" algn="r"/>
              </a:tabLst>
              <a:defRPr/>
            </a:pPr>
            <a:endParaRPr lang="en-US" sz="1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B726491-C1D9-E845-AF10-E7A934AAC4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6290" y="4767264"/>
            <a:ext cx="292608" cy="273844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ctr">
              <a:defRPr sz="1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2DA0A3E-BCC5-471F-AF04-A7BFBC05C0F5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1DB28B-3C42-D693-7B62-6ECCAE1C5D7F}"/>
              </a:ext>
            </a:extLst>
          </p:cNvPr>
          <p:cNvSpPr txBox="1"/>
          <p:nvPr userDrawn="1"/>
        </p:nvSpPr>
        <p:spPr>
          <a:xfrm>
            <a:off x="408840" y="4758249"/>
            <a:ext cx="76635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08080"/>
              </a:buClr>
              <a:buSzPct val="25000"/>
              <a:buFontTx/>
              <a:buNone/>
              <a:tabLst/>
              <a:defRPr/>
            </a:pPr>
            <a:r>
              <a:rPr lang="en-US" altLang="en-US" sz="7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sym typeface="Calibri" pitchFamily="34" charset="0"/>
              </a:rPr>
              <a:t>For </a:t>
            </a:r>
            <a:r>
              <a:rPr lang="en-US" altLang="en-US" sz="700" i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sym typeface="Calibri" pitchFamily="34" charset="0"/>
              </a:rPr>
              <a:t>in vitro</a:t>
            </a:r>
            <a:r>
              <a:rPr lang="en-US" altLang="en-US" sz="7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sym typeface="Calibri" pitchFamily="34" charset="0"/>
              </a:rPr>
              <a:t> diagnostic use. For intended use &amp; product details, visit </a:t>
            </a:r>
            <a:r>
              <a:rPr lang="en-US" altLang="en-US" sz="7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sym typeface="Calibri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www.globalpointofcare.abbott</a:t>
            </a:r>
            <a:r>
              <a:rPr lang="en-US" altLang="en-US" sz="7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sym typeface="Calibri" pitchFamily="34" charset="0"/>
              </a:rPr>
              <a:t>. Photos &amp; images are for illustrative purposes only. ©2026 Abbott. All rights reserved.</a:t>
            </a:r>
            <a:r>
              <a:rPr lang="en-US" altLang="en-US" sz="700" i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sym typeface="Calibri" pitchFamily="34" charset="0"/>
              </a:rPr>
              <a:t> </a:t>
            </a:r>
            <a:br>
              <a:rPr lang="en-US" altLang="en-US" sz="700" i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sym typeface="Calibri" pitchFamily="34" charset="0"/>
              </a:rPr>
            </a:br>
            <a:r>
              <a:rPr lang="en-US" altLang="en-US" sz="700" i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sym typeface="Calibri" pitchFamily="34" charset="0"/>
              </a:rPr>
              <a:t>i-STAT </a:t>
            </a:r>
            <a:r>
              <a:rPr lang="en-US" altLang="en-US" sz="700" i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sym typeface="Calibri" pitchFamily="34" charset="0"/>
              </a:rPr>
              <a:t>is a</a:t>
            </a:r>
            <a:r>
              <a:rPr lang="en-US" altLang="en-US" sz="7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sym typeface="Calibri" pitchFamily="34" charset="0"/>
              </a:rPr>
              <a:t> trademark of Abbott.</a:t>
            </a:r>
            <a:r>
              <a:rPr lang="en-US" altLang="en-US" sz="7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Not all products are available in all regions. Check with your local representative for availability. </a:t>
            </a:r>
            <a:r>
              <a:rPr lang="en-US" sz="7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 iLS Presentation i-STAT 1 CG4+ White USA Only| APOC 25002947.1</a:t>
            </a:r>
          </a:p>
        </p:txBody>
      </p:sp>
    </p:spTree>
    <p:custDataLst>
      <p:tags r:id="rId3"/>
    </p:custDataLst>
    <p:extLst>
      <p:ext uri="{BB962C8B-B14F-4D97-AF65-F5344CB8AC3E}">
        <p14:creationId xmlns:p14="http://schemas.microsoft.com/office/powerpoint/2010/main" val="3104397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</p:sldLayoutIdLst>
  <mc:AlternateContent xmlns:mc="http://schemas.openxmlformats.org/markup-compatibility/2006" xmlns:p14="http://schemas.microsoft.com/office/powerpoint/2010/main">
    <mc:Choice Requires="p14">
      <p:transition spd="slow" p14:dur="1600" advTm="98000"/>
    </mc:Choice>
    <mc:Fallback xmlns="">
      <p:transition spd="slow" advTm="98000"/>
    </mc:Fallback>
  </mc:AlternateContent>
  <p:hf hd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3467" b="0" kern="1200" cap="none" spc="0" baseline="0">
          <a:solidFill>
            <a:schemeClr val="accent5"/>
          </a:solidFill>
          <a:latin typeface="+mn-lt"/>
          <a:ea typeface="+mj-ea"/>
          <a:cs typeface="+mj-cs"/>
        </a:defRPr>
      </a:lvl1pPr>
    </p:titleStyle>
    <p:bodyStyle>
      <a:lvl1pPr marL="0" indent="0" algn="l" defTabSz="914354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400" b="1" kern="1200">
          <a:solidFill>
            <a:schemeClr val="accent5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169854" indent="-169854" algn="l" defTabSz="914354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133" kern="1200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465643" indent="-237055" algn="l" defTabSz="914354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–"/>
        <a:tabLst/>
        <a:defRPr sz="1867" kern="1200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627031" indent="-169854" algn="l" defTabSz="914354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857208" indent="-171442" algn="l" defTabSz="914354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»"/>
        <a:defRPr sz="1600" kern="1200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514474" indent="-228589" algn="l" defTabSz="914354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160" userDrawn="1">
          <p15:clr>
            <a:srgbClr val="F26B43"/>
          </p15:clr>
        </p15:guide>
        <p15:guide id="3" orient="horz" pos="3114" userDrawn="1">
          <p15:clr>
            <a:srgbClr val="F26B43"/>
          </p15:clr>
        </p15:guide>
        <p15:guide id="4" orient="horz" pos="378" userDrawn="1">
          <p15:clr>
            <a:srgbClr val="F26B43"/>
          </p15:clr>
        </p15:guide>
        <p15:guide id="5" pos="228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lobalpointofcare.abbott/" TargetMode="Externa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34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tags" Target="../tags/tag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tags" Target="../tags/tag4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2.xml"/><Relationship Id="rId6" Type="http://schemas.openxmlformats.org/officeDocument/2006/relationships/image" Target="../media/image20.png"/><Relationship Id="rId5" Type="http://schemas.openxmlformats.org/officeDocument/2006/relationships/image" Target="../media/image21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microsoft.com/office/2007/relationships/hdphoto" Target="../media/hdphoto1.wdp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3.xml"/><Relationship Id="rId6" Type="http://schemas.openxmlformats.org/officeDocument/2006/relationships/image" Target="../media/image25.png"/><Relationship Id="rId11" Type="http://schemas.microsoft.com/office/2007/relationships/hdphoto" Target="../media/hdphoto2.wdp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4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5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6.xml"/><Relationship Id="rId6" Type="http://schemas.openxmlformats.org/officeDocument/2006/relationships/image" Target="../media/image15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4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9.xml"/><Relationship Id="rId6" Type="http://schemas.openxmlformats.org/officeDocument/2006/relationships/image" Target="../media/image35.png"/><Relationship Id="rId5" Type="http://schemas.openxmlformats.org/officeDocument/2006/relationships/image" Target="../media/image33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15.png"/><Relationship Id="rId7" Type="http://schemas.openxmlformats.org/officeDocument/2006/relationships/image" Target="../media/image49.sv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0.xml"/><Relationship Id="rId6" Type="http://schemas.openxmlformats.org/officeDocument/2006/relationships/image" Target="../media/image48.sv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1.xml"/><Relationship Id="rId5" Type="http://schemas.microsoft.com/office/2007/relationships/hdphoto" Target="../media/hdphoto2.wdp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3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2.png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54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5.xml"/><Relationship Id="rId6" Type="http://schemas.microsoft.com/office/2007/relationships/hdphoto" Target="../media/hdphoto1.wdp"/><Relationship Id="rId5" Type="http://schemas.openxmlformats.org/officeDocument/2006/relationships/image" Target="../media/image25.png"/><Relationship Id="rId4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6.xml"/><Relationship Id="rId5" Type="http://schemas.openxmlformats.org/officeDocument/2006/relationships/image" Target="../media/image15.png"/><Relationship Id="rId4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microsoft.com/office/2007/relationships/hdphoto" Target="../media/hdphoto5.wdp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7.svg"/><Relationship Id="rId12" Type="http://schemas.openxmlformats.org/officeDocument/2006/relationships/image" Target="../media/image60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7.xml"/><Relationship Id="rId6" Type="http://schemas.openxmlformats.org/officeDocument/2006/relationships/image" Target="../media/image48.svg"/><Relationship Id="rId11" Type="http://schemas.microsoft.com/office/2007/relationships/hdphoto" Target="../media/hdphoto4.wdp"/><Relationship Id="rId5" Type="http://schemas.openxmlformats.org/officeDocument/2006/relationships/image" Target="../media/image15.png"/><Relationship Id="rId15" Type="http://schemas.openxmlformats.org/officeDocument/2006/relationships/image" Target="../media/image61.svg"/><Relationship Id="rId10" Type="http://schemas.openxmlformats.org/officeDocument/2006/relationships/image" Target="../media/image59.png"/><Relationship Id="rId4" Type="http://schemas.openxmlformats.org/officeDocument/2006/relationships/image" Target="../media/image8.png"/><Relationship Id="rId9" Type="http://schemas.microsoft.com/office/2007/relationships/hdphoto" Target="../media/hdphoto3.wdp"/><Relationship Id="rId14" Type="http://schemas.openxmlformats.org/officeDocument/2006/relationships/image" Target="../media/image49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8.xml"/><Relationship Id="rId4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9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0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1.xml"/><Relationship Id="rId5" Type="http://schemas.openxmlformats.org/officeDocument/2006/relationships/image" Target="../media/image67.png"/><Relationship Id="rId4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tags" Target="../tags/tag6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3.xml"/><Relationship Id="rId4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4.xml"/><Relationship Id="rId5" Type="http://schemas.openxmlformats.org/officeDocument/2006/relationships/image" Target="../media/image69.svg"/><Relationship Id="rId4" Type="http://schemas.openxmlformats.org/officeDocument/2006/relationships/image" Target="../media/image48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microsoft.com/office/2007/relationships/hdphoto" Target="../media/hdphoto6.wdp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5.xml"/><Relationship Id="rId6" Type="http://schemas.openxmlformats.org/officeDocument/2006/relationships/image" Target="../media/image71.png"/><Relationship Id="rId5" Type="http://schemas.openxmlformats.org/officeDocument/2006/relationships/image" Target="../media/image69.svg"/><Relationship Id="rId4" Type="http://schemas.openxmlformats.org/officeDocument/2006/relationships/image" Target="../media/image7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svg"/><Relationship Id="rId3" Type="http://schemas.openxmlformats.org/officeDocument/2006/relationships/image" Target="../media/image15.png"/><Relationship Id="rId7" Type="http://schemas.microsoft.com/office/2007/relationships/hdphoto" Target="../media/hdphoto6.wdp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6.xml"/><Relationship Id="rId6" Type="http://schemas.openxmlformats.org/officeDocument/2006/relationships/image" Target="../media/image71.png"/><Relationship Id="rId5" Type="http://schemas.openxmlformats.org/officeDocument/2006/relationships/image" Target="../media/image72.png"/><Relationship Id="rId4" Type="http://schemas.openxmlformats.org/officeDocument/2006/relationships/image" Target="../media/image48.sv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15.png"/><Relationship Id="rId7" Type="http://schemas.openxmlformats.org/officeDocument/2006/relationships/image" Target="../media/image72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7.xml"/><Relationship Id="rId6" Type="http://schemas.openxmlformats.org/officeDocument/2006/relationships/image" Target="../media/image69.svg"/><Relationship Id="rId5" Type="http://schemas.openxmlformats.org/officeDocument/2006/relationships/image" Target="../media/image73.png"/><Relationship Id="rId4" Type="http://schemas.openxmlformats.org/officeDocument/2006/relationships/image" Target="../media/image48.svg"/><Relationship Id="rId9" Type="http://schemas.microsoft.com/office/2007/relationships/hdphoto" Target="../media/hdphoto6.wd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7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995E905-F0CE-47F8-95E1-8211130FA4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IN" dirty="0"/>
              <a:t>TIPS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C15F51E-740E-88E1-FF6A-EA96C3DCE66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2918" y="1405054"/>
            <a:ext cx="8145781" cy="3168852"/>
          </a:xfrm>
        </p:spPr>
        <p:txBody>
          <a:bodyPr vert="horz" lIns="0" tIns="0" rIns="91440" bIns="45720" rtlCol="0" anchor="t">
            <a:noAutofit/>
          </a:bodyPr>
          <a:lstStyle/>
          <a:p>
            <a:r>
              <a:rPr lang="en-US" b="0" dirty="0">
                <a:cs typeface="Calibri"/>
              </a:rPr>
              <a:t>Content provided in this lesson does not replace the </a:t>
            </a:r>
            <a:r>
              <a:rPr lang="en-US" b="0" i="1" dirty="0"/>
              <a:t>i-STAT 1 </a:t>
            </a:r>
            <a:r>
              <a:rPr lang="en-US" b="0" dirty="0"/>
              <a:t>User Guide</a:t>
            </a:r>
            <a:r>
              <a:rPr lang="en-US" b="0" dirty="0">
                <a:cs typeface="Calibri"/>
              </a:rPr>
              <a:t>, </a:t>
            </a:r>
            <a:r>
              <a:rPr lang="en-US" b="0" i="1" dirty="0">
                <a:cs typeface="Calibri"/>
              </a:rPr>
              <a:t>i-STAT 1 </a:t>
            </a:r>
            <a:r>
              <a:rPr lang="en-US" b="0" dirty="0">
                <a:cs typeface="Calibri"/>
              </a:rPr>
              <a:t>System Manual or Instructions for Use (IFU).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cs typeface="Calibri"/>
              </a:rPr>
              <a:t>This PowerPoint may be modified to represent products within the </a:t>
            </a:r>
            <a:r>
              <a:rPr lang="en-US" b="0" i="1" dirty="0">
                <a:cs typeface="Calibri"/>
              </a:rPr>
              <a:t>i-STAT 1</a:t>
            </a:r>
            <a:r>
              <a:rPr lang="en-US" b="0" dirty="0">
                <a:cs typeface="Calibri"/>
              </a:rPr>
              <a:t> System currently in use within your facility.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cs typeface="Calibri"/>
              </a:rPr>
              <a:t>Once the resource has been modified, customers will then assume responsibility for the content.*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cs typeface="Calibri"/>
              </a:rPr>
              <a:t>Abbott will continue to provide and support the original resources made available on the </a:t>
            </a:r>
            <a:r>
              <a:rPr lang="en-US" b="0" dirty="0">
                <a:cs typeface="Calibri"/>
                <a:hlinkClick r:id="rId3"/>
              </a:rPr>
              <a:t>www.globalpointofcare.abbott</a:t>
            </a:r>
            <a:r>
              <a:rPr lang="en-US" b="0" dirty="0">
                <a:cs typeface="Calibri"/>
              </a:rPr>
              <a:t> website.*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cs typeface="Calibri"/>
              </a:rPr>
              <a:t>Not all products are available in all regions.</a:t>
            </a:r>
            <a:endParaRPr lang="en-US" sz="1000" b="0" dirty="0"/>
          </a:p>
          <a:p>
            <a:r>
              <a:rPr lang="en-US" b="0" dirty="0"/>
              <a:t>*</a:t>
            </a:r>
            <a:r>
              <a:rPr lang="en-US" sz="1400" b="0" dirty="0"/>
              <a:t>Check the website regularly to ensure that you have the most up-to-date content.</a:t>
            </a:r>
            <a:endParaRPr lang="en-US" b="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F0BBA19-7506-4B0F-A451-E9B50ADB3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Please delete this slide after reading through and before working on your slides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688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C12CB-31F1-423B-A7AC-7D9144ABFE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2920" y="2496309"/>
            <a:ext cx="7775918" cy="123444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sz="3600" dirty="0"/>
              <a:t>i-STAT CG4+ Cartridge (white)</a:t>
            </a:r>
            <a:br>
              <a:rPr lang="en-US" sz="3600" dirty="0"/>
            </a:br>
            <a:r>
              <a:rPr lang="en-US" sz="3600" dirty="0"/>
              <a:t>USA Only</a:t>
            </a:r>
            <a:br>
              <a:rPr lang="en-US" sz="3600" dirty="0"/>
            </a:br>
            <a:endParaRPr lang="en-IN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016B34-11B8-4B22-A017-D105A1BA7D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920" y="1916236"/>
            <a:ext cx="8138159" cy="480060"/>
          </a:xfrm>
        </p:spPr>
        <p:txBody>
          <a:bodyPr/>
          <a:lstStyle/>
          <a:p>
            <a:r>
              <a:rPr lang="en-US" cap="none" dirty="0">
                <a:cs typeface="Calibri"/>
              </a:rPr>
              <a:t>PERFORMING A PATIENT TEST | i-STAT 1 SYSTEM</a:t>
            </a:r>
            <a:endParaRPr lang="en-US" cap="none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1495E2C-77BC-71E4-9296-2D4AF90FD8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53540" y="1990011"/>
            <a:ext cx="865263" cy="139505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24989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48071" y="152774"/>
            <a:ext cx="6966096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300" dirty="0">
                <a:solidFill>
                  <a:srgbClr val="004F70"/>
                </a:solidFill>
                <a:latin typeface="Calibri"/>
                <a:cs typeface="Calibri"/>
              </a:rPr>
              <a:t>PERFORMING A PATIENT TEST |</a:t>
            </a:r>
            <a:r>
              <a:rPr sz="1300" spc="355" dirty="0">
                <a:solidFill>
                  <a:srgbClr val="004F70"/>
                </a:solidFill>
                <a:latin typeface="Calibri"/>
                <a:cs typeface="Calibri"/>
              </a:rPr>
              <a:t> </a:t>
            </a:r>
            <a:r>
              <a:rPr lang="en-US" sz="1300" spc="120" dirty="0" err="1">
                <a:solidFill>
                  <a:srgbClr val="004F70"/>
                </a:solidFill>
                <a:latin typeface="Calibri"/>
                <a:cs typeface="Calibri"/>
              </a:rPr>
              <a:t>i</a:t>
            </a:r>
            <a:r>
              <a:rPr lang="en-US" sz="1300" spc="120" dirty="0">
                <a:solidFill>
                  <a:srgbClr val="004F70"/>
                </a:solidFill>
                <a:latin typeface="Calibri"/>
                <a:cs typeface="Calibri"/>
              </a:rPr>
              <a:t>-STAT CG4+ US CARTRIDGE</a:t>
            </a:r>
            <a:endParaRPr lang="en-US" sz="1300" spc="75" dirty="0">
              <a:solidFill>
                <a:srgbClr val="004F70"/>
              </a:solidFill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2600" y="1216046"/>
            <a:ext cx="3039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9CDE"/>
                </a:solidFill>
                <a:latin typeface="Calibri"/>
                <a:cs typeface="Calibri"/>
              </a:rPr>
              <a:t>UNDERSTAND</a:t>
            </a:r>
            <a:r>
              <a:rPr sz="1800" spc="-35" dirty="0">
                <a:solidFill>
                  <a:srgbClr val="009CDE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9CDE"/>
                </a:solidFill>
                <a:latin typeface="Calibri"/>
                <a:cs typeface="Calibri"/>
              </a:rPr>
              <a:t>THE</a:t>
            </a:r>
            <a:r>
              <a:rPr sz="1800" spc="-30" dirty="0">
                <a:solidFill>
                  <a:srgbClr val="009CDE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9CDE"/>
                </a:solidFill>
                <a:latin typeface="Calibri"/>
                <a:cs typeface="Calibri"/>
              </a:rPr>
              <a:t>FOLLOWING: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18424" y="431876"/>
            <a:ext cx="8138160" cy="4135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Learning</a:t>
            </a:r>
            <a:r>
              <a:rPr spc="-55" dirty="0"/>
              <a:t> </a:t>
            </a:r>
            <a:r>
              <a:rPr lang="en-US" spc="-10" dirty="0"/>
              <a:t>o</a:t>
            </a:r>
            <a:r>
              <a:rPr spc="-10" dirty="0"/>
              <a:t>bjectives</a:t>
            </a:r>
          </a:p>
        </p:txBody>
      </p:sp>
      <p:sp>
        <p:nvSpPr>
          <p:cNvPr id="12" name="object 12"/>
          <p:cNvSpPr/>
          <p:nvPr/>
        </p:nvSpPr>
        <p:spPr>
          <a:xfrm>
            <a:off x="559768" y="2833700"/>
            <a:ext cx="5012357" cy="45719"/>
          </a:xfrm>
          <a:custGeom>
            <a:avLst/>
            <a:gdLst/>
            <a:ahLst/>
            <a:cxnLst/>
            <a:rect l="l" t="t" r="r" b="b"/>
            <a:pathLst>
              <a:path w="5086350">
                <a:moveTo>
                  <a:pt x="0" y="0"/>
                </a:moveTo>
                <a:lnTo>
                  <a:pt x="5086350" y="0"/>
                </a:lnTo>
              </a:path>
            </a:pathLst>
          </a:custGeom>
          <a:ln w="9525">
            <a:solidFill>
              <a:srgbClr val="009BDE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3"/>
          <p:cNvSpPr/>
          <p:nvPr/>
        </p:nvSpPr>
        <p:spPr>
          <a:xfrm flipV="1">
            <a:off x="559768" y="3312237"/>
            <a:ext cx="5012357" cy="45719"/>
          </a:xfrm>
          <a:custGeom>
            <a:avLst/>
            <a:gdLst/>
            <a:ahLst/>
            <a:cxnLst/>
            <a:rect l="l" t="t" r="r" b="b"/>
            <a:pathLst>
              <a:path w="5086350">
                <a:moveTo>
                  <a:pt x="0" y="0"/>
                </a:moveTo>
                <a:lnTo>
                  <a:pt x="5086350" y="0"/>
                </a:lnTo>
              </a:path>
            </a:pathLst>
          </a:custGeom>
          <a:ln w="9525">
            <a:solidFill>
              <a:srgbClr val="009BDE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7"/>
          <p:cNvSpPr/>
          <p:nvPr/>
        </p:nvSpPr>
        <p:spPr>
          <a:xfrm>
            <a:off x="567432" y="3012895"/>
            <a:ext cx="756084" cy="222364"/>
          </a:xfrm>
          <a:custGeom>
            <a:avLst/>
            <a:gdLst/>
            <a:ahLst/>
            <a:cxnLst/>
            <a:rect l="l" t="t" r="r" b="b"/>
            <a:pathLst>
              <a:path w="1178560" h="471169">
                <a:moveTo>
                  <a:pt x="942594" y="0"/>
                </a:moveTo>
                <a:lnTo>
                  <a:pt x="0" y="0"/>
                </a:lnTo>
                <a:lnTo>
                  <a:pt x="235458" y="235458"/>
                </a:lnTo>
                <a:lnTo>
                  <a:pt x="0" y="470916"/>
                </a:lnTo>
                <a:lnTo>
                  <a:pt x="942594" y="470916"/>
                </a:lnTo>
                <a:lnTo>
                  <a:pt x="1178052" y="235458"/>
                </a:lnTo>
                <a:lnTo>
                  <a:pt x="942594" y="0"/>
                </a:lnTo>
                <a:close/>
              </a:path>
            </a:pathLst>
          </a:custGeom>
          <a:solidFill>
            <a:srgbClr val="27C6D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object 19"/>
          <p:cNvSpPr/>
          <p:nvPr/>
        </p:nvSpPr>
        <p:spPr>
          <a:xfrm>
            <a:off x="567432" y="3504244"/>
            <a:ext cx="756084" cy="245193"/>
          </a:xfrm>
          <a:custGeom>
            <a:avLst/>
            <a:gdLst/>
            <a:ahLst/>
            <a:cxnLst/>
            <a:rect l="l" t="t" r="r" b="b"/>
            <a:pathLst>
              <a:path w="1178560" h="471170">
                <a:moveTo>
                  <a:pt x="942594" y="0"/>
                </a:moveTo>
                <a:lnTo>
                  <a:pt x="0" y="0"/>
                </a:lnTo>
                <a:lnTo>
                  <a:pt x="235458" y="235458"/>
                </a:lnTo>
                <a:lnTo>
                  <a:pt x="0" y="470916"/>
                </a:lnTo>
                <a:lnTo>
                  <a:pt x="942594" y="470916"/>
                </a:lnTo>
                <a:lnTo>
                  <a:pt x="1178052" y="235458"/>
                </a:lnTo>
                <a:lnTo>
                  <a:pt x="942594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object 15">
            <a:extLst>
              <a:ext uri="{FF2B5EF4-FFF2-40B4-BE49-F238E27FC236}">
                <a16:creationId xmlns:a16="http://schemas.microsoft.com/office/drawing/2014/main" id="{0965963A-5D3A-6020-6533-923037D05ABA}"/>
              </a:ext>
            </a:extLst>
          </p:cNvPr>
          <p:cNvSpPr/>
          <p:nvPr/>
        </p:nvSpPr>
        <p:spPr>
          <a:xfrm>
            <a:off x="567431" y="2487759"/>
            <a:ext cx="756085" cy="238760"/>
          </a:xfrm>
          <a:custGeom>
            <a:avLst/>
            <a:gdLst/>
            <a:ahLst/>
            <a:cxnLst/>
            <a:rect l="l" t="t" r="r" b="b"/>
            <a:pathLst>
              <a:path w="1178560" h="471169">
                <a:moveTo>
                  <a:pt x="942594" y="0"/>
                </a:moveTo>
                <a:lnTo>
                  <a:pt x="0" y="0"/>
                </a:lnTo>
                <a:lnTo>
                  <a:pt x="0" y="470916"/>
                </a:lnTo>
                <a:lnTo>
                  <a:pt x="942594" y="470916"/>
                </a:lnTo>
                <a:lnTo>
                  <a:pt x="1178052" y="235458"/>
                </a:lnTo>
                <a:lnTo>
                  <a:pt x="942594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C47555D-481F-96BF-F8BB-4047AD7FA5BA}"/>
              </a:ext>
            </a:extLst>
          </p:cNvPr>
          <p:cNvGrpSpPr/>
          <p:nvPr/>
        </p:nvGrpSpPr>
        <p:grpSpPr>
          <a:xfrm>
            <a:off x="519329" y="1645206"/>
            <a:ext cx="3244706" cy="349097"/>
            <a:chOff x="4066256" y="1629210"/>
            <a:chExt cx="3251849" cy="477091"/>
          </a:xfrm>
        </p:grpSpPr>
        <p:sp>
          <p:nvSpPr>
            <p:cNvPr id="7" name="object 15">
              <a:extLst>
                <a:ext uri="{FF2B5EF4-FFF2-40B4-BE49-F238E27FC236}">
                  <a16:creationId xmlns:a16="http://schemas.microsoft.com/office/drawing/2014/main" id="{BD6DCAD3-A3F5-00CF-79D0-70807FA83171}"/>
                </a:ext>
              </a:extLst>
            </p:cNvPr>
            <p:cNvSpPr/>
            <p:nvPr/>
          </p:nvSpPr>
          <p:spPr>
            <a:xfrm>
              <a:off x="4066256" y="1635131"/>
              <a:ext cx="1190592" cy="471170"/>
            </a:xfrm>
            <a:custGeom>
              <a:avLst/>
              <a:gdLst/>
              <a:ahLst/>
              <a:cxnLst/>
              <a:rect l="l" t="t" r="r" b="b"/>
              <a:pathLst>
                <a:path w="1178560" h="471169">
                  <a:moveTo>
                    <a:pt x="942594" y="0"/>
                  </a:moveTo>
                  <a:lnTo>
                    <a:pt x="0" y="0"/>
                  </a:lnTo>
                  <a:lnTo>
                    <a:pt x="0" y="470916"/>
                  </a:lnTo>
                  <a:lnTo>
                    <a:pt x="942594" y="470916"/>
                  </a:lnTo>
                  <a:lnTo>
                    <a:pt x="1178052" y="235458"/>
                  </a:lnTo>
                  <a:lnTo>
                    <a:pt x="942594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16">
              <a:extLst>
                <a:ext uri="{FF2B5EF4-FFF2-40B4-BE49-F238E27FC236}">
                  <a16:creationId xmlns:a16="http://schemas.microsoft.com/office/drawing/2014/main" id="{314E51B2-EF96-169B-47A3-222BBD6320E5}"/>
                </a:ext>
              </a:extLst>
            </p:cNvPr>
            <p:cNvSpPr txBox="1"/>
            <p:nvPr/>
          </p:nvSpPr>
          <p:spPr>
            <a:xfrm>
              <a:off x="4152407" y="1673714"/>
              <a:ext cx="781477" cy="36198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1100"/>
                </a:lnSpc>
                <a:spcBef>
                  <a:spcPts val="100"/>
                </a:spcBef>
              </a:pPr>
              <a:r>
                <a:rPr lang="en-US" sz="1100" b="1" cap="all" spc="-10" dirty="0">
                  <a:solidFill>
                    <a:schemeClr val="bg1"/>
                  </a:solidFill>
                  <a:latin typeface="Calibri"/>
                  <a:cs typeface="Calibri"/>
                </a:rPr>
                <a:t>CARTRIDGE OVERVIEW</a:t>
              </a:r>
              <a:endParaRPr sz="1100" cap="all" dirty="0">
                <a:solidFill>
                  <a:schemeClr val="bg1"/>
                </a:solidFill>
                <a:latin typeface="Calibri"/>
                <a:cs typeface="Calibri"/>
              </a:endParaRPr>
            </a:p>
          </p:txBody>
        </p:sp>
        <p:sp>
          <p:nvSpPr>
            <p:cNvPr id="14" name="object 17">
              <a:extLst>
                <a:ext uri="{FF2B5EF4-FFF2-40B4-BE49-F238E27FC236}">
                  <a16:creationId xmlns:a16="http://schemas.microsoft.com/office/drawing/2014/main" id="{699913FA-3772-05B2-CFF3-351704A80150}"/>
                </a:ext>
              </a:extLst>
            </p:cNvPr>
            <p:cNvSpPr/>
            <p:nvPr/>
          </p:nvSpPr>
          <p:spPr>
            <a:xfrm>
              <a:off x="5112060" y="1629210"/>
              <a:ext cx="1178560" cy="471170"/>
            </a:xfrm>
            <a:custGeom>
              <a:avLst/>
              <a:gdLst/>
              <a:ahLst/>
              <a:cxnLst/>
              <a:rect l="l" t="t" r="r" b="b"/>
              <a:pathLst>
                <a:path w="1178560" h="471169">
                  <a:moveTo>
                    <a:pt x="942594" y="0"/>
                  </a:moveTo>
                  <a:lnTo>
                    <a:pt x="0" y="0"/>
                  </a:lnTo>
                  <a:lnTo>
                    <a:pt x="235458" y="235458"/>
                  </a:lnTo>
                  <a:lnTo>
                    <a:pt x="0" y="470916"/>
                  </a:lnTo>
                  <a:lnTo>
                    <a:pt x="942594" y="470916"/>
                  </a:lnTo>
                  <a:lnTo>
                    <a:pt x="1178052" y="235458"/>
                  </a:lnTo>
                  <a:lnTo>
                    <a:pt x="942594" y="0"/>
                  </a:lnTo>
                  <a:close/>
                </a:path>
              </a:pathLst>
            </a:custGeom>
            <a:solidFill>
              <a:srgbClr val="27C6D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" name="object 19">
              <a:extLst>
                <a:ext uri="{FF2B5EF4-FFF2-40B4-BE49-F238E27FC236}">
                  <a16:creationId xmlns:a16="http://schemas.microsoft.com/office/drawing/2014/main" id="{91D7B1F3-0BAA-4370-BC55-C72CA7C8C805}"/>
                </a:ext>
              </a:extLst>
            </p:cNvPr>
            <p:cNvSpPr/>
            <p:nvPr/>
          </p:nvSpPr>
          <p:spPr>
            <a:xfrm>
              <a:off x="6139545" y="1629210"/>
              <a:ext cx="1178560" cy="471170"/>
            </a:xfrm>
            <a:custGeom>
              <a:avLst/>
              <a:gdLst/>
              <a:ahLst/>
              <a:cxnLst/>
              <a:rect l="l" t="t" r="r" b="b"/>
              <a:pathLst>
                <a:path w="1178560" h="471170">
                  <a:moveTo>
                    <a:pt x="942594" y="0"/>
                  </a:moveTo>
                  <a:lnTo>
                    <a:pt x="0" y="0"/>
                  </a:lnTo>
                  <a:lnTo>
                    <a:pt x="235458" y="235458"/>
                  </a:lnTo>
                  <a:lnTo>
                    <a:pt x="0" y="470916"/>
                  </a:lnTo>
                  <a:lnTo>
                    <a:pt x="942594" y="470916"/>
                  </a:lnTo>
                  <a:lnTo>
                    <a:pt x="1178052" y="235458"/>
                  </a:lnTo>
                  <a:lnTo>
                    <a:pt x="942594" y="0"/>
                  </a:lnTo>
                  <a:close/>
                </a:path>
              </a:pathLst>
            </a:custGeom>
            <a:solidFill>
              <a:schemeClr val="accent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" name="object 18">
              <a:extLst>
                <a:ext uri="{FF2B5EF4-FFF2-40B4-BE49-F238E27FC236}">
                  <a16:creationId xmlns:a16="http://schemas.microsoft.com/office/drawing/2014/main" id="{5A04EC25-38B6-0227-4E31-BC0ABF36DE02}"/>
                </a:ext>
              </a:extLst>
            </p:cNvPr>
            <p:cNvSpPr txBox="1"/>
            <p:nvPr/>
          </p:nvSpPr>
          <p:spPr>
            <a:xfrm>
              <a:off x="5341818" y="1637752"/>
              <a:ext cx="926767" cy="385433"/>
            </a:xfrm>
            <a:prstGeom prst="rect">
              <a:avLst/>
            </a:prstGeom>
          </p:spPr>
          <p:txBody>
            <a:bodyPr vert="horz" wrap="square" lIns="0" tIns="31750" rIns="0" bIns="0" rtlCol="0">
              <a:spAutoFit/>
            </a:bodyPr>
            <a:lstStyle/>
            <a:p>
              <a:pPr marL="78105" marR="5080" indent="-66040">
                <a:lnSpc>
                  <a:spcPts val="1100"/>
                </a:lnSpc>
                <a:spcBef>
                  <a:spcPts val="250"/>
                </a:spcBef>
              </a:pPr>
              <a:r>
                <a:rPr lang="en-US" sz="1100" b="1" spc="-10" dirty="0">
                  <a:solidFill>
                    <a:schemeClr val="bg1"/>
                  </a:solidFill>
                  <a:latin typeface="Calibri"/>
                  <a:cs typeface="Calibri"/>
                </a:rPr>
                <a:t>  RUNNING </a:t>
              </a:r>
              <a:br>
                <a:rPr lang="en-US" sz="1100" b="1" spc="-10" dirty="0">
                  <a:solidFill>
                    <a:schemeClr val="bg1"/>
                  </a:solidFill>
                  <a:latin typeface="Calibri"/>
                  <a:cs typeface="Calibri"/>
                </a:rPr>
              </a:br>
              <a:r>
                <a:rPr lang="en-US" sz="1100" b="1" spc="-10" dirty="0">
                  <a:solidFill>
                    <a:schemeClr val="bg1"/>
                  </a:solidFill>
                  <a:latin typeface="Calibri"/>
                  <a:cs typeface="Calibri"/>
                </a:rPr>
                <a:t>A TEST</a:t>
              </a:r>
              <a:endParaRPr lang="en-US" sz="1100" dirty="0">
                <a:solidFill>
                  <a:schemeClr val="bg1"/>
                </a:solidFill>
                <a:latin typeface="Calibri"/>
                <a:cs typeface="Calibri"/>
              </a:endParaRPr>
            </a:p>
          </p:txBody>
        </p:sp>
        <p:sp>
          <p:nvSpPr>
            <p:cNvPr id="24" name="object 20">
              <a:extLst>
                <a:ext uri="{FF2B5EF4-FFF2-40B4-BE49-F238E27FC236}">
                  <a16:creationId xmlns:a16="http://schemas.microsoft.com/office/drawing/2014/main" id="{8D24C986-7024-6701-06CC-628AB751009E}"/>
                </a:ext>
              </a:extLst>
            </p:cNvPr>
            <p:cNvSpPr txBox="1"/>
            <p:nvPr/>
          </p:nvSpPr>
          <p:spPr>
            <a:xfrm>
              <a:off x="6302652" y="1673713"/>
              <a:ext cx="889691" cy="4058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ts val="1100"/>
                </a:lnSpc>
                <a:spcBef>
                  <a:spcPts val="100"/>
                </a:spcBef>
              </a:pPr>
              <a:r>
                <a:rPr lang="en-US" sz="1100" b="1" dirty="0">
                  <a:solidFill>
                    <a:schemeClr val="bg1"/>
                  </a:solidFill>
                  <a:cs typeface="Calibri"/>
                </a:rPr>
                <a:t>AVOIDING</a:t>
              </a:r>
              <a:br>
                <a:rPr lang="en-US" sz="1100" b="1" dirty="0">
                  <a:solidFill>
                    <a:schemeClr val="bg1"/>
                  </a:solidFill>
                  <a:cs typeface="Calibri"/>
                </a:rPr>
              </a:br>
              <a:r>
                <a:rPr lang="en-US" sz="1100" b="1" dirty="0">
                  <a:solidFill>
                    <a:schemeClr val="bg1"/>
                  </a:solidFill>
                  <a:cs typeface="Calibri"/>
                </a:rPr>
                <a:t>ERRORS</a:t>
              </a:r>
              <a:endParaRPr lang="en-US" sz="1100" dirty="0">
                <a:solidFill>
                  <a:schemeClr val="bg1"/>
                </a:solidFill>
                <a:cs typeface="Calibri"/>
              </a:endParaRPr>
            </a:p>
          </p:txBody>
        </p:sp>
      </p:grpSp>
      <p:pic>
        <p:nvPicPr>
          <p:cNvPr id="26" name="Picture 25" descr="Blue letters on a black background&#10;&#10;Description automatically generated">
            <a:extLst>
              <a:ext uri="{FF2B5EF4-FFF2-40B4-BE49-F238E27FC236}">
                <a16:creationId xmlns:a16="http://schemas.microsoft.com/office/drawing/2014/main" id="{EC269BCC-4358-69C9-BCB7-F555B7210D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941" y="3234973"/>
            <a:ext cx="1392948" cy="455212"/>
          </a:xfrm>
          <a:prstGeom prst="rect">
            <a:avLst/>
          </a:prstGeom>
        </p:spPr>
      </p:pic>
      <p:pic>
        <p:nvPicPr>
          <p:cNvPr id="16" name="Picture 15" descr="A white rectangular object with a white label&#10;&#10;AI-generated content may be incorrect.">
            <a:extLst>
              <a:ext uri="{FF2B5EF4-FFF2-40B4-BE49-F238E27FC236}">
                <a16:creationId xmlns:a16="http://schemas.microsoft.com/office/drawing/2014/main" id="{5A847192-8F2E-8805-9B66-163CB84D68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390" y="1181713"/>
            <a:ext cx="1463040" cy="2140661"/>
          </a:xfrm>
          <a:prstGeom prst="rect">
            <a:avLst/>
          </a:prstGeom>
        </p:spPr>
      </p:pic>
      <p:sp>
        <p:nvSpPr>
          <p:cNvPr id="9" name="object 4">
            <a:extLst>
              <a:ext uri="{FF2B5EF4-FFF2-40B4-BE49-F238E27FC236}">
                <a16:creationId xmlns:a16="http://schemas.microsoft.com/office/drawing/2014/main" id="{4A3DC8FF-C219-E2DF-620E-0978CF509BAC}"/>
              </a:ext>
            </a:extLst>
          </p:cNvPr>
          <p:cNvSpPr txBox="1"/>
          <p:nvPr/>
        </p:nvSpPr>
        <p:spPr>
          <a:xfrm>
            <a:off x="1410849" y="2504878"/>
            <a:ext cx="4258542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84150" algn="l"/>
              </a:tabLst>
            </a:pPr>
            <a:r>
              <a:rPr lang="en-US" sz="1200" dirty="0">
                <a:latin typeface="Georgia"/>
                <a:cs typeface="Georgia"/>
              </a:rPr>
              <a:t>Describe the basic</a:t>
            </a:r>
            <a:r>
              <a:rPr lang="en-US" sz="1200" i="1" dirty="0">
                <a:latin typeface="Georgia"/>
                <a:cs typeface="Georgia"/>
              </a:rPr>
              <a:t> i-STAT </a:t>
            </a:r>
            <a:r>
              <a:rPr lang="en-US" sz="1200" dirty="0">
                <a:latin typeface="Georgia"/>
                <a:cs typeface="Georgia"/>
              </a:rPr>
              <a:t>cartridge handling</a:t>
            </a:r>
            <a:endParaRPr lang="en-US" sz="1200" i="1" dirty="0">
              <a:latin typeface="Georgia"/>
              <a:cs typeface="Georgia"/>
            </a:endParaRPr>
          </a:p>
        </p:txBody>
      </p:sp>
      <p:sp>
        <p:nvSpPr>
          <p:cNvPr id="15" name="object 5">
            <a:extLst>
              <a:ext uri="{FF2B5EF4-FFF2-40B4-BE49-F238E27FC236}">
                <a16:creationId xmlns:a16="http://schemas.microsoft.com/office/drawing/2014/main" id="{B0C861F8-037E-2E3A-0586-212446FB3817}"/>
              </a:ext>
            </a:extLst>
          </p:cNvPr>
          <p:cNvSpPr txBox="1"/>
          <p:nvPr/>
        </p:nvSpPr>
        <p:spPr>
          <a:xfrm>
            <a:off x="1406766" y="3020300"/>
            <a:ext cx="4229888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84150" algn="l"/>
              </a:tabLst>
            </a:pPr>
            <a:r>
              <a:rPr lang="en-US" sz="1200" dirty="0">
                <a:latin typeface="Georgia"/>
                <a:cs typeface="Georgia"/>
              </a:rPr>
              <a:t>Describe the steps of running an </a:t>
            </a:r>
            <a:r>
              <a:rPr lang="en-US" sz="1200" i="1" dirty="0">
                <a:latin typeface="Georgia"/>
                <a:cs typeface="Georgia"/>
              </a:rPr>
              <a:t>i-STAT</a:t>
            </a:r>
            <a:r>
              <a:rPr lang="en-US" sz="1200" dirty="0">
                <a:latin typeface="Georgia"/>
                <a:cs typeface="Georgia"/>
              </a:rPr>
              <a:t> test</a:t>
            </a:r>
          </a:p>
        </p:txBody>
      </p:sp>
      <p:sp>
        <p:nvSpPr>
          <p:cNvPr id="18" name="object 6">
            <a:extLst>
              <a:ext uri="{FF2B5EF4-FFF2-40B4-BE49-F238E27FC236}">
                <a16:creationId xmlns:a16="http://schemas.microsoft.com/office/drawing/2014/main" id="{F000645C-1379-5A00-4C20-D20A6DAA23BC}"/>
              </a:ext>
            </a:extLst>
          </p:cNvPr>
          <p:cNvSpPr txBox="1"/>
          <p:nvPr/>
        </p:nvSpPr>
        <p:spPr>
          <a:xfrm>
            <a:off x="1439503" y="3527065"/>
            <a:ext cx="4258542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84150" algn="l"/>
              </a:tabLst>
            </a:pPr>
            <a:r>
              <a:rPr lang="en-US" sz="1200" dirty="0">
                <a:latin typeface="Georgia"/>
                <a:cs typeface="Georgia"/>
              </a:rPr>
              <a:t>Troubleshooting and factors affecting samples prior to analysis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60627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5749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9CD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12C0416D-3789-914E-C531-2226E7D42C3D}"/>
              </a:ext>
            </a:extLst>
          </p:cNvPr>
          <p:cNvSpPr txBox="1">
            <a:spLocks/>
          </p:cNvSpPr>
          <p:nvPr/>
        </p:nvSpPr>
        <p:spPr>
          <a:xfrm>
            <a:off x="502920" y="1995814"/>
            <a:ext cx="8138160" cy="48006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  <a:lvl2pPr marL="169863" indent="-1698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400050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2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576263" indent="-1698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744538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»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accent1"/>
                </a:solidFill>
                <a:latin typeface="+mn-lt"/>
              </a:rPr>
              <a:t>PERFORMING A PATIENT TEST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49905EC-4120-479A-BE38-7D1BDC7CE0F0}"/>
              </a:ext>
            </a:extLst>
          </p:cNvPr>
          <p:cNvSpPr txBox="1">
            <a:spLocks/>
          </p:cNvSpPr>
          <p:nvPr/>
        </p:nvSpPr>
        <p:spPr>
          <a:xfrm>
            <a:off x="502920" y="2331719"/>
            <a:ext cx="8138160" cy="123444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0" kern="1200" cap="none" spc="0" baseline="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>
                <a:solidFill>
                  <a:schemeClr val="bg1"/>
                </a:solidFill>
              </a:rPr>
              <a:t>i-STAT CG4+ Cartridge (white)</a:t>
            </a:r>
            <a:br>
              <a:rPr lang="en-US" sz="4400" dirty="0">
                <a:solidFill>
                  <a:schemeClr val="bg1"/>
                </a:solidFill>
              </a:rPr>
            </a:br>
            <a:r>
              <a:rPr lang="en-US" sz="4400" dirty="0">
                <a:solidFill>
                  <a:schemeClr val="bg1"/>
                </a:solidFill>
              </a:rPr>
              <a:t>USA Only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5375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CB48F-AA1D-615A-52A0-73AF9FA47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45E6917-90BA-4B62-4593-2AE760750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Cartridge overview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46E2F2-E4D6-6419-F23F-00C0BFEC7C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IN" dirty="0"/>
              <a:t>|    </a:t>
            </a:r>
            <a:fld id="{7B2119CD-3B2D-4CEB-B404-D2E3F8CD6D69}" type="slidenum">
              <a:rPr lang="en-IN" smtClean="0"/>
              <a:pPr/>
              <a:t>5</a:t>
            </a:fld>
            <a:endParaRPr lang="en-IN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DACF5ED4-AD40-804B-3DA7-4E27295D10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9083" y="1087492"/>
            <a:ext cx="2957897" cy="241376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3AAD2586-FDDC-9712-4F6E-48CE5051AB34}"/>
              </a:ext>
            </a:extLst>
          </p:cNvPr>
          <p:cNvGrpSpPr/>
          <p:nvPr/>
        </p:nvGrpSpPr>
        <p:grpSpPr>
          <a:xfrm>
            <a:off x="3779686" y="1087492"/>
            <a:ext cx="1962583" cy="1957786"/>
            <a:chOff x="3779686" y="1087492"/>
            <a:chExt cx="1962583" cy="195778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168AC70-69B8-3AAE-835B-1DE05E774B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79686" y="1087492"/>
              <a:ext cx="1795983" cy="1755099"/>
            </a:xfrm>
            <a:prstGeom prst="rect">
              <a:avLst/>
            </a:prstGeom>
          </p:spPr>
        </p:pic>
        <p:pic>
          <p:nvPicPr>
            <p:cNvPr id="3" name="Picture 2" descr="A white rectangular object with a white label&#10;&#10;AI-generated content may be incorrect.">
              <a:extLst>
                <a:ext uri="{FF2B5EF4-FFF2-40B4-BE49-F238E27FC236}">
                  <a16:creationId xmlns:a16="http://schemas.microsoft.com/office/drawing/2014/main" id="{01473713-879B-3030-4A32-528DD1B13B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2109" y="1172199"/>
              <a:ext cx="1280160" cy="1873079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649517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C75185-4CC4-D41F-AB8B-4F78DBB45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9902AF2-DAFF-A76C-DFF9-23FADAB15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Cartridge overview </a:t>
            </a:r>
            <a:r>
              <a:rPr lang="en-US" sz="1400" dirty="0"/>
              <a:t>– cont’d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17727-E29D-9D9E-BE5E-3A6232A17A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IN" dirty="0"/>
              <a:t>|    </a:t>
            </a:r>
            <a:fld id="{7B2119CD-3B2D-4CEB-B404-D2E3F8CD6D69}" type="slidenum">
              <a:rPr lang="en-IN" smtClean="0"/>
              <a:pPr/>
              <a:t>6</a:t>
            </a:fld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34FFE5-6BB8-54E2-45AF-AA0F0C986E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2920" y="1176656"/>
            <a:ext cx="4299518" cy="3397250"/>
          </a:xfrm>
        </p:spPr>
        <p:txBody>
          <a:bodyPr vert="horz" lIns="0" tIns="0" rIns="91440" bIns="45720" rtlCol="0" anchor="t">
            <a:noAutofit/>
          </a:bodyPr>
          <a:lstStyle/>
          <a:p>
            <a:r>
              <a:rPr lang="en-US" dirty="0"/>
              <a:t>INTENDED 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The </a:t>
            </a:r>
            <a:r>
              <a:rPr lang="en-US" sz="1400" i="1" dirty="0">
                <a:solidFill>
                  <a:schemeClr val="tx1"/>
                </a:solidFill>
              </a:rPr>
              <a:t>i-STAT CG4+ </a:t>
            </a:r>
            <a:r>
              <a:rPr lang="en-US" sz="1400" dirty="0">
                <a:solidFill>
                  <a:schemeClr val="tx1"/>
                </a:solidFill>
              </a:rPr>
              <a:t>cartridge with the </a:t>
            </a:r>
            <a:r>
              <a:rPr lang="en-US" sz="1400" i="1" dirty="0">
                <a:solidFill>
                  <a:schemeClr val="tx1"/>
                </a:solidFill>
              </a:rPr>
              <a:t>i-STAT 1 System </a:t>
            </a:r>
            <a:r>
              <a:rPr lang="en-US" sz="1400" dirty="0">
                <a:solidFill>
                  <a:schemeClr val="tx1"/>
                </a:solidFill>
              </a:rPr>
              <a:t>is intended for use in the </a:t>
            </a:r>
            <a:r>
              <a:rPr lang="en-US" sz="1400" i="1" dirty="0">
                <a:solidFill>
                  <a:schemeClr val="tx1"/>
                </a:solidFill>
              </a:rPr>
              <a:t>in vitro </a:t>
            </a:r>
            <a:r>
              <a:rPr lang="en-US" sz="1400" dirty="0">
                <a:solidFill>
                  <a:schemeClr val="tx1"/>
                </a:solidFill>
              </a:rPr>
              <a:t>quantification of pH, partial pressure of oxygen (PO2) , partial pressure of carbon dioxide (PCO2) and lactate in arterial, venous, or </a:t>
            </a:r>
            <a:r>
              <a:rPr lang="en-US" sz="1400" b="1" dirty="0">
                <a:solidFill>
                  <a:schemeClr val="tx1"/>
                </a:solidFill>
              </a:rPr>
              <a:t>capillary* </a:t>
            </a:r>
            <a:r>
              <a:rPr lang="en-US" sz="1400" dirty="0">
                <a:solidFill>
                  <a:schemeClr val="tx1"/>
                </a:solidFill>
              </a:rPr>
              <a:t>whole blood in point of care or clinical laboratory settings. </a:t>
            </a:r>
            <a:endParaRPr lang="en-US" sz="1000" dirty="0"/>
          </a:p>
          <a:p>
            <a:r>
              <a:rPr lang="en-US" dirty="0"/>
              <a:t>SYSTEM COMPATIBILITY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cs typeface="Calibri"/>
              </a:rPr>
              <a:t>The </a:t>
            </a:r>
            <a:r>
              <a:rPr lang="en-US" sz="1400" i="1" dirty="0" err="1">
                <a:solidFill>
                  <a:schemeClr val="tx1"/>
                </a:solidFill>
                <a:cs typeface="Calibri"/>
              </a:rPr>
              <a:t>i</a:t>
            </a:r>
            <a:r>
              <a:rPr lang="en-US" sz="1400" i="1" dirty="0">
                <a:solidFill>
                  <a:schemeClr val="tx1"/>
                </a:solidFill>
                <a:cs typeface="Calibri"/>
              </a:rPr>
              <a:t>-STAT CG4+ US </a:t>
            </a:r>
            <a:r>
              <a:rPr lang="en-US" sz="1400" dirty="0">
                <a:solidFill>
                  <a:schemeClr val="tx1"/>
                </a:solidFill>
                <a:cs typeface="Calibri"/>
              </a:rPr>
              <a:t>cartridge is compatible with the </a:t>
            </a:r>
            <a:br>
              <a:rPr lang="en-US" sz="1400" dirty="0"/>
            </a:br>
            <a:r>
              <a:rPr lang="en-US" sz="1400" i="1" dirty="0">
                <a:solidFill>
                  <a:schemeClr val="tx1"/>
                </a:solidFill>
                <a:cs typeface="Calibri"/>
              </a:rPr>
              <a:t>i-STAT 1 System</a:t>
            </a:r>
            <a:endParaRPr lang="en-US" sz="1400" i="1" dirty="0">
              <a:solidFill>
                <a:schemeClr val="tx1"/>
              </a:solidFill>
              <a:ea typeface="Calibri"/>
              <a:cs typeface="Calibri"/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Picture 7" descr="A grey device with a screen&#10;&#10;Description automatically generated">
            <a:extLst>
              <a:ext uri="{FF2B5EF4-FFF2-40B4-BE49-F238E27FC236}">
                <a16:creationId xmlns:a16="http://schemas.microsoft.com/office/drawing/2014/main" id="{A7672991-3B79-4B86-4A33-7FCA530549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926" y="732139"/>
            <a:ext cx="1218811" cy="368093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875A9EF-3605-ED3C-2247-CA20C4F4DF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85" r="32020"/>
          <a:stretch/>
        </p:blipFill>
        <p:spPr>
          <a:xfrm>
            <a:off x="6842060" y="701449"/>
            <a:ext cx="1174122" cy="3872457"/>
          </a:xfrm>
          <a:prstGeom prst="rect">
            <a:avLst/>
          </a:prstGeom>
        </p:spPr>
      </p:pic>
      <p:pic>
        <p:nvPicPr>
          <p:cNvPr id="15" name="Picture 14" descr="A white rectangular object with a white label&#10;&#10;AI-generated content may be incorrect.">
            <a:extLst>
              <a:ext uri="{FF2B5EF4-FFF2-40B4-BE49-F238E27FC236}">
                <a16:creationId xmlns:a16="http://schemas.microsoft.com/office/drawing/2014/main" id="{7FD111AF-BCBE-F6F7-D7D7-32152935209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580" y="3532327"/>
            <a:ext cx="822960" cy="120412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F70EE4B-356F-220F-3F1C-D63C2FAD37A6}"/>
              </a:ext>
            </a:extLst>
          </p:cNvPr>
          <p:cNvSpPr txBox="1"/>
          <p:nvPr/>
        </p:nvSpPr>
        <p:spPr>
          <a:xfrm>
            <a:off x="870113" y="4029532"/>
            <a:ext cx="4278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14350"/>
            <a:r>
              <a:rPr lang="en-US" sz="1400" b="1" dirty="0">
                <a:solidFill>
                  <a:schemeClr val="tx2"/>
                </a:solidFill>
                <a:cs typeface="Calibri" panose="020F0502020204030204" pitchFamily="34" charset="0"/>
              </a:rPr>
              <a:t>IMPORTANT</a:t>
            </a:r>
            <a:endParaRPr lang="en-US" sz="1400" dirty="0">
              <a:solidFill>
                <a:schemeClr val="tx2"/>
              </a:solidFill>
            </a:endParaRPr>
          </a:p>
          <a:p>
            <a:pPr>
              <a:spcAft>
                <a:spcPts val="450"/>
              </a:spcAft>
            </a:pPr>
            <a:r>
              <a:rPr lang="en-US" sz="1000" b="1" dirty="0">
                <a:cs typeface="Calibri" panose="020F0502020204030204" pitchFamily="34" charset="0"/>
              </a:rPr>
              <a:t>*Capillary samples not applicable for Lactate tests.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68398C1-5F9D-0AE4-FE35-EDEAFAC71051}"/>
              </a:ext>
            </a:extLst>
          </p:cNvPr>
          <p:cNvCxnSpPr/>
          <p:nvPr/>
        </p:nvCxnSpPr>
        <p:spPr>
          <a:xfrm>
            <a:off x="502920" y="3887452"/>
            <a:ext cx="4372594" cy="0"/>
          </a:xfrm>
          <a:prstGeom prst="line">
            <a:avLst/>
          </a:prstGeom>
          <a:ln w="158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F7DE7D8A-0B18-8D74-F964-95F6C2336B4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97" y="4059576"/>
            <a:ext cx="342207" cy="34220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59827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2C70E-A1DC-E990-FCE4-80D8B99CD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 descr="A close up of a label&#10;&#10;AI-generated content may be incorrect.">
            <a:extLst>
              <a:ext uri="{FF2B5EF4-FFF2-40B4-BE49-F238E27FC236}">
                <a16:creationId xmlns:a16="http://schemas.microsoft.com/office/drawing/2014/main" id="{37FF9BB0-C514-ED58-2677-87264FC297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5541410" y="2327631"/>
            <a:ext cx="3076520" cy="2808105"/>
          </a:xfrm>
          <a:prstGeom prst="rect">
            <a:avLst/>
          </a:prstGeom>
        </p:spPr>
      </p:pic>
      <p:pic>
        <p:nvPicPr>
          <p:cNvPr id="41" name="Picture 40" descr="A close up of a label&#10;&#10;AI-generated content may be incorrect.">
            <a:extLst>
              <a:ext uri="{FF2B5EF4-FFF2-40B4-BE49-F238E27FC236}">
                <a16:creationId xmlns:a16="http://schemas.microsoft.com/office/drawing/2014/main" id="{B432092E-D844-3907-E1A2-943FCB6D86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5238751" y="135053"/>
            <a:ext cx="3076520" cy="2808105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DAFDF3AC-70B7-B07E-3D04-6589C9298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Cartridge overview </a:t>
            </a:r>
            <a:r>
              <a:rPr lang="en-US" sz="1400" dirty="0"/>
              <a:t>– cont’d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AA6D78-3CFB-284B-CFB8-BFF91615FE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IN" dirty="0"/>
              <a:t>|    </a:t>
            </a:r>
            <a:fld id="{7B2119CD-3B2D-4CEB-B404-D2E3F8CD6D69}" type="slidenum">
              <a:rPr lang="en-IN" smtClean="0"/>
              <a:pPr/>
              <a:t>7</a:t>
            </a:fld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BC58F-21B6-0631-3A10-0552710E1C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2920" y="1078170"/>
            <a:ext cx="4649814" cy="3397250"/>
          </a:xfrm>
        </p:spPr>
        <p:txBody>
          <a:bodyPr vert="horz" lIns="0" tIns="0" rIns="91440" bIns="45720" rtlCol="0" anchor="t">
            <a:noAutofit/>
          </a:bodyPr>
          <a:lstStyle/>
          <a:p>
            <a:pPr marL="0" marR="0" lvl="0" indent="0" algn="l" defTabSz="385763" rtl="0" eaLnBrk="1" fontAlgn="auto" latinLnBrk="0" hangingPunct="1">
              <a:lnSpc>
                <a:spcPct val="100000"/>
              </a:lnSpc>
              <a:spcBef>
                <a:spcPts val="25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9CDE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CARTRIDGE INFORMATION ON POUCH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 each cartridge packaging, there is important </a:t>
            </a:r>
            <a:br>
              <a:rPr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information to locate: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9CD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Cartridge name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9CD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Analytes – measured and calculated, if applicable</a:t>
            </a:r>
            <a:endParaRPr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9CD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Location to record room temperature expiration date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lvl="1" indent="0">
              <a:buNone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9CD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2D barcode for manufacturing quality control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;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not scannable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9CD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Cartridge LOT number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9CD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Cartridge pouch barcode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lvl="1" indent="0">
              <a:buNone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9CD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Refrigerated 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storage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expiration date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9CD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Indicates shelf life when stored at room temperature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lvl="1" indent="0">
              <a:buNone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9CD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Room temperature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storage range</a:t>
            </a:r>
            <a:endParaRPr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169545" lvl="1" indent="-169545"/>
            <a:endParaRPr lang="en-US" dirty="0">
              <a:ea typeface="Calibri"/>
              <a:cs typeface="Calibri"/>
            </a:endParaRPr>
          </a:p>
          <a:p>
            <a:pPr marL="169545" lvl="1" indent="-169545"/>
            <a:endParaRPr lang="en-US" dirty="0">
              <a:ea typeface="Calibri"/>
              <a:cs typeface="Calibri"/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73C9C89-09BA-B360-B1F7-394646BAEBC0}"/>
              </a:ext>
            </a:extLst>
          </p:cNvPr>
          <p:cNvGrpSpPr/>
          <p:nvPr/>
        </p:nvGrpSpPr>
        <p:grpSpPr>
          <a:xfrm>
            <a:off x="5436507" y="365484"/>
            <a:ext cx="2874524" cy="3798988"/>
            <a:chOff x="5436507" y="365484"/>
            <a:chExt cx="2874524" cy="3798988"/>
          </a:xfrm>
        </p:grpSpPr>
        <p:sp>
          <p:nvSpPr>
            <p:cNvPr id="55" name="Text Box 19">
              <a:extLst>
                <a:ext uri="{FF2B5EF4-FFF2-40B4-BE49-F238E27FC236}">
                  <a16:creationId xmlns:a16="http://schemas.microsoft.com/office/drawing/2014/main" id="{D15CC5A6-3B82-DEE2-86D5-7FC2CA5057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40437" y="365484"/>
              <a:ext cx="616980" cy="40011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91440" rIns="0" bIns="91440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1400" b="1" dirty="0">
                  <a:solidFill>
                    <a:schemeClr val="accent1"/>
                  </a:solidFill>
                </a:rPr>
                <a:t>FRONT</a:t>
              </a:r>
            </a:p>
          </p:txBody>
        </p:sp>
        <p:sp>
          <p:nvSpPr>
            <p:cNvPr id="56" name="Text Box 19">
              <a:extLst>
                <a:ext uri="{FF2B5EF4-FFF2-40B4-BE49-F238E27FC236}">
                  <a16:creationId xmlns:a16="http://schemas.microsoft.com/office/drawing/2014/main" id="{AB0F195B-8FF9-1AEA-8FE4-A1C020649F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76624" y="2512847"/>
              <a:ext cx="616980" cy="40011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91440" rIns="0" bIns="91440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1400" b="1" dirty="0">
                  <a:solidFill>
                    <a:schemeClr val="accent1"/>
                  </a:solidFill>
                </a:rPr>
                <a:t>BACK</a:t>
              </a: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932B5988-5295-4C35-BAE4-E99B5E83A7C5}"/>
                </a:ext>
              </a:extLst>
            </p:cNvPr>
            <p:cNvGrpSpPr/>
            <p:nvPr/>
          </p:nvGrpSpPr>
          <p:grpSpPr>
            <a:xfrm>
              <a:off x="5436507" y="960120"/>
              <a:ext cx="407114" cy="338554"/>
              <a:chOff x="4364945" y="2385080"/>
              <a:chExt cx="407114" cy="338554"/>
            </a:xfrm>
          </p:grpSpPr>
          <p:sp>
            <p:nvSpPr>
              <p:cNvPr id="1045" name="Oval 1044">
                <a:extLst>
                  <a:ext uri="{FF2B5EF4-FFF2-40B4-BE49-F238E27FC236}">
                    <a16:creationId xmlns:a16="http://schemas.microsoft.com/office/drawing/2014/main" id="{7F3EC7D0-7A4B-D09B-9F25-06CC716E264C}"/>
                  </a:ext>
                </a:extLst>
              </p:cNvPr>
              <p:cNvSpPr/>
              <p:nvPr/>
            </p:nvSpPr>
            <p:spPr>
              <a:xfrm>
                <a:off x="4446010" y="2432771"/>
                <a:ext cx="258475" cy="25847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46" name="TextBox 1045">
                <a:extLst>
                  <a:ext uri="{FF2B5EF4-FFF2-40B4-BE49-F238E27FC236}">
                    <a16:creationId xmlns:a16="http://schemas.microsoft.com/office/drawing/2014/main" id="{5007A9B5-6E6B-640C-4872-0DFE6F2F5724}"/>
                  </a:ext>
                </a:extLst>
              </p:cNvPr>
              <p:cNvSpPr txBox="1"/>
              <p:nvPr/>
            </p:nvSpPr>
            <p:spPr>
              <a:xfrm>
                <a:off x="4364945" y="2385080"/>
                <a:ext cx="407114" cy="338554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ea typeface="+mn-lt"/>
                    <a:cs typeface="+mn-lt"/>
                  </a:rPr>
                  <a:t>A</a:t>
                </a:r>
                <a:endParaRPr lang="en-US" dirty="0">
                  <a:solidFill>
                    <a:schemeClr val="bg1"/>
                  </a:solidFill>
                  <a:ea typeface="+mn-lt"/>
                  <a:cs typeface="+mn-lt"/>
                </a:endParaRP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20A7C261-E481-0495-AF09-424BDDEC57C5}"/>
                </a:ext>
              </a:extLst>
            </p:cNvPr>
            <p:cNvGrpSpPr/>
            <p:nvPr/>
          </p:nvGrpSpPr>
          <p:grpSpPr>
            <a:xfrm>
              <a:off x="6500926" y="1360170"/>
              <a:ext cx="407114" cy="338554"/>
              <a:chOff x="4364945" y="2385080"/>
              <a:chExt cx="407114" cy="338554"/>
            </a:xfrm>
          </p:grpSpPr>
          <p:sp>
            <p:nvSpPr>
              <p:cNvPr id="1043" name="Oval 1042">
                <a:extLst>
                  <a:ext uri="{FF2B5EF4-FFF2-40B4-BE49-F238E27FC236}">
                    <a16:creationId xmlns:a16="http://schemas.microsoft.com/office/drawing/2014/main" id="{A8E48D6E-CDB4-BCC9-0893-C01DCF7C6C25}"/>
                  </a:ext>
                </a:extLst>
              </p:cNvPr>
              <p:cNvSpPr/>
              <p:nvPr/>
            </p:nvSpPr>
            <p:spPr>
              <a:xfrm>
                <a:off x="4446010" y="2432771"/>
                <a:ext cx="258475" cy="25847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44" name="TextBox 1043">
                <a:extLst>
                  <a:ext uri="{FF2B5EF4-FFF2-40B4-BE49-F238E27FC236}">
                    <a16:creationId xmlns:a16="http://schemas.microsoft.com/office/drawing/2014/main" id="{37D90357-CA99-BC5E-B1AB-6FDA1BF8716F}"/>
                  </a:ext>
                </a:extLst>
              </p:cNvPr>
              <p:cNvSpPr txBox="1"/>
              <p:nvPr/>
            </p:nvSpPr>
            <p:spPr>
              <a:xfrm>
                <a:off x="4364945" y="2385080"/>
                <a:ext cx="407114" cy="338554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ea typeface="+mn-lt"/>
                    <a:cs typeface="+mn-lt"/>
                  </a:rPr>
                  <a:t>B</a:t>
                </a:r>
                <a:endParaRPr lang="en-US" dirty="0">
                  <a:solidFill>
                    <a:schemeClr val="bg1"/>
                  </a:solidFill>
                  <a:ea typeface="+mn-lt"/>
                  <a:cs typeface="+mn-lt"/>
                </a:endParaRP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40FAE16F-0D47-DDCF-2DA0-55858502E60C}"/>
                </a:ext>
              </a:extLst>
            </p:cNvPr>
            <p:cNvGrpSpPr/>
            <p:nvPr/>
          </p:nvGrpSpPr>
          <p:grpSpPr>
            <a:xfrm>
              <a:off x="6115014" y="2143883"/>
              <a:ext cx="407114" cy="338554"/>
              <a:chOff x="4364945" y="2385080"/>
              <a:chExt cx="407114" cy="338554"/>
            </a:xfrm>
          </p:grpSpPr>
          <p:sp>
            <p:nvSpPr>
              <p:cNvPr id="1041" name="Oval 1040">
                <a:extLst>
                  <a:ext uri="{FF2B5EF4-FFF2-40B4-BE49-F238E27FC236}">
                    <a16:creationId xmlns:a16="http://schemas.microsoft.com/office/drawing/2014/main" id="{3141D104-40EC-7714-CD98-FB2F041DD313}"/>
                  </a:ext>
                </a:extLst>
              </p:cNvPr>
              <p:cNvSpPr/>
              <p:nvPr/>
            </p:nvSpPr>
            <p:spPr>
              <a:xfrm>
                <a:off x="4446010" y="2432771"/>
                <a:ext cx="258475" cy="25847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42" name="TextBox 1041">
                <a:extLst>
                  <a:ext uri="{FF2B5EF4-FFF2-40B4-BE49-F238E27FC236}">
                    <a16:creationId xmlns:a16="http://schemas.microsoft.com/office/drawing/2014/main" id="{3C80049B-8ADB-3596-4EE1-BAFB249126B9}"/>
                  </a:ext>
                </a:extLst>
              </p:cNvPr>
              <p:cNvSpPr txBox="1"/>
              <p:nvPr/>
            </p:nvSpPr>
            <p:spPr>
              <a:xfrm>
                <a:off x="4364945" y="2385080"/>
                <a:ext cx="407114" cy="338554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ea typeface="+mn-lt"/>
                    <a:cs typeface="+mn-lt"/>
                  </a:rPr>
                  <a:t>C</a:t>
                </a:r>
                <a:endParaRPr lang="en-US" dirty="0">
                  <a:solidFill>
                    <a:schemeClr val="bg1"/>
                  </a:solidFill>
                  <a:ea typeface="+mn-lt"/>
                  <a:cs typeface="+mn-lt"/>
                </a:endParaRP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D9BB616C-0C8D-04F2-2F1A-93D71E481D1C}"/>
                </a:ext>
              </a:extLst>
            </p:cNvPr>
            <p:cNvGrpSpPr/>
            <p:nvPr/>
          </p:nvGrpSpPr>
          <p:grpSpPr>
            <a:xfrm>
              <a:off x="6954277" y="645412"/>
              <a:ext cx="407114" cy="338554"/>
              <a:chOff x="4364945" y="2385080"/>
              <a:chExt cx="407114" cy="338554"/>
            </a:xfrm>
          </p:grpSpPr>
          <p:sp>
            <p:nvSpPr>
              <p:cNvPr id="1039" name="Oval 1038">
                <a:extLst>
                  <a:ext uri="{FF2B5EF4-FFF2-40B4-BE49-F238E27FC236}">
                    <a16:creationId xmlns:a16="http://schemas.microsoft.com/office/drawing/2014/main" id="{8AB88A4E-231A-B472-F9F0-82267A268D4F}"/>
                  </a:ext>
                </a:extLst>
              </p:cNvPr>
              <p:cNvSpPr/>
              <p:nvPr/>
            </p:nvSpPr>
            <p:spPr>
              <a:xfrm>
                <a:off x="4446010" y="2432771"/>
                <a:ext cx="258475" cy="25847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40" name="TextBox 1039">
                <a:extLst>
                  <a:ext uri="{FF2B5EF4-FFF2-40B4-BE49-F238E27FC236}">
                    <a16:creationId xmlns:a16="http://schemas.microsoft.com/office/drawing/2014/main" id="{7F6B8AFB-6E49-6A96-1CA4-D1483F1820AA}"/>
                  </a:ext>
                </a:extLst>
              </p:cNvPr>
              <p:cNvSpPr txBox="1"/>
              <p:nvPr/>
            </p:nvSpPr>
            <p:spPr>
              <a:xfrm>
                <a:off x="4364945" y="2385080"/>
                <a:ext cx="407114" cy="338554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ea typeface="+mn-lt"/>
                    <a:cs typeface="+mn-lt"/>
                  </a:rPr>
                  <a:t>D</a:t>
                </a:r>
                <a:endParaRPr lang="en-US" dirty="0">
                  <a:solidFill>
                    <a:schemeClr val="bg1"/>
                  </a:solidFill>
                  <a:ea typeface="+mn-lt"/>
                  <a:cs typeface="+mn-lt"/>
                </a:endParaRP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C7D567C1-E4DC-03B5-B9DA-47383835DF7A}"/>
                </a:ext>
              </a:extLst>
            </p:cNvPr>
            <p:cNvGrpSpPr/>
            <p:nvPr/>
          </p:nvGrpSpPr>
          <p:grpSpPr>
            <a:xfrm>
              <a:off x="7423412" y="585590"/>
              <a:ext cx="407114" cy="338554"/>
              <a:chOff x="4364945" y="2385080"/>
              <a:chExt cx="407114" cy="338554"/>
            </a:xfrm>
          </p:grpSpPr>
          <p:sp>
            <p:nvSpPr>
              <p:cNvPr id="1037" name="Oval 1036">
                <a:extLst>
                  <a:ext uri="{FF2B5EF4-FFF2-40B4-BE49-F238E27FC236}">
                    <a16:creationId xmlns:a16="http://schemas.microsoft.com/office/drawing/2014/main" id="{BB318F42-8A00-B778-9CED-AE3342014254}"/>
                  </a:ext>
                </a:extLst>
              </p:cNvPr>
              <p:cNvSpPr/>
              <p:nvPr/>
            </p:nvSpPr>
            <p:spPr>
              <a:xfrm>
                <a:off x="4446010" y="2432771"/>
                <a:ext cx="258475" cy="25847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38" name="TextBox 1037">
                <a:extLst>
                  <a:ext uri="{FF2B5EF4-FFF2-40B4-BE49-F238E27FC236}">
                    <a16:creationId xmlns:a16="http://schemas.microsoft.com/office/drawing/2014/main" id="{53CC3B21-C0D6-3694-5DA3-295D8DF06E8E}"/>
                  </a:ext>
                </a:extLst>
              </p:cNvPr>
              <p:cNvSpPr txBox="1"/>
              <p:nvPr/>
            </p:nvSpPr>
            <p:spPr>
              <a:xfrm>
                <a:off x="4364945" y="2385080"/>
                <a:ext cx="407114" cy="338554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ea typeface="+mn-lt"/>
                    <a:cs typeface="+mn-lt"/>
                  </a:rPr>
                  <a:t>E</a:t>
                </a:r>
                <a:endParaRPr lang="en-US" dirty="0">
                  <a:solidFill>
                    <a:schemeClr val="bg1"/>
                  </a:solidFill>
                  <a:ea typeface="+mn-lt"/>
                  <a:cs typeface="+mn-lt"/>
                </a:endParaRP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574016AE-E713-D300-6AEE-BF53155BD3EF}"/>
                </a:ext>
              </a:extLst>
            </p:cNvPr>
            <p:cNvGrpSpPr/>
            <p:nvPr/>
          </p:nvGrpSpPr>
          <p:grpSpPr>
            <a:xfrm>
              <a:off x="7903917" y="1069307"/>
              <a:ext cx="407114" cy="338554"/>
              <a:chOff x="4364945" y="2385080"/>
              <a:chExt cx="407114" cy="338554"/>
            </a:xfrm>
          </p:grpSpPr>
          <p:sp>
            <p:nvSpPr>
              <p:cNvPr id="1035" name="Oval 1034">
                <a:extLst>
                  <a:ext uri="{FF2B5EF4-FFF2-40B4-BE49-F238E27FC236}">
                    <a16:creationId xmlns:a16="http://schemas.microsoft.com/office/drawing/2014/main" id="{9BAF2E82-7E81-39CD-465F-3175DC923BDC}"/>
                  </a:ext>
                </a:extLst>
              </p:cNvPr>
              <p:cNvSpPr/>
              <p:nvPr/>
            </p:nvSpPr>
            <p:spPr>
              <a:xfrm>
                <a:off x="4446010" y="2432771"/>
                <a:ext cx="258475" cy="25847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36" name="TextBox 1035">
                <a:extLst>
                  <a:ext uri="{FF2B5EF4-FFF2-40B4-BE49-F238E27FC236}">
                    <a16:creationId xmlns:a16="http://schemas.microsoft.com/office/drawing/2014/main" id="{4DBA3C70-9C00-31BB-E5D6-47CE0F60AE9B}"/>
                  </a:ext>
                </a:extLst>
              </p:cNvPr>
              <p:cNvSpPr txBox="1"/>
              <p:nvPr/>
            </p:nvSpPr>
            <p:spPr>
              <a:xfrm>
                <a:off x="4364945" y="2385080"/>
                <a:ext cx="407114" cy="338554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ea typeface="+mn-lt"/>
                    <a:cs typeface="+mn-lt"/>
                  </a:rPr>
                  <a:t>F</a:t>
                </a:r>
                <a:endParaRPr lang="en-US" dirty="0">
                  <a:solidFill>
                    <a:schemeClr val="bg1"/>
                  </a:solidFill>
                  <a:ea typeface="+mn-lt"/>
                  <a:cs typeface="+mn-lt"/>
                </a:endParaRPr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65C2BF9E-502D-050F-0188-0D62635057FE}"/>
                </a:ext>
              </a:extLst>
            </p:cNvPr>
            <p:cNvGrpSpPr/>
            <p:nvPr/>
          </p:nvGrpSpPr>
          <p:grpSpPr>
            <a:xfrm>
              <a:off x="7443899" y="2238849"/>
              <a:ext cx="407114" cy="338554"/>
              <a:chOff x="4364945" y="2385080"/>
              <a:chExt cx="407114" cy="338554"/>
            </a:xfrm>
          </p:grpSpPr>
          <p:sp>
            <p:nvSpPr>
              <p:cNvPr id="1033" name="Oval 1032">
                <a:extLst>
                  <a:ext uri="{FF2B5EF4-FFF2-40B4-BE49-F238E27FC236}">
                    <a16:creationId xmlns:a16="http://schemas.microsoft.com/office/drawing/2014/main" id="{FFC23C2E-3D08-2BB1-FB1F-152BFF9F3015}"/>
                  </a:ext>
                </a:extLst>
              </p:cNvPr>
              <p:cNvSpPr/>
              <p:nvPr/>
            </p:nvSpPr>
            <p:spPr>
              <a:xfrm>
                <a:off x="4446010" y="2432771"/>
                <a:ext cx="258475" cy="25847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34" name="TextBox 1033">
                <a:extLst>
                  <a:ext uri="{FF2B5EF4-FFF2-40B4-BE49-F238E27FC236}">
                    <a16:creationId xmlns:a16="http://schemas.microsoft.com/office/drawing/2014/main" id="{B3FF281B-615E-5746-2D9F-2916D25B77D8}"/>
                  </a:ext>
                </a:extLst>
              </p:cNvPr>
              <p:cNvSpPr txBox="1"/>
              <p:nvPr/>
            </p:nvSpPr>
            <p:spPr>
              <a:xfrm>
                <a:off x="4364945" y="2385080"/>
                <a:ext cx="407114" cy="338554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ea typeface="+mn-lt"/>
                    <a:cs typeface="+mn-lt"/>
                  </a:rPr>
                  <a:t>G</a:t>
                </a:r>
                <a:endParaRPr lang="en-US" dirty="0">
                  <a:solidFill>
                    <a:schemeClr val="bg1"/>
                  </a:solidFill>
                  <a:ea typeface="+mn-lt"/>
                  <a:cs typeface="+mn-lt"/>
                </a:endParaRPr>
              </a:p>
            </p:txBody>
          </p:sp>
        </p:grpSp>
        <p:grpSp>
          <p:nvGrpSpPr>
            <p:cNvPr id="1024" name="Group 1023">
              <a:extLst>
                <a:ext uri="{FF2B5EF4-FFF2-40B4-BE49-F238E27FC236}">
                  <a16:creationId xmlns:a16="http://schemas.microsoft.com/office/drawing/2014/main" id="{1C5AE0E6-0519-8795-5E10-6B6E6E3AEC42}"/>
                </a:ext>
              </a:extLst>
            </p:cNvPr>
            <p:cNvGrpSpPr/>
            <p:nvPr/>
          </p:nvGrpSpPr>
          <p:grpSpPr>
            <a:xfrm>
              <a:off x="5707900" y="3635941"/>
              <a:ext cx="407114" cy="338554"/>
              <a:chOff x="4364945" y="2385080"/>
              <a:chExt cx="407114" cy="338554"/>
            </a:xfrm>
          </p:grpSpPr>
          <p:sp>
            <p:nvSpPr>
              <p:cNvPr id="1031" name="Oval 1030">
                <a:extLst>
                  <a:ext uri="{FF2B5EF4-FFF2-40B4-BE49-F238E27FC236}">
                    <a16:creationId xmlns:a16="http://schemas.microsoft.com/office/drawing/2014/main" id="{A83D4E87-EE23-F6F6-EE1C-28228F28E764}"/>
                  </a:ext>
                </a:extLst>
              </p:cNvPr>
              <p:cNvSpPr/>
              <p:nvPr/>
            </p:nvSpPr>
            <p:spPr>
              <a:xfrm>
                <a:off x="4446010" y="2432771"/>
                <a:ext cx="258475" cy="25847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32" name="TextBox 1031">
                <a:extLst>
                  <a:ext uri="{FF2B5EF4-FFF2-40B4-BE49-F238E27FC236}">
                    <a16:creationId xmlns:a16="http://schemas.microsoft.com/office/drawing/2014/main" id="{18DBE8B4-8B67-4DA0-454E-53D2F159AE0A}"/>
                  </a:ext>
                </a:extLst>
              </p:cNvPr>
              <p:cNvSpPr txBox="1"/>
              <p:nvPr/>
            </p:nvSpPr>
            <p:spPr>
              <a:xfrm>
                <a:off x="4364945" y="2385080"/>
                <a:ext cx="407114" cy="338554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ea typeface="+mn-lt"/>
                    <a:cs typeface="+mn-lt"/>
                  </a:rPr>
                  <a:t>H</a:t>
                </a:r>
                <a:endParaRPr lang="en-US" dirty="0">
                  <a:solidFill>
                    <a:schemeClr val="bg1"/>
                  </a:solidFill>
                  <a:ea typeface="+mn-lt"/>
                  <a:cs typeface="+mn-lt"/>
                </a:endParaRPr>
              </a:p>
            </p:txBody>
          </p:sp>
        </p:grpSp>
        <p:grpSp>
          <p:nvGrpSpPr>
            <p:cNvPr id="1025" name="Group 1024">
              <a:extLst>
                <a:ext uri="{FF2B5EF4-FFF2-40B4-BE49-F238E27FC236}">
                  <a16:creationId xmlns:a16="http://schemas.microsoft.com/office/drawing/2014/main" id="{098F406F-1965-6110-4325-FF3A1FCE3EE4}"/>
                </a:ext>
              </a:extLst>
            </p:cNvPr>
            <p:cNvGrpSpPr/>
            <p:nvPr/>
          </p:nvGrpSpPr>
          <p:grpSpPr>
            <a:xfrm>
              <a:off x="7759944" y="3825918"/>
              <a:ext cx="407114" cy="338554"/>
              <a:chOff x="4364945" y="2385080"/>
              <a:chExt cx="407114" cy="338554"/>
            </a:xfrm>
          </p:grpSpPr>
          <p:sp>
            <p:nvSpPr>
              <p:cNvPr id="1029" name="Oval 1028">
                <a:extLst>
                  <a:ext uri="{FF2B5EF4-FFF2-40B4-BE49-F238E27FC236}">
                    <a16:creationId xmlns:a16="http://schemas.microsoft.com/office/drawing/2014/main" id="{AF11CA1B-D309-605E-A78A-F8DA47B53578}"/>
                  </a:ext>
                </a:extLst>
              </p:cNvPr>
              <p:cNvSpPr/>
              <p:nvPr/>
            </p:nvSpPr>
            <p:spPr>
              <a:xfrm>
                <a:off x="4446010" y="2432771"/>
                <a:ext cx="258475" cy="25847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30" name="TextBox 1029">
                <a:extLst>
                  <a:ext uri="{FF2B5EF4-FFF2-40B4-BE49-F238E27FC236}">
                    <a16:creationId xmlns:a16="http://schemas.microsoft.com/office/drawing/2014/main" id="{9905EC10-7F65-A1FE-82A0-8A0725526DDB}"/>
                  </a:ext>
                </a:extLst>
              </p:cNvPr>
              <p:cNvSpPr txBox="1"/>
              <p:nvPr/>
            </p:nvSpPr>
            <p:spPr>
              <a:xfrm>
                <a:off x="4364945" y="2385080"/>
                <a:ext cx="407114" cy="338554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ea typeface="+mn-lt"/>
                    <a:cs typeface="+mn-lt"/>
                  </a:rPr>
                  <a:t>I</a:t>
                </a:r>
                <a:endParaRPr lang="en-US" dirty="0">
                  <a:solidFill>
                    <a:schemeClr val="bg1"/>
                  </a:solidFill>
                  <a:ea typeface="+mn-lt"/>
                  <a:cs typeface="+mn-lt"/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4231250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0C0D7-C7A3-9BBA-C672-144137706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rectangular object with a white label&#10;&#10;AI-generated content may be incorrect.">
            <a:extLst>
              <a:ext uri="{FF2B5EF4-FFF2-40B4-BE49-F238E27FC236}">
                <a16:creationId xmlns:a16="http://schemas.microsoft.com/office/drawing/2014/main" id="{A2CD2C2C-D519-F2FF-E6CD-F952419283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257" y="1103378"/>
            <a:ext cx="2286000" cy="334478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B8AB7AF6-7B38-20DC-C225-E9D5CE4D3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Cartridge overview </a:t>
            </a:r>
            <a:r>
              <a:rPr lang="en-US" sz="1400" dirty="0"/>
              <a:t>– cont’d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698E2D-759A-513C-2113-860367C594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IN" dirty="0"/>
              <a:t>|    </a:t>
            </a:r>
            <a:fld id="{7B2119CD-3B2D-4CEB-B404-D2E3F8CD6D69}" type="slidenum">
              <a:rPr lang="en-IN" smtClean="0"/>
              <a:pPr/>
              <a:t>8</a:t>
            </a:fld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9FB20-C5F8-2B6A-5209-31842E68E73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2920" y="1287167"/>
            <a:ext cx="5093404" cy="3397250"/>
          </a:xfrm>
        </p:spPr>
        <p:txBody>
          <a:bodyPr vert="horz" lIns="0" tIns="0" rIns="91440" bIns="45720" rtlCol="0" anchor="t">
            <a:noAutofit/>
          </a:bodyPr>
          <a:lstStyle/>
          <a:p>
            <a:r>
              <a:rPr lang="en-US" dirty="0">
                <a:cs typeface="Calibri"/>
              </a:rPr>
              <a:t>ANATOMY OF A CARTRIDGE</a:t>
            </a:r>
          </a:p>
          <a:p>
            <a:r>
              <a:rPr lang="en-US" sz="1400" dirty="0">
                <a:solidFill>
                  <a:schemeClr val="tx1"/>
                </a:solidFill>
                <a:cs typeface="Calibri"/>
              </a:rPr>
              <a:t>On each cartridge, there are important areas to note</a:t>
            </a:r>
            <a:endParaRPr lang="en-US" sz="1400" dirty="0">
              <a:solidFill>
                <a:schemeClr val="tx1"/>
              </a:solidFill>
              <a:ea typeface="Calibri"/>
              <a:cs typeface="Calibri"/>
            </a:endParaRPr>
          </a:p>
          <a:p>
            <a:pPr marL="0" lvl="1" indent="0">
              <a:buNone/>
            </a:pPr>
            <a:endParaRPr lang="en-US" dirty="0"/>
          </a:p>
          <a:p>
            <a:pPr marL="0" lvl="1" indent="0">
              <a:buNone/>
            </a:pPr>
            <a:r>
              <a:rPr lang="en-US" b="1" dirty="0">
                <a:solidFill>
                  <a:schemeClr val="accent3"/>
                </a:solidFill>
              </a:rPr>
              <a:t>A</a:t>
            </a:r>
            <a:r>
              <a:rPr lang="en-US" dirty="0"/>
              <a:t>  Contact pads &amp; sensors (do not touch)</a:t>
            </a:r>
            <a:endParaRPr lang="en-US" dirty="0">
              <a:ea typeface="Calibri"/>
              <a:cs typeface="Calibri"/>
            </a:endParaRPr>
          </a:p>
          <a:p>
            <a:pPr marL="0" lvl="1" indent="0">
              <a:buNone/>
            </a:pPr>
            <a:r>
              <a:rPr lang="en-US" b="1" dirty="0">
                <a:solidFill>
                  <a:schemeClr val="accent3"/>
                </a:solidFill>
              </a:rPr>
              <a:t>B</a:t>
            </a:r>
            <a:r>
              <a:rPr lang="en-US" dirty="0"/>
              <a:t>  Calibrant Pack (do not touch)</a:t>
            </a:r>
            <a:endParaRPr lang="en-US" dirty="0">
              <a:ea typeface="Calibri"/>
              <a:cs typeface="Calibri"/>
            </a:endParaRPr>
          </a:p>
          <a:p>
            <a:pPr marL="0" lvl="1" indent="0">
              <a:buNone/>
            </a:pPr>
            <a:r>
              <a:rPr lang="en-US" b="1" dirty="0">
                <a:solidFill>
                  <a:schemeClr val="accent3"/>
                </a:solidFill>
              </a:rPr>
              <a:t>C</a:t>
            </a:r>
            <a:r>
              <a:rPr lang="en-US" dirty="0"/>
              <a:t>  Cartridge Closure</a:t>
            </a:r>
            <a:endParaRPr lang="en-US" dirty="0">
              <a:ea typeface="Calibri"/>
              <a:cs typeface="Calibri"/>
            </a:endParaRPr>
          </a:p>
          <a:p>
            <a:pPr marL="0" lvl="1" indent="0">
              <a:buNone/>
            </a:pPr>
            <a:r>
              <a:rPr lang="en-US" b="1" dirty="0">
                <a:solidFill>
                  <a:schemeClr val="accent3"/>
                </a:solidFill>
              </a:rPr>
              <a:t>D</a:t>
            </a:r>
            <a:r>
              <a:rPr lang="en-US" dirty="0"/>
              <a:t>  Fill To Mark</a:t>
            </a:r>
            <a:endParaRPr lang="en-US" dirty="0">
              <a:ea typeface="Calibri"/>
              <a:cs typeface="Calibri"/>
            </a:endParaRPr>
          </a:p>
          <a:p>
            <a:pPr marL="0" lvl="1" indent="0">
              <a:buNone/>
            </a:pPr>
            <a:r>
              <a:rPr lang="en-US" b="1" dirty="0">
                <a:solidFill>
                  <a:schemeClr val="accent3"/>
                </a:solidFill>
              </a:rPr>
              <a:t>E</a:t>
            </a:r>
            <a:r>
              <a:rPr lang="en-US" dirty="0"/>
              <a:t>  Sample Well</a:t>
            </a:r>
            <a:endParaRPr lang="en-US" dirty="0">
              <a:ea typeface="Calibri"/>
              <a:cs typeface="Calibri"/>
            </a:endParaRPr>
          </a:p>
          <a:p>
            <a:pPr marL="0" lvl="1" indent="0">
              <a:buNone/>
            </a:pPr>
            <a:r>
              <a:rPr lang="en-US" b="1" dirty="0">
                <a:solidFill>
                  <a:schemeClr val="accent3"/>
                </a:solidFill>
              </a:rPr>
              <a:t>F</a:t>
            </a:r>
            <a:r>
              <a:rPr lang="en-US" dirty="0"/>
              <a:t>  Sample Chamber</a:t>
            </a:r>
            <a:endParaRPr lang="en-US" dirty="0">
              <a:ea typeface="Calibri"/>
              <a:cs typeface="Calibri"/>
            </a:endParaRPr>
          </a:p>
          <a:p>
            <a:pPr marL="169545" lvl="1" indent="-169545"/>
            <a:endParaRPr lang="en-US" dirty="0">
              <a:ea typeface="Calibri"/>
              <a:cs typeface="Calibri"/>
            </a:endParaRPr>
          </a:p>
          <a:p>
            <a:pPr marL="169545" lvl="1" indent="-169545"/>
            <a:endParaRPr lang="en-US" dirty="0">
              <a:ea typeface="Calibri"/>
              <a:cs typeface="Calibri"/>
            </a:endParaRPr>
          </a:p>
        </p:txBody>
      </p:sp>
      <p:sp>
        <p:nvSpPr>
          <p:cNvPr id="7" name="Text Box 19">
            <a:extLst>
              <a:ext uri="{FF2B5EF4-FFF2-40B4-BE49-F238E27FC236}">
                <a16:creationId xmlns:a16="http://schemas.microsoft.com/office/drawing/2014/main" id="{5BEEB709-954C-671C-56F9-713E470FC5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0085" y="1171653"/>
            <a:ext cx="616980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lIns="0" tIns="91440" rIns="0" bIns="9144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400" b="1" dirty="0">
                <a:solidFill>
                  <a:schemeClr val="accent1"/>
                </a:solidFill>
              </a:rPr>
              <a:t>TOP</a:t>
            </a:r>
          </a:p>
        </p:txBody>
      </p:sp>
      <p:sp>
        <p:nvSpPr>
          <p:cNvPr id="8" name="Text Box 19">
            <a:extLst>
              <a:ext uri="{FF2B5EF4-FFF2-40B4-BE49-F238E27FC236}">
                <a16:creationId xmlns:a16="http://schemas.microsoft.com/office/drawing/2014/main" id="{E8EDBC17-8DCA-B6C8-7782-8D9098FD9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1539" y="4219160"/>
            <a:ext cx="834404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lIns="0" tIns="91440" rIns="0" bIns="9144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400" b="1" dirty="0">
                <a:solidFill>
                  <a:schemeClr val="accent1"/>
                </a:solidFill>
              </a:rPr>
              <a:t>BOTTOM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C5F9F75-1000-03B4-4B19-15F819CE1B19}"/>
              </a:ext>
            </a:extLst>
          </p:cNvPr>
          <p:cNvCxnSpPr>
            <a:cxnSpLocks/>
          </p:cNvCxnSpPr>
          <p:nvPr/>
        </p:nvCxnSpPr>
        <p:spPr>
          <a:xfrm flipV="1">
            <a:off x="7198081" y="2873939"/>
            <a:ext cx="141335" cy="119571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14ADACD9-E441-B163-6D69-DE4613FD686D}"/>
              </a:ext>
            </a:extLst>
          </p:cNvPr>
          <p:cNvGrpSpPr/>
          <p:nvPr/>
        </p:nvGrpSpPr>
        <p:grpSpPr>
          <a:xfrm>
            <a:off x="6178528" y="1556459"/>
            <a:ext cx="407114" cy="338554"/>
            <a:chOff x="4364945" y="2385080"/>
            <a:chExt cx="407114" cy="338554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B9DA60B-3CDA-EBEC-E151-D390C8F6CF93}"/>
                </a:ext>
              </a:extLst>
            </p:cNvPr>
            <p:cNvSpPr/>
            <p:nvPr/>
          </p:nvSpPr>
          <p:spPr>
            <a:xfrm>
              <a:off x="4446010" y="2432771"/>
              <a:ext cx="258475" cy="2584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00AC290-5609-2CEC-AF3B-02EE82FB5E3C}"/>
                </a:ext>
              </a:extLst>
            </p:cNvPr>
            <p:cNvSpPr txBox="1"/>
            <p:nvPr/>
          </p:nvSpPr>
          <p:spPr>
            <a:xfrm>
              <a:off x="4364945" y="2385080"/>
              <a:ext cx="407114" cy="33855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ea typeface="+mn-lt"/>
                  <a:cs typeface="+mn-lt"/>
                </a:rPr>
                <a:t>A</a:t>
              </a:r>
              <a:endParaRPr lang="en-US" dirty="0">
                <a:solidFill>
                  <a:schemeClr val="bg1"/>
                </a:solidFill>
                <a:ea typeface="+mn-lt"/>
                <a:cs typeface="+mn-lt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ED9A90E-9B33-E354-5C5B-C163A36A61E0}"/>
              </a:ext>
            </a:extLst>
          </p:cNvPr>
          <p:cNvGrpSpPr/>
          <p:nvPr/>
        </p:nvGrpSpPr>
        <p:grpSpPr>
          <a:xfrm>
            <a:off x="6737039" y="2283822"/>
            <a:ext cx="407114" cy="338554"/>
            <a:chOff x="4364945" y="2385080"/>
            <a:chExt cx="407114" cy="338554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BABAB0E-8602-19D2-BEBF-1BC0ED9F79A1}"/>
                </a:ext>
              </a:extLst>
            </p:cNvPr>
            <p:cNvSpPr/>
            <p:nvPr/>
          </p:nvSpPr>
          <p:spPr>
            <a:xfrm>
              <a:off x="4446010" y="2432771"/>
              <a:ext cx="258475" cy="2584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E5D39A7-5FF3-4261-DF98-CFAC2B1B79DD}"/>
                </a:ext>
              </a:extLst>
            </p:cNvPr>
            <p:cNvSpPr txBox="1"/>
            <p:nvPr/>
          </p:nvSpPr>
          <p:spPr>
            <a:xfrm>
              <a:off x="4364945" y="2385080"/>
              <a:ext cx="407114" cy="33855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ea typeface="+mn-lt"/>
                  <a:cs typeface="+mn-lt"/>
                </a:rPr>
                <a:t>B</a:t>
              </a:r>
              <a:endParaRPr lang="en-US" dirty="0">
                <a:solidFill>
                  <a:schemeClr val="bg1"/>
                </a:solidFill>
                <a:ea typeface="+mn-lt"/>
                <a:cs typeface="+mn-lt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A73972B-D214-9D25-15A1-9B3F0525A9F3}"/>
              </a:ext>
            </a:extLst>
          </p:cNvPr>
          <p:cNvGrpSpPr/>
          <p:nvPr/>
        </p:nvGrpSpPr>
        <p:grpSpPr>
          <a:xfrm>
            <a:off x="6308414" y="3803492"/>
            <a:ext cx="407114" cy="338554"/>
            <a:chOff x="4364945" y="2385080"/>
            <a:chExt cx="407114" cy="338554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233A760D-2FE5-251B-7307-328B956C689B}"/>
                </a:ext>
              </a:extLst>
            </p:cNvPr>
            <p:cNvSpPr/>
            <p:nvPr/>
          </p:nvSpPr>
          <p:spPr>
            <a:xfrm>
              <a:off x="4446010" y="2432771"/>
              <a:ext cx="258475" cy="2584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CFE6CD0-A4A3-675F-5DBC-3AEE8872CA78}"/>
                </a:ext>
              </a:extLst>
            </p:cNvPr>
            <p:cNvSpPr txBox="1"/>
            <p:nvPr/>
          </p:nvSpPr>
          <p:spPr>
            <a:xfrm>
              <a:off x="4364945" y="2385080"/>
              <a:ext cx="407114" cy="33855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ea typeface="+mn-lt"/>
                  <a:cs typeface="+mn-lt"/>
                </a:rPr>
                <a:t>C</a:t>
              </a:r>
              <a:endParaRPr lang="en-US" dirty="0">
                <a:solidFill>
                  <a:schemeClr val="bg1"/>
                </a:solidFill>
                <a:ea typeface="+mn-lt"/>
                <a:cs typeface="+mn-lt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021A903-7A86-9548-8CEF-9731190B1A78}"/>
              </a:ext>
            </a:extLst>
          </p:cNvPr>
          <p:cNvGrpSpPr/>
          <p:nvPr/>
        </p:nvGrpSpPr>
        <p:grpSpPr>
          <a:xfrm>
            <a:off x="6925375" y="2887793"/>
            <a:ext cx="407114" cy="338554"/>
            <a:chOff x="4364945" y="2385080"/>
            <a:chExt cx="407114" cy="338554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139EEC80-8953-D8CD-2BC7-177E0D77D160}"/>
                </a:ext>
              </a:extLst>
            </p:cNvPr>
            <p:cNvSpPr/>
            <p:nvPr/>
          </p:nvSpPr>
          <p:spPr>
            <a:xfrm>
              <a:off x="4446010" y="2432771"/>
              <a:ext cx="258475" cy="2584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2AA12D8-E039-F835-01FF-1D37942D6D2D}"/>
                </a:ext>
              </a:extLst>
            </p:cNvPr>
            <p:cNvSpPr txBox="1"/>
            <p:nvPr/>
          </p:nvSpPr>
          <p:spPr>
            <a:xfrm>
              <a:off x="4364945" y="2385080"/>
              <a:ext cx="407114" cy="33855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ea typeface="+mn-lt"/>
                  <a:cs typeface="+mn-lt"/>
                </a:rPr>
                <a:t>D</a:t>
              </a:r>
              <a:endParaRPr lang="en-US" dirty="0">
                <a:solidFill>
                  <a:schemeClr val="bg1"/>
                </a:solidFill>
                <a:ea typeface="+mn-lt"/>
                <a:cs typeface="+mn-lt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D94FC79-0D6A-0AC9-21F7-B54F6926C692}"/>
              </a:ext>
            </a:extLst>
          </p:cNvPr>
          <p:cNvGrpSpPr/>
          <p:nvPr/>
        </p:nvGrpSpPr>
        <p:grpSpPr>
          <a:xfrm>
            <a:off x="7516358" y="3848952"/>
            <a:ext cx="407114" cy="338554"/>
            <a:chOff x="4364945" y="2385080"/>
            <a:chExt cx="407114" cy="338554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EFF750C1-C316-ADC5-5F16-8DB754DD64B5}"/>
                </a:ext>
              </a:extLst>
            </p:cNvPr>
            <p:cNvSpPr/>
            <p:nvPr/>
          </p:nvSpPr>
          <p:spPr>
            <a:xfrm>
              <a:off x="4446010" y="2432771"/>
              <a:ext cx="258475" cy="2584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544AC55-A59E-AB75-A28F-BF2E06B984A0}"/>
                </a:ext>
              </a:extLst>
            </p:cNvPr>
            <p:cNvSpPr txBox="1"/>
            <p:nvPr/>
          </p:nvSpPr>
          <p:spPr>
            <a:xfrm>
              <a:off x="4364945" y="2385080"/>
              <a:ext cx="407114" cy="33855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ea typeface="+mn-lt"/>
                  <a:cs typeface="+mn-lt"/>
                </a:rPr>
                <a:t>E</a:t>
              </a:r>
              <a:endParaRPr lang="en-US" dirty="0">
                <a:solidFill>
                  <a:schemeClr val="bg1"/>
                </a:solidFill>
                <a:ea typeface="+mn-lt"/>
                <a:cs typeface="+mn-lt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1EC72CC-B509-B7AC-9C0B-21CB627B3DD9}"/>
              </a:ext>
            </a:extLst>
          </p:cNvPr>
          <p:cNvGrpSpPr/>
          <p:nvPr/>
        </p:nvGrpSpPr>
        <p:grpSpPr>
          <a:xfrm>
            <a:off x="7711187" y="3095611"/>
            <a:ext cx="407114" cy="338554"/>
            <a:chOff x="4364945" y="2385080"/>
            <a:chExt cx="407114" cy="338554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FCFEB140-B2B6-579B-E7AB-52EF16A0AC1B}"/>
                </a:ext>
              </a:extLst>
            </p:cNvPr>
            <p:cNvSpPr/>
            <p:nvPr/>
          </p:nvSpPr>
          <p:spPr>
            <a:xfrm>
              <a:off x="4446010" y="2432771"/>
              <a:ext cx="258475" cy="2584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753337E-3CCF-5F1C-AA1F-3CD89AA1FB13}"/>
                </a:ext>
              </a:extLst>
            </p:cNvPr>
            <p:cNvSpPr txBox="1"/>
            <p:nvPr/>
          </p:nvSpPr>
          <p:spPr>
            <a:xfrm>
              <a:off x="4364945" y="2385080"/>
              <a:ext cx="407114" cy="33855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ea typeface="+mn-lt"/>
                  <a:cs typeface="+mn-lt"/>
                </a:rPr>
                <a:t>F</a:t>
              </a:r>
              <a:endParaRPr lang="en-US" dirty="0">
                <a:solidFill>
                  <a:schemeClr val="bg1"/>
                </a:solidFill>
                <a:ea typeface="+mn-lt"/>
                <a:cs typeface="+mn-lt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411231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245CC-C74C-2F45-8E89-BA9F009ED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1955D95-94D4-94CB-8099-0CF292AE6FAF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9CD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18825B45-BEF0-E202-4C1D-2CCE9F0EE7FD}"/>
              </a:ext>
            </a:extLst>
          </p:cNvPr>
          <p:cNvSpPr txBox="1">
            <a:spLocks/>
          </p:cNvSpPr>
          <p:nvPr/>
        </p:nvSpPr>
        <p:spPr>
          <a:xfrm>
            <a:off x="502920" y="1995814"/>
            <a:ext cx="8138160" cy="48006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  <a:lvl2pPr marL="169863" indent="-1698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400050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2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576263" indent="-1698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744538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»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accent1"/>
                </a:solidFill>
                <a:latin typeface="+mn-lt"/>
              </a:rPr>
              <a:t>PERFORMING A PATIENT TEST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70C5063-42F1-B4B6-CE47-56A13BD1542D}"/>
              </a:ext>
            </a:extLst>
          </p:cNvPr>
          <p:cNvSpPr txBox="1">
            <a:spLocks/>
          </p:cNvSpPr>
          <p:nvPr/>
        </p:nvSpPr>
        <p:spPr>
          <a:xfrm>
            <a:off x="502920" y="2331719"/>
            <a:ext cx="8138160" cy="123444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0" kern="1200" cap="none" spc="0" baseline="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>
                <a:solidFill>
                  <a:schemeClr val="bg1"/>
                </a:solidFill>
              </a:rPr>
              <a:t>Running a Test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2565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D919ACB-1DCB-4E22-B339-852E5877F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Before beginning</a:t>
            </a:r>
            <a:endParaRPr lang="en-US" sz="1800" i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260B99-333C-446E-8D54-221A8BBF3C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10</a:t>
            </a:fld>
            <a:endParaRPr lang="en-IN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10FED7-DB71-48A5-AAF6-1FEAC45175CF}"/>
              </a:ext>
            </a:extLst>
          </p:cNvPr>
          <p:cNvSpPr txBox="1"/>
          <p:nvPr/>
        </p:nvSpPr>
        <p:spPr>
          <a:xfrm>
            <a:off x="1417501" y="1465456"/>
            <a:ext cx="4105475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14350"/>
            <a:r>
              <a:rPr lang="en-US" sz="1400" b="1" dirty="0">
                <a:solidFill>
                  <a:schemeClr val="accent3"/>
                </a:solidFill>
                <a:cs typeface="Calibri" panose="020F0502020204030204" pitchFamily="34" charset="0"/>
              </a:rPr>
              <a:t>QUICK TIPS</a:t>
            </a:r>
            <a:endParaRPr lang="en-US" sz="14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285750" indent="-285750" defTabSz="5143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cs typeface="Calibri" panose="020F0502020204030204" pitchFamily="34" charset="0"/>
              </a:rPr>
              <a:t>For best results, the cartridge and analyzer should be at room temperature</a:t>
            </a:r>
          </a:p>
          <a:p>
            <a:pPr marL="285750" indent="-285750" defTabSz="5143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cs typeface="Calibri" panose="020F0502020204030204" pitchFamily="34" charset="0"/>
              </a:rPr>
              <a:t>A cartridge should not be removed from its protective pouch until it is at room temperature (18-30 °C or 64-86 °F)</a:t>
            </a:r>
            <a:br>
              <a:rPr lang="en-US" sz="1400" dirty="0">
                <a:solidFill>
                  <a:srgbClr val="000000"/>
                </a:solidFill>
                <a:cs typeface="Calibri" panose="020F0502020204030204" pitchFamily="34" charset="0"/>
              </a:rPr>
            </a:br>
            <a:endParaRPr lang="en-US" sz="14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285750" indent="-285750" defTabSz="5143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cs typeface="Calibri" panose="020F0502020204030204" pitchFamily="34" charset="0"/>
              </a:rPr>
              <a:t>Since condensation on a cold cartridge may prevent proper contact with the analyzer, allow refrigerated cartridges to equilibrate at room temperature for </a:t>
            </a:r>
            <a:r>
              <a:rPr lang="en-US" sz="1400" dirty="0">
                <a:solidFill>
                  <a:schemeClr val="accent3"/>
                </a:solidFill>
                <a:cs typeface="Calibri" panose="020F0502020204030204" pitchFamily="34" charset="0"/>
              </a:rPr>
              <a:t>5 minutes for a single cartridge </a:t>
            </a:r>
            <a:r>
              <a:rPr lang="en-US" sz="1400" dirty="0">
                <a:solidFill>
                  <a:srgbClr val="000000"/>
                </a:solidFill>
                <a:cs typeface="Calibri" panose="020F0502020204030204" pitchFamily="34" charset="0"/>
              </a:rPr>
              <a:t>and </a:t>
            </a:r>
            <a:r>
              <a:rPr lang="en-US" sz="1400" dirty="0">
                <a:solidFill>
                  <a:schemeClr val="accent3"/>
                </a:solidFill>
                <a:cs typeface="Calibri" panose="020F0502020204030204" pitchFamily="34" charset="0"/>
              </a:rPr>
              <a:t>1 hour for an entire box </a:t>
            </a:r>
            <a:r>
              <a:rPr lang="en-US" sz="1400" dirty="0">
                <a:solidFill>
                  <a:srgbClr val="000000"/>
                </a:solidFill>
                <a:cs typeface="Calibri" panose="020F0502020204030204" pitchFamily="34" charset="0"/>
              </a:rPr>
              <a:t>before use</a:t>
            </a:r>
          </a:p>
          <a:p>
            <a:pPr defTabSz="514350"/>
            <a:endParaRPr lang="en-US" sz="1400" dirty="0">
              <a:solidFill>
                <a:srgbClr val="000000"/>
              </a:solidFill>
              <a:cs typeface="Calibri" panose="020F0502020204030204" pitchFamily="34" charset="0"/>
            </a:endParaRPr>
          </a:p>
        </p:txBody>
      </p:sp>
      <p:pic>
        <p:nvPicPr>
          <p:cNvPr id="3" name="Picture 2" descr="A grey device with a screen&#10;&#10;Description automatically generated">
            <a:extLst>
              <a:ext uri="{FF2B5EF4-FFF2-40B4-BE49-F238E27FC236}">
                <a16:creationId xmlns:a16="http://schemas.microsoft.com/office/drawing/2014/main" id="{54BC40CB-9759-A4B1-55CF-8D976961B6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817" y="795547"/>
            <a:ext cx="1218811" cy="36809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75AD70C-EC72-B55F-E995-9B89092928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85" r="32020"/>
          <a:stretch/>
        </p:blipFill>
        <p:spPr>
          <a:xfrm>
            <a:off x="7436940" y="797328"/>
            <a:ext cx="1205823" cy="3863989"/>
          </a:xfrm>
          <a:prstGeom prst="rect">
            <a:avLst/>
          </a:prstGeom>
        </p:spPr>
      </p:pic>
      <p:pic>
        <p:nvPicPr>
          <p:cNvPr id="8" name="Picture 7" descr="A light bulb with rays of light&#10;&#10;AI-generated content may be incorrect.">
            <a:extLst>
              <a:ext uri="{FF2B5EF4-FFF2-40B4-BE49-F238E27FC236}">
                <a16:creationId xmlns:a16="http://schemas.microsoft.com/office/drawing/2014/main" id="{10339107-A498-734C-A9D7-CD7AAF38E1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794" y="1553874"/>
            <a:ext cx="795338" cy="795338"/>
          </a:xfrm>
          <a:prstGeom prst="rect">
            <a:avLst/>
          </a:prstGeom>
        </p:spPr>
      </p:pic>
      <p:pic>
        <p:nvPicPr>
          <p:cNvPr id="2" name="Picture 1" descr="A white rectangular object with a white label&#10;&#10;AI-generated content may be incorrect.">
            <a:extLst>
              <a:ext uri="{FF2B5EF4-FFF2-40B4-BE49-F238E27FC236}">
                <a16:creationId xmlns:a16="http://schemas.microsoft.com/office/drawing/2014/main" id="{2F655FA3-D9C8-B548-B9DB-B99043D5DAA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212" y="3611703"/>
            <a:ext cx="731520" cy="10703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79476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D919ACB-1DCB-4E22-B339-852E5877F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Before beginning </a:t>
            </a:r>
            <a:r>
              <a:rPr lang="en-US" sz="1400" dirty="0"/>
              <a:t>– cont’d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260B99-333C-446E-8D54-221A8BBF3C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11</a:t>
            </a:fld>
            <a:endParaRPr lang="en-IN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10FED7-DB71-48A5-AAF6-1FEAC45175CF}"/>
              </a:ext>
            </a:extLst>
          </p:cNvPr>
          <p:cNvSpPr txBox="1"/>
          <p:nvPr/>
        </p:nvSpPr>
        <p:spPr>
          <a:xfrm>
            <a:off x="1417502" y="1465456"/>
            <a:ext cx="425516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14350"/>
            <a:r>
              <a:rPr lang="en-US" sz="1400" b="1" dirty="0">
                <a:solidFill>
                  <a:schemeClr val="tx2"/>
                </a:solidFill>
                <a:cs typeface="Calibri" panose="020F0502020204030204" pitchFamily="34" charset="0"/>
              </a:rPr>
              <a:t>PRECAUTIONS</a:t>
            </a:r>
            <a:endParaRPr lang="en-US" sz="1400" b="1" dirty="0">
              <a:solidFill>
                <a:schemeClr val="tx2"/>
              </a:solidFill>
            </a:endParaRPr>
          </a:p>
          <a:p>
            <a:pPr marL="285750" indent="-285750" defTabSz="5143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0000"/>
                </a:solidFill>
                <a:cs typeface="Calibri" panose="020F0502020204030204" pitchFamily="34" charset="0"/>
              </a:rPr>
              <a:t>Use a cartridge immediately </a:t>
            </a:r>
            <a:r>
              <a:rPr lang="en-US" sz="1400" dirty="0">
                <a:solidFill>
                  <a:srgbClr val="000000"/>
                </a:solidFill>
                <a:cs typeface="Calibri" panose="020F0502020204030204" pitchFamily="34" charset="0"/>
              </a:rPr>
              <a:t>after removing it from its protective pouch. Prolonged exposure may cause a cartridge to fail a Quality Check</a:t>
            </a:r>
            <a:br>
              <a:rPr lang="en-US" sz="1400" dirty="0">
                <a:solidFill>
                  <a:srgbClr val="000000"/>
                </a:solidFill>
                <a:cs typeface="Calibri" panose="020F0502020204030204" pitchFamily="34" charset="0"/>
              </a:rPr>
            </a:br>
            <a:endParaRPr lang="en-US" sz="14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285750" indent="-285750" defTabSz="5143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cs typeface="Calibri" panose="020F0502020204030204" pitchFamily="34" charset="0"/>
              </a:rPr>
              <a:t>Do not return unopened, previously refrigerated cartridges to the refrigerator</a:t>
            </a:r>
            <a:br>
              <a:rPr lang="en-US" sz="1400" dirty="0">
                <a:solidFill>
                  <a:srgbClr val="000000"/>
                </a:solidFill>
                <a:cs typeface="Calibri" panose="020F0502020204030204" pitchFamily="34" charset="0"/>
              </a:rPr>
            </a:br>
            <a:endParaRPr lang="en-US" sz="14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285750" indent="-285750" defTabSz="5143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cs typeface="Calibri" panose="020F0502020204030204" pitchFamily="34" charset="0"/>
              </a:rPr>
              <a:t>Cartridges may be stored at room temperature for the time frame indicated on the cartridge box</a:t>
            </a:r>
            <a:endParaRPr lang="en-US" sz="1400" dirty="0"/>
          </a:p>
        </p:txBody>
      </p:sp>
      <p:pic>
        <p:nvPicPr>
          <p:cNvPr id="2" name="Picture 1" descr="A grey device with a screen&#10;&#10;Description automatically generated">
            <a:extLst>
              <a:ext uri="{FF2B5EF4-FFF2-40B4-BE49-F238E27FC236}">
                <a16:creationId xmlns:a16="http://schemas.microsoft.com/office/drawing/2014/main" id="{EF4327B2-A3DD-1004-90ED-6E851D5C78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817" y="795547"/>
            <a:ext cx="1218811" cy="36809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8E9257-A8B9-A208-2504-18479B3FEC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85" r="32020"/>
          <a:stretch/>
        </p:blipFill>
        <p:spPr>
          <a:xfrm>
            <a:off x="7436940" y="797328"/>
            <a:ext cx="1205823" cy="3863989"/>
          </a:xfrm>
          <a:prstGeom prst="rect">
            <a:avLst/>
          </a:prstGeom>
        </p:spPr>
      </p:pic>
      <p:pic>
        <p:nvPicPr>
          <p:cNvPr id="9" name="Picture 8" descr="A blue exclamation mark in a triangle&#10;&#10;AI-generated content may be incorrect.">
            <a:extLst>
              <a:ext uri="{FF2B5EF4-FFF2-40B4-BE49-F238E27FC236}">
                <a16:creationId xmlns:a16="http://schemas.microsoft.com/office/drawing/2014/main" id="{5869B093-296E-7BD5-C88A-9E1435360A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237" y="1465456"/>
            <a:ext cx="691429" cy="691429"/>
          </a:xfrm>
          <a:prstGeom prst="rect">
            <a:avLst/>
          </a:prstGeom>
        </p:spPr>
      </p:pic>
      <p:pic>
        <p:nvPicPr>
          <p:cNvPr id="4" name="Picture 3" descr="A white rectangular object with a white label&#10;&#10;AI-generated content may be incorrect.">
            <a:extLst>
              <a:ext uri="{FF2B5EF4-FFF2-40B4-BE49-F238E27FC236}">
                <a16:creationId xmlns:a16="http://schemas.microsoft.com/office/drawing/2014/main" id="{A7F39F65-9D5A-A18F-6DE7-D4E75E341B1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6" t="11327" r="16655" b="8167"/>
          <a:stretch>
            <a:fillRect/>
          </a:stretch>
        </p:blipFill>
        <p:spPr>
          <a:xfrm>
            <a:off x="7166125" y="3623312"/>
            <a:ext cx="560373" cy="9601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64287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8EF73-D0C9-65B1-BFD7-1C195E3DF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14951BD-F743-1D30-D3D7-9C8678FBB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process overview</a:t>
            </a:r>
          </a:p>
        </p:txBody>
      </p:sp>
      <p:sp>
        <p:nvSpPr>
          <p:cNvPr id="6" name="Slide Number Placeholder 20">
            <a:extLst>
              <a:ext uri="{FF2B5EF4-FFF2-40B4-BE49-F238E27FC236}">
                <a16:creationId xmlns:a16="http://schemas.microsoft.com/office/drawing/2014/main" id="{F828CA88-791A-A8B2-36DF-867A4513247F}"/>
              </a:ext>
            </a:extLst>
          </p:cNvPr>
          <p:cNvSpPr txBox="1">
            <a:spLocks/>
          </p:cNvSpPr>
          <p:nvPr/>
        </p:nvSpPr>
        <p:spPr>
          <a:xfrm>
            <a:off x="8167057" y="4767263"/>
            <a:ext cx="724993" cy="2746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1050" dirty="0"/>
              <a:t>|    </a:t>
            </a:r>
            <a:fld id="{7B2119CD-3B2D-4CEB-B404-D2E3F8CD6D69}" type="slidenum">
              <a:rPr lang="en-IN" sz="1050" smtClean="0"/>
              <a:pPr/>
              <a:t>12</a:t>
            </a:fld>
            <a:endParaRPr lang="en-IN" sz="1050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29001FA-069A-FD26-FEB1-E79118586D3A}"/>
              </a:ext>
            </a:extLst>
          </p:cNvPr>
          <p:cNvCxnSpPr>
            <a:cxnSpLocks/>
          </p:cNvCxnSpPr>
          <p:nvPr/>
        </p:nvCxnSpPr>
        <p:spPr>
          <a:xfrm flipV="1">
            <a:off x="999293" y="4403630"/>
            <a:ext cx="6709292" cy="71435"/>
          </a:xfrm>
          <a:prstGeom prst="line">
            <a:avLst/>
          </a:prstGeom>
          <a:ln>
            <a:solidFill>
              <a:schemeClr val="accent3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E6F879E-2524-6D20-0930-590506EEFAFB}"/>
              </a:ext>
            </a:extLst>
          </p:cNvPr>
          <p:cNvCxnSpPr>
            <a:cxnSpLocks/>
          </p:cNvCxnSpPr>
          <p:nvPr/>
        </p:nvCxnSpPr>
        <p:spPr>
          <a:xfrm>
            <a:off x="854801" y="2607201"/>
            <a:ext cx="6684291" cy="23572"/>
          </a:xfrm>
          <a:prstGeom prst="line">
            <a:avLst/>
          </a:prstGeom>
          <a:ln>
            <a:solidFill>
              <a:schemeClr val="accent3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1" name="Text Box 19">
            <a:extLst>
              <a:ext uri="{FF2B5EF4-FFF2-40B4-BE49-F238E27FC236}">
                <a16:creationId xmlns:a16="http://schemas.microsoft.com/office/drawing/2014/main" id="{14A9B953-4AF1-3CFF-FBC8-7EE350D987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4726" y="2452056"/>
            <a:ext cx="933276" cy="3231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lIns="0" tIns="91440" rIns="0" bIns="9144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900" b="1" dirty="0">
                <a:solidFill>
                  <a:schemeClr val="accent1"/>
                </a:solidFill>
              </a:rPr>
              <a:t>COLLECT SAMPLE</a:t>
            </a:r>
          </a:p>
        </p:txBody>
      </p:sp>
      <p:sp>
        <p:nvSpPr>
          <p:cNvPr id="12" name="Text Box 19">
            <a:extLst>
              <a:ext uri="{FF2B5EF4-FFF2-40B4-BE49-F238E27FC236}">
                <a16:creationId xmlns:a16="http://schemas.microsoft.com/office/drawing/2014/main" id="{D68A7E9E-4062-04E5-5F82-A5CBFA8B6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5393" y="2466377"/>
            <a:ext cx="808367" cy="3231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lIns="0" tIns="91440" rIns="0" bIns="9144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900" b="1" dirty="0">
                <a:solidFill>
                  <a:schemeClr val="accent1"/>
                </a:solidFill>
              </a:rPr>
              <a:t>MIX SAMPLE</a:t>
            </a:r>
          </a:p>
        </p:txBody>
      </p:sp>
      <p:sp>
        <p:nvSpPr>
          <p:cNvPr id="19" name="Text Box 19">
            <a:extLst>
              <a:ext uri="{FF2B5EF4-FFF2-40B4-BE49-F238E27FC236}">
                <a16:creationId xmlns:a16="http://schemas.microsoft.com/office/drawing/2014/main" id="{4867BDA4-2253-05EC-DDF1-0A6A3273AC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1821" y="4281012"/>
            <a:ext cx="1151177" cy="3231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lIns="0" tIns="91440" rIns="0" bIns="9144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900" b="1" dirty="0">
                <a:solidFill>
                  <a:schemeClr val="accent1"/>
                </a:solidFill>
              </a:rPr>
              <a:t>DISCARD FIRST DROPS</a:t>
            </a:r>
          </a:p>
        </p:txBody>
      </p:sp>
      <p:sp>
        <p:nvSpPr>
          <p:cNvPr id="21" name="Text Box 19">
            <a:extLst>
              <a:ext uri="{FF2B5EF4-FFF2-40B4-BE49-F238E27FC236}">
                <a16:creationId xmlns:a16="http://schemas.microsoft.com/office/drawing/2014/main" id="{C0E7ACE9-C6E6-1B17-68C8-66E427F2CB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5868" y="4284475"/>
            <a:ext cx="1277349" cy="3231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lIns="0" tIns="91440" rIns="0" bIns="9144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900" b="1" dirty="0">
                <a:solidFill>
                  <a:schemeClr val="accent1"/>
                </a:solidFill>
              </a:rPr>
              <a:t>FILL &amp; CLOSE CARTRIDGE</a:t>
            </a:r>
          </a:p>
        </p:txBody>
      </p:sp>
      <p:sp>
        <p:nvSpPr>
          <p:cNvPr id="22" name="Text Box 19">
            <a:extLst>
              <a:ext uri="{FF2B5EF4-FFF2-40B4-BE49-F238E27FC236}">
                <a16:creationId xmlns:a16="http://schemas.microsoft.com/office/drawing/2014/main" id="{EE6E68E7-5D13-6BE6-80BB-F77776D648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498" y="4277549"/>
            <a:ext cx="1020793" cy="3231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lIns="0" tIns="91440" rIns="0" bIns="9144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900" b="1" dirty="0">
                <a:solidFill>
                  <a:schemeClr val="accent1"/>
                </a:solidFill>
              </a:rPr>
              <a:t>INSERT CARTRIDGE</a:t>
            </a:r>
          </a:p>
        </p:txBody>
      </p:sp>
      <p:sp>
        <p:nvSpPr>
          <p:cNvPr id="24" name="Text Box 19">
            <a:extLst>
              <a:ext uri="{FF2B5EF4-FFF2-40B4-BE49-F238E27FC236}">
                <a16:creationId xmlns:a16="http://schemas.microsoft.com/office/drawing/2014/main" id="{6473CE78-6459-BFA8-966A-2A1FA16815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4411" y="2443724"/>
            <a:ext cx="1086925" cy="3231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lIns="0" tIns="91440" rIns="0" bIns="9144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900" b="1" dirty="0">
                <a:solidFill>
                  <a:schemeClr val="accent1"/>
                </a:solidFill>
              </a:rPr>
              <a:t>PREPARE ANALYZER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4672A3E-F0D9-09AF-605D-D464469B9114}"/>
              </a:ext>
            </a:extLst>
          </p:cNvPr>
          <p:cNvSpPr/>
          <p:nvPr/>
        </p:nvSpPr>
        <p:spPr>
          <a:xfrm>
            <a:off x="4878885" y="3195436"/>
            <a:ext cx="260350" cy="219079"/>
          </a:xfrm>
          <a:prstGeom prst="rect">
            <a:avLst/>
          </a:prstGeom>
          <a:solidFill>
            <a:srgbClr val="F4F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758E3257-92E0-2655-FCB8-C972B5BB66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3" r="17812"/>
          <a:stretch/>
        </p:blipFill>
        <p:spPr>
          <a:xfrm>
            <a:off x="6161862" y="2872507"/>
            <a:ext cx="1262492" cy="1353087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27" name="Picture 26" descr="A person holding a device&#10;&#10;AI-generated content may be incorrect.">
            <a:extLst>
              <a:ext uri="{FF2B5EF4-FFF2-40B4-BE49-F238E27FC236}">
                <a16:creationId xmlns:a16="http://schemas.microsoft.com/office/drawing/2014/main" id="{352DC9D8-F034-5BBE-FDC9-E37C2CA062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984" y="2874507"/>
            <a:ext cx="1369467" cy="1376426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98CD36BE-682E-CA18-2B9F-67656673780F}"/>
              </a:ext>
            </a:extLst>
          </p:cNvPr>
          <p:cNvGrpSpPr/>
          <p:nvPr/>
        </p:nvGrpSpPr>
        <p:grpSpPr>
          <a:xfrm>
            <a:off x="6123161" y="1057034"/>
            <a:ext cx="1465760" cy="1442679"/>
            <a:chOff x="6139919" y="889763"/>
            <a:chExt cx="1695140" cy="1668400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89C55E3-3A1F-98D5-461B-6EB7418D2236}"/>
                </a:ext>
              </a:extLst>
            </p:cNvPr>
            <p:cNvGrpSpPr/>
            <p:nvPr/>
          </p:nvGrpSpPr>
          <p:grpSpPr>
            <a:xfrm>
              <a:off x="6139919" y="889763"/>
              <a:ext cx="1695140" cy="1668400"/>
              <a:chOff x="6116680" y="1020946"/>
              <a:chExt cx="1733526" cy="1683775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913EF6A1-644E-E20C-8CFC-C6B03383B5C7}"/>
                  </a:ext>
                </a:extLst>
              </p:cNvPr>
              <p:cNvGrpSpPr/>
              <p:nvPr/>
            </p:nvGrpSpPr>
            <p:grpSpPr>
              <a:xfrm>
                <a:off x="6132472" y="1327104"/>
                <a:ext cx="1614573" cy="1377617"/>
                <a:chOff x="6140860" y="1341013"/>
                <a:chExt cx="1614573" cy="1377617"/>
              </a:xfrm>
            </p:grpSpPr>
            <p:pic>
              <p:nvPicPr>
                <p:cNvPr id="60" name="Picture 59" descr="A gloved hand holding a syringe&#10;&#10;Description automatically generated">
                  <a:extLst>
                    <a:ext uri="{FF2B5EF4-FFF2-40B4-BE49-F238E27FC236}">
                      <a16:creationId xmlns:a16="http://schemas.microsoft.com/office/drawing/2014/main" id="{14957CE7-157D-5165-F05A-C574BD3F1BA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497972">
                  <a:off x="6688068" y="1774021"/>
                  <a:ext cx="1067365" cy="944609"/>
                </a:xfrm>
                <a:prstGeom prst="rect">
                  <a:avLst/>
                </a:prstGeom>
              </p:spPr>
            </p:pic>
            <p:pic>
              <p:nvPicPr>
                <p:cNvPr id="61" name="Picture 60" descr="A hand in a purple glove holding a test tube with a red liquid&#10;&#10;Description automatically generated">
                  <a:extLst>
                    <a:ext uri="{FF2B5EF4-FFF2-40B4-BE49-F238E27FC236}">
                      <a16:creationId xmlns:a16="http://schemas.microsoft.com/office/drawing/2014/main" id="{6020C4BA-CFB9-0786-9E38-4701BE14E3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rightnessContrast bright="43000" contrast="12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40860" y="1341013"/>
                  <a:ext cx="1087688" cy="946063"/>
                </a:xfrm>
                <a:prstGeom prst="parallelogram">
                  <a:avLst/>
                </a:prstGeom>
              </p:spPr>
            </p:pic>
          </p:grp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A3CA6280-E28C-EC68-9A1E-C1027205C2EA}"/>
                  </a:ext>
                </a:extLst>
              </p:cNvPr>
              <p:cNvGrpSpPr/>
              <p:nvPr/>
            </p:nvGrpSpPr>
            <p:grpSpPr>
              <a:xfrm>
                <a:off x="6116680" y="1020946"/>
                <a:ext cx="620322" cy="502389"/>
                <a:chOff x="6038417" y="977821"/>
                <a:chExt cx="620322" cy="502389"/>
              </a:xfrm>
            </p:grpSpPr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223B3F43-7B8A-2CB9-0985-EE4886910CE2}"/>
                    </a:ext>
                  </a:extLst>
                </p:cNvPr>
                <p:cNvSpPr txBox="1"/>
                <p:nvPr/>
              </p:nvSpPr>
              <p:spPr>
                <a:xfrm>
                  <a:off x="6038417" y="977821"/>
                  <a:ext cx="620322" cy="431054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 rtlCol="0" anchor="t">
                  <a:spAutoFit/>
                </a:bodyPr>
                <a:lstStyle/>
                <a:p>
                  <a:pPr algn="l"/>
                  <a:r>
                    <a:rPr lang="en-US" b="1" dirty="0">
                      <a:solidFill>
                        <a:srgbClr val="C6006F"/>
                      </a:solidFill>
                    </a:rPr>
                    <a:t>10x</a:t>
                  </a:r>
                  <a:endParaRPr lang="en-US" b="1" dirty="0">
                    <a:solidFill>
                      <a:srgbClr val="C6006F"/>
                    </a:solidFill>
                    <a:ea typeface="Calibri"/>
                    <a:cs typeface="Calibri"/>
                  </a:endParaRPr>
                </a:p>
              </p:txBody>
            </p:sp>
            <p:sp>
              <p:nvSpPr>
                <p:cNvPr id="58" name="Arrow: Up 57">
                  <a:extLst>
                    <a:ext uri="{FF2B5EF4-FFF2-40B4-BE49-F238E27FC236}">
                      <a16:creationId xmlns:a16="http://schemas.microsoft.com/office/drawing/2014/main" id="{1CEB9D0E-DE17-3E52-933F-27F869954B3E}"/>
                    </a:ext>
                  </a:extLst>
                </p:cNvPr>
                <p:cNvSpPr/>
                <p:nvPr/>
              </p:nvSpPr>
              <p:spPr>
                <a:xfrm>
                  <a:off x="6140880" y="1317526"/>
                  <a:ext cx="151319" cy="157338"/>
                </a:xfrm>
                <a:prstGeom prst="upArrow">
                  <a:avLst/>
                </a:prstGeom>
                <a:solidFill>
                  <a:srgbClr val="C6006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  <p:sp>
              <p:nvSpPr>
                <p:cNvPr id="59" name="Arrow: Up 58">
                  <a:extLst>
                    <a:ext uri="{FF2B5EF4-FFF2-40B4-BE49-F238E27FC236}">
                      <a16:creationId xmlns:a16="http://schemas.microsoft.com/office/drawing/2014/main" id="{51756DD8-38B5-79C6-E05E-91E82F186286}"/>
                    </a:ext>
                  </a:extLst>
                </p:cNvPr>
                <p:cNvSpPr/>
                <p:nvPr/>
              </p:nvSpPr>
              <p:spPr>
                <a:xfrm rot="10800000">
                  <a:off x="6282621" y="1322872"/>
                  <a:ext cx="151319" cy="157338"/>
                </a:xfrm>
                <a:prstGeom prst="upArrow">
                  <a:avLst/>
                </a:prstGeom>
                <a:solidFill>
                  <a:srgbClr val="C6006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</p:grp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44E1CD9-BE94-A18D-B46B-F8CBE4F653AA}"/>
                  </a:ext>
                </a:extLst>
              </p:cNvPr>
              <p:cNvSpPr txBox="1"/>
              <p:nvPr/>
            </p:nvSpPr>
            <p:spPr>
              <a:xfrm>
                <a:off x="7254532" y="1484514"/>
                <a:ext cx="595674" cy="4310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 rtlCol="0" anchor="t">
                <a:spAutoFit/>
              </a:bodyPr>
              <a:lstStyle/>
              <a:p>
                <a:pPr algn="l"/>
                <a:r>
                  <a:rPr lang="en-US" b="1" dirty="0">
                    <a:solidFill>
                      <a:srgbClr val="C6006F"/>
                    </a:solidFill>
                  </a:rPr>
                  <a:t>5</a:t>
                </a:r>
                <a:r>
                  <a:rPr lang="en-US" sz="1200" b="1" dirty="0">
                    <a:solidFill>
                      <a:srgbClr val="C6006F"/>
                    </a:solidFill>
                  </a:rPr>
                  <a:t>sec</a:t>
                </a:r>
                <a:endParaRPr lang="en-US" b="1" dirty="0">
                  <a:solidFill>
                    <a:srgbClr val="C6006F"/>
                  </a:solidFill>
                  <a:ea typeface="Calibri"/>
                  <a:cs typeface="Calibri"/>
                </a:endParaRPr>
              </a:p>
            </p:txBody>
          </p:sp>
        </p:grp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BF7E4193-5110-12DA-1BCA-CD07C38BF758}"/>
                </a:ext>
              </a:extLst>
            </p:cNvPr>
            <p:cNvSpPr/>
            <p:nvPr/>
          </p:nvSpPr>
          <p:spPr>
            <a:xfrm>
              <a:off x="6155343" y="926089"/>
              <a:ext cx="1588482" cy="1518371"/>
            </a:xfrm>
            <a:prstGeom prst="rect">
              <a:avLst/>
            </a:prstGeom>
            <a:noFill/>
            <a:ln w="635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42D020B-730C-A6A0-34ED-9631B1705B70}"/>
              </a:ext>
            </a:extLst>
          </p:cNvPr>
          <p:cNvGrpSpPr/>
          <p:nvPr/>
        </p:nvGrpSpPr>
        <p:grpSpPr>
          <a:xfrm>
            <a:off x="852047" y="2836342"/>
            <a:ext cx="2210232" cy="2061296"/>
            <a:chOff x="839997" y="2953561"/>
            <a:chExt cx="2047875" cy="1914236"/>
          </a:xfrm>
        </p:grpSpPr>
        <p:pic>
          <p:nvPicPr>
            <p:cNvPr id="66" name="Picture 65" descr="A syringe dropping red drops on a white square&#10;&#10;Description automatically generated">
              <a:extLst>
                <a:ext uri="{FF2B5EF4-FFF2-40B4-BE49-F238E27FC236}">
                  <a16:creationId xmlns:a16="http://schemas.microsoft.com/office/drawing/2014/main" id="{2E07B234-F255-D02C-24B6-E0B343A8215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9997" y="2953561"/>
              <a:ext cx="2047875" cy="1914236"/>
            </a:xfrm>
            <a:prstGeom prst="rect">
              <a:avLst/>
            </a:prstGeom>
          </p:spPr>
        </p:pic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9D6FB114-695C-B798-F409-8F69FFCEA757}"/>
                </a:ext>
              </a:extLst>
            </p:cNvPr>
            <p:cNvSpPr/>
            <p:nvPr/>
          </p:nvSpPr>
          <p:spPr>
            <a:xfrm>
              <a:off x="1269627" y="3023291"/>
              <a:ext cx="1282083" cy="1240969"/>
            </a:xfrm>
            <a:prstGeom prst="rect">
              <a:avLst/>
            </a:prstGeom>
            <a:noFill/>
            <a:ln w="635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1" name="Rectangle 70">
            <a:extLst>
              <a:ext uri="{FF2B5EF4-FFF2-40B4-BE49-F238E27FC236}">
                <a16:creationId xmlns:a16="http://schemas.microsoft.com/office/drawing/2014/main" id="{FF9285FC-84CE-C407-535C-2C13B8002590}"/>
              </a:ext>
            </a:extLst>
          </p:cNvPr>
          <p:cNvSpPr/>
          <p:nvPr/>
        </p:nvSpPr>
        <p:spPr>
          <a:xfrm>
            <a:off x="1309255" y="1088447"/>
            <a:ext cx="1420956" cy="1297564"/>
          </a:xfrm>
          <a:prstGeom prst="rect">
            <a:avLst/>
          </a:prstGeom>
          <a:noFill/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78A5618F-C911-D217-1348-CAC5BDBF1E37}"/>
              </a:ext>
            </a:extLst>
          </p:cNvPr>
          <p:cNvGrpSpPr/>
          <p:nvPr/>
        </p:nvGrpSpPr>
        <p:grpSpPr>
          <a:xfrm>
            <a:off x="803744" y="2415525"/>
            <a:ext cx="407114" cy="365760"/>
            <a:chOff x="968415" y="2417827"/>
            <a:chExt cx="407114" cy="365760"/>
          </a:xfrm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5EECA383-70AC-697A-4C17-5FA1A325F37D}"/>
                </a:ext>
              </a:extLst>
            </p:cNvPr>
            <p:cNvSpPr/>
            <p:nvPr/>
          </p:nvSpPr>
          <p:spPr>
            <a:xfrm>
              <a:off x="988584" y="2417827"/>
              <a:ext cx="365760" cy="3657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 b="1" dirty="0">
                <a:solidFill>
                  <a:schemeClr val="bg1"/>
                </a:solidFill>
                <a:ea typeface="Calibri"/>
                <a:cs typeface="Calibri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AFEB107-57D9-B8B9-6BF7-325622BF2052}"/>
                </a:ext>
              </a:extLst>
            </p:cNvPr>
            <p:cNvSpPr txBox="1"/>
            <p:nvPr/>
          </p:nvSpPr>
          <p:spPr>
            <a:xfrm>
              <a:off x="968415" y="2429891"/>
              <a:ext cx="407114" cy="33855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ea typeface="+mn-lt"/>
                  <a:cs typeface="+mn-lt"/>
                </a:rPr>
                <a:t>1</a:t>
              </a:r>
              <a:endParaRPr lang="en-US" dirty="0">
                <a:solidFill>
                  <a:schemeClr val="bg1"/>
                </a:solidFill>
                <a:ea typeface="+mn-lt"/>
                <a:cs typeface="+mn-lt"/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B17C78C8-EC6A-A314-0143-17E1597A8EAF}"/>
              </a:ext>
            </a:extLst>
          </p:cNvPr>
          <p:cNvGrpSpPr/>
          <p:nvPr/>
        </p:nvGrpSpPr>
        <p:grpSpPr>
          <a:xfrm>
            <a:off x="3299874" y="2404837"/>
            <a:ext cx="407114" cy="365760"/>
            <a:chOff x="968415" y="2417827"/>
            <a:chExt cx="407114" cy="365760"/>
          </a:xfrm>
        </p:grpSpPr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5A76E552-89EF-0134-8282-2069D31D9560}"/>
                </a:ext>
              </a:extLst>
            </p:cNvPr>
            <p:cNvSpPr/>
            <p:nvPr/>
          </p:nvSpPr>
          <p:spPr>
            <a:xfrm>
              <a:off x="988584" y="2417827"/>
              <a:ext cx="365760" cy="3657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 b="1" dirty="0">
                <a:solidFill>
                  <a:schemeClr val="bg1"/>
                </a:solidFill>
                <a:ea typeface="Calibri"/>
                <a:cs typeface="Calibri"/>
              </a:endParaRP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7D27F6FE-C658-E1F4-9DAB-293C0ACDFB7E}"/>
                </a:ext>
              </a:extLst>
            </p:cNvPr>
            <p:cNvSpPr txBox="1"/>
            <p:nvPr/>
          </p:nvSpPr>
          <p:spPr>
            <a:xfrm>
              <a:off x="968415" y="2429891"/>
              <a:ext cx="407114" cy="33855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ea typeface="+mn-lt"/>
                  <a:cs typeface="+mn-lt"/>
                </a:rPr>
                <a:t>2</a:t>
              </a:r>
              <a:endParaRPr lang="en-US" dirty="0">
                <a:solidFill>
                  <a:schemeClr val="bg1"/>
                </a:solidFill>
                <a:ea typeface="+mn-lt"/>
                <a:cs typeface="+mn-lt"/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B757A452-D21C-F145-2EBD-5DC0183A106D}"/>
              </a:ext>
            </a:extLst>
          </p:cNvPr>
          <p:cNvGrpSpPr/>
          <p:nvPr/>
        </p:nvGrpSpPr>
        <p:grpSpPr>
          <a:xfrm>
            <a:off x="5754726" y="2476275"/>
            <a:ext cx="407114" cy="365760"/>
            <a:chOff x="968415" y="2417827"/>
            <a:chExt cx="407114" cy="365760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DD99A532-D9E9-0521-68AD-E66FDCCF88C5}"/>
                </a:ext>
              </a:extLst>
            </p:cNvPr>
            <p:cNvSpPr/>
            <p:nvPr/>
          </p:nvSpPr>
          <p:spPr>
            <a:xfrm>
              <a:off x="988584" y="2417827"/>
              <a:ext cx="365760" cy="3657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 b="1" dirty="0">
                <a:solidFill>
                  <a:schemeClr val="bg1"/>
                </a:solidFill>
                <a:ea typeface="Calibri"/>
                <a:cs typeface="Calibri"/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090E581E-C683-400D-C2E1-75A774451027}"/>
                </a:ext>
              </a:extLst>
            </p:cNvPr>
            <p:cNvSpPr txBox="1"/>
            <p:nvPr/>
          </p:nvSpPr>
          <p:spPr>
            <a:xfrm>
              <a:off x="968415" y="2429891"/>
              <a:ext cx="407114" cy="33855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ea typeface="+mn-lt"/>
                  <a:cs typeface="+mn-lt"/>
                </a:rPr>
                <a:t>3</a:t>
              </a:r>
              <a:endParaRPr lang="en-US" dirty="0"/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80B3E6B2-ED9F-BDD8-B739-DBCB730EEC7F}"/>
              </a:ext>
            </a:extLst>
          </p:cNvPr>
          <p:cNvGrpSpPr/>
          <p:nvPr/>
        </p:nvGrpSpPr>
        <p:grpSpPr>
          <a:xfrm>
            <a:off x="793067" y="4249224"/>
            <a:ext cx="407114" cy="365760"/>
            <a:chOff x="968415" y="2417827"/>
            <a:chExt cx="407114" cy="365760"/>
          </a:xfrm>
        </p:grpSpPr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1631EE7B-E2CF-C1A9-CC42-8E877C92B9E7}"/>
                </a:ext>
              </a:extLst>
            </p:cNvPr>
            <p:cNvSpPr/>
            <p:nvPr/>
          </p:nvSpPr>
          <p:spPr>
            <a:xfrm>
              <a:off x="988584" y="2417827"/>
              <a:ext cx="365760" cy="3657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 b="1" dirty="0">
                <a:solidFill>
                  <a:schemeClr val="bg1"/>
                </a:solidFill>
                <a:ea typeface="Calibri"/>
                <a:cs typeface="Calibri"/>
              </a:endParaRP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A5D00DDA-1D0A-B527-2CB2-C51C920451D9}"/>
                </a:ext>
              </a:extLst>
            </p:cNvPr>
            <p:cNvSpPr txBox="1"/>
            <p:nvPr/>
          </p:nvSpPr>
          <p:spPr>
            <a:xfrm>
              <a:off x="968415" y="2429891"/>
              <a:ext cx="407114" cy="33855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ea typeface="+mn-lt"/>
                  <a:cs typeface="+mn-lt"/>
                </a:rPr>
                <a:t>4</a:t>
              </a:r>
              <a:endParaRPr lang="en-US" dirty="0">
                <a:solidFill>
                  <a:schemeClr val="bg1"/>
                </a:solidFill>
                <a:ea typeface="+mn-lt"/>
                <a:cs typeface="+mn-lt"/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EFD0C76D-F26A-65CC-BFA6-6B9AD6FE9036}"/>
              </a:ext>
            </a:extLst>
          </p:cNvPr>
          <p:cNvGrpSpPr/>
          <p:nvPr/>
        </p:nvGrpSpPr>
        <p:grpSpPr>
          <a:xfrm>
            <a:off x="3299874" y="4249223"/>
            <a:ext cx="407114" cy="365760"/>
            <a:chOff x="968415" y="2417827"/>
            <a:chExt cx="407114" cy="365760"/>
          </a:xfrm>
        </p:grpSpPr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B673B154-89B7-2F2E-296D-7B5662646F10}"/>
                </a:ext>
              </a:extLst>
            </p:cNvPr>
            <p:cNvSpPr/>
            <p:nvPr/>
          </p:nvSpPr>
          <p:spPr>
            <a:xfrm>
              <a:off x="988584" y="2417827"/>
              <a:ext cx="365760" cy="3657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 b="1" dirty="0">
                <a:solidFill>
                  <a:schemeClr val="bg1"/>
                </a:solidFill>
                <a:ea typeface="Calibri"/>
                <a:cs typeface="Calibri"/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796AB006-7E2D-761E-6DA2-A5172ECEA568}"/>
                </a:ext>
              </a:extLst>
            </p:cNvPr>
            <p:cNvSpPr txBox="1"/>
            <p:nvPr/>
          </p:nvSpPr>
          <p:spPr>
            <a:xfrm>
              <a:off x="968415" y="2429891"/>
              <a:ext cx="407114" cy="33855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ea typeface="+mn-lt"/>
                  <a:cs typeface="+mn-lt"/>
                </a:rPr>
                <a:t>5</a:t>
              </a:r>
              <a:endParaRPr lang="en-US" dirty="0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A413434F-1B2E-8F87-B719-A615478EB804}"/>
              </a:ext>
            </a:extLst>
          </p:cNvPr>
          <p:cNvGrpSpPr/>
          <p:nvPr/>
        </p:nvGrpSpPr>
        <p:grpSpPr>
          <a:xfrm>
            <a:off x="5806681" y="4236235"/>
            <a:ext cx="407114" cy="365760"/>
            <a:chOff x="968415" y="2417827"/>
            <a:chExt cx="407114" cy="365760"/>
          </a:xfrm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F4D38226-68A0-B75B-705B-2899786BD010}"/>
                </a:ext>
              </a:extLst>
            </p:cNvPr>
            <p:cNvSpPr/>
            <p:nvPr/>
          </p:nvSpPr>
          <p:spPr>
            <a:xfrm>
              <a:off x="988584" y="2417827"/>
              <a:ext cx="365760" cy="3657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 b="1" dirty="0">
                <a:solidFill>
                  <a:schemeClr val="bg1"/>
                </a:solidFill>
                <a:ea typeface="Calibri"/>
                <a:cs typeface="Calibri"/>
              </a:endParaRP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1D194942-29CC-693E-2A17-7ACBEE48B41E}"/>
                </a:ext>
              </a:extLst>
            </p:cNvPr>
            <p:cNvSpPr txBox="1"/>
            <p:nvPr/>
          </p:nvSpPr>
          <p:spPr>
            <a:xfrm>
              <a:off x="968415" y="2429891"/>
              <a:ext cx="407114" cy="33855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ea typeface="+mn-lt"/>
                  <a:cs typeface="+mn-lt"/>
                </a:rPr>
                <a:t>6</a:t>
              </a:r>
              <a:endParaRPr lang="en-US" dirty="0"/>
            </a:p>
          </p:txBody>
        </p:sp>
      </p:grp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4CC81240-8364-8C68-67B7-C5FD2C8322B3}"/>
              </a:ext>
            </a:extLst>
          </p:cNvPr>
          <p:cNvCxnSpPr>
            <a:cxnSpLocks/>
          </p:cNvCxnSpPr>
          <p:nvPr/>
        </p:nvCxnSpPr>
        <p:spPr>
          <a:xfrm flipV="1">
            <a:off x="6372143" y="1317425"/>
            <a:ext cx="905446" cy="987920"/>
          </a:xfrm>
          <a:prstGeom prst="line">
            <a:avLst/>
          </a:prstGeom>
          <a:ln w="1174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" name="Picture 103" descr="A grey handheld device with a screen&#10;&#10;AI-generated content may be incorrect.">
            <a:extLst>
              <a:ext uri="{FF2B5EF4-FFF2-40B4-BE49-F238E27FC236}">
                <a16:creationId xmlns:a16="http://schemas.microsoft.com/office/drawing/2014/main" id="{2A27CA5C-6A2F-F3B6-2255-1FF577054F7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364" t="671" r="1351" b="23325"/>
          <a:stretch/>
        </p:blipFill>
        <p:spPr>
          <a:xfrm>
            <a:off x="1736548" y="1135277"/>
            <a:ext cx="556316" cy="1244397"/>
          </a:xfrm>
          <a:prstGeom prst="rect">
            <a:avLst/>
          </a:prstGeom>
        </p:spPr>
      </p:pic>
      <p:pic>
        <p:nvPicPr>
          <p:cNvPr id="4" name="Picture 3" descr="A syringe and a vial&#10;&#10;AI-generated content may be incorrect.">
            <a:extLst>
              <a:ext uri="{FF2B5EF4-FFF2-40B4-BE49-F238E27FC236}">
                <a16:creationId xmlns:a16="http://schemas.microsoft.com/office/drawing/2014/main" id="{753C94B7-9A55-4B83-13CC-1CDA709E78A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2781" y="1082737"/>
            <a:ext cx="1385670" cy="1296937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26187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D0F3B-7B34-651C-F896-D76AD3BAA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-up of a phone&#10;&#10;AI-generated content may be incorrect.">
            <a:extLst>
              <a:ext uri="{FF2B5EF4-FFF2-40B4-BE49-F238E27FC236}">
                <a16:creationId xmlns:a16="http://schemas.microsoft.com/office/drawing/2014/main" id="{9DC89DEE-4759-3E9D-6C95-CF6796E902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31" t="13318" r="26797" b="11074"/>
          <a:stretch/>
        </p:blipFill>
        <p:spPr>
          <a:xfrm>
            <a:off x="6039902" y="247613"/>
            <a:ext cx="1645920" cy="4387708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6D38EA7A-0F42-8E97-C9A1-6CA6CB82D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Prepare the analyzer</a:t>
            </a:r>
            <a:r>
              <a:rPr lang="en-US" sz="2800" i="1" dirty="0"/>
              <a:t> - </a:t>
            </a:r>
            <a:r>
              <a:rPr lang="en-US" sz="2800" dirty="0"/>
              <a:t>i-STAT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4E22F6-378D-D58C-047A-20E2E49A4C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vert="horz" lIns="0" tIns="0" rIns="91440" bIns="45720" rtlCol="0" anchor="t">
            <a:noAutofit/>
          </a:bodyPr>
          <a:lstStyle/>
          <a:p>
            <a:r>
              <a:rPr lang="en-US" dirty="0">
                <a:cs typeface="Calibri"/>
              </a:rPr>
              <a:t>POWER UP THE ANALYZER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cs typeface="Calibri"/>
              </a:rPr>
              <a:t>Press the power button to turn on the analyzer</a:t>
            </a:r>
            <a:endParaRPr lang="en-US" sz="1400" dirty="0">
              <a:solidFill>
                <a:schemeClr val="tx1"/>
              </a:solidFill>
              <a:ea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cs typeface="Calibri"/>
              </a:rPr>
              <a:t>From the </a:t>
            </a:r>
            <a:r>
              <a:rPr lang="en-US" sz="1400" dirty="0">
                <a:solidFill>
                  <a:schemeClr val="accent3"/>
                </a:solidFill>
                <a:cs typeface="Calibri"/>
              </a:rPr>
              <a:t>Test Menu </a:t>
            </a:r>
            <a:r>
              <a:rPr lang="en-US" sz="1400" dirty="0">
                <a:solidFill>
                  <a:schemeClr val="tx1"/>
                </a:solidFill>
                <a:cs typeface="Calibri"/>
              </a:rPr>
              <a:t>screen, press </a:t>
            </a:r>
            <a:r>
              <a:rPr lang="en-US" sz="1400" dirty="0">
                <a:cs typeface="Calibri"/>
              </a:rPr>
              <a:t>2</a:t>
            </a:r>
            <a:r>
              <a:rPr lang="en-US" sz="1400" dirty="0">
                <a:solidFill>
                  <a:schemeClr val="tx1"/>
                </a:solidFill>
                <a:cs typeface="Calibri"/>
              </a:rPr>
              <a:t> on the keypad for “</a:t>
            </a:r>
            <a:r>
              <a:rPr lang="en-US" sz="1400" dirty="0">
                <a:solidFill>
                  <a:schemeClr val="accent3"/>
                </a:solidFill>
                <a:cs typeface="Calibri"/>
              </a:rPr>
              <a:t>i-STAT Cartridge</a:t>
            </a:r>
            <a:r>
              <a:rPr lang="en-US" sz="1400" dirty="0">
                <a:solidFill>
                  <a:schemeClr val="tx1"/>
                </a:solidFill>
                <a:cs typeface="Calibri"/>
              </a:rPr>
              <a:t>”</a:t>
            </a:r>
            <a:endParaRPr lang="en-US" sz="1400" dirty="0">
              <a:solidFill>
                <a:schemeClr val="tx1"/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cs typeface="Calibri"/>
              </a:rPr>
              <a:t>Follow the on-screen prompts</a:t>
            </a:r>
            <a:endParaRPr lang="en-US" sz="1400" dirty="0">
              <a:solidFill>
                <a:schemeClr val="tx1"/>
              </a:solidFill>
              <a:ea typeface="Calibri"/>
              <a:cs typeface="Calibri"/>
            </a:endParaRPr>
          </a:p>
          <a:p>
            <a:endParaRPr lang="en-US" dirty="0"/>
          </a:p>
        </p:txBody>
      </p:sp>
      <p:sp>
        <p:nvSpPr>
          <p:cNvPr id="6" name="Slide Number Placeholder 20">
            <a:extLst>
              <a:ext uri="{FF2B5EF4-FFF2-40B4-BE49-F238E27FC236}">
                <a16:creationId xmlns:a16="http://schemas.microsoft.com/office/drawing/2014/main" id="{AC1E103B-8EC9-6C54-40B0-8CEB3AB49440}"/>
              </a:ext>
            </a:extLst>
          </p:cNvPr>
          <p:cNvSpPr txBox="1">
            <a:spLocks/>
          </p:cNvSpPr>
          <p:nvPr/>
        </p:nvSpPr>
        <p:spPr>
          <a:xfrm>
            <a:off x="8167057" y="4767263"/>
            <a:ext cx="724993" cy="2746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1050" dirty="0"/>
              <a:t>|    </a:t>
            </a:r>
            <a:fld id="{7B2119CD-3B2D-4CEB-B404-D2E3F8CD6D69}" type="slidenum">
              <a:rPr lang="en-IN" sz="1050" smtClean="0"/>
              <a:pPr/>
              <a:t>13</a:t>
            </a:fld>
            <a:endParaRPr lang="en-IN" sz="105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5D1577-C631-2BF4-FAAC-97564DDBA001}"/>
              </a:ext>
            </a:extLst>
          </p:cNvPr>
          <p:cNvSpPr txBox="1"/>
          <p:nvPr/>
        </p:nvSpPr>
        <p:spPr>
          <a:xfrm>
            <a:off x="4686468" y="1639840"/>
            <a:ext cx="1305624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1"/>
                </a:solidFill>
                <a:latin typeface="Calibri" panose="020F0502020204030204" pitchFamily="34" charset="0"/>
              </a:rPr>
              <a:t>PRESS THE POWER BUTTON</a:t>
            </a:r>
            <a:br>
              <a:rPr lang="en-US" sz="1400" b="1" dirty="0">
                <a:solidFill>
                  <a:schemeClr val="accent1"/>
                </a:solidFill>
                <a:latin typeface="Calibri" panose="020F0502020204030204" pitchFamily="34" charset="0"/>
              </a:rPr>
            </a:br>
            <a:r>
              <a:rPr lang="en-US" sz="1400" b="1" dirty="0">
                <a:solidFill>
                  <a:schemeClr val="accent1"/>
                </a:solidFill>
                <a:latin typeface="Calibri" panose="020F0502020204030204" pitchFamily="34" charset="0"/>
              </a:rPr>
              <a:t>TO TURN ON THE </a:t>
            </a:r>
            <a:r>
              <a:rPr lang="en-US" sz="1400" b="1" i="1" dirty="0">
                <a:solidFill>
                  <a:schemeClr val="accent1"/>
                </a:solidFill>
                <a:latin typeface="Calibri" panose="020F0502020204030204" pitchFamily="34" charset="0"/>
              </a:rPr>
              <a:t>i-STAT 1</a:t>
            </a:r>
          </a:p>
        </p:txBody>
      </p:sp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2D9DE1A-4923-7212-E6B3-EC0B76C533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712"/>
          <a:stretch/>
        </p:blipFill>
        <p:spPr>
          <a:xfrm>
            <a:off x="5423155" y="2117912"/>
            <a:ext cx="217885" cy="21619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4F8EB54-5EA6-BED1-8777-61320D3E4B90}"/>
              </a:ext>
            </a:extLst>
          </p:cNvPr>
          <p:cNvSpPr txBox="1"/>
          <p:nvPr/>
        </p:nvSpPr>
        <p:spPr>
          <a:xfrm>
            <a:off x="7733633" y="2612470"/>
            <a:ext cx="12155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1"/>
                </a:solidFill>
                <a:latin typeface="Calibri" panose="020F0502020204030204" pitchFamily="34" charset="0"/>
              </a:rPr>
              <a:t>PRESS</a:t>
            </a:r>
            <a:br>
              <a:rPr lang="en-US" sz="1400" b="1" dirty="0">
                <a:solidFill>
                  <a:schemeClr val="accent1"/>
                </a:solidFill>
                <a:latin typeface="Calibri" panose="020F0502020204030204" pitchFamily="34" charset="0"/>
              </a:rPr>
            </a:br>
            <a:r>
              <a:rPr lang="en-US" sz="1400" b="1" dirty="0">
                <a:solidFill>
                  <a:schemeClr val="accent1"/>
                </a:solidFill>
                <a:latin typeface="Calibri" panose="020F0502020204030204" pitchFamily="34" charset="0"/>
              </a:rPr>
              <a:t>TO PERFORM A PATIENT TEST</a:t>
            </a:r>
          </a:p>
        </p:txBody>
      </p:sp>
      <p:pic>
        <p:nvPicPr>
          <p:cNvPr id="11" name="Picture 10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6430E821-66B0-A66B-8AD4-3DECFBE0141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41"/>
          <a:stretch/>
        </p:blipFill>
        <p:spPr>
          <a:xfrm>
            <a:off x="8303604" y="2653085"/>
            <a:ext cx="253021" cy="24168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9AEF480-0D13-22AB-5CC5-467A406A461B}"/>
              </a:ext>
            </a:extLst>
          </p:cNvPr>
          <p:cNvCxnSpPr>
            <a:cxnSpLocks/>
          </p:cNvCxnSpPr>
          <p:nvPr/>
        </p:nvCxnSpPr>
        <p:spPr>
          <a:xfrm>
            <a:off x="7009525" y="3357473"/>
            <a:ext cx="724108" cy="0"/>
          </a:xfrm>
          <a:prstGeom prst="line">
            <a:avLst/>
          </a:prstGeom>
          <a:ln w="22225">
            <a:solidFill>
              <a:schemeClr val="accent4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3D56FAD8-693F-D1D3-F57D-4A36A59C520C}"/>
              </a:ext>
            </a:extLst>
          </p:cNvPr>
          <p:cNvCxnSpPr>
            <a:cxnSpLocks/>
            <a:stCxn id="5" idx="2"/>
          </p:cNvCxnSpPr>
          <p:nvPr/>
        </p:nvCxnSpPr>
        <p:spPr>
          <a:xfrm rot="16200000" flipH="1">
            <a:off x="5481762" y="2666909"/>
            <a:ext cx="1459758" cy="1744722"/>
          </a:xfrm>
          <a:prstGeom prst="bentConnector2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108000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D0F3B-7B34-651C-F896-D76AD3BAA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D38EA7A-0F42-8E97-C9A1-6CA6CB82D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569594"/>
            <a:ext cx="4879963" cy="390526"/>
          </a:xfrm>
        </p:spPr>
        <p:txBody>
          <a:bodyPr/>
          <a:lstStyle/>
          <a:p>
            <a:r>
              <a:rPr lang="en-US" dirty="0"/>
              <a:t>Prepare the analyzer</a:t>
            </a:r>
            <a:r>
              <a:rPr lang="en-US" sz="2800" i="1" dirty="0"/>
              <a:t> – </a:t>
            </a:r>
            <a:br>
              <a:rPr lang="en-US" sz="2800" i="1" dirty="0"/>
            </a:br>
            <a:r>
              <a:rPr lang="en-US" sz="2800" dirty="0"/>
              <a:t>i-STAT 1 Wireless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4E22F6-378D-D58C-047A-20E2E49A4C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2920" y="1639839"/>
            <a:ext cx="3984625" cy="3044577"/>
          </a:xfrm>
        </p:spPr>
        <p:txBody>
          <a:bodyPr vert="horz" lIns="0" tIns="0" rIns="91440" bIns="45720" rtlCol="0" anchor="t">
            <a:noAutofit/>
          </a:bodyPr>
          <a:lstStyle/>
          <a:p>
            <a:r>
              <a:rPr lang="en-US" dirty="0">
                <a:cs typeface="Calibri"/>
              </a:rPr>
              <a:t>POWER UP THE ANALYZER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cs typeface="Calibri"/>
              </a:rPr>
              <a:t>Press the power button to turn on the analyzer</a:t>
            </a:r>
            <a:endParaRPr lang="en-US" sz="1400" dirty="0">
              <a:solidFill>
                <a:schemeClr val="tx1"/>
              </a:solidFill>
              <a:ea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cs typeface="Calibri"/>
              </a:rPr>
              <a:t>From the </a:t>
            </a:r>
            <a:r>
              <a:rPr lang="en-US" sz="1400" dirty="0">
                <a:solidFill>
                  <a:schemeClr val="accent3"/>
                </a:solidFill>
                <a:cs typeface="Calibri"/>
              </a:rPr>
              <a:t>Test Menu </a:t>
            </a:r>
            <a:r>
              <a:rPr lang="en-US" sz="1400" dirty="0">
                <a:solidFill>
                  <a:schemeClr val="tx1"/>
                </a:solidFill>
                <a:cs typeface="Calibri"/>
              </a:rPr>
              <a:t>screen, press </a:t>
            </a:r>
            <a:r>
              <a:rPr lang="en-US" sz="1400" dirty="0">
                <a:cs typeface="Calibri"/>
              </a:rPr>
              <a:t>2</a:t>
            </a:r>
            <a:r>
              <a:rPr lang="en-US" sz="1400" dirty="0">
                <a:solidFill>
                  <a:schemeClr val="tx1"/>
                </a:solidFill>
                <a:cs typeface="Calibri"/>
              </a:rPr>
              <a:t> on the keypad for “</a:t>
            </a:r>
            <a:r>
              <a:rPr lang="en-US" sz="1400" dirty="0">
                <a:solidFill>
                  <a:schemeClr val="accent3"/>
                </a:solidFill>
                <a:cs typeface="Calibri"/>
              </a:rPr>
              <a:t>i-STAT Cartridge</a:t>
            </a:r>
            <a:r>
              <a:rPr lang="en-US" sz="1400" dirty="0">
                <a:solidFill>
                  <a:schemeClr val="tx1"/>
                </a:solidFill>
                <a:cs typeface="Calibri"/>
              </a:rPr>
              <a:t>”</a:t>
            </a:r>
            <a:endParaRPr lang="en-US" sz="1400" dirty="0">
              <a:solidFill>
                <a:schemeClr val="tx1"/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cs typeface="Calibri"/>
              </a:rPr>
              <a:t>Follow the on-screen prompts</a:t>
            </a:r>
            <a:endParaRPr lang="en-US" sz="1400" dirty="0">
              <a:solidFill>
                <a:schemeClr val="tx1"/>
              </a:solidFill>
              <a:ea typeface="Calibri"/>
              <a:cs typeface="Calibri"/>
            </a:endParaRPr>
          </a:p>
          <a:p>
            <a:endParaRPr lang="en-US" dirty="0"/>
          </a:p>
        </p:txBody>
      </p:sp>
      <p:sp>
        <p:nvSpPr>
          <p:cNvPr id="6" name="Slide Number Placeholder 20">
            <a:extLst>
              <a:ext uri="{FF2B5EF4-FFF2-40B4-BE49-F238E27FC236}">
                <a16:creationId xmlns:a16="http://schemas.microsoft.com/office/drawing/2014/main" id="{AC1E103B-8EC9-6C54-40B0-8CEB3AB49440}"/>
              </a:ext>
            </a:extLst>
          </p:cNvPr>
          <p:cNvSpPr txBox="1">
            <a:spLocks/>
          </p:cNvSpPr>
          <p:nvPr/>
        </p:nvSpPr>
        <p:spPr>
          <a:xfrm>
            <a:off x="8167057" y="4767263"/>
            <a:ext cx="724993" cy="2746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1050" dirty="0"/>
              <a:t>|    </a:t>
            </a:r>
            <a:fld id="{7B2119CD-3B2D-4CEB-B404-D2E3F8CD6D69}" type="slidenum">
              <a:rPr lang="en-IN" sz="1050" smtClean="0"/>
              <a:pPr/>
              <a:t>14</a:t>
            </a:fld>
            <a:endParaRPr lang="en-IN" sz="105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827029-060F-4F40-C0D7-CC178C1C44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500"/>
          <a:stretch/>
        </p:blipFill>
        <p:spPr>
          <a:xfrm>
            <a:off x="6091699" y="251031"/>
            <a:ext cx="1552214" cy="43228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05D1577-C631-2BF4-FAAC-97564DDBA001}"/>
              </a:ext>
            </a:extLst>
          </p:cNvPr>
          <p:cNvSpPr txBox="1"/>
          <p:nvPr/>
        </p:nvSpPr>
        <p:spPr>
          <a:xfrm>
            <a:off x="4686468" y="1639840"/>
            <a:ext cx="1305624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1"/>
                </a:solidFill>
                <a:latin typeface="Calibri" panose="020F0502020204030204" pitchFamily="34" charset="0"/>
              </a:rPr>
              <a:t>PRESS THE POWER BUTTON</a:t>
            </a:r>
            <a:br>
              <a:rPr lang="en-US" sz="1400" b="1" dirty="0">
                <a:solidFill>
                  <a:schemeClr val="accent1"/>
                </a:solidFill>
                <a:latin typeface="Calibri" panose="020F0502020204030204" pitchFamily="34" charset="0"/>
              </a:rPr>
            </a:br>
            <a:r>
              <a:rPr lang="en-US" sz="1400" b="1" dirty="0">
                <a:solidFill>
                  <a:schemeClr val="accent1"/>
                </a:solidFill>
                <a:latin typeface="Calibri" panose="020F0502020204030204" pitchFamily="34" charset="0"/>
              </a:rPr>
              <a:t>TO TURN ON THE </a:t>
            </a:r>
            <a:r>
              <a:rPr lang="en-US" sz="1400" b="1" i="1" dirty="0">
                <a:solidFill>
                  <a:schemeClr val="accent1"/>
                </a:solidFill>
                <a:latin typeface="Calibri" panose="020F0502020204030204" pitchFamily="34" charset="0"/>
              </a:rPr>
              <a:t>i-STAT 1</a:t>
            </a:r>
          </a:p>
        </p:txBody>
      </p:sp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2D9DE1A-4923-7212-E6B3-EC0B76C533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712"/>
          <a:stretch/>
        </p:blipFill>
        <p:spPr>
          <a:xfrm>
            <a:off x="5423155" y="2117912"/>
            <a:ext cx="217885" cy="21619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4F8EB54-5EA6-BED1-8777-61320D3E4B90}"/>
              </a:ext>
            </a:extLst>
          </p:cNvPr>
          <p:cNvSpPr txBox="1"/>
          <p:nvPr/>
        </p:nvSpPr>
        <p:spPr>
          <a:xfrm>
            <a:off x="7733633" y="2612470"/>
            <a:ext cx="12155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1"/>
                </a:solidFill>
                <a:latin typeface="Calibri" panose="020F0502020204030204" pitchFamily="34" charset="0"/>
              </a:rPr>
              <a:t>PRESS</a:t>
            </a:r>
            <a:br>
              <a:rPr lang="en-US" sz="1400" b="1" dirty="0">
                <a:solidFill>
                  <a:schemeClr val="accent1"/>
                </a:solidFill>
                <a:latin typeface="Calibri" panose="020F0502020204030204" pitchFamily="34" charset="0"/>
              </a:rPr>
            </a:br>
            <a:r>
              <a:rPr lang="en-US" sz="1400" b="1" dirty="0">
                <a:solidFill>
                  <a:schemeClr val="accent1"/>
                </a:solidFill>
                <a:latin typeface="Calibri" panose="020F0502020204030204" pitchFamily="34" charset="0"/>
              </a:rPr>
              <a:t>TO PERFORM A PATIENT TEST</a:t>
            </a:r>
          </a:p>
        </p:txBody>
      </p:sp>
      <p:pic>
        <p:nvPicPr>
          <p:cNvPr id="11" name="Picture 10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6430E821-66B0-A66B-8AD4-3DECFBE0141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41"/>
          <a:stretch/>
        </p:blipFill>
        <p:spPr>
          <a:xfrm>
            <a:off x="8303604" y="2653085"/>
            <a:ext cx="253021" cy="24168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9AEF480-0D13-22AB-5CC5-467A406A461B}"/>
              </a:ext>
            </a:extLst>
          </p:cNvPr>
          <p:cNvCxnSpPr>
            <a:cxnSpLocks/>
          </p:cNvCxnSpPr>
          <p:nvPr/>
        </p:nvCxnSpPr>
        <p:spPr>
          <a:xfrm>
            <a:off x="7009525" y="3357473"/>
            <a:ext cx="724108" cy="0"/>
          </a:xfrm>
          <a:prstGeom prst="line">
            <a:avLst/>
          </a:prstGeom>
          <a:ln w="22225">
            <a:solidFill>
              <a:schemeClr val="accent4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3D56FAD8-693F-D1D3-F57D-4A36A59C520C}"/>
              </a:ext>
            </a:extLst>
          </p:cNvPr>
          <p:cNvCxnSpPr>
            <a:cxnSpLocks/>
            <a:stCxn id="5" idx="2"/>
          </p:cNvCxnSpPr>
          <p:nvPr/>
        </p:nvCxnSpPr>
        <p:spPr>
          <a:xfrm rot="16200000" flipH="1">
            <a:off x="5481762" y="2666909"/>
            <a:ext cx="1459758" cy="1744722"/>
          </a:xfrm>
          <a:prstGeom prst="bentConnector2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0617814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37FFC-A96F-F723-44EE-332EC09E5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3D0E7B-F6B8-D6DE-D2A2-D0FD80C3E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Prepare the analyzer </a:t>
            </a:r>
            <a:r>
              <a:rPr lang="en-US" sz="1400" dirty="0"/>
              <a:t>– cont’d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DFF980-FD1E-A41B-4C09-67579CB9DD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15</a:t>
            </a:fld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4642B5-F2E1-2E93-9C9A-27E374C33AC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5" y="1228725"/>
            <a:ext cx="4483689" cy="3397250"/>
          </a:xfrm>
        </p:spPr>
        <p:txBody>
          <a:bodyPr/>
          <a:lstStyle/>
          <a:p>
            <a:pPr defTabSz="385763">
              <a:spcBef>
                <a:spcPts val="254"/>
              </a:spcBef>
            </a:pPr>
            <a:r>
              <a:rPr lang="en-US" dirty="0">
                <a:latin typeface="+mn-lt"/>
              </a:rPr>
              <a:t>BARCODE SCAN: OPERATOR ID, THEN PATIENT ID</a:t>
            </a:r>
            <a:endParaRPr lang="en-US" dirty="0">
              <a:solidFill>
                <a:schemeClr val="accent3"/>
              </a:solidFill>
              <a:latin typeface="+mn-lt"/>
            </a:endParaRP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</a:rPr>
              <a:t>Hold the analyzer </a:t>
            </a:r>
            <a:r>
              <a:rPr lang="en-US" sz="1400" b="1" dirty="0">
                <a:solidFill>
                  <a:schemeClr val="tx1"/>
                </a:solidFill>
              </a:rPr>
              <a:t>3 to 9 inches </a:t>
            </a:r>
            <a:r>
              <a:rPr lang="en-US" sz="1400" b="0" dirty="0">
                <a:solidFill>
                  <a:schemeClr val="tx1"/>
                </a:solidFill>
              </a:rPr>
              <a:t>away from the barcode</a:t>
            </a: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</a:rPr>
              <a:t>Press and hold down the </a:t>
            </a:r>
            <a:r>
              <a:rPr lang="en-US" sz="1400" b="0" dirty="0"/>
              <a:t>SCAN</a:t>
            </a:r>
            <a:r>
              <a:rPr lang="en-US" sz="1400" b="0" dirty="0">
                <a:solidFill>
                  <a:schemeClr val="tx1"/>
                </a:solidFill>
              </a:rPr>
              <a:t> key</a:t>
            </a: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</a:rPr>
              <a:t>Laser beam must cover the entire length of the barcode</a:t>
            </a: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</a:rPr>
              <a:t>Wait for the beep or for laser beam to disappear</a:t>
            </a: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</a:rPr>
              <a:t>Release the </a:t>
            </a:r>
            <a:r>
              <a:rPr lang="en-US" sz="1400" b="0" dirty="0"/>
              <a:t>SCAN</a:t>
            </a:r>
            <a:r>
              <a:rPr lang="en-US" sz="1400" b="0" dirty="0">
                <a:solidFill>
                  <a:schemeClr val="tx1"/>
                </a:solidFill>
              </a:rPr>
              <a:t> key</a:t>
            </a: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</a:rPr>
              <a:t>Repeat if prompted</a:t>
            </a:r>
          </a:p>
          <a:p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F4421D3-1A73-0345-5167-95CB66B2B868}"/>
              </a:ext>
            </a:extLst>
          </p:cNvPr>
          <p:cNvSpPr/>
          <p:nvPr/>
        </p:nvSpPr>
        <p:spPr>
          <a:xfrm>
            <a:off x="7147609" y="2314064"/>
            <a:ext cx="1577961" cy="102498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AE4E5E0-AA7D-1C35-735E-27DCDFDF8BE4}"/>
              </a:ext>
            </a:extLst>
          </p:cNvPr>
          <p:cNvSpPr/>
          <p:nvPr/>
        </p:nvSpPr>
        <p:spPr>
          <a:xfrm>
            <a:off x="7147609" y="1141339"/>
            <a:ext cx="1577961" cy="102498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A8CA9D-6137-BA71-B3FB-3C94DF1940D2}"/>
              </a:ext>
            </a:extLst>
          </p:cNvPr>
          <p:cNvSpPr txBox="1"/>
          <p:nvPr/>
        </p:nvSpPr>
        <p:spPr>
          <a:xfrm>
            <a:off x="7266385" y="2571750"/>
            <a:ext cx="1199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Calibri" panose="020F0502020204030204" pitchFamily="34" charset="0"/>
              </a:rPr>
              <a:t>OR ENTER THE PATIENT ID</a:t>
            </a:r>
          </a:p>
        </p:txBody>
      </p:sp>
      <p:pic>
        <p:nvPicPr>
          <p:cNvPr id="4" name="Picture 19">
            <a:extLst>
              <a:ext uri="{FF2B5EF4-FFF2-40B4-BE49-F238E27FC236}">
                <a16:creationId xmlns:a16="http://schemas.microsoft.com/office/drawing/2014/main" id="{B9B670CF-9B84-E93B-3547-57F70F4A93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999" b="39065"/>
          <a:stretch/>
        </p:blipFill>
        <p:spPr bwMode="auto">
          <a:xfrm>
            <a:off x="5181416" y="1125353"/>
            <a:ext cx="1935712" cy="2213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A person holding a identification card&#10;&#10;Description automatically generated">
            <a:extLst>
              <a:ext uri="{FF2B5EF4-FFF2-40B4-BE49-F238E27FC236}">
                <a16:creationId xmlns:a16="http://schemas.microsoft.com/office/drawing/2014/main" id="{731B4037-D667-8044-E372-432157D6C0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94" t="18988" r="26207" b="42478"/>
          <a:stretch/>
        </p:blipFill>
        <p:spPr>
          <a:xfrm>
            <a:off x="5342057" y="1141339"/>
            <a:ext cx="1776119" cy="102498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BD4DB7A-BACF-3620-8842-5E93FC06C674}"/>
              </a:ext>
            </a:extLst>
          </p:cNvPr>
          <p:cNvSpPr txBox="1"/>
          <p:nvPr/>
        </p:nvSpPr>
        <p:spPr>
          <a:xfrm>
            <a:off x="7308249" y="1505546"/>
            <a:ext cx="1199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Calibri" panose="020F0502020204030204" pitchFamily="34" charset="0"/>
              </a:rPr>
              <a:t>or enter your Operator ID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40E5873-3415-350C-185B-1A93C3C4F0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5386" y="1327471"/>
            <a:ext cx="552381" cy="219048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5824BC2F-9715-05B2-66B9-FFF7DBD07EFD}"/>
              </a:ext>
            </a:extLst>
          </p:cNvPr>
          <p:cNvGrpSpPr/>
          <p:nvPr/>
        </p:nvGrpSpPr>
        <p:grpSpPr>
          <a:xfrm>
            <a:off x="7149579" y="1141339"/>
            <a:ext cx="1577961" cy="1024983"/>
            <a:chOff x="7147608" y="3469173"/>
            <a:chExt cx="1577961" cy="102498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AD6C80-930E-C313-73C8-D76B201453E7}"/>
                </a:ext>
              </a:extLst>
            </p:cNvPr>
            <p:cNvSpPr/>
            <p:nvPr/>
          </p:nvSpPr>
          <p:spPr>
            <a:xfrm>
              <a:off x="7147608" y="3469173"/>
              <a:ext cx="1577961" cy="102498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AD8C789-4122-F472-AABD-4A620804278E}"/>
                </a:ext>
              </a:extLst>
            </p:cNvPr>
            <p:cNvSpPr txBox="1"/>
            <p:nvPr/>
          </p:nvSpPr>
          <p:spPr>
            <a:xfrm>
              <a:off x="7264414" y="3735453"/>
              <a:ext cx="1330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OR ENTER THE OPERATOR ID</a:t>
              </a: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7F647312-CB76-E9F0-98C9-1F0B52D5D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96642" y="3525900"/>
              <a:ext cx="552381" cy="219048"/>
            </a:xfrm>
            <a:prstGeom prst="rect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063B1D24-378B-98A2-3F57-7114A4C1CDA5}"/>
              </a:ext>
            </a:extLst>
          </p:cNvPr>
          <p:cNvSpPr txBox="1"/>
          <p:nvPr/>
        </p:nvSpPr>
        <p:spPr>
          <a:xfrm>
            <a:off x="792762" y="3373651"/>
            <a:ext cx="4183098" cy="1520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14350"/>
            <a:r>
              <a:rPr lang="en-US" sz="1400" b="1" dirty="0">
                <a:solidFill>
                  <a:schemeClr val="tx2"/>
                </a:solidFill>
                <a:cs typeface="Calibri" panose="020F0502020204030204" pitchFamily="34" charset="0"/>
              </a:rPr>
              <a:t>IMPORTANT</a:t>
            </a:r>
            <a:endParaRPr lang="en-US" sz="1400" dirty="0">
              <a:solidFill>
                <a:schemeClr val="tx2"/>
              </a:solidFill>
            </a:endParaRPr>
          </a:p>
          <a:p>
            <a:pPr marL="128588" indent="-128588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000" b="1" dirty="0">
                <a:cs typeface="Calibri" panose="020F0502020204030204" pitchFamily="34" charset="0"/>
              </a:rPr>
              <a:t>DO NOT stare into the laser aperture or the laser beam or point the laser beam at others.</a:t>
            </a:r>
          </a:p>
          <a:p>
            <a:pPr marL="128588" indent="-128588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000" b="1" dirty="0">
                <a:cs typeface="Calibri" panose="020F0502020204030204" pitchFamily="34" charset="0"/>
              </a:rPr>
              <a:t>Class 2 laser scanners use a low power, visible light diode. As with any bright light source, such as the sun, the user should avoid staring directly into the laser beam. Momentary exposure to a Class 2 laser is not known to be harmful.</a:t>
            </a:r>
          </a:p>
          <a:p>
            <a:pPr algn="l"/>
            <a:endParaRPr lang="en-US" sz="1050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03ACFBC-58D5-A3D3-656E-57A086A00C0A}"/>
              </a:ext>
            </a:extLst>
          </p:cNvPr>
          <p:cNvCxnSpPr>
            <a:cxnSpLocks/>
          </p:cNvCxnSpPr>
          <p:nvPr/>
        </p:nvCxnSpPr>
        <p:spPr>
          <a:xfrm>
            <a:off x="571316" y="3190067"/>
            <a:ext cx="4277775" cy="0"/>
          </a:xfrm>
          <a:prstGeom prst="line">
            <a:avLst/>
          </a:prstGeom>
          <a:ln w="158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BBBABA14-6018-08A7-70F7-E7F72968FA5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8" y="3453612"/>
            <a:ext cx="342207" cy="3422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757825A-F984-C21F-C2B7-52FEE6578B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8531" y="2362910"/>
            <a:ext cx="552381" cy="2190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71426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BAD2C-9D2A-3C8F-B71B-577E272EB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51B7663-DF63-7CC3-2905-EC42FFBCB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Prepare the analyzer – i-STAT </a:t>
            </a:r>
            <a:r>
              <a:rPr lang="en-US" sz="2400" dirty="0"/>
              <a:t>1</a:t>
            </a:r>
            <a:endParaRPr lang="en-US" sz="2400" i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31F347-06DA-7C33-6203-7DB67C321D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16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1E54F9B-1921-7836-CD75-719CFD47CD37}"/>
              </a:ext>
            </a:extLst>
          </p:cNvPr>
          <p:cNvGrpSpPr/>
          <p:nvPr/>
        </p:nvGrpSpPr>
        <p:grpSpPr>
          <a:xfrm>
            <a:off x="3705704" y="1437446"/>
            <a:ext cx="4893894" cy="2878246"/>
            <a:chOff x="3200359" y="1419283"/>
            <a:chExt cx="5701796" cy="335339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CFBFD80-D5B8-1BF2-DD91-D59915C30E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03795" y="1419283"/>
              <a:ext cx="998360" cy="2962884"/>
            </a:xfrm>
            <a:prstGeom prst="rect">
              <a:avLst/>
            </a:prstGeom>
          </p:spPr>
        </p:pic>
        <p:pic>
          <p:nvPicPr>
            <p:cNvPr id="14" name="Picture 13" descr="A grey scanner with a screen&#10;&#10;AI-generated content may be incorrect.">
              <a:extLst>
                <a:ext uri="{FF2B5EF4-FFF2-40B4-BE49-F238E27FC236}">
                  <a16:creationId xmlns:a16="http://schemas.microsoft.com/office/drawing/2014/main" id="{7D324E97-C081-77A5-7EB7-61E6066C64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9038" y="1419283"/>
              <a:ext cx="998561" cy="2962885"/>
            </a:xfrm>
            <a:prstGeom prst="rect">
              <a:avLst/>
            </a:prstGeom>
          </p:spPr>
        </p:pic>
        <p:pic>
          <p:nvPicPr>
            <p:cNvPr id="15" name="Picture 14" descr="A close-up of a medical scanner&#10;&#10;AI-generated content may be incorrect.">
              <a:extLst>
                <a:ext uri="{FF2B5EF4-FFF2-40B4-BE49-F238E27FC236}">
                  <a16:creationId xmlns:a16="http://schemas.microsoft.com/office/drawing/2014/main" id="{F4A66959-BFB4-FACB-E40A-D2203A34A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3148" y="1419283"/>
              <a:ext cx="1782360" cy="2962885"/>
            </a:xfrm>
            <a:prstGeom prst="rect">
              <a:avLst/>
            </a:prstGeom>
          </p:spPr>
        </p:pic>
        <p:pic>
          <p:nvPicPr>
            <p:cNvPr id="16" name="Picture 15" descr="A close-up of a scan screen&#10;&#10;AI-generated content may be incorrect.">
              <a:extLst>
                <a:ext uri="{FF2B5EF4-FFF2-40B4-BE49-F238E27FC236}">
                  <a16:creationId xmlns:a16="http://schemas.microsoft.com/office/drawing/2014/main" id="{F786C38A-3E71-F32D-1B99-81C664CA4C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0359" y="1419283"/>
              <a:ext cx="1763130" cy="2948749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47F46B5-2327-6739-760E-E8899F78F40D}"/>
                </a:ext>
              </a:extLst>
            </p:cNvPr>
            <p:cNvSpPr/>
            <p:nvPr/>
          </p:nvSpPr>
          <p:spPr>
            <a:xfrm>
              <a:off x="5179423" y="3334467"/>
              <a:ext cx="657789" cy="978664"/>
            </a:xfrm>
            <a:prstGeom prst="rect">
              <a:avLst/>
            </a:prstGeom>
            <a:solidFill>
              <a:srgbClr val="FFC000">
                <a:alpha val="18824"/>
              </a:srgbClr>
            </a:solidFill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ABDF6C3-2416-E0C8-698D-5DC1DD6C0719}"/>
                </a:ext>
              </a:extLst>
            </p:cNvPr>
            <p:cNvSpPr/>
            <p:nvPr/>
          </p:nvSpPr>
          <p:spPr>
            <a:xfrm>
              <a:off x="8086987" y="3334467"/>
              <a:ext cx="648173" cy="978663"/>
            </a:xfrm>
            <a:prstGeom prst="rect">
              <a:avLst/>
            </a:prstGeom>
            <a:solidFill>
              <a:srgbClr val="FFC000">
                <a:alpha val="18824"/>
              </a:srgbClr>
            </a:solidFill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Text Box 19">
              <a:extLst>
                <a:ext uri="{FF2B5EF4-FFF2-40B4-BE49-F238E27FC236}">
                  <a16:creationId xmlns:a16="http://schemas.microsoft.com/office/drawing/2014/main" id="{90FD3BF9-6686-EF68-8B10-9EF9544683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53148" y="4420016"/>
              <a:ext cx="1189050" cy="35266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b="1" dirty="0">
                  <a:solidFill>
                    <a:schemeClr val="accent1"/>
                  </a:solidFill>
                </a:rPr>
                <a:t>PATIENT ID</a:t>
              </a:r>
              <a:endParaRPr lang="en-US" altLang="en-US" sz="1400" b="1" cap="all" dirty="0">
                <a:solidFill>
                  <a:schemeClr val="accent1"/>
                </a:solidFill>
              </a:endParaRPr>
            </a:p>
          </p:txBody>
        </p:sp>
        <p:sp>
          <p:nvSpPr>
            <p:cNvPr id="20" name="Text Box 19">
              <a:extLst>
                <a:ext uri="{FF2B5EF4-FFF2-40B4-BE49-F238E27FC236}">
                  <a16:creationId xmlns:a16="http://schemas.microsoft.com/office/drawing/2014/main" id="{09C82B29-93DE-E4CB-E828-0B0CB7C2CC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20709" y="4382167"/>
              <a:ext cx="1468143" cy="35266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b="1" dirty="0">
                  <a:solidFill>
                    <a:schemeClr val="accent1"/>
                  </a:solidFill>
                </a:rPr>
                <a:t>OPERATOR ID</a:t>
              </a:r>
              <a:endParaRPr lang="en-US" altLang="en-US" sz="1400" b="1" cap="all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1CE2C09-E3FD-55F9-C64D-460FDD1B2926}"/>
              </a:ext>
            </a:extLst>
          </p:cNvPr>
          <p:cNvSpPr txBox="1">
            <a:spLocks/>
          </p:cNvSpPr>
          <p:nvPr/>
        </p:nvSpPr>
        <p:spPr>
          <a:xfrm>
            <a:off x="502920" y="1287167"/>
            <a:ext cx="2960197" cy="3397250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 kern="1200">
                <a:solidFill>
                  <a:srgbClr val="009CDE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169863" indent="-1698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0050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76263" indent="-1698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4538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»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85763">
              <a:spcBef>
                <a:spcPts val="254"/>
              </a:spcBef>
            </a:pPr>
            <a:r>
              <a:rPr lang="en-US" dirty="0"/>
              <a:t>MANUAL ENTRY: OPERATOR ID, THEN PATIENT ID</a:t>
            </a:r>
            <a:endParaRPr lang="en-US" dirty="0">
              <a:solidFill>
                <a:schemeClr val="accent3"/>
              </a:solidFill>
            </a:endParaRPr>
          </a:p>
          <a:p>
            <a:pPr marL="285750" indent="-285750" defTabSz="385763" fontAlgn="base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Use number and/or ABC keys 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on the keypad​</a:t>
            </a:r>
          </a:p>
          <a:p>
            <a:pPr marL="455613" lvl="1" indent="-285750" defTabSz="385763" fontAlgn="base">
              <a:spcBef>
                <a:spcPts val="254"/>
              </a:spcBef>
            </a:pPr>
            <a:r>
              <a:rPr lang="en-US" sz="1200" dirty="0"/>
              <a:t>Up to 15 alphanumeric characters </a:t>
            </a:r>
            <a:br>
              <a:rPr lang="en-US" sz="1200" dirty="0"/>
            </a:br>
            <a:r>
              <a:rPr lang="en-US" sz="1200" dirty="0"/>
              <a:t>may be entered</a:t>
            </a: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Press</a:t>
            </a:r>
            <a:r>
              <a:rPr lang="en-US" sz="1400" dirty="0"/>
              <a:t> ENT </a:t>
            </a:r>
            <a:r>
              <a:rPr lang="en-US" sz="1400" dirty="0">
                <a:solidFill>
                  <a:schemeClr val="tx1"/>
                </a:solidFill>
              </a:rPr>
              <a:t>key</a:t>
            </a: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Repeat if prompted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026923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9E42E98-F3C5-8A89-562D-1216ADA14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Prepare the analyzer </a:t>
            </a:r>
            <a:r>
              <a:rPr lang="en-US" sz="2400" i="1" dirty="0"/>
              <a:t>– </a:t>
            </a:r>
            <a:r>
              <a:rPr lang="en-US" sz="2400" dirty="0"/>
              <a:t>i-STAT 1 Wireless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260B99-333C-446E-8D54-221A8BBF3C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17</a:t>
            </a:fld>
            <a:endParaRPr lang="en-IN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C99932E-3886-A7B7-B275-EC44A1E21A6E}"/>
              </a:ext>
            </a:extLst>
          </p:cNvPr>
          <p:cNvGrpSpPr/>
          <p:nvPr/>
        </p:nvGrpSpPr>
        <p:grpSpPr>
          <a:xfrm>
            <a:off x="3779371" y="1327784"/>
            <a:ext cx="4955789" cy="2895735"/>
            <a:chOff x="3759200" y="1580744"/>
            <a:chExt cx="5275711" cy="308267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AB740E0-5E42-9478-6547-CB71FCB62FD9}"/>
                </a:ext>
              </a:extLst>
            </p:cNvPr>
            <p:cNvGrpSpPr/>
            <p:nvPr/>
          </p:nvGrpSpPr>
          <p:grpSpPr>
            <a:xfrm>
              <a:off x="3759200" y="1768906"/>
              <a:ext cx="4802777" cy="2894508"/>
              <a:chOff x="3696272" y="1242088"/>
              <a:chExt cx="4802777" cy="2894508"/>
            </a:xfrm>
          </p:grpSpPr>
          <p:sp>
            <p:nvSpPr>
              <p:cNvPr id="15" name="Text Box 19">
                <a:extLst>
                  <a:ext uri="{FF2B5EF4-FFF2-40B4-BE49-F238E27FC236}">
                    <a16:creationId xmlns:a16="http://schemas.microsoft.com/office/drawing/2014/main" id="{92C8E3DE-363B-31D4-8382-C5F7DAB22A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96272" y="3808950"/>
                <a:ext cx="1264142" cy="32764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altLang="en-US" sz="1400" b="1" dirty="0">
                    <a:solidFill>
                      <a:schemeClr val="accent1"/>
                    </a:solidFill>
                  </a:rPr>
                  <a:t>OPERATOR ID</a:t>
                </a:r>
                <a:endParaRPr lang="en-US" altLang="en-US" sz="1400" b="1" cap="all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6" name="Text Box 19">
                <a:extLst>
                  <a:ext uri="{FF2B5EF4-FFF2-40B4-BE49-F238E27FC236}">
                    <a16:creationId xmlns:a16="http://schemas.microsoft.com/office/drawing/2014/main" id="{97215B65-4C22-F68C-265F-56564EADB8D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327958" y="3803599"/>
                <a:ext cx="1189049" cy="30777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altLang="en-US" sz="1400" b="1" dirty="0">
                    <a:solidFill>
                      <a:schemeClr val="accent1"/>
                    </a:solidFill>
                  </a:rPr>
                  <a:t>PATIENT ID</a:t>
                </a:r>
                <a:endParaRPr lang="en-US" altLang="en-US" sz="1400" b="1" cap="all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5A8D09BF-934A-EC3E-6FBC-E3FB23FEED32}"/>
                  </a:ext>
                </a:extLst>
              </p:cNvPr>
              <p:cNvSpPr/>
              <p:nvPr/>
            </p:nvSpPr>
            <p:spPr>
              <a:xfrm>
                <a:off x="4624304" y="1265929"/>
                <a:ext cx="232833" cy="14393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4A603F91-FE0A-D81D-0FF5-9996304783F9}"/>
                  </a:ext>
                </a:extLst>
              </p:cNvPr>
              <p:cNvSpPr/>
              <p:nvPr/>
            </p:nvSpPr>
            <p:spPr>
              <a:xfrm>
                <a:off x="7197379" y="1242088"/>
                <a:ext cx="232833" cy="14393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7E05653F-FADD-6ACF-61C8-5CC0A6B2912F}"/>
                  </a:ext>
                </a:extLst>
              </p:cNvPr>
              <p:cNvSpPr/>
              <p:nvPr/>
            </p:nvSpPr>
            <p:spPr>
              <a:xfrm>
                <a:off x="8380971" y="1308833"/>
                <a:ext cx="118078" cy="6235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957362E0-484C-B14B-A3B0-4325493CD304}"/>
                  </a:ext>
                </a:extLst>
              </p:cNvPr>
              <p:cNvSpPr/>
              <p:nvPr/>
            </p:nvSpPr>
            <p:spPr>
              <a:xfrm>
                <a:off x="5854375" y="1300280"/>
                <a:ext cx="118078" cy="6235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032DB33E-F021-2BB4-A1DC-424F30353287}"/>
                  </a:ext>
                </a:extLst>
              </p:cNvPr>
              <p:cNvSpPr/>
              <p:nvPr/>
            </p:nvSpPr>
            <p:spPr>
              <a:xfrm>
                <a:off x="4509072" y="1346699"/>
                <a:ext cx="232833" cy="14393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B1BA25D-9364-6B4A-3B75-EE03B3554D19}"/>
                </a:ext>
              </a:extLst>
            </p:cNvPr>
            <p:cNvGrpSpPr/>
            <p:nvPr/>
          </p:nvGrpSpPr>
          <p:grpSpPr>
            <a:xfrm>
              <a:off x="3759200" y="1580744"/>
              <a:ext cx="5275711" cy="2700912"/>
              <a:chOff x="3158082" y="1273000"/>
              <a:chExt cx="5876829" cy="3008656"/>
            </a:xfrm>
          </p:grpSpPr>
          <p:pic>
            <p:nvPicPr>
              <p:cNvPr id="7" name="Picture 6" descr="A blue and white cell phone&#10;&#10;AI-generated content may be incorrect.">
                <a:extLst>
                  <a:ext uri="{FF2B5EF4-FFF2-40B4-BE49-F238E27FC236}">
                    <a16:creationId xmlns:a16="http://schemas.microsoft.com/office/drawing/2014/main" id="{D870C077-7914-4D41-B1D8-518DB33A74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47" t="13609" r="4963" b="11931"/>
              <a:stretch/>
            </p:blipFill>
            <p:spPr>
              <a:xfrm>
                <a:off x="4984332" y="1273000"/>
                <a:ext cx="1025392" cy="3008656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5BBC7862-791D-865C-59C8-D451160B77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58082" y="1284881"/>
                <a:ext cx="1774984" cy="2981248"/>
              </a:xfrm>
              <a:prstGeom prst="rect">
                <a:avLst/>
              </a:prstGeom>
            </p:spPr>
          </p:pic>
          <p:pic>
            <p:nvPicPr>
              <p:cNvPr id="10" name="Picture 9" descr="A blue and white handheld device&#10;&#10;AI-generated content may be incorrect.">
                <a:extLst>
                  <a:ext uri="{FF2B5EF4-FFF2-40B4-BE49-F238E27FC236}">
                    <a16:creationId xmlns:a16="http://schemas.microsoft.com/office/drawing/2014/main" id="{F1107B9E-1C40-E88E-6E4C-5567AAA8CD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464"/>
              <a:stretch/>
            </p:blipFill>
            <p:spPr>
              <a:xfrm>
                <a:off x="8044111" y="1300408"/>
                <a:ext cx="990800" cy="2981248"/>
              </a:xfrm>
              <a:prstGeom prst="rect">
                <a:avLst/>
              </a:prstGeom>
            </p:spPr>
          </p:pic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FE29660-56C4-4783-C016-91399DDCC924}"/>
                  </a:ext>
                </a:extLst>
              </p:cNvPr>
              <p:cNvSpPr/>
              <p:nvPr/>
            </p:nvSpPr>
            <p:spPr>
              <a:xfrm>
                <a:off x="5206198" y="3208800"/>
                <a:ext cx="585669" cy="968918"/>
              </a:xfrm>
              <a:prstGeom prst="rect">
                <a:avLst/>
              </a:prstGeom>
              <a:solidFill>
                <a:srgbClr val="FFC000">
                  <a:alpha val="18824"/>
                </a:srgbClr>
              </a:solidFill>
              <a:ln w="28575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A45250D-F10E-1C57-49D5-2C0613BC40A9}"/>
                  </a:ext>
                </a:extLst>
              </p:cNvPr>
              <p:cNvSpPr/>
              <p:nvPr/>
            </p:nvSpPr>
            <p:spPr>
              <a:xfrm>
                <a:off x="8275673" y="3245492"/>
                <a:ext cx="581243" cy="932225"/>
              </a:xfrm>
              <a:prstGeom prst="rect">
                <a:avLst/>
              </a:prstGeom>
              <a:solidFill>
                <a:srgbClr val="FFC000">
                  <a:alpha val="18824"/>
                </a:srgbClr>
              </a:solidFill>
              <a:ln w="28575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07DEC558-6B74-863D-D067-237827B42C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213936" y="1300408"/>
                <a:ext cx="1744468" cy="2981248"/>
              </a:xfrm>
              <a:prstGeom prst="rect">
                <a:avLst/>
              </a:prstGeom>
            </p:spPr>
          </p:pic>
        </p:grpSp>
      </p:grp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9DA2016-702E-9291-3AB9-CD3F5ADC25F9}"/>
              </a:ext>
            </a:extLst>
          </p:cNvPr>
          <p:cNvSpPr txBox="1">
            <a:spLocks/>
          </p:cNvSpPr>
          <p:nvPr/>
        </p:nvSpPr>
        <p:spPr>
          <a:xfrm>
            <a:off x="502920" y="1287167"/>
            <a:ext cx="2960197" cy="3397250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 kern="1200">
                <a:solidFill>
                  <a:srgbClr val="009CDE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169863" indent="-1698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0050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76263" indent="-1698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4538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»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85763">
              <a:spcBef>
                <a:spcPts val="254"/>
              </a:spcBef>
            </a:pPr>
            <a:r>
              <a:rPr lang="en-US" dirty="0"/>
              <a:t>MANUAL ENTRY: OPERATOR ID, THEN PATIENT ID</a:t>
            </a:r>
            <a:endParaRPr lang="en-US" dirty="0">
              <a:solidFill>
                <a:schemeClr val="accent3"/>
              </a:solidFill>
            </a:endParaRPr>
          </a:p>
          <a:p>
            <a:pPr marL="285750" indent="-285750" defTabSz="385763" fontAlgn="base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Use number and/or ABC keys 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on the keypad​</a:t>
            </a:r>
          </a:p>
          <a:p>
            <a:pPr marL="455613" lvl="1" indent="-285750" defTabSz="385763" fontAlgn="base">
              <a:spcBef>
                <a:spcPts val="254"/>
              </a:spcBef>
            </a:pPr>
            <a:r>
              <a:rPr lang="en-US" sz="1200" dirty="0"/>
              <a:t>Up to 15 alphanumeric characters </a:t>
            </a:r>
            <a:br>
              <a:rPr lang="en-US" sz="1200" dirty="0"/>
            </a:br>
            <a:r>
              <a:rPr lang="en-US" sz="1200" dirty="0"/>
              <a:t>may be entered</a:t>
            </a: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Press</a:t>
            </a:r>
            <a:r>
              <a:rPr lang="en-US" sz="1400" dirty="0"/>
              <a:t> ENT </a:t>
            </a:r>
            <a:r>
              <a:rPr lang="en-US" sz="1400" dirty="0">
                <a:solidFill>
                  <a:schemeClr val="tx1"/>
                </a:solidFill>
              </a:rPr>
              <a:t>key</a:t>
            </a: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Repeat if prompted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36074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A542B-D9B7-4E19-3806-1BD4D6245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A60DAC7D-BC2F-1CC2-5DDF-FA6C841D1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Prepare the analyzer </a:t>
            </a:r>
            <a:r>
              <a:rPr lang="en-US" sz="1400" dirty="0"/>
              <a:t>– cont’d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5FCC8B-3905-C7D4-C24F-D6E608985B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18</a:t>
            </a:fld>
            <a:endParaRPr lang="en-IN" dirty="0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756DC52-AA7B-405A-CDB4-6FD161A7CB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5" y="1228725"/>
            <a:ext cx="4667052" cy="3397250"/>
          </a:xfrm>
        </p:spPr>
        <p:txBody>
          <a:bodyPr vert="horz" lIns="0" tIns="0" rIns="91440" bIns="45720" rtlCol="0" anchor="t">
            <a:noAutofit/>
          </a:bodyPr>
          <a:lstStyle/>
          <a:p>
            <a:pPr defTabSz="385763">
              <a:spcBef>
                <a:spcPts val="254"/>
              </a:spcBef>
            </a:pPr>
            <a:r>
              <a:rPr lang="en-US" dirty="0">
                <a:latin typeface="+mn-lt"/>
                <a:cs typeface="Calibri"/>
              </a:rPr>
              <a:t>SCAN CARTRIDGE (POUCH) BARCODE</a:t>
            </a: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  <a:cs typeface="Calibri"/>
              </a:rPr>
              <a:t>Once the cartridge barcode is scanned, </a:t>
            </a:r>
            <a:r>
              <a:rPr lang="en-US" sz="1400" b="1" dirty="0">
                <a:solidFill>
                  <a:schemeClr val="tx1"/>
                </a:solidFill>
                <a:cs typeface="Calibri"/>
              </a:rPr>
              <a:t>you have 15 minutes </a:t>
            </a:r>
            <a:r>
              <a:rPr lang="en-US" sz="1400" b="0" dirty="0">
                <a:solidFill>
                  <a:schemeClr val="tx1"/>
                </a:solidFill>
                <a:cs typeface="Calibri"/>
              </a:rPr>
              <a:t>to insert a filled &amp; sealed cartridge</a:t>
            </a:r>
            <a:endParaRPr lang="en-US" sz="1400" b="0" dirty="0">
              <a:solidFill>
                <a:schemeClr val="tx1"/>
              </a:solidFill>
              <a:ea typeface="Calibri"/>
              <a:cs typeface="Calibri"/>
            </a:endParaRP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  <a:cs typeface="Calibri"/>
              </a:rPr>
              <a:t>After 15 minutes of inactivity, the analyzer will turn off </a:t>
            </a:r>
            <a:r>
              <a:rPr lang="en-US" sz="1400" b="0" dirty="0">
                <a:solidFill>
                  <a:schemeClr val="tx1"/>
                </a:solidFill>
                <a:cs typeface="Calibri"/>
              </a:rPr>
              <a:t>and will require re-entry of previous information to perform a test</a:t>
            </a:r>
            <a:endParaRPr lang="en-US" sz="1400" b="0" dirty="0">
              <a:solidFill>
                <a:schemeClr val="tx1"/>
              </a:solidFill>
              <a:ea typeface="Calibri"/>
              <a:cs typeface="Calibri"/>
            </a:endParaRP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  <a:cs typeface="Calibri"/>
              </a:rPr>
              <a:t>Follow the</a:t>
            </a:r>
            <a:r>
              <a:rPr lang="en-US" sz="1400" dirty="0">
                <a:solidFill>
                  <a:schemeClr val="tx1"/>
                </a:solidFill>
                <a:cs typeface="Calibri"/>
              </a:rPr>
              <a:t> </a:t>
            </a:r>
            <a:r>
              <a:rPr lang="en-US" sz="1400" b="0" dirty="0">
                <a:solidFill>
                  <a:schemeClr val="tx1"/>
                </a:solidFill>
              </a:rPr>
              <a:t>on-screen</a:t>
            </a:r>
            <a:r>
              <a:rPr lang="en-US" sz="1400" dirty="0">
                <a:solidFill>
                  <a:schemeClr val="tx1"/>
                </a:solidFill>
                <a:cs typeface="Calibri"/>
              </a:rPr>
              <a:t> prompts to prepare the cartridge and perform testing</a:t>
            </a:r>
            <a:endParaRPr lang="en-US" sz="1400" b="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7764969-D7C9-26E0-8E88-FF9FBBC6F741}"/>
              </a:ext>
            </a:extLst>
          </p:cNvPr>
          <p:cNvSpPr txBox="1"/>
          <p:nvPr/>
        </p:nvSpPr>
        <p:spPr>
          <a:xfrm>
            <a:off x="897463" y="3720547"/>
            <a:ext cx="5952880" cy="6796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514350"/>
            <a:r>
              <a:rPr lang="en-US" sz="1400" b="1" dirty="0">
                <a:solidFill>
                  <a:srgbClr val="FF0000"/>
                </a:solidFill>
                <a:cs typeface="Calibri"/>
              </a:rPr>
              <a:t>PRECAUTIONS</a:t>
            </a:r>
            <a:endParaRPr lang="en-US" sz="1400" dirty="0">
              <a:solidFill>
                <a:srgbClr val="FF0000"/>
              </a:solidFill>
              <a:cs typeface="Calibri"/>
            </a:endParaRPr>
          </a:p>
          <a:p>
            <a:pPr marL="128270" indent="-12827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000" b="1" dirty="0">
                <a:cs typeface="Calibri"/>
              </a:rPr>
              <a:t>If an </a:t>
            </a:r>
            <a:r>
              <a:rPr lang="en-US" sz="1000" b="1" dirty="0">
                <a:solidFill>
                  <a:schemeClr val="accent3"/>
                </a:solidFill>
                <a:cs typeface="Calibri"/>
              </a:rPr>
              <a:t>Invalid Cartridge Type </a:t>
            </a:r>
            <a:r>
              <a:rPr lang="en-US" sz="1000" b="1" dirty="0">
                <a:cs typeface="Calibri"/>
              </a:rPr>
              <a:t>message is displayed, contact the System Administrator.</a:t>
            </a:r>
            <a:endParaRPr lang="en-US" sz="1000" b="1" dirty="0">
              <a:ea typeface="Calibri"/>
              <a:cs typeface="Calibri"/>
            </a:endParaRPr>
          </a:p>
          <a:p>
            <a:pPr marL="128270" indent="-12827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000" b="1" dirty="0">
                <a:cs typeface="Calibri"/>
              </a:rPr>
              <a:t>Scanning is required. You must scan the barcode. This information cannot be entered manually.</a:t>
            </a:r>
            <a:endParaRPr lang="en-US" sz="1000" b="1" dirty="0">
              <a:ea typeface="Calibri"/>
              <a:cs typeface="Calibri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09AB812-63C0-F6EC-5D78-D1F8E88A4364}"/>
              </a:ext>
            </a:extLst>
          </p:cNvPr>
          <p:cNvCxnSpPr>
            <a:cxnSpLocks/>
          </p:cNvCxnSpPr>
          <p:nvPr/>
        </p:nvCxnSpPr>
        <p:spPr>
          <a:xfrm>
            <a:off x="453736" y="3451941"/>
            <a:ext cx="4731452" cy="0"/>
          </a:xfrm>
          <a:prstGeom prst="line">
            <a:avLst/>
          </a:prstGeom>
          <a:ln w="158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0E50B37F-1552-9775-F30E-7252B42D71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36" y="3771707"/>
            <a:ext cx="342207" cy="342207"/>
          </a:xfrm>
          <a:prstGeom prst="rect">
            <a:avLst/>
          </a:prstGeom>
        </p:spPr>
      </p:pic>
      <p:pic>
        <p:nvPicPr>
          <p:cNvPr id="7" name="Picture 6" descr="A white circle with a number and arrow&#10;&#10;Description automatically generated">
            <a:extLst>
              <a:ext uri="{FF2B5EF4-FFF2-40B4-BE49-F238E27FC236}">
                <a16:creationId xmlns:a16="http://schemas.microsoft.com/office/drawing/2014/main" id="{2772FAB7-DC7D-D72A-5AD0-3B0CC609FD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048" y="2626371"/>
            <a:ext cx="696788" cy="696788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67521D3-A00F-1BC0-951F-B30715AF625F}"/>
              </a:ext>
            </a:extLst>
          </p:cNvPr>
          <p:cNvGrpSpPr/>
          <p:nvPr/>
        </p:nvGrpSpPr>
        <p:grpSpPr>
          <a:xfrm>
            <a:off x="5254427" y="1312102"/>
            <a:ext cx="3576988" cy="2156975"/>
            <a:chOff x="5150552" y="1138298"/>
            <a:chExt cx="3576988" cy="2156975"/>
          </a:xfrm>
        </p:grpSpPr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0F88A150-A0A3-20A0-A809-495208C92295}"/>
                </a:ext>
              </a:extLst>
            </p:cNvPr>
            <p:cNvSpPr txBox="1"/>
            <p:nvPr/>
          </p:nvSpPr>
          <p:spPr>
            <a:xfrm>
              <a:off x="7308249" y="1505546"/>
              <a:ext cx="11990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or enter your Operator ID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8DD4A4F-ABAE-4917-1E27-442E74935C52}"/>
                </a:ext>
              </a:extLst>
            </p:cNvPr>
            <p:cNvSpPr/>
            <p:nvPr/>
          </p:nvSpPr>
          <p:spPr>
            <a:xfrm>
              <a:off x="5311200" y="2222395"/>
              <a:ext cx="1543944" cy="107287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C72D0EF-5D65-CDF2-DBA4-1EAB54CA0D78}"/>
                </a:ext>
              </a:extLst>
            </p:cNvPr>
            <p:cNvSpPr/>
            <p:nvPr/>
          </p:nvSpPr>
          <p:spPr>
            <a:xfrm>
              <a:off x="7147609" y="1141339"/>
              <a:ext cx="1577961" cy="102498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AC83AE7-BE60-C764-9AE5-4B1AAFE93A2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517" r="25999"/>
            <a:stretch/>
          </p:blipFill>
          <p:spPr bwMode="auto">
            <a:xfrm>
              <a:off x="5150552" y="1138298"/>
              <a:ext cx="1950965" cy="1273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Box 17">
              <a:extLst>
                <a:ext uri="{FF2B5EF4-FFF2-40B4-BE49-F238E27FC236}">
                  <a16:creationId xmlns:a16="http://schemas.microsoft.com/office/drawing/2014/main" id="{D8D16979-5D06-07EF-8A4F-B652B3FF99BA}"/>
                </a:ext>
              </a:extLst>
            </p:cNvPr>
            <p:cNvSpPr txBox="1"/>
            <p:nvPr/>
          </p:nvSpPr>
          <p:spPr>
            <a:xfrm>
              <a:off x="7308249" y="1505546"/>
              <a:ext cx="11990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or enter your Operator ID</a:t>
              </a: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14AEA6A-D0AE-635B-B644-7AC4E57E78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355386" y="1327471"/>
              <a:ext cx="552381" cy="219048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EF75012-E38E-E722-8278-52581944CF6E}"/>
                </a:ext>
              </a:extLst>
            </p:cNvPr>
            <p:cNvGrpSpPr/>
            <p:nvPr/>
          </p:nvGrpSpPr>
          <p:grpSpPr>
            <a:xfrm>
              <a:off x="7149579" y="1141339"/>
              <a:ext cx="1577961" cy="1024983"/>
              <a:chOff x="7149579" y="1141339"/>
              <a:chExt cx="1577961" cy="1024983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727179D7-AECE-1859-BDCA-1A86E24131D3}"/>
                  </a:ext>
                </a:extLst>
              </p:cNvPr>
              <p:cNvSpPr/>
              <p:nvPr/>
            </p:nvSpPr>
            <p:spPr>
              <a:xfrm>
                <a:off x="7149579" y="1141339"/>
                <a:ext cx="1577961" cy="1024983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30" name="TextBox 27">
                <a:extLst>
                  <a:ext uri="{FF2B5EF4-FFF2-40B4-BE49-F238E27FC236}">
                    <a16:creationId xmlns:a16="http://schemas.microsoft.com/office/drawing/2014/main" id="{053A19C3-A1C1-7765-BC99-69292245008B}"/>
                  </a:ext>
                </a:extLst>
              </p:cNvPr>
              <p:cNvSpPr txBox="1"/>
              <p:nvPr/>
            </p:nvSpPr>
            <p:spPr>
              <a:xfrm>
                <a:off x="7266385" y="1407619"/>
                <a:ext cx="133079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b="1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THE BARCODE ON THE CARTRIDGE POUCH</a:t>
                </a:r>
              </a:p>
            </p:txBody>
          </p:sp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D1AF5128-D4A7-03B6-9EC5-6408780A56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298613" y="1198066"/>
                <a:ext cx="552381" cy="219048"/>
              </a:xfrm>
              <a:prstGeom prst="rect">
                <a:avLst/>
              </a:prstGeom>
            </p:spPr>
          </p:pic>
        </p:grp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0849EBCD-E5B6-B68A-E823-5DA13CC31D9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2140" t="19833" r="2140" b="10503"/>
            <a:stretch/>
          </p:blipFill>
          <p:spPr>
            <a:xfrm>
              <a:off x="6855144" y="2222395"/>
              <a:ext cx="1870426" cy="1066075"/>
            </a:xfrm>
            <a:prstGeom prst="rect">
              <a:avLst/>
            </a:prstGeom>
          </p:spPr>
        </p:pic>
        <p:pic>
          <p:nvPicPr>
            <p:cNvPr id="24" name="Picture 23" descr="A white circle with a number and arrow&#10;&#10;Description automatically generated">
              <a:extLst>
                <a:ext uri="{FF2B5EF4-FFF2-40B4-BE49-F238E27FC236}">
                  <a16:creationId xmlns:a16="http://schemas.microsoft.com/office/drawing/2014/main" id="{93283590-82CF-1614-85A1-C4E8A2509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65053" y="2403636"/>
              <a:ext cx="696788" cy="696788"/>
            </a:xfrm>
            <a:prstGeom prst="rect">
              <a:avLst/>
            </a:prstGeom>
          </p:spPr>
        </p:pic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239A98F4-394E-1528-E913-06FCDA389992}"/>
              </a:ext>
            </a:extLst>
          </p:cNvPr>
          <p:cNvSpPr/>
          <p:nvPr/>
        </p:nvSpPr>
        <p:spPr>
          <a:xfrm>
            <a:off x="6039560" y="2974765"/>
            <a:ext cx="391286" cy="23305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b="1" dirty="0"/>
              <a:t>min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532036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D919ACB-1DCB-4E22-B339-852E5877F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Prepare the analyzer </a:t>
            </a:r>
            <a:r>
              <a:rPr lang="en-US" sz="1400" dirty="0"/>
              <a:t>– cont’d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260B99-333C-446E-8D54-221A8BBF3C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19</a:t>
            </a:fld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B7FAF3-5D0C-43C9-AF53-C43F8E738F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5" y="1228725"/>
            <a:ext cx="5130735" cy="3397250"/>
          </a:xfrm>
        </p:spPr>
        <p:txBody>
          <a:bodyPr vert="horz" lIns="0" tIns="0" rIns="91440" bIns="45720" rtlCol="0" anchor="t">
            <a:noAutofit/>
          </a:bodyPr>
          <a:lstStyle/>
          <a:p>
            <a:pPr defTabSz="385763">
              <a:spcBef>
                <a:spcPts val="254"/>
              </a:spcBef>
            </a:pPr>
            <a:r>
              <a:rPr lang="en-US" dirty="0">
                <a:latin typeface="+mn-lt"/>
              </a:rPr>
              <a:t>SCAN (CARTRIDGE POUCH) BARCODE</a:t>
            </a: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  <a:cs typeface="Calibri"/>
              </a:rPr>
              <a:t>Scan the barcode on </a:t>
            </a:r>
            <a:r>
              <a:rPr lang="en-US" sz="1400" dirty="0">
                <a:solidFill>
                  <a:schemeClr val="tx1"/>
                </a:solidFill>
                <a:cs typeface="Calibri"/>
              </a:rPr>
              <a:t>the cartridge</a:t>
            </a:r>
            <a:r>
              <a:rPr lang="en-US" sz="1400" b="0" dirty="0">
                <a:solidFill>
                  <a:schemeClr val="tx1"/>
                </a:solidFill>
                <a:cs typeface="Calibri"/>
              </a:rPr>
              <a:t> pouch</a:t>
            </a:r>
            <a:endParaRPr lang="en-US" sz="1400" b="0" dirty="0">
              <a:solidFill>
                <a:schemeClr val="tx1"/>
              </a:solidFill>
              <a:ea typeface="Calibri"/>
              <a:cs typeface="Calibri"/>
            </a:endParaRP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The lot information displays on the analyzer screen momentarily </a:t>
            </a: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The analyzer is now ready, next prepare the sample</a:t>
            </a:r>
            <a:endParaRPr lang="en-US" sz="1400" b="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F9EDC2-C3ED-B2B6-1A9B-F80323A637C0}"/>
              </a:ext>
            </a:extLst>
          </p:cNvPr>
          <p:cNvSpPr txBox="1"/>
          <p:nvPr/>
        </p:nvSpPr>
        <p:spPr>
          <a:xfrm>
            <a:off x="6921283" y="890774"/>
            <a:ext cx="6493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400" b="1" dirty="0">
              <a:solidFill>
                <a:srgbClr val="009CDE"/>
              </a:solidFill>
              <a:latin typeface="Calibri" panose="020F050202020403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3A49572-1CF7-2D90-1668-B7A8B6F0183B}"/>
              </a:ext>
            </a:extLst>
          </p:cNvPr>
          <p:cNvCxnSpPr>
            <a:cxnSpLocks/>
          </p:cNvCxnSpPr>
          <p:nvPr/>
        </p:nvCxnSpPr>
        <p:spPr>
          <a:xfrm>
            <a:off x="502920" y="3215103"/>
            <a:ext cx="5113568" cy="13590"/>
          </a:xfrm>
          <a:prstGeom prst="line">
            <a:avLst/>
          </a:prstGeom>
          <a:ln w="158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8C77CC04-E609-A7D0-CC8F-FB8720387DE4}"/>
              </a:ext>
            </a:extLst>
          </p:cNvPr>
          <p:cNvSpPr txBox="1"/>
          <p:nvPr/>
        </p:nvSpPr>
        <p:spPr>
          <a:xfrm>
            <a:off x="921684" y="3407685"/>
            <a:ext cx="4880881" cy="83356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514350"/>
            <a:r>
              <a:rPr lang="en-US" sz="1400" b="1" dirty="0">
                <a:solidFill>
                  <a:schemeClr val="tx2"/>
                </a:solidFill>
                <a:cs typeface="Calibri"/>
              </a:rPr>
              <a:t>PRECAUTIONS</a:t>
            </a:r>
            <a:endParaRPr lang="en-US" sz="1400" dirty="0">
              <a:solidFill>
                <a:schemeClr val="tx2"/>
              </a:solidFill>
              <a:cs typeface="Calibri"/>
            </a:endParaRPr>
          </a:p>
          <a:p>
            <a:pPr marL="128270" indent="-12827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000" b="1" dirty="0">
                <a:cs typeface="Calibri"/>
              </a:rPr>
              <a:t>If an </a:t>
            </a:r>
            <a:r>
              <a:rPr lang="en-US" sz="1000" b="1" dirty="0">
                <a:solidFill>
                  <a:schemeClr val="accent3"/>
                </a:solidFill>
                <a:cs typeface="Calibri"/>
              </a:rPr>
              <a:t>Invalid Cartridge Type</a:t>
            </a:r>
            <a:r>
              <a:rPr lang="en-US" sz="1000" b="1" dirty="0">
                <a:cs typeface="Calibri"/>
              </a:rPr>
              <a:t> message is displayed, contact the System Administrator.</a:t>
            </a:r>
            <a:endParaRPr lang="en-US" sz="1000" b="1" dirty="0">
              <a:ea typeface="Calibri"/>
              <a:cs typeface="Calibri"/>
            </a:endParaRPr>
          </a:p>
          <a:p>
            <a:pPr marL="128270" indent="-12827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000" b="1" dirty="0">
                <a:cs typeface="Calibri"/>
              </a:rPr>
              <a:t>Scanning is required. You must scan the barcode. This information cannot be entered manually.</a:t>
            </a:r>
            <a:endParaRPr lang="en-US" sz="1000" b="1" dirty="0">
              <a:ea typeface="Calibri"/>
              <a:cs typeface="Calibri"/>
            </a:endParaRPr>
          </a:p>
        </p:txBody>
      </p: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E0EF7B86-278E-A674-6D53-B1EEC0C3A4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" y="3487647"/>
            <a:ext cx="342207" cy="342207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F2FCED7A-318B-7C99-4BE5-C7406128E16E}"/>
              </a:ext>
            </a:extLst>
          </p:cNvPr>
          <p:cNvGrpSpPr/>
          <p:nvPr/>
        </p:nvGrpSpPr>
        <p:grpSpPr>
          <a:xfrm>
            <a:off x="5574873" y="349270"/>
            <a:ext cx="3123663" cy="4683616"/>
            <a:chOff x="5694283" y="190167"/>
            <a:chExt cx="3320222" cy="4978336"/>
          </a:xfrm>
        </p:grpSpPr>
        <p:pic>
          <p:nvPicPr>
            <p:cNvPr id="38" name="Picture 37" descr="A close up of a label&#10;&#10;AI-generated content may be incorrect.">
              <a:extLst>
                <a:ext uri="{FF2B5EF4-FFF2-40B4-BE49-F238E27FC236}">
                  <a16:creationId xmlns:a16="http://schemas.microsoft.com/office/drawing/2014/main" id="{6FF81002-8BE8-72B5-806E-4642B172E7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/>
            <a:stretch/>
          </p:blipFill>
          <p:spPr>
            <a:xfrm>
              <a:off x="5994218" y="2360398"/>
              <a:ext cx="3020287" cy="2808105"/>
            </a:xfrm>
            <a:prstGeom prst="rect">
              <a:avLst/>
            </a:prstGeom>
          </p:spPr>
        </p:pic>
        <p:pic>
          <p:nvPicPr>
            <p:cNvPr id="39" name="Picture 38" descr="A close up of a label&#10;&#10;AI-generated content may be incorrect.">
              <a:extLst>
                <a:ext uri="{FF2B5EF4-FFF2-40B4-BE49-F238E27FC236}">
                  <a16:creationId xmlns:a16="http://schemas.microsoft.com/office/drawing/2014/main" id="{5C4910DE-172D-051D-89FD-FA6DB5A5D1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/>
            <a:stretch/>
          </p:blipFill>
          <p:spPr>
            <a:xfrm>
              <a:off x="5694283" y="190167"/>
              <a:ext cx="3076520" cy="2808105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D1DB8E66-5CAA-897D-173E-D07B8FB7D7A3}"/>
                </a:ext>
              </a:extLst>
            </p:cNvPr>
            <p:cNvSpPr/>
            <p:nvPr/>
          </p:nvSpPr>
          <p:spPr>
            <a:xfrm>
              <a:off x="8051534" y="749380"/>
              <a:ext cx="548640" cy="1821758"/>
            </a:xfrm>
            <a:prstGeom prst="rect">
              <a:avLst/>
            </a:prstGeom>
            <a:solidFill>
              <a:schemeClr val="accent4">
                <a:alpha val="6000"/>
              </a:schemeClr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highlight>
                  <a:srgbClr val="FFFF00"/>
                </a:highlight>
              </a:endParaRPr>
            </a:p>
          </p:txBody>
        </p:sp>
        <p:pic>
          <p:nvPicPr>
            <p:cNvPr id="17" name="Graphic 16" descr="Checkmark with solid fill">
              <a:extLst>
                <a:ext uri="{FF2B5EF4-FFF2-40B4-BE49-F238E27FC236}">
                  <a16:creationId xmlns:a16="http://schemas.microsoft.com/office/drawing/2014/main" id="{9666AC87-AEBF-81D4-439D-6F5B2B89EB0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239557" y="383891"/>
              <a:ext cx="548640" cy="548640"/>
            </a:xfrm>
            <a:prstGeom prst="rect">
              <a:avLst/>
            </a:prstGeom>
          </p:spPr>
        </p:pic>
        <p:pic>
          <p:nvPicPr>
            <p:cNvPr id="45" name="Graphic 44" descr="Close with solid fill">
              <a:extLst>
                <a:ext uri="{FF2B5EF4-FFF2-40B4-BE49-F238E27FC236}">
                  <a16:creationId xmlns:a16="http://schemas.microsoft.com/office/drawing/2014/main" id="{FF19EE57-F936-540C-67BF-481AAC0FDE0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358332" y="778995"/>
              <a:ext cx="548640" cy="548640"/>
            </a:xfrm>
            <a:prstGeom prst="rect">
              <a:avLst/>
            </a:prstGeom>
          </p:spPr>
        </p:pic>
      </p:grpSp>
      <p:sp>
        <p:nvSpPr>
          <p:cNvPr id="40" name="Text Box 19">
            <a:extLst>
              <a:ext uri="{FF2B5EF4-FFF2-40B4-BE49-F238E27FC236}">
                <a16:creationId xmlns:a16="http://schemas.microsoft.com/office/drawing/2014/main" id="{4AF3205D-4730-DF25-FF7F-7D10BFBD28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6414" y="531525"/>
            <a:ext cx="616980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91440" rIns="0" bIns="9144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 b="1" dirty="0">
                <a:solidFill>
                  <a:schemeClr val="accent1"/>
                </a:solidFill>
              </a:rPr>
              <a:t>FRONT</a:t>
            </a:r>
          </a:p>
        </p:txBody>
      </p:sp>
      <p:sp>
        <p:nvSpPr>
          <p:cNvPr id="41" name="Text Box 19">
            <a:extLst>
              <a:ext uri="{FF2B5EF4-FFF2-40B4-BE49-F238E27FC236}">
                <a16:creationId xmlns:a16="http://schemas.microsoft.com/office/drawing/2014/main" id="{4DCCF331-8010-8C93-57C6-60999174AB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6867" y="2549063"/>
            <a:ext cx="616980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91440" rIns="0" bIns="9144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 b="1" dirty="0">
                <a:solidFill>
                  <a:schemeClr val="accent1"/>
                </a:solidFill>
              </a:rPr>
              <a:t>BACK</a:t>
            </a:r>
          </a:p>
        </p:txBody>
      </p:sp>
      <p:sp>
        <p:nvSpPr>
          <p:cNvPr id="27" name="Line 16">
            <a:extLst>
              <a:ext uri="{FF2B5EF4-FFF2-40B4-BE49-F238E27FC236}">
                <a16:creationId xmlns:a16="http://schemas.microsoft.com/office/drawing/2014/main" id="{55C5EB76-5C00-75CD-0A61-2A415235467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49760" y="2455489"/>
            <a:ext cx="98343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013" dirty="0"/>
          </a:p>
        </p:txBody>
      </p:sp>
      <p:pic>
        <p:nvPicPr>
          <p:cNvPr id="28" name="Picture 27" descr="A close up of a label&#10;&#10;AI-generated content may be incorrect.">
            <a:extLst>
              <a:ext uri="{FF2B5EF4-FFF2-40B4-BE49-F238E27FC236}">
                <a16:creationId xmlns:a16="http://schemas.microsoft.com/office/drawing/2014/main" id="{4F6B178C-23A5-176D-AF2F-295836D2BF9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03" t="27353" r="53884" b="19228"/>
          <a:stretch/>
        </p:blipFill>
        <p:spPr>
          <a:xfrm rot="16200000">
            <a:off x="1697628" y="1680499"/>
            <a:ext cx="296126" cy="1500064"/>
          </a:xfrm>
          <a:prstGeom prst="rect">
            <a:avLst/>
          </a:prstGeom>
        </p:spPr>
      </p:pic>
      <p:sp>
        <p:nvSpPr>
          <p:cNvPr id="29" name="TextBox 13">
            <a:extLst>
              <a:ext uri="{FF2B5EF4-FFF2-40B4-BE49-F238E27FC236}">
                <a16:creationId xmlns:a16="http://schemas.microsoft.com/office/drawing/2014/main" id="{5DF425BC-D4AB-7DF9-343A-89BD249686C1}"/>
              </a:ext>
            </a:extLst>
          </p:cNvPr>
          <p:cNvSpPr txBox="1"/>
          <p:nvPr/>
        </p:nvSpPr>
        <p:spPr>
          <a:xfrm>
            <a:off x="2774156" y="2293673"/>
            <a:ext cx="2265172" cy="307777"/>
          </a:xfrm>
          <a:prstGeom prst="rect">
            <a:avLst/>
          </a:prstGeom>
          <a:noFill/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solidFill>
                  <a:schemeClr val="accent3"/>
                </a:solidFill>
                <a:latin typeface="Calibri"/>
              </a:rPr>
              <a:t>SCAN THE LINEAR BARCODE</a:t>
            </a:r>
            <a:r>
              <a:rPr lang="en-US" sz="1400" dirty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​</a:t>
            </a:r>
            <a:endParaRPr lang="en-US" dirty="0">
              <a:solidFill>
                <a:schemeClr val="accent3"/>
              </a:solidFill>
              <a:ea typeface="Calibri"/>
              <a:cs typeface="Calibri"/>
            </a:endParaRPr>
          </a:p>
        </p:txBody>
      </p:sp>
      <p:sp>
        <p:nvSpPr>
          <p:cNvPr id="30" name="TextBox 14">
            <a:extLst>
              <a:ext uri="{FF2B5EF4-FFF2-40B4-BE49-F238E27FC236}">
                <a16:creationId xmlns:a16="http://schemas.microsoft.com/office/drawing/2014/main" id="{96A7FF01-B95A-E65D-9CB9-3DA29281A6E5}"/>
              </a:ext>
            </a:extLst>
          </p:cNvPr>
          <p:cNvSpPr txBox="1"/>
          <p:nvPr/>
        </p:nvSpPr>
        <p:spPr>
          <a:xfrm>
            <a:off x="2837656" y="2674673"/>
            <a:ext cx="2572756" cy="307777"/>
          </a:xfrm>
          <a:prstGeom prst="rect">
            <a:avLst/>
          </a:prstGeom>
          <a:noFill/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u="sng" dirty="0">
                <a:solidFill>
                  <a:schemeClr val="tx2"/>
                </a:solidFill>
                <a:latin typeface="Calibri"/>
              </a:rPr>
              <a:t>DO NOT</a:t>
            </a:r>
            <a:r>
              <a:rPr lang="en-US" sz="1400" b="1" dirty="0">
                <a:solidFill>
                  <a:schemeClr val="tx2"/>
                </a:solidFill>
                <a:latin typeface="Calibri"/>
              </a:rPr>
              <a:t> SCAN THE 2D BARCODE</a:t>
            </a:r>
            <a:r>
              <a:rPr lang="en-US" sz="1400" dirty="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​</a:t>
            </a:r>
            <a:endParaRPr lang="en-US" dirty="0">
              <a:solidFill>
                <a:schemeClr val="tx2"/>
              </a:solidFill>
              <a:ea typeface="Calibri"/>
              <a:cs typeface="Calibri"/>
            </a:endParaRPr>
          </a:p>
        </p:txBody>
      </p:sp>
      <p:sp>
        <p:nvSpPr>
          <p:cNvPr id="31" name="Line 16">
            <a:extLst>
              <a:ext uri="{FF2B5EF4-FFF2-40B4-BE49-F238E27FC236}">
                <a16:creationId xmlns:a16="http://schemas.microsoft.com/office/drawing/2014/main" id="{CA056A38-C50C-DA58-A662-72B35B2A255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384758" y="2815321"/>
            <a:ext cx="385473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013" dirty="0"/>
          </a:p>
        </p:txBody>
      </p:sp>
      <p:pic>
        <p:nvPicPr>
          <p:cNvPr id="32" name="Picture 31" descr="A close-up of a label&#10;&#10;AI-generated content may be incorrect.">
            <a:extLst>
              <a:ext uri="{FF2B5EF4-FFF2-40B4-BE49-F238E27FC236}">
                <a16:creationId xmlns:a16="http://schemas.microsoft.com/office/drawing/2014/main" id="{3F9774D0-4E82-7A49-4AEE-24695D826FD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6" t="23955" r="69921" b="62563"/>
          <a:stretch/>
        </p:blipFill>
        <p:spPr>
          <a:xfrm>
            <a:off x="2228062" y="2629240"/>
            <a:ext cx="434515" cy="47773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780901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D72F6-C596-2880-5BEC-C151173A9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845E35A-4D49-C658-2CEB-83BD30A57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Prepare for sample collection</a:t>
            </a:r>
            <a:endParaRPr lang="en-US" b="1" i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2A1CB3-1A36-7EFB-C50F-F5773B3D6B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20</a:t>
            </a:fld>
            <a:endParaRPr lang="en-IN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AE6200B-2D42-9862-E76C-9F9787B535AD}"/>
              </a:ext>
            </a:extLst>
          </p:cNvPr>
          <p:cNvSpPr txBox="1"/>
          <p:nvPr/>
        </p:nvSpPr>
        <p:spPr>
          <a:xfrm>
            <a:off x="1332832" y="1423121"/>
            <a:ext cx="4424788" cy="95410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defTabSz="514350"/>
            <a:r>
              <a:rPr lang="en-US" sz="1400" b="1" dirty="0">
                <a:solidFill>
                  <a:schemeClr val="accent3"/>
                </a:solidFill>
                <a:cs typeface="Calibri" panose="020F0502020204030204" pitchFamily="34" charset="0"/>
              </a:rPr>
              <a:t>QUICK TIPS</a:t>
            </a:r>
          </a:p>
          <a:p>
            <a:pPr marL="285750" indent="-285750" defTabSz="514350">
              <a:buFont typeface="Arial" panose="020B0604020202020204" pitchFamily="34" charset="0"/>
              <a:buChar char="•"/>
            </a:pPr>
            <a:r>
              <a:rPr lang="en-US" sz="1400" dirty="0">
                <a:cs typeface="Calibri" panose="020F0502020204030204" pitchFamily="34" charset="0"/>
              </a:rPr>
              <a:t>The </a:t>
            </a:r>
            <a:r>
              <a:rPr lang="en-US" sz="1400" i="1" dirty="0">
                <a:cs typeface="Calibri" panose="020F0502020204030204" pitchFamily="34" charset="0"/>
              </a:rPr>
              <a:t>i-STAT CG4+ </a:t>
            </a:r>
            <a:r>
              <a:rPr lang="en-US" sz="1400" dirty="0">
                <a:cs typeface="Calibri" panose="020F0502020204030204" pitchFamily="34" charset="0"/>
              </a:rPr>
              <a:t>cartridge requires fresh,</a:t>
            </a:r>
            <a:br>
              <a:rPr lang="en-US" sz="1400" dirty="0">
                <a:cs typeface="Calibri" panose="020F0502020204030204" pitchFamily="34" charset="0"/>
              </a:rPr>
            </a:br>
            <a:r>
              <a:rPr lang="en-US" sz="1400" dirty="0">
                <a:cs typeface="Calibri" panose="020F0502020204030204" pitchFamily="34" charset="0"/>
              </a:rPr>
              <a:t> venous, arterial, or </a:t>
            </a:r>
            <a:r>
              <a:rPr lang="en-US" sz="1400" b="1" dirty="0">
                <a:cs typeface="Calibri" panose="020F0502020204030204" pitchFamily="34" charset="0"/>
              </a:rPr>
              <a:t>capillary* </a:t>
            </a:r>
            <a:r>
              <a:rPr lang="en-US" sz="1400" dirty="0">
                <a:cs typeface="Calibri" panose="020F0502020204030204" pitchFamily="34" charset="0"/>
              </a:rPr>
              <a:t>whole blood </a:t>
            </a:r>
            <a:br>
              <a:rPr lang="en-US" sz="1400" dirty="0">
                <a:cs typeface="Calibri" panose="020F0502020204030204" pitchFamily="34" charset="0"/>
              </a:rPr>
            </a:br>
            <a:r>
              <a:rPr lang="en-US" sz="1400" dirty="0">
                <a:cs typeface="Calibri" panose="020F0502020204030204" pitchFamily="34" charset="0"/>
              </a:rPr>
              <a:t>(approximately 95μL)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8C85F69-9E36-65D2-9B2E-1DCED0F953FB}"/>
              </a:ext>
            </a:extLst>
          </p:cNvPr>
          <p:cNvSpPr txBox="1"/>
          <p:nvPr/>
        </p:nvSpPr>
        <p:spPr>
          <a:xfrm>
            <a:off x="1332832" y="2457775"/>
            <a:ext cx="3177175" cy="2308324"/>
          </a:xfrm>
          <a:prstGeom prst="rect">
            <a:avLst/>
          </a:prstGeom>
          <a:noFill/>
        </p:spPr>
        <p:txBody>
          <a:bodyPr wrap="square" lIns="0" numCol="1" spcCol="182880" rtlCol="0">
            <a:spAutoFit/>
          </a:bodyPr>
          <a:lstStyle/>
          <a:p>
            <a:pPr defTabSz="514350"/>
            <a:r>
              <a:rPr lang="en-US" sz="1400" b="1" dirty="0">
                <a:solidFill>
                  <a:schemeClr val="accent3"/>
                </a:solidFill>
                <a:cs typeface="Calibri" panose="020F0502020204030204" pitchFamily="34" charset="0"/>
              </a:rPr>
              <a:t>DO</a:t>
            </a:r>
          </a:p>
          <a:p>
            <a:pPr marL="285750" indent="-285750" defTabSz="514350">
              <a:buFont typeface="Arial" panose="020B0604020202020204" pitchFamily="34" charset="0"/>
              <a:buChar char="•"/>
            </a:pPr>
            <a:r>
              <a:rPr lang="en-US" sz="1300" b="1" dirty="0">
                <a:cs typeface="Calibri" panose="020F0502020204030204" pitchFamily="34" charset="0"/>
              </a:rPr>
              <a:t>DO</a:t>
            </a:r>
            <a:r>
              <a:rPr lang="en-US" sz="1300" dirty="0">
                <a:cs typeface="Calibri" panose="020F0502020204030204" pitchFamily="34" charset="0"/>
              </a:rPr>
              <a:t> use a collection technique resulting in good blood flow </a:t>
            </a:r>
          </a:p>
          <a:p>
            <a:pPr marL="285750" indent="-285750" defTabSz="514350">
              <a:buFont typeface="Arial" panose="020B0604020202020204" pitchFamily="34" charset="0"/>
              <a:buChar char="•"/>
            </a:pPr>
            <a:r>
              <a:rPr lang="en-US" sz="1300" b="1" dirty="0">
                <a:cs typeface="Calibri" panose="020F0502020204030204" pitchFamily="34" charset="0"/>
              </a:rPr>
              <a:t>DO</a:t>
            </a:r>
            <a:r>
              <a:rPr lang="en-US" sz="1300" dirty="0">
                <a:cs typeface="Calibri" panose="020F0502020204030204" pitchFamily="34" charset="0"/>
              </a:rPr>
              <a:t> collect a venous specimen ensuring proper order of draw &amp; fill a lithium heparin or nonanticoagulated blood collection tube per manufacturer's recommendation</a:t>
            </a:r>
          </a:p>
          <a:p>
            <a:pPr marL="285750" indent="-285750" defTabSz="514350">
              <a:buFont typeface="Arial" panose="020B0604020202020204" pitchFamily="34" charset="0"/>
              <a:buChar char="•"/>
            </a:pPr>
            <a:r>
              <a:rPr lang="en-US" sz="1300" b="1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DO </a:t>
            </a:r>
            <a:r>
              <a:rPr lang="en-US" sz="1300" dirty="0">
                <a:cs typeface="Calibri" panose="020F0502020204030204" pitchFamily="34" charset="0"/>
              </a:rPr>
              <a:t>fill the cartridge to the ‘fill’ line immediately. Delay in filling may produce erroneous results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7CA655B-521C-DBEC-51A9-60E374E7BB68}"/>
              </a:ext>
            </a:extLst>
          </p:cNvPr>
          <p:cNvSpPr txBox="1"/>
          <p:nvPr/>
        </p:nvSpPr>
        <p:spPr>
          <a:xfrm>
            <a:off x="5339839" y="2584198"/>
            <a:ext cx="2902287" cy="2108269"/>
          </a:xfrm>
          <a:prstGeom prst="rect">
            <a:avLst/>
          </a:prstGeom>
          <a:noFill/>
        </p:spPr>
        <p:txBody>
          <a:bodyPr wrap="square" lIns="0" numCol="1" spcCol="182880" rtlCol="0">
            <a:spAutoFit/>
          </a:bodyPr>
          <a:lstStyle/>
          <a:p>
            <a:pPr defTabSz="514350"/>
            <a:r>
              <a:rPr lang="en-US" sz="1400" b="1" dirty="0">
                <a:solidFill>
                  <a:schemeClr val="accent3"/>
                </a:solidFill>
                <a:cs typeface="Calibri" panose="020F0502020204030204" pitchFamily="34" charset="0"/>
              </a:rPr>
              <a:t>DO NOT</a:t>
            </a:r>
          </a:p>
          <a:p>
            <a:pPr marL="285750" indent="-285750" defTabSz="514350">
              <a:buFont typeface="Arial" panose="020B0604020202020204" pitchFamily="34" charset="0"/>
              <a:buChar char="•"/>
            </a:pPr>
            <a:r>
              <a:rPr lang="en-US" sz="1300" b="1" dirty="0">
                <a:cs typeface="Calibri" panose="020F0502020204030204" pitchFamily="34" charset="0"/>
              </a:rPr>
              <a:t>DO NOT </a:t>
            </a:r>
            <a:r>
              <a:rPr lang="en-US" sz="1300" dirty="0">
                <a:cs typeface="Calibri" panose="020F0502020204030204" pitchFamily="34" charset="0"/>
              </a:rPr>
              <a:t>collect a sample from an arm with an IV </a:t>
            </a:r>
          </a:p>
          <a:p>
            <a:pPr marL="285750" indent="-285750" defTabSz="514350">
              <a:buFont typeface="Arial" panose="020B0604020202020204" pitchFamily="34" charset="0"/>
              <a:buChar char="•"/>
            </a:pPr>
            <a:r>
              <a:rPr lang="en-US" sz="1300" b="1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DO NOT </a:t>
            </a:r>
            <a:r>
              <a:rPr lang="en-US" sz="1300" dirty="0">
                <a:cs typeface="Calibri" panose="020F0502020204030204" pitchFamily="34" charset="0"/>
              </a:rPr>
              <a:t>underfill a blood collection tube</a:t>
            </a:r>
          </a:p>
          <a:p>
            <a:pPr marL="285750" indent="-285750" defTabSz="514350">
              <a:buFont typeface="Arial" panose="020B0604020202020204" pitchFamily="34" charset="0"/>
              <a:buChar char="•"/>
            </a:pPr>
            <a:r>
              <a:rPr lang="en-US" sz="1300" b="1" kern="0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DO NOT </a:t>
            </a:r>
            <a:r>
              <a:rPr lang="en-US" sz="1300" dirty="0">
                <a:cs typeface="Calibri" panose="020F0502020204030204" pitchFamily="34" charset="0"/>
              </a:rPr>
              <a:t>incorrectly handle or incorrectly fill the cartridge</a:t>
            </a:r>
          </a:p>
          <a:p>
            <a:pPr marL="285750" indent="-285750" defTabSz="514350">
              <a:buFont typeface="Arial" panose="020B0604020202020204" pitchFamily="34" charset="0"/>
              <a:buChar char="•"/>
            </a:pPr>
            <a:endParaRPr lang="en-US" sz="1300" dirty="0">
              <a:cs typeface="Calibri" panose="020F0502020204030204" pitchFamily="34" charset="0"/>
            </a:endParaRPr>
          </a:p>
          <a:p>
            <a:pPr defTabSz="514350"/>
            <a:r>
              <a:rPr lang="en-US" sz="1300" b="1" kern="0" dirty="0">
                <a:ea typeface="Cambria" panose="02040503050406030204" pitchFamily="18" charset="0"/>
                <a:cs typeface="Cambria" panose="02040503050406030204" pitchFamily="18" charset="0"/>
              </a:rPr>
              <a:t>* DO NOT </a:t>
            </a:r>
            <a:r>
              <a:rPr lang="en-US" sz="1300" kern="0" dirty="0">
                <a:ea typeface="Cambria" panose="02040503050406030204" pitchFamily="18" charset="0"/>
                <a:cs typeface="Cambria" panose="02040503050406030204" pitchFamily="18" charset="0"/>
              </a:rPr>
              <a:t>use capillary samples for lactate tests</a:t>
            </a:r>
          </a:p>
        </p:txBody>
      </p:sp>
      <p:pic>
        <p:nvPicPr>
          <p:cNvPr id="3" name="Picture 2" descr="A light bulb with rays of light&#10;&#10;AI-generated content may be incorrect.">
            <a:extLst>
              <a:ext uri="{FF2B5EF4-FFF2-40B4-BE49-F238E27FC236}">
                <a16:creationId xmlns:a16="http://schemas.microsoft.com/office/drawing/2014/main" id="{C9754FF4-BDDB-579E-7318-6960623AB0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592" y="1421341"/>
            <a:ext cx="522817" cy="522817"/>
          </a:xfrm>
          <a:prstGeom prst="rect">
            <a:avLst/>
          </a:prstGeom>
        </p:spPr>
      </p:pic>
      <p:pic>
        <p:nvPicPr>
          <p:cNvPr id="7" name="Picture 6" descr="A syringe and a vial&#10;&#10;AI-generated content may be incorrect.">
            <a:extLst>
              <a:ext uri="{FF2B5EF4-FFF2-40B4-BE49-F238E27FC236}">
                <a16:creationId xmlns:a16="http://schemas.microsoft.com/office/drawing/2014/main" id="{F80E8DAA-D008-ABDE-FE84-2F96B193D0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839" y="1160838"/>
            <a:ext cx="1385670" cy="1296937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797934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11AD8-13CA-5AB8-B348-B8362D509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0424C39-7931-6310-6C60-D39A9BF84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Prepare for sample collection </a:t>
            </a:r>
            <a:r>
              <a:rPr lang="en-US" sz="1400" dirty="0"/>
              <a:t>- cont’d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E5EC43-99C2-5BC4-8CDB-019D55D4E9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21</a:t>
            </a:fld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AB9FCE-5C03-F439-8D1E-8F3FACDB4C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2920" y="1212011"/>
            <a:ext cx="7768596" cy="268429"/>
          </a:xfrm>
        </p:spPr>
        <p:txBody>
          <a:bodyPr/>
          <a:lstStyle/>
          <a:p>
            <a:pPr defTabSz="385763">
              <a:spcBef>
                <a:spcPts val="254"/>
              </a:spcBef>
            </a:pPr>
            <a:r>
              <a:rPr lang="en-US" dirty="0"/>
              <a:t>BLOOD COLLECTION OPTIONS (time from collection to cartridge fill) 1 of 2</a:t>
            </a:r>
            <a:endParaRPr lang="en-US" b="1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7208849-1315-E29F-0FF1-6CF490272E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9475721"/>
              </p:ext>
            </p:extLst>
          </p:nvPr>
        </p:nvGraphicFramePr>
        <p:xfrm>
          <a:off x="502920" y="1480440"/>
          <a:ext cx="7768596" cy="224560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26958">
                  <a:extLst>
                    <a:ext uri="{9D8B030D-6E8A-4147-A177-3AD203B41FA5}">
                      <a16:colId xmlns:a16="http://schemas.microsoft.com/office/drawing/2014/main" val="1511315947"/>
                    </a:ext>
                  </a:extLst>
                </a:gridCol>
                <a:gridCol w="1600320">
                  <a:extLst>
                    <a:ext uri="{9D8B030D-6E8A-4147-A177-3AD203B41FA5}">
                      <a16:colId xmlns:a16="http://schemas.microsoft.com/office/drawing/2014/main" val="831188905"/>
                    </a:ext>
                  </a:extLst>
                </a:gridCol>
                <a:gridCol w="845771">
                  <a:extLst>
                    <a:ext uri="{9D8B030D-6E8A-4147-A177-3AD203B41FA5}">
                      <a16:colId xmlns:a16="http://schemas.microsoft.com/office/drawing/2014/main" val="1385680878"/>
                    </a:ext>
                  </a:extLst>
                </a:gridCol>
                <a:gridCol w="30679">
                  <a:extLst>
                    <a:ext uri="{9D8B030D-6E8A-4147-A177-3AD203B41FA5}">
                      <a16:colId xmlns:a16="http://schemas.microsoft.com/office/drawing/2014/main" val="3596260962"/>
                    </a:ext>
                  </a:extLst>
                </a:gridCol>
                <a:gridCol w="1528143">
                  <a:extLst>
                    <a:ext uri="{9D8B030D-6E8A-4147-A177-3AD203B41FA5}">
                      <a16:colId xmlns:a16="http://schemas.microsoft.com/office/drawing/2014/main" val="994412309"/>
                    </a:ext>
                  </a:extLst>
                </a:gridCol>
                <a:gridCol w="838930">
                  <a:extLst>
                    <a:ext uri="{9D8B030D-6E8A-4147-A177-3AD203B41FA5}">
                      <a16:colId xmlns:a16="http://schemas.microsoft.com/office/drawing/2014/main" val="3634012987"/>
                    </a:ext>
                  </a:extLst>
                </a:gridCol>
                <a:gridCol w="1221724">
                  <a:extLst>
                    <a:ext uri="{9D8B030D-6E8A-4147-A177-3AD203B41FA5}">
                      <a16:colId xmlns:a16="http://schemas.microsoft.com/office/drawing/2014/main" val="1128459540"/>
                    </a:ext>
                  </a:extLst>
                </a:gridCol>
                <a:gridCol w="876071">
                  <a:extLst>
                    <a:ext uri="{9D8B030D-6E8A-4147-A177-3AD203B41FA5}">
                      <a16:colId xmlns:a16="http://schemas.microsoft.com/office/drawing/2014/main" val="1222109410"/>
                    </a:ext>
                  </a:extLst>
                </a:gridCol>
              </a:tblGrid>
              <a:tr h="381036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295"/>
                        </a:lnSpc>
                      </a:pPr>
                      <a:r>
                        <a:rPr lang="en-US" sz="900" b="1" i="0" dirty="0">
                          <a:solidFill>
                            <a:schemeClr val="bg1"/>
                          </a:solidFill>
                          <a:effectLst/>
                        </a:rPr>
                        <a:t>ANALYTE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295"/>
                        </a:lnSpc>
                      </a:pPr>
                      <a:r>
                        <a:rPr lang="en-US" sz="900" b="1" i="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SYRINGES* </a:t>
                      </a: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295"/>
                        </a:lnSpc>
                      </a:pPr>
                      <a:r>
                        <a:rPr lang="en-US" sz="900" b="1" i="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TEST TIMING </a:t>
                      </a: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295"/>
                        </a:lnSpc>
                      </a:pPr>
                      <a:endParaRPr lang="en-US" sz="700" b="1" i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0" marR="0" marT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295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EVACUATED TUBES 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295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TEST TIMING 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295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effectLst/>
                        </a:rPr>
                        <a:t>CAPILLARY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295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effectLst/>
                        </a:rPr>
                        <a:t>TEST TIMING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2270634"/>
                  </a:ext>
                </a:extLst>
              </a:tr>
              <a:tr h="611930">
                <a:tc rowSpan="2"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900" b="1" i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Lactate</a:t>
                      </a:r>
                      <a:endParaRPr lang="en-US" sz="900" b="1" i="0" baseline="-2500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900" b="0" i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Without anticoagulant</a:t>
                      </a:r>
                    </a:p>
                    <a:p>
                      <a:pPr algn="l" rtl="0" fontAlgn="base">
                        <a:lnSpc>
                          <a:spcPct val="100000"/>
                        </a:lnSpc>
                      </a:pPr>
                      <a:endParaRPr lang="en-US" sz="9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900" b="0" i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Immediately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</a:pPr>
                      <a:endParaRPr lang="en-US" sz="7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9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Without anticoagulant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9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Immediately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9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Not applicable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9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Not applicable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595383"/>
                  </a:ext>
                </a:extLst>
              </a:tr>
              <a:tr h="1252636">
                <a:tc vMerge="1">
                  <a:txBody>
                    <a:bodyPr/>
                    <a:lstStyle/>
                    <a:p>
                      <a:pPr marL="171450" indent="-171450" algn="l" rtl="0" fontAlgn="base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sz="900" b="0" i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900" b="0" i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With balanced heparin anticoagulant or lithium heparin anticoagulant (syringe must be filled to labeled capacity)†</a:t>
                      </a:r>
                    </a:p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900" b="0" i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• Mix thoroughly before filling cartridge.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</a:pPr>
                      <a:endParaRPr lang="en-US" sz="7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9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With lithium heparin anticoagulant</a:t>
                      </a:r>
                    </a:p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9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(tubes must be filled to labeled capacity)†</a:t>
                      </a:r>
                    </a:p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9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• Mix thoroughly before filling cartridge.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</a:pPr>
                      <a:endParaRPr lang="en-US" sz="900" b="0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</a:pPr>
                      <a:endParaRPr lang="en-US" sz="900" b="0" i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027934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7E65022-309A-B1F8-4EDE-C70116CD22B7}"/>
              </a:ext>
            </a:extLst>
          </p:cNvPr>
          <p:cNvSpPr txBox="1"/>
          <p:nvPr/>
        </p:nvSpPr>
        <p:spPr>
          <a:xfrm>
            <a:off x="603089" y="3906734"/>
            <a:ext cx="8132071" cy="6488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514350"/>
            <a:r>
              <a:rPr lang="en-US" sz="1400" b="1" dirty="0">
                <a:solidFill>
                  <a:schemeClr val="tx2"/>
                </a:solidFill>
                <a:cs typeface="Calibri"/>
              </a:rPr>
              <a:t>PRECAUTIONS</a:t>
            </a:r>
          </a:p>
          <a:p>
            <a:pPr>
              <a:spcAft>
                <a:spcPts val="450"/>
              </a:spcAft>
            </a:pPr>
            <a:r>
              <a:rPr lang="en-US" sz="900" b="1" dirty="0">
                <a:cs typeface="Calibri"/>
              </a:rPr>
              <a:t>* Do Not Use Heparin lock flush solution syringes.</a:t>
            </a:r>
          </a:p>
          <a:p>
            <a:pPr>
              <a:spcAft>
                <a:spcPts val="450"/>
              </a:spcAft>
            </a:pPr>
            <a:r>
              <a:rPr lang="en-US" sz="900" b="1" dirty="0">
                <a:cs typeface="Calibri"/>
              </a:rPr>
              <a:t>† Fill blood collection devices to capacity. Underfilling will cause higher heparin to blood ratios which may affect results. </a:t>
            </a: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583DBFE9-5EE8-E046-9B67-0AB532201E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82" y="3985082"/>
            <a:ext cx="342207" cy="34220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947053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11AD8-13CA-5AB8-B348-B8362D509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0424C39-7931-6310-6C60-D39A9BF84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Prepare for sample collection </a:t>
            </a:r>
            <a:r>
              <a:rPr lang="en-US" sz="1400" dirty="0"/>
              <a:t>- cont’d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E5EC43-99C2-5BC4-8CDB-019D55D4E9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22</a:t>
            </a:fld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AB9FCE-5C03-F439-8D1E-8F3FACDB4C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2920" y="1163159"/>
            <a:ext cx="7768596" cy="268429"/>
          </a:xfrm>
        </p:spPr>
        <p:txBody>
          <a:bodyPr/>
          <a:lstStyle/>
          <a:p>
            <a:pPr defTabSz="385763">
              <a:spcBef>
                <a:spcPts val="254"/>
              </a:spcBef>
            </a:pPr>
            <a:r>
              <a:rPr lang="en-US" dirty="0"/>
              <a:t>BLOOD COLLECTION OPTIONS (time from collection to cartridge fill) 2 of 2 </a:t>
            </a:r>
            <a:endParaRPr lang="en-US" b="1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7208849-1315-E29F-0FF1-6CF490272E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7017280"/>
              </p:ext>
            </p:extLst>
          </p:nvPr>
        </p:nvGraphicFramePr>
        <p:xfrm>
          <a:off x="502920" y="1431589"/>
          <a:ext cx="8138160" cy="214213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32460">
                  <a:extLst>
                    <a:ext uri="{9D8B030D-6E8A-4147-A177-3AD203B41FA5}">
                      <a16:colId xmlns:a16="http://schemas.microsoft.com/office/drawing/2014/main" val="1511315947"/>
                    </a:ext>
                  </a:extLst>
                </a:gridCol>
                <a:gridCol w="1424940">
                  <a:extLst>
                    <a:ext uri="{9D8B030D-6E8A-4147-A177-3AD203B41FA5}">
                      <a16:colId xmlns:a16="http://schemas.microsoft.com/office/drawing/2014/main" val="831188905"/>
                    </a:ext>
                  </a:extLst>
                </a:gridCol>
                <a:gridCol w="845820">
                  <a:extLst>
                    <a:ext uri="{9D8B030D-6E8A-4147-A177-3AD203B41FA5}">
                      <a16:colId xmlns:a16="http://schemas.microsoft.com/office/drawing/2014/main" val="1385680878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3596260962"/>
                    </a:ext>
                  </a:extLst>
                </a:gridCol>
                <a:gridCol w="1437640">
                  <a:extLst>
                    <a:ext uri="{9D8B030D-6E8A-4147-A177-3AD203B41FA5}">
                      <a16:colId xmlns:a16="http://schemas.microsoft.com/office/drawing/2014/main" val="994412309"/>
                    </a:ext>
                  </a:extLst>
                </a:gridCol>
                <a:gridCol w="853440">
                  <a:extLst>
                    <a:ext uri="{9D8B030D-6E8A-4147-A177-3AD203B41FA5}">
                      <a16:colId xmlns:a16="http://schemas.microsoft.com/office/drawing/2014/main" val="3634012987"/>
                    </a:ext>
                  </a:extLst>
                </a:gridCol>
                <a:gridCol w="2068318">
                  <a:extLst>
                    <a:ext uri="{9D8B030D-6E8A-4147-A177-3AD203B41FA5}">
                      <a16:colId xmlns:a16="http://schemas.microsoft.com/office/drawing/2014/main" val="1128459540"/>
                    </a:ext>
                  </a:extLst>
                </a:gridCol>
                <a:gridCol w="850142">
                  <a:extLst>
                    <a:ext uri="{9D8B030D-6E8A-4147-A177-3AD203B41FA5}">
                      <a16:colId xmlns:a16="http://schemas.microsoft.com/office/drawing/2014/main" val="1222109410"/>
                    </a:ext>
                  </a:extLst>
                </a:gridCol>
              </a:tblGrid>
              <a:tr h="267613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295"/>
                        </a:lnSpc>
                      </a:pPr>
                      <a:r>
                        <a:rPr lang="en-US" sz="900" b="1" i="0" dirty="0">
                          <a:solidFill>
                            <a:schemeClr val="bg1"/>
                          </a:solidFill>
                          <a:effectLst/>
                        </a:rPr>
                        <a:t>ANALYTE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295"/>
                        </a:lnSpc>
                      </a:pPr>
                      <a:r>
                        <a:rPr lang="en-US" sz="900" b="1" i="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SYRINGES* </a:t>
                      </a: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295"/>
                        </a:lnSpc>
                      </a:pPr>
                      <a:r>
                        <a:rPr lang="en-US" sz="900" b="1" i="0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TEST TIMING </a:t>
                      </a: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295"/>
                        </a:lnSpc>
                      </a:pPr>
                      <a:endParaRPr lang="en-US" sz="700" b="1" i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0" marR="0" marT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295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EVACUATED TUBES 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295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TEST TIMING 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295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effectLst/>
                        </a:rPr>
                        <a:t>CAPILLARY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295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effectLst/>
                        </a:rPr>
                        <a:t>TEST TIMING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2270634"/>
                  </a:ext>
                </a:extLst>
              </a:tr>
              <a:tr h="297129">
                <a:tc rowSpan="2"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900" b="1" i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pH, PCO</a:t>
                      </a:r>
                      <a:r>
                        <a:rPr lang="en-US" sz="900" b="1" i="0" baseline="-250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US" sz="900" b="1" i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, PO</a:t>
                      </a:r>
                      <a:r>
                        <a:rPr lang="en-US" sz="900" b="1" i="0" baseline="-250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900" b="0" i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Without anticoagulant</a:t>
                      </a:r>
                    </a:p>
                    <a:p>
                      <a:pPr algn="l" rtl="0" fontAlgn="base">
                        <a:lnSpc>
                          <a:spcPct val="100000"/>
                        </a:lnSpc>
                      </a:pPr>
                      <a:endParaRPr lang="en-US" sz="9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900" b="0" i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 minutes 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</a:pPr>
                      <a:endParaRPr lang="en-US" sz="7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9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Without anticoagulant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9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minutes 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900" dirty="0"/>
                        <a:t>With balanced heparin anticoagulant or lithium heparin anticoagulant (tubes must be filled to labeled capacity)†</a:t>
                      </a:r>
                    </a:p>
                    <a:p>
                      <a:pPr algn="l" rtl="0" fontAlgn="base">
                        <a:lnSpc>
                          <a:spcPct val="100000"/>
                        </a:lnSpc>
                      </a:pPr>
                      <a:endParaRPr lang="en-US" sz="900" dirty="0"/>
                    </a:p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900" dirty="0"/>
                        <a:t>Note: Care should be taken to avoid exposure of the sample to air during the collection of the capillary whole blood specimen.</a:t>
                      </a:r>
                    </a:p>
                    <a:p>
                      <a:pPr algn="l" rtl="0" fontAlgn="base">
                        <a:lnSpc>
                          <a:spcPct val="100000"/>
                        </a:lnSpc>
                      </a:pPr>
                      <a:endParaRPr lang="en-US" sz="900" dirty="0"/>
                    </a:p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900" dirty="0"/>
                        <a:t>When the specimen is exposed to air, the concentration of the analytes is changed, and the results may not reflect the true physiological level.</a:t>
                      </a:r>
                      <a:endParaRPr lang="en-US" sz="900" b="0" i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9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minutes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595383"/>
                  </a:ext>
                </a:extLst>
              </a:tr>
              <a:tr h="1430581">
                <a:tc vMerge="1">
                  <a:txBody>
                    <a:bodyPr/>
                    <a:lstStyle/>
                    <a:p>
                      <a:pPr marL="171450" indent="-171450" algn="l" rtl="0" fontAlgn="base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sz="900" b="0" i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900" b="0" i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With balanced heparin anticoagulant or</a:t>
                      </a:r>
                    </a:p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900" b="0" i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lithium heparin anticoagulant (syringe must be filled to labeled capacity)</a:t>
                      </a:r>
                    </a:p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900" b="0" i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• Maintain anaerobic conditions.</a:t>
                      </a:r>
                    </a:p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900" b="0" i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• Mix thoroughly before filling cartridge.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900" b="0" i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10 minutes 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</a:pPr>
                      <a:endParaRPr lang="en-US" sz="7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9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With lithium heparin anticoagulant</a:t>
                      </a:r>
                    </a:p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9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(tubes must be filled to labeled capacity)</a:t>
                      </a:r>
                    </a:p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9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• Maintain anaerobic conditions.</a:t>
                      </a:r>
                    </a:p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9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• Mix thoroughly before filling cartridge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</a:pPr>
                      <a:r>
                        <a:rPr lang="en-US" sz="9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 minutes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</a:pPr>
                      <a:endParaRPr lang="en-US" sz="900" b="0" i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027934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3332F45-D412-3156-1A83-A01517A5E68E}"/>
              </a:ext>
            </a:extLst>
          </p:cNvPr>
          <p:cNvSpPr txBox="1"/>
          <p:nvPr/>
        </p:nvSpPr>
        <p:spPr>
          <a:xfrm>
            <a:off x="603089" y="3596964"/>
            <a:ext cx="8132071" cy="8515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514350"/>
            <a:r>
              <a:rPr lang="en-US" sz="1400" b="1" dirty="0">
                <a:solidFill>
                  <a:schemeClr val="tx2"/>
                </a:solidFill>
                <a:cs typeface="Calibri"/>
              </a:rPr>
              <a:t>PRECAUTIONS</a:t>
            </a:r>
          </a:p>
          <a:p>
            <a:pPr>
              <a:spcAft>
                <a:spcPts val="450"/>
              </a:spcAft>
            </a:pPr>
            <a:r>
              <a:rPr lang="en-US" sz="900" b="1" dirty="0">
                <a:cs typeface="Calibri"/>
              </a:rPr>
              <a:t>* Do Not Use Heparin lock flush solution syringes.</a:t>
            </a:r>
          </a:p>
          <a:p>
            <a:pPr>
              <a:spcAft>
                <a:spcPts val="450"/>
              </a:spcAft>
            </a:pPr>
            <a:r>
              <a:rPr lang="en-US" sz="900" b="1" dirty="0">
                <a:cs typeface="Calibri"/>
              </a:rPr>
              <a:t>† Fill blood collection devices to capacity. Underfilling will cause higher heparin to blood ratios which may affect results. </a:t>
            </a:r>
          </a:p>
          <a:p>
            <a:pPr>
              <a:spcAft>
                <a:spcPts val="450"/>
              </a:spcAft>
            </a:pPr>
            <a:r>
              <a:rPr lang="en-US" sz="900" b="1" dirty="0">
                <a:cs typeface="Calibri"/>
              </a:rPr>
              <a:t>Note: Do not use blood collection or transfer devices that would introduce air into the sample when pH, PCO2 or PO2 are being measured.</a:t>
            </a:r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38676C4F-7145-A648-904C-FC18709BA6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82" y="3675312"/>
            <a:ext cx="342207" cy="34220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12275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white rectangular object with a white label&#10;&#10;AI-generated content may be incorrect.">
            <a:extLst>
              <a:ext uri="{FF2B5EF4-FFF2-40B4-BE49-F238E27FC236}">
                <a16:creationId xmlns:a16="http://schemas.microsoft.com/office/drawing/2014/main" id="{5605E349-91D8-FD5C-E3DA-55B2EEC21A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189" y="2738303"/>
            <a:ext cx="1188720" cy="1739291"/>
          </a:xfrm>
          <a:prstGeom prst="rect">
            <a:avLst/>
          </a:prstGeom>
        </p:spPr>
      </p:pic>
      <p:pic>
        <p:nvPicPr>
          <p:cNvPr id="5" name="Picture 4" descr="A white rectangular object with a white label&#10;&#10;AI-generated content may be incorrect.">
            <a:extLst>
              <a:ext uri="{FF2B5EF4-FFF2-40B4-BE49-F238E27FC236}">
                <a16:creationId xmlns:a16="http://schemas.microsoft.com/office/drawing/2014/main" id="{39A7E4E3-C02D-66BF-2DB0-BD22A58555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695" y="883596"/>
            <a:ext cx="1188720" cy="1739291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A218B4A1-3C98-4400-A0E9-E7749AABF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the test</a:t>
            </a:r>
            <a:endParaRPr lang="en-US" sz="2400" i="1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41A1FC-8DA3-4C7F-BEFE-6AF40C8682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23</a:t>
            </a:fld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47F29B-963E-4F89-A637-C485A710B02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2920" y="1287167"/>
            <a:ext cx="4783122" cy="3397250"/>
          </a:xfrm>
        </p:spPr>
        <p:txBody>
          <a:bodyPr vert="horz" lIns="0" tIns="0" rIns="91440" bIns="45720" rtlCol="0" anchor="t">
            <a:noAutofit/>
          </a:bodyPr>
          <a:lstStyle/>
          <a:p>
            <a:pPr defTabSz="385763">
              <a:spcBef>
                <a:spcPts val="254"/>
              </a:spcBef>
            </a:pPr>
            <a:r>
              <a:rPr lang="en-US" dirty="0">
                <a:latin typeface="+mn-lt"/>
                <a:cs typeface="Calibri"/>
              </a:rPr>
              <a:t>REMOVE THE CARTRIDGE FROM THE </a:t>
            </a:r>
            <a:r>
              <a:rPr lang="en-US" dirty="0">
                <a:cs typeface="Calibri"/>
              </a:rPr>
              <a:t>CARTRIDGE POUCH</a:t>
            </a:r>
            <a:endParaRPr lang="en-US" dirty="0">
              <a:latin typeface="+mn-lt"/>
              <a:cs typeface="Calibri"/>
            </a:endParaRP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Place the cartridge on a clean, flat, level, and 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vibration-free surface</a:t>
            </a: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Handle the cartridge by the sides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BE2989-F94F-F2F1-6F3E-0216385DA665}"/>
              </a:ext>
            </a:extLst>
          </p:cNvPr>
          <p:cNvSpPr txBox="1"/>
          <p:nvPr/>
        </p:nvSpPr>
        <p:spPr>
          <a:xfrm>
            <a:off x="735202" y="2877931"/>
            <a:ext cx="4233797" cy="1423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14350"/>
            <a:r>
              <a:rPr lang="en-US" sz="1400" b="1" dirty="0">
                <a:solidFill>
                  <a:schemeClr val="tx2"/>
                </a:solidFill>
                <a:cs typeface="Calibri" panose="020F0502020204030204" pitchFamily="34" charset="0"/>
              </a:rPr>
              <a:t>PRECAUTIONS</a:t>
            </a:r>
            <a:endParaRPr lang="en-US" sz="1400" dirty="0">
              <a:solidFill>
                <a:schemeClr val="tx2"/>
              </a:solidFill>
            </a:endParaRPr>
          </a:p>
          <a:p>
            <a:pPr marL="128588" indent="-128588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000" b="1" dirty="0">
                <a:cs typeface="Calibri" panose="020F0502020204030204" pitchFamily="34" charset="0"/>
              </a:rPr>
              <a:t>DO NOT touch the sensors on the top of the cartridge.</a:t>
            </a:r>
          </a:p>
          <a:p>
            <a:pPr marL="128588" indent="-128588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000" b="1" dirty="0">
                <a:cs typeface="Calibri" panose="020F0502020204030204" pitchFamily="34" charset="0"/>
              </a:rPr>
              <a:t>DO NOT apply pressure to the central area of the label because the calibration fluid pack inside could burst prematurely. </a:t>
            </a:r>
          </a:p>
          <a:p>
            <a:pPr marL="128588" indent="-128588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000" b="1" dirty="0">
                <a:cs typeface="Calibri" panose="020F0502020204030204" pitchFamily="34" charset="0"/>
              </a:rPr>
              <a:t>DO NOT expose cartridges to temperatures above 30°C (86°F).</a:t>
            </a:r>
          </a:p>
          <a:p>
            <a:pPr marL="128588" indent="-128588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000" b="1" dirty="0">
                <a:cs typeface="Calibri" panose="020F0502020204030204" pitchFamily="34" charset="0"/>
              </a:rPr>
              <a:t>DO NOT place the cartridge and/or analyzer in an oxygen-enriched atmosphere.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C0E3067-B3E2-1E6D-ED85-3FF7F9B81495}"/>
              </a:ext>
            </a:extLst>
          </p:cNvPr>
          <p:cNvCxnSpPr/>
          <p:nvPr/>
        </p:nvCxnSpPr>
        <p:spPr>
          <a:xfrm>
            <a:off x="502920" y="2642668"/>
            <a:ext cx="4610100" cy="0"/>
          </a:xfrm>
          <a:prstGeom prst="line">
            <a:avLst/>
          </a:prstGeom>
          <a:ln w="158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aphicFrame>
        <p:nvGraphicFramePr>
          <p:cNvPr id="9" name="Content Placeholder 5">
            <a:extLst>
              <a:ext uri="{FF2B5EF4-FFF2-40B4-BE49-F238E27FC236}">
                <a16:creationId xmlns:a16="http://schemas.microsoft.com/office/drawing/2014/main" id="{E8DD5607-0BB9-7B54-F0F4-50D3E2F8AD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8147726"/>
              </p:ext>
            </p:extLst>
          </p:nvPr>
        </p:nvGraphicFramePr>
        <p:xfrm>
          <a:off x="6218121" y="122353"/>
          <a:ext cx="3063240" cy="8921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1" name="Line 16">
            <a:extLst>
              <a:ext uri="{FF2B5EF4-FFF2-40B4-BE49-F238E27FC236}">
                <a16:creationId xmlns:a16="http://schemas.microsoft.com/office/drawing/2014/main" id="{2D6E83DC-6C83-B7CC-4F15-C47DF792A45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758708" y="1152037"/>
            <a:ext cx="258947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non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013" dirty="0"/>
          </a:p>
        </p:txBody>
      </p:sp>
      <p:sp>
        <p:nvSpPr>
          <p:cNvPr id="32" name="Line 16">
            <a:extLst>
              <a:ext uri="{FF2B5EF4-FFF2-40B4-BE49-F238E27FC236}">
                <a16:creationId xmlns:a16="http://schemas.microsoft.com/office/drawing/2014/main" id="{71E91DDA-3550-4245-368F-F52BDB03539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560402" y="3422211"/>
            <a:ext cx="517894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non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013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711E500-7E32-3BD1-7200-8D765192064C}"/>
              </a:ext>
            </a:extLst>
          </p:cNvPr>
          <p:cNvSpPr/>
          <p:nvPr/>
        </p:nvSpPr>
        <p:spPr>
          <a:xfrm>
            <a:off x="5856860" y="1036621"/>
            <a:ext cx="902593" cy="23083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Flowchart: Connector 34">
            <a:extLst>
              <a:ext uri="{FF2B5EF4-FFF2-40B4-BE49-F238E27FC236}">
                <a16:creationId xmlns:a16="http://schemas.microsoft.com/office/drawing/2014/main" id="{0B30F840-7C15-5F77-3B76-8CE4700A00BC}"/>
              </a:ext>
            </a:extLst>
          </p:cNvPr>
          <p:cNvSpPr/>
          <p:nvPr/>
        </p:nvSpPr>
        <p:spPr>
          <a:xfrm>
            <a:off x="6115551" y="3208390"/>
            <a:ext cx="432391" cy="427642"/>
          </a:xfrm>
          <a:prstGeom prst="flowChartConnector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7CFDF1-EE4A-2EFF-3F08-6CF0FD9E8FE4}"/>
              </a:ext>
            </a:extLst>
          </p:cNvPr>
          <p:cNvSpPr txBox="1"/>
          <p:nvPr/>
        </p:nvSpPr>
        <p:spPr>
          <a:xfrm>
            <a:off x="6958929" y="941443"/>
            <a:ext cx="1776231" cy="453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400" b="1" dirty="0">
                <a:solidFill>
                  <a:schemeClr val="tx2"/>
                </a:solidFill>
                <a:latin typeface="Calibri" panose="020F0502020204030204" pitchFamily="34" charset="0"/>
              </a:rPr>
              <a:t>DO NOT TOUCH </a:t>
            </a:r>
            <a:br>
              <a:rPr lang="en-US" sz="1400" b="1" dirty="0">
                <a:solidFill>
                  <a:schemeClr val="tx2"/>
                </a:solidFill>
                <a:latin typeface="Calibri" panose="020F0502020204030204" pitchFamily="34" charset="0"/>
              </a:rPr>
            </a:br>
            <a:r>
              <a:rPr lang="en-US" sz="1400" b="1" dirty="0">
                <a:solidFill>
                  <a:schemeClr val="tx2"/>
                </a:solidFill>
                <a:latin typeface="Calibri" panose="020F0502020204030204" pitchFamily="34" charset="0"/>
              </a:rPr>
              <a:t>THE SENSORS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3556DCB-1775-2F86-8EE9-FA53C0601D67}"/>
              </a:ext>
            </a:extLst>
          </p:cNvPr>
          <p:cNvSpPr txBox="1"/>
          <p:nvPr/>
        </p:nvSpPr>
        <p:spPr>
          <a:xfrm>
            <a:off x="7017655" y="3105489"/>
            <a:ext cx="1899899" cy="633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400" b="1" dirty="0">
                <a:solidFill>
                  <a:schemeClr val="tx2"/>
                </a:solidFill>
                <a:latin typeface="Calibri" panose="020F0502020204030204" pitchFamily="34" charset="0"/>
              </a:rPr>
              <a:t>DO NOT TOUCH </a:t>
            </a:r>
            <a:br>
              <a:rPr lang="en-US" sz="1400" b="1" dirty="0">
                <a:solidFill>
                  <a:schemeClr val="tx2"/>
                </a:solidFill>
                <a:latin typeface="Calibri" panose="020F0502020204030204" pitchFamily="34" charset="0"/>
              </a:rPr>
            </a:br>
            <a:r>
              <a:rPr lang="en-US" sz="1400" b="1" dirty="0">
                <a:solidFill>
                  <a:schemeClr val="tx2"/>
                </a:solidFill>
                <a:latin typeface="Calibri" panose="020F0502020204030204" pitchFamily="34" charset="0"/>
              </a:rPr>
              <a:t>THE CENTER OF </a:t>
            </a:r>
            <a:br>
              <a:rPr lang="en-US" sz="1400" b="1" dirty="0">
                <a:solidFill>
                  <a:schemeClr val="tx2"/>
                </a:solidFill>
                <a:latin typeface="Calibri" panose="020F0502020204030204" pitchFamily="34" charset="0"/>
              </a:rPr>
            </a:br>
            <a:r>
              <a:rPr lang="en-US" sz="1400" b="1" dirty="0">
                <a:solidFill>
                  <a:schemeClr val="tx2"/>
                </a:solidFill>
                <a:latin typeface="Calibri" panose="020F0502020204030204" pitchFamily="34" charset="0"/>
              </a:rPr>
              <a:t>THE CARTRIDGE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6EB2D075-7773-102C-5A26-3ECC1AE8AA6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39" y="2957893"/>
            <a:ext cx="342207" cy="34220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337977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2BC53-7883-9FD9-7230-7D4BEC9CF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4F3BA22-0ED1-DFA5-E8F1-93E22068E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569594"/>
            <a:ext cx="5322919" cy="390526"/>
          </a:xfrm>
        </p:spPr>
        <p:txBody>
          <a:bodyPr/>
          <a:lstStyle/>
          <a:p>
            <a:r>
              <a:rPr lang="en-US" dirty="0"/>
              <a:t>Running the test </a:t>
            </a:r>
            <a:r>
              <a:rPr lang="en-US" sz="1400" dirty="0"/>
              <a:t>– cont’d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221100-3F32-B1F9-CB57-A7FB39A690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24</a:t>
            </a:fld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7739A-D598-C887-1DF4-3DD70C90B65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2920" y="1287167"/>
            <a:ext cx="5322919" cy="3397250"/>
          </a:xfrm>
        </p:spPr>
        <p:txBody>
          <a:bodyPr/>
          <a:lstStyle/>
          <a:p>
            <a:pPr defTabSz="385763">
              <a:spcBef>
                <a:spcPts val="254"/>
              </a:spcBef>
            </a:pPr>
            <a:r>
              <a:rPr lang="en-US" dirty="0">
                <a:latin typeface="+mn-lt"/>
              </a:rPr>
              <a:t>WHOLE BLOOD: COLLECT AND MIX THE SAMPLE</a:t>
            </a: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Collect a whole blood sample into a lithium heparin evacuated blood collection tube</a:t>
            </a:r>
          </a:p>
          <a:p>
            <a:pPr marL="285750" marR="302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Invert the lithium heparin collection tube at least </a:t>
            </a:r>
            <a:r>
              <a:rPr lang="en-US" sz="1400" b="1" dirty="0">
                <a:solidFill>
                  <a:schemeClr val="tx1"/>
                </a:solidFill>
              </a:rPr>
              <a:t>10 times</a:t>
            </a:r>
          </a:p>
          <a:p>
            <a:pPr marL="285750" marR="302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If sample was collected into a syringe, invert syringe for </a:t>
            </a:r>
            <a:r>
              <a:rPr lang="en-US" sz="1400" b="1" dirty="0">
                <a:solidFill>
                  <a:schemeClr val="tx1"/>
                </a:solidFill>
              </a:rPr>
              <a:t>5 seconds</a:t>
            </a:r>
            <a:r>
              <a:rPr lang="en-US" sz="1400" dirty="0">
                <a:solidFill>
                  <a:schemeClr val="tx1"/>
                </a:solidFill>
              </a:rPr>
              <a:t>, then roll between the palms (hands parallel to the ground) for 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b="1" dirty="0">
                <a:solidFill>
                  <a:schemeClr val="tx1"/>
                </a:solidFill>
              </a:rPr>
              <a:t>5 seconds</a:t>
            </a:r>
            <a:r>
              <a:rPr lang="en-US" sz="1400" dirty="0">
                <a:solidFill>
                  <a:schemeClr val="tx1"/>
                </a:solidFill>
              </a:rPr>
              <a:t>, flip and roll for an additional </a:t>
            </a:r>
            <a:r>
              <a:rPr lang="en-US" sz="1400" b="1" dirty="0">
                <a:solidFill>
                  <a:schemeClr val="tx1"/>
                </a:solidFill>
              </a:rPr>
              <a:t>5 seconds</a:t>
            </a:r>
          </a:p>
          <a:p>
            <a:pPr marL="285750" marR="302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Expelling 2 drops </a:t>
            </a:r>
            <a:r>
              <a:rPr lang="en-US" sz="1400" dirty="0">
                <a:solidFill>
                  <a:schemeClr val="tx1"/>
                </a:solidFill>
              </a:rPr>
              <a:t>before filling a cartridge is desired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8CAB77-EFFA-E1ED-D0A9-50B3B7085222}"/>
              </a:ext>
            </a:extLst>
          </p:cNvPr>
          <p:cNvSpPr txBox="1"/>
          <p:nvPr/>
        </p:nvSpPr>
        <p:spPr>
          <a:xfrm>
            <a:off x="856136" y="3635958"/>
            <a:ext cx="3867820" cy="897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50"/>
              </a:spcAft>
            </a:pPr>
            <a:r>
              <a:rPr lang="en-US" sz="1400" b="1" dirty="0">
                <a:solidFill>
                  <a:schemeClr val="tx2"/>
                </a:solidFill>
                <a:cs typeface="Calibri" panose="020F0502020204030204" pitchFamily="34" charset="0"/>
              </a:rPr>
              <a:t>PRECAUTIONS</a:t>
            </a:r>
            <a:endParaRPr lang="en-US" sz="1000" dirty="0">
              <a:solidFill>
                <a:schemeClr val="tx2"/>
              </a:solidFill>
            </a:endParaRPr>
          </a:p>
          <a:p>
            <a:pPr marL="128588" indent="-128588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000" b="1" dirty="0">
                <a:cs typeface="Calibri" panose="020F0502020204030204" pitchFamily="34" charset="0"/>
              </a:rPr>
              <a:t>Cautions should be used when handling materials that may contain transmissible infectious agents.</a:t>
            </a:r>
          </a:p>
          <a:p>
            <a:pPr marL="128588" indent="-128588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000" b="1" dirty="0">
                <a:cs typeface="Calibri" panose="020F0502020204030204" pitchFamily="34" charset="0"/>
              </a:rPr>
              <a:t>Fill evacuated tube to labeled capacity.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79A5DB6-8C3C-7E18-38EA-6FC4E0385B0A}"/>
              </a:ext>
            </a:extLst>
          </p:cNvPr>
          <p:cNvCxnSpPr>
            <a:cxnSpLocks/>
          </p:cNvCxnSpPr>
          <p:nvPr/>
        </p:nvCxnSpPr>
        <p:spPr>
          <a:xfrm>
            <a:off x="502920" y="3447009"/>
            <a:ext cx="4997335" cy="0"/>
          </a:xfrm>
          <a:prstGeom prst="line">
            <a:avLst/>
          </a:prstGeom>
          <a:ln w="158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E34AB2BA-9F4A-0701-61F7-2DAA6EB7B6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72" y="3715920"/>
            <a:ext cx="342207" cy="342207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50D3B9FD-048C-6AB8-4370-D517CC05C25F}"/>
              </a:ext>
            </a:extLst>
          </p:cNvPr>
          <p:cNvGrpSpPr/>
          <p:nvPr/>
        </p:nvGrpSpPr>
        <p:grpSpPr>
          <a:xfrm>
            <a:off x="6112491" y="2672792"/>
            <a:ext cx="1992517" cy="1860848"/>
            <a:chOff x="6283142" y="2809500"/>
            <a:chExt cx="1992517" cy="1860848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8FB085E-401C-C369-1473-D36AFAE95104}"/>
                </a:ext>
              </a:extLst>
            </p:cNvPr>
            <p:cNvGrpSpPr/>
            <p:nvPr/>
          </p:nvGrpSpPr>
          <p:grpSpPr>
            <a:xfrm>
              <a:off x="6283142" y="2809500"/>
              <a:ext cx="1992517" cy="1860848"/>
              <a:chOff x="6076084" y="926089"/>
              <a:chExt cx="1667742" cy="1632074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591BBE34-E535-5A9C-6008-93E9BFBE5983}"/>
                  </a:ext>
                </a:extLst>
              </p:cNvPr>
              <p:cNvGrpSpPr/>
              <p:nvPr/>
            </p:nvGrpSpPr>
            <p:grpSpPr>
              <a:xfrm>
                <a:off x="6080552" y="942043"/>
                <a:ext cx="1663274" cy="1616120"/>
                <a:chOff x="6055995" y="1073708"/>
                <a:chExt cx="1700945" cy="1631013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6F69C86E-CA7C-7E1F-C718-A7C97F6A4DB9}"/>
                    </a:ext>
                  </a:extLst>
                </p:cNvPr>
                <p:cNvGrpSpPr/>
                <p:nvPr/>
              </p:nvGrpSpPr>
              <p:grpSpPr>
                <a:xfrm>
                  <a:off x="6132473" y="1327103"/>
                  <a:ext cx="1614572" cy="1377618"/>
                  <a:chOff x="6140861" y="1341012"/>
                  <a:chExt cx="1614572" cy="1377618"/>
                </a:xfrm>
              </p:grpSpPr>
              <p:pic>
                <p:nvPicPr>
                  <p:cNvPr id="22" name="Picture 21" descr="A gloved hand holding a syringe&#10;&#10;Description automatically generated">
                    <a:extLst>
                      <a:ext uri="{FF2B5EF4-FFF2-40B4-BE49-F238E27FC236}">
                        <a16:creationId xmlns:a16="http://schemas.microsoft.com/office/drawing/2014/main" id="{FB1F11CF-6492-970A-A20F-7508ED906C5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10497972">
                    <a:off x="6688068" y="1774021"/>
                    <a:ext cx="1067365" cy="944609"/>
                  </a:xfrm>
                  <a:prstGeom prst="rect">
                    <a:avLst/>
                  </a:prstGeom>
                </p:spPr>
              </p:pic>
              <p:pic>
                <p:nvPicPr>
                  <p:cNvPr id="23" name="Picture 22" descr="A hand in a purple glove holding a test tube with a red liquid&#10;&#10;Description automatically generated">
                    <a:extLst>
                      <a:ext uri="{FF2B5EF4-FFF2-40B4-BE49-F238E27FC236}">
                        <a16:creationId xmlns:a16="http://schemas.microsoft.com/office/drawing/2014/main" id="{43A38463-6E25-9B2B-1780-FC3732F72C5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>
                    <a:extLst>
                      <a:ext uri="{BEBA8EAE-BF5A-486C-A8C5-ECC9F3942E4B}">
                        <a14:imgProps xmlns:a14="http://schemas.microsoft.com/office/drawing/2010/main">
                          <a14:imgLayer r:embed="rId6">
                            <a14:imgEffect>
                              <a14:brightnessContrast bright="43000" contrast="12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140861" y="1341012"/>
                    <a:ext cx="1087688" cy="946063"/>
                  </a:xfrm>
                  <a:prstGeom prst="parallelogram">
                    <a:avLst/>
                  </a:prstGeom>
                </p:spPr>
              </p:pic>
            </p:grpSp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EF6C3177-F20B-61BB-E9F6-D65A0423DD54}"/>
                    </a:ext>
                  </a:extLst>
                </p:cNvPr>
                <p:cNvGrpSpPr/>
                <p:nvPr/>
              </p:nvGrpSpPr>
              <p:grpSpPr>
                <a:xfrm>
                  <a:off x="6055995" y="1073708"/>
                  <a:ext cx="620322" cy="431054"/>
                  <a:chOff x="5977732" y="1030583"/>
                  <a:chExt cx="620322" cy="431054"/>
                </a:xfrm>
              </p:grpSpPr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F3796836-5522-33C3-3630-45B205DF2503}"/>
                      </a:ext>
                    </a:extLst>
                  </p:cNvPr>
                  <p:cNvSpPr txBox="1"/>
                  <p:nvPr/>
                </p:nvSpPr>
                <p:spPr>
                  <a:xfrm>
                    <a:off x="5977732" y="1030583"/>
                    <a:ext cx="620322" cy="431054"/>
                  </a:xfrm>
                  <a:prstGeom prst="rect">
                    <a:avLst/>
                  </a:prstGeom>
                  <a:noFill/>
                </p:spPr>
                <p:txBody>
                  <a:bodyPr wrap="none" lIns="91440" tIns="45720" rIns="91440" bIns="45720" rtlCol="0" anchor="t">
                    <a:spAutoFit/>
                  </a:bodyPr>
                  <a:lstStyle/>
                  <a:p>
                    <a:pPr algn="l"/>
                    <a:r>
                      <a:rPr lang="en-US" b="1" dirty="0">
                        <a:solidFill>
                          <a:srgbClr val="C6006F"/>
                        </a:solidFill>
                      </a:rPr>
                      <a:t>10x</a:t>
                    </a:r>
                    <a:endParaRPr lang="en-US" b="1" dirty="0">
                      <a:solidFill>
                        <a:srgbClr val="C6006F"/>
                      </a:solidFill>
                      <a:ea typeface="Calibri"/>
                      <a:cs typeface="Calibri"/>
                    </a:endParaRPr>
                  </a:p>
                </p:txBody>
              </p:sp>
              <p:sp>
                <p:nvSpPr>
                  <p:cNvPr id="20" name="Arrow: Up 19">
                    <a:extLst>
                      <a:ext uri="{FF2B5EF4-FFF2-40B4-BE49-F238E27FC236}">
                        <a16:creationId xmlns:a16="http://schemas.microsoft.com/office/drawing/2014/main" id="{E1B19B2C-79E9-E631-A53A-2E6F2431C7F0}"/>
                      </a:ext>
                    </a:extLst>
                  </p:cNvPr>
                  <p:cNvSpPr/>
                  <p:nvPr/>
                </p:nvSpPr>
                <p:spPr>
                  <a:xfrm>
                    <a:off x="6062949" y="1298289"/>
                    <a:ext cx="151319" cy="157338"/>
                  </a:xfrm>
                  <a:prstGeom prst="upArrow">
                    <a:avLst/>
                  </a:prstGeom>
                  <a:solidFill>
                    <a:srgbClr val="C6006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</a:endParaRPr>
                  </a:p>
                </p:txBody>
              </p:sp>
              <p:sp>
                <p:nvSpPr>
                  <p:cNvPr id="21" name="Arrow: Up 20">
                    <a:extLst>
                      <a:ext uri="{FF2B5EF4-FFF2-40B4-BE49-F238E27FC236}">
                        <a16:creationId xmlns:a16="http://schemas.microsoft.com/office/drawing/2014/main" id="{5B75AF88-F8F4-5E03-B8CC-5A5F2C5E23C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204690" y="1303634"/>
                    <a:ext cx="151319" cy="157338"/>
                  </a:xfrm>
                  <a:prstGeom prst="upArrow">
                    <a:avLst/>
                  </a:prstGeom>
                  <a:solidFill>
                    <a:srgbClr val="C6006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7BE8A280-5767-1792-A958-E58184A2678D}"/>
                    </a:ext>
                  </a:extLst>
                </p:cNvPr>
                <p:cNvSpPr txBox="1"/>
                <p:nvPr/>
              </p:nvSpPr>
              <p:spPr>
                <a:xfrm>
                  <a:off x="7339545" y="1559414"/>
                  <a:ext cx="417395" cy="326911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 rtlCol="0" anchor="t">
                  <a:spAutoFit/>
                </a:bodyPr>
                <a:lstStyle/>
                <a:p>
                  <a:pPr algn="l"/>
                  <a:r>
                    <a:rPr lang="en-US" b="1" dirty="0">
                      <a:solidFill>
                        <a:srgbClr val="C6006F"/>
                      </a:solidFill>
                    </a:rPr>
                    <a:t>5</a:t>
                  </a:r>
                  <a:r>
                    <a:rPr lang="en-US" sz="1100" b="1" dirty="0">
                      <a:solidFill>
                        <a:srgbClr val="C6006F"/>
                      </a:solidFill>
                    </a:rPr>
                    <a:t>sec</a:t>
                  </a:r>
                  <a:endParaRPr lang="en-US" b="1" dirty="0">
                    <a:solidFill>
                      <a:srgbClr val="C6006F"/>
                    </a:solidFill>
                    <a:ea typeface="Calibri"/>
                    <a:cs typeface="Calibri"/>
                  </a:endParaRPr>
                </a:p>
              </p:txBody>
            </p:sp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31E211FF-2735-EA2F-C4CB-0F5319171BF0}"/>
                  </a:ext>
                </a:extLst>
              </p:cNvPr>
              <p:cNvSpPr/>
              <p:nvPr/>
            </p:nvSpPr>
            <p:spPr>
              <a:xfrm>
                <a:off x="6076084" y="926089"/>
                <a:ext cx="1667741" cy="1518371"/>
              </a:xfrm>
              <a:prstGeom prst="rect">
                <a:avLst/>
              </a:prstGeom>
              <a:noFill/>
              <a:ln w="6350"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B86515A-87EE-E961-C530-657CDBCADBC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74211" y="3106291"/>
              <a:ext cx="1175176" cy="1250593"/>
            </a:xfrm>
            <a:prstGeom prst="line">
              <a:avLst/>
            </a:prstGeom>
            <a:ln w="1524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Picture 1" descr="A syringe and a vial&#10;&#10;AI-generated content may be incorrect.">
            <a:extLst>
              <a:ext uri="{FF2B5EF4-FFF2-40B4-BE49-F238E27FC236}">
                <a16:creationId xmlns:a16="http://schemas.microsoft.com/office/drawing/2014/main" id="{F934D067-3F64-8715-6694-F421DEE0F16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21"/>
          <a:stretch/>
        </p:blipFill>
        <p:spPr>
          <a:xfrm>
            <a:off x="6112493" y="573246"/>
            <a:ext cx="1992516" cy="1925455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546097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B3A2D-213B-C657-A60B-6F838B4A2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plastic object with a blue text&#10;&#10;AI-generated content may be incorrect.">
            <a:extLst>
              <a:ext uri="{FF2B5EF4-FFF2-40B4-BE49-F238E27FC236}">
                <a16:creationId xmlns:a16="http://schemas.microsoft.com/office/drawing/2014/main" id="{34679871-BDF6-FC15-40EF-106A33E046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1" t="11960" r="4306" b="10473"/>
          <a:stretch/>
        </p:blipFill>
        <p:spPr>
          <a:xfrm>
            <a:off x="4917103" y="1575265"/>
            <a:ext cx="1466160" cy="1992969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44460257-575E-3A05-853B-6EAF91779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the test </a:t>
            </a:r>
            <a:r>
              <a:rPr lang="en-US" sz="1400" dirty="0"/>
              <a:t>– cont’d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587D8D-8F28-E19B-5963-4ABB77F81B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25</a:t>
            </a:fld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6C859-91A8-80F2-1389-B4B81C8AE2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20234" y="1234440"/>
            <a:ext cx="3984625" cy="3602377"/>
          </a:xfrm>
        </p:spPr>
        <p:txBody>
          <a:bodyPr vert="horz" lIns="0" tIns="0" rIns="91440" bIns="45720" rtlCol="0" anchor="t">
            <a:noAutofit/>
          </a:bodyPr>
          <a:lstStyle/>
          <a:p>
            <a:pPr defTabSz="385763">
              <a:spcBef>
                <a:spcPts val="254"/>
              </a:spcBef>
            </a:pPr>
            <a:r>
              <a:rPr lang="en-US" dirty="0">
                <a:latin typeface="+mn-lt"/>
                <a:cs typeface="Calibri"/>
              </a:rPr>
              <a:t>WHOLE BLOOD: FILL THE </a:t>
            </a:r>
            <a:r>
              <a:rPr lang="en-US" i="1" dirty="0">
                <a:latin typeface="+mn-lt"/>
                <a:cs typeface="Calibri"/>
              </a:rPr>
              <a:t>i-STAT</a:t>
            </a:r>
            <a:r>
              <a:rPr lang="en-US" dirty="0">
                <a:latin typeface="+mn-lt"/>
                <a:cs typeface="Calibri"/>
              </a:rPr>
              <a:t> CARTRIDGE</a:t>
            </a: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  <a:cs typeface="Calibri"/>
              </a:rPr>
              <a:t>Fill the cartridge immediately </a:t>
            </a:r>
            <a:r>
              <a:rPr lang="en-US" sz="1400" b="0" dirty="0">
                <a:solidFill>
                  <a:schemeClr val="tx1"/>
                </a:solidFill>
                <a:cs typeface="Calibri"/>
              </a:rPr>
              <a:t>after mixing</a:t>
            </a:r>
            <a:br>
              <a:rPr lang="en-US" sz="1400" b="0" dirty="0"/>
            </a:br>
            <a:endParaRPr lang="en-US" sz="800" b="0" dirty="0">
              <a:solidFill>
                <a:schemeClr val="tx1"/>
              </a:solidFill>
            </a:endParaRP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  <a:cs typeface="Calibri"/>
              </a:rPr>
              <a:t>Direct the hub of syringe or tip of the transfer device (</a:t>
            </a:r>
            <a:r>
              <a:rPr lang="en-US" sz="1400" b="1" dirty="0">
                <a:solidFill>
                  <a:schemeClr val="tx1"/>
                </a:solidFill>
                <a:cs typeface="Calibri"/>
              </a:rPr>
              <a:t>capillary* </a:t>
            </a:r>
            <a:r>
              <a:rPr lang="en-US" sz="1400" b="0" dirty="0">
                <a:solidFill>
                  <a:schemeClr val="tx1"/>
                </a:solidFill>
                <a:cs typeface="Calibri"/>
              </a:rPr>
              <a:t>tube, pipette, or dispensing tip) into the sample well of the cartridge</a:t>
            </a:r>
            <a:br>
              <a:rPr lang="en-US" sz="1400" b="0" dirty="0"/>
            </a:br>
            <a:endParaRPr lang="en-US" sz="800" b="0" dirty="0">
              <a:solidFill>
                <a:schemeClr val="tx1"/>
              </a:solidFill>
            </a:endParaRP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  <a:cs typeface="Calibri"/>
              </a:rPr>
              <a:t>Slowly dispense sample into the sample well until the sample reaches the fill mark indicated on the cartridge. Cartridge is properly filled when the sample reaches the ‘fill to’ mark</a:t>
            </a:r>
            <a:r>
              <a:rPr lang="en-US" sz="1400" dirty="0">
                <a:solidFill>
                  <a:schemeClr val="tx1"/>
                </a:solidFill>
                <a:cs typeface="Calibri"/>
              </a:rPr>
              <a:t> and a small amount of is in the sample well.</a:t>
            </a:r>
            <a:endParaRPr lang="en-US" sz="1400" b="0" dirty="0">
              <a:solidFill>
                <a:schemeClr val="tx1"/>
              </a:solidFill>
              <a:ea typeface="Calibri"/>
            </a:endParaRPr>
          </a:p>
          <a:p>
            <a:pPr marL="285750" indent="-285750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D13C2C4-4134-98C4-24A1-1E72BD31CC4D}"/>
              </a:ext>
            </a:extLst>
          </p:cNvPr>
          <p:cNvSpPr txBox="1">
            <a:spLocks/>
          </p:cNvSpPr>
          <p:nvPr/>
        </p:nvSpPr>
        <p:spPr>
          <a:xfrm>
            <a:off x="484606" y="3452336"/>
            <a:ext cx="4141822" cy="1054999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  <a:lvl2pPr marL="169863" indent="-1698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400050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4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576263" indent="-1698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744538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»"/>
              <a:defRPr sz="12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85763">
              <a:spcBef>
                <a:spcPts val="254"/>
              </a:spcBef>
            </a:pPr>
            <a:endParaRPr lang="en-US" sz="1400" dirty="0"/>
          </a:p>
        </p:txBody>
      </p:sp>
      <p:sp>
        <p:nvSpPr>
          <p:cNvPr id="11" name="Line 16">
            <a:extLst>
              <a:ext uri="{FF2B5EF4-FFF2-40B4-BE49-F238E27FC236}">
                <a16:creationId xmlns:a16="http://schemas.microsoft.com/office/drawing/2014/main" id="{4FB5D3B6-19B8-B20F-7650-0065BA8CB1C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054435" y="1922311"/>
            <a:ext cx="1306449" cy="868071"/>
          </a:xfrm>
          <a:prstGeom prst="line">
            <a:avLst/>
          </a:prstGeom>
          <a:noFill/>
          <a:ln w="22225">
            <a:solidFill>
              <a:srgbClr val="009CDE"/>
            </a:solidFill>
            <a:round/>
            <a:headEnd/>
            <a:tailEnd type="oval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013" dirty="0"/>
          </a:p>
        </p:txBody>
      </p:sp>
      <p:sp>
        <p:nvSpPr>
          <p:cNvPr id="12" name="Line 16">
            <a:extLst>
              <a:ext uri="{FF2B5EF4-FFF2-40B4-BE49-F238E27FC236}">
                <a16:creationId xmlns:a16="http://schemas.microsoft.com/office/drawing/2014/main" id="{28DFE723-0A86-2652-3D56-88AAD3A0CA9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54434" y="2950068"/>
            <a:ext cx="1239549" cy="523220"/>
          </a:xfrm>
          <a:prstGeom prst="line">
            <a:avLst/>
          </a:prstGeom>
          <a:noFill/>
          <a:ln w="22225">
            <a:solidFill>
              <a:srgbClr val="009CDE"/>
            </a:solidFill>
            <a:round/>
            <a:headEnd/>
            <a:tailEnd type="oval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013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3EC9D9E-18B0-40FF-87C7-6C399D1B1E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9307" y="1800109"/>
            <a:ext cx="1870593" cy="1870593"/>
          </a:xfrm>
          <a:prstGeom prst="rect">
            <a:avLst/>
          </a:prstGeom>
        </p:spPr>
      </p:pic>
      <p:sp>
        <p:nvSpPr>
          <p:cNvPr id="18" name="Text Box 19">
            <a:extLst>
              <a:ext uri="{FF2B5EF4-FFF2-40B4-BE49-F238E27FC236}">
                <a16:creationId xmlns:a16="http://schemas.microsoft.com/office/drawing/2014/main" id="{BB07F613-AB8B-9382-07CF-308158A8C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1816" y="3504582"/>
            <a:ext cx="295340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 b="1" dirty="0">
                <a:solidFill>
                  <a:schemeClr val="accent1"/>
                </a:solidFill>
              </a:rPr>
              <a:t>CORRECTLY FILLED </a:t>
            </a:r>
            <a:br>
              <a:rPr lang="en-US" altLang="en-US" sz="1400" b="1" dirty="0">
                <a:solidFill>
                  <a:schemeClr val="accent1"/>
                </a:solidFill>
              </a:rPr>
            </a:br>
            <a:r>
              <a:rPr lang="en-US" altLang="en-US" sz="1400" b="1" dirty="0">
                <a:solidFill>
                  <a:schemeClr val="accent1"/>
                </a:solidFill>
              </a:rPr>
              <a:t>TO FILL LINE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0733FF-3782-7D21-79E1-8E7EEF406463}"/>
              </a:ext>
            </a:extLst>
          </p:cNvPr>
          <p:cNvSpPr txBox="1"/>
          <p:nvPr/>
        </p:nvSpPr>
        <p:spPr>
          <a:xfrm>
            <a:off x="716498" y="4110574"/>
            <a:ext cx="4278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14350"/>
            <a:r>
              <a:rPr lang="en-US" sz="1400" b="1" dirty="0">
                <a:solidFill>
                  <a:schemeClr val="tx2"/>
                </a:solidFill>
                <a:cs typeface="Calibri" panose="020F0502020204030204" pitchFamily="34" charset="0"/>
              </a:rPr>
              <a:t>IMPORTANT</a:t>
            </a:r>
            <a:endParaRPr lang="en-US" sz="1400" dirty="0">
              <a:solidFill>
                <a:schemeClr val="tx2"/>
              </a:solidFill>
            </a:endParaRPr>
          </a:p>
          <a:p>
            <a:pPr>
              <a:spcAft>
                <a:spcPts val="450"/>
              </a:spcAft>
            </a:pPr>
            <a:r>
              <a:rPr lang="en-US" sz="1000" b="1" dirty="0">
                <a:cs typeface="Calibri" panose="020F0502020204030204" pitchFamily="34" charset="0"/>
              </a:rPr>
              <a:t>*Capillary samples not applicable for lactate tests.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21B9B974-82A4-663E-2697-0779E77CDCA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34" y="4190535"/>
            <a:ext cx="342207" cy="342207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5008B5A-4E6E-5DD3-2B2C-E1185F349B57}"/>
              </a:ext>
            </a:extLst>
          </p:cNvPr>
          <p:cNvCxnSpPr>
            <a:cxnSpLocks/>
          </p:cNvCxnSpPr>
          <p:nvPr/>
        </p:nvCxnSpPr>
        <p:spPr>
          <a:xfrm flipV="1">
            <a:off x="381294" y="3977618"/>
            <a:ext cx="3990338" cy="10409"/>
          </a:xfrm>
          <a:prstGeom prst="line">
            <a:avLst/>
          </a:prstGeom>
          <a:ln w="158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2122615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rectangular object with a white label&#10;&#10;AI-generated content may be incorrect.">
            <a:extLst>
              <a:ext uri="{FF2B5EF4-FFF2-40B4-BE49-F238E27FC236}">
                <a16:creationId xmlns:a16="http://schemas.microsoft.com/office/drawing/2014/main" id="{D09CEE70-4EDD-570B-8264-BF47A035F6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145" y="935136"/>
            <a:ext cx="1463040" cy="2140667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A218B4A1-3C98-4400-A0E9-E7749AABF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the test </a:t>
            </a:r>
            <a:r>
              <a:rPr lang="en-US" sz="1400" dirty="0"/>
              <a:t>– cont’d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41A1FC-8DA3-4C7F-BEFE-6AF40C8682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26</a:t>
            </a:fld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47F29B-963E-4F89-A637-C485A710B02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defTabSz="385763">
              <a:spcBef>
                <a:spcPts val="254"/>
              </a:spcBef>
            </a:pPr>
            <a:r>
              <a:rPr lang="en-US" dirty="0">
                <a:latin typeface="+mn-lt"/>
              </a:rPr>
              <a:t>CLOSE AND SEAL THE </a:t>
            </a:r>
            <a:r>
              <a:rPr lang="en-US" i="1" dirty="0">
                <a:latin typeface="+mn-lt"/>
              </a:rPr>
              <a:t>i-STAT</a:t>
            </a:r>
            <a:r>
              <a:rPr lang="en-US" dirty="0">
                <a:latin typeface="+mn-lt"/>
              </a:rPr>
              <a:t> CARTRIDGE</a:t>
            </a:r>
          </a:p>
          <a:p>
            <a:pPr defTabSz="385763">
              <a:spcBef>
                <a:spcPts val="254"/>
              </a:spcBef>
            </a:pPr>
            <a:r>
              <a:rPr lang="en-US" sz="1400" dirty="0">
                <a:solidFill>
                  <a:schemeClr val="tx1"/>
                </a:solidFill>
                <a:cs typeface="Calibri"/>
              </a:rPr>
              <a:t>Fold</a:t>
            </a:r>
            <a:r>
              <a:rPr lang="en-US" sz="1400" b="0" dirty="0">
                <a:solidFill>
                  <a:schemeClr val="tx1"/>
                </a:solidFill>
                <a:cs typeface="Calibri"/>
              </a:rPr>
              <a:t> the </a:t>
            </a:r>
            <a:r>
              <a:rPr lang="en-US" sz="1400" dirty="0">
                <a:solidFill>
                  <a:schemeClr val="tx1"/>
                </a:solidFill>
                <a:cs typeface="Calibri"/>
              </a:rPr>
              <a:t>snap </a:t>
            </a:r>
            <a:r>
              <a:rPr lang="en-US" sz="1400" b="0" dirty="0">
                <a:solidFill>
                  <a:schemeClr val="tx1"/>
                </a:solidFill>
                <a:cs typeface="Calibri"/>
              </a:rPr>
              <a:t>closure over the sample well to close and seal the cartridge</a:t>
            </a:r>
            <a:endParaRPr lang="en-US" sz="1000" dirty="0"/>
          </a:p>
          <a:p>
            <a:pPr marL="214313" indent="-214313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14313" indent="-214313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9B1CD5D-F118-6A71-41AA-ED7504955ACE}"/>
              </a:ext>
            </a:extLst>
          </p:cNvPr>
          <p:cNvSpPr txBox="1"/>
          <p:nvPr/>
        </p:nvSpPr>
        <p:spPr>
          <a:xfrm>
            <a:off x="835531" y="3457449"/>
            <a:ext cx="386782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14350"/>
            <a:r>
              <a:rPr lang="en-US" sz="1400" b="1" dirty="0">
                <a:solidFill>
                  <a:schemeClr val="tx2"/>
                </a:solidFill>
                <a:cs typeface="Calibri" panose="020F0502020204030204" pitchFamily="34" charset="0"/>
              </a:rPr>
              <a:t>PRECAUTIONS</a:t>
            </a:r>
            <a:endParaRPr lang="en-US" sz="1400" dirty="0">
              <a:solidFill>
                <a:schemeClr val="tx2"/>
              </a:solidFill>
            </a:endParaRPr>
          </a:p>
          <a:p>
            <a:pPr>
              <a:spcAft>
                <a:spcPts val="450"/>
              </a:spcAft>
            </a:pPr>
            <a:r>
              <a:rPr lang="en-US" sz="1000" b="1" dirty="0">
                <a:cs typeface="Calibri" panose="020F0502020204030204" pitchFamily="34" charset="0"/>
              </a:rPr>
              <a:t>Incorrect handling and filling of the </a:t>
            </a:r>
            <a:r>
              <a:rPr lang="en-US" sz="1000" b="1" i="1" dirty="0">
                <a:cs typeface="Calibri" panose="020F0502020204030204" pitchFamily="34" charset="0"/>
              </a:rPr>
              <a:t>i-STAT</a:t>
            </a:r>
            <a:r>
              <a:rPr lang="en-US" sz="1000" b="1" dirty="0">
                <a:cs typeface="Calibri" panose="020F0502020204030204" pitchFamily="34" charset="0"/>
              </a:rPr>
              <a:t> cartridge will result </a:t>
            </a:r>
            <a:br>
              <a:rPr lang="en-US" sz="1000" b="1" dirty="0">
                <a:cs typeface="Calibri" panose="020F0502020204030204" pitchFamily="34" charset="0"/>
              </a:rPr>
            </a:br>
            <a:r>
              <a:rPr lang="en-US" sz="1000" b="1" dirty="0">
                <a:cs typeface="Calibri" panose="020F0502020204030204" pitchFamily="34" charset="0"/>
              </a:rPr>
              <a:t>in a quality check failure.</a:t>
            </a: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89C9E51D-DDAF-1DE6-4938-8CDF963949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04" y="3540133"/>
            <a:ext cx="342207" cy="342207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66A6F1D-FAF9-898C-41CF-20966224869D}"/>
              </a:ext>
            </a:extLst>
          </p:cNvPr>
          <p:cNvCxnSpPr>
            <a:cxnSpLocks/>
          </p:cNvCxnSpPr>
          <p:nvPr/>
        </p:nvCxnSpPr>
        <p:spPr>
          <a:xfrm>
            <a:off x="419100" y="3245485"/>
            <a:ext cx="3986645" cy="0"/>
          </a:xfrm>
          <a:prstGeom prst="line">
            <a:avLst/>
          </a:prstGeom>
          <a:ln w="158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5EF608A-5532-2717-94A5-174CDD12C279}"/>
              </a:ext>
            </a:extLst>
          </p:cNvPr>
          <p:cNvGrpSpPr/>
          <p:nvPr/>
        </p:nvGrpSpPr>
        <p:grpSpPr>
          <a:xfrm>
            <a:off x="1446394" y="1994564"/>
            <a:ext cx="2750639" cy="1057989"/>
            <a:chOff x="2497501" y="1982944"/>
            <a:chExt cx="2750639" cy="1057989"/>
          </a:xfrm>
        </p:grpSpPr>
        <p:sp>
          <p:nvSpPr>
            <p:cNvPr id="19" name="Content Placeholder 2">
              <a:extLst>
                <a:ext uri="{FF2B5EF4-FFF2-40B4-BE49-F238E27FC236}">
                  <a16:creationId xmlns:a16="http://schemas.microsoft.com/office/drawing/2014/main" id="{8A4017DB-4814-BF3E-ACFA-1F48ACDE9E2C}"/>
                </a:ext>
              </a:extLst>
            </p:cNvPr>
            <p:cNvSpPr txBox="1">
              <a:spLocks/>
            </p:cNvSpPr>
            <p:nvPr/>
          </p:nvSpPr>
          <p:spPr>
            <a:xfrm>
              <a:off x="2621541" y="1982944"/>
              <a:ext cx="2626599" cy="1039299"/>
            </a:xfrm>
            <a:prstGeom prst="rect">
              <a:avLst/>
            </a:prstGeom>
          </p:spPr>
          <p:txBody>
            <a:bodyPr vert="horz" lIns="0" tIns="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600" b="0" kern="1200">
                  <a:solidFill>
                    <a:schemeClr val="tx1"/>
                  </a:solidFill>
                  <a:latin typeface="+mj-lt"/>
                  <a:ea typeface="+mn-ea"/>
                  <a:cs typeface="Calibri" panose="020F0502020204030204" pitchFamily="34" charset="0"/>
                </a:defRPr>
              </a:lvl1pPr>
              <a:lvl2pPr marL="169863" indent="-169863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600" b="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2pPr>
              <a:lvl3pPr marL="400050" indent="-17145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–"/>
                <a:defRPr sz="1400" b="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3pPr>
              <a:lvl4pPr marL="576263" indent="-169863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b="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4pPr>
              <a:lvl5pPr marL="744538" indent="-17145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»"/>
                <a:defRPr sz="1200" b="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600" lvl="2" indent="0" defTabSz="385763">
                <a:lnSpc>
                  <a:spcPct val="150000"/>
                </a:lnSpc>
                <a:spcBef>
                  <a:spcPts val="254"/>
                </a:spcBef>
                <a:buSzPct val="300000"/>
                <a:buNone/>
              </a:pPr>
              <a:r>
                <a:rPr lang="en-US" b="1" dirty="0">
                  <a:solidFill>
                    <a:schemeClr val="accent1"/>
                  </a:solidFill>
                  <a:latin typeface="+mn-lt"/>
                </a:rPr>
                <a:t>CORRECTLY FILLED CARTRIDGE</a:t>
              </a:r>
            </a:p>
            <a:p>
              <a:pPr marL="230187" lvl="2" indent="0" defTabSz="385763">
                <a:lnSpc>
                  <a:spcPct val="150000"/>
                </a:lnSpc>
                <a:spcBef>
                  <a:spcPts val="254"/>
                </a:spcBef>
                <a:buSzPct val="300000"/>
                <a:buNone/>
              </a:pPr>
              <a:r>
                <a:rPr lang="en-US" b="1" dirty="0">
                  <a:solidFill>
                    <a:schemeClr val="accent1"/>
                  </a:solidFill>
                  <a:latin typeface="+mn-lt"/>
                </a:rPr>
                <a:t>UNDER-FILLED CARTRIDGE</a:t>
              </a:r>
            </a:p>
            <a:p>
              <a:pPr marL="230187" lvl="2" indent="0" defTabSz="385763">
                <a:lnSpc>
                  <a:spcPct val="150000"/>
                </a:lnSpc>
                <a:spcBef>
                  <a:spcPts val="254"/>
                </a:spcBef>
                <a:buSzPct val="300000"/>
                <a:buNone/>
              </a:pPr>
              <a:r>
                <a:rPr lang="en-US" b="1" dirty="0">
                  <a:solidFill>
                    <a:schemeClr val="accent1"/>
                  </a:solidFill>
                  <a:latin typeface="+mn-lt"/>
                </a:rPr>
                <a:t>OVER-FILLED CARTRIDGE</a:t>
              </a:r>
              <a:endParaRPr lang="en-US" sz="1200" b="1" dirty="0">
                <a:solidFill>
                  <a:schemeClr val="accent1"/>
                </a:solidFill>
                <a:latin typeface="+mn-lt"/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0B2B488-3716-84CC-9583-F6802B586492}"/>
                </a:ext>
              </a:extLst>
            </p:cNvPr>
            <p:cNvGrpSpPr/>
            <p:nvPr/>
          </p:nvGrpSpPr>
          <p:grpSpPr>
            <a:xfrm>
              <a:off x="2497501" y="1983012"/>
              <a:ext cx="360231" cy="1057921"/>
              <a:chOff x="2497501" y="1983012"/>
              <a:chExt cx="360231" cy="1057921"/>
            </a:xfrm>
          </p:grpSpPr>
          <p:pic>
            <p:nvPicPr>
              <p:cNvPr id="21" name="Graphic 20" descr="Checkmark with solid fill">
                <a:extLst>
                  <a:ext uri="{FF2B5EF4-FFF2-40B4-BE49-F238E27FC236}">
                    <a16:creationId xmlns:a16="http://schemas.microsoft.com/office/drawing/2014/main" id="{78BC18A1-F0EA-6492-8B64-AF41261A71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2497501" y="1983012"/>
                <a:ext cx="329750" cy="325170"/>
              </a:xfrm>
              <a:prstGeom prst="rect">
                <a:avLst/>
              </a:prstGeom>
            </p:spPr>
          </p:pic>
          <p:pic>
            <p:nvPicPr>
              <p:cNvPr id="22" name="Graphic 21" descr="Close with solid fill">
                <a:extLst>
                  <a:ext uri="{FF2B5EF4-FFF2-40B4-BE49-F238E27FC236}">
                    <a16:creationId xmlns:a16="http://schemas.microsoft.com/office/drawing/2014/main" id="{C186D38A-35FE-CC45-9A1C-E277872734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2522540" y="2307714"/>
                <a:ext cx="335192" cy="367459"/>
              </a:xfrm>
              <a:prstGeom prst="rect">
                <a:avLst/>
              </a:prstGeom>
            </p:spPr>
          </p:pic>
          <p:pic>
            <p:nvPicPr>
              <p:cNvPr id="23" name="Graphic 22" descr="Close with solid fill">
                <a:extLst>
                  <a:ext uri="{FF2B5EF4-FFF2-40B4-BE49-F238E27FC236}">
                    <a16:creationId xmlns:a16="http://schemas.microsoft.com/office/drawing/2014/main" id="{B31D50B5-AD38-3EBD-9818-635FEC089C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2522539" y="2673474"/>
                <a:ext cx="335192" cy="367459"/>
              </a:xfrm>
              <a:prstGeom prst="rect">
                <a:avLst/>
              </a:prstGeom>
            </p:spPr>
          </p:pic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9C05BAE-EDE5-E6F1-9132-9CD526DA21C3}"/>
              </a:ext>
            </a:extLst>
          </p:cNvPr>
          <p:cNvGrpSpPr/>
          <p:nvPr/>
        </p:nvGrpSpPr>
        <p:grpSpPr>
          <a:xfrm>
            <a:off x="5600085" y="983910"/>
            <a:ext cx="2838737" cy="3172907"/>
            <a:chOff x="5802343" y="960120"/>
            <a:chExt cx="2838737" cy="317290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1225FD4-2AEA-FFEB-3AD4-F3C96DD39E4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53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449201" y="960120"/>
              <a:ext cx="1492662" cy="1492662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42163B7-D7B6-7041-F3D0-FD38A75A37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colorTemperature colorTemp="53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802343" y="2731372"/>
              <a:ext cx="1401655" cy="1401655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BF355DD-3281-1A8D-99CE-6F5160C06D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colorTemperature colorTemp="53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242048" y="2721334"/>
              <a:ext cx="1399032" cy="1399032"/>
            </a:xfrm>
            <a:prstGeom prst="rect">
              <a:avLst/>
            </a:prstGeom>
          </p:spPr>
        </p:pic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42E4EA2-6DCE-F74E-1835-8292CF5446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66647" y="1386868"/>
              <a:ext cx="1197853" cy="608535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8" name="Graphic 17" descr="Close with solid fill">
              <a:extLst>
                <a:ext uri="{FF2B5EF4-FFF2-40B4-BE49-F238E27FC236}">
                  <a16:creationId xmlns:a16="http://schemas.microsoft.com/office/drawing/2014/main" id="{66980D01-BD65-86D3-6BD6-75A2FAAC32F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6649761" y="2630707"/>
              <a:ext cx="548640" cy="548640"/>
            </a:xfrm>
            <a:prstGeom prst="rect">
              <a:avLst/>
            </a:prstGeom>
          </p:spPr>
        </p:pic>
        <p:pic>
          <p:nvPicPr>
            <p:cNvPr id="24" name="Graphic 23" descr="Close with solid fill">
              <a:extLst>
                <a:ext uri="{FF2B5EF4-FFF2-40B4-BE49-F238E27FC236}">
                  <a16:creationId xmlns:a16="http://schemas.microsoft.com/office/drawing/2014/main" id="{9FF27766-F1A4-3D6B-0C4E-5111A05E120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8065260" y="2576395"/>
              <a:ext cx="548640" cy="548640"/>
            </a:xfrm>
            <a:prstGeom prst="rect">
              <a:avLst/>
            </a:prstGeom>
          </p:spPr>
        </p:pic>
        <p:pic>
          <p:nvPicPr>
            <p:cNvPr id="25" name="Graphic 24" descr="Checkmark with solid fill">
              <a:extLst>
                <a:ext uri="{FF2B5EF4-FFF2-40B4-BE49-F238E27FC236}">
                  <a16:creationId xmlns:a16="http://schemas.microsoft.com/office/drawing/2014/main" id="{589FFCE9-02F1-2691-F739-0EDBF93A0E6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456467" y="960120"/>
              <a:ext cx="548640" cy="548640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5721865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310F90-A449-DD2F-2C1E-CCCE30C8F5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7611" y="1287167"/>
            <a:ext cx="3039664" cy="2656617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A218B4A1-3C98-4400-A0E9-E7749AABF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the test </a:t>
            </a:r>
            <a:r>
              <a:rPr lang="en-US" sz="1400" dirty="0"/>
              <a:t>– cont’d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41A1FC-8DA3-4C7F-BEFE-6AF40C8682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27</a:t>
            </a:fld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47F29B-963E-4F89-A637-C485A710B02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2920" y="1287167"/>
            <a:ext cx="4457700" cy="3397250"/>
          </a:xfrm>
        </p:spPr>
        <p:txBody>
          <a:bodyPr/>
          <a:lstStyle/>
          <a:p>
            <a:pPr defTabSz="385763">
              <a:spcBef>
                <a:spcPts val="254"/>
              </a:spcBef>
            </a:pPr>
            <a:r>
              <a:rPr lang="en-US" dirty="0">
                <a:latin typeface="+mn-lt"/>
              </a:rPr>
              <a:t>INSERT THE CARTRIDGE</a:t>
            </a:r>
          </a:p>
          <a:p>
            <a:pPr marL="214313" indent="-214313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</a:rPr>
              <a:t>Insert the cartridge into the </a:t>
            </a:r>
            <a:r>
              <a:rPr lang="en-US" sz="1400" b="0" i="1" dirty="0">
                <a:solidFill>
                  <a:schemeClr val="tx1"/>
                </a:solidFill>
              </a:rPr>
              <a:t>i-STAT</a:t>
            </a:r>
            <a:r>
              <a:rPr lang="en-US" sz="1400" b="0" dirty="0">
                <a:solidFill>
                  <a:schemeClr val="tx1"/>
                </a:solidFill>
              </a:rPr>
              <a:t> analyzer’s cartridge port until it clicks into place.</a:t>
            </a:r>
          </a:p>
          <a:p>
            <a:pPr marL="384176" lvl="1" indent="-214313" defTabSz="385763">
              <a:spcBef>
                <a:spcPts val="254"/>
              </a:spcBef>
              <a:buFont typeface="Courier New" panose="02070309020205020404" pitchFamily="49" charset="0"/>
              <a:buChar char="o"/>
            </a:pPr>
            <a:r>
              <a:rPr lang="en-US" sz="1200" dirty="0"/>
              <a:t>Sensors facing up, and on leading edge</a:t>
            </a:r>
            <a:endParaRPr lang="en-US" sz="1200" b="0" dirty="0">
              <a:solidFill>
                <a:schemeClr val="tx1"/>
              </a:solidFill>
            </a:endParaRPr>
          </a:p>
          <a:p>
            <a:pPr defTabSz="385763">
              <a:spcBef>
                <a:spcPts val="254"/>
              </a:spcBef>
            </a:pPr>
            <a:endParaRPr lang="en-US" sz="1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BE2989-F94F-F2F1-6F3E-0216385DA665}"/>
              </a:ext>
            </a:extLst>
          </p:cNvPr>
          <p:cNvSpPr txBox="1"/>
          <p:nvPr/>
        </p:nvSpPr>
        <p:spPr>
          <a:xfrm>
            <a:off x="750898" y="3259075"/>
            <a:ext cx="3867820" cy="12054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514350"/>
            <a:r>
              <a:rPr lang="en-US" sz="1400" b="1" dirty="0">
                <a:solidFill>
                  <a:schemeClr val="tx2"/>
                </a:solidFill>
                <a:cs typeface="Calibri"/>
              </a:rPr>
              <a:t>PRECAUTIONS</a:t>
            </a:r>
            <a:endParaRPr lang="en-US" sz="1000" dirty="0">
              <a:solidFill>
                <a:schemeClr val="tx2"/>
              </a:solidFill>
              <a:cs typeface="Calibri"/>
            </a:endParaRPr>
          </a:p>
          <a:p>
            <a:pPr marL="128270" indent="-12827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000" b="1" dirty="0">
                <a:cs typeface="Calibri"/>
              </a:rPr>
              <a:t>DO NOT touch the sensors on the top of the cartridge.</a:t>
            </a:r>
            <a:endParaRPr lang="en-US" sz="1000" b="1" dirty="0">
              <a:ea typeface="Calibri"/>
              <a:cs typeface="Calibri"/>
            </a:endParaRPr>
          </a:p>
          <a:p>
            <a:pPr marL="128270" indent="-12827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000" b="1" dirty="0">
                <a:cs typeface="Calibri"/>
              </a:rPr>
              <a:t>DO NOT apply pressure to the central area of the label </a:t>
            </a:r>
            <a:br>
              <a:rPr lang="en-US" sz="1000" b="1" dirty="0">
                <a:cs typeface="Calibri" panose="020F0502020204030204" pitchFamily="34" charset="0"/>
              </a:rPr>
            </a:br>
            <a:r>
              <a:rPr lang="en-US" sz="1000" b="1" dirty="0">
                <a:cs typeface="Calibri"/>
              </a:rPr>
              <a:t>because the calibration fluid pack inside could burst prematurely. </a:t>
            </a:r>
            <a:endParaRPr lang="en-US" sz="1000" b="1" dirty="0">
              <a:ea typeface="Calibri"/>
              <a:cs typeface="Calibri"/>
            </a:endParaRPr>
          </a:p>
          <a:p>
            <a:pPr marL="128270" indent="-12827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000" b="1" dirty="0">
                <a:cs typeface="Calibri"/>
              </a:rPr>
              <a:t>DO NOT place the cartridge and/or analyzer in an oxygen-enriched atmosphere.</a:t>
            </a:r>
            <a:endParaRPr lang="en-US" sz="1000" b="1" dirty="0">
              <a:ea typeface="Calibri"/>
              <a:cs typeface="Calibri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6D2348E-0C9F-56DF-D730-17579C7238B9}"/>
              </a:ext>
            </a:extLst>
          </p:cNvPr>
          <p:cNvCxnSpPr>
            <a:cxnSpLocks/>
          </p:cNvCxnSpPr>
          <p:nvPr/>
        </p:nvCxnSpPr>
        <p:spPr>
          <a:xfrm>
            <a:off x="502920" y="3023812"/>
            <a:ext cx="3833553" cy="0"/>
          </a:xfrm>
          <a:prstGeom prst="line">
            <a:avLst/>
          </a:prstGeom>
          <a:ln w="158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22779EA3-DC5F-404B-E70E-146D793137A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34" y="3339037"/>
            <a:ext cx="342207" cy="342207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946D321-A815-DD65-70DD-ACE95D381B77}"/>
              </a:ext>
            </a:extLst>
          </p:cNvPr>
          <p:cNvCxnSpPr>
            <a:cxnSpLocks/>
          </p:cNvCxnSpPr>
          <p:nvPr/>
        </p:nvCxnSpPr>
        <p:spPr>
          <a:xfrm flipV="1">
            <a:off x="2852818" y="2571750"/>
            <a:ext cx="3686527" cy="7917"/>
          </a:xfrm>
          <a:prstGeom prst="straightConnector1">
            <a:avLst/>
          </a:prstGeom>
          <a:ln w="254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C9DC963-2968-ED91-AF4E-C08C1799E9F4}"/>
              </a:ext>
            </a:extLst>
          </p:cNvPr>
          <p:cNvCxnSpPr>
            <a:cxnSpLocks/>
          </p:cNvCxnSpPr>
          <p:nvPr/>
        </p:nvCxnSpPr>
        <p:spPr>
          <a:xfrm>
            <a:off x="2852818" y="2286000"/>
            <a:ext cx="0" cy="285750"/>
          </a:xfrm>
          <a:prstGeom prst="straightConnector1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5892458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1A79D-488C-BF6E-FD03-CEAED5983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1CCBEE42-505E-A8AB-0BA5-B84ADF367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530993"/>
            <a:ext cx="8138160" cy="390526"/>
          </a:xfrm>
        </p:spPr>
        <p:txBody>
          <a:bodyPr/>
          <a:lstStyle/>
          <a:p>
            <a:r>
              <a:rPr lang="en-US" dirty="0"/>
              <a:t>Running the test </a:t>
            </a:r>
            <a:r>
              <a:rPr lang="en-US" sz="1400" dirty="0"/>
              <a:t>– cont’d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9CD523-2CCE-4EEC-F909-059FF8EC86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IN" dirty="0"/>
              <a:t>|    </a:t>
            </a:r>
            <a:fld id="{7B2119CD-3B2D-4CEB-B404-D2E3F8CD6D69}" type="slidenum">
              <a:rPr lang="en-IN" smtClean="0"/>
              <a:pPr/>
              <a:t>28</a:t>
            </a:fld>
            <a:endParaRPr lang="en-IN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233256B-F56D-C4F5-275B-12127F133C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1712" y="1042826"/>
            <a:ext cx="7319037" cy="949505"/>
          </a:xfrm>
        </p:spPr>
        <p:txBody>
          <a:bodyPr/>
          <a:lstStyle/>
          <a:p>
            <a:pPr>
              <a:lnSpc>
                <a:spcPts val="1600"/>
              </a:lnSpc>
            </a:pPr>
            <a:r>
              <a:rPr lang="en-US" dirty="0"/>
              <a:t>DURING ANALYSIS</a:t>
            </a:r>
          </a:p>
          <a:p>
            <a:pPr marL="285750" indent="-2857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analyzer will perform quality checks</a:t>
            </a:r>
          </a:p>
          <a:p>
            <a:pPr marL="285750" indent="-2857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Failure of a quality check will result in a Quality Check Code</a:t>
            </a:r>
          </a:p>
          <a:p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D3BB0B-74FA-579D-FFC6-DB19DB9E9047}"/>
              </a:ext>
            </a:extLst>
          </p:cNvPr>
          <p:cNvGrpSpPr/>
          <p:nvPr/>
        </p:nvGrpSpPr>
        <p:grpSpPr>
          <a:xfrm>
            <a:off x="792564" y="2113638"/>
            <a:ext cx="5863244" cy="2403710"/>
            <a:chOff x="1539433" y="1950267"/>
            <a:chExt cx="6790534" cy="2783864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112DB47-E769-7002-A769-C4F0268087DF}"/>
                </a:ext>
              </a:extLst>
            </p:cNvPr>
            <p:cNvGrpSpPr/>
            <p:nvPr/>
          </p:nvGrpSpPr>
          <p:grpSpPr>
            <a:xfrm>
              <a:off x="1539433" y="1950267"/>
              <a:ext cx="6790534" cy="2783864"/>
              <a:chOff x="1413479" y="1760789"/>
              <a:chExt cx="6916490" cy="2973342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F7C1AD22-6DFA-42C3-4A51-D842558E05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13479" y="1781385"/>
                <a:ext cx="995391" cy="2952746"/>
              </a:xfrm>
              <a:prstGeom prst="rect">
                <a:avLst/>
              </a:prstGeom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7D021582-C449-CFB1-3A09-2B4E37D3FF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12290" y="1760789"/>
                <a:ext cx="1772007" cy="2957720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69A6A3C4-D37A-C57B-3CC0-2BDE3A7686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05974" y="1805425"/>
                <a:ext cx="995391" cy="2913086"/>
              </a:xfrm>
              <a:prstGeom prst="rect">
                <a:avLst/>
              </a:prstGeom>
            </p:spPr>
          </p:pic>
          <p:sp>
            <p:nvSpPr>
              <p:cNvPr id="22" name="Isosceles Triangle 21">
                <a:extLst>
                  <a:ext uri="{FF2B5EF4-FFF2-40B4-BE49-F238E27FC236}">
                    <a16:creationId xmlns:a16="http://schemas.microsoft.com/office/drawing/2014/main" id="{05DC6713-B8C9-99E9-455C-841A283E5B1B}"/>
                  </a:ext>
                </a:extLst>
              </p:cNvPr>
              <p:cNvSpPr/>
              <p:nvPr/>
            </p:nvSpPr>
            <p:spPr>
              <a:xfrm rot="5400000">
                <a:off x="2540233" y="3128488"/>
                <a:ext cx="288932" cy="208670"/>
              </a:xfrm>
              <a:prstGeom prst="triangl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29FBB91A-2551-2D69-1E02-6881EBEA365B}"/>
                  </a:ext>
                </a:extLst>
              </p:cNvPr>
              <p:cNvSpPr/>
              <p:nvPr/>
            </p:nvSpPr>
            <p:spPr>
              <a:xfrm>
                <a:off x="3487284" y="2927812"/>
                <a:ext cx="870404" cy="822453"/>
              </a:xfrm>
              <a:prstGeom prst="rect">
                <a:avLst/>
              </a:prstGeom>
              <a:solidFill>
                <a:schemeClr val="accent4">
                  <a:alpha val="6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highlight>
                    <a:srgbClr val="FFFF00"/>
                  </a:highlight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0BB0120-DA29-A38F-C7DD-276B3A9DDFB1}"/>
                  </a:ext>
                </a:extLst>
              </p:cNvPr>
              <p:cNvSpPr/>
              <p:nvPr/>
            </p:nvSpPr>
            <p:spPr>
              <a:xfrm>
                <a:off x="1673013" y="2421491"/>
                <a:ext cx="476322" cy="524678"/>
              </a:xfrm>
              <a:prstGeom prst="rect">
                <a:avLst/>
              </a:prstGeom>
              <a:solidFill>
                <a:schemeClr val="accent4">
                  <a:alpha val="6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highlight>
                    <a:srgbClr val="FFFF00"/>
                  </a:highlight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700193B5-F6A5-4F3D-921F-685966A235E1}"/>
                  </a:ext>
                </a:extLst>
              </p:cNvPr>
              <p:cNvSpPr/>
              <p:nvPr/>
            </p:nvSpPr>
            <p:spPr>
              <a:xfrm>
                <a:off x="5245054" y="2458844"/>
                <a:ext cx="539214" cy="515443"/>
              </a:xfrm>
              <a:prstGeom prst="rect">
                <a:avLst/>
              </a:prstGeom>
              <a:solidFill>
                <a:schemeClr val="accent4">
                  <a:alpha val="6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highlight>
                    <a:srgbClr val="FFFF00"/>
                  </a:highlight>
                </a:endParaRPr>
              </a:p>
            </p:txBody>
          </p:sp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3008431F-09D4-5561-2D2A-EB47F73F10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57962" y="1781385"/>
                <a:ext cx="1772007" cy="2899261"/>
              </a:xfrm>
              <a:prstGeom prst="rect">
                <a:avLst/>
              </a:prstGeom>
            </p:spPr>
          </p:pic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F3FC187C-EDFC-2570-560D-AB0BC796E931}"/>
                  </a:ext>
                </a:extLst>
              </p:cNvPr>
              <p:cNvSpPr/>
              <p:nvPr/>
            </p:nvSpPr>
            <p:spPr>
              <a:xfrm>
                <a:off x="7008763" y="2974287"/>
                <a:ext cx="870404" cy="822453"/>
              </a:xfrm>
              <a:prstGeom prst="rect">
                <a:avLst/>
              </a:prstGeom>
              <a:solidFill>
                <a:schemeClr val="accent4">
                  <a:alpha val="6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highlight>
                    <a:srgbClr val="FFFF00"/>
                  </a:highlight>
                </a:endParaRPr>
              </a:p>
            </p:txBody>
          </p:sp>
        </p:grp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8255AA67-7820-3316-32ED-889875135A06}"/>
                </a:ext>
              </a:extLst>
            </p:cNvPr>
            <p:cNvSpPr/>
            <p:nvPr/>
          </p:nvSpPr>
          <p:spPr>
            <a:xfrm rot="5400000">
              <a:off x="6194751" y="3226060"/>
              <a:ext cx="270519" cy="204869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9363335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D8A236-C071-5218-9E7B-1E5908646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5C9BD72-99E5-6FCB-BE67-E11EDA419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788" y="569594"/>
            <a:ext cx="4924821" cy="390526"/>
          </a:xfrm>
        </p:spPr>
        <p:txBody>
          <a:bodyPr/>
          <a:lstStyle/>
          <a:p>
            <a:r>
              <a:rPr lang="en-US" dirty="0"/>
              <a:t>Running the test </a:t>
            </a:r>
            <a:r>
              <a:rPr lang="en-US" sz="1400" dirty="0"/>
              <a:t>– cont’d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F875C7-68A9-9CD5-AFF7-904AF403B1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29</a:t>
            </a:fld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E3EB2-DF55-A750-A562-D984928EF2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2920" y="1287167"/>
            <a:ext cx="4390028" cy="3397250"/>
          </a:xfrm>
        </p:spPr>
        <p:txBody>
          <a:bodyPr/>
          <a:lstStyle/>
          <a:p>
            <a:pPr defTabSz="385763">
              <a:spcBef>
                <a:spcPts val="254"/>
              </a:spcBef>
            </a:pPr>
            <a:r>
              <a:rPr lang="en-US" dirty="0">
                <a:latin typeface="+mn-lt"/>
              </a:rPr>
              <a:t>TIME TO RESULTS</a:t>
            </a:r>
          </a:p>
          <a:p>
            <a:pPr marL="214313" indent="-214313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</a:rPr>
              <a:t>Once the cartridge is inserted, “</a:t>
            </a:r>
            <a:r>
              <a:rPr lang="en-US" sz="1400" dirty="0">
                <a:solidFill>
                  <a:schemeClr val="accent3"/>
                </a:solidFill>
                <a:cs typeface="Calibri"/>
              </a:rPr>
              <a:t>Identifying Cartridge</a:t>
            </a:r>
            <a:r>
              <a:rPr lang="en-US" sz="1400" dirty="0">
                <a:solidFill>
                  <a:schemeClr val="tx1"/>
                </a:solidFill>
                <a:cs typeface="Calibri"/>
              </a:rPr>
              <a:t>”</a:t>
            </a:r>
            <a:r>
              <a:rPr lang="en-US" sz="1400" dirty="0">
                <a:solidFill>
                  <a:schemeClr val="accent3"/>
                </a:solidFill>
                <a:cs typeface="Calibri"/>
              </a:rPr>
              <a:t> </a:t>
            </a:r>
            <a:r>
              <a:rPr lang="en-US" sz="1400" b="0" dirty="0">
                <a:solidFill>
                  <a:schemeClr val="tx1"/>
                </a:solidFill>
              </a:rPr>
              <a:t>will display followed by the countdown bar</a:t>
            </a:r>
          </a:p>
          <a:p>
            <a:pPr marL="214313" indent="-214313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The </a:t>
            </a:r>
            <a:r>
              <a:rPr lang="en-US" sz="1400" i="1" dirty="0">
                <a:solidFill>
                  <a:schemeClr val="tx1"/>
                </a:solidFill>
              </a:rPr>
              <a:t>i-STAT CG4+ </a:t>
            </a:r>
            <a:r>
              <a:rPr lang="en-US" sz="1400" dirty="0">
                <a:solidFill>
                  <a:schemeClr val="tx1"/>
                </a:solidFill>
              </a:rPr>
              <a:t>test takes approximately </a:t>
            </a:r>
            <a:r>
              <a:rPr lang="en-US" sz="1400" dirty="0">
                <a:solidFill>
                  <a:schemeClr val="tx1"/>
                </a:solidFill>
                <a:cs typeface="Calibri"/>
              </a:rPr>
              <a:t>130–200 </a:t>
            </a:r>
            <a:r>
              <a:rPr lang="en-US" sz="1400" dirty="0">
                <a:solidFill>
                  <a:schemeClr val="tx1"/>
                </a:solidFill>
              </a:rPr>
              <a:t>seconds</a:t>
            </a:r>
          </a:p>
          <a:p>
            <a:pPr marL="214313" indent="-214313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</a:rPr>
              <a:t>This allows the user to estimate the time to results</a:t>
            </a:r>
          </a:p>
          <a:p>
            <a:pPr marL="214313" indent="-214313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</a:rPr>
              <a:t>Alerts such as “</a:t>
            </a:r>
            <a:r>
              <a:rPr lang="en-US" sz="1400" b="0" dirty="0">
                <a:solidFill>
                  <a:schemeClr val="accent3"/>
                </a:solidFill>
              </a:rPr>
              <a:t>Cartridge Locked</a:t>
            </a:r>
            <a:r>
              <a:rPr lang="en-US" sz="1400" b="0" dirty="0">
                <a:solidFill>
                  <a:schemeClr val="tx1"/>
                </a:solidFill>
              </a:rPr>
              <a:t>” are also displayed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58109EA-9F68-C616-0DAB-21A6657C6481}"/>
              </a:ext>
            </a:extLst>
          </p:cNvPr>
          <p:cNvSpPr txBox="1"/>
          <p:nvPr/>
        </p:nvSpPr>
        <p:spPr>
          <a:xfrm>
            <a:off x="785432" y="3479575"/>
            <a:ext cx="3867820" cy="6155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514350"/>
            <a:r>
              <a:rPr lang="en-US" sz="1400" b="1" dirty="0">
                <a:solidFill>
                  <a:schemeClr val="tx2"/>
                </a:solidFill>
                <a:cs typeface="Calibri" panose="020F0502020204030204" pitchFamily="34" charset="0"/>
              </a:rPr>
              <a:t>PRECAUTIONS</a:t>
            </a:r>
            <a:endParaRPr lang="en-US" sz="1000" dirty="0">
              <a:solidFill>
                <a:schemeClr val="tx2"/>
              </a:solidFill>
            </a:endParaRPr>
          </a:p>
          <a:p>
            <a:pPr>
              <a:spcAft>
                <a:spcPts val="450"/>
              </a:spcAft>
            </a:pPr>
            <a:r>
              <a:rPr lang="en-US" sz="1000" b="1" dirty="0">
                <a:cs typeface="Calibri"/>
              </a:rPr>
              <a:t>DO NOT attempt to remove the cartridge while the message “</a:t>
            </a:r>
            <a:r>
              <a:rPr lang="en-US" sz="1000" b="1" dirty="0">
                <a:solidFill>
                  <a:schemeClr val="accent3"/>
                </a:solidFill>
                <a:cs typeface="Calibri"/>
              </a:rPr>
              <a:t>Cartridge Locked</a:t>
            </a:r>
            <a:r>
              <a:rPr lang="en-US" sz="1000" b="1" dirty="0">
                <a:cs typeface="Calibri"/>
              </a:rPr>
              <a:t>” remains on the screen.</a:t>
            </a:r>
            <a:endParaRPr lang="en-US" sz="1000" b="1" dirty="0">
              <a:ea typeface="Calibri"/>
              <a:cs typeface="Calibri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755AFE5-72BD-B38F-93F9-65B3093337C0}"/>
              </a:ext>
            </a:extLst>
          </p:cNvPr>
          <p:cNvCxnSpPr>
            <a:cxnSpLocks/>
          </p:cNvCxnSpPr>
          <p:nvPr/>
        </p:nvCxnSpPr>
        <p:spPr>
          <a:xfrm>
            <a:off x="419100" y="3245485"/>
            <a:ext cx="4234152" cy="0"/>
          </a:xfrm>
          <a:prstGeom prst="line">
            <a:avLst/>
          </a:prstGeom>
          <a:ln w="158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CD37A460-F8EE-C229-5A5A-5A41D48CFC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68" y="3559537"/>
            <a:ext cx="342207" cy="342207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D0386BF6-CAE2-28EC-7C10-8DB86B75E29D}"/>
              </a:ext>
            </a:extLst>
          </p:cNvPr>
          <p:cNvGrpSpPr/>
          <p:nvPr/>
        </p:nvGrpSpPr>
        <p:grpSpPr>
          <a:xfrm>
            <a:off x="6118325" y="562571"/>
            <a:ext cx="2412185" cy="4011335"/>
            <a:chOff x="6118325" y="562571"/>
            <a:chExt cx="2412185" cy="4011335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45CF3823-E326-3574-15B6-B0150E9F6F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18325" y="562571"/>
              <a:ext cx="2412185" cy="4011335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" name="Picture 3" descr="A screen shot of a test&#10;&#10;AI-generated content may be incorrect.">
              <a:extLst>
                <a:ext uri="{FF2B5EF4-FFF2-40B4-BE49-F238E27FC236}">
                  <a16:creationId xmlns:a16="http://schemas.microsoft.com/office/drawing/2014/main" id="{27C8330C-C08A-489E-6D29-89D4846C43C4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89261" y="1456766"/>
              <a:ext cx="1639831" cy="2389810"/>
            </a:xfrm>
            <a:prstGeom prst="rect">
              <a:avLst/>
            </a:prstGeom>
            <a:ln>
              <a:noFill/>
            </a:ln>
            <a:effectLst>
              <a:softEdge rad="31750"/>
            </a:effec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AE4A02A-4099-4700-E23D-6BFFCA3CC98D}"/>
                </a:ext>
              </a:extLst>
            </p:cNvPr>
            <p:cNvSpPr/>
            <p:nvPr/>
          </p:nvSpPr>
          <p:spPr>
            <a:xfrm>
              <a:off x="6568440" y="3441475"/>
              <a:ext cx="1493520" cy="367001"/>
            </a:xfrm>
            <a:prstGeom prst="rect">
              <a:avLst/>
            </a:prstGeom>
            <a:solidFill>
              <a:schemeClr val="accent4">
                <a:alpha val="6000"/>
              </a:schemeClr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highlight>
                  <a:srgbClr val="FFFF00"/>
                </a:highlight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83C2470-519B-F754-EC90-D3A3E2211C6D}"/>
                </a:ext>
              </a:extLst>
            </p:cNvPr>
            <p:cNvSpPr txBox="1"/>
            <p:nvPr/>
          </p:nvSpPr>
          <p:spPr>
            <a:xfrm>
              <a:off x="6865627" y="2848188"/>
              <a:ext cx="936183" cy="538609"/>
            </a:xfrm>
            <a:prstGeom prst="rect">
              <a:avLst/>
            </a:prstGeom>
            <a:solidFill>
              <a:srgbClr val="798D81"/>
            </a:solidFill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en-US" sz="7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Lucida Console" panose="020B0609040504020204" pitchFamily="49" charset="0"/>
                  <a:ea typeface="Kigelia" panose="020B0503040502020203" pitchFamily="34" charset="0"/>
                  <a:cs typeface="Kigelia" panose="020B0503040502020203" pitchFamily="34" charset="0"/>
                </a:rPr>
                <a:t>Time To </a:t>
              </a:r>
            </a:p>
            <a:p>
              <a:pPr algn="ctr"/>
              <a:r>
                <a:rPr lang="en-US" sz="7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Lucida Console" panose="020B0609040504020204" pitchFamily="49" charset="0"/>
                  <a:ea typeface="Kigelia" panose="020B0503040502020203" pitchFamily="34" charset="0"/>
                  <a:cs typeface="Kigelia" panose="020B0503040502020203" pitchFamily="34" charset="0"/>
                </a:rPr>
                <a:t>Results</a:t>
              </a:r>
            </a:p>
            <a:p>
              <a:pPr algn="ctr"/>
              <a:endParaRPr lang="en-US" sz="700" dirty="0">
                <a:solidFill>
                  <a:schemeClr val="tx1">
                    <a:lumMod val="95000"/>
                    <a:lumOff val="5000"/>
                  </a:schemeClr>
                </a:solidFill>
                <a:latin typeface="Lucida Console" panose="020B0609040504020204" pitchFamily="49" charset="0"/>
                <a:ea typeface="Kigelia" panose="020B0503040502020203" pitchFamily="34" charset="0"/>
                <a:cs typeface="Kigelia" panose="020B0503040502020203" pitchFamily="34" charset="0"/>
              </a:endParaRPr>
            </a:p>
            <a:p>
              <a:pPr algn="ctr"/>
              <a:r>
                <a:rPr lang="en-US" sz="7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Lucida Console" panose="020B0609040504020204" pitchFamily="49" charset="0"/>
                  <a:ea typeface="Kigelia" panose="020B0503040502020203" pitchFamily="34" charset="0"/>
                  <a:cs typeface="Kigelia" panose="020B0503040502020203" pitchFamily="34" charset="0"/>
                </a:rPr>
                <a:t>DO NOT REMOVE CARTRIDGE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5913035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901F3-6CF8-B36F-2D29-BAB3C4BB1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-up of a device&#10;&#10;AI-generated content may be incorrect.">
            <a:extLst>
              <a:ext uri="{FF2B5EF4-FFF2-40B4-BE49-F238E27FC236}">
                <a16:creationId xmlns:a16="http://schemas.microsoft.com/office/drawing/2014/main" id="{A684358D-D8D7-10EF-D6DF-3451CEFBB4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4999" y="569594"/>
            <a:ext cx="2377440" cy="3730779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B2B5396-97F6-7DFD-9E3A-9A082C5DB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the test </a:t>
            </a:r>
            <a:r>
              <a:rPr lang="en-US" sz="1400" dirty="0"/>
              <a:t>– cont’d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B8D5B5-D242-5F83-A792-53109BED87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|    </a:t>
            </a:r>
            <a:fld id="{7B2119CD-3B2D-4CEB-B404-D2E3F8CD6D69}" type="slidenum">
              <a:rPr lang="en-IN" smtClean="0"/>
              <a:pPr>
                <a:defRPr/>
              </a:pPr>
              <a:t>30</a:t>
            </a:fld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C82742-8B61-2E8D-7E48-7A95667D66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2920" y="1287167"/>
            <a:ext cx="4390028" cy="3397250"/>
          </a:xfrm>
        </p:spPr>
        <p:txBody>
          <a:bodyPr vert="horz" lIns="0" tIns="0" rIns="91440" bIns="45720" rtlCol="0" anchor="t">
            <a:noAutofit/>
          </a:bodyPr>
          <a:lstStyle/>
          <a:p>
            <a:pPr defTabSz="385763">
              <a:spcBef>
                <a:spcPts val="254"/>
              </a:spcBef>
            </a:pPr>
            <a:r>
              <a:rPr lang="en-US" dirty="0">
                <a:latin typeface="+mn-lt"/>
                <a:cs typeface="Calibri"/>
              </a:rPr>
              <a:t>TIME TO RESULTS</a:t>
            </a:r>
          </a:p>
          <a:p>
            <a:pPr marL="213995" indent="-213995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  <a:cs typeface="Calibri"/>
              </a:rPr>
              <a:t>Once the cartridge is inserted, “</a:t>
            </a:r>
            <a:r>
              <a:rPr lang="en-US" sz="1400" b="0" dirty="0">
                <a:solidFill>
                  <a:schemeClr val="accent3"/>
                </a:solidFill>
                <a:cs typeface="Calibri"/>
              </a:rPr>
              <a:t>Identifying Cartridge</a:t>
            </a:r>
            <a:r>
              <a:rPr lang="en-US" sz="1400" b="0" dirty="0">
                <a:solidFill>
                  <a:schemeClr val="tx1"/>
                </a:solidFill>
                <a:cs typeface="Calibri"/>
              </a:rPr>
              <a:t>”</a:t>
            </a:r>
            <a:r>
              <a:rPr lang="en-US" sz="1400" b="0" dirty="0">
                <a:solidFill>
                  <a:schemeClr val="accent3"/>
                </a:solidFill>
                <a:cs typeface="Calibri"/>
              </a:rPr>
              <a:t> </a:t>
            </a:r>
            <a:r>
              <a:rPr lang="en-US" sz="1400" b="0" dirty="0">
                <a:solidFill>
                  <a:schemeClr val="tx1"/>
                </a:solidFill>
                <a:cs typeface="Calibri"/>
              </a:rPr>
              <a:t>will display followed by the countdown bar</a:t>
            </a:r>
            <a:endParaRPr lang="en-US" sz="1400" b="0" dirty="0">
              <a:solidFill>
                <a:schemeClr val="tx1"/>
              </a:solidFill>
              <a:ea typeface="Calibri"/>
              <a:cs typeface="Calibri"/>
            </a:endParaRPr>
          </a:p>
          <a:p>
            <a:pPr marL="213995" indent="-213995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cs typeface="Calibri"/>
              </a:rPr>
              <a:t>The </a:t>
            </a:r>
            <a:r>
              <a:rPr lang="en-US" sz="1400" i="1" dirty="0">
                <a:solidFill>
                  <a:schemeClr val="tx1"/>
                </a:solidFill>
                <a:cs typeface="Calibri"/>
              </a:rPr>
              <a:t>i-STAT CG4+ </a:t>
            </a:r>
            <a:r>
              <a:rPr lang="en-US" sz="1400" dirty="0">
                <a:solidFill>
                  <a:schemeClr val="tx1"/>
                </a:solidFill>
                <a:cs typeface="Calibri"/>
              </a:rPr>
              <a:t>test takes approximately 130–200 seconds</a:t>
            </a:r>
          </a:p>
          <a:p>
            <a:pPr marL="213995" indent="-213995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  <a:cs typeface="Calibri"/>
              </a:rPr>
              <a:t>This allows the user to estimate the time to results</a:t>
            </a:r>
            <a:endParaRPr lang="en-US" sz="1400" b="0" dirty="0">
              <a:solidFill>
                <a:schemeClr val="tx1"/>
              </a:solidFill>
              <a:ea typeface="Calibri"/>
              <a:cs typeface="Calibri"/>
            </a:endParaRPr>
          </a:p>
          <a:p>
            <a:pPr marL="213995" indent="-213995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  <a:cs typeface="Calibri"/>
              </a:rPr>
              <a:t>Alerts such as “</a:t>
            </a:r>
            <a:r>
              <a:rPr lang="en-US" sz="1400" b="0" dirty="0">
                <a:cs typeface="Calibri"/>
              </a:rPr>
              <a:t>Cartridge Locked</a:t>
            </a:r>
            <a:r>
              <a:rPr lang="en-US" sz="1400" b="0" dirty="0">
                <a:solidFill>
                  <a:schemeClr val="tx1"/>
                </a:solidFill>
                <a:cs typeface="Calibri"/>
              </a:rPr>
              <a:t>” are also displayed</a:t>
            </a:r>
            <a:endParaRPr lang="en-US" sz="1400" b="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43472B0-B66E-29FB-7565-5B3A33493C0C}"/>
              </a:ext>
            </a:extLst>
          </p:cNvPr>
          <p:cNvSpPr txBox="1"/>
          <p:nvPr/>
        </p:nvSpPr>
        <p:spPr>
          <a:xfrm>
            <a:off x="921684" y="3569126"/>
            <a:ext cx="3867820" cy="6155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514350"/>
            <a:r>
              <a:rPr lang="en-US" sz="1400" b="1">
                <a:solidFill>
                  <a:schemeClr val="tx2"/>
                </a:solidFill>
                <a:cs typeface="Calibri" panose="020F0502020204030204" pitchFamily="34" charset="0"/>
              </a:rPr>
              <a:t>PRECAUTIONS</a:t>
            </a:r>
            <a:endParaRPr lang="en-US" sz="1000">
              <a:solidFill>
                <a:schemeClr val="tx2"/>
              </a:solidFill>
            </a:endParaRPr>
          </a:p>
          <a:p>
            <a:pPr>
              <a:spcAft>
                <a:spcPts val="450"/>
              </a:spcAft>
            </a:pPr>
            <a:r>
              <a:rPr lang="en-US" sz="1000" b="1">
                <a:cs typeface="Calibri"/>
              </a:rPr>
              <a:t>DO NOT attempt to remove the cartridge while the message “</a:t>
            </a:r>
            <a:r>
              <a:rPr lang="en-US" sz="1000" b="1">
                <a:solidFill>
                  <a:schemeClr val="accent3"/>
                </a:solidFill>
                <a:cs typeface="Calibri"/>
              </a:rPr>
              <a:t>Cartridge Locked</a:t>
            </a:r>
            <a:r>
              <a:rPr lang="en-US" sz="1000" b="1">
                <a:cs typeface="Calibri"/>
              </a:rPr>
              <a:t>” remains on the screen.</a:t>
            </a:r>
            <a:endParaRPr lang="en-US" sz="1000" b="1">
              <a:ea typeface="Calibri"/>
              <a:cs typeface="Calibri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9E521A4-5811-4CD3-2804-2E2248CDF100}"/>
              </a:ext>
            </a:extLst>
          </p:cNvPr>
          <p:cNvCxnSpPr>
            <a:cxnSpLocks/>
          </p:cNvCxnSpPr>
          <p:nvPr/>
        </p:nvCxnSpPr>
        <p:spPr>
          <a:xfrm>
            <a:off x="502920" y="3329905"/>
            <a:ext cx="4286584" cy="0"/>
          </a:xfrm>
          <a:prstGeom prst="line">
            <a:avLst/>
          </a:prstGeom>
          <a:ln w="158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472B26BC-CB23-6AEC-921D-559663A93C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" y="3649088"/>
            <a:ext cx="342207" cy="342207"/>
          </a:xfrm>
          <a:prstGeom prst="rect">
            <a:avLst/>
          </a:prstGeom>
        </p:spPr>
      </p:pic>
      <p:pic>
        <p:nvPicPr>
          <p:cNvPr id="12" name="Picture 11" descr="A screen shot of a test&#10;&#10;AI-generated content may be incorrect.">
            <a:extLst>
              <a:ext uri="{FF2B5EF4-FFF2-40B4-BE49-F238E27FC236}">
                <a16:creationId xmlns:a16="http://schemas.microsoft.com/office/drawing/2014/main" id="{6160C275-E5E6-6F49-0068-49099A867366}"/>
              </a:ext>
            </a:extLst>
          </p:cNvPr>
          <p:cNvPicPr preferRelativeResize="0"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6527226" y="1487246"/>
            <a:ext cx="1639831" cy="2389810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84D581C-5A2F-985A-0270-00FACC6B6039}"/>
              </a:ext>
            </a:extLst>
          </p:cNvPr>
          <p:cNvSpPr txBox="1"/>
          <p:nvPr/>
        </p:nvSpPr>
        <p:spPr>
          <a:xfrm>
            <a:off x="6865627" y="2848188"/>
            <a:ext cx="936183" cy="538609"/>
          </a:xfrm>
          <a:prstGeom prst="rect">
            <a:avLst/>
          </a:prstGeom>
          <a:solidFill>
            <a:srgbClr val="798D81"/>
          </a:solidFill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700" dirty="0">
                <a:solidFill>
                  <a:schemeClr val="tx1">
                    <a:lumMod val="95000"/>
                    <a:lumOff val="5000"/>
                  </a:schemeClr>
                </a:solidFill>
                <a:latin typeface="Lucida Console" panose="020B0609040504020204" pitchFamily="49" charset="0"/>
                <a:ea typeface="Kigelia" panose="020B0503040502020203" pitchFamily="34" charset="0"/>
                <a:cs typeface="Kigelia" panose="020B0503040502020203" pitchFamily="34" charset="0"/>
              </a:rPr>
              <a:t>Time To </a:t>
            </a:r>
          </a:p>
          <a:p>
            <a:pPr algn="ctr"/>
            <a:r>
              <a:rPr lang="en-US" sz="700" dirty="0">
                <a:solidFill>
                  <a:schemeClr val="tx1">
                    <a:lumMod val="95000"/>
                    <a:lumOff val="5000"/>
                  </a:schemeClr>
                </a:solidFill>
                <a:latin typeface="Lucida Console" panose="020B0609040504020204" pitchFamily="49" charset="0"/>
                <a:ea typeface="Kigelia" panose="020B0503040502020203" pitchFamily="34" charset="0"/>
                <a:cs typeface="Kigelia" panose="020B0503040502020203" pitchFamily="34" charset="0"/>
              </a:rPr>
              <a:t>Results</a:t>
            </a:r>
          </a:p>
          <a:p>
            <a:pPr algn="ctr"/>
            <a:endParaRPr lang="en-US" sz="700" dirty="0">
              <a:solidFill>
                <a:schemeClr val="tx1">
                  <a:lumMod val="95000"/>
                  <a:lumOff val="5000"/>
                </a:schemeClr>
              </a:solidFill>
              <a:latin typeface="Lucida Console" panose="020B0609040504020204" pitchFamily="49" charset="0"/>
              <a:ea typeface="Kigelia" panose="020B0503040502020203" pitchFamily="34" charset="0"/>
              <a:cs typeface="Kigelia" panose="020B0503040502020203" pitchFamily="34" charset="0"/>
            </a:endParaRPr>
          </a:p>
          <a:p>
            <a:pPr algn="ctr"/>
            <a:r>
              <a:rPr lang="en-US" sz="700" dirty="0">
                <a:solidFill>
                  <a:schemeClr val="tx1">
                    <a:lumMod val="95000"/>
                    <a:lumOff val="5000"/>
                  </a:schemeClr>
                </a:solidFill>
                <a:latin typeface="Lucida Console" panose="020B0609040504020204" pitchFamily="49" charset="0"/>
                <a:ea typeface="Kigelia" panose="020B0503040502020203" pitchFamily="34" charset="0"/>
                <a:cs typeface="Kigelia" panose="020B0503040502020203" pitchFamily="34" charset="0"/>
              </a:rPr>
              <a:t>DO NOT REMOVE CARTRIDGE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0562DB-3C8C-991D-4EBD-9418D3C5B192}"/>
              </a:ext>
            </a:extLst>
          </p:cNvPr>
          <p:cNvSpPr/>
          <p:nvPr/>
        </p:nvSpPr>
        <p:spPr>
          <a:xfrm>
            <a:off x="6627224" y="3452229"/>
            <a:ext cx="1483375" cy="392444"/>
          </a:xfrm>
          <a:prstGeom prst="rect">
            <a:avLst/>
          </a:prstGeom>
          <a:solidFill>
            <a:schemeClr val="accent4">
              <a:alpha val="6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15480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CC9E0-561A-E740-E2FC-5BA17320D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414449E4-E3F4-359C-2905-1BA5FDF7BFB5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9CD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F15FF32-D18D-8BC1-0316-B3940653A999}"/>
              </a:ext>
            </a:extLst>
          </p:cNvPr>
          <p:cNvSpPr txBox="1">
            <a:spLocks/>
          </p:cNvSpPr>
          <p:nvPr/>
        </p:nvSpPr>
        <p:spPr>
          <a:xfrm>
            <a:off x="502920" y="1995814"/>
            <a:ext cx="8138160" cy="48006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  <a:lvl2pPr marL="169863" indent="-1698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400050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2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576263" indent="-1698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744538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»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accent1"/>
                </a:solidFill>
                <a:latin typeface="+mn-lt"/>
              </a:rPr>
              <a:t>PERFORMING A PATIENT TEST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7458E01-A106-3C0E-EA14-F914B93CC376}"/>
              </a:ext>
            </a:extLst>
          </p:cNvPr>
          <p:cNvSpPr txBox="1">
            <a:spLocks/>
          </p:cNvSpPr>
          <p:nvPr/>
        </p:nvSpPr>
        <p:spPr>
          <a:xfrm>
            <a:off x="502920" y="2331719"/>
            <a:ext cx="8138160" cy="123444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0" kern="1200" cap="none" spc="0" baseline="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>
                <a:solidFill>
                  <a:schemeClr val="bg1"/>
                </a:solidFill>
              </a:rPr>
              <a:t>Troubleshooting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66544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AC4DA-A6C5-DE6E-E10C-7919A10C5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3F54748-46A3-78E9-2906-E0AC55B9A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Troubleshooting basic Quality Check Codes</a:t>
            </a:r>
            <a:endParaRPr lang="en-US" sz="2400" i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5B2233-D3D1-99C2-2F87-FDE9B13382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32</a:t>
            </a:fld>
            <a:endParaRPr lang="en-IN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DEC44F6-1088-7251-114B-C41802E32E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5" y="1160559"/>
            <a:ext cx="4862691" cy="3397250"/>
          </a:xfrm>
        </p:spPr>
        <p:txBody>
          <a:bodyPr/>
          <a:lstStyle/>
          <a:p>
            <a:r>
              <a:rPr lang="en-US" dirty="0"/>
              <a:t>TROUBLESHOOTING &amp; ERRORS</a:t>
            </a:r>
          </a:p>
          <a:p>
            <a:pPr defTabSz="385763">
              <a:spcBef>
                <a:spcPts val="254"/>
              </a:spcBef>
            </a:pPr>
            <a:r>
              <a:rPr lang="en-US" sz="1400" dirty="0">
                <a:solidFill>
                  <a:schemeClr val="accent1"/>
                </a:solidFill>
                <a:latin typeface="+mn-lt"/>
              </a:rPr>
              <a:t>ERROR MESSAGES AND QUALITY CHECK CODES</a:t>
            </a:r>
          </a:p>
          <a:p>
            <a:pPr marL="214313" indent="-214313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There are potential pre-analytical conditions, especially during the training period, that may not be detected by the operator.</a:t>
            </a:r>
          </a:p>
          <a:p>
            <a:pPr marL="214313" indent="-214313" defTabSz="385763"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The analyzer will detect the condition, halt the test cycle, and display a cause message followed by the action message 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“</a:t>
            </a:r>
            <a:r>
              <a:rPr lang="en-US" sz="1400" dirty="0">
                <a:solidFill>
                  <a:schemeClr val="accent3"/>
                </a:solidFill>
              </a:rPr>
              <a:t>USE ANOTHER CARTRIDGE</a:t>
            </a:r>
            <a:r>
              <a:rPr lang="en-US" sz="1400" dirty="0">
                <a:solidFill>
                  <a:schemeClr val="tx1"/>
                </a:solidFill>
              </a:rPr>
              <a:t>.”</a:t>
            </a:r>
          </a:p>
          <a:p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360FEE3-66F3-B87E-334A-ECCB60C8ACA4}"/>
              </a:ext>
            </a:extLst>
          </p:cNvPr>
          <p:cNvSpPr txBox="1"/>
          <p:nvPr/>
        </p:nvSpPr>
        <p:spPr>
          <a:xfrm>
            <a:off x="1031202" y="3272743"/>
            <a:ext cx="4264029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514350"/>
            <a:r>
              <a:rPr lang="en-US" sz="1400" b="1" dirty="0">
                <a:solidFill>
                  <a:schemeClr val="accent3"/>
                </a:solidFill>
                <a:cs typeface="Calibri"/>
              </a:rPr>
              <a:t>QUICK TIPS TO PREVENT ERRORS</a:t>
            </a:r>
          </a:p>
          <a:p>
            <a:pPr marL="285750" indent="-285750" defTabSz="514350">
              <a:buFont typeface="Arial" panose="020B0604020202020204" pitchFamily="34" charset="0"/>
              <a:buChar char="•"/>
            </a:pPr>
            <a:r>
              <a:rPr lang="en-US" sz="1000" b="1" dirty="0">
                <a:solidFill>
                  <a:srgbClr val="000000"/>
                </a:solidFill>
                <a:cs typeface="Calibri"/>
              </a:rPr>
              <a:t>The cartridge and analyzer must be at room temperature </a:t>
            </a:r>
            <a:br>
              <a:rPr lang="en-US" sz="1000" b="1" dirty="0">
                <a:cs typeface="Calibri" panose="020F0502020204030204" pitchFamily="34" charset="0"/>
              </a:rPr>
            </a:br>
            <a:r>
              <a:rPr lang="en-US" sz="1000" b="1" dirty="0">
                <a:solidFill>
                  <a:srgbClr val="000000"/>
                </a:solidFill>
                <a:cs typeface="Calibri"/>
              </a:rPr>
              <a:t>(18-30 °C or 64-86 °F) to perform the test. </a:t>
            </a:r>
            <a:endParaRPr lang="en-US" sz="1000" b="1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285750" indent="-285750" defTabSz="514350">
              <a:buFont typeface="Arial" panose="020B0604020202020204" pitchFamily="34" charset="0"/>
              <a:buChar char="•"/>
            </a:pPr>
            <a:r>
              <a:rPr lang="en-US" sz="1000" b="1" dirty="0">
                <a:solidFill>
                  <a:srgbClr val="000000"/>
                </a:solidFill>
                <a:cs typeface="Calibri"/>
              </a:rPr>
              <a:t>The cartridge must be correctly filled, closed and sealed.</a:t>
            </a:r>
            <a:endParaRPr lang="en-US" sz="1000" b="1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285750" indent="-285750" defTabSz="514350">
              <a:buFont typeface="Arial" panose="020B0604020202020204" pitchFamily="34" charset="0"/>
              <a:buChar char="•"/>
            </a:pPr>
            <a:r>
              <a:rPr lang="en-US" sz="1000" b="1" dirty="0">
                <a:solidFill>
                  <a:srgbClr val="000000"/>
                </a:solidFill>
                <a:cs typeface="Calibri"/>
              </a:rPr>
              <a:t>The analyzer must remain on a level surface. Level surface includes performing the test with the analyzer in the downloader/recharger.</a:t>
            </a:r>
            <a:endParaRPr lang="en-US" sz="1000" b="1" dirty="0">
              <a:solidFill>
                <a:srgbClr val="000000"/>
              </a:solidFill>
              <a:ea typeface="Calibri"/>
              <a:cs typeface="Calibri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32B0CFC-D2DB-2FFF-0965-BAF3CB5709A3}"/>
              </a:ext>
            </a:extLst>
          </p:cNvPr>
          <p:cNvCxnSpPr/>
          <p:nvPr/>
        </p:nvCxnSpPr>
        <p:spPr>
          <a:xfrm>
            <a:off x="587375" y="3072303"/>
            <a:ext cx="4610100" cy="0"/>
          </a:xfrm>
          <a:prstGeom prst="line">
            <a:avLst/>
          </a:prstGeom>
          <a:ln w="158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2" name="Picture 1" descr="A blue exclamation mark in a triangle&#10;&#10;AI-generated content may be incorrect.">
            <a:extLst>
              <a:ext uri="{FF2B5EF4-FFF2-40B4-BE49-F238E27FC236}">
                <a16:creationId xmlns:a16="http://schemas.microsoft.com/office/drawing/2014/main" id="{90712A3B-592B-FD39-785D-305760AB72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4719" y="1029605"/>
            <a:ext cx="2042698" cy="2042698"/>
          </a:xfrm>
          <a:prstGeom prst="rect">
            <a:avLst/>
          </a:prstGeom>
        </p:spPr>
      </p:pic>
      <p:pic>
        <p:nvPicPr>
          <p:cNvPr id="3" name="Picture 2" descr="A light bulb with rays of light&#10;&#10;AI-generated content may be incorrect.">
            <a:extLst>
              <a:ext uri="{FF2B5EF4-FFF2-40B4-BE49-F238E27FC236}">
                <a16:creationId xmlns:a16="http://schemas.microsoft.com/office/drawing/2014/main" id="{7D72DEE7-3FE1-A647-FD9F-1E097CB049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719" y="3388519"/>
            <a:ext cx="523875" cy="5024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589490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E2803-1243-91BF-ED72-9B0FE2240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4240CAAB-0BA4-2FE8-BAA0-9F09D7FD4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affecting </a:t>
            </a:r>
            <a:r>
              <a:rPr lang="en-US" b="1" dirty="0"/>
              <a:t>Lactate</a:t>
            </a:r>
            <a:r>
              <a:rPr lang="en-US" dirty="0"/>
              <a:t> results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F5A74-5172-B9FC-EC7E-9B316C58FD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33</a:t>
            </a:fld>
            <a:endParaRPr lang="en-IN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9C167F7-B483-C0B9-171D-09959966C1E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12700" marR="0">
              <a:spcBef>
                <a:spcPts val="960"/>
              </a:spcBef>
            </a:pPr>
            <a:r>
              <a:rPr lang="en-US" b="0" spc="-10" dirty="0">
                <a:solidFill>
                  <a:schemeClr val="accent3"/>
                </a:solidFill>
                <a:latin typeface="Calibri"/>
                <a:cs typeface="Calibri"/>
              </a:rPr>
              <a:t>AVOID AFFECTING LACTATE RESULTS</a:t>
            </a:r>
          </a:p>
          <a:p>
            <a:pPr lvl="1">
              <a:spcBef>
                <a:spcPts val="0"/>
              </a:spcBef>
              <a:buClr>
                <a:srgbClr val="000000"/>
              </a:buClr>
            </a:pPr>
            <a:r>
              <a:rPr lang="en-US" sz="1200" b="1" dirty="0">
                <a:latin typeface="+mn-lt"/>
              </a:rPr>
              <a:t>Test immediately</a:t>
            </a:r>
          </a:p>
          <a:p>
            <a:pPr lvl="1">
              <a:spcBef>
                <a:spcPts val="0"/>
              </a:spcBef>
              <a:buClr>
                <a:srgbClr val="000000"/>
              </a:buClr>
            </a:pPr>
            <a:r>
              <a:rPr lang="en-US" sz="1200" dirty="0">
                <a:latin typeface="+mn-lt"/>
              </a:rPr>
              <a:t>Use another testing method if the patient has </a:t>
            </a:r>
            <a:br>
              <a:rPr lang="en-US" sz="1200" dirty="0">
                <a:latin typeface="+mn-lt"/>
              </a:rPr>
            </a:br>
            <a:r>
              <a:rPr lang="en-US" sz="1200" dirty="0">
                <a:latin typeface="+mn-lt"/>
              </a:rPr>
              <a:t>been administered Bromide (Lithium Bromide)</a:t>
            </a:r>
          </a:p>
          <a:p>
            <a:pPr lvl="1">
              <a:spcBef>
                <a:spcPts val="0"/>
              </a:spcBef>
              <a:buClr>
                <a:srgbClr val="000000"/>
              </a:buClr>
            </a:pPr>
            <a:r>
              <a:rPr lang="en-US" sz="1200" dirty="0">
                <a:latin typeface="+mn-lt"/>
              </a:rPr>
              <a:t>Glycolic Acid may </a:t>
            </a:r>
            <a:r>
              <a:rPr lang="en-US" sz="1200">
                <a:latin typeface="+mn-lt"/>
              </a:rPr>
              <a:t>increase Lactate results</a:t>
            </a:r>
            <a:endParaRPr lang="en-US" sz="1200" dirty="0">
              <a:latin typeface="+mn-lt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80B8127-A1BD-124C-D7F3-62D9E447EA4A}"/>
              </a:ext>
            </a:extLst>
          </p:cNvPr>
          <p:cNvSpPr/>
          <p:nvPr/>
        </p:nvSpPr>
        <p:spPr>
          <a:xfrm>
            <a:off x="8158985" y="1362686"/>
            <a:ext cx="413299" cy="3905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object 22">
            <a:extLst>
              <a:ext uri="{FF2B5EF4-FFF2-40B4-BE49-F238E27FC236}">
                <a16:creationId xmlns:a16="http://schemas.microsoft.com/office/drawing/2014/main" id="{B3E28049-F9DF-DD57-CA53-32ABB3336ED2}"/>
              </a:ext>
            </a:extLst>
          </p:cNvPr>
          <p:cNvSpPr/>
          <p:nvPr/>
        </p:nvSpPr>
        <p:spPr>
          <a:xfrm>
            <a:off x="502919" y="3075589"/>
            <a:ext cx="4181864" cy="46431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2945434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9CDE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object 7">
            <a:extLst>
              <a:ext uri="{FF2B5EF4-FFF2-40B4-BE49-F238E27FC236}">
                <a16:creationId xmlns:a16="http://schemas.microsoft.com/office/drawing/2014/main" id="{4C9F80EA-988B-36FA-88B1-0EDC9EE581A0}"/>
              </a:ext>
            </a:extLst>
          </p:cNvPr>
          <p:cNvSpPr txBox="1"/>
          <p:nvPr/>
        </p:nvSpPr>
        <p:spPr>
          <a:xfrm>
            <a:off x="909371" y="3266331"/>
            <a:ext cx="4181864" cy="5636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lang="en-US" sz="1400" b="1" dirty="0">
                <a:solidFill>
                  <a:schemeClr val="tx2"/>
                </a:solidFill>
                <a:latin typeface="Calibri"/>
                <a:cs typeface="Calibri"/>
              </a:rPr>
              <a:t>IMPORTANT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r>
              <a:rPr lang="en-US" sz="1000" b="1" dirty="0">
                <a:latin typeface="Calibri"/>
                <a:cs typeface="Calibri"/>
              </a:rPr>
              <a:t>Mix thoroughly and test promptly</a:t>
            </a:r>
          </a:p>
          <a:p>
            <a:pPr>
              <a:spcBef>
                <a:spcPts val="114"/>
              </a:spcBef>
            </a:pPr>
            <a:r>
              <a:rPr lang="en-US" sz="1000" b="1" dirty="0">
                <a:cs typeface="Calibri" panose="020F0502020204030204" pitchFamily="34" charset="0"/>
              </a:rPr>
              <a:t>Capillary samples not applicable for Lactate tests</a:t>
            </a:r>
          </a:p>
        </p:txBody>
      </p:sp>
      <p:pic>
        <p:nvPicPr>
          <p:cNvPr id="31" name="Picture 30" descr="Icon&#10;&#10;Description automatically generated">
            <a:extLst>
              <a:ext uri="{FF2B5EF4-FFF2-40B4-BE49-F238E27FC236}">
                <a16:creationId xmlns:a16="http://schemas.microsoft.com/office/drawing/2014/main" id="{498A2DA9-DA5A-8BE1-6158-48B1E50BA0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07" y="3346293"/>
            <a:ext cx="342207" cy="34220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9774213D-DAE8-28C3-079C-F51DE1D912D1}"/>
              </a:ext>
            </a:extLst>
          </p:cNvPr>
          <p:cNvGrpSpPr/>
          <p:nvPr/>
        </p:nvGrpSpPr>
        <p:grpSpPr>
          <a:xfrm>
            <a:off x="5507407" y="1448626"/>
            <a:ext cx="1338886" cy="1192684"/>
            <a:chOff x="6586537" y="1379067"/>
            <a:chExt cx="1338886" cy="1192684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9EAE74B-EC3A-AD1B-B274-D11A2E0097DF}"/>
                </a:ext>
              </a:extLst>
            </p:cNvPr>
            <p:cNvGrpSpPr/>
            <p:nvPr/>
          </p:nvGrpSpPr>
          <p:grpSpPr>
            <a:xfrm>
              <a:off x="6586537" y="1457325"/>
              <a:ext cx="1164431" cy="1114426"/>
              <a:chOff x="5022056" y="1207294"/>
              <a:chExt cx="1164431" cy="1114426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DACF0D7F-37F8-229D-594A-F65885C809C2}"/>
                  </a:ext>
                </a:extLst>
              </p:cNvPr>
              <p:cNvSpPr/>
              <p:nvPr/>
            </p:nvSpPr>
            <p:spPr>
              <a:xfrm>
                <a:off x="5022056" y="1207294"/>
                <a:ext cx="1164431" cy="111442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5CA8C05-A78E-DB77-EF1F-BD23369A8B5F}"/>
                  </a:ext>
                </a:extLst>
              </p:cNvPr>
              <p:cNvSpPr txBox="1"/>
              <p:nvPr/>
            </p:nvSpPr>
            <p:spPr>
              <a:xfrm>
                <a:off x="5023361" y="1476081"/>
                <a:ext cx="1160193" cy="505523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>
                  <a:lnSpc>
                    <a:spcPts val="1600"/>
                  </a:lnSpc>
                </a:pPr>
                <a:r>
                  <a:rPr lang="en-US" sz="1600" b="1" dirty="0">
                    <a:solidFill>
                      <a:schemeClr val="accent3"/>
                    </a:solidFill>
                    <a:ea typeface="Calibri"/>
                    <a:cs typeface="Calibri"/>
                  </a:rPr>
                  <a:t>TEST</a:t>
                </a:r>
                <a:br>
                  <a:rPr lang="en-US" sz="1600" b="1" dirty="0">
                    <a:solidFill>
                      <a:schemeClr val="accent3"/>
                    </a:solidFill>
                    <a:ea typeface="Calibri"/>
                    <a:cs typeface="Calibri"/>
                  </a:rPr>
                </a:br>
                <a:r>
                  <a:rPr lang="en-US" sz="1600" b="1" dirty="0">
                    <a:solidFill>
                      <a:schemeClr val="accent3"/>
                    </a:solidFill>
                    <a:ea typeface="Calibri"/>
                    <a:cs typeface="Calibri"/>
                  </a:rPr>
                  <a:t>PROMPTLY</a:t>
                </a:r>
                <a:endParaRPr lang="en-US" dirty="0"/>
              </a:p>
            </p:txBody>
          </p:sp>
        </p:grpSp>
        <p:pic>
          <p:nvPicPr>
            <p:cNvPr id="23" name="Graphic 22" descr="Checkmark with solid fill">
              <a:extLst>
                <a:ext uri="{FF2B5EF4-FFF2-40B4-BE49-F238E27FC236}">
                  <a16:creationId xmlns:a16="http://schemas.microsoft.com/office/drawing/2014/main" id="{425753FB-6264-8E9F-A7DE-B95F78B35AC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376783" y="1379067"/>
              <a:ext cx="548640" cy="548640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F90AEC2-D644-A693-567A-B7947F06DA54}"/>
              </a:ext>
            </a:extLst>
          </p:cNvPr>
          <p:cNvGrpSpPr/>
          <p:nvPr/>
        </p:nvGrpSpPr>
        <p:grpSpPr>
          <a:xfrm>
            <a:off x="7148977" y="1349727"/>
            <a:ext cx="1423307" cy="1297832"/>
            <a:chOff x="7260144" y="2729488"/>
            <a:chExt cx="1423307" cy="1297832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DC54C674-2B66-F589-92A4-366685502D7E}"/>
                </a:ext>
              </a:extLst>
            </p:cNvPr>
            <p:cNvSpPr/>
            <p:nvPr/>
          </p:nvSpPr>
          <p:spPr>
            <a:xfrm>
              <a:off x="7260144" y="2912894"/>
              <a:ext cx="1164431" cy="111442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41D83A9-9A98-9AA8-DE75-82861DC49F93}"/>
                </a:ext>
              </a:extLst>
            </p:cNvPr>
            <p:cNvSpPr txBox="1"/>
            <p:nvPr/>
          </p:nvSpPr>
          <p:spPr>
            <a:xfrm>
              <a:off x="7269069" y="3292519"/>
              <a:ext cx="1160193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004F71"/>
                  </a:solidFill>
                  <a:ea typeface="Calibri"/>
                  <a:cs typeface="Calibri"/>
                </a:rPr>
                <a:t>BROMIDE</a:t>
              </a:r>
              <a:endParaRPr lang="en-US" sz="1200" dirty="0">
                <a:solidFill>
                  <a:srgbClr val="004F71"/>
                </a:solidFill>
              </a:endParaRPr>
            </a:p>
          </p:txBody>
        </p:sp>
        <p:pic>
          <p:nvPicPr>
            <p:cNvPr id="37" name="Graphic 36" descr="No sign with solid fill">
              <a:extLst>
                <a:ext uri="{FF2B5EF4-FFF2-40B4-BE49-F238E27FC236}">
                  <a16:creationId xmlns:a16="http://schemas.microsoft.com/office/drawing/2014/main" id="{73811E4A-98CC-F6DD-0DA6-70E77CF1658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937013" y="2729488"/>
              <a:ext cx="746438" cy="746438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6B13559-F8D2-EFE3-BCEB-4DB0B8A9D3A0}"/>
                </a:ext>
              </a:extLst>
            </p:cNvPr>
            <p:cNvSpPr txBox="1"/>
            <p:nvPr/>
          </p:nvSpPr>
          <p:spPr>
            <a:xfrm>
              <a:off x="7262262" y="3464437"/>
              <a:ext cx="1160193" cy="21544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800" b="1" dirty="0">
                  <a:solidFill>
                    <a:srgbClr val="004F71"/>
                  </a:solidFill>
                  <a:ea typeface="Calibri"/>
                  <a:cs typeface="Calibri"/>
                </a:rPr>
                <a:t>(Lithium Bromide)</a:t>
              </a:r>
              <a:endParaRPr lang="en-US" sz="800" dirty="0">
                <a:solidFill>
                  <a:srgbClr val="004F7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180419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9716C-AD9F-A8A7-1C21-1F15D17CD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8CF2E1A-9432-8B7A-2283-CDE0307B3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affecting </a:t>
            </a:r>
            <a:r>
              <a:rPr lang="en-US" b="1" dirty="0"/>
              <a:t>pH</a:t>
            </a:r>
            <a:r>
              <a:rPr lang="en-US" dirty="0"/>
              <a:t> results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A3280-1BCD-C2E8-70CE-B0C5C96ED4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34</a:t>
            </a:fld>
            <a:endParaRPr lang="en-IN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56F5F0D-61A7-9E32-967C-BFEF40FBA7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12700">
              <a:spcBef>
                <a:spcPts val="960"/>
              </a:spcBef>
            </a:pPr>
            <a:r>
              <a:rPr lang="en-US" b="0" spc="-10" dirty="0">
                <a:solidFill>
                  <a:schemeClr val="accent3"/>
                </a:solidFill>
                <a:latin typeface="Calibri"/>
                <a:cs typeface="Calibri"/>
              </a:rPr>
              <a:t>AVOID AFFECTING PH RESULTS</a:t>
            </a:r>
          </a:p>
          <a:p>
            <a:pPr lvl="1">
              <a:spcBef>
                <a:spcPts val="0"/>
              </a:spcBef>
              <a:buClr>
                <a:srgbClr val="000000"/>
              </a:buClr>
            </a:pPr>
            <a:r>
              <a:rPr lang="en-US" sz="1200" dirty="0">
                <a:latin typeface="+mn-lt"/>
              </a:rPr>
              <a:t>Avoid extra muscular activity during sample collection</a:t>
            </a:r>
          </a:p>
          <a:p>
            <a:pPr lvl="1">
              <a:spcBef>
                <a:spcPts val="0"/>
              </a:spcBef>
              <a:buClr>
                <a:srgbClr val="000000"/>
              </a:buClr>
            </a:pPr>
            <a:r>
              <a:rPr lang="en-US" sz="1200" dirty="0">
                <a:latin typeface="+mn-lt"/>
              </a:rPr>
              <a:t>Do </a:t>
            </a:r>
            <a:r>
              <a:rPr lang="en-US" sz="1200" b="1" dirty="0">
                <a:latin typeface="+mn-lt"/>
              </a:rPr>
              <a:t>NOT</a:t>
            </a:r>
            <a:r>
              <a:rPr lang="en-US" sz="1200" dirty="0">
                <a:latin typeface="+mn-lt"/>
              </a:rPr>
              <a:t> expose to air</a:t>
            </a:r>
          </a:p>
          <a:p>
            <a:pPr marR="0" lvl="1" algn="l" rtl="0"/>
            <a:endParaRPr lang="en-US" sz="1600" b="0" i="0" u="none" strike="noStrike" baseline="30000" dirty="0">
              <a:solidFill>
                <a:srgbClr val="000000"/>
              </a:solidFill>
              <a:latin typeface="等线" panose="02010600030101010101" pitchFamily="2" charset="-122"/>
            </a:endParaRPr>
          </a:p>
        </p:txBody>
      </p:sp>
      <p:sp>
        <p:nvSpPr>
          <p:cNvPr id="24" name="object 7">
            <a:extLst>
              <a:ext uri="{FF2B5EF4-FFF2-40B4-BE49-F238E27FC236}">
                <a16:creationId xmlns:a16="http://schemas.microsoft.com/office/drawing/2014/main" id="{6B94DED5-A537-1CE2-29BF-61D12240A295}"/>
              </a:ext>
            </a:extLst>
          </p:cNvPr>
          <p:cNvSpPr txBox="1"/>
          <p:nvPr/>
        </p:nvSpPr>
        <p:spPr>
          <a:xfrm>
            <a:off x="875272" y="2595798"/>
            <a:ext cx="4181864" cy="39690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lang="en-US" sz="1400" b="1" dirty="0">
                <a:solidFill>
                  <a:schemeClr val="tx2"/>
                </a:solidFill>
                <a:latin typeface="Calibri"/>
                <a:cs typeface="Calibri"/>
              </a:rPr>
              <a:t>IMPORTANT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r>
              <a:rPr lang="en-US" sz="1000" b="1" dirty="0">
                <a:latin typeface="Calibri"/>
                <a:cs typeface="Calibri"/>
              </a:rPr>
              <a:t>Mix thoroughly and test promptly</a:t>
            </a:r>
          </a:p>
        </p:txBody>
      </p:sp>
      <p:sp>
        <p:nvSpPr>
          <p:cNvPr id="7" name="object 22">
            <a:extLst>
              <a:ext uri="{FF2B5EF4-FFF2-40B4-BE49-F238E27FC236}">
                <a16:creationId xmlns:a16="http://schemas.microsoft.com/office/drawing/2014/main" id="{EEFB7E66-54A5-80CF-106F-0D46A756C5B8}"/>
              </a:ext>
            </a:extLst>
          </p:cNvPr>
          <p:cNvSpPr/>
          <p:nvPr/>
        </p:nvSpPr>
        <p:spPr>
          <a:xfrm>
            <a:off x="478534" y="2390079"/>
            <a:ext cx="3506919" cy="45719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2945434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9CDE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CFE65617-D392-2143-767E-EB294627DA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08" y="2623145"/>
            <a:ext cx="342207" cy="342207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3572FD91-A17D-3B4B-1960-AF7D767883FC}"/>
              </a:ext>
            </a:extLst>
          </p:cNvPr>
          <p:cNvSpPr/>
          <p:nvPr/>
        </p:nvSpPr>
        <p:spPr>
          <a:xfrm>
            <a:off x="4885966" y="1199781"/>
            <a:ext cx="1327320" cy="1316196"/>
          </a:xfrm>
          <a:prstGeom prst="ellipse">
            <a:avLst/>
          </a:prstGeom>
          <a:blipFill>
            <a:blip r:embed="rId4"/>
            <a:stretch>
              <a:fillRect l="-5000" t="-3000" r="-2000" b="-4000"/>
            </a:stretch>
          </a:blip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Graphic 12" descr="No sign with solid fill">
            <a:extLst>
              <a:ext uri="{FF2B5EF4-FFF2-40B4-BE49-F238E27FC236}">
                <a16:creationId xmlns:a16="http://schemas.microsoft.com/office/drawing/2014/main" id="{950E213A-7E47-5AB0-953D-8BDFBDD96E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58506" y="1032574"/>
            <a:ext cx="746438" cy="746438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65899C63-B161-60D7-4643-90CC07E2B33C}"/>
              </a:ext>
            </a:extLst>
          </p:cNvPr>
          <p:cNvSpPr/>
          <p:nvPr/>
        </p:nvSpPr>
        <p:spPr>
          <a:xfrm>
            <a:off x="6684643" y="1193237"/>
            <a:ext cx="1327320" cy="1316196"/>
          </a:xfrm>
          <a:prstGeom prst="ellipse">
            <a:avLst/>
          </a:prstGeom>
          <a:blipFill dpi="0"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2000" contrast="9000"/>
                      </a14:imgEffect>
                    </a14:imgLayer>
                  </a14:imgProps>
                </a:ext>
              </a:extLst>
            </a:blip>
            <a:srcRect/>
            <a:stretch>
              <a:fillRect t="-3000" r="-2000" b="-4000"/>
            </a:stretch>
          </a:blip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Graphic 16" descr="No sign with solid fill">
            <a:extLst>
              <a:ext uri="{FF2B5EF4-FFF2-40B4-BE49-F238E27FC236}">
                <a16:creationId xmlns:a16="http://schemas.microsoft.com/office/drawing/2014/main" id="{C8600916-7538-8028-97A5-829E09990B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79858" y="1032574"/>
            <a:ext cx="746438" cy="7464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752153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9B00A-9522-219C-1923-9FACEA92A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9DDEF87F-8D62-052E-CA82-EAC36B8F1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affecting </a:t>
            </a:r>
            <a:r>
              <a:rPr lang="en-US" b="1" dirty="0"/>
              <a:t>PCO2</a:t>
            </a:r>
            <a:r>
              <a:rPr lang="en-US" dirty="0"/>
              <a:t> results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89AD9-E55C-5B63-8DE5-1C2A05C831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35</a:t>
            </a:fld>
            <a:endParaRPr lang="en-IN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99004AD-4D1A-41AA-0810-CCD1617FE88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12700" marR="0">
              <a:spcBef>
                <a:spcPts val="960"/>
              </a:spcBef>
            </a:pPr>
            <a:r>
              <a:rPr lang="en-US" b="0" spc="-10" dirty="0">
                <a:solidFill>
                  <a:schemeClr val="accent3"/>
                </a:solidFill>
                <a:latin typeface="Calibri"/>
                <a:cs typeface="Calibri"/>
              </a:rPr>
              <a:t>AVOID AFFECTING PCO</a:t>
            </a:r>
            <a:r>
              <a:rPr lang="en-US" b="0" spc="-10" baseline="-25000" dirty="0">
                <a:solidFill>
                  <a:schemeClr val="accent3"/>
                </a:solidFill>
                <a:latin typeface="Calibri"/>
                <a:cs typeface="Calibri"/>
              </a:rPr>
              <a:t>2</a:t>
            </a:r>
            <a:r>
              <a:rPr lang="en-US" b="0" spc="-10" dirty="0">
                <a:solidFill>
                  <a:schemeClr val="accent3"/>
                </a:solidFill>
                <a:latin typeface="Calibri"/>
                <a:cs typeface="Calibri"/>
              </a:rPr>
              <a:t> RESULTS</a:t>
            </a:r>
          </a:p>
          <a:p>
            <a:pPr lvl="1">
              <a:spcBef>
                <a:spcPts val="0"/>
              </a:spcBef>
              <a:buClr>
                <a:srgbClr val="000000"/>
              </a:buClr>
            </a:pPr>
            <a:r>
              <a:rPr lang="en-US" sz="1200" dirty="0">
                <a:latin typeface="+mn-lt"/>
              </a:rPr>
              <a:t>Test promptly</a:t>
            </a:r>
          </a:p>
          <a:p>
            <a:pPr lvl="1">
              <a:spcBef>
                <a:spcPts val="0"/>
              </a:spcBef>
              <a:buClr>
                <a:srgbClr val="000000"/>
              </a:buClr>
            </a:pPr>
            <a:r>
              <a:rPr lang="en-US" sz="1200" dirty="0">
                <a:latin typeface="+mn-lt"/>
              </a:rPr>
              <a:t>Fill blood collection device completely</a:t>
            </a:r>
          </a:p>
          <a:p>
            <a:pPr lvl="1">
              <a:spcBef>
                <a:spcPts val="0"/>
              </a:spcBef>
              <a:buClr>
                <a:srgbClr val="000000"/>
              </a:buClr>
            </a:pPr>
            <a:r>
              <a:rPr lang="en-US" sz="1200" dirty="0">
                <a:latin typeface="+mn-lt"/>
              </a:rPr>
              <a:t>Do </a:t>
            </a:r>
            <a:r>
              <a:rPr lang="en-US" sz="1200" b="1" dirty="0">
                <a:latin typeface="+mn-lt"/>
              </a:rPr>
              <a:t>NOT</a:t>
            </a:r>
            <a:r>
              <a:rPr lang="en-US" sz="1200" dirty="0">
                <a:latin typeface="+mn-lt"/>
              </a:rPr>
              <a:t> expose to air</a:t>
            </a:r>
          </a:p>
          <a:p>
            <a:pPr marR="0" lvl="1" algn="l" rtl="0"/>
            <a:endParaRPr lang="en-US" sz="1600" b="0" i="0" u="none" strike="noStrike" baseline="30000" dirty="0">
              <a:solidFill>
                <a:srgbClr val="000000"/>
              </a:solidFill>
              <a:latin typeface="等线" panose="02010600030101010101" pitchFamily="2" charset="-122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6DAABCB-6762-7E82-A230-AE705287B8F6}"/>
              </a:ext>
            </a:extLst>
          </p:cNvPr>
          <p:cNvSpPr/>
          <p:nvPr/>
        </p:nvSpPr>
        <p:spPr>
          <a:xfrm>
            <a:off x="8185524" y="2674697"/>
            <a:ext cx="413299" cy="3905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object 7">
            <a:extLst>
              <a:ext uri="{FF2B5EF4-FFF2-40B4-BE49-F238E27FC236}">
                <a16:creationId xmlns:a16="http://schemas.microsoft.com/office/drawing/2014/main" id="{0917363C-B8E5-5443-1164-93BFCB4F4AEA}"/>
              </a:ext>
            </a:extLst>
          </p:cNvPr>
          <p:cNvSpPr txBox="1"/>
          <p:nvPr/>
        </p:nvSpPr>
        <p:spPr>
          <a:xfrm>
            <a:off x="916828" y="2795423"/>
            <a:ext cx="4181864" cy="39690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lang="en-US" sz="1400" b="1" dirty="0">
                <a:solidFill>
                  <a:schemeClr val="tx2"/>
                </a:solidFill>
                <a:latin typeface="Calibri"/>
                <a:cs typeface="Calibri"/>
              </a:rPr>
              <a:t>IMPORTANT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r>
              <a:rPr lang="en-US" sz="1000" b="1" dirty="0">
                <a:latin typeface="Calibri"/>
                <a:cs typeface="Calibri"/>
              </a:rPr>
              <a:t>Mix thoroughly and test promptly</a:t>
            </a:r>
          </a:p>
        </p:txBody>
      </p:sp>
      <p:sp>
        <p:nvSpPr>
          <p:cNvPr id="2" name="object 22">
            <a:extLst>
              <a:ext uri="{FF2B5EF4-FFF2-40B4-BE49-F238E27FC236}">
                <a16:creationId xmlns:a16="http://schemas.microsoft.com/office/drawing/2014/main" id="{D7EB28C5-C82E-F9EB-9E64-F9BC301E8BAB}"/>
              </a:ext>
            </a:extLst>
          </p:cNvPr>
          <p:cNvSpPr/>
          <p:nvPr/>
        </p:nvSpPr>
        <p:spPr>
          <a:xfrm>
            <a:off x="513534" y="2631245"/>
            <a:ext cx="2797694" cy="11282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2945434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9CDE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AFD2C689-38A8-EF21-E592-2F9C365AD6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34" y="2840867"/>
            <a:ext cx="342207" cy="342207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FEF6DFCE-1FB1-7C0A-D39A-401D0E90C774}"/>
              </a:ext>
            </a:extLst>
          </p:cNvPr>
          <p:cNvGrpSpPr/>
          <p:nvPr/>
        </p:nvGrpSpPr>
        <p:grpSpPr>
          <a:xfrm>
            <a:off x="4753738" y="1332798"/>
            <a:ext cx="1325447" cy="1312338"/>
            <a:chOff x="5022056" y="1207294"/>
            <a:chExt cx="1164431" cy="1114426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CE210508-E162-C769-342F-971FC036B569}"/>
                </a:ext>
              </a:extLst>
            </p:cNvPr>
            <p:cNvSpPr/>
            <p:nvPr/>
          </p:nvSpPr>
          <p:spPr>
            <a:xfrm>
              <a:off x="5022056" y="1207294"/>
              <a:ext cx="1164431" cy="111442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119A890-7EEE-00D3-7AFA-FC58991B64F2}"/>
                </a:ext>
              </a:extLst>
            </p:cNvPr>
            <p:cNvSpPr txBox="1"/>
            <p:nvPr/>
          </p:nvSpPr>
          <p:spPr>
            <a:xfrm>
              <a:off x="5024174" y="1553087"/>
              <a:ext cx="1160193" cy="48308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ts val="1500"/>
                </a:lnSpc>
              </a:pPr>
              <a:r>
                <a:rPr lang="en-US" sz="1600" b="1" dirty="0">
                  <a:solidFill>
                    <a:schemeClr val="accent3"/>
                  </a:solidFill>
                  <a:ea typeface="Calibri"/>
                  <a:cs typeface="Calibri"/>
                </a:rPr>
                <a:t>TEST </a:t>
              </a:r>
              <a:br>
                <a:rPr lang="en-US" sz="1600" b="1" dirty="0">
                  <a:ea typeface="Calibri"/>
                  <a:cs typeface="Calibri"/>
                </a:rPr>
              </a:br>
              <a:r>
                <a:rPr lang="en-US" sz="1600" b="1" dirty="0">
                  <a:solidFill>
                    <a:schemeClr val="accent3"/>
                  </a:solidFill>
                  <a:ea typeface="Calibri"/>
                  <a:cs typeface="Calibri"/>
                </a:rPr>
                <a:t>PROMPTLY</a:t>
              </a:r>
              <a:endParaRPr lang="en-US" dirty="0"/>
            </a:p>
          </p:txBody>
        </p:sp>
      </p:grpSp>
      <p:pic>
        <p:nvPicPr>
          <p:cNvPr id="16" name="Graphic 15" descr="Checkmark with solid fill">
            <a:extLst>
              <a:ext uri="{FF2B5EF4-FFF2-40B4-BE49-F238E27FC236}">
                <a16:creationId xmlns:a16="http://schemas.microsoft.com/office/drawing/2014/main" id="{3788EB82-5A45-C71F-0C05-B7FE925087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1745" y="1332797"/>
            <a:ext cx="548640" cy="5486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2B8AC95-1331-1DE9-7E37-4991290B6B3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111" t="5130" r="50098" b="56386"/>
          <a:stretch/>
        </p:blipFill>
        <p:spPr>
          <a:xfrm>
            <a:off x="6260163" y="1248577"/>
            <a:ext cx="1717303" cy="1457325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A3A4E7E5-B439-B482-D408-F47CC15CB3F6}"/>
              </a:ext>
            </a:extLst>
          </p:cNvPr>
          <p:cNvSpPr/>
          <p:nvPr/>
        </p:nvSpPr>
        <p:spPr>
          <a:xfrm>
            <a:off x="6401174" y="1344659"/>
            <a:ext cx="1352834" cy="1303841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Graphic 19" descr="Checkmark with solid fill">
            <a:extLst>
              <a:ext uri="{FF2B5EF4-FFF2-40B4-BE49-F238E27FC236}">
                <a16:creationId xmlns:a16="http://schemas.microsoft.com/office/drawing/2014/main" id="{0468464C-712D-3CA9-F43C-5B259A17A8D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33891" y="1268189"/>
            <a:ext cx="548640" cy="548640"/>
          </a:xfrm>
          <a:prstGeom prst="rect">
            <a:avLst/>
          </a:prstGeom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C738383D-E59B-0F0F-FFC7-C03384B57D4F}"/>
              </a:ext>
            </a:extLst>
          </p:cNvPr>
          <p:cNvSpPr/>
          <p:nvPr/>
        </p:nvSpPr>
        <p:spPr>
          <a:xfrm>
            <a:off x="4753738" y="3016852"/>
            <a:ext cx="1327320" cy="1316196"/>
          </a:xfrm>
          <a:prstGeom prst="ellipse">
            <a:avLst/>
          </a:prstGeom>
          <a:blipFill dpi="0"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2000" contrast="9000"/>
                      </a14:imgEffect>
                    </a14:imgLayer>
                  </a14:imgProps>
                </a:ext>
              </a:extLst>
            </a:blip>
            <a:srcRect/>
            <a:stretch>
              <a:fillRect t="-3000" r="-2000" b="-4000"/>
            </a:stretch>
          </a:blip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5" name="Graphic 24" descr="No sign with solid fill">
            <a:extLst>
              <a:ext uri="{FF2B5EF4-FFF2-40B4-BE49-F238E27FC236}">
                <a16:creationId xmlns:a16="http://schemas.microsoft.com/office/drawing/2014/main" id="{7C97A214-5618-3251-67E1-3E4B362268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48953" y="2856189"/>
            <a:ext cx="746438" cy="7464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038536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9B00A-9522-219C-1923-9FACEA92A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9DDEF87F-8D62-052E-CA82-EAC36B8F1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affecting </a:t>
            </a:r>
            <a:r>
              <a:rPr lang="en-US" b="1" dirty="0"/>
              <a:t>PO2</a:t>
            </a:r>
            <a:r>
              <a:rPr lang="en-US" dirty="0"/>
              <a:t> results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89AD9-E55C-5B63-8DE5-1C2A05C831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36</a:t>
            </a:fld>
            <a:endParaRPr lang="en-IN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99004AD-4D1A-41AA-0810-CCD1617FE88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12700" marR="0">
              <a:spcBef>
                <a:spcPts val="960"/>
              </a:spcBef>
            </a:pPr>
            <a:r>
              <a:rPr lang="en-US" b="0" spc="-10" dirty="0">
                <a:solidFill>
                  <a:schemeClr val="accent3"/>
                </a:solidFill>
                <a:latin typeface="Calibri"/>
                <a:cs typeface="Calibri"/>
              </a:rPr>
              <a:t>AVOID AFFECTING PO</a:t>
            </a:r>
            <a:r>
              <a:rPr lang="en-US" b="0" spc="-10" baseline="-25000" dirty="0">
                <a:solidFill>
                  <a:schemeClr val="accent3"/>
                </a:solidFill>
                <a:latin typeface="Calibri"/>
                <a:cs typeface="Calibri"/>
              </a:rPr>
              <a:t>2</a:t>
            </a:r>
            <a:r>
              <a:rPr lang="en-US" b="0" spc="-10" dirty="0">
                <a:solidFill>
                  <a:schemeClr val="accent3"/>
                </a:solidFill>
                <a:latin typeface="Calibri"/>
                <a:cs typeface="Calibri"/>
              </a:rPr>
              <a:t> RESULTS</a:t>
            </a:r>
          </a:p>
          <a:p>
            <a:pPr lvl="1">
              <a:spcBef>
                <a:spcPts val="0"/>
              </a:spcBef>
              <a:buClr>
                <a:srgbClr val="000000"/>
              </a:buClr>
            </a:pPr>
            <a:r>
              <a:rPr lang="en-US" sz="1200" dirty="0">
                <a:latin typeface="+mn-lt"/>
              </a:rPr>
              <a:t>Test promptly</a:t>
            </a:r>
          </a:p>
          <a:p>
            <a:pPr lvl="1">
              <a:spcBef>
                <a:spcPts val="0"/>
              </a:spcBef>
              <a:buClr>
                <a:srgbClr val="000000"/>
              </a:buClr>
            </a:pPr>
            <a:r>
              <a:rPr lang="en-US" sz="1200" dirty="0">
                <a:latin typeface="+mn-lt"/>
              </a:rPr>
              <a:t>Do </a:t>
            </a:r>
            <a:r>
              <a:rPr lang="en-US" sz="1200" b="1" dirty="0">
                <a:latin typeface="+mn-lt"/>
              </a:rPr>
              <a:t>NOT </a:t>
            </a:r>
            <a:r>
              <a:rPr lang="en-US" sz="1200" dirty="0">
                <a:latin typeface="+mn-lt"/>
              </a:rPr>
              <a:t>ice samples</a:t>
            </a:r>
          </a:p>
          <a:p>
            <a:pPr lvl="1">
              <a:spcBef>
                <a:spcPts val="0"/>
              </a:spcBef>
              <a:buClr>
                <a:srgbClr val="000000"/>
              </a:buClr>
            </a:pPr>
            <a:r>
              <a:rPr lang="en-US" sz="1200" dirty="0">
                <a:latin typeface="+mn-lt"/>
              </a:rPr>
              <a:t>Fill blood collection device completely</a:t>
            </a:r>
          </a:p>
          <a:p>
            <a:pPr lvl="1">
              <a:spcBef>
                <a:spcPts val="0"/>
              </a:spcBef>
              <a:buClr>
                <a:srgbClr val="000000"/>
              </a:buClr>
            </a:pPr>
            <a:r>
              <a:rPr lang="en-US" sz="1200" dirty="0">
                <a:latin typeface="+mn-lt"/>
              </a:rPr>
              <a:t>Do </a:t>
            </a:r>
            <a:r>
              <a:rPr lang="en-US" sz="1200" b="1" dirty="0">
                <a:latin typeface="+mn-lt"/>
              </a:rPr>
              <a:t>NOT</a:t>
            </a:r>
            <a:r>
              <a:rPr lang="en-US" sz="1200" dirty="0">
                <a:latin typeface="+mn-lt"/>
              </a:rPr>
              <a:t> expose to air</a:t>
            </a:r>
          </a:p>
          <a:p>
            <a:pPr marR="0" lvl="1" algn="l" rtl="0"/>
            <a:endParaRPr lang="en-US" sz="1600" b="0" i="0" u="none" strike="noStrike" baseline="30000" dirty="0">
              <a:solidFill>
                <a:srgbClr val="000000"/>
              </a:solidFill>
              <a:latin typeface="等线" panose="02010600030101010101" pitchFamily="2" charset="-122"/>
            </a:endParaRPr>
          </a:p>
        </p:txBody>
      </p:sp>
      <p:sp>
        <p:nvSpPr>
          <p:cNvPr id="36" name="object 7">
            <a:extLst>
              <a:ext uri="{FF2B5EF4-FFF2-40B4-BE49-F238E27FC236}">
                <a16:creationId xmlns:a16="http://schemas.microsoft.com/office/drawing/2014/main" id="{0917363C-B8E5-5443-1164-93BFCB4F4AEA}"/>
              </a:ext>
            </a:extLst>
          </p:cNvPr>
          <p:cNvSpPr txBox="1"/>
          <p:nvPr/>
        </p:nvSpPr>
        <p:spPr>
          <a:xfrm>
            <a:off x="916828" y="2795423"/>
            <a:ext cx="4181864" cy="39690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lang="en-US" sz="1400" b="1" dirty="0">
                <a:solidFill>
                  <a:schemeClr val="tx2"/>
                </a:solidFill>
                <a:latin typeface="Calibri"/>
                <a:cs typeface="Calibri"/>
              </a:rPr>
              <a:t>IMPORTANT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r>
              <a:rPr lang="en-US" sz="1000" b="1" dirty="0">
                <a:latin typeface="Calibri"/>
                <a:cs typeface="Calibri"/>
              </a:rPr>
              <a:t>Mix thoroughly and test promptly</a:t>
            </a:r>
          </a:p>
        </p:txBody>
      </p:sp>
      <p:sp>
        <p:nvSpPr>
          <p:cNvPr id="2" name="object 22">
            <a:extLst>
              <a:ext uri="{FF2B5EF4-FFF2-40B4-BE49-F238E27FC236}">
                <a16:creationId xmlns:a16="http://schemas.microsoft.com/office/drawing/2014/main" id="{D7EB28C5-C82E-F9EB-9E64-F9BC301E8BAB}"/>
              </a:ext>
            </a:extLst>
          </p:cNvPr>
          <p:cNvSpPr/>
          <p:nvPr/>
        </p:nvSpPr>
        <p:spPr>
          <a:xfrm>
            <a:off x="513534" y="2631245"/>
            <a:ext cx="2797694" cy="11282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2945434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9CDE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AFD2C689-38A8-EF21-E592-2F9C365AD6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34" y="2840867"/>
            <a:ext cx="342207" cy="34220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487FB1F6-65E3-4D96-4A5D-A1560825E3C5}"/>
              </a:ext>
            </a:extLst>
          </p:cNvPr>
          <p:cNvGrpSpPr/>
          <p:nvPr/>
        </p:nvGrpSpPr>
        <p:grpSpPr>
          <a:xfrm>
            <a:off x="4577430" y="1126285"/>
            <a:ext cx="3399967" cy="3080887"/>
            <a:chOff x="4577430" y="1126285"/>
            <a:chExt cx="3399967" cy="3080887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EF6DFCE-1FB1-7C0A-D39A-401D0E90C774}"/>
                </a:ext>
              </a:extLst>
            </p:cNvPr>
            <p:cNvGrpSpPr/>
            <p:nvPr/>
          </p:nvGrpSpPr>
          <p:grpSpPr>
            <a:xfrm>
              <a:off x="4753738" y="1332798"/>
              <a:ext cx="1325447" cy="1312338"/>
              <a:chOff x="5022056" y="1207294"/>
              <a:chExt cx="1164431" cy="1114426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CE210508-E162-C769-342F-971FC036B569}"/>
                  </a:ext>
                </a:extLst>
              </p:cNvPr>
              <p:cNvSpPr/>
              <p:nvPr/>
            </p:nvSpPr>
            <p:spPr>
              <a:xfrm>
                <a:off x="5022056" y="1207294"/>
                <a:ext cx="1164431" cy="111442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119A890-7EEE-00D3-7AFA-FC58991B64F2}"/>
                  </a:ext>
                </a:extLst>
              </p:cNvPr>
              <p:cNvSpPr txBox="1"/>
              <p:nvPr/>
            </p:nvSpPr>
            <p:spPr>
              <a:xfrm>
                <a:off x="5024174" y="1553087"/>
                <a:ext cx="1160193" cy="483081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>
                  <a:lnSpc>
                    <a:spcPts val="1500"/>
                  </a:lnSpc>
                </a:pPr>
                <a:r>
                  <a:rPr lang="en-US" sz="1600" b="1" dirty="0">
                    <a:solidFill>
                      <a:schemeClr val="accent3"/>
                    </a:solidFill>
                    <a:ea typeface="Calibri"/>
                    <a:cs typeface="Calibri"/>
                  </a:rPr>
                  <a:t>TEST </a:t>
                </a:r>
                <a:br>
                  <a:rPr lang="en-US" sz="1600" b="1" dirty="0">
                    <a:ea typeface="Calibri"/>
                    <a:cs typeface="Calibri"/>
                  </a:rPr>
                </a:br>
                <a:r>
                  <a:rPr lang="en-US" sz="1600" b="1" dirty="0">
                    <a:solidFill>
                      <a:schemeClr val="accent3"/>
                    </a:solidFill>
                    <a:ea typeface="Calibri"/>
                    <a:cs typeface="Calibri"/>
                  </a:rPr>
                  <a:t>PROMPTLY</a:t>
                </a:r>
                <a:endParaRPr lang="en-US" dirty="0"/>
              </a:p>
            </p:txBody>
          </p:sp>
        </p:grpSp>
        <p:pic>
          <p:nvPicPr>
            <p:cNvPr id="16" name="Graphic 15" descr="Checkmark with solid fill">
              <a:extLst>
                <a:ext uri="{FF2B5EF4-FFF2-40B4-BE49-F238E27FC236}">
                  <a16:creationId xmlns:a16="http://schemas.microsoft.com/office/drawing/2014/main" id="{3788EB82-5A45-C71F-0C05-B7FE9250875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631745" y="1332797"/>
              <a:ext cx="548640" cy="548640"/>
            </a:xfrm>
            <a:prstGeom prst="rect">
              <a:avLst/>
            </a:prstGeom>
          </p:spPr>
        </p:pic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E598F5A-CAA4-BB1F-0AEF-608F15B7C99F}"/>
                </a:ext>
              </a:extLst>
            </p:cNvPr>
            <p:cNvSpPr/>
            <p:nvPr/>
          </p:nvSpPr>
          <p:spPr>
            <a:xfrm>
              <a:off x="6412973" y="1350589"/>
              <a:ext cx="1290226" cy="1290225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 l="-3000" t="-3000" r="-2000" b="-4000"/>
              </a:stretch>
            </a:blip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9" name="Graphic 18" descr="No sign with solid fill">
              <a:extLst>
                <a:ext uri="{FF2B5EF4-FFF2-40B4-BE49-F238E27FC236}">
                  <a16:creationId xmlns:a16="http://schemas.microsoft.com/office/drawing/2014/main" id="{23F613A5-789C-C0B0-FD35-54A9D0452DD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077457" y="1126285"/>
              <a:ext cx="749808" cy="749808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8AC32289-1BEB-E597-CD68-ED41809762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5111" t="5130" r="50098" b="56386"/>
            <a:stretch/>
          </p:blipFill>
          <p:spPr>
            <a:xfrm>
              <a:off x="4577430" y="2749847"/>
              <a:ext cx="1717303" cy="1457325"/>
            </a:xfrm>
            <a:prstGeom prst="rect">
              <a:avLst/>
            </a:prstGeom>
          </p:spPr>
        </p:pic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8C31D498-AB3F-FA32-4CFC-AB834384ACF6}"/>
                </a:ext>
              </a:extLst>
            </p:cNvPr>
            <p:cNvSpPr/>
            <p:nvPr/>
          </p:nvSpPr>
          <p:spPr>
            <a:xfrm>
              <a:off x="4718441" y="2845929"/>
              <a:ext cx="1352834" cy="1303841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0" name="Graphic 39" descr="Checkmark with solid fill">
              <a:extLst>
                <a:ext uri="{FF2B5EF4-FFF2-40B4-BE49-F238E27FC236}">
                  <a16:creationId xmlns:a16="http://schemas.microsoft.com/office/drawing/2014/main" id="{06B447E7-4DCF-555B-79C8-67FB0252306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651158" y="2769459"/>
              <a:ext cx="548640" cy="548640"/>
            </a:xfrm>
            <a:prstGeom prst="rect">
              <a:avLst/>
            </a:prstGeom>
          </p:spPr>
        </p:pic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A04E6694-82EC-1948-6D8C-382A3217DE4B}"/>
                </a:ext>
              </a:extLst>
            </p:cNvPr>
            <p:cNvSpPr/>
            <p:nvPr/>
          </p:nvSpPr>
          <p:spPr>
            <a:xfrm>
              <a:off x="6435744" y="2865118"/>
              <a:ext cx="1327320" cy="1316196"/>
            </a:xfrm>
            <a:prstGeom prst="ellipse">
              <a:avLst/>
            </a:prstGeom>
            <a:blipFill dpi="0" rotWithShape="1"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rightnessContrast bright="12000" contrast="9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t="-3000" r="-2000" b="-4000"/>
              </a:stretch>
            </a:blip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Graphic 6" descr="No sign with solid fill">
              <a:extLst>
                <a:ext uri="{FF2B5EF4-FFF2-40B4-BE49-F238E27FC236}">
                  <a16:creationId xmlns:a16="http://schemas.microsoft.com/office/drawing/2014/main" id="{67DAC828-8711-9452-B52C-1E5E05D47BE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230959" y="2704455"/>
              <a:ext cx="746438" cy="746438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2255673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C4562A3-32A9-D8BA-C54E-3F1C326062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3766" y="1508760"/>
            <a:ext cx="7745834" cy="2674620"/>
          </a:xfrm>
        </p:spPr>
        <p:txBody>
          <a:bodyPr/>
          <a:lstStyle/>
          <a:p>
            <a:r>
              <a:rPr lang="en-US" sz="3600" dirty="0"/>
              <a:t>Congratulations!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11438D-8B0A-9A55-17B0-C69E5D9998E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r>
              <a:rPr lang="en-IN" dirty="0"/>
              <a:t>|    </a:t>
            </a:r>
            <a:fld id="{7B2119CD-3B2D-4CEB-B404-D2E3F8CD6D69}" type="slidenum">
              <a:rPr lang="en-IN" smtClean="0"/>
              <a:pPr>
                <a:defRPr/>
              </a:pPr>
              <a:t>37</a:t>
            </a:fld>
            <a:endParaRPr lang="en-IN" dirty="0"/>
          </a:p>
        </p:txBody>
      </p:sp>
      <p:sp>
        <p:nvSpPr>
          <p:cNvPr id="4" name="object 11">
            <a:extLst>
              <a:ext uri="{FF2B5EF4-FFF2-40B4-BE49-F238E27FC236}">
                <a16:creationId xmlns:a16="http://schemas.microsoft.com/office/drawing/2014/main" id="{92F207AA-1E55-1DFB-92F3-29BC8DD576C1}"/>
              </a:ext>
            </a:extLst>
          </p:cNvPr>
          <p:cNvSpPr txBox="1"/>
          <p:nvPr/>
        </p:nvSpPr>
        <p:spPr>
          <a:xfrm>
            <a:off x="483766" y="2299397"/>
            <a:ext cx="6429973" cy="9489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0" dirty="0">
                <a:solidFill>
                  <a:srgbClr val="FFFFFF"/>
                </a:solidFill>
                <a:latin typeface="+mj-lt"/>
                <a:cs typeface="Brandon Grotesque Regular"/>
              </a:rPr>
              <a:t>You</a:t>
            </a:r>
            <a:r>
              <a:rPr sz="2800" b="0" spc="114" dirty="0">
                <a:solidFill>
                  <a:srgbClr val="FFFFFF"/>
                </a:solidFill>
                <a:latin typeface="+mj-lt"/>
                <a:cs typeface="Brandon Grotesque Regular"/>
              </a:rPr>
              <a:t> </a:t>
            </a:r>
            <a:r>
              <a:rPr sz="2800" b="0" spc="60" dirty="0">
                <a:solidFill>
                  <a:srgbClr val="FFFFFF"/>
                </a:solidFill>
                <a:latin typeface="+mj-lt"/>
                <a:cs typeface="Brandon Grotesque Regular"/>
              </a:rPr>
              <a:t>have</a:t>
            </a:r>
            <a:r>
              <a:rPr sz="2800" b="0" spc="105" dirty="0">
                <a:solidFill>
                  <a:srgbClr val="FFFFFF"/>
                </a:solidFill>
                <a:latin typeface="+mj-lt"/>
                <a:cs typeface="Brandon Grotesque Regular"/>
              </a:rPr>
              <a:t> </a:t>
            </a:r>
            <a:r>
              <a:rPr sz="2800" b="0" spc="70" dirty="0">
                <a:solidFill>
                  <a:srgbClr val="FFFFFF"/>
                </a:solidFill>
                <a:latin typeface="+mj-lt"/>
                <a:cs typeface="Brandon Grotesque Regular"/>
              </a:rPr>
              <a:t>completed</a:t>
            </a:r>
            <a:r>
              <a:rPr sz="2800" b="0" spc="105" dirty="0">
                <a:solidFill>
                  <a:srgbClr val="FFFFFF"/>
                </a:solidFill>
                <a:latin typeface="+mj-lt"/>
                <a:cs typeface="Brandon Grotesque Regular"/>
              </a:rPr>
              <a:t> </a:t>
            </a:r>
            <a:r>
              <a:rPr sz="2800" b="0" spc="25" dirty="0">
                <a:solidFill>
                  <a:srgbClr val="FFFFFF"/>
                </a:solidFill>
                <a:latin typeface="+mj-lt"/>
                <a:cs typeface="Brandon Grotesque Regular"/>
              </a:rPr>
              <a:t>the</a:t>
            </a:r>
            <a:r>
              <a:rPr lang="en-US" sz="2800" b="0" spc="25" dirty="0">
                <a:solidFill>
                  <a:srgbClr val="FFFFFF"/>
                </a:solidFill>
                <a:latin typeface="+mj-lt"/>
                <a:cs typeface="Brandon Grotesque Regular"/>
              </a:rPr>
              <a:t> lesson </a:t>
            </a:r>
          </a:p>
          <a:p>
            <a:pPr marL="12700">
              <a:spcBef>
                <a:spcPts val="100"/>
              </a:spcBef>
            </a:pPr>
            <a:r>
              <a:rPr lang="en-US" sz="3200" b="0" spc="55" dirty="0">
                <a:solidFill>
                  <a:schemeClr val="bg1"/>
                </a:solidFill>
                <a:latin typeface="+mj-lt"/>
                <a:cs typeface="Brandon Grotesque Regular"/>
              </a:rPr>
              <a:t>i-STAT 1 CG4+ US Cartridge</a:t>
            </a:r>
            <a:endParaRPr sz="3200" dirty="0">
              <a:cs typeface="Brandon Grotesque Regular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937F475-BDE1-B306-1759-867FB080CB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92180" y="3284113"/>
            <a:ext cx="798475" cy="12873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6C72BB2-D06A-C96A-0782-710F94B74D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2180" y="1515421"/>
            <a:ext cx="785891" cy="1694322"/>
          </a:xfrm>
          <a:prstGeom prst="rect">
            <a:avLst/>
          </a:prstGeom>
        </p:spPr>
      </p:pic>
      <p:pic>
        <p:nvPicPr>
          <p:cNvPr id="7" name="Picture 6" descr="A close-up of a device&#10;&#10;Description automatically generated">
            <a:extLst>
              <a:ext uri="{FF2B5EF4-FFF2-40B4-BE49-F238E27FC236}">
                <a16:creationId xmlns:a16="http://schemas.microsoft.com/office/drawing/2014/main" id="{94804FEC-4A83-C049-02F8-3BA63DFA23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489669"/>
            <a:ext cx="1336953" cy="408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81506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PPT BASIC WHITE_DEC 2020" val="HEo7nw8C"/>
  <p:tag name="ARTICULATE_DESIGN_ID_PPT_16X9_2020_ABT_ALT_GRADIENT_BLUE-MAGENTA" val="0Jln8jPO"/>
  <p:tag name="ARTICULATE_PROJECT_OPEN" val="0"/>
  <p:tag name="ARTICULATE_SLIDE_COUNT" val="3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PPT Basic White_Dec 2020">
  <a:themeElements>
    <a:clrScheme name="Abbott Brand Colors">
      <a:dk1>
        <a:srgbClr val="000000"/>
      </a:dk1>
      <a:lt1>
        <a:sysClr val="window" lastClr="FFFFFF"/>
      </a:lt1>
      <a:dk2>
        <a:srgbClr val="E4002B"/>
      </a:dk2>
      <a:lt2>
        <a:srgbClr val="D9D9D6"/>
      </a:lt2>
      <a:accent1>
        <a:srgbClr val="004F71"/>
      </a:accent1>
      <a:accent2>
        <a:srgbClr val="64CCC9"/>
      </a:accent2>
      <a:accent3>
        <a:srgbClr val="009CDE"/>
      </a:accent3>
      <a:accent4>
        <a:srgbClr val="FFD100"/>
      </a:accent4>
      <a:accent5>
        <a:srgbClr val="470A68"/>
      </a:accent5>
      <a:accent6>
        <a:srgbClr val="00B140"/>
      </a:accent6>
      <a:hlink>
        <a:srgbClr val="009CDE"/>
      </a:hlink>
      <a:folHlink>
        <a:srgbClr val="63666A"/>
      </a:folHlink>
    </a:clrScheme>
    <a:fontScheme name="Abbott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/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PT_16x9_Dec_2020_ABT_Primary_Template_Basic_Blue-Purple.potx" id="{173F3A8B-7306-48AF-8FED-6D4C0BA67F7D}" vid="{EC90C983-3E87-4402-BA1C-B15D84509C73}"/>
    </a:ext>
  </a:extLst>
</a:theme>
</file>

<file path=ppt/theme/theme2.xml><?xml version="1.0" encoding="utf-8"?>
<a:theme xmlns:a="http://schemas.openxmlformats.org/drawingml/2006/main" name="PPT_16x9_2020_ABT_Alt_Gradient_Blue-Magenta">
  <a:themeElements>
    <a:clrScheme name="Abbott Brand 2016">
      <a:dk1>
        <a:srgbClr val="000000"/>
      </a:dk1>
      <a:lt1>
        <a:sysClr val="window" lastClr="FFFFFF"/>
      </a:lt1>
      <a:dk2>
        <a:srgbClr val="004F71"/>
      </a:dk2>
      <a:lt2>
        <a:srgbClr val="D9D9D6"/>
      </a:lt2>
      <a:accent1>
        <a:srgbClr val="E4002B"/>
      </a:accent1>
      <a:accent2>
        <a:srgbClr val="470A68"/>
      </a:accent2>
      <a:accent3>
        <a:srgbClr val="64CCC9"/>
      </a:accent3>
      <a:accent4>
        <a:srgbClr val="FFD100"/>
      </a:accent4>
      <a:accent5>
        <a:srgbClr val="009CDE"/>
      </a:accent5>
      <a:accent6>
        <a:srgbClr val="00B140"/>
      </a:accent6>
      <a:hlink>
        <a:srgbClr val="009CDE"/>
      </a:hlink>
      <a:folHlink>
        <a:srgbClr val="63666A"/>
      </a:folHlink>
    </a:clrScheme>
    <a:fontScheme name="Custom 1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/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err="1" smtClean="0">
            <a:latin typeface="Georgia" panose="02040502050405020303" pitchFamily="18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330FCE9FF151E4C8A6F57AA16BCA2B9" ma:contentTypeVersion="19" ma:contentTypeDescription="Create a new document." ma:contentTypeScope="" ma:versionID="bc74878f55e0bcc4ba780c24d8ba8aa1">
  <xsd:schema xmlns:xsd="http://www.w3.org/2001/XMLSchema" xmlns:xs="http://www.w3.org/2001/XMLSchema" xmlns:p="http://schemas.microsoft.com/office/2006/metadata/properties" xmlns:ns2="479efc84-4971-4d92-b1bc-c48b2b92c0fc" xmlns:ns3="58aae1d4-348c-43a6-a198-2780665a19b1" targetNamespace="http://schemas.microsoft.com/office/2006/metadata/properties" ma:root="true" ma:fieldsID="cef9bbd4a0bff4b53f73ada952501375" ns2:_="" ns3:_="">
    <xsd:import namespace="479efc84-4971-4d92-b1bc-c48b2b92c0fc"/>
    <xsd:import namespace="58aae1d4-348c-43a6-a198-2780665a19b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9efc84-4971-4d92-b1bc-c48b2b92c0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1940c914-643f-4df2-b20a-c5bc47cd009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aae1d4-348c-43a6-a198-2780665a19b1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a10c1269-791b-4f2a-859a-da96b2ada175}" ma:internalName="TaxCatchAll" ma:showField="CatchAllData" ma:web="58aae1d4-348c-43a6-a198-2780665a19b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79efc84-4971-4d92-b1bc-c48b2b92c0fc">
      <Terms xmlns="http://schemas.microsoft.com/office/infopath/2007/PartnerControls"/>
    </lcf76f155ced4ddcb4097134ff3c332f>
    <TaxCatchAll xmlns="58aae1d4-348c-43a6-a198-2780665a19b1" xsi:nil="true"/>
  </documentManagement>
</p:properties>
</file>

<file path=customXml/itemProps1.xml><?xml version="1.0" encoding="utf-8"?>
<ds:datastoreItem xmlns:ds="http://schemas.openxmlformats.org/officeDocument/2006/customXml" ds:itemID="{2C306251-241B-4683-B545-DED514C4709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18446ED-B169-4651-A1BD-9B6F463BF8CD}">
  <ds:schemaRefs>
    <ds:schemaRef ds:uri="479efc84-4971-4d92-b1bc-c48b2b92c0fc"/>
    <ds:schemaRef ds:uri="58aae1d4-348c-43a6-a198-2780665a19b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AAEECEB-51A7-40BF-8B92-A7234400FEE9}">
  <ds:schemaRefs>
    <ds:schemaRef ds:uri="http://www.w3.org/XML/1998/namespace"/>
    <ds:schemaRef ds:uri="http://purl.org/dc/terms/"/>
    <ds:schemaRef ds:uri="http://purl.org/dc/elements/1.1/"/>
    <ds:schemaRef ds:uri="http://schemas.openxmlformats.org/package/2006/metadata/core-properties"/>
    <ds:schemaRef ds:uri="58aae1d4-348c-43a6-a198-2780665a19b1"/>
    <ds:schemaRef ds:uri="http://purl.org/dc/dcmitype/"/>
    <ds:schemaRef ds:uri="http://schemas.microsoft.com/office/2006/documentManagement/types"/>
    <ds:schemaRef ds:uri="http://schemas.microsoft.com/office/infopath/2007/PartnerControls"/>
    <ds:schemaRef ds:uri="479efc84-4971-4d92-b1bc-c48b2b92c0fc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5b268d57-2a6f-4e04-b0de-6938583d5ebc}" enabled="0" method="" siteId="{5b268d57-2a6f-4e04-b0de-6938583d5eb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PPT_16x9_Dec_2020_ABT_Primary_Template_Basic_Blue-Purple</Template>
  <TotalTime>320</TotalTime>
  <Words>2623</Words>
  <Application>Microsoft Office PowerPoint</Application>
  <PresentationFormat>On-screen Show (16:9)</PresentationFormat>
  <Paragraphs>390</Paragraphs>
  <Slides>37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47" baseType="lpstr">
      <vt:lpstr>等线</vt:lpstr>
      <vt:lpstr>Arial</vt:lpstr>
      <vt:lpstr>Brandon Grotesque Regular</vt:lpstr>
      <vt:lpstr>Calibri</vt:lpstr>
      <vt:lpstr>Cambria</vt:lpstr>
      <vt:lpstr>Courier New</vt:lpstr>
      <vt:lpstr>Georgia</vt:lpstr>
      <vt:lpstr>Lucida Console</vt:lpstr>
      <vt:lpstr>PPT Basic White_Dec 2020</vt:lpstr>
      <vt:lpstr>PPT_16x9_2020_ABT_Alt_Gradient_Blue-Magenta</vt:lpstr>
      <vt:lpstr>Please delete this slide after reading through and before working on your slides</vt:lpstr>
      <vt:lpstr>i-STAT CG4+ Cartridge (white) USA Only </vt:lpstr>
      <vt:lpstr>Learning objectives</vt:lpstr>
      <vt:lpstr>PowerPoint Presentation</vt:lpstr>
      <vt:lpstr>Cartridge overview</vt:lpstr>
      <vt:lpstr>Cartridge overview – cont’d</vt:lpstr>
      <vt:lpstr>Cartridge overview – cont’d</vt:lpstr>
      <vt:lpstr>Cartridge overview – cont’d</vt:lpstr>
      <vt:lpstr>PowerPoint Presentation</vt:lpstr>
      <vt:lpstr>Before beginning</vt:lpstr>
      <vt:lpstr>Before beginning – cont’d</vt:lpstr>
      <vt:lpstr>Testing process overview</vt:lpstr>
      <vt:lpstr>Prepare the analyzer - i-STAT 1</vt:lpstr>
      <vt:lpstr>Prepare the analyzer –  i-STAT 1 Wireless</vt:lpstr>
      <vt:lpstr>Prepare the analyzer – cont’d</vt:lpstr>
      <vt:lpstr>Prepare the analyzer – i-STAT 1</vt:lpstr>
      <vt:lpstr>Prepare the analyzer – i-STAT 1 Wireless</vt:lpstr>
      <vt:lpstr>Prepare the analyzer – cont’d</vt:lpstr>
      <vt:lpstr>Prepare the analyzer – cont’d</vt:lpstr>
      <vt:lpstr>Prepare for sample collection</vt:lpstr>
      <vt:lpstr>Prepare for sample collection - cont’d</vt:lpstr>
      <vt:lpstr>Prepare for sample collection - cont’d</vt:lpstr>
      <vt:lpstr>Running the test</vt:lpstr>
      <vt:lpstr>Running the test – cont’d</vt:lpstr>
      <vt:lpstr>Running the test – cont’d</vt:lpstr>
      <vt:lpstr>Running the test – cont’d</vt:lpstr>
      <vt:lpstr>Running the test – cont’d</vt:lpstr>
      <vt:lpstr>Running the test – cont’d</vt:lpstr>
      <vt:lpstr>Running the test – cont’d</vt:lpstr>
      <vt:lpstr>Running the test – cont’d</vt:lpstr>
      <vt:lpstr>PowerPoint Presentation</vt:lpstr>
      <vt:lpstr>Troubleshooting basic Quality Check Codes</vt:lpstr>
      <vt:lpstr>Factors affecting Lactate results</vt:lpstr>
      <vt:lpstr>Factors affecting pH results</vt:lpstr>
      <vt:lpstr>Factors affecting PCO2 results</vt:lpstr>
      <vt:lpstr>Factors affecting PO2 results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iLS Presentation i-STAT CG4+ Cartridge (white)</dc:title>
  <dc:creator>Jefferson, Denise</dc:creator>
  <cp:lastModifiedBy>Jefferson, Denise</cp:lastModifiedBy>
  <cp:revision>22</cp:revision>
  <cp:lastPrinted>2015-05-11T20:24:53Z</cp:lastPrinted>
  <dcterms:created xsi:type="dcterms:W3CDTF">2023-03-23T13:53:45Z</dcterms:created>
  <dcterms:modified xsi:type="dcterms:W3CDTF">2026-08-18T22:04:24Z</dcterms:modified>
  <cp:category>Overview of i-STAT 1 CG4+ Cartridge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1FDA53D1-3504-4747-8C2A-7299E2B2A6E8</vt:lpwstr>
  </property>
  <property fmtid="{D5CDD505-2E9C-101B-9397-08002B2CF9AE}" pid="3" name="ArticulatePath">
    <vt:lpwstr>DRAFT-ILS template (002)</vt:lpwstr>
  </property>
  <property fmtid="{D5CDD505-2E9C-101B-9397-08002B2CF9AE}" pid="4" name="ContentTypeId">
    <vt:lpwstr>0x0101009330FCE9FF151E4C8A6F57AA16BCA2B9</vt:lpwstr>
  </property>
  <property fmtid="{D5CDD505-2E9C-101B-9397-08002B2CF9AE}" pid="5" name="MediaServiceImageTags">
    <vt:lpwstr/>
  </property>
</Properties>
</file>