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52"/>
  </p:notesMasterIdLst>
  <p:handoutMasterIdLst>
    <p:handoutMasterId r:id="rId53"/>
  </p:handoutMasterIdLst>
  <p:sldIdLst>
    <p:sldId id="357" r:id="rId6"/>
    <p:sldId id="360" r:id="rId7"/>
    <p:sldId id="461" r:id="rId8"/>
    <p:sldId id="462" r:id="rId9"/>
    <p:sldId id="472" r:id="rId10"/>
    <p:sldId id="495" r:id="rId11"/>
    <p:sldId id="475" r:id="rId12"/>
    <p:sldId id="477" r:id="rId13"/>
    <p:sldId id="473" r:id="rId14"/>
    <p:sldId id="469" r:id="rId15"/>
    <p:sldId id="444" r:id="rId16"/>
    <p:sldId id="454" r:id="rId17"/>
    <p:sldId id="463" r:id="rId18"/>
    <p:sldId id="365" r:id="rId19"/>
    <p:sldId id="417" r:id="rId20"/>
    <p:sldId id="458" r:id="rId21"/>
    <p:sldId id="431" r:id="rId22"/>
    <p:sldId id="494" r:id="rId23"/>
    <p:sldId id="432" r:id="rId24"/>
    <p:sldId id="470" r:id="rId25"/>
    <p:sldId id="367" r:id="rId26"/>
    <p:sldId id="448" r:id="rId27"/>
    <p:sldId id="481" r:id="rId28"/>
    <p:sldId id="483" r:id="rId29"/>
    <p:sldId id="446" r:id="rId30"/>
    <p:sldId id="478" r:id="rId31"/>
    <p:sldId id="479" r:id="rId32"/>
    <p:sldId id="418" r:id="rId33"/>
    <p:sldId id="482" r:id="rId34"/>
    <p:sldId id="445" r:id="rId35"/>
    <p:sldId id="450" r:id="rId36"/>
    <p:sldId id="420" r:id="rId37"/>
    <p:sldId id="422" r:id="rId38"/>
    <p:sldId id="465" r:id="rId39"/>
    <p:sldId id="466" r:id="rId40"/>
    <p:sldId id="496" r:id="rId41"/>
    <p:sldId id="464" r:id="rId42"/>
    <p:sldId id="453" r:id="rId43"/>
    <p:sldId id="480" r:id="rId44"/>
    <p:sldId id="451" r:id="rId45"/>
    <p:sldId id="455" r:id="rId46"/>
    <p:sldId id="457" r:id="rId47"/>
    <p:sldId id="468" r:id="rId48"/>
    <p:sldId id="493" r:id="rId49"/>
    <p:sldId id="456" r:id="rId50"/>
    <p:sldId id="492" r:id="rId51"/>
  </p:sldIdLst>
  <p:sldSz cx="9144000" cy="5143500" type="screen16x9"/>
  <p:notesSz cx="7010400" cy="92964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1B0EA9-E4E9-871E-22A1-0DA6BAD2E290}" name="Obika, Robert" initials="RO" userId="S::Robert.Obika@abbott.com::2d331482-4bad-4790-b083-f2ba8d3200c1" providerId="AD"/>
  <p188:author id="{513198E7-708E-D810-DCC1-4F1186F1E352}" name="Wilkerson, Rashad" initials="RW" userId="S::rashad.wilkerson@abbott.com::d1331459-525e-4671-8292-2e2a76df50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BD005C"/>
    <a:srgbClr val="F29B70"/>
    <a:srgbClr val="FF66FF"/>
    <a:srgbClr val="DAA726"/>
    <a:srgbClr val="E2EBEE"/>
    <a:srgbClr val="E7EAF1"/>
    <a:srgbClr val="DFE7ED"/>
    <a:srgbClr val="009CDE"/>
    <a:srgbClr val="5BC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9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6/15/2026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6/15/2026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6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15-Jun-26</a:t>
            </a:fld>
            <a:endParaRPr lang="en-IN" sz="1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603F9378-60B6-AD74-36EC-C60D91DA1E30}"/>
              </a:ext>
            </a:extLst>
          </p:cNvPr>
          <p:cNvSpPr txBox="1"/>
          <p:nvPr userDrawn="1"/>
        </p:nvSpPr>
        <p:spPr>
          <a:xfrm>
            <a:off x="2478244" y="21410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AVOIDING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BA02DDB7-F4E2-07B8-6CAC-7C1E8DBEB772}"/>
              </a:ext>
            </a:extLst>
          </p:cNvPr>
          <p:cNvSpPr txBox="1"/>
          <p:nvPr userDrawn="1"/>
        </p:nvSpPr>
        <p:spPr>
          <a:xfrm>
            <a:off x="2383415" y="325569"/>
            <a:ext cx="680844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ERRORS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71D01-0526-4002-B34C-9D4A9C73B7A7}" type="datetime5">
              <a:rPr lang="en-US" smtClean="0"/>
              <a:t>15-Jun-26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F63CE-B088-4A27-BB4B-4B13AAF7E195}" type="datetime5">
              <a:rPr lang="en-US" smtClean="0"/>
              <a:t>15-Jun-26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A94BD6-673B-41E2-94C7-6638405B680E}" type="datetime5">
              <a:rPr lang="en-US" smtClean="0"/>
              <a:t>15-Jun-26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ACEC4565-E794-48DA-B884-2B66FC38042E}" type="datetime5">
              <a:rPr lang="en-US" sz="1000" smtClean="0"/>
              <a:t>15-Jun-26</a:t>
            </a:fld>
            <a:endParaRPr lang="en-IN" sz="1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C37071A-EF78-898C-3E7C-47395FA9C42E}"/>
              </a:ext>
            </a:extLst>
          </p:cNvPr>
          <p:cNvSpPr txBox="1"/>
          <p:nvPr userDrawn="1"/>
        </p:nvSpPr>
        <p:spPr>
          <a:xfrm>
            <a:off x="502919" y="4783829"/>
            <a:ext cx="7495903" cy="21736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use.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sng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sng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sng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| </a:t>
            </a:r>
            <a:r>
              <a:rPr lang="fr-FR" sz="700" spc="5" dirty="0">
                <a:solidFill>
                  <a:schemeClr val="bg1"/>
                </a:solidFill>
                <a:latin typeface="Calibri"/>
                <a:cs typeface="Calibri"/>
              </a:rPr>
              <a:t>iLS Presentation i-STAT 1 EG6+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&amp; EG7+ |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APOC-25002701.1</a:t>
            </a:r>
            <a:endParaRPr lang="en-US" sz="7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9BA6FCD9-A0C6-93E0-7803-6F171DDC980D}"/>
              </a:ext>
            </a:extLst>
          </p:cNvPr>
          <p:cNvSpPr txBox="1"/>
          <p:nvPr userDrawn="1"/>
        </p:nvSpPr>
        <p:spPr>
          <a:xfrm>
            <a:off x="2478244" y="21410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AVOIDING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739FDA36-3654-5507-28D7-4DD3087568CC}"/>
              </a:ext>
            </a:extLst>
          </p:cNvPr>
          <p:cNvSpPr txBox="1"/>
          <p:nvPr userDrawn="1"/>
        </p:nvSpPr>
        <p:spPr>
          <a:xfrm>
            <a:off x="2383415" y="325569"/>
            <a:ext cx="680844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ERRORS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/>
              <a:t>|</a:t>
            </a:r>
            <a:r>
              <a:rPr spc="225" dirty="0"/>
              <a:t> 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0">
            <a:extLst>
              <a:ext uri="{FF2B5EF4-FFF2-40B4-BE49-F238E27FC236}">
                <a16:creationId xmlns:a16="http://schemas.microsoft.com/office/drawing/2014/main" id="{2718B999-7579-2608-E799-FA32C3441049}"/>
              </a:ext>
            </a:extLst>
          </p:cNvPr>
          <p:cNvSpPr txBox="1"/>
          <p:nvPr userDrawn="1"/>
        </p:nvSpPr>
        <p:spPr>
          <a:xfrm>
            <a:off x="2475450" y="216439"/>
            <a:ext cx="616199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AVOIDING</a:t>
            </a:r>
            <a:endParaRPr lang="en-US" sz="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C6BEDB12-4B7E-D23D-D9B5-DAA2CFE50069}"/>
              </a:ext>
            </a:extLst>
          </p:cNvPr>
          <p:cNvSpPr txBox="1"/>
          <p:nvPr userDrawn="1"/>
        </p:nvSpPr>
        <p:spPr>
          <a:xfrm>
            <a:off x="2384202" y="325569"/>
            <a:ext cx="707447" cy="120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ERRORS</a:t>
            </a:r>
            <a:endParaRPr lang="en-US" sz="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6D4B-8BA7-BD6A-A03E-6FEE3C8B4098}"/>
              </a:ext>
            </a:extLst>
          </p:cNvPr>
          <p:cNvSpPr txBox="1"/>
          <p:nvPr userDrawn="1"/>
        </p:nvSpPr>
        <p:spPr>
          <a:xfrm>
            <a:off x="408840" y="4698563"/>
            <a:ext cx="8138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APOC-25002701.1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158BD-8D66-D1AB-0B7A-E5BC82A7826B}"/>
              </a:ext>
            </a:extLst>
          </p:cNvPr>
          <p:cNvSpPr txBox="1"/>
          <p:nvPr userDrawn="1"/>
        </p:nvSpPr>
        <p:spPr>
          <a:xfrm>
            <a:off x="408840" y="4698563"/>
            <a:ext cx="8138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APOC-25002701.1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://www.globalpointofcare.abbott/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lobalpointofcare.abbot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2050-6C23-4592-808A-FD6A67FA7325}"/>
              </a:ext>
            </a:extLst>
          </p:cNvPr>
          <p:cNvSpPr txBox="1"/>
          <p:nvPr userDrawn="1"/>
        </p:nvSpPr>
        <p:spPr>
          <a:xfrm>
            <a:off x="408841" y="4725109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APOC-25002701.1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36EDC-B694-932E-17AC-1F182197E5FF}"/>
              </a:ext>
            </a:extLst>
          </p:cNvPr>
          <p:cNvSpPr txBox="1"/>
          <p:nvPr userDrawn="1"/>
        </p:nvSpPr>
        <p:spPr>
          <a:xfrm>
            <a:off x="408841" y="4725109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nn-NO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 Presentation i-STAT 1 EG6+ &amp; EG7+ 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APOC-25002701.1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Relationship Id="rId4" Type="http://schemas.openxmlformats.org/officeDocument/2006/relationships/hyperlink" Target="http://www.globalpointofcare.abbot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5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15.pn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0.png"/><Relationship Id="rId10" Type="http://schemas.openxmlformats.org/officeDocument/2006/relationships/image" Target="../media/image56.svg"/><Relationship Id="rId4" Type="http://schemas.openxmlformats.org/officeDocument/2006/relationships/image" Target="../media/image60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3.svg"/><Relationship Id="rId3" Type="http://schemas.openxmlformats.org/officeDocument/2006/relationships/image" Target="../media/image40.png"/><Relationship Id="rId7" Type="http://schemas.openxmlformats.org/officeDocument/2006/relationships/image" Target="../media/image71.png"/><Relationship Id="rId12" Type="http://schemas.openxmlformats.org/officeDocument/2006/relationships/image" Target="../media/image5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Relationship Id="rId6" Type="http://schemas.openxmlformats.org/officeDocument/2006/relationships/image" Target="../media/image70.png"/><Relationship Id="rId11" Type="http://schemas.openxmlformats.org/officeDocument/2006/relationships/image" Target="../media/image72.svg"/><Relationship Id="rId5" Type="http://schemas.openxmlformats.org/officeDocument/2006/relationships/image" Target="../media/image69.png"/><Relationship Id="rId10" Type="http://schemas.openxmlformats.org/officeDocument/2006/relationships/image" Target="../media/image55.png"/><Relationship Id="rId4" Type="http://schemas.openxmlformats.org/officeDocument/2006/relationships/image" Target="../media/image68.png"/><Relationship Id="rId9" Type="http://schemas.openxmlformats.org/officeDocument/2006/relationships/image" Target="../media/image5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Relationship Id="rId5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5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3.wdp"/><Relationship Id="rId3" Type="http://schemas.openxmlformats.org/officeDocument/2006/relationships/image" Target="../media/image40.png"/><Relationship Id="rId7" Type="http://schemas.openxmlformats.org/officeDocument/2006/relationships/image" Target="../media/image88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56.svg"/><Relationship Id="rId4" Type="http://schemas.openxmlformats.org/officeDocument/2006/relationships/image" Target="../media/image87.png"/><Relationship Id="rId9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4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4.xml"/><Relationship Id="rId6" Type="http://schemas.openxmlformats.org/officeDocument/2006/relationships/image" Target="../media/image83.png"/><Relationship Id="rId5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0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image" Target="../media/image84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40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405054"/>
            <a:ext cx="8145781" cy="3168852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b="0" dirty="0">
                <a:cs typeface="Calibri"/>
              </a:rPr>
              <a:t>Content provided in this lesson does not replace the </a:t>
            </a:r>
            <a:r>
              <a:rPr lang="en-US" b="0" i="1" dirty="0">
                <a:cs typeface="Calibri"/>
              </a:rPr>
              <a:t>i-STAT 1 </a:t>
            </a:r>
            <a:r>
              <a:rPr lang="en-US" b="0" dirty="0">
                <a:cs typeface="Calibri"/>
              </a:rPr>
              <a:t>User Guide, </a:t>
            </a:r>
            <a:r>
              <a:rPr lang="en-US" b="0" i="1" dirty="0">
                <a:cs typeface="Calibri"/>
              </a:rPr>
              <a:t>i-STAT 1 </a:t>
            </a:r>
            <a:r>
              <a:rPr lang="en-US" b="0" dirty="0">
                <a:cs typeface="Calibri"/>
              </a:rPr>
              <a:t>System Manual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This power point may be modified to represent products within the </a:t>
            </a:r>
            <a:r>
              <a:rPr lang="en-US" b="0" i="1" dirty="0">
                <a:cs typeface="Calibri"/>
              </a:rPr>
              <a:t>i-STAT 1 System </a:t>
            </a:r>
            <a:r>
              <a:rPr lang="en-US" b="0" dirty="0">
                <a:cs typeface="Calibri"/>
              </a:rPr>
              <a:t>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Abbott will continue to provide and support the original resources made available on the </a:t>
            </a:r>
            <a:r>
              <a:rPr lang="en-US" b="0" dirty="0">
                <a:cs typeface="Calibri"/>
                <a:hlinkClick r:id="rId4"/>
              </a:rPr>
              <a:t>www.globalpointofcare.abbott</a:t>
            </a:r>
            <a:r>
              <a:rPr lang="en-US" b="0" dirty="0">
                <a:cs typeface="Calibri"/>
              </a:rPr>
              <a:t> website.*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Not all products are available in all regions.</a:t>
            </a:r>
            <a:endParaRPr lang="en-US" sz="1000" b="0" dirty="0"/>
          </a:p>
          <a:p>
            <a:r>
              <a:rPr lang="en-US" b="0" dirty="0"/>
              <a:t>*</a:t>
            </a:r>
            <a:r>
              <a:rPr lang="en-US" sz="1400" b="0" dirty="0"/>
              <a:t>Check the website regularly to ensure that you have the most up-to-date content.</a:t>
            </a:r>
            <a:endParaRPr lang="en-US" b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Please delete this slide after reading through and before working on your slides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5185-4CC4-D41F-AB8B-4F78DBB45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902AF2-DAFF-A76C-DFF9-23FADAB1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17727-E29D-9D9E-BE5E-3A6232A17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10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FFE5-6BB8-54E2-45AF-AA0F0C986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324302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INTENDED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EG7+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 intended  for use in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in vitro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quantification of Sodium, Potassium, Ionized Calcium, Hematocrit, pH, oxygen partial pressure, and carbon dioxide partial pressure in arterial, venous or capillary whole blood.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1000" dirty="0"/>
          </a:p>
          <a:p>
            <a:r>
              <a:rPr lang="en-US" dirty="0"/>
              <a:t>SYSTEM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EG7+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is compatible with the </a:t>
            </a:r>
            <a:br>
              <a:rPr lang="en-US" sz="1400" dirty="0"/>
            </a:b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</a:t>
            </a:r>
            <a:endParaRPr lang="en-US" sz="1400" i="1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grey device with a screen&#10;&#10;Description automatically generated">
            <a:extLst>
              <a:ext uri="{FF2B5EF4-FFF2-40B4-BE49-F238E27FC236}">
                <a16:creationId xmlns:a16="http://schemas.microsoft.com/office/drawing/2014/main" id="{D52BFD4A-3CA9-BF9A-D6F0-1B308DEF3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9" y="669180"/>
            <a:ext cx="1218811" cy="368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15237E-6D39-7BBF-DBC0-A93D9B925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326573" y="638490"/>
            <a:ext cx="1172322" cy="3866520"/>
          </a:xfrm>
          <a:prstGeom prst="rect">
            <a:avLst/>
          </a:prstGeom>
        </p:spPr>
      </p:pic>
      <p:pic>
        <p:nvPicPr>
          <p:cNvPr id="8" name="Picture 7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41F64F75-6273-38B8-5D1A-F6A6B2BB77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8" y="3495352"/>
            <a:ext cx="758115" cy="1109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2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C70E-A1DC-E990-FCE4-80D8B99C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FDF3AC-70B7-B07E-3D04-6589C929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6D78-3CFB-284B-CFB8-BFF91615F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11</a:t>
            </a:fld>
            <a:endParaRPr lang="en-IN" dirty="0"/>
          </a:p>
        </p:txBody>
      </p:sp>
      <p:pic>
        <p:nvPicPr>
          <p:cNvPr id="65" name="Picture 64" descr="A close up of a label&#10;&#10;AI-generated content may be incorrect.">
            <a:extLst>
              <a:ext uri="{FF2B5EF4-FFF2-40B4-BE49-F238E27FC236}">
                <a16:creationId xmlns:a16="http://schemas.microsoft.com/office/drawing/2014/main" id="{4AF2B1FA-C813-0B7D-E727-85F90BB0E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4" t="18140" r="6213" b="16562"/>
          <a:stretch/>
        </p:blipFill>
        <p:spPr>
          <a:xfrm>
            <a:off x="5826804" y="2864761"/>
            <a:ext cx="2535101" cy="1777886"/>
          </a:xfrm>
          <a:prstGeom prst="rect">
            <a:avLst/>
          </a:prstGeom>
        </p:spPr>
      </p:pic>
      <p:pic>
        <p:nvPicPr>
          <p:cNvPr id="66" name="Picture 65" descr="A close up of a label&#10;&#10;AI-generated content may be incorrect.">
            <a:extLst>
              <a:ext uri="{FF2B5EF4-FFF2-40B4-BE49-F238E27FC236}">
                <a16:creationId xmlns:a16="http://schemas.microsoft.com/office/drawing/2014/main" id="{98A62152-FCCB-E7AE-C2B0-C3D49E9A5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18873" r="51503" b="15911"/>
          <a:stretch/>
        </p:blipFill>
        <p:spPr>
          <a:xfrm>
            <a:off x="5804358" y="829169"/>
            <a:ext cx="2492639" cy="180268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0B2FDE14-1415-7776-510B-2A19983C690C}"/>
              </a:ext>
            </a:extLst>
          </p:cNvPr>
          <p:cNvGrpSpPr/>
          <p:nvPr/>
        </p:nvGrpSpPr>
        <p:grpSpPr>
          <a:xfrm>
            <a:off x="5576585" y="483247"/>
            <a:ext cx="2874524" cy="3798988"/>
            <a:chOff x="5436507" y="365484"/>
            <a:chExt cx="2874524" cy="3798988"/>
          </a:xfrm>
        </p:grpSpPr>
        <p:sp>
          <p:nvSpPr>
            <p:cNvPr id="69" name="Text Box 19">
              <a:extLst>
                <a:ext uri="{FF2B5EF4-FFF2-40B4-BE49-F238E27FC236}">
                  <a16:creationId xmlns:a16="http://schemas.microsoft.com/office/drawing/2014/main" id="{9155DB09-702F-E39B-E40D-345EE544F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0437" y="365484"/>
              <a:ext cx="61698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FRONT</a:t>
              </a:r>
            </a:p>
          </p:txBody>
        </p:sp>
        <p:sp>
          <p:nvSpPr>
            <p:cNvPr id="70" name="Text Box 19">
              <a:extLst>
                <a:ext uri="{FF2B5EF4-FFF2-40B4-BE49-F238E27FC236}">
                  <a16:creationId xmlns:a16="http://schemas.microsoft.com/office/drawing/2014/main" id="{C0AE92DE-C7BE-D20C-C32E-64876776A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9099" y="2462146"/>
              <a:ext cx="61698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BACK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EF8E78B-E3C0-3B53-4103-5EFB269E26E9}"/>
                </a:ext>
              </a:extLst>
            </p:cNvPr>
            <p:cNvGrpSpPr/>
            <p:nvPr/>
          </p:nvGrpSpPr>
          <p:grpSpPr>
            <a:xfrm>
              <a:off x="5436507" y="960120"/>
              <a:ext cx="407114" cy="338554"/>
              <a:chOff x="4364945" y="2385080"/>
              <a:chExt cx="407114" cy="338554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8C5A902-7D05-F6B6-CC0F-237C55B7E22E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55C98A7-F87B-644E-C517-04645CA71882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A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437021C-79AF-AA28-6B88-2005725A3DB8}"/>
                </a:ext>
              </a:extLst>
            </p:cNvPr>
            <p:cNvGrpSpPr/>
            <p:nvPr/>
          </p:nvGrpSpPr>
          <p:grpSpPr>
            <a:xfrm>
              <a:off x="6500926" y="1360170"/>
              <a:ext cx="407114" cy="338554"/>
              <a:chOff x="4364945" y="2385080"/>
              <a:chExt cx="407114" cy="338554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206EC49-2BBE-5298-EFEF-A8BEBB3F10A9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E4A5BF0-E801-D901-B93D-06EC39F236CA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B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46855CE-E158-7AF3-2599-EE077566E5B1}"/>
                </a:ext>
              </a:extLst>
            </p:cNvPr>
            <p:cNvGrpSpPr/>
            <p:nvPr/>
          </p:nvGrpSpPr>
          <p:grpSpPr>
            <a:xfrm>
              <a:off x="6115014" y="2143883"/>
              <a:ext cx="407114" cy="338554"/>
              <a:chOff x="4364945" y="2385080"/>
              <a:chExt cx="407114" cy="33855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CCAEFD3-64C3-3E47-12D0-07E4EFABDC13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F13CC32-2E33-849F-2A1D-84A5F366DD90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C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DA51D26-E9EF-1262-11B0-E3586456B525}"/>
                </a:ext>
              </a:extLst>
            </p:cNvPr>
            <p:cNvGrpSpPr/>
            <p:nvPr/>
          </p:nvGrpSpPr>
          <p:grpSpPr>
            <a:xfrm>
              <a:off x="6954277" y="645412"/>
              <a:ext cx="407114" cy="338554"/>
              <a:chOff x="4364945" y="2385080"/>
              <a:chExt cx="407114" cy="338554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A632EAC-9A77-091C-7195-AF3D3811DFE8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6CF0CA4-1FAD-E277-DD86-F9CF69A555E6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D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83B9F1F-4526-ADD3-9237-B512BD17AF73}"/>
                </a:ext>
              </a:extLst>
            </p:cNvPr>
            <p:cNvGrpSpPr/>
            <p:nvPr/>
          </p:nvGrpSpPr>
          <p:grpSpPr>
            <a:xfrm>
              <a:off x="7423412" y="585590"/>
              <a:ext cx="407114" cy="338554"/>
              <a:chOff x="4364945" y="2385080"/>
              <a:chExt cx="407114" cy="338554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B4F75D3-9182-3592-7BEC-1B9CA97DA710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FF6FC62-FA0D-1950-05F3-D9FD4DF18B0A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E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67D38EB-5A18-E93F-16FB-DDFCE06FA1A4}"/>
                </a:ext>
              </a:extLst>
            </p:cNvPr>
            <p:cNvGrpSpPr/>
            <p:nvPr/>
          </p:nvGrpSpPr>
          <p:grpSpPr>
            <a:xfrm>
              <a:off x="7903917" y="1069307"/>
              <a:ext cx="407114" cy="338554"/>
              <a:chOff x="4364945" y="2385080"/>
              <a:chExt cx="407114" cy="338554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4C64EC0-2CA9-E4F7-6905-60B30DED2A59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166C87D-A5E9-6B2E-98F1-1CBA542610E5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F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0AE68E1-1E38-D1A0-A917-B7CA9D4EB8A5}"/>
                </a:ext>
              </a:extLst>
            </p:cNvPr>
            <p:cNvGrpSpPr/>
            <p:nvPr/>
          </p:nvGrpSpPr>
          <p:grpSpPr>
            <a:xfrm>
              <a:off x="7443899" y="2238849"/>
              <a:ext cx="407114" cy="338554"/>
              <a:chOff x="4364945" y="2385080"/>
              <a:chExt cx="407114" cy="33855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F36D152-44F0-FA4E-88B3-489347AE30D3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0811F3F-B961-2CCA-E336-61F1317ED362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G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F431BEE-429B-C180-4D04-F7A09D7FEB27}"/>
                </a:ext>
              </a:extLst>
            </p:cNvPr>
            <p:cNvGrpSpPr/>
            <p:nvPr/>
          </p:nvGrpSpPr>
          <p:grpSpPr>
            <a:xfrm>
              <a:off x="5707900" y="3635941"/>
              <a:ext cx="407114" cy="338554"/>
              <a:chOff x="4364945" y="2385080"/>
              <a:chExt cx="407114" cy="338554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F35239C-09B1-9291-8F7A-4EB47B082D36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7A0166C-0E4A-411D-6E78-DE4D89123B29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H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125237C-B439-2B24-85AA-CA8D761A38DF}"/>
                </a:ext>
              </a:extLst>
            </p:cNvPr>
            <p:cNvGrpSpPr/>
            <p:nvPr/>
          </p:nvGrpSpPr>
          <p:grpSpPr>
            <a:xfrm>
              <a:off x="7759944" y="3825918"/>
              <a:ext cx="407114" cy="338554"/>
              <a:chOff x="4364945" y="2385080"/>
              <a:chExt cx="407114" cy="338554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15A9921-836C-9B26-A8B8-0092A1C8C7A5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B86D7DB-675A-4B4E-1AC2-AC7753F16894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I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</p:grp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5A832A53-2C7E-5957-EC10-6818A2B73D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078170"/>
            <a:ext cx="4649814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CARTRIDGE INFORMATION ON POUCH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each cartridge packaging, there is important 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to locate: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Analytes – measured and calculated, if applicable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Location to record room temperature 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2D barcode for manufacturing quality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control; not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scannable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LOT number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pouch barcode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Refrigerated storage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Indicates shelf life when stored at room temperature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 Room temperature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storage range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250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C0D7-C7A3-9BBA-C672-14413770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AB7AF6-7B38-20DC-C225-E9D5CE4D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98E2D-759A-513C-2113-860367C59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12</a:t>
            </a:fld>
            <a:endParaRPr lang="en-IN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6E196A-5D64-63C0-6707-6914ACD56BCA}"/>
              </a:ext>
            </a:extLst>
          </p:cNvPr>
          <p:cNvGrpSpPr/>
          <p:nvPr/>
        </p:nvGrpSpPr>
        <p:grpSpPr>
          <a:xfrm>
            <a:off x="5846400" y="1097943"/>
            <a:ext cx="2041241" cy="3292453"/>
            <a:chOff x="5846400" y="1097943"/>
            <a:chExt cx="2041241" cy="32924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9AFEE6-F822-DBAA-78F5-BC7950A8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46400" y="1198334"/>
              <a:ext cx="2041241" cy="298665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82FC73-43B8-9F1E-8E7C-7F1392078D38}"/>
                </a:ext>
              </a:extLst>
            </p:cNvPr>
            <p:cNvGrpSpPr/>
            <p:nvPr/>
          </p:nvGrpSpPr>
          <p:grpSpPr>
            <a:xfrm>
              <a:off x="5903851" y="1097943"/>
              <a:ext cx="1900014" cy="3292453"/>
              <a:chOff x="5681461" y="1098882"/>
              <a:chExt cx="1900014" cy="3292453"/>
            </a:xfrm>
          </p:grpSpPr>
          <p:sp>
            <p:nvSpPr>
              <p:cNvPr id="9" name="Text Box 19">
                <a:extLst>
                  <a:ext uri="{FF2B5EF4-FFF2-40B4-BE49-F238E27FC236}">
                    <a16:creationId xmlns:a16="http://schemas.microsoft.com/office/drawing/2014/main" id="{1AB67ED0-6AB1-152F-2C95-4923DF681D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1461" y="1098882"/>
                <a:ext cx="616980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0" tIns="91440" rIns="0" bIns="9144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TOP</a:t>
                </a:r>
              </a:p>
            </p:txBody>
          </p:sp>
          <p:sp>
            <p:nvSpPr>
              <p:cNvPr id="10" name="Text Box 19">
                <a:extLst>
                  <a:ext uri="{FF2B5EF4-FFF2-40B4-BE49-F238E27FC236}">
                    <a16:creationId xmlns:a16="http://schemas.microsoft.com/office/drawing/2014/main" id="{34DDD05E-BC6A-44E3-1455-A420F5741F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3335" y="3991225"/>
                <a:ext cx="834404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0" tIns="91440" rIns="0" bIns="9144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BOTTOM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9D1EE03-52EB-7D50-0405-4D69B969BEDE}"/>
                  </a:ext>
                </a:extLst>
              </p:cNvPr>
              <p:cNvGrpSpPr/>
              <p:nvPr/>
            </p:nvGrpSpPr>
            <p:grpSpPr>
              <a:xfrm>
                <a:off x="5789794" y="1446041"/>
                <a:ext cx="407114" cy="338554"/>
                <a:chOff x="4364945" y="2385080"/>
                <a:chExt cx="407114" cy="33855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5B2D8F2-69DE-0AF5-B1A5-1E0FAB1A074E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C6B90A3-8FED-0532-69F8-A7D8EC45FC2F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+mn-lt"/>
                      <a:cs typeface="+mn-lt"/>
                    </a:rPr>
                    <a:t>A</a:t>
                  </a:r>
                  <a:endParaRPr lang="en-US" dirty="0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60C52F9-7808-FE67-F6A8-DDD4F44B39AF}"/>
                  </a:ext>
                </a:extLst>
              </p:cNvPr>
              <p:cNvGrpSpPr/>
              <p:nvPr/>
            </p:nvGrpSpPr>
            <p:grpSpPr>
              <a:xfrm>
                <a:off x="6129334" y="2184272"/>
                <a:ext cx="407114" cy="338554"/>
                <a:chOff x="4364945" y="2385080"/>
                <a:chExt cx="407114" cy="338554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A3B5810-381C-CAB0-5F88-7154BDC0B4A2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34EF7-263A-2A2C-A2B8-A651E96DBBBF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+mn-lt"/>
                      <a:cs typeface="+mn-lt"/>
                    </a:rPr>
                    <a:t>B</a:t>
                  </a:r>
                  <a:endParaRPr lang="en-US" dirty="0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0279EA0-86FD-8AF6-8108-6AAA6EB00F0F}"/>
                  </a:ext>
                </a:extLst>
              </p:cNvPr>
              <p:cNvGrpSpPr/>
              <p:nvPr/>
            </p:nvGrpSpPr>
            <p:grpSpPr>
              <a:xfrm>
                <a:off x="6036980" y="3655157"/>
                <a:ext cx="407114" cy="338554"/>
                <a:chOff x="4364945" y="2385080"/>
                <a:chExt cx="407114" cy="338554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58F21CF-08E8-99B3-2140-2AFD73EFA39C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CD4C72C-695F-8FF0-0663-F7349C6C80CA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+mn-lt"/>
                      <a:cs typeface="+mn-lt"/>
                    </a:rPr>
                    <a:t>C</a:t>
                  </a:r>
                  <a:endParaRPr lang="en-US" dirty="0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3AADE39-B439-369E-C1D7-9609F418A97E}"/>
                  </a:ext>
                </a:extLst>
              </p:cNvPr>
              <p:cNvGrpSpPr/>
              <p:nvPr/>
            </p:nvGrpSpPr>
            <p:grpSpPr>
              <a:xfrm>
                <a:off x="6434329" y="2794082"/>
                <a:ext cx="407114" cy="338554"/>
                <a:chOff x="4364945" y="2385080"/>
                <a:chExt cx="407114" cy="338554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4448DCE-C952-B63D-66FB-F6B24E2A7FA2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E19FDE4-40B6-DAFD-866F-721CF583A5EA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+mn-lt"/>
                      <a:cs typeface="+mn-lt"/>
                    </a:rPr>
                    <a:t>D</a:t>
                  </a:r>
                  <a:endParaRPr lang="en-US" dirty="0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64980BF-4E85-72B1-2CF4-87E33A28232D}"/>
                  </a:ext>
                </a:extLst>
              </p:cNvPr>
              <p:cNvGrpSpPr/>
              <p:nvPr/>
            </p:nvGrpSpPr>
            <p:grpSpPr>
              <a:xfrm>
                <a:off x="7136602" y="3493532"/>
                <a:ext cx="407114" cy="338554"/>
                <a:chOff x="4364945" y="2385080"/>
                <a:chExt cx="407114" cy="33855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1DA9CD0-E4D9-8E1B-BE71-D3BE1BD09599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FF99351-90EC-2A3E-D12C-40C4B5090B8B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+mn-lt"/>
                      <a:cs typeface="+mn-lt"/>
                    </a:rPr>
                    <a:t>E</a:t>
                  </a:r>
                  <a:endParaRPr lang="en-US" dirty="0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F32178E-BA46-99DB-89D8-5B24C0B3C141}"/>
                  </a:ext>
                </a:extLst>
              </p:cNvPr>
              <p:cNvGrpSpPr/>
              <p:nvPr/>
            </p:nvGrpSpPr>
            <p:grpSpPr>
              <a:xfrm>
                <a:off x="7174361" y="2761695"/>
                <a:ext cx="407114" cy="338554"/>
                <a:chOff x="4364945" y="2385080"/>
                <a:chExt cx="407114" cy="33855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5A99D97-DF58-734A-12FE-D0682591D9E6}"/>
                    </a:ext>
                  </a:extLst>
                </p:cNvPr>
                <p:cNvSpPr/>
                <p:nvPr/>
              </p:nvSpPr>
              <p:spPr>
                <a:xfrm>
                  <a:off x="4446010" y="2432771"/>
                  <a:ext cx="258475" cy="25847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1A1DCC9-72BF-7A4D-5141-884EF6EDA822}"/>
                    </a:ext>
                  </a:extLst>
                </p:cNvPr>
                <p:cNvSpPr txBox="1"/>
                <p:nvPr/>
              </p:nvSpPr>
              <p:spPr>
                <a:xfrm>
                  <a:off x="4364945" y="2385080"/>
                  <a:ext cx="407114" cy="33855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a typeface="+mn-lt"/>
                      <a:cs typeface="+mn-lt"/>
                    </a:rPr>
                    <a:t>F</a:t>
                  </a:r>
                  <a:endParaRPr lang="en-US" dirty="0">
                    <a:solidFill>
                      <a:schemeClr val="bg1"/>
                    </a:solidFill>
                    <a:ea typeface="+mn-lt"/>
                    <a:cs typeface="+mn-lt"/>
                  </a:endParaRPr>
                </a:p>
              </p:txBody>
            </p:sp>
          </p:grpSp>
        </p:grp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3A2E61F-5190-86C0-67E9-4D0F7CFA33EE}"/>
              </a:ext>
            </a:extLst>
          </p:cNvPr>
          <p:cNvSpPr txBox="1">
            <a:spLocks/>
          </p:cNvSpPr>
          <p:nvPr/>
        </p:nvSpPr>
        <p:spPr>
          <a:xfrm>
            <a:off x="554677" y="1413404"/>
            <a:ext cx="5008532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ANATOMY OF A CARTRIDGE</a:t>
            </a:r>
          </a:p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On each cartridge, there are important areas to note</a:t>
            </a:r>
            <a:endParaRPr lang="en-US" sz="1400" dirty="0">
              <a:solidFill>
                <a:schemeClr val="accent1"/>
              </a:solidFill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A</a:t>
            </a:r>
            <a:r>
              <a:rPr lang="en-US" dirty="0"/>
              <a:t> Contact pads &amp; sensors (do not touch)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B</a:t>
            </a:r>
            <a:r>
              <a:rPr lang="en-US" dirty="0"/>
              <a:t> Calibrant Pack (do not touch)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C </a:t>
            </a:r>
            <a:r>
              <a:rPr lang="en-US" dirty="0"/>
              <a:t>Cartridge Closure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D</a:t>
            </a:r>
            <a:r>
              <a:rPr lang="en-US" dirty="0"/>
              <a:t> Fill To Mark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E </a:t>
            </a:r>
            <a:r>
              <a:rPr lang="en-US" dirty="0"/>
              <a:t>Sample Well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F</a:t>
            </a:r>
            <a:r>
              <a:rPr lang="en-US" dirty="0"/>
              <a:t> Sample Chamber </a:t>
            </a:r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31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45CC-C74C-2F45-8E89-BA9F009E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955D95-94D4-94CB-8099-0CF292AE6F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825B45-BEF0-E202-4C1D-2CCE9F0EE7F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0C5063-42F1-B4B6-CE47-56A13BD154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Running a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6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</a:t>
            </a:r>
            <a:endParaRPr lang="en-US" sz="18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14</a:t>
            </a:fld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210" y="1352640"/>
            <a:ext cx="34755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  <a:endParaRPr lang="en-US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For best results, the cartridge and analyzer should be at room temperature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 cartridge should not be removed from its protective pouch until it is at room temperature (18-30 °C or 64-86 °F)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Since condensation on a cold cartridge may prevent proper contact with the analyzer, allow refrigerated cartridges to equilibrate at room temperature for </a:t>
            </a:r>
            <a:r>
              <a:rPr lang="en-US" sz="1400" dirty="0">
                <a:solidFill>
                  <a:schemeClr val="accent3"/>
                </a:solidFill>
                <a:cs typeface="Calibri" panose="020F0502020204030204" pitchFamily="34" charset="0"/>
              </a:rPr>
              <a:t>5 minutes for a single cartridge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and </a:t>
            </a:r>
            <a:r>
              <a:rPr lang="en-US" sz="1400" dirty="0">
                <a:solidFill>
                  <a:schemeClr val="accent3"/>
                </a:solidFill>
                <a:cs typeface="Calibri" panose="020F0502020204030204" pitchFamily="34" charset="0"/>
              </a:rPr>
              <a:t>1 hour for an entire box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before use</a:t>
            </a:r>
          </a:p>
          <a:p>
            <a:pPr defTabSz="514350"/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0C29B446-385D-D2F6-F604-9AA8FBBC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74" y="1285011"/>
            <a:ext cx="795338" cy="795338"/>
          </a:xfrm>
          <a:prstGeom prst="rect">
            <a:avLst/>
          </a:prstGeom>
        </p:spPr>
      </p:pic>
      <p:pic>
        <p:nvPicPr>
          <p:cNvPr id="9" name="Picture 8" descr="A grey device with a screen&#10;&#10;Description automatically generated">
            <a:extLst>
              <a:ext uri="{FF2B5EF4-FFF2-40B4-BE49-F238E27FC236}">
                <a16:creationId xmlns:a16="http://schemas.microsoft.com/office/drawing/2014/main" id="{810CA8F4-995B-71A7-3F3B-609070363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70" y="669180"/>
            <a:ext cx="1218811" cy="368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0A272-23A5-D1DB-8A07-73C37E751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705493" y="669180"/>
            <a:ext cx="1172322" cy="3866520"/>
          </a:xfrm>
          <a:prstGeom prst="rect">
            <a:avLst/>
          </a:prstGeom>
        </p:spPr>
      </p:pic>
      <p:pic>
        <p:nvPicPr>
          <p:cNvPr id="12" name="Picture 11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CC655FE8-C06E-0D4F-2E14-1AC7550FF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27" y="3404444"/>
            <a:ext cx="758115" cy="1109244"/>
          </a:xfrm>
          <a:prstGeom prst="rect">
            <a:avLst/>
          </a:prstGeom>
        </p:spPr>
      </p:pic>
      <p:pic>
        <p:nvPicPr>
          <p:cNvPr id="3" name="Picture 2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95A75B9F-1144-6FAB-88EE-765062998D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25" y="3404444"/>
            <a:ext cx="758116" cy="1109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47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 </a:t>
            </a:r>
            <a:r>
              <a:rPr lang="en-US" sz="1400" dirty="0"/>
              <a:t>– cont’d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502" y="1465456"/>
            <a:ext cx="3558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b="1" dirty="0">
              <a:solidFill>
                <a:schemeClr val="tx2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Use a cartridge immediately after removing it from its protective pouch. Prolonged exposure may cause a cartridge to fail a Quality Check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Do not return unopened, previously refrigerated cartridges to the refrigerator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Cartridges may be stored at room temperature for the time frame indicated on the cartridge box</a:t>
            </a:r>
            <a:endParaRPr lang="en-US" sz="1400" dirty="0"/>
          </a:p>
        </p:txBody>
      </p:sp>
      <p:pic>
        <p:nvPicPr>
          <p:cNvPr id="8" name="Picture 7" descr="A grey device with a screen&#10;&#10;Description automatically generated">
            <a:extLst>
              <a:ext uri="{FF2B5EF4-FFF2-40B4-BE49-F238E27FC236}">
                <a16:creationId xmlns:a16="http://schemas.microsoft.com/office/drawing/2014/main" id="{1C56E81E-1DE2-7014-9DAF-04E8F31DA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70" y="669180"/>
            <a:ext cx="1218811" cy="3680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B3771-C9F7-6CB8-41F2-28372278B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705493" y="669180"/>
            <a:ext cx="1172322" cy="3866520"/>
          </a:xfrm>
          <a:prstGeom prst="rect">
            <a:avLst/>
          </a:prstGeom>
        </p:spPr>
      </p:pic>
      <p:pic>
        <p:nvPicPr>
          <p:cNvPr id="11" name="Picture 10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F01021D6-02AD-9F66-BB32-22D73E17B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27" y="3404444"/>
            <a:ext cx="758115" cy="1109244"/>
          </a:xfrm>
          <a:prstGeom prst="rect">
            <a:avLst/>
          </a:prstGeom>
        </p:spPr>
      </p:pic>
      <p:pic>
        <p:nvPicPr>
          <p:cNvPr id="12" name="Picture 11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FFF86B7B-956A-3F97-56C2-9F1C3E4F87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25" y="3404444"/>
            <a:ext cx="758116" cy="1109244"/>
          </a:xfrm>
          <a:prstGeom prst="rect">
            <a:avLst/>
          </a:prstGeom>
        </p:spPr>
      </p:pic>
      <p:pic>
        <p:nvPicPr>
          <p:cNvPr id="13" name="Picture 12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CEEA4392-8F8A-4C66-2DC8-C3C11CB0C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94" y="1462953"/>
            <a:ext cx="691429" cy="691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287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EF73-D0C9-65B1-BFD7-1C195E3D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4951BD-F743-1D30-D3D7-9C8678FB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process overview</a:t>
            </a: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F828CA88-791A-A8B2-36DF-867A4513247F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 dirty="0"/>
              <a:t>|    </a:t>
            </a:r>
            <a:fld id="{7B2119CD-3B2D-4CEB-B404-D2E3F8CD6D69}" type="slidenum">
              <a:rPr lang="en-IN" sz="1050" smtClean="0"/>
              <a:pPr/>
              <a:t>16</a:t>
            </a:fld>
            <a:endParaRPr lang="en-IN" sz="105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0ABBE00-637C-F586-5609-60DAF0AFF04A}"/>
              </a:ext>
            </a:extLst>
          </p:cNvPr>
          <p:cNvCxnSpPr>
            <a:cxnSpLocks/>
          </p:cNvCxnSpPr>
          <p:nvPr/>
        </p:nvCxnSpPr>
        <p:spPr>
          <a:xfrm flipV="1">
            <a:off x="999293" y="4332374"/>
            <a:ext cx="6709292" cy="71435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4E4F851-F79D-0707-E5DD-D3E484866CBB}"/>
              </a:ext>
            </a:extLst>
          </p:cNvPr>
          <p:cNvCxnSpPr>
            <a:cxnSpLocks/>
          </p:cNvCxnSpPr>
          <p:nvPr/>
        </p:nvCxnSpPr>
        <p:spPr>
          <a:xfrm>
            <a:off x="996116" y="2514232"/>
            <a:ext cx="6578038" cy="59974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0" name="Text Box 19">
            <a:extLst>
              <a:ext uri="{FF2B5EF4-FFF2-40B4-BE49-F238E27FC236}">
                <a16:creationId xmlns:a16="http://schemas.microsoft.com/office/drawing/2014/main" id="{77BA7198-5EF8-0CEE-24A1-E8414C15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726" y="2380800"/>
            <a:ext cx="933276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COLLECT SAMPLE</a:t>
            </a:r>
          </a:p>
        </p:txBody>
      </p:sp>
      <p:sp>
        <p:nvSpPr>
          <p:cNvPr id="74" name="Text Box 19">
            <a:extLst>
              <a:ext uri="{FF2B5EF4-FFF2-40B4-BE49-F238E27FC236}">
                <a16:creationId xmlns:a16="http://schemas.microsoft.com/office/drawing/2014/main" id="{8922BF8C-7A0C-2C0D-A77F-7A849CD6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393" y="2395121"/>
            <a:ext cx="80836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MIX SAMPLE</a:t>
            </a:r>
          </a:p>
        </p:txBody>
      </p:sp>
      <p:sp>
        <p:nvSpPr>
          <p:cNvPr id="76" name="Text Box 19">
            <a:extLst>
              <a:ext uri="{FF2B5EF4-FFF2-40B4-BE49-F238E27FC236}">
                <a16:creationId xmlns:a16="http://schemas.microsoft.com/office/drawing/2014/main" id="{559BEDA3-A14E-18BC-7255-A441FA7F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821" y="4209756"/>
            <a:ext cx="115117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DISCARD FIRST DROPS</a:t>
            </a:r>
          </a:p>
        </p:txBody>
      </p:sp>
      <p:sp>
        <p:nvSpPr>
          <p:cNvPr id="77" name="Text Box 19">
            <a:extLst>
              <a:ext uri="{FF2B5EF4-FFF2-40B4-BE49-F238E27FC236}">
                <a16:creationId xmlns:a16="http://schemas.microsoft.com/office/drawing/2014/main" id="{B131950B-96CD-1773-4D11-94F83F291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868" y="4213219"/>
            <a:ext cx="1277349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FILL &amp; CLOSE CARTRIDGE</a:t>
            </a:r>
          </a:p>
        </p:txBody>
      </p:sp>
      <p:sp>
        <p:nvSpPr>
          <p:cNvPr id="78" name="Text Box 19">
            <a:extLst>
              <a:ext uri="{FF2B5EF4-FFF2-40B4-BE49-F238E27FC236}">
                <a16:creationId xmlns:a16="http://schemas.microsoft.com/office/drawing/2014/main" id="{E813D6D2-77F8-6EE7-4002-750380E11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98" y="4206293"/>
            <a:ext cx="102079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INSERT CARTRIDGE</a:t>
            </a:r>
          </a:p>
        </p:txBody>
      </p:sp>
      <p:sp>
        <p:nvSpPr>
          <p:cNvPr id="79" name="Text Box 19">
            <a:extLst>
              <a:ext uri="{FF2B5EF4-FFF2-40B4-BE49-F238E27FC236}">
                <a16:creationId xmlns:a16="http://schemas.microsoft.com/office/drawing/2014/main" id="{2EAF12E3-1D07-93CF-4C05-BE415C96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11" y="2372468"/>
            <a:ext cx="1086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dirty="0">
                <a:solidFill>
                  <a:schemeClr val="accent1"/>
                </a:solidFill>
              </a:rPr>
              <a:t>PREPARE ANALYZER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2F2CE06-69CF-F409-7DFC-23DAD0B75095}"/>
              </a:ext>
            </a:extLst>
          </p:cNvPr>
          <p:cNvSpPr/>
          <p:nvPr/>
        </p:nvSpPr>
        <p:spPr>
          <a:xfrm>
            <a:off x="4878885" y="3124180"/>
            <a:ext cx="260350" cy="219079"/>
          </a:xfrm>
          <a:prstGeom prst="rect">
            <a:avLst/>
          </a:prstGeom>
          <a:solidFill>
            <a:srgbClr val="F4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576B7BB-EBBB-8D1F-670D-A74D236A1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7812"/>
          <a:stretch/>
        </p:blipFill>
        <p:spPr>
          <a:xfrm>
            <a:off x="6161862" y="2801251"/>
            <a:ext cx="1262492" cy="13530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2" name="Picture 81" descr="A person holding a device&#10;&#10;AI-generated content may be incorrect.">
            <a:extLst>
              <a:ext uri="{FF2B5EF4-FFF2-40B4-BE49-F238E27FC236}">
                <a16:creationId xmlns:a16="http://schemas.microsoft.com/office/drawing/2014/main" id="{44688EAB-F9F8-2356-1813-0B86C56C6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84" y="2803251"/>
            <a:ext cx="1369467" cy="13764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D835FF3C-89F0-D9A5-9DA4-24A43D4A621B}"/>
              </a:ext>
            </a:extLst>
          </p:cNvPr>
          <p:cNvGrpSpPr/>
          <p:nvPr/>
        </p:nvGrpSpPr>
        <p:grpSpPr>
          <a:xfrm>
            <a:off x="3451637" y="799504"/>
            <a:ext cx="1636011" cy="1515252"/>
            <a:chOff x="3464626" y="929209"/>
            <a:chExt cx="1636011" cy="1515252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EB88D02-F48E-1192-3BDB-B28B68B0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" r="20"/>
            <a:stretch/>
          </p:blipFill>
          <p:spPr>
            <a:xfrm>
              <a:off x="3464626" y="929209"/>
              <a:ext cx="1480395" cy="1512755"/>
            </a:xfrm>
            <a:prstGeom prst="rect">
              <a:avLst/>
            </a:prstGeom>
          </p:spPr>
        </p:pic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D72A5D2-9053-CE91-F199-F62FEA88D3BF}"/>
                </a:ext>
              </a:extLst>
            </p:cNvPr>
            <p:cNvSpPr/>
            <p:nvPr/>
          </p:nvSpPr>
          <p:spPr>
            <a:xfrm>
              <a:off x="3679681" y="1146897"/>
              <a:ext cx="1420956" cy="129756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43E38C-8081-973F-C580-D1DD629214E7}"/>
              </a:ext>
            </a:extLst>
          </p:cNvPr>
          <p:cNvGrpSpPr/>
          <p:nvPr/>
        </p:nvGrpSpPr>
        <p:grpSpPr>
          <a:xfrm>
            <a:off x="6009563" y="1017190"/>
            <a:ext cx="1557111" cy="1411268"/>
            <a:chOff x="6008547" y="926089"/>
            <a:chExt cx="1800787" cy="1632074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A7905EA-7D20-6F81-3868-859E45D8D213}"/>
                </a:ext>
              </a:extLst>
            </p:cNvPr>
            <p:cNvGrpSpPr/>
            <p:nvPr/>
          </p:nvGrpSpPr>
          <p:grpSpPr>
            <a:xfrm>
              <a:off x="6008547" y="1088547"/>
              <a:ext cx="1800787" cy="1469616"/>
              <a:chOff x="5982353" y="1221562"/>
              <a:chExt cx="1841571" cy="1483159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6209F0F-A281-FABF-7590-5258E515FE64}"/>
                  </a:ext>
                </a:extLst>
              </p:cNvPr>
              <p:cNvGrpSpPr/>
              <p:nvPr/>
            </p:nvGrpSpPr>
            <p:grpSpPr>
              <a:xfrm>
                <a:off x="6132472" y="1327104"/>
                <a:ext cx="1614573" cy="1377617"/>
                <a:chOff x="6140860" y="1341013"/>
                <a:chExt cx="1614573" cy="1377617"/>
              </a:xfrm>
            </p:grpSpPr>
            <p:pic>
              <p:nvPicPr>
                <p:cNvPr id="97" name="Picture 96" descr="A gloved hand holding a syringe&#10;&#10;Description automatically generated">
                  <a:extLst>
                    <a:ext uri="{FF2B5EF4-FFF2-40B4-BE49-F238E27FC236}">
                      <a16:creationId xmlns:a16="http://schemas.microsoft.com/office/drawing/2014/main" id="{EF18ECDF-F314-C07F-5264-568840A7EB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497972">
                  <a:off x="6688068" y="1774021"/>
                  <a:ext cx="1067365" cy="944609"/>
                </a:xfrm>
                <a:prstGeom prst="rect">
                  <a:avLst/>
                </a:prstGeom>
              </p:spPr>
            </p:pic>
            <p:pic>
              <p:nvPicPr>
                <p:cNvPr id="98" name="Picture 97" descr="A hand in a purple glove holding a test tube with a red liquid&#10;&#10;Description automatically generated">
                  <a:extLst>
                    <a:ext uri="{FF2B5EF4-FFF2-40B4-BE49-F238E27FC236}">
                      <a16:creationId xmlns:a16="http://schemas.microsoft.com/office/drawing/2014/main" id="{714639E6-9330-322B-BBEE-B6F324024F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43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0860" y="1341013"/>
                  <a:ext cx="1087688" cy="946063"/>
                </a:xfrm>
                <a:prstGeom prst="parallelogram">
                  <a:avLst/>
                </a:prstGeom>
              </p:spPr>
            </p:pic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AA1958F-E607-51D7-E8B5-7DB9E3CAB528}"/>
                  </a:ext>
                </a:extLst>
              </p:cNvPr>
              <p:cNvGrpSpPr/>
              <p:nvPr/>
            </p:nvGrpSpPr>
            <p:grpSpPr>
              <a:xfrm>
                <a:off x="5982353" y="1221562"/>
                <a:ext cx="620322" cy="502389"/>
                <a:chOff x="5904090" y="1178437"/>
                <a:chExt cx="620322" cy="502389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E472A7F4-E7E3-1478-29A9-D820A910C4D0}"/>
                    </a:ext>
                  </a:extLst>
                </p:cNvPr>
                <p:cNvSpPr txBox="1"/>
                <p:nvPr/>
              </p:nvSpPr>
              <p:spPr>
                <a:xfrm>
                  <a:off x="5904090" y="1178437"/>
                  <a:ext cx="620322" cy="4310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 dirty="0">
                      <a:solidFill>
                        <a:srgbClr val="C6006F"/>
                      </a:solidFill>
                    </a:rPr>
                    <a:t>10x</a:t>
                  </a:r>
                  <a:endParaRPr lang="en-US" b="1" dirty="0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Arrow: Up 94">
                  <a:extLst>
                    <a:ext uri="{FF2B5EF4-FFF2-40B4-BE49-F238E27FC236}">
                      <a16:creationId xmlns:a16="http://schemas.microsoft.com/office/drawing/2014/main" id="{53F6310F-9F43-547D-75E2-713658DFD31E}"/>
                    </a:ext>
                  </a:extLst>
                </p:cNvPr>
                <p:cNvSpPr/>
                <p:nvPr/>
              </p:nvSpPr>
              <p:spPr>
                <a:xfrm>
                  <a:off x="6006553" y="1518142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96" name="Arrow: Up 95">
                  <a:extLst>
                    <a:ext uri="{FF2B5EF4-FFF2-40B4-BE49-F238E27FC236}">
                      <a16:creationId xmlns:a16="http://schemas.microsoft.com/office/drawing/2014/main" id="{61B9A91E-074A-CCA3-E1B8-80B8EC1163F2}"/>
                    </a:ext>
                  </a:extLst>
                </p:cNvPr>
                <p:cNvSpPr/>
                <p:nvPr/>
              </p:nvSpPr>
              <p:spPr>
                <a:xfrm rot="10800000">
                  <a:off x="6148294" y="1523488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CC485E7-8631-BB5C-DCD2-6893D0F40D72}"/>
                  </a:ext>
                </a:extLst>
              </p:cNvPr>
              <p:cNvGrpSpPr/>
              <p:nvPr/>
            </p:nvGrpSpPr>
            <p:grpSpPr>
              <a:xfrm>
                <a:off x="7342000" y="1378706"/>
                <a:ext cx="481924" cy="472919"/>
                <a:chOff x="7389424" y="1369831"/>
                <a:chExt cx="481924" cy="472919"/>
              </a:xfrm>
            </p:grpSpPr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C38DEE77-F4BC-3F54-3543-1868D56B00AA}"/>
                    </a:ext>
                  </a:extLst>
                </p:cNvPr>
                <p:cNvSpPr txBox="1"/>
                <p:nvPr/>
              </p:nvSpPr>
              <p:spPr>
                <a:xfrm>
                  <a:off x="7389424" y="1369831"/>
                  <a:ext cx="481924" cy="4310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 dirty="0">
                      <a:solidFill>
                        <a:srgbClr val="C6006F"/>
                      </a:solidFill>
                    </a:rPr>
                    <a:t>5x</a:t>
                  </a:r>
                  <a:endParaRPr lang="en-US" b="1" dirty="0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Arrow: Curved Right 92">
                  <a:extLst>
                    <a:ext uri="{FF2B5EF4-FFF2-40B4-BE49-F238E27FC236}">
                      <a16:creationId xmlns:a16="http://schemas.microsoft.com/office/drawing/2014/main" id="{8862C43D-BD0A-0B5E-16C7-86FB716D4830}"/>
                    </a:ext>
                  </a:extLst>
                </p:cNvPr>
                <p:cNvSpPr/>
                <p:nvPr/>
              </p:nvSpPr>
              <p:spPr>
                <a:xfrm>
                  <a:off x="7484717" y="1712582"/>
                  <a:ext cx="216453" cy="130168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75E0E89-F6D6-4122-18BB-A1EB1727184C}"/>
                </a:ext>
              </a:extLst>
            </p:cNvPr>
            <p:cNvSpPr/>
            <p:nvPr/>
          </p:nvSpPr>
          <p:spPr>
            <a:xfrm>
              <a:off x="6076084" y="926089"/>
              <a:ext cx="1667741" cy="1518371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BF6AB9F2-6E63-22FF-CBF4-B67FA91624EE}"/>
              </a:ext>
            </a:extLst>
          </p:cNvPr>
          <p:cNvSpPr/>
          <p:nvPr/>
        </p:nvSpPr>
        <p:spPr>
          <a:xfrm>
            <a:off x="1309255" y="1017191"/>
            <a:ext cx="1420956" cy="1297564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74C55A-94C9-234F-0678-084D06C7D801}"/>
              </a:ext>
            </a:extLst>
          </p:cNvPr>
          <p:cNvGrpSpPr/>
          <p:nvPr/>
        </p:nvGrpSpPr>
        <p:grpSpPr>
          <a:xfrm>
            <a:off x="889176" y="2361260"/>
            <a:ext cx="407114" cy="365760"/>
            <a:chOff x="968415" y="2417827"/>
            <a:chExt cx="407114" cy="365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35AD1E3-36A5-308A-7481-52A01D4FD5E7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11CF31A-2B88-43E6-1BB9-4875DF4232AB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1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045D30D-3A4E-FC8C-CFF1-AB83981F0E4A}"/>
              </a:ext>
            </a:extLst>
          </p:cNvPr>
          <p:cNvGrpSpPr/>
          <p:nvPr/>
        </p:nvGrpSpPr>
        <p:grpSpPr>
          <a:xfrm>
            <a:off x="3299874" y="2333581"/>
            <a:ext cx="407114" cy="365760"/>
            <a:chOff x="968415" y="2417827"/>
            <a:chExt cx="407114" cy="36576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F1A33FE-EB6C-0878-8EEC-8E565C54D80B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84BB8FC-BBAB-C8D7-0A06-801C150CE6C9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2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629E663-2C40-C7DF-443A-B7C7C3F1EF90}"/>
              </a:ext>
            </a:extLst>
          </p:cNvPr>
          <p:cNvGrpSpPr/>
          <p:nvPr/>
        </p:nvGrpSpPr>
        <p:grpSpPr>
          <a:xfrm>
            <a:off x="5754726" y="2405019"/>
            <a:ext cx="407114" cy="365760"/>
            <a:chOff x="968415" y="2417827"/>
            <a:chExt cx="407114" cy="36576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08FC264-0C34-F31E-7DCF-F384AAC71F63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D287480-5C38-B097-8484-8657B0677E24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3</a:t>
              </a:r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AB4531A-089F-5FCF-700A-F3414C633BFB}"/>
              </a:ext>
            </a:extLst>
          </p:cNvPr>
          <p:cNvGrpSpPr/>
          <p:nvPr/>
        </p:nvGrpSpPr>
        <p:grpSpPr>
          <a:xfrm>
            <a:off x="793067" y="4177968"/>
            <a:ext cx="407114" cy="365760"/>
            <a:chOff x="968415" y="2417827"/>
            <a:chExt cx="407114" cy="365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D29A56B-CC82-5751-EE54-762892CCDC96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AE4B0CC-F653-875A-7CFE-6ED36712CD15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4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E71510-BC23-C3DE-635E-0007904C3A08}"/>
              </a:ext>
            </a:extLst>
          </p:cNvPr>
          <p:cNvGrpSpPr/>
          <p:nvPr/>
        </p:nvGrpSpPr>
        <p:grpSpPr>
          <a:xfrm>
            <a:off x="3299874" y="4177967"/>
            <a:ext cx="407114" cy="365760"/>
            <a:chOff x="968415" y="2417827"/>
            <a:chExt cx="407114" cy="365760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2744CD7-DC32-AB50-BF9F-9DDDAAD599F4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534BBDA-3221-D3B0-ADE4-D807CE63659F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5</a:t>
              </a:r>
              <a:endParaRPr lang="en-US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A8D8F66-ABAB-9F1C-1ED7-A897CC4FD919}"/>
              </a:ext>
            </a:extLst>
          </p:cNvPr>
          <p:cNvGrpSpPr/>
          <p:nvPr/>
        </p:nvGrpSpPr>
        <p:grpSpPr>
          <a:xfrm>
            <a:off x="5806681" y="4164979"/>
            <a:ext cx="407114" cy="365760"/>
            <a:chOff x="968415" y="2417827"/>
            <a:chExt cx="407114" cy="36576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FA8FC23-0317-06FB-3101-B0EEAC4F4C53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40E78B0-2E89-7988-0415-2DF591E22190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6</a:t>
              </a:r>
              <a:endParaRPr lang="en-US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4E46A31-BA2E-A0F6-21F2-561C489E519D}"/>
              </a:ext>
            </a:extLst>
          </p:cNvPr>
          <p:cNvGrpSpPr/>
          <p:nvPr/>
        </p:nvGrpSpPr>
        <p:grpSpPr>
          <a:xfrm>
            <a:off x="852047" y="2765086"/>
            <a:ext cx="2210232" cy="2061296"/>
            <a:chOff x="839997" y="2953561"/>
            <a:chExt cx="2047875" cy="1914236"/>
          </a:xfrm>
        </p:grpSpPr>
        <p:pic>
          <p:nvPicPr>
            <p:cNvPr id="119" name="Picture 118" descr="A syringe dropping red drops on a white square&#10;&#10;Description automatically generated">
              <a:extLst>
                <a:ext uri="{FF2B5EF4-FFF2-40B4-BE49-F238E27FC236}">
                  <a16:creationId xmlns:a16="http://schemas.microsoft.com/office/drawing/2014/main" id="{5DB51C35-BC47-E624-3B82-BC6273FCD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97" y="2953561"/>
              <a:ext cx="2047875" cy="1914236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0C2E8C8-02CE-9571-5DF4-6E34B58EBBAD}"/>
                </a:ext>
              </a:extLst>
            </p:cNvPr>
            <p:cNvSpPr/>
            <p:nvPr/>
          </p:nvSpPr>
          <p:spPr>
            <a:xfrm>
              <a:off x="1269627" y="3023291"/>
              <a:ext cx="1282083" cy="1240969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4F2F23D-746A-1517-C8A2-0897B45D3050}"/>
              </a:ext>
            </a:extLst>
          </p:cNvPr>
          <p:cNvCxnSpPr>
            <a:cxnSpLocks/>
          </p:cNvCxnSpPr>
          <p:nvPr/>
        </p:nvCxnSpPr>
        <p:spPr>
          <a:xfrm flipV="1">
            <a:off x="6360883" y="1229165"/>
            <a:ext cx="905446" cy="98792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2BCF8AE-470E-F279-A8D1-B989CF387E7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6742"/>
          <a:stretch/>
        </p:blipFill>
        <p:spPr>
          <a:xfrm>
            <a:off x="1759744" y="1081848"/>
            <a:ext cx="527736" cy="1227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187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hone&#10;&#10;AI-generated content may be incorrect.">
            <a:extLst>
              <a:ext uri="{FF2B5EF4-FFF2-40B4-BE49-F238E27FC236}">
                <a16:creationId xmlns:a16="http://schemas.microsoft.com/office/drawing/2014/main" id="{EB9C4B8B-DF24-71D4-A4C3-B9B933846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13318" r="26797" b="11074"/>
          <a:stretch/>
        </p:blipFill>
        <p:spPr>
          <a:xfrm>
            <a:off x="6039902" y="247613"/>
            <a:ext cx="1645920" cy="438770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2400" i="1" dirty="0"/>
              <a:t>- </a:t>
            </a:r>
            <a:r>
              <a:rPr lang="en-US" sz="2400" dirty="0"/>
              <a:t>i-STAT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Test Menu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 dirty="0"/>
              <a:t>|    </a:t>
            </a:r>
            <a:fld id="{7B2119CD-3B2D-4CEB-B404-D2E3F8CD6D69}" type="slidenum">
              <a:rPr lang="en-IN" sz="1050" smtClean="0"/>
              <a:pPr/>
              <a:t>17</a:t>
            </a:fld>
            <a:endParaRPr lang="en-IN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F54B9-803D-39DF-0032-96516B128FD6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094AD7-EE75-AEB4-2AAE-BAAE425D4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EE493-4E06-73F9-4EA0-E0E6836F0632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6C3A47-3BC2-5963-32D4-54FBEB7B8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D1E2D5-CA7B-B512-5221-2C6FB2EA7E2C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6F12B23-562F-237C-9DF1-7FD332883708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80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6D5AF-D709-C42C-6ABE-3F66CB51A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30CD507-A682-DAEB-0E48-45B041BD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2400" i="1" dirty="0"/>
              <a:t>- </a:t>
            </a:r>
            <a:r>
              <a:rPr lang="en-US" sz="2400" dirty="0"/>
              <a:t>i-STAT 1 </a:t>
            </a:r>
            <a:br>
              <a:rPr lang="en-US" sz="2400" dirty="0"/>
            </a:br>
            <a:r>
              <a:rPr lang="en-US" sz="2400" dirty="0"/>
              <a:t>Wireless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031C1-180B-4EFF-5088-C67630A5C0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45927"/>
            <a:ext cx="3984625" cy="3138489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Test Menu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1003AAD0-20E8-459D-202A-182A28D3DAEC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 dirty="0"/>
              <a:t>|    </a:t>
            </a:r>
            <a:fld id="{7B2119CD-3B2D-4CEB-B404-D2E3F8CD6D69}" type="slidenum">
              <a:rPr lang="en-IN" sz="1050" smtClean="0"/>
              <a:pPr/>
              <a:t>18</a:t>
            </a:fld>
            <a:endParaRPr lang="en-IN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F9D90-CF84-7117-E72C-A4BA6D26F3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28"/>
          <a:stretch/>
        </p:blipFill>
        <p:spPr>
          <a:xfrm>
            <a:off x="6091699" y="251031"/>
            <a:ext cx="1608511" cy="432287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C9EE64-68ED-A2E5-293A-47C709D36CCF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E15FD76-6BD2-947B-1415-ACD8D01C0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6EEA91-CF93-088E-9868-F553041C1F19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8282BB-043E-FCED-D9A7-DF29DC03D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5D77B2-0981-644E-CF66-55491EB33028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80802B1-5F86-F89B-4D3E-130FE2170316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687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7FFC-A96F-F723-44EE-332EC09E5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3D0E7B-F6B8-D6DE-D2A2-D0FD80C3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FF980-FD1E-A41B-4C09-67579CB9D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642B5-F2E1-2E93-9C9A-27E374C33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024" y="1125353"/>
            <a:ext cx="4483689" cy="1872201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BARCODE SCAN: OPERATOR ID, THEN PATIENT ID</a:t>
            </a:r>
            <a:endParaRPr lang="en-US" dirty="0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Hold the analyzer 3 to 9 inches away from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Press and hold down the </a:t>
            </a:r>
            <a:r>
              <a:rPr lang="en-US" sz="1400" b="0" dirty="0"/>
              <a:t>SCAN</a:t>
            </a:r>
            <a:r>
              <a:rPr lang="en-US" sz="1400" b="0" dirty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Laser beam must cover the entire length of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Wait for the beep or for laser beam to disappear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Release the </a:t>
            </a:r>
            <a:r>
              <a:rPr lang="en-US" sz="1400" b="0" dirty="0"/>
              <a:t>SCAN</a:t>
            </a:r>
            <a:r>
              <a:rPr lang="en-US" sz="1400" b="0" dirty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421D3-1A73-0345-5167-95CB66B2B868}"/>
              </a:ext>
            </a:extLst>
          </p:cNvPr>
          <p:cNvSpPr/>
          <p:nvPr/>
        </p:nvSpPr>
        <p:spPr>
          <a:xfrm>
            <a:off x="7147609" y="2314064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E4E5E0-AA7D-1C35-735E-27DCDFDF8BE4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8CA9D-6137-BA71-B3FB-3C94DF1940D2}"/>
              </a:ext>
            </a:extLst>
          </p:cNvPr>
          <p:cNvSpPr txBox="1"/>
          <p:nvPr/>
        </p:nvSpPr>
        <p:spPr>
          <a:xfrm>
            <a:off x="7251394" y="2680191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OR ENTER THE PATIENT ID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9B670CF-9B84-E93B-3547-57F70F4A9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 b="39065"/>
          <a:stretch/>
        </p:blipFill>
        <p:spPr bwMode="auto">
          <a:xfrm>
            <a:off x="5181416" y="1125353"/>
            <a:ext cx="1935712" cy="22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holding a identification card&#10;&#10;Description automatically generated">
            <a:extLst>
              <a:ext uri="{FF2B5EF4-FFF2-40B4-BE49-F238E27FC236}">
                <a16:creationId xmlns:a16="http://schemas.microsoft.com/office/drawing/2014/main" id="{731B4037-D667-8044-E372-432157D6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18988" r="26207" b="42478"/>
          <a:stretch/>
        </p:blipFill>
        <p:spPr>
          <a:xfrm>
            <a:off x="5342057" y="1141339"/>
            <a:ext cx="1776119" cy="102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DB7A-BACF-3620-8842-5E93FC06C674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0E5873-3415-350C-185B-1A93C3C4F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03847C-005F-780F-63F8-2F1CA412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249" y="2497734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4BC2F-9715-05B2-66B9-FFF7DBD07EFD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D6C80-930E-C313-73C8-D76B201453E7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8C789-4122-F472-AABD-4A620804278E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OR ENTER THE OPERATOR ID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47312-CB76-E9F0-98C9-1F0B52D5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3B1D24-378B-98A2-3F57-7114A4C1CDA5}"/>
              </a:ext>
            </a:extLst>
          </p:cNvPr>
          <p:cNvSpPr txBox="1"/>
          <p:nvPr/>
        </p:nvSpPr>
        <p:spPr>
          <a:xfrm>
            <a:off x="756836" y="3413455"/>
            <a:ext cx="4278302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3ACFBC-58D5-A3D3-656E-57A086A00C0A}"/>
              </a:ext>
            </a:extLst>
          </p:cNvPr>
          <p:cNvCxnSpPr/>
          <p:nvPr/>
        </p:nvCxnSpPr>
        <p:spPr>
          <a:xfrm>
            <a:off x="419100" y="3245485"/>
            <a:ext cx="437259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BBABA14-6018-08A7-70F7-E7F72968F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2" y="3493416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426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7775918" cy="12344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i-STAT EG6+/ EG7+ Cartridge</a:t>
            </a:r>
            <a:br>
              <a:rPr lang="en-US" sz="3600" dirty="0"/>
            </a:br>
            <a:endParaRPr lang="en-IN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1749981"/>
            <a:ext cx="8138159" cy="480060"/>
          </a:xfrm>
        </p:spPr>
        <p:txBody>
          <a:bodyPr/>
          <a:lstStyle/>
          <a:p>
            <a:r>
              <a:rPr lang="en-US" cap="none" dirty="0"/>
              <a:t>PERFORMING A PATIENT TEST </a:t>
            </a:r>
            <a:r>
              <a:rPr lang="en-US" cap="none" dirty="0">
                <a:cs typeface="Calibri"/>
              </a:rPr>
              <a:t>| i-STAT 1 SYSTEM</a:t>
            </a:r>
            <a:endParaRPr lang="en-US" cap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AD2C-9D2A-3C8F-B71B-577E272E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B7663-DF63-7CC3-2905-EC42FFBC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– i-STAT 1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1F347-06DA-7C33-6203-7DB67C321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E044ED-BB5A-09B8-3FE3-027A0B702258}"/>
              </a:ext>
            </a:extLst>
          </p:cNvPr>
          <p:cNvGrpSpPr/>
          <p:nvPr/>
        </p:nvGrpSpPr>
        <p:grpSpPr>
          <a:xfrm>
            <a:off x="3768435" y="1419283"/>
            <a:ext cx="5133719" cy="2968424"/>
            <a:chOff x="3200359" y="1419283"/>
            <a:chExt cx="5701796" cy="32968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BCA51F-7523-EDBF-1B8E-2BB79C43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3795" y="1419283"/>
              <a:ext cx="998360" cy="2962884"/>
            </a:xfrm>
            <a:prstGeom prst="rect">
              <a:avLst/>
            </a:prstGeom>
          </p:spPr>
        </p:pic>
        <p:pic>
          <p:nvPicPr>
            <p:cNvPr id="15" name="Picture 14" descr="A grey scanner with a screen&#10;&#10;AI-generated content may be incorrect.">
              <a:extLst>
                <a:ext uri="{FF2B5EF4-FFF2-40B4-BE49-F238E27FC236}">
                  <a16:creationId xmlns:a16="http://schemas.microsoft.com/office/drawing/2014/main" id="{09593BBA-BEAE-ABF4-7AEB-1059E6A6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38" y="1419283"/>
              <a:ext cx="998561" cy="2962885"/>
            </a:xfrm>
            <a:prstGeom prst="rect">
              <a:avLst/>
            </a:prstGeom>
          </p:spPr>
        </p:pic>
        <p:pic>
          <p:nvPicPr>
            <p:cNvPr id="16" name="Picture 15" descr="A close-up of a medical scanner&#10;&#10;AI-generated content may be incorrect.">
              <a:extLst>
                <a:ext uri="{FF2B5EF4-FFF2-40B4-BE49-F238E27FC236}">
                  <a16:creationId xmlns:a16="http://schemas.microsoft.com/office/drawing/2014/main" id="{2EEEC0E3-3152-CF57-E52A-73F1AB512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148" y="1419283"/>
              <a:ext cx="1782360" cy="2962885"/>
            </a:xfrm>
            <a:prstGeom prst="rect">
              <a:avLst/>
            </a:prstGeom>
          </p:spPr>
        </p:pic>
        <p:pic>
          <p:nvPicPr>
            <p:cNvPr id="17" name="Picture 16" descr="A close-up of a scan screen&#10;&#10;AI-generated content may be incorrect.">
              <a:extLst>
                <a:ext uri="{FF2B5EF4-FFF2-40B4-BE49-F238E27FC236}">
                  <a16:creationId xmlns:a16="http://schemas.microsoft.com/office/drawing/2014/main" id="{FF252DB1-94A2-446E-4D4B-0A96B88F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359" y="1419283"/>
              <a:ext cx="1763130" cy="294874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9F4C9C-4CC0-362B-5A0F-EE4C60326CF4}"/>
                </a:ext>
              </a:extLst>
            </p:cNvPr>
            <p:cNvSpPr/>
            <p:nvPr/>
          </p:nvSpPr>
          <p:spPr>
            <a:xfrm>
              <a:off x="5179423" y="3334871"/>
              <a:ext cx="657789" cy="978259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387213-D135-6CFC-9BBF-1B37817C62FD}"/>
                </a:ext>
              </a:extLst>
            </p:cNvPr>
            <p:cNvSpPr/>
            <p:nvPr/>
          </p:nvSpPr>
          <p:spPr>
            <a:xfrm>
              <a:off x="8086987" y="3334871"/>
              <a:ext cx="648173" cy="978259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7C5A2CB-9170-D49F-BA80-414BB909A266}"/>
                </a:ext>
              </a:extLst>
            </p:cNvPr>
            <p:cNvGrpSpPr/>
            <p:nvPr/>
          </p:nvGrpSpPr>
          <p:grpSpPr>
            <a:xfrm>
              <a:off x="3239924" y="4335579"/>
              <a:ext cx="4786208" cy="380602"/>
              <a:chOff x="3282341" y="3739311"/>
              <a:chExt cx="4786208" cy="380602"/>
            </a:xfrm>
          </p:grpSpPr>
          <p:sp>
            <p:nvSpPr>
              <p:cNvPr id="22" name="Text Box 19">
                <a:extLst>
                  <a:ext uri="{FF2B5EF4-FFF2-40B4-BE49-F238E27FC236}">
                    <a16:creationId xmlns:a16="http://schemas.microsoft.com/office/drawing/2014/main" id="{649B7722-4500-30DA-1494-1AF024A6D0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9500" y="3739311"/>
                <a:ext cx="1189049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PATIENT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665EDBD5-F1E3-CAAD-6314-1FA91562BF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2341" y="3778078"/>
                <a:ext cx="1422262" cy="3418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OPERATOR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6F8FD6-A5C6-BE40-EFD4-FB73585103C3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/>
              <a:t>MANUAL ENTRY: OPERATOR ID, THEN PATIENT ID</a:t>
            </a:r>
            <a:endParaRPr lang="en-US" dirty="0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 number and/or ABC keys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 dirty="0"/>
              <a:t>Up to 15 alphanumeric characters </a:t>
            </a:r>
            <a:br>
              <a:rPr lang="en-US" sz="1200" dirty="0"/>
            </a:br>
            <a:r>
              <a:rPr lang="en-US" sz="1200" dirty="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Press</a:t>
            </a:r>
            <a:r>
              <a:rPr lang="en-US" sz="1400" dirty="0"/>
              <a:t> ENT </a:t>
            </a:r>
            <a:r>
              <a:rPr lang="en-US" sz="1400" dirty="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692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E42E98-F3C5-8A89-562D-1216ADA1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i="1" dirty="0"/>
              <a:t>– </a:t>
            </a:r>
            <a:r>
              <a:rPr lang="en-US" dirty="0"/>
              <a:t>i-STAT 1 Wireless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70E0BB1-EFC9-E29A-E134-07B79E71E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46F581-3598-12F6-2145-7972B1023140}"/>
              </a:ext>
            </a:extLst>
          </p:cNvPr>
          <p:cNvGrpSpPr/>
          <p:nvPr/>
        </p:nvGrpSpPr>
        <p:grpSpPr>
          <a:xfrm>
            <a:off x="3754582" y="1273000"/>
            <a:ext cx="5280329" cy="2997102"/>
            <a:chOff x="3158082" y="1273000"/>
            <a:chExt cx="5876829" cy="33356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AEF5A5-45F3-BEAF-2C6D-DA7E6ED8C33E}"/>
                </a:ext>
              </a:extLst>
            </p:cNvPr>
            <p:cNvGrpSpPr/>
            <p:nvPr/>
          </p:nvGrpSpPr>
          <p:grpSpPr>
            <a:xfrm>
              <a:off x="3234964" y="1768906"/>
              <a:ext cx="5327013" cy="2839768"/>
              <a:chOff x="3172036" y="1242088"/>
              <a:chExt cx="5327013" cy="2839768"/>
            </a:xfrm>
          </p:grpSpPr>
          <p:sp>
            <p:nvSpPr>
              <p:cNvPr id="25" name="Text Box 19">
                <a:extLst>
                  <a:ext uri="{FF2B5EF4-FFF2-40B4-BE49-F238E27FC236}">
                    <a16:creationId xmlns:a16="http://schemas.microsoft.com/office/drawing/2014/main" id="{5AF939A3-D5C5-EE56-9B6C-70CD7EC891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2036" y="3739311"/>
                <a:ext cx="1337036" cy="342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OPERATOR 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Text Box 19">
                <a:extLst>
                  <a:ext uri="{FF2B5EF4-FFF2-40B4-BE49-F238E27FC236}">
                    <a16:creationId xmlns:a16="http://schemas.microsoft.com/office/drawing/2014/main" id="{FFD2A365-D252-7DC8-3690-71B1914366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9500" y="3739311"/>
                <a:ext cx="1189049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 dirty="0">
                    <a:solidFill>
                      <a:schemeClr val="accent1"/>
                    </a:solidFill>
                  </a:rPr>
                  <a:t>PATIENTID</a:t>
                </a:r>
                <a:endParaRPr lang="en-US" altLang="en-US" sz="1400" b="1" cap="all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A405346-87F6-0C85-80F5-F6D8CA679717}"/>
                  </a:ext>
                </a:extLst>
              </p:cNvPr>
              <p:cNvSpPr/>
              <p:nvPr/>
            </p:nvSpPr>
            <p:spPr>
              <a:xfrm>
                <a:off x="4624304" y="126592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05BF7B4-9A8B-60EF-B4E6-B1D0E4A584AB}"/>
                  </a:ext>
                </a:extLst>
              </p:cNvPr>
              <p:cNvSpPr/>
              <p:nvPr/>
            </p:nvSpPr>
            <p:spPr>
              <a:xfrm>
                <a:off x="7197379" y="1242088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3FBF788-DFFB-C57D-0C5C-66E1FE9D7BD1}"/>
                  </a:ext>
                </a:extLst>
              </p:cNvPr>
              <p:cNvSpPr/>
              <p:nvPr/>
            </p:nvSpPr>
            <p:spPr>
              <a:xfrm>
                <a:off x="8380971" y="1308833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99CF752-B977-9A17-8E2F-83557A7002FD}"/>
                  </a:ext>
                </a:extLst>
              </p:cNvPr>
              <p:cNvSpPr/>
              <p:nvPr/>
            </p:nvSpPr>
            <p:spPr>
              <a:xfrm>
                <a:off x="5854375" y="1300280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BCC962D-0351-0176-1FB7-B6B3D20165B8}"/>
                  </a:ext>
                </a:extLst>
              </p:cNvPr>
              <p:cNvSpPr/>
              <p:nvPr/>
            </p:nvSpPr>
            <p:spPr>
              <a:xfrm>
                <a:off x="4509072" y="134669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6" name="Picture 45" descr="A blue and white cell phone&#10;&#10;AI-generated content may be incorrect.">
              <a:extLst>
                <a:ext uri="{FF2B5EF4-FFF2-40B4-BE49-F238E27FC236}">
                  <a16:creationId xmlns:a16="http://schemas.microsoft.com/office/drawing/2014/main" id="{3272AA93-8037-11EF-1745-531F5594F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" t="13609" r="4963" b="11931"/>
            <a:stretch/>
          </p:blipFill>
          <p:spPr>
            <a:xfrm>
              <a:off x="4984332" y="1273000"/>
              <a:ext cx="1025392" cy="300865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9A58CE-26ED-5F5D-30A1-DD3EF1B3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8082" y="1284881"/>
              <a:ext cx="1774984" cy="2981248"/>
            </a:xfrm>
            <a:prstGeom prst="rect">
              <a:avLst/>
            </a:prstGeom>
          </p:spPr>
        </p:pic>
        <p:pic>
          <p:nvPicPr>
            <p:cNvPr id="48" name="Picture 47" descr="A blue and white handheld device&#10;&#10;AI-generated content may be incorrect.">
              <a:extLst>
                <a:ext uri="{FF2B5EF4-FFF2-40B4-BE49-F238E27FC236}">
                  <a16:creationId xmlns:a16="http://schemas.microsoft.com/office/drawing/2014/main" id="{09494A24-4056-8975-27C0-AF554C2A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4"/>
            <a:stretch/>
          </p:blipFill>
          <p:spPr>
            <a:xfrm>
              <a:off x="8044111" y="1300408"/>
              <a:ext cx="990800" cy="2981248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77A018-EE13-8A2C-0DEE-198BF838476B}"/>
                </a:ext>
              </a:extLst>
            </p:cNvPr>
            <p:cNvSpPr/>
            <p:nvPr/>
          </p:nvSpPr>
          <p:spPr>
            <a:xfrm>
              <a:off x="5181633" y="3208799"/>
              <a:ext cx="659633" cy="968918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14F5680-58A2-2FAB-19F8-0EABAFCAF649}"/>
                </a:ext>
              </a:extLst>
            </p:cNvPr>
            <p:cNvSpPr/>
            <p:nvPr/>
          </p:nvSpPr>
          <p:spPr>
            <a:xfrm>
              <a:off x="8269142" y="3245492"/>
              <a:ext cx="581243" cy="932225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0DEB0C-82FB-8CD8-BC11-6ACECEB03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3936" y="1300408"/>
              <a:ext cx="1744468" cy="2981248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99FE7C-F2C8-785F-4870-9714356A7313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/>
              <a:t>MANUAL ENTRY: OPERATOR ID, THEN PATIENT ID</a:t>
            </a:r>
            <a:endParaRPr lang="en-US" dirty="0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 number and/or ABC keys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 dirty="0"/>
              <a:t>Up to 15 alphanumeric characters </a:t>
            </a:r>
            <a:br>
              <a:rPr lang="en-US" sz="1200" dirty="0"/>
            </a:br>
            <a:r>
              <a:rPr lang="en-US" sz="1200" dirty="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Press</a:t>
            </a:r>
            <a:r>
              <a:rPr lang="en-US" sz="1400" dirty="0"/>
              <a:t> ENT </a:t>
            </a:r>
            <a:r>
              <a:rPr lang="en-US" sz="1400" dirty="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60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542B-D9B7-4E19-3806-1BD4D624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60DAC7D-BC2F-1CC2-5DDF-FA6C841D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CC8B-3905-C7D4-C24F-D6E608985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56DC52-AA7B-405A-CDB4-6FD161A7C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679892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SCAN CARTRIDGE (POUCH)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barcode is scanned,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you have 15 minutes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to insert a filled &amp; sealed cartridge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/>
              </a:rPr>
              <a:t>After 15 minutes of inactivity, the analyzer will turn off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and will require re-entry of previous information to perform a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Follow the on-screen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prompts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 to prepare the cartridge </a:t>
            </a:r>
            <a:br>
              <a:rPr lang="en-US" sz="1400" dirty="0">
                <a:solidFill>
                  <a:schemeClr val="tx1"/>
                </a:solidFill>
                <a:cs typeface="Calibri"/>
              </a:rPr>
            </a:br>
            <a:r>
              <a:rPr lang="en-US" sz="1400" b="0" dirty="0">
                <a:solidFill>
                  <a:schemeClr val="tx1"/>
                </a:solidFill>
                <a:cs typeface="Calibri"/>
              </a:rPr>
              <a:t>and perform testing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764969-D7C9-26E0-8E88-FF9FBBC6F741}"/>
              </a:ext>
            </a:extLst>
          </p:cNvPr>
          <p:cNvSpPr txBox="1"/>
          <p:nvPr/>
        </p:nvSpPr>
        <p:spPr>
          <a:xfrm>
            <a:off x="837864" y="3471226"/>
            <a:ext cx="4161648" cy="987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rgbClr val="FF0000"/>
                </a:solidFill>
                <a:cs typeface="Calibri"/>
              </a:rPr>
              <a:t>PRECAUTIONS</a:t>
            </a:r>
            <a:endParaRPr lang="en-US" sz="1400" dirty="0">
              <a:solidFill>
                <a:srgbClr val="FF0000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If an 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Invalid Cartridge Type </a:t>
            </a:r>
            <a:r>
              <a:rPr lang="en-US" sz="1000" b="1" dirty="0">
                <a:cs typeface="Calibri"/>
              </a:rPr>
              <a:t>message is displayed, contact the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cs typeface="Calibri"/>
              </a:rPr>
              <a:t>System Administrator.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Scanning is required. You must scan the barcode. This information cannot be entered manually.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9AB812-63C0-F6EC-5D78-D1F8E88A4364}"/>
              </a:ext>
            </a:extLst>
          </p:cNvPr>
          <p:cNvCxnSpPr>
            <a:cxnSpLocks/>
          </p:cNvCxnSpPr>
          <p:nvPr/>
        </p:nvCxnSpPr>
        <p:spPr>
          <a:xfrm>
            <a:off x="419100" y="3330693"/>
            <a:ext cx="4420095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E50B37F-1552-9775-F30E-7252B42D7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51188"/>
            <a:ext cx="342207" cy="342207"/>
          </a:xfrm>
          <a:prstGeom prst="rect">
            <a:avLst/>
          </a:prstGeom>
        </p:spPr>
      </p:pic>
      <p:pic>
        <p:nvPicPr>
          <p:cNvPr id="6" name="Picture 5" descr="A white circle with a number and arrow&#10;&#10;Description automatically generated">
            <a:extLst>
              <a:ext uri="{FF2B5EF4-FFF2-40B4-BE49-F238E27FC236}">
                <a16:creationId xmlns:a16="http://schemas.microsoft.com/office/drawing/2014/main" id="{2772FAB7-DC7D-D72A-5AD0-3B0CC609F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48" y="2626371"/>
            <a:ext cx="696788" cy="6967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7521D3-A00F-1BC0-951F-B30715AF625F}"/>
              </a:ext>
            </a:extLst>
          </p:cNvPr>
          <p:cNvGrpSpPr/>
          <p:nvPr/>
        </p:nvGrpSpPr>
        <p:grpSpPr>
          <a:xfrm>
            <a:off x="5150552" y="1138298"/>
            <a:ext cx="3576988" cy="2156975"/>
            <a:chOff x="5150552" y="1138298"/>
            <a:chExt cx="3576988" cy="2156975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0F88A150-A0A3-20A0-A809-495208C92295}"/>
                </a:ext>
              </a:extLst>
            </p:cNvPr>
            <p:cNvSpPr txBox="1"/>
            <p:nvPr/>
          </p:nvSpPr>
          <p:spPr>
            <a:xfrm>
              <a:off x="7308249" y="1505546"/>
              <a:ext cx="1199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or enter your Operator ID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DD4A4F-ABAE-4917-1E27-442E74935C52}"/>
                </a:ext>
              </a:extLst>
            </p:cNvPr>
            <p:cNvSpPr/>
            <p:nvPr/>
          </p:nvSpPr>
          <p:spPr>
            <a:xfrm>
              <a:off x="5311200" y="2208788"/>
              <a:ext cx="1543944" cy="10864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72D0EF-5D65-CDF2-DBA4-1EAB54CA0D78}"/>
                </a:ext>
              </a:extLst>
            </p:cNvPr>
            <p:cNvSpPr/>
            <p:nvPr/>
          </p:nvSpPr>
          <p:spPr>
            <a:xfrm>
              <a:off x="7147609" y="1141339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C83AE7-BE60-C764-9AE5-4B1AAFE93A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7" r="25999"/>
            <a:stretch/>
          </p:blipFill>
          <p:spPr bwMode="auto">
            <a:xfrm>
              <a:off x="5150552" y="1138298"/>
              <a:ext cx="1950965" cy="127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D16979-5D06-07EF-8A4F-B652B3FF99BA}"/>
                </a:ext>
              </a:extLst>
            </p:cNvPr>
            <p:cNvSpPr txBox="1"/>
            <p:nvPr/>
          </p:nvSpPr>
          <p:spPr>
            <a:xfrm>
              <a:off x="7308249" y="1505546"/>
              <a:ext cx="1199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or enter your Operator ID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14AEA6A-D0AE-635B-B644-7AC4E57E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5386" y="1327471"/>
              <a:ext cx="552381" cy="219048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F75012-E38E-E722-8278-52581944CF6E}"/>
                </a:ext>
              </a:extLst>
            </p:cNvPr>
            <p:cNvGrpSpPr/>
            <p:nvPr/>
          </p:nvGrpSpPr>
          <p:grpSpPr>
            <a:xfrm>
              <a:off x="7149579" y="1141339"/>
              <a:ext cx="1577961" cy="1024983"/>
              <a:chOff x="7149579" y="1141339"/>
              <a:chExt cx="1577961" cy="102498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27179D7-AECE-1859-BDCA-1A86E24131D3}"/>
                  </a:ext>
                </a:extLst>
              </p:cNvPr>
              <p:cNvSpPr/>
              <p:nvPr/>
            </p:nvSpPr>
            <p:spPr>
              <a:xfrm>
                <a:off x="7149579" y="1141339"/>
                <a:ext cx="1577961" cy="102498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" name="TextBox 27">
                <a:extLst>
                  <a:ext uri="{FF2B5EF4-FFF2-40B4-BE49-F238E27FC236}">
                    <a16:creationId xmlns:a16="http://schemas.microsoft.com/office/drawing/2014/main" id="{053A19C3-A1C1-7765-BC99-69292245008B}"/>
                  </a:ext>
                </a:extLst>
              </p:cNvPr>
              <p:cNvSpPr txBox="1"/>
              <p:nvPr/>
            </p:nvSpPr>
            <p:spPr>
              <a:xfrm>
                <a:off x="7266385" y="1407619"/>
                <a:ext cx="13307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THE BARCODE ON THE CARTRIDGE POUCH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1AF5128-D4A7-03B6-9EC5-6408780A5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8613" y="1198066"/>
                <a:ext cx="552381" cy="219048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849EBCD-E5B6-B68A-E823-5DA13CC3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2140" t="19833" r="2140" b="10503"/>
            <a:stretch/>
          </p:blipFill>
          <p:spPr>
            <a:xfrm>
              <a:off x="6855144" y="2222395"/>
              <a:ext cx="1870426" cy="1066075"/>
            </a:xfrm>
            <a:prstGeom prst="rect">
              <a:avLst/>
            </a:prstGeom>
          </p:spPr>
        </p:pic>
        <p:pic>
          <p:nvPicPr>
            <p:cNvPr id="28" name="Picture 27" descr="A white circle with a number and arrow&#10;&#10;Description automatically generated">
              <a:extLst>
                <a:ext uri="{FF2B5EF4-FFF2-40B4-BE49-F238E27FC236}">
                  <a16:creationId xmlns:a16="http://schemas.microsoft.com/office/drawing/2014/main" id="{93283590-82CF-1614-85A1-C4E8A250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770" y="2403636"/>
              <a:ext cx="696788" cy="6967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5320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F4BFC-C039-6821-BA01-0CDA2C0D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packet&#10;&#10;AI-generated content may be incorrect.">
            <a:extLst>
              <a:ext uri="{FF2B5EF4-FFF2-40B4-BE49-F238E27FC236}">
                <a16:creationId xmlns:a16="http://schemas.microsoft.com/office/drawing/2014/main" id="{5CC572F2-C54F-369B-DF86-E5D4FEE1B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6242" r="13890" b="17708"/>
          <a:stretch/>
        </p:blipFill>
        <p:spPr>
          <a:xfrm>
            <a:off x="5857776" y="2745118"/>
            <a:ext cx="2653625" cy="1890477"/>
          </a:xfrm>
          <a:prstGeom prst="rect">
            <a:avLst/>
          </a:prstGeom>
        </p:spPr>
      </p:pic>
      <p:pic>
        <p:nvPicPr>
          <p:cNvPr id="11" name="Picture 10" descr="A close up of a package&#10;&#10;AI-generated content may be incorrect.">
            <a:extLst>
              <a:ext uri="{FF2B5EF4-FFF2-40B4-BE49-F238E27FC236}">
                <a16:creationId xmlns:a16="http://schemas.microsoft.com/office/drawing/2014/main" id="{83AE1950-111D-7CFE-7440-41C40959F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6" t="15408" r="12624" b="28182"/>
          <a:stretch/>
        </p:blipFill>
        <p:spPr>
          <a:xfrm>
            <a:off x="5900004" y="835416"/>
            <a:ext cx="2639160" cy="19517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2316BFD-8130-1092-15FB-2AD8347D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95C09-FAEF-0B66-36A9-1AD0E5670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905FCB-76A8-2C96-78B3-FF7560DC83EF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5130735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cs typeface="Calibri"/>
              </a:rPr>
              <a:t>SCAN CARTRIDGE (POUCH) BARCODE – </a:t>
            </a:r>
            <a:r>
              <a:rPr lang="en-US" b="1" dirty="0">
                <a:solidFill>
                  <a:srgbClr val="BD005C"/>
                </a:solidFill>
                <a:latin typeface="+mn-lt"/>
                <a:cs typeface="Calibri"/>
              </a:rPr>
              <a:t>EG6+</a:t>
            </a:r>
            <a:endParaRPr lang="en-US" dirty="0"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Scan the barcode on the cartridge pouch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analyzer is now ready, next prepare the sample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843B7-034C-4EE8-FAD1-34DC6A87153C}"/>
              </a:ext>
            </a:extLst>
          </p:cNvPr>
          <p:cNvSpPr txBox="1"/>
          <p:nvPr/>
        </p:nvSpPr>
        <p:spPr>
          <a:xfrm>
            <a:off x="767087" y="3613990"/>
            <a:ext cx="4778690" cy="8335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If an 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Invalid Cartridge Type </a:t>
            </a:r>
            <a:r>
              <a:rPr lang="en-US" sz="1000" b="1" dirty="0">
                <a:cs typeface="Calibri"/>
              </a:rPr>
              <a:t>message is displayed, contact the System Administrator.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Scanning is required. You must scan the barcode. This information cannot be entered manually.</a:t>
            </a:r>
            <a:endParaRPr lang="en-US" sz="1000" b="1" dirty="0">
              <a:ea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F9591F5-2647-FB53-D899-A61C8BBEA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693952"/>
            <a:ext cx="340568" cy="342207"/>
          </a:xfrm>
          <a:prstGeom prst="rect">
            <a:avLst/>
          </a:prstGeom>
        </p:spPr>
      </p:pic>
      <p:sp>
        <p:nvSpPr>
          <p:cNvPr id="12" name="Line 16">
            <a:extLst>
              <a:ext uri="{FF2B5EF4-FFF2-40B4-BE49-F238E27FC236}">
                <a16:creationId xmlns:a16="http://schemas.microsoft.com/office/drawing/2014/main" id="{9C736BD4-6292-9E4C-E114-A5CFDDBFE6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9754" y="2605508"/>
            <a:ext cx="98343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70314-A4A1-AEF4-BAAD-0E6F171F35B7}"/>
              </a:ext>
            </a:extLst>
          </p:cNvPr>
          <p:cNvSpPr txBox="1"/>
          <p:nvPr/>
        </p:nvSpPr>
        <p:spPr>
          <a:xfrm>
            <a:off x="2724150" y="2443692"/>
            <a:ext cx="2265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Calibri"/>
              </a:rPr>
              <a:t>SCAN THE LINEAR BARCODE</a:t>
            </a:r>
            <a:r>
              <a:rPr lang="en-US" sz="1400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95573-F6B1-DE6D-1C7C-2F2245ADC088}"/>
              </a:ext>
            </a:extLst>
          </p:cNvPr>
          <p:cNvSpPr txBox="1"/>
          <p:nvPr/>
        </p:nvSpPr>
        <p:spPr>
          <a:xfrm>
            <a:off x="2787650" y="2824692"/>
            <a:ext cx="25727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 dirty="0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73C13DE1-3638-DB38-7CCC-FFF0956C5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4752" y="2965340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386252-CF2A-DDBD-FDFB-2E488E9F55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950"/>
          <a:stretch/>
        </p:blipFill>
        <p:spPr>
          <a:xfrm>
            <a:off x="1070047" y="2436596"/>
            <a:ext cx="1475668" cy="317019"/>
          </a:xfrm>
          <a:prstGeom prst="rect">
            <a:avLst/>
          </a:prstGeom>
        </p:spPr>
      </p:pic>
      <p:pic>
        <p:nvPicPr>
          <p:cNvPr id="21" name="Picture 20" descr="A close up of a label&#10;&#10;AI-generated content may be incorrect.">
            <a:extLst>
              <a:ext uri="{FF2B5EF4-FFF2-40B4-BE49-F238E27FC236}">
                <a16:creationId xmlns:a16="http://schemas.microsoft.com/office/drawing/2014/main" id="{5107BA0C-ECA2-18F6-33DC-5713DF7773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3" t="27353" r="53884" b="19228"/>
          <a:stretch/>
        </p:blipFill>
        <p:spPr>
          <a:xfrm rot="16200000">
            <a:off x="1647622" y="1830518"/>
            <a:ext cx="296126" cy="1500064"/>
          </a:xfrm>
          <a:prstGeom prst="rect">
            <a:avLst/>
          </a:prstGeom>
        </p:spPr>
      </p:pic>
      <p:pic>
        <p:nvPicPr>
          <p:cNvPr id="22" name="Picture 21" descr="A close-up of a label&#10;&#10;AI-generated content may be incorrect.">
            <a:extLst>
              <a:ext uri="{FF2B5EF4-FFF2-40B4-BE49-F238E27FC236}">
                <a16:creationId xmlns:a16="http://schemas.microsoft.com/office/drawing/2014/main" id="{78C256D6-A675-A806-A109-0E08F1776F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24188" r="70008" b="64598"/>
          <a:stretch/>
        </p:blipFill>
        <p:spPr>
          <a:xfrm>
            <a:off x="2178056" y="2779260"/>
            <a:ext cx="385473" cy="3973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B775D6-96E5-940F-8712-BBC072686F15}"/>
              </a:ext>
            </a:extLst>
          </p:cNvPr>
          <p:cNvCxnSpPr>
            <a:cxnSpLocks/>
          </p:cNvCxnSpPr>
          <p:nvPr/>
        </p:nvCxnSpPr>
        <p:spPr>
          <a:xfrm>
            <a:off x="427355" y="3410744"/>
            <a:ext cx="5024409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2D82FF1-72DD-8CE8-780A-5F01AF1FC255}"/>
              </a:ext>
            </a:extLst>
          </p:cNvPr>
          <p:cNvSpPr/>
          <p:nvPr/>
        </p:nvSpPr>
        <p:spPr>
          <a:xfrm>
            <a:off x="7861873" y="1005046"/>
            <a:ext cx="378030" cy="1590059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5E3B51CD-A11D-8478-52D0-36AF9B90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74" y="530567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38" name="Text Box 19">
            <a:extLst>
              <a:ext uri="{FF2B5EF4-FFF2-40B4-BE49-F238E27FC236}">
                <a16:creationId xmlns:a16="http://schemas.microsoft.com/office/drawing/2014/main" id="{02C7D985-DCD8-CAD2-4A97-C16078A7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74" y="2558819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BACK</a:t>
            </a:r>
          </a:p>
        </p:txBody>
      </p:sp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2AD4F42A-E3E9-8005-4871-5EE6E74A08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1978" y="568471"/>
            <a:ext cx="548640" cy="548640"/>
          </a:xfrm>
          <a:prstGeom prst="rect">
            <a:avLst/>
          </a:prstGeom>
        </p:spPr>
      </p:pic>
      <p:pic>
        <p:nvPicPr>
          <p:cNvPr id="43" name="Graphic 42" descr="Close with solid fill">
            <a:extLst>
              <a:ext uri="{FF2B5EF4-FFF2-40B4-BE49-F238E27FC236}">
                <a16:creationId xmlns:a16="http://schemas.microsoft.com/office/drawing/2014/main" id="{2636D6D0-94A7-92CE-1D00-5A80F039D8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17423" y="685800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76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F4BFC-C039-6821-BA01-0CDA2C0D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abel&#10;&#10;AI-generated content may be incorrect.">
            <a:extLst>
              <a:ext uri="{FF2B5EF4-FFF2-40B4-BE49-F238E27FC236}">
                <a16:creationId xmlns:a16="http://schemas.microsoft.com/office/drawing/2014/main" id="{D3475525-B277-B8AF-41CC-013465BA7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4" t="18140" r="6213" b="16562"/>
          <a:stretch/>
        </p:blipFill>
        <p:spPr>
          <a:xfrm>
            <a:off x="6067569" y="2978197"/>
            <a:ext cx="2219948" cy="1556866"/>
          </a:xfrm>
          <a:prstGeom prst="rect">
            <a:avLst/>
          </a:prstGeom>
        </p:spPr>
      </p:pic>
      <p:pic>
        <p:nvPicPr>
          <p:cNvPr id="4" name="Picture 3" descr="A close up of a label&#10;&#10;AI-generated content may be incorrect.">
            <a:extLst>
              <a:ext uri="{FF2B5EF4-FFF2-40B4-BE49-F238E27FC236}">
                <a16:creationId xmlns:a16="http://schemas.microsoft.com/office/drawing/2014/main" id="{BAC8E022-78B7-03E4-6571-DB7E99434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18873" r="51503" b="15911"/>
          <a:stretch/>
        </p:blipFill>
        <p:spPr>
          <a:xfrm>
            <a:off x="6067569" y="947327"/>
            <a:ext cx="2182766" cy="15785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2316BFD-8130-1092-15FB-2AD8347D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95C09-FAEF-0B66-36A9-1AD0E5670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905FCB-76A8-2C96-78B3-FF7560DC83EF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5130735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cs typeface="Calibri"/>
              </a:rPr>
              <a:t>SCAN CARTRIDGE (POUCH) BARCODE – </a:t>
            </a:r>
            <a:r>
              <a:rPr lang="en-US" b="1" dirty="0">
                <a:solidFill>
                  <a:srgbClr val="F29B70"/>
                </a:solidFill>
                <a:latin typeface="+mn-lt"/>
                <a:cs typeface="Calibri"/>
              </a:rPr>
              <a:t>EG7+</a:t>
            </a:r>
            <a:endParaRPr lang="en-US" dirty="0"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Scan the barcode on the cartridge pouch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analyzer is now ready, next prepare the sample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843B7-034C-4EE8-FAD1-34DC6A87153C}"/>
              </a:ext>
            </a:extLst>
          </p:cNvPr>
          <p:cNvSpPr txBox="1"/>
          <p:nvPr/>
        </p:nvSpPr>
        <p:spPr>
          <a:xfrm>
            <a:off x="767087" y="3613990"/>
            <a:ext cx="4778690" cy="8335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If an 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Invalid Cartridge Type </a:t>
            </a:r>
            <a:r>
              <a:rPr lang="en-US" sz="1000" b="1" dirty="0">
                <a:cs typeface="Calibri"/>
              </a:rPr>
              <a:t>message is displayed, contact the System Administrator.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Scanning is required. You must scan the barcode. This information cannot be entered manually.</a:t>
            </a:r>
            <a:endParaRPr lang="en-US" sz="1000" b="1" dirty="0">
              <a:ea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F9591F5-2647-FB53-D899-A61C8BBEAB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3693952"/>
            <a:ext cx="340568" cy="342207"/>
          </a:xfrm>
          <a:prstGeom prst="rect">
            <a:avLst/>
          </a:prstGeom>
        </p:spPr>
      </p:pic>
      <p:sp>
        <p:nvSpPr>
          <p:cNvPr id="12" name="Line 16">
            <a:extLst>
              <a:ext uri="{FF2B5EF4-FFF2-40B4-BE49-F238E27FC236}">
                <a16:creationId xmlns:a16="http://schemas.microsoft.com/office/drawing/2014/main" id="{9C736BD4-6292-9E4C-E114-A5CFDDBFE6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9754" y="2605508"/>
            <a:ext cx="98343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70314-A4A1-AEF4-BAAD-0E6F171F35B7}"/>
              </a:ext>
            </a:extLst>
          </p:cNvPr>
          <p:cNvSpPr txBox="1"/>
          <p:nvPr/>
        </p:nvSpPr>
        <p:spPr>
          <a:xfrm>
            <a:off x="2724150" y="2443692"/>
            <a:ext cx="2265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Calibri"/>
              </a:rPr>
              <a:t>SCAN THE LINEAR BARCODE</a:t>
            </a:r>
            <a:r>
              <a:rPr lang="en-US" sz="1400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95573-F6B1-DE6D-1C7C-2F2245ADC088}"/>
              </a:ext>
            </a:extLst>
          </p:cNvPr>
          <p:cNvSpPr txBox="1"/>
          <p:nvPr/>
        </p:nvSpPr>
        <p:spPr>
          <a:xfrm>
            <a:off x="2787650" y="2824692"/>
            <a:ext cx="25727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 dirty="0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73C13DE1-3638-DB38-7CCC-FFF0956C5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4752" y="2965340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386252-CF2A-DDBD-FDFB-2E488E9F55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950"/>
          <a:stretch/>
        </p:blipFill>
        <p:spPr>
          <a:xfrm>
            <a:off x="1070047" y="2436596"/>
            <a:ext cx="1475668" cy="317019"/>
          </a:xfrm>
          <a:prstGeom prst="rect">
            <a:avLst/>
          </a:prstGeom>
        </p:spPr>
      </p:pic>
      <p:pic>
        <p:nvPicPr>
          <p:cNvPr id="21" name="Picture 20" descr="A close up of a label&#10;&#10;AI-generated content may be incorrect.">
            <a:extLst>
              <a:ext uri="{FF2B5EF4-FFF2-40B4-BE49-F238E27FC236}">
                <a16:creationId xmlns:a16="http://schemas.microsoft.com/office/drawing/2014/main" id="{5107BA0C-ECA2-18F6-33DC-5713DF777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3" t="27353" r="53884" b="19228"/>
          <a:stretch/>
        </p:blipFill>
        <p:spPr>
          <a:xfrm rot="16200000">
            <a:off x="1647622" y="1830518"/>
            <a:ext cx="296126" cy="1500064"/>
          </a:xfrm>
          <a:prstGeom prst="rect">
            <a:avLst/>
          </a:prstGeom>
        </p:spPr>
      </p:pic>
      <p:pic>
        <p:nvPicPr>
          <p:cNvPr id="22" name="Picture 21" descr="A close-up of a label&#10;&#10;AI-generated content may be incorrect.">
            <a:extLst>
              <a:ext uri="{FF2B5EF4-FFF2-40B4-BE49-F238E27FC236}">
                <a16:creationId xmlns:a16="http://schemas.microsoft.com/office/drawing/2014/main" id="{78C256D6-A675-A806-A109-0E08F1776F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24188" r="70008" b="64598"/>
          <a:stretch/>
        </p:blipFill>
        <p:spPr>
          <a:xfrm>
            <a:off x="2178056" y="2779260"/>
            <a:ext cx="385473" cy="3973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B775D6-96E5-940F-8712-BBC072686F15}"/>
              </a:ext>
            </a:extLst>
          </p:cNvPr>
          <p:cNvCxnSpPr>
            <a:cxnSpLocks/>
          </p:cNvCxnSpPr>
          <p:nvPr/>
        </p:nvCxnSpPr>
        <p:spPr>
          <a:xfrm>
            <a:off x="427355" y="3410744"/>
            <a:ext cx="506597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2D82FF1-72DD-8CE8-780A-5F01AF1FC255}"/>
              </a:ext>
            </a:extLst>
          </p:cNvPr>
          <p:cNvSpPr/>
          <p:nvPr/>
        </p:nvSpPr>
        <p:spPr>
          <a:xfrm>
            <a:off x="7804743" y="935850"/>
            <a:ext cx="378030" cy="1590059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5E3B51CD-A11D-8478-52D0-36AF9B90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474" y="572732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38" name="Text Box 19">
            <a:extLst>
              <a:ext uri="{FF2B5EF4-FFF2-40B4-BE49-F238E27FC236}">
                <a16:creationId xmlns:a16="http://schemas.microsoft.com/office/drawing/2014/main" id="{02C7D985-DCD8-CAD2-4A97-C16078A7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667" y="2617592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BACK</a:t>
            </a:r>
          </a:p>
        </p:txBody>
      </p:sp>
      <p:pic>
        <p:nvPicPr>
          <p:cNvPr id="39" name="Graphic 38" descr="Checkmark with solid fill">
            <a:extLst>
              <a:ext uri="{FF2B5EF4-FFF2-40B4-BE49-F238E27FC236}">
                <a16:creationId xmlns:a16="http://schemas.microsoft.com/office/drawing/2014/main" id="{2AD4F42A-E3E9-8005-4871-5EE6E74A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4743" y="681786"/>
            <a:ext cx="548640" cy="548640"/>
          </a:xfrm>
          <a:prstGeom prst="rect">
            <a:avLst/>
          </a:prstGeom>
        </p:spPr>
      </p:pic>
      <p:pic>
        <p:nvPicPr>
          <p:cNvPr id="43" name="Graphic 42" descr="Close with solid fill">
            <a:extLst>
              <a:ext uri="{FF2B5EF4-FFF2-40B4-BE49-F238E27FC236}">
                <a16:creationId xmlns:a16="http://schemas.microsoft.com/office/drawing/2014/main" id="{2636D6D0-94A7-92CE-1D00-5A80F039D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5493" y="760514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702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72F6-C596-2880-5BEC-C151173A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5E35A-4D49-C658-2CEB-83BD30A5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</a:t>
            </a:r>
            <a:endParaRPr lang="en-US" b="1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1CB3-1A36-7EFB-C50F-F5773B3D6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6200B-2D42-9862-E76C-9F9787B535AD}"/>
              </a:ext>
            </a:extLst>
          </p:cNvPr>
          <p:cNvSpPr txBox="1"/>
          <p:nvPr/>
        </p:nvSpPr>
        <p:spPr>
          <a:xfrm>
            <a:off x="1163492" y="1423121"/>
            <a:ext cx="4978306" cy="80021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The </a:t>
            </a:r>
            <a:r>
              <a:rPr lang="en-US" sz="1400" i="1" dirty="0">
                <a:cs typeface="Calibri" panose="020F0502020204030204" pitchFamily="34" charset="0"/>
              </a:rPr>
              <a:t>i-STAT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BD005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EG6+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BD005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lang="en-US" sz="1400" dirty="0">
                <a:cs typeface="Calibri" panose="020F0502020204030204" pitchFamily="34" charset="0"/>
              </a:rPr>
              <a:t>&amp; </a:t>
            </a:r>
            <a:r>
              <a:rPr lang="en-US" sz="1400" i="1" dirty="0">
                <a:cs typeface="Calibri" panose="020F0502020204030204" pitchFamily="34" charset="0"/>
              </a:rPr>
              <a:t>i-STAT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29B7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EG7+</a:t>
            </a:r>
            <a:r>
              <a:rPr lang="en-US" sz="1400" i="1" dirty="0">
                <a:cs typeface="Calibri" panose="020F0502020204030204" pitchFamily="34" charset="0"/>
              </a:rPr>
              <a:t> </a:t>
            </a:r>
            <a:r>
              <a:rPr lang="en-US" sz="1400" dirty="0">
                <a:cs typeface="Calibri" panose="020F0502020204030204" pitchFamily="34" charset="0"/>
              </a:rPr>
              <a:t>cartridges require arterial, venous or capillary whole blood (approximately 95μL)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85F69-9E36-65D2-9B2E-1DCED0F953FB}"/>
              </a:ext>
            </a:extLst>
          </p:cNvPr>
          <p:cNvSpPr txBox="1"/>
          <p:nvPr/>
        </p:nvSpPr>
        <p:spPr>
          <a:xfrm>
            <a:off x="1163491" y="2340012"/>
            <a:ext cx="4329836" cy="1508105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DO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</a:t>
            </a:r>
            <a:r>
              <a:rPr lang="en-US" sz="1300" dirty="0">
                <a:cs typeface="Calibri" panose="020F0502020204030204" pitchFamily="34" charset="0"/>
              </a:rPr>
              <a:t> use a collection technique resulting in good blood flow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</a:t>
            </a:r>
            <a:r>
              <a:rPr lang="en-US" sz="1300" dirty="0">
                <a:cs typeface="Calibri" panose="020F0502020204030204" pitchFamily="34" charset="0"/>
              </a:rPr>
              <a:t> collect a venous specimen ensuring proper order of draw &amp; fill a lithium heparin or nonanticoagulated blood collection tube to capacity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cartridge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to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‘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fill’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line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immediately. Delay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in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filling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may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produce erroneous</a:t>
            </a:r>
            <a:r>
              <a:rPr lang="en-US" sz="1300" kern="0" spc="-9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results</a:t>
            </a:r>
            <a:endParaRPr lang="en-US" sz="1300" dirty="0"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A655B-521C-DBEC-51A9-60E374E7BB68}"/>
              </a:ext>
            </a:extLst>
          </p:cNvPr>
          <p:cNvSpPr txBox="1"/>
          <p:nvPr/>
        </p:nvSpPr>
        <p:spPr>
          <a:xfrm>
            <a:off x="5830243" y="2340012"/>
            <a:ext cx="2566211" cy="1508105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DO NOT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dirty="0">
                <a:cs typeface="Calibri" panose="020F0502020204030204" pitchFamily="34" charset="0"/>
              </a:rPr>
              <a:t>DO NOT </a:t>
            </a:r>
            <a:r>
              <a:rPr lang="en-US" sz="1300" dirty="0">
                <a:cs typeface="Calibri" panose="020F0502020204030204" pitchFamily="34" charset="0"/>
              </a:rPr>
              <a:t>collect a sample from an arm with an IV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underfill a blood collection tube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incorrectly handle or incorrectly fill the cartridge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AE978-2EEE-A232-E197-A1AC3AEB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312" y="960120"/>
            <a:ext cx="1378075" cy="121718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206457AF-BE8C-7EF9-5586-308F684B6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80" y="1496899"/>
            <a:ext cx="595548" cy="571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93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 </a:t>
            </a:r>
            <a:r>
              <a:rPr lang="en-US" sz="1400" dirty="0"/>
              <a:t>-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76656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BLOOD COLLECTION OPTIONS</a:t>
            </a:r>
            <a:r>
              <a:rPr lang="en-US" dirty="0"/>
              <a:t> (part 1 of 2)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7FE60-EFAC-8533-C0AA-7119CB713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496270"/>
              </p:ext>
            </p:extLst>
          </p:nvPr>
        </p:nvGraphicFramePr>
        <p:xfrm>
          <a:off x="502920" y="1555596"/>
          <a:ext cx="7731072" cy="26693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7134">
                  <a:extLst>
                    <a:ext uri="{9D8B030D-6E8A-4147-A177-3AD203B41FA5}">
                      <a16:colId xmlns:a16="http://schemas.microsoft.com/office/drawing/2014/main" val="1511315947"/>
                    </a:ext>
                  </a:extLst>
                </a:gridCol>
                <a:gridCol w="1533158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821429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96260962"/>
                    </a:ext>
                  </a:extLst>
                </a:gridCol>
                <a:gridCol w="1562603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866899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  <a:gridCol w="1218192">
                  <a:extLst>
                    <a:ext uri="{9D8B030D-6E8A-4147-A177-3AD203B41FA5}">
                      <a16:colId xmlns:a16="http://schemas.microsoft.com/office/drawing/2014/main" val="1128459540"/>
                    </a:ext>
                  </a:extLst>
                </a:gridCol>
                <a:gridCol w="876257">
                  <a:extLst>
                    <a:ext uri="{9D8B030D-6E8A-4147-A177-3AD203B41FA5}">
                      <a16:colId xmlns:a16="http://schemas.microsoft.com/office/drawing/2014/main" val="1222109410"/>
                    </a:ext>
                  </a:extLst>
                </a:gridCol>
              </a:tblGrid>
              <a:tr h="478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 dirty="0">
                          <a:solidFill>
                            <a:schemeClr val="bg1"/>
                          </a:solidFill>
                          <a:effectLst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SYRINGES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7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EVACUATED TUBES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CAPILLARY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 dirty="0">
                          <a:solidFill>
                            <a:schemeClr val="tx1"/>
                          </a:solidFill>
                          <a:effectLst/>
                        </a:rPr>
                        <a:t>Test Timing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590724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pH, PCO</a:t>
                      </a:r>
                      <a:r>
                        <a:rPr lang="en-US" sz="1000" b="1" i="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PO</a:t>
                      </a:r>
                      <a:r>
                        <a:rPr lang="en-US" sz="900" b="1" i="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900" b="1" i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</a:t>
                      </a:r>
                      <a:br>
                        <a:rPr lang="en-US" sz="900" b="1" i="0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br>
                        <a:rPr lang="en-US" sz="900" b="1" i="0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1" i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iCa (on EG7+)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balanced heparin anticoagulant or lithium heparin if labeled for the measurement of electrolytes (for pH, PCO2, and PO2 only)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1572939">
                <a:tc vMerge="1"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 balanced heparin anticoagulant (or lithium heparin anticoagulant for pH, PCO2, and PO2 only) (syringe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Maintain anaerobic conditions.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Remix thoroughly before filling cartridge.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 anticoagulant (tubes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Maintain anaerobic conditions.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Remix thoroughly before filling cartridge.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minutes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6542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 </a:t>
            </a:r>
            <a:r>
              <a:rPr lang="en-US" sz="1400" dirty="0"/>
              <a:t>- cont’d</a:t>
            </a:r>
            <a:endParaRPr lang="en-US" sz="1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60559"/>
            <a:ext cx="3984625" cy="21697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BLOOD COLLECTION OPTIONS (part 2 of 2)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7FE60-EFAC-8533-C0AA-7119CB713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010643"/>
              </p:ext>
            </p:extLst>
          </p:nvPr>
        </p:nvGraphicFramePr>
        <p:xfrm>
          <a:off x="502920" y="1555596"/>
          <a:ext cx="7731072" cy="29376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7134">
                  <a:extLst>
                    <a:ext uri="{9D8B030D-6E8A-4147-A177-3AD203B41FA5}">
                      <a16:colId xmlns:a16="http://schemas.microsoft.com/office/drawing/2014/main" val="1511315947"/>
                    </a:ext>
                  </a:extLst>
                </a:gridCol>
                <a:gridCol w="1533158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906484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96260962"/>
                    </a:ext>
                  </a:extLst>
                </a:gridCol>
                <a:gridCol w="1459735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830200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  <a:gridCol w="1272704">
                  <a:extLst>
                    <a:ext uri="{9D8B030D-6E8A-4147-A177-3AD203B41FA5}">
                      <a16:colId xmlns:a16="http://schemas.microsoft.com/office/drawing/2014/main" val="1128459540"/>
                    </a:ext>
                  </a:extLst>
                </a:gridCol>
                <a:gridCol w="876257">
                  <a:extLst>
                    <a:ext uri="{9D8B030D-6E8A-4147-A177-3AD203B41FA5}">
                      <a16:colId xmlns:a16="http://schemas.microsoft.com/office/drawing/2014/main" val="1222109410"/>
                    </a:ext>
                  </a:extLst>
                </a:gridCol>
              </a:tblGrid>
              <a:tr h="478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 dirty="0">
                          <a:solidFill>
                            <a:schemeClr val="bg1"/>
                          </a:solidFill>
                          <a:effectLst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SYRINGES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7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EVACUATED TUBES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</a:rPr>
                        <a:t>CAPILLARY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 cap="all" baseline="0" dirty="0">
                          <a:solidFill>
                            <a:schemeClr val="tx1"/>
                          </a:solidFill>
                          <a:effectLst/>
                        </a:rPr>
                        <a:t>Test Timing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886275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Sodium,</a:t>
                      </a:r>
                      <a:b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Potassium,  Hematocrit</a:t>
                      </a:r>
                      <a:endParaRPr lang="en-US" sz="900" b="1" i="0" baseline="-25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Without anticoagulant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 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balanced heparin anticoagulant </a:t>
                      </a:r>
                      <a:b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</a:t>
                      </a:r>
                      <a:b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lithium heparin if labeled for the measurement of electrolytes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minutes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1572939">
                <a:tc vMerge="1"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With balanced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heparin anticoagulant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 lithium heparin anticoagulant (syringe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Remix thoroughly  before filling cartridge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minutes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 lithium heparin  anticoagulant (tubes must be filled per manufacturer's recommendation)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Remix thoroughly  before filling cartridge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minutes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99542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348150" cy="390526"/>
          </a:xfrm>
        </p:spPr>
        <p:txBody>
          <a:bodyPr/>
          <a:lstStyle/>
          <a:p>
            <a:r>
              <a:rPr lang="en-US" dirty="0"/>
              <a:t>Running the test</a:t>
            </a:r>
            <a:endParaRPr lang="en-US" sz="24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28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056170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REMOVE THE CARTRIDGE FROM </a:t>
            </a:r>
          </a:p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THE CARTRIDGE POUCH– </a:t>
            </a:r>
            <a:r>
              <a:rPr lang="en-US" b="1" dirty="0">
                <a:solidFill>
                  <a:srgbClr val="BD005C"/>
                </a:solidFill>
                <a:latin typeface="+mn-lt"/>
              </a:rPr>
              <a:t>EG6+</a:t>
            </a:r>
            <a:r>
              <a:rPr lang="en-US" dirty="0">
                <a:latin typeface="+mn-lt"/>
              </a:rPr>
              <a:t>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Place the cartridge on a clean, flat, level,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799216" y="3020331"/>
            <a:ext cx="4233797" cy="14234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touch the sensors on the top of the cartridge.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 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expose cartridges to temperatures above 30°C (86°F).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0E3067-B3E2-1E6D-ED85-3FF7F9B81495}"/>
              </a:ext>
            </a:extLst>
          </p:cNvPr>
          <p:cNvCxnSpPr>
            <a:cxnSpLocks/>
          </p:cNvCxnSpPr>
          <p:nvPr/>
        </p:nvCxnSpPr>
        <p:spPr>
          <a:xfrm>
            <a:off x="502920" y="2755164"/>
            <a:ext cx="421158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8DD5607-0BB9-7B54-F0F4-50D3E2F8A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47726"/>
              </p:ext>
            </p:extLst>
          </p:nvPr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B2D075-7773-102C-5A26-3ECC1AE8AA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2" y="3100293"/>
            <a:ext cx="342207" cy="3422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DB5621-48CC-8714-1F2C-BB9B608278F9}"/>
              </a:ext>
            </a:extLst>
          </p:cNvPr>
          <p:cNvGrpSpPr/>
          <p:nvPr/>
        </p:nvGrpSpPr>
        <p:grpSpPr>
          <a:xfrm>
            <a:off x="5312885" y="806421"/>
            <a:ext cx="3236826" cy="3792370"/>
            <a:chOff x="5667148" y="844303"/>
            <a:chExt cx="3236826" cy="3792370"/>
          </a:xfrm>
        </p:grpSpPr>
        <p:pic>
          <p:nvPicPr>
            <p:cNvPr id="16" name="Picture 15" descr="A white device with a red label&#10;&#10;AI-generated content may be incorrect.">
              <a:extLst>
                <a:ext uri="{FF2B5EF4-FFF2-40B4-BE49-F238E27FC236}">
                  <a16:creationId xmlns:a16="http://schemas.microsoft.com/office/drawing/2014/main" id="{52BF7BE6-D360-47BD-C25F-B8DB5EFE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148" y="2725812"/>
              <a:ext cx="1305984" cy="1910861"/>
            </a:xfrm>
            <a:prstGeom prst="rect">
              <a:avLst/>
            </a:prstGeom>
          </p:spPr>
        </p:pic>
        <p:pic>
          <p:nvPicPr>
            <p:cNvPr id="19" name="Picture 18" descr="A white device with a red label&#10;&#10;AI-generated content may be incorrect.">
              <a:extLst>
                <a:ext uri="{FF2B5EF4-FFF2-40B4-BE49-F238E27FC236}">
                  <a16:creationId xmlns:a16="http://schemas.microsoft.com/office/drawing/2014/main" id="{24A7F80B-E615-5D5C-CB29-7AE025DC7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098" y="844303"/>
              <a:ext cx="1305984" cy="1910861"/>
            </a:xfrm>
            <a:prstGeom prst="rect">
              <a:avLst/>
            </a:prstGeom>
          </p:spPr>
        </p:pic>
        <p:sp>
          <p:nvSpPr>
            <p:cNvPr id="31" name="Line 16">
              <a:extLst>
                <a:ext uri="{FF2B5EF4-FFF2-40B4-BE49-F238E27FC236}">
                  <a16:creationId xmlns:a16="http://schemas.microsoft.com/office/drawing/2014/main" id="{2D6E83DC-6C83-B7CC-4F15-C47DF792A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58708" y="1152037"/>
              <a:ext cx="25894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71E91DDA-3550-4245-368F-F52BDB0353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60402" y="3422211"/>
              <a:ext cx="51789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711E500-7E32-3BD1-7200-8D765192064C}"/>
                </a:ext>
              </a:extLst>
            </p:cNvPr>
            <p:cNvSpPr/>
            <p:nvPr/>
          </p:nvSpPr>
          <p:spPr>
            <a:xfrm>
              <a:off x="5856860" y="1036621"/>
              <a:ext cx="902593" cy="2308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0B30F840-7C15-5F77-3B76-8CE4700A00BC}"/>
                </a:ext>
              </a:extLst>
            </p:cNvPr>
            <p:cNvSpPr/>
            <p:nvPr/>
          </p:nvSpPr>
          <p:spPr>
            <a:xfrm>
              <a:off x="6115551" y="3208390"/>
              <a:ext cx="432391" cy="427642"/>
            </a:xfrm>
            <a:prstGeom prst="flowChartConnector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F88A03-28E7-CD88-F297-F05AA82878F1}"/>
                </a:ext>
              </a:extLst>
            </p:cNvPr>
            <p:cNvSpPr txBox="1"/>
            <p:nvPr/>
          </p:nvSpPr>
          <p:spPr>
            <a:xfrm>
              <a:off x="6985592" y="953454"/>
              <a:ext cx="1776231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DO NOT </a:t>
              </a:r>
            </a:p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TOUCH THE SENSORS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0AF45C-A9C6-F0AA-370C-2C5B2E0CA9C7}"/>
                </a:ext>
              </a:extLst>
            </p:cNvPr>
            <p:cNvSpPr txBox="1"/>
            <p:nvPr/>
          </p:nvSpPr>
          <p:spPr>
            <a:xfrm>
              <a:off x="7004075" y="3080760"/>
              <a:ext cx="1899899" cy="633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DO NOT TOUCH THE CENTER OF THE CARTRIDGE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3797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4A616-5543-EC9E-FF55-1A5370323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5DF670-2D58-7B4C-543C-3666976E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</a:t>
            </a:r>
            <a:endParaRPr lang="en-US" sz="24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C411F-5A5B-B33F-405A-43B84E77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B289-3AA9-54D5-E1BC-CCDBF90ECA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056170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REMOVE THE CARTRIDGE FROM </a:t>
            </a:r>
          </a:p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THE CARTRIDGE POUCH – </a:t>
            </a:r>
            <a:r>
              <a:rPr lang="en-US" b="1" dirty="0">
                <a:solidFill>
                  <a:srgbClr val="F29B70"/>
                </a:solidFill>
                <a:latin typeface="+mn-lt"/>
              </a:rPr>
              <a:t>EG7+</a:t>
            </a:r>
            <a:r>
              <a:rPr lang="en-US" dirty="0">
                <a:latin typeface="+mn-lt"/>
              </a:rPr>
              <a:t>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Place the cartridge on a clean, flat, level,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7D2AE-0B7F-125C-9F1B-E5C4889C67C4}"/>
              </a:ext>
            </a:extLst>
          </p:cNvPr>
          <p:cNvSpPr txBox="1"/>
          <p:nvPr/>
        </p:nvSpPr>
        <p:spPr>
          <a:xfrm>
            <a:off x="797184" y="3010950"/>
            <a:ext cx="4233797" cy="14234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touch the sensors on the top of the cartridge.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 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expose cartridges to temperatures above 30°C (86°F).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6EF8A4-3ADA-AB86-E6B3-5F38218BB3C9}"/>
              </a:ext>
            </a:extLst>
          </p:cNvPr>
          <p:cNvCxnSpPr>
            <a:cxnSpLocks/>
          </p:cNvCxnSpPr>
          <p:nvPr/>
        </p:nvCxnSpPr>
        <p:spPr>
          <a:xfrm>
            <a:off x="502920" y="2738641"/>
            <a:ext cx="424721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0680CD66-9D32-895C-1077-BF033F4AD0CC}"/>
              </a:ext>
            </a:extLst>
          </p:cNvPr>
          <p:cNvGraphicFramePr>
            <a:graphicFrameLocks/>
          </p:cNvGraphicFramePr>
          <p:nvPr/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0BE0AB5-12EC-5607-16C4-7755C7376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0" y="3090912"/>
            <a:ext cx="342207" cy="3422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BE3805-0AD6-DD8C-96D9-713A2195B8D7}"/>
              </a:ext>
            </a:extLst>
          </p:cNvPr>
          <p:cNvGrpSpPr/>
          <p:nvPr/>
        </p:nvGrpSpPr>
        <p:grpSpPr>
          <a:xfrm>
            <a:off x="5325245" y="764857"/>
            <a:ext cx="3236823" cy="3838452"/>
            <a:chOff x="5667151" y="830569"/>
            <a:chExt cx="3236823" cy="38384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3394E9-5500-9E76-158E-A27C3564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7151" y="2738641"/>
              <a:ext cx="1334065" cy="19303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756199-83AA-E678-EDEC-6C96D8EC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590" y="830569"/>
              <a:ext cx="1334065" cy="1930380"/>
            </a:xfrm>
            <a:prstGeom prst="rect">
              <a:avLst/>
            </a:prstGeom>
          </p:spPr>
        </p:pic>
        <p:sp>
          <p:nvSpPr>
            <p:cNvPr id="31" name="Line 16">
              <a:extLst>
                <a:ext uri="{FF2B5EF4-FFF2-40B4-BE49-F238E27FC236}">
                  <a16:creationId xmlns:a16="http://schemas.microsoft.com/office/drawing/2014/main" id="{76403082-11E5-09AE-7D77-A32FEFB93D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58708" y="1152037"/>
              <a:ext cx="258947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F82B65BE-8C05-12AE-76FB-2F611866B0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60402" y="3422211"/>
              <a:ext cx="517894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E335D5-2540-301E-87AC-92D7BEA093AF}"/>
                </a:ext>
              </a:extLst>
            </p:cNvPr>
            <p:cNvSpPr/>
            <p:nvPr/>
          </p:nvSpPr>
          <p:spPr>
            <a:xfrm>
              <a:off x="5856860" y="1036621"/>
              <a:ext cx="902593" cy="2308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E084F57E-565A-CD5A-9E68-073CC77A4ED3}"/>
                </a:ext>
              </a:extLst>
            </p:cNvPr>
            <p:cNvSpPr/>
            <p:nvPr/>
          </p:nvSpPr>
          <p:spPr>
            <a:xfrm>
              <a:off x="6115551" y="3208390"/>
              <a:ext cx="432391" cy="427642"/>
            </a:xfrm>
            <a:prstGeom prst="flowChartConnector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3184DC-93B6-B057-5C37-F3CB29B2B77C}"/>
                </a:ext>
              </a:extLst>
            </p:cNvPr>
            <p:cNvSpPr txBox="1"/>
            <p:nvPr/>
          </p:nvSpPr>
          <p:spPr>
            <a:xfrm>
              <a:off x="6985592" y="953454"/>
              <a:ext cx="1776231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DO NOT </a:t>
              </a:r>
            </a:p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TOUCH THE SENSORS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883348-B618-A1E9-075A-2F467E90513A}"/>
                </a:ext>
              </a:extLst>
            </p:cNvPr>
            <p:cNvSpPr txBox="1"/>
            <p:nvPr/>
          </p:nvSpPr>
          <p:spPr>
            <a:xfrm>
              <a:off x="7004075" y="3080760"/>
              <a:ext cx="1899899" cy="633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DO NOT TOUCH THE CENTER OF THE CARTRIDGE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33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 dirty="0">
                <a:solidFill>
                  <a:srgbClr val="004F70"/>
                </a:solidFill>
                <a:latin typeface="Calibri"/>
                <a:cs typeface="Calibri"/>
              </a:rPr>
              <a:t>PERFORMING A PATIENT TEST |</a:t>
            </a:r>
            <a:r>
              <a:rPr sz="1300" spc="35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 dirty="0">
                <a:solidFill>
                  <a:srgbClr val="004F70"/>
                </a:solidFill>
                <a:latin typeface="Calibri"/>
                <a:cs typeface="Calibri"/>
              </a:rPr>
              <a:t>i-STAT EG6+ / EG7+ CARTRIDGE</a:t>
            </a:r>
            <a:endParaRPr lang="en-US" sz="1300" spc="75" dirty="0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basic</a:t>
            </a:r>
            <a:r>
              <a:rPr lang="en-US" sz="1200" i="1" dirty="0">
                <a:latin typeface="Georgia"/>
                <a:cs typeface="Georgia"/>
              </a:rPr>
              <a:t> i-STAT </a:t>
            </a:r>
            <a:r>
              <a:rPr lang="en-US" sz="1200" dirty="0">
                <a:latin typeface="Georgia"/>
                <a:cs typeface="Georgia"/>
              </a:rPr>
              <a:t>cartridge handling</a:t>
            </a:r>
            <a:endParaRPr lang="en-US" sz="1200" i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steps of running an </a:t>
            </a:r>
            <a:r>
              <a:rPr lang="en-US" sz="1200" i="1" dirty="0">
                <a:latin typeface="Georgia"/>
                <a:cs typeface="Georgia"/>
              </a:rPr>
              <a:t>i-STAT</a:t>
            </a:r>
            <a:r>
              <a:rPr lang="en-US" sz="1200" dirty="0">
                <a:latin typeface="Georgia"/>
                <a:cs typeface="Georgia"/>
              </a:rPr>
              <a:t> test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Troubleshooting and factors affecting samples prior to analysis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lang="en-US" spc="-10" dirty="0"/>
              <a:t>o</a:t>
            </a:r>
            <a:r>
              <a:rPr spc="-10" dirty="0"/>
              <a:t>bjectives</a:t>
            </a:r>
          </a:p>
        </p:txBody>
      </p:sp>
      <p:sp>
        <p:nvSpPr>
          <p:cNvPr id="12" name="object 12"/>
          <p:cNvSpPr/>
          <p:nvPr/>
        </p:nvSpPr>
        <p:spPr>
          <a:xfrm flipV="1">
            <a:off x="559769" y="2722834"/>
            <a:ext cx="3412528" cy="110867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 flipV="1">
            <a:off x="559768" y="3217149"/>
            <a:ext cx="3412529" cy="140808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606C83-53CB-A80D-9209-BCC8D4C193E0}"/>
              </a:ext>
            </a:extLst>
          </p:cNvPr>
          <p:cNvGrpSpPr/>
          <p:nvPr/>
        </p:nvGrpSpPr>
        <p:grpSpPr>
          <a:xfrm>
            <a:off x="512186" y="1680925"/>
            <a:ext cx="3251849" cy="390526"/>
            <a:chOff x="4066256" y="1629210"/>
            <a:chExt cx="3251849" cy="477091"/>
          </a:xfrm>
        </p:grpSpPr>
        <p:sp>
          <p:nvSpPr>
            <p:cNvPr id="15" name="object 15"/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179440" y="1702127"/>
              <a:ext cx="781477" cy="2969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 OVERVIEW</a:t>
              </a:r>
              <a:endParaRPr sz="11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2F7488C5-8424-187E-6DDE-75FBC526659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08D3F10-D71F-391A-4E04-5157D5E4A45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357566" y="1714952"/>
              <a:ext cx="926767" cy="271293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900"/>
                </a:lnSpc>
                <a:spcBef>
                  <a:spcPts val="250"/>
                </a:spcBef>
              </a:pP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  RUNNING </a:t>
              </a:r>
              <a:b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11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6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7514D337-1701-3A21-D786-394E95260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15" y="1404888"/>
            <a:ext cx="1396648" cy="2043517"/>
          </a:xfrm>
          <a:prstGeom prst="rect">
            <a:avLst/>
          </a:prstGeom>
        </p:spPr>
      </p:pic>
      <p:pic>
        <p:nvPicPr>
          <p:cNvPr id="22" name="Picture 21" descr="A white device with a red and blue text&#10;&#10;AI-generated content may be incorrect.">
            <a:extLst>
              <a:ext uri="{FF2B5EF4-FFF2-40B4-BE49-F238E27FC236}">
                <a16:creationId xmlns:a16="http://schemas.microsoft.com/office/drawing/2014/main" id="{72F873C6-9FC9-75FC-7D62-13647BB17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63" y="1393104"/>
            <a:ext cx="1396648" cy="2043514"/>
          </a:xfrm>
          <a:prstGeom prst="rect">
            <a:avLst/>
          </a:prstGeom>
        </p:spPr>
      </p:pic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DF3442E6-A196-A8F0-D8D7-EFEA93CA6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89" y="3460189"/>
            <a:ext cx="1392948" cy="455212"/>
          </a:xfrm>
          <a:prstGeom prst="rect">
            <a:avLst/>
          </a:prstGeom>
        </p:spPr>
      </p:pic>
      <p:sp>
        <p:nvSpPr>
          <p:cNvPr id="9" name="object 20">
            <a:extLst>
              <a:ext uri="{FF2B5EF4-FFF2-40B4-BE49-F238E27FC236}">
                <a16:creationId xmlns:a16="http://schemas.microsoft.com/office/drawing/2014/main" id="{9BB71F83-B771-C0D6-B2FE-506D6A237BF3}"/>
              </a:ext>
            </a:extLst>
          </p:cNvPr>
          <p:cNvSpPr txBox="1"/>
          <p:nvPr/>
        </p:nvSpPr>
        <p:spPr>
          <a:xfrm>
            <a:off x="2725223" y="1747651"/>
            <a:ext cx="887737" cy="296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100"/>
              </a:lnSpc>
              <a:spcBef>
                <a:spcPts val="100"/>
              </a:spcBef>
            </a:pPr>
            <a:r>
              <a:rPr lang="en-US" sz="1100" b="1" dirty="0">
                <a:solidFill>
                  <a:schemeClr val="bg1"/>
                </a:solidFill>
                <a:cs typeface="Calibri"/>
              </a:rPr>
              <a:t>AVOIDING ERRORS</a:t>
            </a:r>
            <a:endParaRPr lang="en-US" sz="1100" dirty="0">
              <a:solidFill>
                <a:schemeClr val="bg1"/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BC53-7883-9FD9-7230-7D4BEC9C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F3BA22-0ED1-DFA5-E8F1-93E22068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1100-3F32-B1F9-CB57-A7FB39A69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739A-D598-C887-1DF4-3DD70C90B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32291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WHOLE BLOOD: COLLECT AND MIX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Collect a whole blood sample into a lithium heparin evacuated blood collection tube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Invert the lithium heparin collection tube at least </a:t>
            </a:r>
            <a:r>
              <a:rPr lang="en-US" sz="1400" b="1" dirty="0">
                <a:solidFill>
                  <a:schemeClr val="tx1"/>
                </a:solidFill>
              </a:rPr>
              <a:t>10 times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sample was collected into a syringe, invert syringe for </a:t>
            </a:r>
            <a:r>
              <a:rPr lang="en-US" sz="1400" b="1" dirty="0">
                <a:solidFill>
                  <a:schemeClr val="tx1"/>
                </a:solidFill>
              </a:rPr>
              <a:t>5 seconds</a:t>
            </a:r>
            <a:r>
              <a:rPr lang="en-US" sz="1400" dirty="0">
                <a:solidFill>
                  <a:schemeClr val="tx1"/>
                </a:solidFill>
              </a:rPr>
              <a:t>, then roll between the palms (hands parallel to the ground)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5 seconds</a:t>
            </a:r>
            <a:r>
              <a:rPr lang="en-US" sz="1400" dirty="0">
                <a:solidFill>
                  <a:schemeClr val="tx1"/>
                </a:solidFill>
              </a:rPr>
              <a:t>, flip and roll for an additional </a:t>
            </a:r>
            <a:r>
              <a:rPr lang="en-US" sz="1400" b="1" dirty="0">
                <a:solidFill>
                  <a:schemeClr val="tx1"/>
                </a:solidFill>
              </a:rPr>
              <a:t>5 seconds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Expelling 2 drops </a:t>
            </a:r>
            <a:r>
              <a:rPr lang="en-US" sz="1400" dirty="0">
                <a:solidFill>
                  <a:schemeClr val="tx1"/>
                </a:solidFill>
              </a:rPr>
              <a:t>before filling a cartridge is desired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AB77-EFFA-E1ED-D0A9-50B3B7085222}"/>
              </a:ext>
            </a:extLst>
          </p:cNvPr>
          <p:cNvSpPr txBox="1"/>
          <p:nvPr/>
        </p:nvSpPr>
        <p:spPr>
          <a:xfrm>
            <a:off x="888828" y="3635959"/>
            <a:ext cx="3867820" cy="8976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0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Caution should be used when handling materials that may contain transmissible infectious agents.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Fill evacuated tube per manufacturer’s recommendations.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5DB6-8C3C-7E18-38EA-6FC4E0385B0A}"/>
              </a:ext>
            </a:extLst>
          </p:cNvPr>
          <p:cNvCxnSpPr>
            <a:cxnSpLocks/>
          </p:cNvCxnSpPr>
          <p:nvPr/>
        </p:nvCxnSpPr>
        <p:spPr>
          <a:xfrm flipV="1">
            <a:off x="502920" y="3408218"/>
            <a:ext cx="5030981" cy="44303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4AB2BA-9F4A-0701-61F7-2DAA6EB7B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4" y="3715921"/>
            <a:ext cx="342207" cy="3422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379C1FD-1005-6662-94AE-66A4D1850B72}"/>
              </a:ext>
            </a:extLst>
          </p:cNvPr>
          <p:cNvGrpSpPr/>
          <p:nvPr/>
        </p:nvGrpSpPr>
        <p:grpSpPr>
          <a:xfrm>
            <a:off x="5928742" y="2713058"/>
            <a:ext cx="2109984" cy="1860848"/>
            <a:chOff x="6355667" y="2711507"/>
            <a:chExt cx="2109984" cy="18608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92009A-7F11-EF91-7573-441425D42163}"/>
                </a:ext>
              </a:extLst>
            </p:cNvPr>
            <p:cNvGrpSpPr/>
            <p:nvPr/>
          </p:nvGrpSpPr>
          <p:grpSpPr>
            <a:xfrm>
              <a:off x="6355667" y="2711507"/>
              <a:ext cx="2109984" cy="1860848"/>
              <a:chOff x="6076084" y="926089"/>
              <a:chExt cx="1766062" cy="16320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63AC84-0F33-0FBF-F2B8-3E71D3DD9048}"/>
                  </a:ext>
                </a:extLst>
              </p:cNvPr>
              <p:cNvGrpSpPr/>
              <p:nvPr/>
            </p:nvGrpSpPr>
            <p:grpSpPr>
              <a:xfrm>
                <a:off x="6080552" y="942043"/>
                <a:ext cx="1761594" cy="1616120"/>
                <a:chOff x="6055995" y="1073708"/>
                <a:chExt cx="1801492" cy="163101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372E88C-C9F7-7D47-2387-8722D8633450}"/>
                    </a:ext>
                  </a:extLst>
                </p:cNvPr>
                <p:cNvGrpSpPr/>
                <p:nvPr/>
              </p:nvGrpSpPr>
              <p:grpSpPr>
                <a:xfrm>
                  <a:off x="6132473" y="1327103"/>
                  <a:ext cx="1614572" cy="1377618"/>
                  <a:chOff x="6140861" y="1341012"/>
                  <a:chExt cx="1614572" cy="1377618"/>
                </a:xfrm>
              </p:grpSpPr>
              <p:pic>
                <p:nvPicPr>
                  <p:cNvPr id="22" name="Picture 21" descr="A gloved hand holding a syringe&#10;&#10;Description automatically generated">
                    <a:extLst>
                      <a:ext uri="{FF2B5EF4-FFF2-40B4-BE49-F238E27FC236}">
                        <a16:creationId xmlns:a16="http://schemas.microsoft.com/office/drawing/2014/main" id="{73568C5F-7844-21D4-83FA-27A94CFB75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497972">
                    <a:off x="6688068" y="1774021"/>
                    <a:ext cx="1067365" cy="944609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 descr="A hand in a purple glove holding a test tube with a red liquid&#10;&#10;Description automatically generated">
                    <a:extLst>
                      <a:ext uri="{FF2B5EF4-FFF2-40B4-BE49-F238E27FC236}">
                        <a16:creationId xmlns:a16="http://schemas.microsoft.com/office/drawing/2014/main" id="{EA1D8487-5E22-2702-BD26-CE5F68B48A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bright="43000" contrast="12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40861" y="1341012"/>
                    <a:ext cx="1087688" cy="946063"/>
                  </a:xfrm>
                  <a:prstGeom prst="parallelogram">
                    <a:avLst/>
                  </a:prstGeom>
                </p:spPr>
              </p:pic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FC5034D-DA56-27EB-2133-A64BFE7BCAE8}"/>
                    </a:ext>
                  </a:extLst>
                </p:cNvPr>
                <p:cNvGrpSpPr/>
                <p:nvPr/>
              </p:nvGrpSpPr>
              <p:grpSpPr>
                <a:xfrm>
                  <a:off x="6055995" y="1073708"/>
                  <a:ext cx="620322" cy="431054"/>
                  <a:chOff x="5977732" y="1030583"/>
                  <a:chExt cx="620322" cy="431054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59B6BC7-7BFF-06C5-00CB-CC16C7853C5A}"/>
                      </a:ext>
                    </a:extLst>
                  </p:cNvPr>
                  <p:cNvSpPr txBox="1"/>
                  <p:nvPr/>
                </p:nvSpPr>
                <p:spPr>
                  <a:xfrm>
                    <a:off x="5977732" y="1030583"/>
                    <a:ext cx="620322" cy="4310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 dirty="0">
                        <a:solidFill>
                          <a:srgbClr val="C6006F"/>
                        </a:solidFill>
                      </a:rPr>
                      <a:t>10x</a:t>
                    </a:r>
                    <a:endParaRPr lang="en-US" b="1" dirty="0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20" name="Arrow: Up 19">
                    <a:extLst>
                      <a:ext uri="{FF2B5EF4-FFF2-40B4-BE49-F238E27FC236}">
                        <a16:creationId xmlns:a16="http://schemas.microsoft.com/office/drawing/2014/main" id="{704D6702-9EBF-347F-ABE1-C2956714A2D0}"/>
                      </a:ext>
                    </a:extLst>
                  </p:cNvPr>
                  <p:cNvSpPr/>
                  <p:nvPr/>
                </p:nvSpPr>
                <p:spPr>
                  <a:xfrm>
                    <a:off x="6062949" y="1298289"/>
                    <a:ext cx="151319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sp>
                <p:nvSpPr>
                  <p:cNvPr id="21" name="Arrow: Up 20">
                    <a:extLst>
                      <a:ext uri="{FF2B5EF4-FFF2-40B4-BE49-F238E27FC236}">
                        <a16:creationId xmlns:a16="http://schemas.microsoft.com/office/drawing/2014/main" id="{D714FE98-B394-B116-D137-D8A23CE2364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04690" y="1303634"/>
                    <a:ext cx="151319" cy="157338"/>
                  </a:xfrm>
                  <a:prstGeom prst="upArrow">
                    <a:avLst/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283177D-61B7-B5D6-EA20-BA9C2CED71CA}"/>
                    </a:ext>
                  </a:extLst>
                </p:cNvPr>
                <p:cNvGrpSpPr/>
                <p:nvPr/>
              </p:nvGrpSpPr>
              <p:grpSpPr>
                <a:xfrm>
                  <a:off x="7375563" y="1763826"/>
                  <a:ext cx="481924" cy="431053"/>
                  <a:chOff x="7422987" y="1754951"/>
                  <a:chExt cx="481924" cy="431053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6A1CFF6-5352-E939-5FB8-D600E4432AE1}"/>
                      </a:ext>
                    </a:extLst>
                  </p:cNvPr>
                  <p:cNvSpPr txBox="1"/>
                  <p:nvPr/>
                </p:nvSpPr>
                <p:spPr>
                  <a:xfrm>
                    <a:off x="7422987" y="1754951"/>
                    <a:ext cx="481924" cy="431053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en-US" b="1" dirty="0">
                        <a:solidFill>
                          <a:srgbClr val="C6006F"/>
                        </a:solidFill>
                      </a:rPr>
                      <a:t>5x</a:t>
                    </a:r>
                    <a:endParaRPr lang="en-US" b="1" dirty="0">
                      <a:solidFill>
                        <a:srgbClr val="C6006F"/>
                      </a:solidFill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8" name="Arrow: Curved Right 17">
                    <a:extLst>
                      <a:ext uri="{FF2B5EF4-FFF2-40B4-BE49-F238E27FC236}">
                        <a16:creationId xmlns:a16="http://schemas.microsoft.com/office/drawing/2014/main" id="{C52E8792-7EDF-7616-102E-C91E20724604}"/>
                      </a:ext>
                    </a:extLst>
                  </p:cNvPr>
                  <p:cNvSpPr/>
                  <p:nvPr/>
                </p:nvSpPr>
                <p:spPr>
                  <a:xfrm>
                    <a:off x="7531803" y="2016365"/>
                    <a:ext cx="216453" cy="130168"/>
                  </a:xfrm>
                  <a:prstGeom prst="curvedRightArrow">
                    <a:avLst>
                      <a:gd name="adj1" fmla="val 25000"/>
                      <a:gd name="adj2" fmla="val 50000"/>
                      <a:gd name="adj3" fmla="val 70837"/>
                    </a:avLst>
                  </a:prstGeom>
                  <a:solidFill>
                    <a:srgbClr val="C6006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B4CD666-ECB1-D1F4-D064-A2D137DB90CE}"/>
                  </a:ext>
                </a:extLst>
              </p:cNvPr>
              <p:cNvSpPr/>
              <p:nvPr/>
            </p:nvSpPr>
            <p:spPr>
              <a:xfrm>
                <a:off x="6076084" y="926089"/>
                <a:ext cx="1667741" cy="1518371"/>
              </a:xfrm>
              <a:prstGeom prst="rect">
                <a:avLst/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F7AB78-ABAF-B6A9-84BB-83FF8885A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5173" y="3082281"/>
              <a:ext cx="1175176" cy="1250593"/>
            </a:xfrm>
            <a:prstGeom prst="line">
              <a:avLst/>
            </a:prstGeom>
            <a:ln w="152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syringe and a vial&#10;&#10;AI-generated content may be incorrect.">
            <a:extLst>
              <a:ext uri="{FF2B5EF4-FFF2-40B4-BE49-F238E27FC236}">
                <a16:creationId xmlns:a16="http://schemas.microsoft.com/office/drawing/2014/main" id="{AFF58541-7AAB-D7F0-1CF0-4AD0B9C308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"/>
          <a:stretch/>
        </p:blipFill>
        <p:spPr>
          <a:xfrm>
            <a:off x="5928742" y="629423"/>
            <a:ext cx="1992516" cy="19254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609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3A2D-213B-C657-A60B-6F838B4A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460257-575E-3A05-853B-6EAF91779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87D8D-8F28-E19B-5963-4ABB77F81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31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C859-91A8-80F2-1389-B4B81C8AE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234" y="1498317"/>
            <a:ext cx="3984625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WHOLE BLOOD: FILL THE </a:t>
            </a:r>
            <a:r>
              <a:rPr lang="en-US" i="1" dirty="0">
                <a:latin typeface="+mn-lt"/>
                <a:cs typeface="Calibri"/>
              </a:rPr>
              <a:t>i-STAT</a:t>
            </a:r>
            <a:r>
              <a:rPr lang="en-US" dirty="0">
                <a:latin typeface="+mn-lt"/>
                <a:cs typeface="Calibri"/>
              </a:rPr>
              <a:t>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/>
              </a:rPr>
              <a:t>Fill the cartridge immediately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after mixing</a:t>
            </a:r>
            <a:br>
              <a:rPr lang="en-US" sz="1400" b="0" dirty="0"/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Direct the hub of syringe or tip of the transfer device (capillary tube, pipette, or dispensing tip) into the sample well of the cartridge</a:t>
            </a:r>
            <a:br>
              <a:rPr lang="en-US" sz="1400" b="0" dirty="0"/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Slowly dispense sample into the sample well until the sample reaches the fill mark indicated on the cartridge. Cartridge is properly filled when the sample reaches the ‘fill to’ mark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a small amount of sample is in the sample well.</a:t>
            </a:r>
            <a:endParaRPr lang="en-US" sz="1400" b="0" dirty="0">
              <a:solidFill>
                <a:schemeClr val="tx1"/>
              </a:solidFill>
              <a:ea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13C2C4-4134-98C4-24A1-1E72BD31CC4D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A7E73657-C7C2-D720-BAA8-4576C2F3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16" y="3504582"/>
            <a:ext cx="29534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CORRECTLY FILLED </a:t>
            </a:r>
            <a:br>
              <a:rPr lang="en-US" altLang="en-US" sz="1400" b="1" dirty="0">
                <a:solidFill>
                  <a:schemeClr val="accent1"/>
                </a:solidFill>
              </a:rPr>
            </a:br>
            <a:r>
              <a:rPr lang="en-US" altLang="en-US" sz="1400" b="1" dirty="0">
                <a:solidFill>
                  <a:schemeClr val="accent1"/>
                </a:solidFill>
              </a:rPr>
              <a:t>TO FILL LINE</a:t>
            </a:r>
          </a:p>
        </p:txBody>
      </p:sp>
      <p:pic>
        <p:nvPicPr>
          <p:cNvPr id="2" name="Picture 1" descr="A white plastic object with a blue text&#10;&#10;AI-generated content may be incorrect.">
            <a:extLst>
              <a:ext uri="{FF2B5EF4-FFF2-40B4-BE49-F238E27FC236}">
                <a16:creationId xmlns:a16="http://schemas.microsoft.com/office/drawing/2014/main" id="{F6157F4B-F214-9A85-FFC3-E394DDAB2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11880" r="4696" b="10473"/>
          <a:stretch/>
        </p:blipFill>
        <p:spPr>
          <a:xfrm>
            <a:off x="4940216" y="1481607"/>
            <a:ext cx="1465303" cy="20229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BD74F15-9567-CA0B-83C4-45E704B209F6}"/>
              </a:ext>
            </a:extLst>
          </p:cNvPr>
          <p:cNvSpPr/>
          <p:nvPr/>
        </p:nvSpPr>
        <p:spPr>
          <a:xfrm>
            <a:off x="6911934" y="1735357"/>
            <a:ext cx="1946564" cy="193543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9C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5D161D11-0778-0241-E54E-3AEB0FF586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5999" y="1922311"/>
            <a:ext cx="1264885" cy="807034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sp>
        <p:nvSpPr>
          <p:cNvPr id="6" name="Line 16">
            <a:extLst>
              <a:ext uri="{FF2B5EF4-FFF2-40B4-BE49-F238E27FC236}">
                <a16:creationId xmlns:a16="http://schemas.microsoft.com/office/drawing/2014/main" id="{A40DA0DE-2D76-815C-1E53-3DDBEE9384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9098" y="2950069"/>
            <a:ext cx="1264886" cy="523219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261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282381" cy="390526"/>
          </a:xfrm>
        </p:spPr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32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CLOSE AND SEAL THE </a:t>
            </a:r>
            <a:r>
              <a:rPr lang="en-US" i="1" dirty="0">
                <a:latin typeface="+mn-lt"/>
                <a:cs typeface="Calibri"/>
              </a:rPr>
              <a:t>i-STAT</a:t>
            </a:r>
            <a:r>
              <a:rPr lang="en-US" dirty="0">
                <a:latin typeface="+mn-lt"/>
                <a:cs typeface="Calibri"/>
              </a:rPr>
              <a:t> CARTRIDGE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Fold the snap closure over the sample well to close and seal the cartridge</a:t>
            </a:r>
            <a:endParaRPr lang="en-US" sz="10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1CD5D-F118-6A71-41AA-ED7504955ACE}"/>
              </a:ext>
            </a:extLst>
          </p:cNvPr>
          <p:cNvSpPr txBox="1"/>
          <p:nvPr/>
        </p:nvSpPr>
        <p:spPr>
          <a:xfrm>
            <a:off x="788637" y="3743271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Incorrect handling and filling of the </a:t>
            </a:r>
            <a:r>
              <a:rPr lang="en-US" sz="1000" b="1" i="1" dirty="0">
                <a:cs typeface="Calibri" panose="020F0502020204030204" pitchFamily="34" charset="0"/>
              </a:rPr>
              <a:t>i-STAT</a:t>
            </a:r>
            <a:r>
              <a:rPr lang="en-US" sz="1000" b="1" dirty="0">
                <a:cs typeface="Calibri" panose="020F0502020204030204" pitchFamily="34" charset="0"/>
              </a:rPr>
              <a:t> cartridge will result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cs typeface="Calibri" panose="020F0502020204030204" pitchFamily="34" charset="0"/>
              </a:rPr>
              <a:t>in a quality check failure.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132CAC-DF4A-2BC7-1662-34587C205CAE}"/>
              </a:ext>
            </a:extLst>
          </p:cNvPr>
          <p:cNvCxnSpPr>
            <a:cxnSpLocks/>
          </p:cNvCxnSpPr>
          <p:nvPr/>
        </p:nvCxnSpPr>
        <p:spPr>
          <a:xfrm>
            <a:off x="436913" y="3391906"/>
            <a:ext cx="3891643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9C9E51D-DDAF-1DE6-4938-8CDF96394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3" y="3823233"/>
            <a:ext cx="342207" cy="342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13226B-8490-C657-B1F3-31BEB7B97F26}"/>
              </a:ext>
            </a:extLst>
          </p:cNvPr>
          <p:cNvGrpSpPr/>
          <p:nvPr/>
        </p:nvGrpSpPr>
        <p:grpSpPr>
          <a:xfrm>
            <a:off x="4618989" y="1095621"/>
            <a:ext cx="3916594" cy="3155705"/>
            <a:chOff x="4698968" y="1097849"/>
            <a:chExt cx="3916594" cy="3155705"/>
          </a:xfrm>
        </p:grpSpPr>
        <p:pic>
          <p:nvPicPr>
            <p:cNvPr id="11" name="Picture 10" descr="A white device with blue text&#10;&#10;Description automatically generated">
              <a:extLst>
                <a:ext uri="{FF2B5EF4-FFF2-40B4-BE49-F238E27FC236}">
                  <a16:creationId xmlns:a16="http://schemas.microsoft.com/office/drawing/2014/main" id="{FF1DE807-DAA7-A58E-E96C-DFD658F0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968" y="1222542"/>
              <a:ext cx="1405322" cy="2056208"/>
            </a:xfrm>
            <a:prstGeom prst="rect">
              <a:avLst/>
            </a:prstGeom>
          </p:spPr>
        </p:pic>
        <p:pic>
          <p:nvPicPr>
            <p:cNvPr id="12" name="Picture 11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4FC45654-3DB0-2FD5-2C06-19B567D062D0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8" t="45139" r="7915" b="25773"/>
            <a:stretch/>
          </p:blipFill>
          <p:spPr>
            <a:xfrm>
              <a:off x="5740882" y="2945962"/>
              <a:ext cx="1307592" cy="1307592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</p:pic>
        <p:pic>
          <p:nvPicPr>
            <p:cNvPr id="13" name="Picture 12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ED1C79D2-42E2-B700-2FAB-0E10B8E17FC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43872" r="7156" b="27289"/>
            <a:stretch/>
          </p:blipFill>
          <p:spPr>
            <a:xfrm>
              <a:off x="7177964" y="2928695"/>
              <a:ext cx="1308108" cy="1308108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</p:pic>
        <p:pic>
          <p:nvPicPr>
            <p:cNvPr id="23" name="Picture 22" descr="A white plastic device with a white label&#10;&#10;AI-generated content may be incorrect.">
              <a:extLst>
                <a:ext uri="{FF2B5EF4-FFF2-40B4-BE49-F238E27FC236}">
                  <a16:creationId xmlns:a16="http://schemas.microsoft.com/office/drawing/2014/main" id="{BB8E140A-C295-C2F4-1E10-D60A4D54E71F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5" t="49535" r="8057" b="19418"/>
            <a:stretch/>
          </p:blipFill>
          <p:spPr>
            <a:xfrm>
              <a:off x="6391079" y="1164662"/>
              <a:ext cx="1407088" cy="1407088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3274AC-A12E-4CDE-526A-9CD4733B1B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2366" y="1420764"/>
              <a:ext cx="1133462" cy="88151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8" name="Graphic 27" descr="Close with solid fill">
              <a:extLst>
                <a:ext uri="{FF2B5EF4-FFF2-40B4-BE49-F238E27FC236}">
                  <a16:creationId xmlns:a16="http://schemas.microsoft.com/office/drawing/2014/main" id="{1A5A2157-6795-3F9A-2080-3ECFE9F8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20406" y="2824159"/>
              <a:ext cx="548640" cy="548640"/>
            </a:xfrm>
            <a:prstGeom prst="rect">
              <a:avLst/>
            </a:prstGeom>
          </p:spPr>
        </p:pic>
        <p:pic>
          <p:nvPicPr>
            <p:cNvPr id="29" name="Graphic 28" descr="Close with solid fill">
              <a:extLst>
                <a:ext uri="{FF2B5EF4-FFF2-40B4-BE49-F238E27FC236}">
                  <a16:creationId xmlns:a16="http://schemas.microsoft.com/office/drawing/2014/main" id="{03443B0D-C6C4-2D0D-D6F2-47A089C9F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66922" y="2917434"/>
              <a:ext cx="548640" cy="548640"/>
            </a:xfrm>
            <a:prstGeom prst="rect">
              <a:avLst/>
            </a:prstGeom>
          </p:spPr>
        </p:pic>
        <p:pic>
          <p:nvPicPr>
            <p:cNvPr id="30" name="Graphic 29" descr="Checkmark with solid fill">
              <a:extLst>
                <a:ext uri="{FF2B5EF4-FFF2-40B4-BE49-F238E27FC236}">
                  <a16:creationId xmlns:a16="http://schemas.microsoft.com/office/drawing/2014/main" id="{DE3E091B-9AA9-EF39-ADC5-492BCB33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365298" y="1097849"/>
              <a:ext cx="548640" cy="5486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A446B3-FC17-15B8-ADF8-B3E3BFB935DA}"/>
              </a:ext>
            </a:extLst>
          </p:cNvPr>
          <p:cNvGrpSpPr/>
          <p:nvPr/>
        </p:nvGrpSpPr>
        <p:grpSpPr>
          <a:xfrm>
            <a:off x="1418399" y="2048724"/>
            <a:ext cx="2750639" cy="1057989"/>
            <a:chOff x="2497501" y="1982944"/>
            <a:chExt cx="2750639" cy="1057989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DAA3A07B-823A-E0AF-B6A9-8D7B6482EB61}"/>
                </a:ext>
              </a:extLst>
            </p:cNvPr>
            <p:cNvSpPr txBox="1">
              <a:spLocks/>
            </p:cNvSpPr>
            <p:nvPr/>
          </p:nvSpPr>
          <p:spPr>
            <a:xfrm>
              <a:off x="2621541" y="1982944"/>
              <a:ext cx="2626599" cy="1039299"/>
            </a:xfrm>
            <a:prstGeom prst="rect">
              <a:avLst/>
            </a:prstGeom>
          </p:spPr>
          <p:txBody>
            <a:bodyPr vert="horz" lIns="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1pPr>
              <a:lvl2pPr marL="1698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400050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5762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744538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»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CORRECTLY 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UNDER-FILLED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 dirty="0">
                  <a:solidFill>
                    <a:schemeClr val="accent1"/>
                  </a:solidFill>
                  <a:latin typeface="+mn-lt"/>
                </a:rPr>
                <a:t>OVER-FILLED CARTRIDGE</a:t>
              </a:r>
              <a:endParaRPr lang="en-US" sz="1200" b="1" dirty="0">
                <a:solidFill>
                  <a:schemeClr val="accent1"/>
                </a:solidFill>
                <a:latin typeface="+mn-lt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C3A638D-CAD9-3AE5-7068-F40CAB3065D0}"/>
                </a:ext>
              </a:extLst>
            </p:cNvPr>
            <p:cNvGrpSpPr/>
            <p:nvPr/>
          </p:nvGrpSpPr>
          <p:grpSpPr>
            <a:xfrm>
              <a:off x="2497501" y="1983012"/>
              <a:ext cx="360231" cy="1057921"/>
              <a:chOff x="2497501" y="1983012"/>
              <a:chExt cx="360231" cy="1057921"/>
            </a:xfrm>
          </p:grpSpPr>
          <p:pic>
            <p:nvPicPr>
              <p:cNvPr id="35" name="Graphic 34" descr="Checkmark with solid fill">
                <a:extLst>
                  <a:ext uri="{FF2B5EF4-FFF2-40B4-BE49-F238E27FC236}">
                    <a16:creationId xmlns:a16="http://schemas.microsoft.com/office/drawing/2014/main" id="{92823BCB-8D46-A2B5-4590-C3845379E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497501" y="1983012"/>
                <a:ext cx="329750" cy="325170"/>
              </a:xfrm>
              <a:prstGeom prst="rect">
                <a:avLst/>
              </a:prstGeom>
            </p:spPr>
          </p:pic>
          <p:pic>
            <p:nvPicPr>
              <p:cNvPr id="36" name="Graphic 35" descr="Close with solid fill">
                <a:extLst>
                  <a:ext uri="{FF2B5EF4-FFF2-40B4-BE49-F238E27FC236}">
                    <a16:creationId xmlns:a16="http://schemas.microsoft.com/office/drawing/2014/main" id="{53398149-8D39-4FAF-9265-BF2DAF164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22540" y="2307714"/>
                <a:ext cx="335192" cy="367459"/>
              </a:xfrm>
              <a:prstGeom prst="rect">
                <a:avLst/>
              </a:prstGeom>
            </p:spPr>
          </p:pic>
          <p:pic>
            <p:nvPicPr>
              <p:cNvPr id="37" name="Graphic 36" descr="Close with solid fill">
                <a:extLst>
                  <a:ext uri="{FF2B5EF4-FFF2-40B4-BE49-F238E27FC236}">
                    <a16:creationId xmlns:a16="http://schemas.microsoft.com/office/drawing/2014/main" id="{724D6CEA-C18A-9981-59B3-7C5DFD662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22539" y="2673474"/>
                <a:ext cx="335192" cy="36745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2186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B30011-1D39-0406-63E7-FD0967C914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68363"/>
            <a:ext cx="4811288" cy="123932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INSERT THE CARTRIDGE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</a:rPr>
              <a:t>Insert the cartridge into the </a:t>
            </a:r>
            <a:r>
              <a:rPr lang="en-US" sz="1400" i="1" dirty="0">
                <a:solidFill>
                  <a:schemeClr val="tx1"/>
                </a:solidFill>
              </a:rPr>
              <a:t>i-STAT </a:t>
            </a:r>
            <a:r>
              <a:rPr lang="en-US" sz="1400" dirty="0">
                <a:solidFill>
                  <a:schemeClr val="tx1"/>
                </a:solidFill>
              </a:rPr>
              <a:t>analyzer’s cartridge port until it clicks into place.</a:t>
            </a: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384176" lvl="1" indent="-214313" defTabSz="385763">
              <a:spcBef>
                <a:spcPts val="254"/>
              </a:spcBef>
            </a:pPr>
            <a:r>
              <a:rPr lang="en-US" sz="1200" dirty="0"/>
              <a:t>Sensors facing up, and on leading edge</a:t>
            </a:r>
            <a:endParaRPr lang="en-US" sz="1200" b="0" dirty="0">
              <a:solidFill>
                <a:schemeClr val="tx1"/>
              </a:solidFill>
            </a:endParaRPr>
          </a:p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90292-0596-7ABD-B6A3-D0B9D16F4D1D}"/>
              </a:ext>
            </a:extLst>
          </p:cNvPr>
          <p:cNvSpPr txBox="1"/>
          <p:nvPr/>
        </p:nvSpPr>
        <p:spPr>
          <a:xfrm>
            <a:off x="750898" y="3259075"/>
            <a:ext cx="3867820" cy="12054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touch the sensors on the top of the cartridge.</a:t>
            </a:r>
            <a:endParaRPr lang="en-US" sz="1000" b="1" dirty="0">
              <a:ea typeface="Calibri"/>
              <a:cs typeface="Calibri" panose="020F0502020204030204" pitchFamily="34" charset="0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 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25D2A-4602-B774-AD03-EBE267BC3A02}"/>
              </a:ext>
            </a:extLst>
          </p:cNvPr>
          <p:cNvCxnSpPr/>
          <p:nvPr/>
        </p:nvCxnSpPr>
        <p:spPr>
          <a:xfrm>
            <a:off x="502920" y="2984228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19DA512E-138C-45FF-BABC-5B341A8EF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339037"/>
            <a:ext cx="342207" cy="3422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27BB3E-4032-E072-F160-A7BD4798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496" y="1270296"/>
            <a:ext cx="3039664" cy="26566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2ED6031-A1FA-AE7E-6389-29A30168BAFF}"/>
              </a:ext>
            </a:extLst>
          </p:cNvPr>
          <p:cNvCxnSpPr>
            <a:cxnSpLocks/>
          </p:cNvCxnSpPr>
          <p:nvPr/>
        </p:nvCxnSpPr>
        <p:spPr>
          <a:xfrm>
            <a:off x="2713083" y="2536061"/>
            <a:ext cx="4240304" cy="883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20E4AB-CE39-FC13-FC86-3FA71195B5DE}"/>
              </a:ext>
            </a:extLst>
          </p:cNvPr>
          <p:cNvCxnSpPr>
            <a:cxnSpLocks/>
          </p:cNvCxnSpPr>
          <p:nvPr/>
        </p:nvCxnSpPr>
        <p:spPr>
          <a:xfrm>
            <a:off x="2720340" y="2078780"/>
            <a:ext cx="0" cy="437089"/>
          </a:xfrm>
          <a:prstGeom prst="straightConnector1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9245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79D-488C-BF6E-FD03-CEAED598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CCBEE42-505E-A8AB-0BA5-B84ADF36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CD523-2CCE-4EEC-F909-059FF8EC8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34</a:t>
            </a:fld>
            <a:endParaRPr lang="en-IN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9987A8-3811-7A5D-B17C-B42017D79FDE}"/>
              </a:ext>
            </a:extLst>
          </p:cNvPr>
          <p:cNvGrpSpPr/>
          <p:nvPr/>
        </p:nvGrpSpPr>
        <p:grpSpPr>
          <a:xfrm>
            <a:off x="562991" y="2147811"/>
            <a:ext cx="5900154" cy="2418842"/>
            <a:chOff x="1539433" y="1950267"/>
            <a:chExt cx="6790534" cy="27838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FC9ADA1-1234-2C6B-85EA-3ADFBF532394}"/>
                </a:ext>
              </a:extLst>
            </p:cNvPr>
            <p:cNvGrpSpPr/>
            <p:nvPr/>
          </p:nvGrpSpPr>
          <p:grpSpPr>
            <a:xfrm>
              <a:off x="1539433" y="1950267"/>
              <a:ext cx="6790534" cy="2783864"/>
              <a:chOff x="1413479" y="1760789"/>
              <a:chExt cx="6916490" cy="297334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66D7A6A-A48E-B2CD-E0F8-EBB8CFDF8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3479" y="1781385"/>
                <a:ext cx="995391" cy="295274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2851E8D-5D67-4912-F5EC-89D4CA2CD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2290" y="1760789"/>
                <a:ext cx="1772007" cy="295772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D84B3BE-46E6-5242-AF76-0AB3A8B01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5974" y="1805425"/>
                <a:ext cx="995391" cy="2913086"/>
              </a:xfrm>
              <a:prstGeom prst="rect">
                <a:avLst/>
              </a:prstGeom>
            </p:spPr>
          </p:pic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4B3292D6-1EDA-2DF7-6997-64A4987C1A0E}"/>
                  </a:ext>
                </a:extLst>
              </p:cNvPr>
              <p:cNvSpPr/>
              <p:nvPr/>
            </p:nvSpPr>
            <p:spPr>
              <a:xfrm rot="5400000">
                <a:off x="2530278" y="3138443"/>
                <a:ext cx="360604" cy="260432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59D3D3-52E1-441B-7F1B-BBE29CDE7D01}"/>
                  </a:ext>
                </a:extLst>
              </p:cNvPr>
              <p:cNvSpPr/>
              <p:nvPr/>
            </p:nvSpPr>
            <p:spPr>
              <a:xfrm>
                <a:off x="3487284" y="2927812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439DBF-729D-85CC-6F61-BF758BBC3D12}"/>
                  </a:ext>
                </a:extLst>
              </p:cNvPr>
              <p:cNvSpPr/>
              <p:nvPr/>
            </p:nvSpPr>
            <p:spPr>
              <a:xfrm>
                <a:off x="1673013" y="2421491"/>
                <a:ext cx="476322" cy="524678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69E0531-73C4-3AA8-D712-667F10E89F3F}"/>
                  </a:ext>
                </a:extLst>
              </p:cNvPr>
              <p:cNvSpPr/>
              <p:nvPr/>
            </p:nvSpPr>
            <p:spPr>
              <a:xfrm>
                <a:off x="5245054" y="2458844"/>
                <a:ext cx="539214" cy="51544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6120508-0D54-40C2-6EB0-9E121D9A9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7962" y="1781385"/>
                <a:ext cx="1772007" cy="2899261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3F18538-6B9F-2DE0-6764-982DA1E8AFD0}"/>
                  </a:ext>
                </a:extLst>
              </p:cNvPr>
              <p:cNvSpPr/>
              <p:nvPr/>
            </p:nvSpPr>
            <p:spPr>
              <a:xfrm>
                <a:off x="7008763" y="2974287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AC64269-4553-F611-9275-ED1201D09675}"/>
                </a:ext>
              </a:extLst>
            </p:cNvPr>
            <p:cNvSpPr/>
            <p:nvPr/>
          </p:nvSpPr>
          <p:spPr>
            <a:xfrm rot="5400000">
              <a:off x="6186609" y="3234203"/>
              <a:ext cx="337624" cy="255689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Content Placeholder 13">
            <a:extLst>
              <a:ext uri="{FF2B5EF4-FFF2-40B4-BE49-F238E27FC236}">
                <a16:creationId xmlns:a16="http://schemas.microsoft.com/office/drawing/2014/main" id="{D9B8C03C-AB1C-B184-5598-13E675C73ACB}"/>
              </a:ext>
            </a:extLst>
          </p:cNvPr>
          <p:cNvSpPr>
            <a:spLocks noGrp="1"/>
          </p:cNvSpPr>
          <p:nvPr/>
        </p:nvSpPr>
        <p:spPr>
          <a:xfrm>
            <a:off x="502920" y="1031369"/>
            <a:ext cx="7319037" cy="94950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PRIOR TO TESTING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analyzer will perform quality checks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Failure of a quality check will result in a Quality Check Code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333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8A236-C071-5218-9E7B-1E590864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C9BD72-99E5-6FCB-BE67-E11EDA41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875C7-68A9-9CD5-AFF7-904AF403B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3EB2-DF55-A750-A562-D984928EF2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9002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Contacting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followed by the countdown bar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BD005C"/>
                </a:solidFill>
                <a:cs typeface="Calibri"/>
              </a:rPr>
              <a:t>EG6+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&amp;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FF9900"/>
                </a:solidFill>
                <a:cs typeface="Calibri"/>
              </a:rPr>
              <a:t>EG7+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cartridges each take approximately 130-200 seconds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Alerts such as “</a:t>
            </a:r>
            <a:r>
              <a:rPr lang="en-US" sz="1400" dirty="0">
                <a:cs typeface="Calibri"/>
              </a:rPr>
              <a:t>Cartridge Locked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 and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DO NOT REMOVE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 are also displayed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109EA-9F68-C616-0DAB-21A6657C6481}"/>
              </a:ext>
            </a:extLst>
          </p:cNvPr>
          <p:cNvSpPr txBox="1"/>
          <p:nvPr/>
        </p:nvSpPr>
        <p:spPr>
          <a:xfrm>
            <a:off x="921684" y="3569126"/>
            <a:ext cx="386782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/>
              </a:rPr>
              <a:t>DO NOT attempt to remove the cartridge while the message “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Cartridge Locked</a:t>
            </a:r>
            <a:r>
              <a:rPr lang="en-US" sz="1000" b="1" dirty="0">
                <a:cs typeface="Calibri"/>
              </a:rPr>
              <a:t>” remains on the screen.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55AFE5-72BD-B38F-93F9-65B3093337C0}"/>
              </a:ext>
            </a:extLst>
          </p:cNvPr>
          <p:cNvCxnSpPr>
            <a:cxnSpLocks/>
          </p:cNvCxnSpPr>
          <p:nvPr/>
        </p:nvCxnSpPr>
        <p:spPr>
          <a:xfrm>
            <a:off x="502920" y="3329905"/>
            <a:ext cx="428658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D37A460-F8EE-C229-5A5A-5A41D48CF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649088"/>
            <a:ext cx="342207" cy="3422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995D3E-A48D-5DBB-75DD-3E48B1674193}"/>
              </a:ext>
            </a:extLst>
          </p:cNvPr>
          <p:cNvGrpSpPr/>
          <p:nvPr/>
        </p:nvGrpSpPr>
        <p:grpSpPr>
          <a:xfrm>
            <a:off x="6104659" y="569594"/>
            <a:ext cx="2349413" cy="4004311"/>
            <a:chOff x="6057633" y="569594"/>
            <a:chExt cx="2349413" cy="40043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08D790-03DA-EC18-0635-1EAC87B4BB83}"/>
                </a:ext>
              </a:extLst>
            </p:cNvPr>
            <p:cNvSpPr/>
            <p:nvPr/>
          </p:nvSpPr>
          <p:spPr>
            <a:xfrm>
              <a:off x="6743826" y="3390714"/>
              <a:ext cx="1122352" cy="356823"/>
            </a:xfrm>
            <a:prstGeom prst="rect">
              <a:avLst/>
            </a:prstGeom>
            <a:solidFill>
              <a:schemeClr val="accent4">
                <a:alpha val="6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85C72C-35A2-AD16-7A77-CB263CFA2D07}"/>
                </a:ext>
              </a:extLst>
            </p:cNvPr>
            <p:cNvSpPr txBox="1"/>
            <p:nvPr/>
          </p:nvSpPr>
          <p:spPr>
            <a:xfrm>
              <a:off x="6836910" y="3067871"/>
              <a:ext cx="936183" cy="276999"/>
            </a:xfrm>
            <a:prstGeom prst="rect">
              <a:avLst/>
            </a:prstGeom>
            <a:solidFill>
              <a:srgbClr val="798D8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2">
                      <a:lumMod val="25000"/>
                    </a:schemeClr>
                  </a:solidFill>
                  <a:latin typeface="Lucida Console" panose="020B0609040504020204" pitchFamily="49" charset="0"/>
                  <a:ea typeface="Kigelia" panose="020B0503040502020203" pitchFamily="34" charset="0"/>
                  <a:cs typeface="Kigelia" panose="020B0503040502020203" pitchFamily="34" charset="0"/>
                </a:rPr>
                <a:t>DO NOT REMOVE CARTRIDGE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855CD2-2BA5-F396-984D-5637DFB2E583}"/>
                </a:ext>
              </a:extLst>
            </p:cNvPr>
            <p:cNvGrpSpPr/>
            <p:nvPr/>
          </p:nvGrpSpPr>
          <p:grpSpPr>
            <a:xfrm>
              <a:off x="6057633" y="569594"/>
              <a:ext cx="2349413" cy="4004311"/>
              <a:chOff x="6057633" y="569595"/>
              <a:chExt cx="2349413" cy="4004311"/>
            </a:xfrm>
          </p:grpSpPr>
          <p:pic>
            <p:nvPicPr>
              <p:cNvPr id="13" name="Picture 12" descr="A close-up of a device&#10;&#10;AI-generated content may be incorrect.">
                <a:extLst>
                  <a:ext uri="{FF2B5EF4-FFF2-40B4-BE49-F238E27FC236}">
                    <a16:creationId xmlns:a16="http://schemas.microsoft.com/office/drawing/2014/main" id="{F8E6289F-B1E9-92F5-0285-5E4ED7677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7633" y="569595"/>
                <a:ext cx="2349413" cy="400431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618A609-C864-7A9E-A680-DEC65ECEC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43616" y="2075629"/>
                <a:ext cx="1122352" cy="522206"/>
              </a:xfrm>
              <a:prstGeom prst="rect">
                <a:avLst/>
              </a:prstGeom>
            </p:spPr>
          </p:pic>
        </p:grpSp>
      </p:grpSp>
      <p:pic>
        <p:nvPicPr>
          <p:cNvPr id="15" name="Picture 14" descr="A screen shot of a test&#10;&#10;AI-generated content may be incorrect.">
            <a:extLst>
              <a:ext uri="{FF2B5EF4-FFF2-40B4-BE49-F238E27FC236}">
                <a16:creationId xmlns:a16="http://schemas.microsoft.com/office/drawing/2014/main" id="{35C3DB60-FA34-1C0E-CF6E-4DBE0118B459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502125" y="1461537"/>
            <a:ext cx="1554480" cy="2286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E9CBE9-14A3-6EAB-D6BA-8116551D0980}"/>
              </a:ext>
            </a:extLst>
          </p:cNvPr>
          <p:cNvSpPr txBox="1"/>
          <p:nvPr/>
        </p:nvSpPr>
        <p:spPr>
          <a:xfrm>
            <a:off x="6790642" y="2795574"/>
            <a:ext cx="936183" cy="538609"/>
          </a:xfrm>
          <a:prstGeom prst="rect">
            <a:avLst/>
          </a:prstGeom>
          <a:solidFill>
            <a:srgbClr val="798D8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Time To </a:t>
            </a: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Results</a:t>
            </a:r>
          </a:p>
          <a:p>
            <a:pPr algn="ctr"/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  <a:latin typeface="Lucida Console" panose="020B0609040504020204" pitchFamily="49" charset="0"/>
              <a:ea typeface="Kigelia" panose="020B0503040502020203" pitchFamily="34" charset="0"/>
              <a:cs typeface="Kigelia" panose="020B0503040502020203" pitchFamily="34" charset="0"/>
            </a:endParaRP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DO NOT REMOVE CARTRIDGE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23903-B65F-222A-FEF3-55F8BCFAF2CD}"/>
              </a:ext>
            </a:extLst>
          </p:cNvPr>
          <p:cNvSpPr/>
          <p:nvPr/>
        </p:nvSpPr>
        <p:spPr>
          <a:xfrm>
            <a:off x="6562780" y="3329320"/>
            <a:ext cx="1483375" cy="392444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303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901F3-6CF8-B36F-2D29-BAB3C4BB1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2B5396-97F6-7DFD-9E3A-9A082C5D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8D5B5-D242-5F83-A792-53109BED8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2742-8B61-2E8D-7E48-7A95667D6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9002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Contacting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followed by the countdown bar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BD005C"/>
                </a:solidFill>
                <a:cs typeface="Calibri"/>
              </a:rPr>
              <a:t>EG6+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&amp;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>
                <a:solidFill>
                  <a:srgbClr val="FF9900"/>
                </a:solidFill>
                <a:cs typeface="Calibri"/>
              </a:rPr>
              <a:t>EG7+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cartridges each take approximately 130-200 seconds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Alerts such as “</a:t>
            </a:r>
            <a:r>
              <a:rPr lang="en-US" sz="1400" b="0" dirty="0">
                <a:cs typeface="Calibri"/>
              </a:rPr>
              <a:t>Cartridge Locked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” and “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DO NOT REMOVE CARTRIDGE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” are also displayed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472B0-B66E-29FB-7565-5B3A33493C0C}"/>
              </a:ext>
            </a:extLst>
          </p:cNvPr>
          <p:cNvSpPr txBox="1"/>
          <p:nvPr/>
        </p:nvSpPr>
        <p:spPr>
          <a:xfrm>
            <a:off x="921684" y="3569126"/>
            <a:ext cx="386782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/>
              </a:rPr>
              <a:t>DO NOT attempt to remove the cartridge while the message “</a:t>
            </a:r>
            <a:r>
              <a:rPr lang="en-US" sz="1000" b="1" dirty="0">
                <a:solidFill>
                  <a:schemeClr val="accent3"/>
                </a:solidFill>
                <a:cs typeface="Calibri"/>
              </a:rPr>
              <a:t>Cartridge Locked</a:t>
            </a:r>
            <a:r>
              <a:rPr lang="en-US" sz="1000" b="1" dirty="0">
                <a:cs typeface="Calibri"/>
              </a:rPr>
              <a:t>” remains on the screen.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E521A4-5811-4CD3-2804-2E2248CDF100}"/>
              </a:ext>
            </a:extLst>
          </p:cNvPr>
          <p:cNvCxnSpPr>
            <a:cxnSpLocks/>
          </p:cNvCxnSpPr>
          <p:nvPr/>
        </p:nvCxnSpPr>
        <p:spPr>
          <a:xfrm>
            <a:off x="502920" y="3329905"/>
            <a:ext cx="428658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2B26BC-CB23-6AEC-921D-559663A93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649088"/>
            <a:ext cx="342207" cy="342207"/>
          </a:xfrm>
          <a:prstGeom prst="rect">
            <a:avLst/>
          </a:prstGeom>
        </p:spPr>
      </p:pic>
      <p:pic>
        <p:nvPicPr>
          <p:cNvPr id="11" name="Picture 10" descr="A close-up of a device&#10;&#10;AI-generated content may be incorrect.">
            <a:extLst>
              <a:ext uri="{FF2B5EF4-FFF2-40B4-BE49-F238E27FC236}">
                <a16:creationId xmlns:a16="http://schemas.microsoft.com/office/drawing/2014/main" id="{F108CB73-8D0A-DE33-2E67-AEF9324AD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999" y="569594"/>
            <a:ext cx="2377440" cy="3730779"/>
          </a:xfrm>
          <a:prstGeom prst="rect">
            <a:avLst/>
          </a:prstGeom>
        </p:spPr>
      </p:pic>
      <p:pic>
        <p:nvPicPr>
          <p:cNvPr id="12" name="Picture 11" descr="A screen shot of a test&#10;&#10;AI-generated content may be incorrect.">
            <a:extLst>
              <a:ext uri="{FF2B5EF4-FFF2-40B4-BE49-F238E27FC236}">
                <a16:creationId xmlns:a16="http://schemas.microsoft.com/office/drawing/2014/main" id="{B25C0D98-C58E-27A5-C21B-847E59E3E751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26" y="1487246"/>
            <a:ext cx="1639831" cy="238981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37ACB2-95CA-F5D2-E4C0-C3637945FFBD}"/>
              </a:ext>
            </a:extLst>
          </p:cNvPr>
          <p:cNvSpPr txBox="1"/>
          <p:nvPr/>
        </p:nvSpPr>
        <p:spPr>
          <a:xfrm>
            <a:off x="6865627" y="2848188"/>
            <a:ext cx="936183" cy="538609"/>
          </a:xfrm>
          <a:prstGeom prst="rect">
            <a:avLst/>
          </a:prstGeom>
          <a:solidFill>
            <a:srgbClr val="798D8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Time To </a:t>
            </a: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Results</a:t>
            </a:r>
          </a:p>
          <a:p>
            <a:pPr algn="ctr"/>
            <a:endParaRPr lang="en-US" sz="700" dirty="0">
              <a:solidFill>
                <a:schemeClr val="tx1">
                  <a:lumMod val="95000"/>
                  <a:lumOff val="5000"/>
                </a:schemeClr>
              </a:solidFill>
              <a:latin typeface="Lucida Console" panose="020B0609040504020204" pitchFamily="49" charset="0"/>
              <a:ea typeface="Kigelia" panose="020B0503040502020203" pitchFamily="34" charset="0"/>
              <a:cs typeface="Kigelia" panose="020B0503040502020203" pitchFamily="34" charset="0"/>
            </a:endParaRPr>
          </a:p>
          <a:p>
            <a:pPr algn="ctr"/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DO NOT REMOVE CARTRIDGE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760FC0-5E62-F519-FFB5-2E50865EEB8D}"/>
              </a:ext>
            </a:extLst>
          </p:cNvPr>
          <p:cNvSpPr/>
          <p:nvPr/>
        </p:nvSpPr>
        <p:spPr>
          <a:xfrm>
            <a:off x="6618156" y="3458091"/>
            <a:ext cx="1483375" cy="392444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548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C9E0-561A-E740-E2FC-5BA17320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4449E4-E3F4-359C-2905-1BA5FDF7BF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15FF32-D18D-8BC1-0316-B3940653A99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458E01-A106-3C0E-EA14-F914B93CC376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Avoiding Errors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654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AC4DA-A6C5-DE6E-E10C-7919A10C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F54748-46A3-78E9-2906-E0AC55B9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and avoiding errors</a:t>
            </a: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2233-D3D1-99C2-2F87-FDE9B1338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38</a:t>
            </a:fld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C44F6-1088-7251-114B-C41802E32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46517"/>
            <a:ext cx="5507355" cy="353790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200" dirty="0">
                <a:solidFill>
                  <a:schemeClr val="accent1"/>
                </a:solidFill>
                <a:cs typeface="Calibri"/>
              </a:rPr>
              <a:t>PREVENT ERROR MESSAGES AND QUALITY CHECK CODES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There are potential pre-analytical conditions, especially during the training period, that may not be detected by the operator.</a:t>
            </a:r>
          </a:p>
          <a:p>
            <a:pPr marL="384176" lvl="1" indent="-214313" defTabSz="385763">
              <a:spcBef>
                <a:spcPts val="254"/>
              </a:spcBef>
            </a:pPr>
            <a:r>
              <a:rPr lang="en-US" sz="1200" dirty="0">
                <a:solidFill>
                  <a:schemeClr val="tx1"/>
                </a:solidFill>
              </a:rPr>
              <a:t>The analyzer will detect the condition, halt the test cycle, and display a cause message followed by the action message  “</a:t>
            </a:r>
            <a:r>
              <a:rPr lang="en-US" sz="1200" dirty="0">
                <a:solidFill>
                  <a:schemeClr val="accent3"/>
                </a:solidFill>
              </a:rPr>
              <a:t>USE ANOTHER CARTRIDGE</a:t>
            </a:r>
            <a:r>
              <a:rPr lang="en-US" sz="1200" dirty="0">
                <a:solidFill>
                  <a:schemeClr val="tx1"/>
                </a:solidFill>
              </a:rPr>
              <a:t>.”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cartridge and analyzer must be at room temperature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(18-30 °C or 64-86 °F) to perform the test. 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cartridge must be correctly filled, closed and sealed.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analyzer must remain on a level surface. Level surface includes performing the test with the analyzer in the downloader/recharger.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i="1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2" name="Picture 1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A01E5CD5-3B56-5B27-8F62-F7EBCF12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8382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949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4B812-4607-3FAC-8586-29BAD94D0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8BE476C-AB6C-626B-E968-5638C03F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Sodium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54142-3764-403B-362F-590EFE3CE7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39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48094D-5CD9-0207-5371-3E0AA3371F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756088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SODIUM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 Draw adequate waste prior to drawing blood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 Avoid drawing blood from an arm with an IV line</a:t>
            </a:r>
          </a:p>
          <a:p>
            <a:pPr marR="0" lvl="1">
              <a:spcBef>
                <a:spcPts val="0"/>
              </a:spcBef>
              <a:buClr>
                <a:srgbClr val="000000"/>
              </a:buClr>
            </a:pPr>
            <a:endParaRPr lang="en-US" sz="1200" dirty="0">
              <a:latin typeface="+mn-lt"/>
            </a:endParaRPr>
          </a:p>
          <a:p>
            <a:pPr marR="0" algn="l" rtl="0">
              <a:buClr>
                <a:srgbClr val="000000"/>
              </a:buClr>
            </a:pPr>
            <a:endParaRPr lang="en-US" sz="2000" b="0" i="0" u="none" strike="noStrike" baseline="30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0AE841FA-BBB2-55A4-82A6-33BA9AF88A43}"/>
              </a:ext>
            </a:extLst>
          </p:cNvPr>
          <p:cNvSpPr txBox="1"/>
          <p:nvPr/>
        </p:nvSpPr>
        <p:spPr>
          <a:xfrm>
            <a:off x="868245" y="2781126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096662-4C3E-C138-746D-0DE46DC56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1" y="2781126"/>
            <a:ext cx="342207" cy="342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882F8-02C4-BF31-FDD5-6CB167546F51}"/>
              </a:ext>
            </a:extLst>
          </p:cNvPr>
          <p:cNvCxnSpPr>
            <a:cxnSpLocks/>
          </p:cNvCxnSpPr>
          <p:nvPr/>
        </p:nvCxnSpPr>
        <p:spPr>
          <a:xfrm>
            <a:off x="502920" y="2571750"/>
            <a:ext cx="318436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97A2207-01D9-C5F8-957C-8BD14DC5FE47}"/>
              </a:ext>
            </a:extLst>
          </p:cNvPr>
          <p:cNvGrpSpPr/>
          <p:nvPr/>
        </p:nvGrpSpPr>
        <p:grpSpPr>
          <a:xfrm>
            <a:off x="7096870" y="1533562"/>
            <a:ext cx="1354239" cy="1338621"/>
            <a:chOff x="5521842" y="960120"/>
            <a:chExt cx="2452334" cy="24139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9693B1-14BE-698A-F1E8-71CE46C2DCD0}"/>
                </a:ext>
              </a:extLst>
            </p:cNvPr>
            <p:cNvSpPr/>
            <p:nvPr/>
          </p:nvSpPr>
          <p:spPr>
            <a:xfrm>
              <a:off x="5521842" y="1209195"/>
              <a:ext cx="2252225" cy="216487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Graphic 8" descr="No sign with solid fill">
              <a:extLst>
                <a:ext uri="{FF2B5EF4-FFF2-40B4-BE49-F238E27FC236}">
                  <a16:creationId xmlns:a16="http://schemas.microsoft.com/office/drawing/2014/main" id="{09540219-0C7E-7147-DBC6-9BFF72F14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98750" y="960120"/>
              <a:ext cx="1075426" cy="1075426"/>
            </a:xfrm>
            <a:prstGeom prst="rect">
              <a:avLst/>
            </a:prstGeom>
          </p:spPr>
        </p:pic>
      </p:grpSp>
      <p:pic>
        <p:nvPicPr>
          <p:cNvPr id="11" name="Picture 6" descr="01_03_250">
            <a:extLst>
              <a:ext uri="{FF2B5EF4-FFF2-40B4-BE49-F238E27FC236}">
                <a16:creationId xmlns:a16="http://schemas.microsoft.com/office/drawing/2014/main" id="{BADC3DEA-2F20-4C88-E193-6C88797B2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9" t="5280" r="9392" b="56456"/>
          <a:stretch/>
        </p:blipFill>
        <p:spPr bwMode="auto">
          <a:xfrm>
            <a:off x="5563487" y="1619977"/>
            <a:ext cx="1295703" cy="12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06E972-577B-6606-FD4E-42420410A765}"/>
              </a:ext>
            </a:extLst>
          </p:cNvPr>
          <p:cNvSpPr/>
          <p:nvPr/>
        </p:nvSpPr>
        <p:spPr>
          <a:xfrm>
            <a:off x="5634199" y="1685842"/>
            <a:ext cx="1202705" cy="114950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7848A6E1-C69E-F646-EC29-451413FC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1136" y="1512335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12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i-STAT EG6+ / EG7+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7599-64F2-4DD1-87B1-B4E43D422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90E11EA-2F58-D319-F7F5-C0252804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Potassium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18B69-88A6-6D84-73DB-32853E24F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40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8595297-27CC-6CBC-FC15-B3FB6A678A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419" y="1411722"/>
            <a:ext cx="3977105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marL="1270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POTASSIUM RESULTS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Prevent hemolysis resulting from traumatic                       draws /</a:t>
            </a:r>
            <a:r>
              <a:rPr lang="en-US" dirty="0"/>
              <a:t> </a:t>
            </a:r>
            <a:r>
              <a:rPr lang="en-US" dirty="0">
                <a:latin typeface="+mn-lt"/>
              </a:rPr>
              <a:t>vigorous sample handling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ice samples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Test promptly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/>
              <a:t>Avoid extra muscular activity when drawing blood</a:t>
            </a:r>
            <a:endParaRPr lang="en-US" baseline="30000" dirty="0">
              <a:solidFill>
                <a:srgbClr val="000000"/>
              </a:solidFill>
              <a:ea typeface="等线" panose="02010600030101010101" pitchFamily="2" charset="-122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en-US" dirty="0">
              <a:latin typeface="+mn-lt"/>
              <a:ea typeface="Calibri"/>
              <a:cs typeface="Calibri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br>
              <a:rPr lang="en-US" sz="12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endParaRPr lang="en-US" sz="1200" b="0" i="0" u="none" strike="noStrike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97DF4566-0CFB-0D6D-A8F3-40674AB1BB8C}"/>
              </a:ext>
            </a:extLst>
          </p:cNvPr>
          <p:cNvSpPr txBox="1"/>
          <p:nvPr/>
        </p:nvSpPr>
        <p:spPr>
          <a:xfrm>
            <a:off x="915612" y="3231419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114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4" name="object 22">
            <a:extLst>
              <a:ext uri="{FF2B5EF4-FFF2-40B4-BE49-F238E27FC236}">
                <a16:creationId xmlns:a16="http://schemas.microsoft.com/office/drawing/2014/main" id="{80C89F61-B0C7-E5B6-82DA-D5D1652F88AD}"/>
              </a:ext>
            </a:extLst>
          </p:cNvPr>
          <p:cNvSpPr/>
          <p:nvPr/>
        </p:nvSpPr>
        <p:spPr>
          <a:xfrm>
            <a:off x="524851" y="3003799"/>
            <a:ext cx="3214059" cy="4571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E3EED34-2014-456A-60D2-466CDA081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1" y="3286115"/>
            <a:ext cx="342207" cy="3422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D9747D-4BFE-14EA-0620-9E9F7DAA19F8}"/>
              </a:ext>
            </a:extLst>
          </p:cNvPr>
          <p:cNvGrpSpPr/>
          <p:nvPr/>
        </p:nvGrpSpPr>
        <p:grpSpPr>
          <a:xfrm>
            <a:off x="5223928" y="1109848"/>
            <a:ext cx="3078058" cy="3341706"/>
            <a:chOff x="5223928" y="1109848"/>
            <a:chExt cx="3078058" cy="33417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B92A97-6390-0E04-052C-DE7AFAD54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313" b="147"/>
            <a:stretch/>
          </p:blipFill>
          <p:spPr>
            <a:xfrm>
              <a:off x="6617063" y="1109848"/>
              <a:ext cx="1684923" cy="334170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03B2E6-0C3B-933F-D5A3-36A06A4E5988}"/>
                </a:ext>
              </a:extLst>
            </p:cNvPr>
            <p:cNvSpPr/>
            <p:nvPr/>
          </p:nvSpPr>
          <p:spPr>
            <a:xfrm>
              <a:off x="6158331" y="1532758"/>
              <a:ext cx="457200" cy="693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76B65F1-7E5B-AC92-6820-674FCF13FDF0}"/>
                </a:ext>
              </a:extLst>
            </p:cNvPr>
            <p:cNvGrpSpPr/>
            <p:nvPr/>
          </p:nvGrpSpPr>
          <p:grpSpPr>
            <a:xfrm>
              <a:off x="5223928" y="3047233"/>
              <a:ext cx="1164431" cy="1114426"/>
              <a:chOff x="5022056" y="1207294"/>
              <a:chExt cx="1164431" cy="1114426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902833F-D485-F457-C2D0-8F1BCC7E9BC4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F0E5B88-3DF2-8290-6042-BB724053FF08}"/>
                  </a:ext>
                </a:extLst>
              </p:cNvPr>
              <p:cNvSpPr txBox="1"/>
              <p:nvPr/>
            </p:nvSpPr>
            <p:spPr>
              <a:xfrm>
                <a:off x="5024866" y="1522966"/>
                <a:ext cx="1160193" cy="48308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sz="1600" b="1" dirty="0">
                    <a:solidFill>
                      <a:schemeClr val="accent3"/>
                    </a:solidFill>
                    <a:ea typeface="Calibri"/>
                    <a:cs typeface="Calibri"/>
                  </a:rPr>
                  <a:t>TEST </a:t>
                </a:r>
                <a:br>
                  <a:rPr lang="en-US" sz="1600" b="1" dirty="0">
                    <a:ea typeface="Calibri"/>
                    <a:cs typeface="Calibri"/>
                  </a:rPr>
                </a:br>
                <a:r>
                  <a:rPr lang="en-US" sz="1600" b="1" dirty="0">
                    <a:solidFill>
                      <a:schemeClr val="accent3"/>
                    </a:solidFill>
                    <a:ea typeface="Calibri"/>
                    <a:cs typeface="Calibri"/>
                  </a:rPr>
                  <a:t>PROMPTLY</a:t>
                </a:r>
                <a:endParaRPr lang="en-US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2B1FF35-CF1C-BA2E-0064-A7EDB48B47AD}"/>
                </a:ext>
              </a:extLst>
            </p:cNvPr>
            <p:cNvGrpSpPr/>
            <p:nvPr/>
          </p:nvGrpSpPr>
          <p:grpSpPr>
            <a:xfrm>
              <a:off x="5254407" y="1401313"/>
              <a:ext cx="1169118" cy="1114426"/>
              <a:chOff x="5022056" y="1207294"/>
              <a:chExt cx="1169118" cy="1114426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874DBBB-ECE3-BC28-A60E-B84F70257D4C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A6E1E02-95B4-024B-EBB6-76A5850D90ED}"/>
                  </a:ext>
                </a:extLst>
              </p:cNvPr>
              <p:cNvSpPr txBox="1"/>
              <p:nvPr/>
            </p:nvSpPr>
            <p:spPr>
              <a:xfrm>
                <a:off x="5030981" y="1613241"/>
                <a:ext cx="1160193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4F71"/>
                    </a:solidFill>
                    <a:ea typeface="Calibri"/>
                    <a:cs typeface="Calibri"/>
                  </a:rPr>
                  <a:t>HEMOLYSIS</a:t>
                </a:r>
                <a:endParaRPr lang="en-US" sz="1400" dirty="0">
                  <a:solidFill>
                    <a:srgbClr val="004F71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35F61B5C-8961-53EA-2B86-E84535C65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80291" y="1155682"/>
              <a:ext cx="746438" cy="746438"/>
            </a:xfrm>
            <a:prstGeom prst="rect">
              <a:avLst/>
            </a:prstGeom>
          </p:spPr>
        </p:pic>
        <p:pic>
          <p:nvPicPr>
            <p:cNvPr id="36" name="Graphic 35" descr="Checkmark with solid fill">
              <a:extLst>
                <a:ext uri="{FF2B5EF4-FFF2-40B4-BE49-F238E27FC236}">
                  <a16:creationId xmlns:a16="http://schemas.microsoft.com/office/drawing/2014/main" id="{65A1D2A6-F7AA-9D03-EBFC-993B7AFBF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69215" y="3037742"/>
              <a:ext cx="548640" cy="54864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3BECF1E-6231-477F-0995-D9B952A9B00C}"/>
                </a:ext>
              </a:extLst>
            </p:cNvPr>
            <p:cNvSpPr/>
            <p:nvPr/>
          </p:nvSpPr>
          <p:spPr>
            <a:xfrm>
              <a:off x="6776207" y="2968079"/>
              <a:ext cx="1159031" cy="1193579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43BDA9-4030-458A-B79C-F4E00B305DAC}"/>
                </a:ext>
              </a:extLst>
            </p:cNvPr>
            <p:cNvSpPr/>
            <p:nvPr/>
          </p:nvSpPr>
          <p:spPr>
            <a:xfrm>
              <a:off x="6780196" y="1361736"/>
              <a:ext cx="1159031" cy="1193579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Graphic 36" descr="No sign with solid fill">
              <a:extLst>
                <a:ext uri="{FF2B5EF4-FFF2-40B4-BE49-F238E27FC236}">
                  <a16:creationId xmlns:a16="http://schemas.microsoft.com/office/drawing/2014/main" id="{E20E0C90-D1EF-7E05-DE7E-16B598C2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91014" y="1153067"/>
              <a:ext cx="746438" cy="746438"/>
            </a:xfrm>
            <a:prstGeom prst="rect">
              <a:avLst/>
            </a:prstGeom>
          </p:spPr>
        </p:pic>
        <p:pic>
          <p:nvPicPr>
            <p:cNvPr id="31" name="Graphic 30" descr="No sign with solid fill">
              <a:extLst>
                <a:ext uri="{FF2B5EF4-FFF2-40B4-BE49-F238E27FC236}">
                  <a16:creationId xmlns:a16="http://schemas.microsoft.com/office/drawing/2014/main" id="{793B56C3-49B6-378E-2AC0-82F383B2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83342" y="2780701"/>
              <a:ext cx="746438" cy="74643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D6B2080-28E2-442B-023E-CD193320FFAE}"/>
              </a:ext>
            </a:extLst>
          </p:cNvPr>
          <p:cNvSpPr/>
          <p:nvPr/>
        </p:nvSpPr>
        <p:spPr>
          <a:xfrm>
            <a:off x="6686550" y="2686050"/>
            <a:ext cx="1478380" cy="162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AD121D-A9EA-038E-0E41-ECB67330DF56}"/>
              </a:ext>
            </a:extLst>
          </p:cNvPr>
          <p:cNvSpPr/>
          <p:nvPr/>
        </p:nvSpPr>
        <p:spPr>
          <a:xfrm>
            <a:off x="6795370" y="2977822"/>
            <a:ext cx="1194874" cy="114950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8C6E97-C4EC-22DA-F1B2-3D777938B205}"/>
              </a:ext>
            </a:extLst>
          </p:cNvPr>
          <p:cNvPicPr>
            <a:picLocks/>
          </p:cNvPicPr>
          <p:nvPr/>
        </p:nvPicPr>
        <p:blipFill>
          <a:blip r:embed="rId4"/>
          <a:srcRect l="50313" t="47832" b="147"/>
          <a:stretch/>
        </p:blipFill>
        <p:spPr>
          <a:xfrm>
            <a:off x="6644021" y="2755250"/>
            <a:ext cx="1691640" cy="1645920"/>
          </a:xfrm>
          <a:prstGeom prst="rect">
            <a:avLst/>
          </a:prstGeom>
        </p:spPr>
      </p:pic>
      <p:pic>
        <p:nvPicPr>
          <p:cNvPr id="11" name="Graphic 10" descr="No sign with solid fill">
            <a:extLst>
              <a:ext uri="{FF2B5EF4-FFF2-40B4-BE49-F238E27FC236}">
                <a16:creationId xmlns:a16="http://schemas.microsoft.com/office/drawing/2014/main" id="{6C66BC54-EDE0-38FA-C579-FF1B8FA44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426" y="2804348"/>
            <a:ext cx="746438" cy="746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079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AC93A-87E8-3AF5-95B8-0754F0D1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B265712-116F-08DA-F7B3-3C183769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Hematocrit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FDD12-FD23-6954-DCB2-C462CF36C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41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6FB0000-01B0-2C32-3E23-936260743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80607"/>
            <a:ext cx="3984625" cy="1228898"/>
          </a:xfrm>
        </p:spPr>
        <p:txBody>
          <a:bodyPr/>
          <a:lstStyle/>
          <a:p>
            <a:pPr marL="1270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HEMATOCRIT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Mix thoroughly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Draw adequate waste prior to drawing blood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Keep handheld level during testing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9269CB44-2289-BE9E-803E-9D09A2A9B6A1}"/>
              </a:ext>
            </a:extLst>
          </p:cNvPr>
          <p:cNvSpPr txBox="1"/>
          <p:nvPr/>
        </p:nvSpPr>
        <p:spPr>
          <a:xfrm>
            <a:off x="895456" y="2985351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04CBBE39-AC88-02E7-AA55-07EB68BEBAA2}"/>
              </a:ext>
            </a:extLst>
          </p:cNvPr>
          <p:cNvSpPr/>
          <p:nvPr/>
        </p:nvSpPr>
        <p:spPr>
          <a:xfrm flipV="1">
            <a:off x="502920" y="2642653"/>
            <a:ext cx="3214059" cy="50997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7146418-57A1-0810-550E-5FB4BD633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5" y="3019858"/>
            <a:ext cx="342207" cy="342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8EE64D-BA1F-6273-9268-2DDC19B97494}"/>
              </a:ext>
            </a:extLst>
          </p:cNvPr>
          <p:cNvGrpSpPr/>
          <p:nvPr/>
        </p:nvGrpSpPr>
        <p:grpSpPr>
          <a:xfrm>
            <a:off x="4932762" y="2838746"/>
            <a:ext cx="3231231" cy="1443647"/>
            <a:chOff x="4617228" y="2907639"/>
            <a:chExt cx="3231231" cy="14436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9E4C31-4A61-EDE9-2AFD-566847C0B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58" t="49163" r="51536" b="9500"/>
            <a:stretch/>
          </p:blipFill>
          <p:spPr>
            <a:xfrm>
              <a:off x="4617228" y="2907639"/>
              <a:ext cx="1404795" cy="133759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D9698B-AD56-851F-2BFD-3A0D1FEE6024}"/>
                </a:ext>
              </a:extLst>
            </p:cNvPr>
            <p:cNvSpPr/>
            <p:nvPr/>
          </p:nvSpPr>
          <p:spPr>
            <a:xfrm>
              <a:off x="4701756" y="3034279"/>
              <a:ext cx="1179269" cy="114128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 descr="No sign with solid fill">
              <a:extLst>
                <a:ext uri="{FF2B5EF4-FFF2-40B4-BE49-F238E27FC236}">
                  <a16:creationId xmlns:a16="http://schemas.microsoft.com/office/drawing/2014/main" id="{C874228E-5892-2A09-90F6-3C120015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9170" y="2907640"/>
              <a:ext cx="638357" cy="63835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A606D6-4B40-9DEA-69BD-DBAE3580181E}"/>
                </a:ext>
              </a:extLst>
            </p:cNvPr>
            <p:cNvGrpSpPr/>
            <p:nvPr/>
          </p:nvGrpSpPr>
          <p:grpSpPr>
            <a:xfrm>
              <a:off x="5965553" y="2907640"/>
              <a:ext cx="1882906" cy="1443646"/>
              <a:chOff x="5969884" y="2945561"/>
              <a:chExt cx="1882906" cy="144364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36217D8-7B2C-8D90-2B7E-8046DE0F9213}"/>
                  </a:ext>
                </a:extLst>
              </p:cNvPr>
              <p:cNvGrpSpPr/>
              <p:nvPr/>
            </p:nvGrpSpPr>
            <p:grpSpPr>
              <a:xfrm>
                <a:off x="5969884" y="2978384"/>
                <a:ext cx="1882906" cy="1410823"/>
                <a:chOff x="5990777" y="2978384"/>
                <a:chExt cx="1882906" cy="1410823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57348B2-9B7C-1C6C-29F1-29310808D2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90777" y="2978384"/>
                  <a:ext cx="1882906" cy="1410823"/>
                </a:xfrm>
                <a:prstGeom prst="rect">
                  <a:avLst/>
                </a:prstGeom>
              </p:spPr>
            </p:pic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568BE5D-3354-056D-DADD-7346D8F65C71}"/>
                    </a:ext>
                  </a:extLst>
                </p:cNvPr>
                <p:cNvSpPr/>
                <p:nvPr/>
              </p:nvSpPr>
              <p:spPr>
                <a:xfrm>
                  <a:off x="6293053" y="3108319"/>
                  <a:ext cx="1179269" cy="1141281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9" name="Graphic 18" descr="No sign with solid fill">
                <a:extLst>
                  <a:ext uri="{FF2B5EF4-FFF2-40B4-BE49-F238E27FC236}">
                    <a16:creationId xmlns:a16="http://schemas.microsoft.com/office/drawing/2014/main" id="{AFE58C1D-19B5-4BB6-FE20-6639CD91E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69855" y="2945561"/>
                <a:ext cx="638357" cy="6383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3CD013-3C39-8BAB-3D0C-0AE0B9FA42E3}"/>
              </a:ext>
            </a:extLst>
          </p:cNvPr>
          <p:cNvGrpSpPr/>
          <p:nvPr/>
        </p:nvGrpSpPr>
        <p:grpSpPr>
          <a:xfrm>
            <a:off x="6590486" y="1280767"/>
            <a:ext cx="1316289" cy="1359848"/>
            <a:chOff x="6590486" y="1425415"/>
            <a:chExt cx="1316289" cy="1359848"/>
          </a:xfrm>
        </p:grpSpPr>
        <p:pic>
          <p:nvPicPr>
            <p:cNvPr id="29" name="Picture 6" descr="01_03_250">
              <a:extLst>
                <a:ext uri="{FF2B5EF4-FFF2-40B4-BE49-F238E27FC236}">
                  <a16:creationId xmlns:a16="http://schemas.microsoft.com/office/drawing/2014/main" id="{D6D61998-F53E-B34A-E88A-2712FC24A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9" t="5280" r="9392" b="56456"/>
            <a:stretch/>
          </p:blipFill>
          <p:spPr bwMode="auto">
            <a:xfrm>
              <a:off x="6590486" y="1533057"/>
              <a:ext cx="1295703" cy="125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D77AD18-3BDE-7BEB-34DA-8C456DF2B302}"/>
                </a:ext>
              </a:extLst>
            </p:cNvPr>
            <p:cNvSpPr/>
            <p:nvPr/>
          </p:nvSpPr>
          <p:spPr>
            <a:xfrm>
              <a:off x="6661198" y="1598922"/>
              <a:ext cx="1202705" cy="114950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72AAAF07-5D9C-AD83-D242-2A2B2A034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58135" y="1425415"/>
              <a:ext cx="548640" cy="54864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B5FC2D-E864-0B5E-18D2-6792DC58FF70}"/>
              </a:ext>
            </a:extLst>
          </p:cNvPr>
          <p:cNvGrpSpPr/>
          <p:nvPr/>
        </p:nvGrpSpPr>
        <p:grpSpPr>
          <a:xfrm>
            <a:off x="4959087" y="1344250"/>
            <a:ext cx="1423974" cy="1256970"/>
            <a:chOff x="5016691" y="2954724"/>
            <a:chExt cx="1423687" cy="123847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D8EBD3F-EE17-0608-A3D2-6A7483E29531}"/>
                </a:ext>
              </a:extLst>
            </p:cNvPr>
            <p:cNvSpPr/>
            <p:nvPr/>
          </p:nvSpPr>
          <p:spPr>
            <a:xfrm>
              <a:off x="5140458" y="3051921"/>
              <a:ext cx="1179269" cy="1141281"/>
            </a:xfrm>
            <a:prstGeom prst="ellipse">
              <a:avLst/>
            </a:prstGeom>
            <a:solidFill>
              <a:schemeClr val="bg1">
                <a:lumMod val="50000"/>
                <a:alpha val="24000"/>
              </a:schemeClr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F581221-6A25-0781-2F40-8059C60FD161}"/>
                </a:ext>
              </a:extLst>
            </p:cNvPr>
            <p:cNvGrpSpPr/>
            <p:nvPr/>
          </p:nvGrpSpPr>
          <p:grpSpPr>
            <a:xfrm>
              <a:off x="5231048" y="3279435"/>
              <a:ext cx="974348" cy="906481"/>
              <a:chOff x="6140860" y="1341013"/>
              <a:chExt cx="1614573" cy="1377617"/>
            </a:xfrm>
          </p:grpSpPr>
          <p:pic>
            <p:nvPicPr>
              <p:cNvPr id="49" name="Picture 48" descr="A gloved hand holding a syringe&#10;&#10;Description automatically generated">
                <a:extLst>
                  <a:ext uri="{FF2B5EF4-FFF2-40B4-BE49-F238E27FC236}">
                    <a16:creationId xmlns:a16="http://schemas.microsoft.com/office/drawing/2014/main" id="{5AC8FC18-69B0-F3CC-A7FB-36BCADFAF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97972">
                <a:off x="6688068" y="1774021"/>
                <a:ext cx="1067365" cy="944609"/>
              </a:xfrm>
              <a:prstGeom prst="rect">
                <a:avLst/>
              </a:prstGeom>
            </p:spPr>
          </p:pic>
          <p:pic>
            <p:nvPicPr>
              <p:cNvPr id="50" name="Picture 49" descr="A hand in a purple glove holding a test tube with a red liquid&#10;&#10;Description automatically generated">
                <a:extLst>
                  <a:ext uri="{FF2B5EF4-FFF2-40B4-BE49-F238E27FC236}">
                    <a16:creationId xmlns:a16="http://schemas.microsoft.com/office/drawing/2014/main" id="{5BF16718-CD66-AC57-6F74-9272D25F9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3000" contras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0860" y="1341013"/>
                <a:ext cx="1087688" cy="946063"/>
              </a:xfrm>
              <a:prstGeom prst="parallelogram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704D2F-4D1C-0B2A-FF55-ED806F0D7BE2}"/>
                </a:ext>
              </a:extLst>
            </p:cNvPr>
            <p:cNvGrpSpPr/>
            <p:nvPr/>
          </p:nvGrpSpPr>
          <p:grpSpPr>
            <a:xfrm>
              <a:off x="5960958" y="3440373"/>
              <a:ext cx="357718" cy="335578"/>
              <a:chOff x="7389424" y="1369831"/>
              <a:chExt cx="592768" cy="50999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73DD84-043C-D72C-0A31-6A61F218DCBB}"/>
                  </a:ext>
                </a:extLst>
              </p:cNvPr>
              <p:cNvSpPr txBox="1"/>
              <p:nvPr/>
            </p:nvSpPr>
            <p:spPr>
              <a:xfrm>
                <a:off x="7389424" y="1369831"/>
                <a:ext cx="592768" cy="4608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C6006F"/>
                    </a:solidFill>
                  </a:rPr>
                  <a:t>5x</a:t>
                </a:r>
                <a:endParaRPr lang="en-US" sz="14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48" name="Arrow: Curved Right 47">
                <a:extLst>
                  <a:ext uri="{FF2B5EF4-FFF2-40B4-BE49-F238E27FC236}">
                    <a16:creationId xmlns:a16="http://schemas.microsoft.com/office/drawing/2014/main" id="{41CC2877-32D7-BAC4-5B5C-CD0FF93BE3F7}"/>
                  </a:ext>
                </a:extLst>
              </p:cNvPr>
              <p:cNvSpPr/>
              <p:nvPr/>
            </p:nvSpPr>
            <p:spPr>
              <a:xfrm>
                <a:off x="7590434" y="1749654"/>
                <a:ext cx="216453" cy="130167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28B771-FE6A-5C5C-BC57-5751DD6BE5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1199" y="3264896"/>
              <a:ext cx="646231" cy="758692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298AB6-9881-15F1-63EC-DD91DEDAF120}"/>
                </a:ext>
              </a:extLst>
            </p:cNvPr>
            <p:cNvGrpSpPr/>
            <p:nvPr/>
          </p:nvGrpSpPr>
          <p:grpSpPr>
            <a:xfrm>
              <a:off x="5016691" y="3213051"/>
              <a:ext cx="449072" cy="346907"/>
              <a:chOff x="4893524" y="1715693"/>
              <a:chExt cx="449072" cy="346907"/>
            </a:xfrm>
          </p:grpSpPr>
          <p:sp>
            <p:nvSpPr>
              <p:cNvPr id="22" name="Arrow: Up 21">
                <a:extLst>
                  <a:ext uri="{FF2B5EF4-FFF2-40B4-BE49-F238E27FC236}">
                    <a16:creationId xmlns:a16="http://schemas.microsoft.com/office/drawing/2014/main" id="{17EF9689-3315-5E15-96A0-38F03A03D10B}"/>
                  </a:ext>
                </a:extLst>
              </p:cNvPr>
              <p:cNvSpPr/>
              <p:nvPr/>
            </p:nvSpPr>
            <p:spPr>
              <a:xfrm>
                <a:off x="5035962" y="1955552"/>
                <a:ext cx="91317" cy="103529"/>
              </a:xfrm>
              <a:prstGeom prst="upArrow">
                <a:avLst/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3" name="Arrow: Up 22">
                <a:extLst>
                  <a:ext uri="{FF2B5EF4-FFF2-40B4-BE49-F238E27FC236}">
                    <a16:creationId xmlns:a16="http://schemas.microsoft.com/office/drawing/2014/main" id="{333A4D5B-FDB9-676E-5009-A9DE56F32EFB}"/>
                  </a:ext>
                </a:extLst>
              </p:cNvPr>
              <p:cNvSpPr/>
              <p:nvPr/>
            </p:nvSpPr>
            <p:spPr>
              <a:xfrm rot="10800000">
                <a:off x="5121499" y="1959071"/>
                <a:ext cx="91317" cy="103529"/>
              </a:xfrm>
              <a:prstGeom prst="upArrow">
                <a:avLst/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D2F265-374B-1D7A-02A5-FCFDAEBD9706}"/>
                  </a:ext>
                </a:extLst>
              </p:cNvPr>
              <p:cNvSpPr txBox="1"/>
              <p:nvPr/>
            </p:nvSpPr>
            <p:spPr>
              <a:xfrm>
                <a:off x="4893524" y="1715693"/>
                <a:ext cx="449072" cy="30324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C6006F"/>
                    </a:solidFill>
                  </a:rPr>
                  <a:t>10x</a:t>
                </a:r>
                <a:endParaRPr lang="en-US" sz="14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21" name="Graphic 20" descr="Checkmark with solid fill">
              <a:extLst>
                <a:ext uri="{FF2B5EF4-FFF2-40B4-BE49-F238E27FC236}">
                  <a16:creationId xmlns:a16="http://schemas.microsoft.com/office/drawing/2014/main" id="{106690CF-9232-BA95-10AF-419DCADF8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71573" y="2954724"/>
              <a:ext cx="468805" cy="4688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36768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9716C-AD9F-A8A7-1C21-1F15D17CD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8CF2E1A-9432-8B7A-2283-CDE0307B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pH r</a:t>
            </a:r>
            <a:r>
              <a:rPr lang="en-US" dirty="0"/>
              <a:t>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A3280-1BCD-C2E8-70CE-B0C5C96ED4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42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6F5F0D-61A7-9E32-967C-BFEF40FBA7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270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PH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Avoid extra muscular activity during sample collection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DCCF8A-F4A1-90F3-B6B2-BBBFAB371844}"/>
              </a:ext>
            </a:extLst>
          </p:cNvPr>
          <p:cNvSpPr/>
          <p:nvPr/>
        </p:nvSpPr>
        <p:spPr>
          <a:xfrm>
            <a:off x="6405702" y="1734372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6B94DED5-A537-1CE2-29BF-61D12240A295}"/>
              </a:ext>
            </a:extLst>
          </p:cNvPr>
          <p:cNvSpPr txBox="1"/>
          <p:nvPr/>
        </p:nvSpPr>
        <p:spPr>
          <a:xfrm>
            <a:off x="873549" y="2908634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EEFB7E66-54A5-80CF-106F-0D46A756C5B8}"/>
              </a:ext>
            </a:extLst>
          </p:cNvPr>
          <p:cNvSpPr/>
          <p:nvPr/>
        </p:nvSpPr>
        <p:spPr>
          <a:xfrm flipV="1">
            <a:off x="455481" y="2621909"/>
            <a:ext cx="3510877" cy="4571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E65617-D392-2143-767E-EB294627D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" y="2988596"/>
            <a:ext cx="342207" cy="34220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A7A6A11-28E3-8CB7-A962-EFEAC95B9B9A}"/>
              </a:ext>
            </a:extLst>
          </p:cNvPr>
          <p:cNvGrpSpPr/>
          <p:nvPr/>
        </p:nvGrpSpPr>
        <p:grpSpPr>
          <a:xfrm>
            <a:off x="4323748" y="1118233"/>
            <a:ext cx="3727614" cy="1982729"/>
            <a:chOff x="4323748" y="1118233"/>
            <a:chExt cx="3727614" cy="1982729"/>
          </a:xfrm>
        </p:grpSpPr>
        <p:pic>
          <p:nvPicPr>
            <p:cNvPr id="30" name="Picture 29" descr="Close-up of a blood sample&#10;&#10;AI-generated content may be incorrect.">
              <a:extLst>
                <a:ext uri="{FF2B5EF4-FFF2-40B4-BE49-F238E27FC236}">
                  <a16:creationId xmlns:a16="http://schemas.microsoft.com/office/drawing/2014/main" id="{CEC559FD-E0D0-E195-FB18-4BC1D8EA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8437" t="-3341" r="6893" b="4915"/>
            <a:stretch/>
          </p:blipFill>
          <p:spPr>
            <a:xfrm>
              <a:off x="6210415" y="1118233"/>
              <a:ext cx="1740947" cy="190455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1895F42-2CA6-6C59-2AC6-CF6F0399B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7851" b="1287"/>
            <a:stretch/>
          </p:blipFill>
          <p:spPr>
            <a:xfrm>
              <a:off x="4323748" y="1190837"/>
              <a:ext cx="2032438" cy="1910125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D6C3B6-00E6-BA21-E1C0-A3CE9783EB66}"/>
                </a:ext>
              </a:extLst>
            </p:cNvPr>
            <p:cNvSpPr/>
            <p:nvPr/>
          </p:nvSpPr>
          <p:spPr>
            <a:xfrm>
              <a:off x="4691437" y="1491281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Graphic 32" descr="No sign with solid fill">
              <a:extLst>
                <a:ext uri="{FF2B5EF4-FFF2-40B4-BE49-F238E27FC236}">
                  <a16:creationId xmlns:a16="http://schemas.microsoft.com/office/drawing/2014/main" id="{E004AA28-BBF4-F6A2-D21E-2614415D4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63977" y="1324074"/>
              <a:ext cx="746438" cy="746438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2A87C02-BA81-3D01-8090-BFCAC087CEA3}"/>
                </a:ext>
              </a:extLst>
            </p:cNvPr>
            <p:cNvSpPr/>
            <p:nvPr/>
          </p:nvSpPr>
          <p:spPr>
            <a:xfrm>
              <a:off x="6490114" y="1484737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7AA8D492-DB43-5DE7-9EC0-AEFA26F53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4924" y="1403871"/>
              <a:ext cx="746438" cy="7464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75215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9B00A-9522-219C-1923-9FACEA92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DDEF87F-8D62-052E-CA82-EAC36B8F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PCO2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9AD9-E55C-5B63-8DE5-1C2A05C83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43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99004AD-4D1A-41AA-0810-CCD1617FE8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PCO</a:t>
            </a:r>
            <a:r>
              <a:rPr lang="en-US" b="0" spc="-10" baseline="-25000" dirty="0">
                <a:solidFill>
                  <a:schemeClr val="accent3"/>
                </a:solidFill>
                <a:latin typeface="Calibri"/>
                <a:cs typeface="Calibri"/>
              </a:rPr>
              <a:t>2</a:t>
            </a: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Test promptly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Fill blood collection device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0917363C-B8E5-5443-1164-93BFCB4F4AEA}"/>
              </a:ext>
            </a:extLst>
          </p:cNvPr>
          <p:cNvSpPr txBox="1"/>
          <p:nvPr/>
        </p:nvSpPr>
        <p:spPr>
          <a:xfrm>
            <a:off x="864582" y="3040303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D7EB28C5-C82E-F9EB-9E64-F9BC301E8BAB}"/>
              </a:ext>
            </a:extLst>
          </p:cNvPr>
          <p:cNvSpPr/>
          <p:nvPr/>
        </p:nvSpPr>
        <p:spPr>
          <a:xfrm>
            <a:off x="477104" y="2637479"/>
            <a:ext cx="4069081" cy="648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FD2C689-38A8-EF21-E592-2F9C365AD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2" y="3080449"/>
            <a:ext cx="342207" cy="342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5B869C-4C23-B60F-F448-5035288F93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762" r="5473" b="2823"/>
          <a:stretch/>
        </p:blipFill>
        <p:spPr>
          <a:xfrm>
            <a:off x="4984480" y="1337668"/>
            <a:ext cx="1512691" cy="1363396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Close-up of a blood sample&#10;&#10;AI-generated content may be incorrect.">
            <a:extLst>
              <a:ext uri="{FF2B5EF4-FFF2-40B4-BE49-F238E27FC236}">
                <a16:creationId xmlns:a16="http://schemas.microsoft.com/office/drawing/2014/main" id="{50EFD3A5-BE6B-4B15-E5D6-6E2C77DF56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437" t="-3341" r="6893" b="4915"/>
          <a:stretch/>
        </p:blipFill>
        <p:spPr>
          <a:xfrm>
            <a:off x="4958592" y="2695179"/>
            <a:ext cx="1740947" cy="19045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B873D0-3FC0-26F4-D4F6-00F1AE0264CF}"/>
              </a:ext>
            </a:extLst>
          </p:cNvPr>
          <p:cNvSpPr/>
          <p:nvPr/>
        </p:nvSpPr>
        <p:spPr>
          <a:xfrm>
            <a:off x="5219207" y="3035853"/>
            <a:ext cx="1327320" cy="131619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No sign with solid fill">
            <a:extLst>
              <a:ext uri="{FF2B5EF4-FFF2-40B4-BE49-F238E27FC236}">
                <a16:creationId xmlns:a16="http://schemas.microsoft.com/office/drawing/2014/main" id="{2E0049FA-B509-0157-E71B-9539482E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7271" y="2954987"/>
            <a:ext cx="746438" cy="746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853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28326-0961-EC32-3FCB-C99404318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CC608A2-5EB0-3231-A695-1D4F00C5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PO2</a:t>
            </a:r>
            <a:r>
              <a:rPr lang="en-US" dirty="0"/>
              <a:t>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D9C97-3B86-103D-1036-F0079771A3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44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4BFC9D-DCFC-6BE1-28FE-1045EDE00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PO</a:t>
            </a:r>
            <a:r>
              <a:rPr lang="en-US" b="0" spc="-10" baseline="-25000" dirty="0">
                <a:solidFill>
                  <a:schemeClr val="accent3"/>
                </a:solidFill>
                <a:latin typeface="Calibri"/>
                <a:cs typeface="Calibri"/>
              </a:rPr>
              <a:t>2</a:t>
            </a: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Test promptly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ice samples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Fill blood collection device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expose to air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12907960-4FD0-9658-480E-232464104C5A}"/>
              </a:ext>
            </a:extLst>
          </p:cNvPr>
          <p:cNvSpPr txBox="1"/>
          <p:nvPr/>
        </p:nvSpPr>
        <p:spPr>
          <a:xfrm>
            <a:off x="864582" y="3040303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2" name="object 22">
            <a:extLst>
              <a:ext uri="{FF2B5EF4-FFF2-40B4-BE49-F238E27FC236}">
                <a16:creationId xmlns:a16="http://schemas.microsoft.com/office/drawing/2014/main" id="{A52763DA-3F5A-7903-F6B7-BE32C3F9CDC1}"/>
              </a:ext>
            </a:extLst>
          </p:cNvPr>
          <p:cNvSpPr/>
          <p:nvPr/>
        </p:nvSpPr>
        <p:spPr>
          <a:xfrm>
            <a:off x="477104" y="2637479"/>
            <a:ext cx="4069081" cy="648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CAA42F-A07E-BD48-0285-B4FD9EB5F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2" y="3080449"/>
            <a:ext cx="342207" cy="3422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2FEBC2-2E9D-95C1-5903-4E8C99F3BBEF}"/>
              </a:ext>
            </a:extLst>
          </p:cNvPr>
          <p:cNvGrpSpPr>
            <a:grpSpLocks noChangeAspect="1"/>
          </p:cNvGrpSpPr>
          <p:nvPr/>
        </p:nvGrpSpPr>
        <p:grpSpPr>
          <a:xfrm>
            <a:off x="6106142" y="2503156"/>
            <a:ext cx="1737360" cy="1900633"/>
            <a:chOff x="4958592" y="2695179"/>
            <a:chExt cx="1740947" cy="1904557"/>
          </a:xfrm>
        </p:grpSpPr>
        <p:pic>
          <p:nvPicPr>
            <p:cNvPr id="10" name="Picture 9" descr="Close-up of a blood sample&#10;&#10;AI-generated content may be incorrect.">
              <a:extLst>
                <a:ext uri="{FF2B5EF4-FFF2-40B4-BE49-F238E27FC236}">
                  <a16:creationId xmlns:a16="http://schemas.microsoft.com/office/drawing/2014/main" id="{015DC550-253F-B44D-B978-9D27F6BC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8437" t="-3341" r="6893" b="4915"/>
            <a:stretch/>
          </p:blipFill>
          <p:spPr>
            <a:xfrm>
              <a:off x="4958592" y="2695179"/>
              <a:ext cx="1740947" cy="1904557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02F815-E455-971E-11E4-CD78609072B3}"/>
                </a:ext>
              </a:extLst>
            </p:cNvPr>
            <p:cNvSpPr/>
            <p:nvPr/>
          </p:nvSpPr>
          <p:spPr>
            <a:xfrm>
              <a:off x="5219207" y="3035853"/>
              <a:ext cx="1327320" cy="131619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317A53-CC33-4F0E-91E3-ECEC2062C3B7}"/>
              </a:ext>
            </a:extLst>
          </p:cNvPr>
          <p:cNvGrpSpPr/>
          <p:nvPr/>
        </p:nvGrpSpPr>
        <p:grpSpPr>
          <a:xfrm>
            <a:off x="4753738" y="1332798"/>
            <a:ext cx="1325447" cy="1312338"/>
            <a:chOff x="5022056" y="1207294"/>
            <a:chExt cx="1164431" cy="1114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6785867-79AE-2132-2C01-A6C343E32E4C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026F09-9CFB-53F3-FA56-424F99AB4C14}"/>
                </a:ext>
              </a:extLst>
            </p:cNvPr>
            <p:cNvSpPr txBox="1"/>
            <p:nvPr/>
          </p:nvSpPr>
          <p:spPr>
            <a:xfrm>
              <a:off x="5024174" y="1553087"/>
              <a:ext cx="1160193" cy="4830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sz="1600" b="1" dirty="0">
                  <a:ea typeface="Calibri"/>
                  <a:cs typeface="Calibri"/>
                </a:rPr>
              </a:b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 dirty="0"/>
            </a:p>
          </p:txBody>
        </p:sp>
      </p:grpSp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CCDB007D-5AD1-27EC-FCAF-237BF2FA6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745" y="1332797"/>
            <a:ext cx="548640" cy="5486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0FD7A-9A7F-8537-F834-21C609684F60}"/>
              </a:ext>
            </a:extLst>
          </p:cNvPr>
          <p:cNvGrpSpPr>
            <a:grpSpLocks noChangeAspect="1"/>
          </p:cNvGrpSpPr>
          <p:nvPr/>
        </p:nvGrpSpPr>
        <p:grpSpPr>
          <a:xfrm>
            <a:off x="6260163" y="1074213"/>
            <a:ext cx="1828800" cy="1829507"/>
            <a:chOff x="6491805" y="1146179"/>
            <a:chExt cx="1684923" cy="16855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9422DE-06CC-DFBB-0849-7D2DF4108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0313" b="49634"/>
            <a:stretch/>
          </p:blipFill>
          <p:spPr>
            <a:xfrm>
              <a:off x="6491805" y="1146179"/>
              <a:ext cx="1684923" cy="168557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70E3E17-0FD3-238B-D720-F6B07A50B9C4}"/>
                </a:ext>
              </a:extLst>
            </p:cNvPr>
            <p:cNvSpPr/>
            <p:nvPr/>
          </p:nvSpPr>
          <p:spPr>
            <a:xfrm>
              <a:off x="6632593" y="1400812"/>
              <a:ext cx="1188720" cy="118872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Graphic 26" descr="No sign with solid fill">
              <a:extLst>
                <a:ext uri="{FF2B5EF4-FFF2-40B4-BE49-F238E27FC236}">
                  <a16:creationId xmlns:a16="http://schemas.microsoft.com/office/drawing/2014/main" id="{1E2734F5-C785-DE2C-8CA3-2609D08F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44800" y="1194154"/>
              <a:ext cx="690818" cy="690819"/>
            </a:xfrm>
            <a:prstGeom prst="rect">
              <a:avLst/>
            </a:prstGeom>
          </p:spPr>
        </p:pic>
      </p:grpSp>
      <p:pic>
        <p:nvPicPr>
          <p:cNvPr id="30" name="Graphic 29" descr="No sign with solid fill">
            <a:extLst>
              <a:ext uri="{FF2B5EF4-FFF2-40B4-BE49-F238E27FC236}">
                <a16:creationId xmlns:a16="http://schemas.microsoft.com/office/drawing/2014/main" id="{F0A37A4D-AD2D-FD7D-E140-BC5E85990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375" y="2684581"/>
            <a:ext cx="749808" cy="749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CAC16-8A92-B077-2DAA-C09227653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111" t="5130" r="50098" b="56386"/>
          <a:stretch/>
        </p:blipFill>
        <p:spPr>
          <a:xfrm>
            <a:off x="4577430" y="2749847"/>
            <a:ext cx="1717303" cy="145732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9BEBA500-FA20-9B99-6510-9F00F42DDE20}"/>
              </a:ext>
            </a:extLst>
          </p:cNvPr>
          <p:cNvSpPr/>
          <p:nvPr/>
        </p:nvSpPr>
        <p:spPr>
          <a:xfrm>
            <a:off x="4718441" y="2845929"/>
            <a:ext cx="1352834" cy="130384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Graphic 32" descr="Checkmark with solid fill">
            <a:extLst>
              <a:ext uri="{FF2B5EF4-FFF2-40B4-BE49-F238E27FC236}">
                <a16:creationId xmlns:a16="http://schemas.microsoft.com/office/drawing/2014/main" id="{ED1457D3-6BFB-13D1-AAF9-061E4F08A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1158" y="2769459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970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67895-4F49-7117-769B-3497AABF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2FDD5CE-3AD7-431C-DDCE-D284C6F9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493935" cy="390526"/>
          </a:xfrm>
        </p:spPr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Ionized Calcium r</a:t>
            </a:r>
            <a:r>
              <a:rPr lang="en-US" dirty="0"/>
              <a:t>esults on EG7+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0021-F8A3-2CD4-FC25-341C27ED7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45</a:t>
            </a:fld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EC81C8-434A-8EA5-B496-FC0A104536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68625" cy="3397250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 dirty="0">
                <a:solidFill>
                  <a:schemeClr val="accent3"/>
                </a:solidFill>
                <a:latin typeface="Calibri"/>
                <a:cs typeface="Calibri"/>
              </a:rPr>
              <a:t>AVOID AFFECTING IONIZED CA RESULTS | </a:t>
            </a:r>
            <a:r>
              <a:rPr lang="en-US" b="1" spc="-10" dirty="0">
                <a:solidFill>
                  <a:srgbClr val="FF9900"/>
                </a:solidFill>
                <a:latin typeface="Calibri"/>
                <a:cs typeface="Calibri"/>
              </a:rPr>
              <a:t>EG7+</a:t>
            </a:r>
            <a:endParaRPr lang="en-US" b="0" spc="-1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Fill blood collection devices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Limit extra muscular activity during sample collection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C4082968-6450-285B-76C0-43AEC9282E00}"/>
              </a:ext>
            </a:extLst>
          </p:cNvPr>
          <p:cNvSpPr txBox="1"/>
          <p:nvPr/>
        </p:nvSpPr>
        <p:spPr>
          <a:xfrm>
            <a:off x="750898" y="3259075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 dirty="0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114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1B498321-3ADD-8A5E-485B-6A4CCF371FAD}"/>
              </a:ext>
            </a:extLst>
          </p:cNvPr>
          <p:cNvSpPr/>
          <p:nvPr/>
        </p:nvSpPr>
        <p:spPr>
          <a:xfrm>
            <a:off x="502919" y="2644861"/>
            <a:ext cx="4069081" cy="648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0C963D7-DE91-6B54-18B3-6FD2E438C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339037"/>
            <a:ext cx="342207" cy="3422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98946B-3591-F042-C9A8-B5290DC9E917}"/>
              </a:ext>
            </a:extLst>
          </p:cNvPr>
          <p:cNvGrpSpPr/>
          <p:nvPr/>
        </p:nvGrpSpPr>
        <p:grpSpPr>
          <a:xfrm>
            <a:off x="5183232" y="1359143"/>
            <a:ext cx="3411232" cy="1500909"/>
            <a:chOff x="4656457" y="1287167"/>
            <a:chExt cx="3411232" cy="15009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D29E44-BAF2-C9C2-0309-0FBAB61B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11" t="5130" r="6721" b="56386"/>
            <a:stretch/>
          </p:blipFill>
          <p:spPr>
            <a:xfrm>
              <a:off x="4656457" y="1330751"/>
              <a:ext cx="3380375" cy="145732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2E99585-FEB7-8C3D-98AC-D86DF8E3D6EE}"/>
                </a:ext>
              </a:extLst>
            </p:cNvPr>
            <p:cNvSpPr/>
            <p:nvPr/>
          </p:nvSpPr>
          <p:spPr>
            <a:xfrm>
              <a:off x="4797468" y="1426833"/>
              <a:ext cx="1352834" cy="130384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 descr="Checkmark with solid fill">
              <a:extLst>
                <a:ext uri="{FF2B5EF4-FFF2-40B4-BE49-F238E27FC236}">
                  <a16:creationId xmlns:a16="http://schemas.microsoft.com/office/drawing/2014/main" id="{6F171731-9CA0-FC23-758D-408682F3F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84721" y="1287167"/>
              <a:ext cx="548640" cy="54864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E5219F-6980-035E-7CF4-E67A231F851C}"/>
                </a:ext>
              </a:extLst>
            </p:cNvPr>
            <p:cNvSpPr/>
            <p:nvPr/>
          </p:nvSpPr>
          <p:spPr>
            <a:xfrm>
              <a:off x="6563638" y="1426833"/>
              <a:ext cx="1352834" cy="130384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Graphic 14" descr="No sign with solid fill">
              <a:extLst>
                <a:ext uri="{FF2B5EF4-FFF2-40B4-BE49-F238E27FC236}">
                  <a16:creationId xmlns:a16="http://schemas.microsoft.com/office/drawing/2014/main" id="{9BA5A6EF-533E-9C9C-33E9-1D0971BA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21251" y="1289152"/>
              <a:ext cx="746438" cy="7464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790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E06506-55A3-8C8C-F70D-289505355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766" y="1508760"/>
            <a:ext cx="7745834" cy="26746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Calibri" panose="020F0502020204030204" pitchFamily="34" charset="0"/>
              </a:rPr>
              <a:t>Congratulations!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7B1ABC-CD50-39D9-FEDB-8E12EB796A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46</a:t>
            </a:fld>
            <a:endParaRPr lang="en-IN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4489867-47F4-1C30-9763-CE59FEE62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2180" y="3284113"/>
            <a:ext cx="798475" cy="128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66D418-1DA3-2AC4-322F-7099CE3F6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180" y="1515421"/>
            <a:ext cx="785891" cy="1694322"/>
          </a:xfrm>
          <a:prstGeom prst="rect">
            <a:avLst/>
          </a:prstGeom>
        </p:spPr>
      </p:pic>
      <p:pic>
        <p:nvPicPr>
          <p:cNvPr id="6" name="Picture 5" descr="A close-up of a device&#10;&#10;Description automatically generated">
            <a:extLst>
              <a:ext uri="{FF2B5EF4-FFF2-40B4-BE49-F238E27FC236}">
                <a16:creationId xmlns:a16="http://schemas.microsoft.com/office/drawing/2014/main" id="{0D5D7D12-8A35-A346-985A-B9C1D466F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9669"/>
            <a:ext cx="1336953" cy="4083918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641AC89B-4EF2-F01C-817E-5B2DA3E40F95}"/>
              </a:ext>
            </a:extLst>
          </p:cNvPr>
          <p:cNvSpPr txBox="1"/>
          <p:nvPr/>
        </p:nvSpPr>
        <p:spPr>
          <a:xfrm>
            <a:off x="483766" y="2299397"/>
            <a:ext cx="6429973" cy="1454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0" dirty="0">
                <a:solidFill>
                  <a:srgbClr val="FFFFFF"/>
                </a:solidFill>
                <a:latin typeface="+mj-lt"/>
                <a:cs typeface="Brandon Grotesque Regular"/>
              </a:rPr>
              <a:t>You</a:t>
            </a:r>
            <a:r>
              <a:rPr sz="2800" b="0" spc="114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60" dirty="0">
                <a:solidFill>
                  <a:srgbClr val="FFFFFF"/>
                </a:solidFill>
                <a:latin typeface="+mj-lt"/>
                <a:cs typeface="Brandon Grotesque Regular"/>
              </a:rPr>
              <a:t>have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70" dirty="0">
                <a:solidFill>
                  <a:srgbClr val="FFFFFF"/>
                </a:solidFill>
                <a:latin typeface="+mj-lt"/>
                <a:cs typeface="Brandon Grotesque Regular"/>
              </a:rPr>
              <a:t>completed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the</a:t>
            </a:r>
            <a:r>
              <a:rPr lang="en-US"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 lesson </a:t>
            </a:r>
          </a:p>
          <a:p>
            <a:pPr marL="12700">
              <a:spcBef>
                <a:spcPts val="100"/>
              </a:spcBef>
            </a:pPr>
            <a:r>
              <a:rPr lang="en-US" sz="3200" b="0" spc="55" dirty="0">
                <a:solidFill>
                  <a:schemeClr val="bg1"/>
                </a:solidFill>
                <a:latin typeface="+mj-lt"/>
                <a:cs typeface="Brandon Grotesque Regular"/>
              </a:rPr>
              <a:t>i-STAT 1 EG6+ &amp; EG7+</a:t>
            </a:r>
          </a:p>
          <a:p>
            <a:pPr marL="12700">
              <a:spcBef>
                <a:spcPts val="100"/>
              </a:spcBef>
            </a:pPr>
            <a:r>
              <a:rPr lang="en-US" sz="3200" b="0" spc="55" dirty="0">
                <a:solidFill>
                  <a:schemeClr val="bg1"/>
                </a:solidFill>
                <a:latin typeface="+mj-lt"/>
                <a:cs typeface="Brandon Grotesque Regular"/>
              </a:rPr>
              <a:t>Cartridges</a:t>
            </a:r>
            <a:endParaRPr sz="3200" dirty="0">
              <a:cs typeface="Brandon Grotesq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2348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89EBE-744C-5F71-FEC7-F9574FC0E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5B156B-6891-54FE-8571-431EAE3C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593A5-68D8-D398-BCDE-956A62D31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5</a:t>
            </a:fld>
            <a:endParaRPr lang="en-IN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EB96B7-130E-E1AA-B726-431FFA29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12702"/>
          <a:stretch/>
        </p:blipFill>
        <p:spPr>
          <a:xfrm>
            <a:off x="3211459" y="1140932"/>
            <a:ext cx="2317247" cy="1728574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8CEB525-35CF-C7D1-4446-FA9A69422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140932"/>
            <a:ext cx="2878626" cy="3181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0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01727-D041-9DDF-364B-4290710B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device with a screen&#10;&#10;Description automatically generated">
            <a:extLst>
              <a:ext uri="{FF2B5EF4-FFF2-40B4-BE49-F238E27FC236}">
                <a16:creationId xmlns:a16="http://schemas.microsoft.com/office/drawing/2014/main" id="{C9A4EB97-F2B8-D73C-A075-8B4C641F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60" y="669180"/>
            <a:ext cx="1218811" cy="368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FA5052-1661-3E01-DF4C-B00F2CBA0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276694" y="638490"/>
            <a:ext cx="1172322" cy="38665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18087C4-96E9-777B-20EE-D5E4C79A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37A12-2F04-2732-166F-73EE1DADB8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59C1F-A627-2ABE-64BD-A87EF43E1B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87167"/>
            <a:ext cx="5016731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INTENDED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EG6+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intended for use in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in vitro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quantification of Sodium, Potassium, Hematocrit, pH, oxygen partial pressure, and carbon dioxide partial pressure in arterial, venous or capillary whole blood.</a:t>
            </a:r>
            <a:endParaRPr lang="en-US" sz="1000" dirty="0">
              <a:solidFill>
                <a:schemeClr val="tx1"/>
              </a:solidFill>
              <a:cs typeface="Calibri"/>
            </a:endParaRPr>
          </a:p>
          <a:p>
            <a:r>
              <a:rPr lang="en-US" dirty="0">
                <a:cs typeface="Calibri"/>
              </a:rPr>
              <a:t>SYSTEM COMPATIBILITY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EG6+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is compatible with the </a:t>
            </a:r>
            <a:br>
              <a:rPr lang="en-US" sz="1400" dirty="0"/>
            </a:b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</a:t>
            </a:r>
            <a:endParaRPr lang="en-US" sz="1400" i="1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 descr="A white device with a red label&#10;&#10;Description automatically generated">
            <a:extLst>
              <a:ext uri="{FF2B5EF4-FFF2-40B4-BE49-F238E27FC236}">
                <a16:creationId xmlns:a16="http://schemas.microsoft.com/office/drawing/2014/main" id="{B9B99A64-621E-E519-9956-493F0ADEF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17" y="3548008"/>
            <a:ext cx="692107" cy="1012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69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35E71-EBE6-D6F9-7CF1-EB0B545D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acket&#10;&#10;AI-generated content may be incorrect.">
            <a:extLst>
              <a:ext uri="{FF2B5EF4-FFF2-40B4-BE49-F238E27FC236}">
                <a16:creationId xmlns:a16="http://schemas.microsoft.com/office/drawing/2014/main" id="{136A8A67-5DC8-7854-4E4E-9B22D9A59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19334" r="16890" b="20117"/>
          <a:stretch/>
        </p:blipFill>
        <p:spPr>
          <a:xfrm>
            <a:off x="5588546" y="2764915"/>
            <a:ext cx="2642477" cy="1884776"/>
          </a:xfrm>
          <a:prstGeom prst="rect">
            <a:avLst/>
          </a:prstGeom>
        </p:spPr>
      </p:pic>
      <p:pic>
        <p:nvPicPr>
          <p:cNvPr id="3" name="Picture 2" descr="A close up of a package&#10;&#10;AI-generated content may be incorrect.">
            <a:extLst>
              <a:ext uri="{FF2B5EF4-FFF2-40B4-BE49-F238E27FC236}">
                <a16:creationId xmlns:a16="http://schemas.microsoft.com/office/drawing/2014/main" id="{F33940EB-6A55-7168-12E0-4B52BC714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18770" r="15901" b="30679"/>
          <a:stretch/>
        </p:blipFill>
        <p:spPr>
          <a:xfrm>
            <a:off x="5621994" y="640361"/>
            <a:ext cx="2696681" cy="195723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17FFC52-1693-67B2-A0BD-7E1FA7C1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963B8-ED7E-F075-6375-FFCE7B9CF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138F74B-533B-4389-A542-B296DE6B28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429" y="1116998"/>
            <a:ext cx="4649814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CARTRIDGE INFORMATION ON POUCH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each cartridge packaging, there is important </a:t>
            </a:r>
            <a:br>
              <a:rPr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to locate: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Analytes – measured and calculated, if applicable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Location to record room temperature 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2D barcode for manufacturing quality control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scannable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LOT number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Cartridge pouch barcode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Refrigerated storage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expiration date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Indicates shelf life when stored at room temperature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indent="0"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Room Temperature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storage range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  <p:sp>
        <p:nvSpPr>
          <p:cNvPr id="61" name="Text Box 19">
            <a:extLst>
              <a:ext uri="{FF2B5EF4-FFF2-40B4-BE49-F238E27FC236}">
                <a16:creationId xmlns:a16="http://schemas.microsoft.com/office/drawing/2014/main" id="{B5307FE8-934F-3446-6C5E-59274ABB9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437" y="365484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62" name="Text Box 19">
            <a:extLst>
              <a:ext uri="{FF2B5EF4-FFF2-40B4-BE49-F238E27FC236}">
                <a16:creationId xmlns:a16="http://schemas.microsoft.com/office/drawing/2014/main" id="{6971EC97-0FB1-0A36-3E30-D46A95556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624" y="2512847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BACK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C41C411-1FD2-3B12-3CDC-3DBA19BBBC5E}"/>
              </a:ext>
            </a:extLst>
          </p:cNvPr>
          <p:cNvGrpSpPr/>
          <p:nvPr/>
        </p:nvGrpSpPr>
        <p:grpSpPr>
          <a:xfrm>
            <a:off x="5541813" y="986027"/>
            <a:ext cx="407114" cy="338554"/>
            <a:chOff x="4364945" y="2385080"/>
            <a:chExt cx="407114" cy="338554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9B4B9CD-A0DF-0A4D-F451-1B82ABEE3764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4ED70CA-58ED-70DB-255C-B37100B630CE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A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60B115-518C-FF25-2E76-564873E89A0E}"/>
              </a:ext>
            </a:extLst>
          </p:cNvPr>
          <p:cNvGrpSpPr/>
          <p:nvPr/>
        </p:nvGrpSpPr>
        <p:grpSpPr>
          <a:xfrm>
            <a:off x="6628228" y="1382724"/>
            <a:ext cx="407114" cy="338554"/>
            <a:chOff x="4364945" y="2385080"/>
            <a:chExt cx="407114" cy="33855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AB480DA-1A82-EAC5-E758-18143240EC22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42C8DA8-1416-8208-A9B7-CAF0D83CFC17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B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5B9981-62D6-9E89-D12B-20D0F9413338}"/>
              </a:ext>
            </a:extLst>
          </p:cNvPr>
          <p:cNvGrpSpPr/>
          <p:nvPr/>
        </p:nvGrpSpPr>
        <p:grpSpPr>
          <a:xfrm>
            <a:off x="6115014" y="2143883"/>
            <a:ext cx="407114" cy="338554"/>
            <a:chOff x="4364945" y="2385080"/>
            <a:chExt cx="407114" cy="33855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0A2C5BD-43B9-D3A4-A612-A66359DC2569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7FF21A-D367-FA38-57EB-269B1E61AB79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C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F4A322C-1EF1-8930-37B8-C01D7C23141F}"/>
              </a:ext>
            </a:extLst>
          </p:cNvPr>
          <p:cNvGrpSpPr/>
          <p:nvPr/>
        </p:nvGrpSpPr>
        <p:grpSpPr>
          <a:xfrm>
            <a:off x="6954277" y="645412"/>
            <a:ext cx="407114" cy="338554"/>
            <a:chOff x="4364945" y="2385080"/>
            <a:chExt cx="407114" cy="33855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1B679A2-CAE5-E8E8-6788-4A864D971981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676F0BA-4AD4-A74B-EDC3-105427C1A0FA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D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5167F59-4EF7-6D9F-F23A-2E39486A4A1E}"/>
              </a:ext>
            </a:extLst>
          </p:cNvPr>
          <p:cNvGrpSpPr/>
          <p:nvPr/>
        </p:nvGrpSpPr>
        <p:grpSpPr>
          <a:xfrm>
            <a:off x="7423412" y="585590"/>
            <a:ext cx="407114" cy="338554"/>
            <a:chOff x="4364945" y="2385080"/>
            <a:chExt cx="407114" cy="33855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E86BB40-0934-65E0-B978-8D1AC8C5675D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DD02FD8-2258-E2FF-BC35-01525EC6007E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E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9BF022C-7012-350C-A6C6-D389CABB6090}"/>
              </a:ext>
            </a:extLst>
          </p:cNvPr>
          <p:cNvGrpSpPr/>
          <p:nvPr/>
        </p:nvGrpSpPr>
        <p:grpSpPr>
          <a:xfrm>
            <a:off x="7903917" y="1069307"/>
            <a:ext cx="407114" cy="338554"/>
            <a:chOff x="4364945" y="2385080"/>
            <a:chExt cx="407114" cy="33855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D73E95C-C601-F6AB-1623-EEDDC50DB59C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83E7DB1-36EF-5998-88F1-2DFDF31E03D2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F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65689CE-41A2-9AE0-50C9-1462B79D5E50}"/>
              </a:ext>
            </a:extLst>
          </p:cNvPr>
          <p:cNvGrpSpPr/>
          <p:nvPr/>
        </p:nvGrpSpPr>
        <p:grpSpPr>
          <a:xfrm>
            <a:off x="7361156" y="2156806"/>
            <a:ext cx="407114" cy="338554"/>
            <a:chOff x="4364945" y="2385080"/>
            <a:chExt cx="407114" cy="338554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CEAA9DC-C152-A8C2-F23E-8FD8A1BD7ACC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5D165A3-CCF4-39EB-68EB-490944D33D86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G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478D0F7-E262-80D5-B7E8-07355DC044F8}"/>
              </a:ext>
            </a:extLst>
          </p:cNvPr>
          <p:cNvGrpSpPr/>
          <p:nvPr/>
        </p:nvGrpSpPr>
        <p:grpSpPr>
          <a:xfrm>
            <a:off x="5707900" y="3635941"/>
            <a:ext cx="407114" cy="338554"/>
            <a:chOff x="4364945" y="2385080"/>
            <a:chExt cx="407114" cy="33855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6379624-3DD9-59E0-9724-167EF5A2847D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B11F937-22D9-63F1-0B96-3DC70C58FFA6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H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6F9E0-0E17-A19B-BE93-8C25FE089AD5}"/>
              </a:ext>
            </a:extLst>
          </p:cNvPr>
          <p:cNvGrpSpPr/>
          <p:nvPr/>
        </p:nvGrpSpPr>
        <p:grpSpPr>
          <a:xfrm>
            <a:off x="7633714" y="3770436"/>
            <a:ext cx="407114" cy="338554"/>
            <a:chOff x="4364945" y="2385080"/>
            <a:chExt cx="407114" cy="338554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12270F1-335A-07BA-6120-DD1256205ED8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70A7B6-59C0-9509-183F-4F70B90F5C71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a typeface="+mn-lt"/>
                  <a:cs typeface="+mn-lt"/>
                </a:rPr>
                <a:t>I</a:t>
              </a:r>
              <a:endParaRPr lang="en-US" dirty="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8056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B4977-BD25-3DE9-3EDF-61860DF3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B06B4E-51A9-4FDB-F298-DD82187F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EG6+ Cartridge overview </a:t>
            </a:r>
            <a:r>
              <a:rPr lang="en-US" sz="1400" dirty="0"/>
              <a:t>-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38019-5586-4441-13F4-A613AD7BB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AA357F-332F-AEBE-C0BF-661BE4148581}"/>
              </a:ext>
            </a:extLst>
          </p:cNvPr>
          <p:cNvSpPr txBox="1">
            <a:spLocks/>
          </p:cNvSpPr>
          <p:nvPr/>
        </p:nvSpPr>
        <p:spPr>
          <a:xfrm>
            <a:off x="554677" y="1413404"/>
            <a:ext cx="5008532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ANATOMY OF A CARTRIDGE</a:t>
            </a:r>
          </a:p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On each cartridge, there are important areas to note</a:t>
            </a:r>
            <a:endParaRPr lang="en-US" sz="1400" dirty="0">
              <a:solidFill>
                <a:schemeClr val="accent1"/>
              </a:solidFill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A</a:t>
            </a:r>
            <a:r>
              <a:rPr lang="en-US" dirty="0"/>
              <a:t> Contact pads &amp; sensors (do not touch)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B</a:t>
            </a:r>
            <a:r>
              <a:rPr lang="en-US" dirty="0"/>
              <a:t> Calibrant Pack (do not touch)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C </a:t>
            </a:r>
            <a:r>
              <a:rPr lang="en-US" dirty="0"/>
              <a:t>Cartridge Closure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D</a:t>
            </a:r>
            <a:r>
              <a:rPr lang="en-US" dirty="0"/>
              <a:t> Fill To Mark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E </a:t>
            </a:r>
            <a:r>
              <a:rPr lang="en-US" dirty="0"/>
              <a:t>Sample Well </a:t>
            </a:r>
            <a:endParaRPr lang="en-US" dirty="0">
              <a:ea typeface="Calibri"/>
              <a:cs typeface="Calibri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</a:rPr>
              <a:t>F</a:t>
            </a:r>
            <a:r>
              <a:rPr lang="en-US" dirty="0"/>
              <a:t> Sample Chamber </a:t>
            </a:r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  <p:pic>
        <p:nvPicPr>
          <p:cNvPr id="40" name="Picture 39" descr="A white device with a red label&#10;&#10;AI-generated content may be incorrect.">
            <a:extLst>
              <a:ext uri="{FF2B5EF4-FFF2-40B4-BE49-F238E27FC236}">
                <a16:creationId xmlns:a16="http://schemas.microsoft.com/office/drawing/2014/main" id="{C21B5997-FBA6-8C32-3B7A-8B8AC1954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85" y="1099806"/>
            <a:ext cx="2120214" cy="31022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A9BA77-F569-F3B2-CFD1-D2117287E798}"/>
              </a:ext>
            </a:extLst>
          </p:cNvPr>
          <p:cNvGrpSpPr/>
          <p:nvPr/>
        </p:nvGrpSpPr>
        <p:grpSpPr>
          <a:xfrm>
            <a:off x="5903851" y="1097943"/>
            <a:ext cx="1900014" cy="3292453"/>
            <a:chOff x="5681461" y="1098882"/>
            <a:chExt cx="1900014" cy="3292453"/>
          </a:xfrm>
        </p:grpSpPr>
        <p:sp>
          <p:nvSpPr>
            <p:cNvPr id="9" name="Text Box 19">
              <a:extLst>
                <a:ext uri="{FF2B5EF4-FFF2-40B4-BE49-F238E27FC236}">
                  <a16:creationId xmlns:a16="http://schemas.microsoft.com/office/drawing/2014/main" id="{F5F8412E-C246-6C07-C9CF-ED0A14871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1461" y="1098882"/>
              <a:ext cx="61698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TOP</a:t>
              </a:r>
            </a:p>
          </p:txBody>
        </p: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036BFFA4-DDB9-F01E-22B3-333C13632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3335" y="3991225"/>
              <a:ext cx="83440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91440" rIns="0" bIns="9144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accent1"/>
                  </a:solidFill>
                </a:rPr>
                <a:t>BOTTOM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D31E6F-70E5-51CA-9822-687F96078A60}"/>
                </a:ext>
              </a:extLst>
            </p:cNvPr>
            <p:cNvGrpSpPr/>
            <p:nvPr/>
          </p:nvGrpSpPr>
          <p:grpSpPr>
            <a:xfrm>
              <a:off x="5789794" y="1446041"/>
              <a:ext cx="407114" cy="338554"/>
              <a:chOff x="4364945" y="2385080"/>
              <a:chExt cx="407114" cy="33855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59A44B4-A246-4C4F-6488-066E6E4930F0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1EA0E3F-CE69-D37E-9338-195380DC5B36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A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76F73D-0980-CFCF-8EF6-414F5CA5F1F9}"/>
                </a:ext>
              </a:extLst>
            </p:cNvPr>
            <p:cNvGrpSpPr/>
            <p:nvPr/>
          </p:nvGrpSpPr>
          <p:grpSpPr>
            <a:xfrm>
              <a:off x="6129334" y="2184272"/>
              <a:ext cx="407114" cy="338554"/>
              <a:chOff x="4364945" y="2385080"/>
              <a:chExt cx="407114" cy="33855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F9074D5-0CA0-582E-5833-68E12395E8E6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F9483F-24C8-E7A6-FCC0-12C0B45F66F0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B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6C65023-B10B-BE0D-5CB4-4A30CE26433E}"/>
                </a:ext>
              </a:extLst>
            </p:cNvPr>
            <p:cNvGrpSpPr/>
            <p:nvPr/>
          </p:nvGrpSpPr>
          <p:grpSpPr>
            <a:xfrm>
              <a:off x="6036980" y="3655157"/>
              <a:ext cx="407114" cy="338554"/>
              <a:chOff x="4364945" y="2385080"/>
              <a:chExt cx="407114" cy="33855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806FFB5-C1C4-A298-EF1F-75810936C0ED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49211C-BCB4-4011-1C7E-4331625CD953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C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107A2C-EC81-ECFA-4313-6DCF5CBD64B9}"/>
                </a:ext>
              </a:extLst>
            </p:cNvPr>
            <p:cNvGrpSpPr/>
            <p:nvPr/>
          </p:nvGrpSpPr>
          <p:grpSpPr>
            <a:xfrm>
              <a:off x="6434329" y="2794082"/>
              <a:ext cx="407114" cy="338554"/>
              <a:chOff x="4364945" y="2385080"/>
              <a:chExt cx="407114" cy="33855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21CCBC7-99AF-A2FB-40B9-A47485EFA6B1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F30591B-B1B3-FA6F-B1B4-240748A901C0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D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885D51-F83D-A920-4EDA-945008F2FBC6}"/>
                </a:ext>
              </a:extLst>
            </p:cNvPr>
            <p:cNvGrpSpPr/>
            <p:nvPr/>
          </p:nvGrpSpPr>
          <p:grpSpPr>
            <a:xfrm>
              <a:off x="7136602" y="3493532"/>
              <a:ext cx="407114" cy="338554"/>
              <a:chOff x="4364945" y="2385080"/>
              <a:chExt cx="407114" cy="33855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85573DF-3563-51E9-807A-8D757A6AE311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DEDB50-0833-78B0-461A-3AF5F600A7BD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E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E1F1D6-19BF-DF7A-E78C-F585A486D84B}"/>
                </a:ext>
              </a:extLst>
            </p:cNvPr>
            <p:cNvGrpSpPr/>
            <p:nvPr/>
          </p:nvGrpSpPr>
          <p:grpSpPr>
            <a:xfrm>
              <a:off x="7174361" y="2761695"/>
              <a:ext cx="407114" cy="338554"/>
              <a:chOff x="4364945" y="2385080"/>
              <a:chExt cx="407114" cy="33855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7F196F4-55C9-2FFD-E637-02BDFDD19869}"/>
                  </a:ext>
                </a:extLst>
              </p:cNvPr>
              <p:cNvSpPr/>
              <p:nvPr/>
            </p:nvSpPr>
            <p:spPr>
              <a:xfrm>
                <a:off x="4446010" y="2432771"/>
                <a:ext cx="258475" cy="25847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DB4E1E-3F2B-C7ED-3CF5-8EA53549ABA6}"/>
                  </a:ext>
                </a:extLst>
              </p:cNvPr>
              <p:cNvSpPr txBox="1"/>
              <p:nvPr/>
            </p:nvSpPr>
            <p:spPr>
              <a:xfrm>
                <a:off x="4364945" y="2385080"/>
                <a:ext cx="407114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a typeface="+mn-lt"/>
                    <a:cs typeface="+mn-lt"/>
                  </a:rPr>
                  <a:t>F</a:t>
                </a:r>
                <a:endParaRPr lang="en-US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78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1E273-CFD4-09B9-E932-58E59C869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4B012F-57A6-34A0-31C4-D667D13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EG7+ 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ECC41-6D27-3C39-F235-172689C67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9</a:t>
            </a:fld>
            <a:endParaRPr lang="en-IN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D6153A-4154-DC0D-8AEB-0E319823E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12702"/>
          <a:stretch/>
        </p:blipFill>
        <p:spPr>
          <a:xfrm>
            <a:off x="3211458" y="1130609"/>
            <a:ext cx="2317248" cy="1728575"/>
          </a:xfrm>
          <a:prstGeom prst="rect">
            <a:avLst/>
          </a:prstGeom>
        </p:spPr>
      </p:pic>
      <p:pic>
        <p:nvPicPr>
          <p:cNvPr id="14" name="Picture 1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A4B4360-4A02-5770-6DC7-A7004DD5E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3" y="1103088"/>
            <a:ext cx="2953233" cy="33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2666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SLIDE_COUNT" val="4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B4F2E0-B8A7-433F-9D13-EC77CF69E71B}">
  <ds:schemaRefs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58aae1d4-348c-43a6-a198-2780665a19b1"/>
    <ds:schemaRef ds:uri="479efc84-4971-4d92-b1bc-c48b2b92c0fc"/>
  </ds:schemaRefs>
</ds:datastoreItem>
</file>

<file path=customXml/itemProps2.xml><?xml version="1.0" encoding="utf-8"?>
<ds:datastoreItem xmlns:ds="http://schemas.openxmlformats.org/officeDocument/2006/customXml" ds:itemID="{48EA21B4-59FF-4CDB-BB78-9070BD112B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09A12D-FDD6-4A74-B968-DB2CAF5A91AD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4995</TotalTime>
  <Words>3013</Words>
  <Application>Microsoft Office PowerPoint</Application>
  <PresentationFormat>On-screen Show (16:9)</PresentationFormat>
  <Paragraphs>478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等线</vt:lpstr>
      <vt:lpstr>Arial</vt:lpstr>
      <vt:lpstr>Arial,Sans-Serif</vt:lpstr>
      <vt:lpstr>Brandon Grotesque Regular</vt:lpstr>
      <vt:lpstr>Calibri</vt:lpstr>
      <vt:lpstr>Cambria</vt:lpstr>
      <vt:lpstr>Georgia</vt:lpstr>
      <vt:lpstr>Lucida Console</vt:lpstr>
      <vt:lpstr>PPT Basic White_Dec 2020</vt:lpstr>
      <vt:lpstr>PPT_16x9_2020_ABT_Alt_Gradient_Blue-Magenta</vt:lpstr>
      <vt:lpstr>Please delete this slide after reading through and before working on your slides</vt:lpstr>
      <vt:lpstr>i-STAT EG6+/ EG7+ Cartridge </vt:lpstr>
      <vt:lpstr>Learning objectives</vt:lpstr>
      <vt:lpstr>PowerPoint Presentation</vt:lpstr>
      <vt:lpstr>EG6+ Cartridge overview</vt:lpstr>
      <vt:lpstr>EG6+ Cartridge overview - cont’d</vt:lpstr>
      <vt:lpstr>EG6+ Cartridge overview - cont’d</vt:lpstr>
      <vt:lpstr>EG6+ Cartridge overview - cont’d</vt:lpstr>
      <vt:lpstr>EG7+ Cartridge overview</vt:lpstr>
      <vt:lpstr>EG7+ Cartridge overview - cont’d</vt:lpstr>
      <vt:lpstr>EG7+ Cartridge overview - cont’d</vt:lpstr>
      <vt:lpstr>EG7+ Cartridge overview - cont’d</vt:lpstr>
      <vt:lpstr>PowerPoint Presentation</vt:lpstr>
      <vt:lpstr>Before beginning</vt:lpstr>
      <vt:lpstr>Before beginning – cont’d</vt:lpstr>
      <vt:lpstr>Testing process overview</vt:lpstr>
      <vt:lpstr>Prepare the analyzer - i-STAT 1</vt:lpstr>
      <vt:lpstr>Prepare the analyzer - i-STAT 1  Wireless</vt:lpstr>
      <vt:lpstr>Prepare the analyzer – cont’d</vt:lpstr>
      <vt:lpstr>Prepare the analyzer – i-STAT 1</vt:lpstr>
      <vt:lpstr>Prepare the analyzer – i-STAT 1 Wireless</vt:lpstr>
      <vt:lpstr>Prepare the analyzer – cont’d</vt:lpstr>
      <vt:lpstr>Prepare the analyzer – cont’d</vt:lpstr>
      <vt:lpstr>Prepare the analyzer – cont’d</vt:lpstr>
      <vt:lpstr>Prepare for sample collection</vt:lpstr>
      <vt:lpstr>Prepare for sample collection - cont’d</vt:lpstr>
      <vt:lpstr>Prepare for sample collection - cont’d</vt:lpstr>
      <vt:lpstr>Running the test</vt:lpstr>
      <vt:lpstr>Running the test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PowerPoint Presentation</vt:lpstr>
      <vt:lpstr>Troubleshooting and avoiding errors</vt:lpstr>
      <vt:lpstr>Factors affecting Sodium results</vt:lpstr>
      <vt:lpstr>Factors affecting Potassium results</vt:lpstr>
      <vt:lpstr>Factors affecting Hematocrit results</vt:lpstr>
      <vt:lpstr>Factors affecting pH results</vt:lpstr>
      <vt:lpstr>Factors affecting PCO2 results</vt:lpstr>
      <vt:lpstr>Factors affecting PO2 results</vt:lpstr>
      <vt:lpstr>Factors affecting Ionized Calcium results on EG7+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EG6+/EG7+ - APOC-25002701</dc:title>
  <dc:creator>Michael Corsello</dc:creator>
  <cp:lastModifiedBy>Kakaraparthi, Naga Mahesh</cp:lastModifiedBy>
  <cp:revision>16</cp:revision>
  <cp:lastPrinted>2015-05-11T20:24:53Z</cp:lastPrinted>
  <dcterms:created xsi:type="dcterms:W3CDTF">2023-03-23T13:53:45Z</dcterms:created>
  <dcterms:modified xsi:type="dcterms:W3CDTF">2026-06-15T20:35:01Z</dcterms:modified>
  <cp:category>Overview of the basic i-STAT EG6+/EG7+ cartridge handling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