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</p:sldMasterIdLst>
  <p:notesMasterIdLst>
    <p:notesMasterId r:id="rId52"/>
  </p:notesMasterIdLst>
  <p:handoutMasterIdLst>
    <p:handoutMasterId r:id="rId53"/>
  </p:handoutMasterIdLst>
  <p:sldIdLst>
    <p:sldId id="357" r:id="rId6"/>
    <p:sldId id="360" r:id="rId7"/>
    <p:sldId id="461" r:id="rId8"/>
    <p:sldId id="527" r:id="rId9"/>
    <p:sldId id="462" r:id="rId10"/>
    <p:sldId id="481" r:id="rId11"/>
    <p:sldId id="482" r:id="rId12"/>
    <p:sldId id="483" r:id="rId13"/>
    <p:sldId id="485" r:id="rId14"/>
    <p:sldId id="463" r:id="rId15"/>
    <p:sldId id="487" r:id="rId16"/>
    <p:sldId id="488" r:id="rId17"/>
    <p:sldId id="480" r:id="rId18"/>
    <p:sldId id="491" r:id="rId19"/>
    <p:sldId id="490" r:id="rId20"/>
    <p:sldId id="492" r:id="rId21"/>
    <p:sldId id="493" r:id="rId22"/>
    <p:sldId id="495" r:id="rId23"/>
    <p:sldId id="497" r:id="rId24"/>
    <p:sldId id="494" r:id="rId25"/>
    <p:sldId id="498" r:id="rId26"/>
    <p:sldId id="500" r:id="rId27"/>
    <p:sldId id="530" r:id="rId28"/>
    <p:sldId id="518" r:id="rId29"/>
    <p:sldId id="519" r:id="rId30"/>
    <p:sldId id="525" r:id="rId31"/>
    <p:sldId id="521" r:id="rId32"/>
    <p:sldId id="501" r:id="rId33"/>
    <p:sldId id="502" r:id="rId34"/>
    <p:sldId id="504" r:id="rId35"/>
    <p:sldId id="505" r:id="rId36"/>
    <p:sldId id="526" r:id="rId37"/>
    <p:sldId id="507" r:id="rId38"/>
    <p:sldId id="509" r:id="rId39"/>
    <p:sldId id="508" r:id="rId40"/>
    <p:sldId id="510" r:id="rId41"/>
    <p:sldId id="511" r:id="rId42"/>
    <p:sldId id="512" r:id="rId43"/>
    <p:sldId id="513" r:id="rId44"/>
    <p:sldId id="531" r:id="rId45"/>
    <p:sldId id="537" r:id="rId46"/>
    <p:sldId id="516" r:id="rId47"/>
    <p:sldId id="538" r:id="rId48"/>
    <p:sldId id="522" r:id="rId49"/>
    <p:sldId id="523" r:id="rId50"/>
    <p:sldId id="361" r:id="rId51"/>
  </p:sldIdLst>
  <p:sldSz cx="9144000" cy="5143500" type="screen16x9"/>
  <p:notesSz cx="7010400" cy="92964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4E4A30-4CD9-EDB7-7ACD-657802F8F51F}" name="Obika, Robert" initials="OR" userId="S::robert.obika@abbott.com::2d331482-4bad-4790-b083-f2ba8d3200c1" providerId="AD"/>
  <p188:author id="{6E236982-7FF4-8088-AC0D-05FF02AA1AEC}" name="Jefferson, Denise" initials="JD" userId="S::denise.jefferson@abbott.com::f4b7a4fd-cac0-4830-9879-29eebd910059" providerId="AD"/>
  <p188:author id="{513198E7-708E-D810-DCC1-4F1186F1E352}" name="Wilkerson, Rashad" initials="" userId="S::rashad.wilkerson@abbott.com::d1331459-525e-4671-8292-2e2a76df50dc" providerId="AD"/>
  <p188:author id="{76EA5CE9-2C12-062D-4472-5256E70575C7}" name="Sirchio, Allison" initials="SA" userId="S::allison.sirchio@abbott.com::d6a3b3ac-6805-4a6a-8acb-ba02192f38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D81"/>
    <a:srgbClr val="C6006F"/>
    <a:srgbClr val="5BC2E7"/>
    <a:srgbClr val="009CDE"/>
    <a:srgbClr val="FFF6CC"/>
    <a:srgbClr val="F5F6F1"/>
    <a:srgbClr val="F4F7F2"/>
    <a:srgbClr val="470A68"/>
    <a:srgbClr val="A4D8D7"/>
    <a:srgbClr val="10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8" autoAdjust="0"/>
    <p:restoredTop sz="95921" autoAdjust="0"/>
  </p:normalViewPr>
  <p:slideViewPr>
    <p:cSldViewPr snapToGrid="0">
      <p:cViewPr varScale="1">
        <p:scale>
          <a:sx n="146" d="100"/>
          <a:sy n="146" d="100"/>
        </p:scale>
        <p:origin x="11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6/15/2026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6/15/2026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EEE18-8F3D-4CB3-B090-6249C20A5AF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16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hyperlink" Target="http://www.globalpointofcare.abbott/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40" y="452256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fld id="{2E3F27D6-5AB9-4FDB-A20C-E44F2284AF59}" type="datetime5">
              <a:rPr lang="en-US" sz="1000" smtClean="0"/>
              <a:t>15-Jun-26</a:t>
            </a:fld>
            <a:endParaRPr lang="en-IN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DFFA8A-0C57-AC0E-F393-85087DB9CB04}"/>
              </a:ext>
            </a:extLst>
          </p:cNvPr>
          <p:cNvGrpSpPr/>
          <p:nvPr userDrawn="1"/>
        </p:nvGrpSpPr>
        <p:grpSpPr>
          <a:xfrm>
            <a:off x="520596" y="203387"/>
            <a:ext cx="2879772" cy="238832"/>
            <a:chOff x="4066256" y="1629208"/>
            <a:chExt cx="3480139" cy="477093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56B83BD5-6876-0271-7297-F295E90CA42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5B92B31-E756-CE69-71F2-E574E551C4B4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8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SIMULATORS</a:t>
              </a:r>
              <a:endParaRPr sz="8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4DC3C56A-6A89-4DFD-4AA9-948C4A9EFD0A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2F87D1EC-E916-0512-15DB-0A4586C6F6AB}"/>
                </a:ext>
              </a:extLst>
            </p:cNvPr>
            <p:cNvSpPr/>
            <p:nvPr/>
          </p:nvSpPr>
          <p:spPr>
            <a:xfrm>
              <a:off x="6139544" y="1629208"/>
              <a:ext cx="1178562" cy="468251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B32F0449-F803-DABB-746E-C8D471566B50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90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FEATURES</a:t>
              </a:r>
              <a:endParaRPr lang="en-US" sz="800" b="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DFCD5DBC-94D1-0ABD-9618-5CB3FC616C03}"/>
                </a:ext>
              </a:extLst>
            </p:cNvPr>
            <p:cNvSpPr txBox="1"/>
            <p:nvPr/>
          </p:nvSpPr>
          <p:spPr>
            <a:xfrm>
              <a:off x="6367834" y="1693980"/>
              <a:ext cx="1178561" cy="3936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700"/>
                </a:lnSpc>
                <a:spcBef>
                  <a:spcPts val="100"/>
                </a:spcBef>
              </a:pPr>
              <a:r>
                <a:rPr lang="en-US" sz="900" b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PERFORMING</a:t>
              </a:r>
              <a:br>
                <a:rPr lang="en-US" sz="900" b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CONTROLS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7F63CE-B088-4A27-BB4B-4B13AAF7E195}" type="datetime5">
              <a:rPr lang="en-US" smtClean="0"/>
              <a:t>15-Jun-26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7A94BD6-673B-41E2-94C7-6638405B680E}" type="datetime5">
              <a:rPr lang="en-US" smtClean="0"/>
              <a:t>15-Jun-26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dirty="0"/>
              <a:t>Enter title via "insert&gt;header and footer&gt;footer"  |  </a:t>
            </a: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C4B5DE-EB75-ED5E-D6ED-022DD5E84892}"/>
              </a:ext>
            </a:extLst>
          </p:cNvPr>
          <p:cNvSpPr txBox="1"/>
          <p:nvPr userDrawn="1"/>
        </p:nvSpPr>
        <p:spPr>
          <a:xfrm>
            <a:off x="408840" y="4678650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  <a:b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</a:b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Quality Control|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APOC-25002225.1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95B46-EC36-DB73-8E31-F6172E9A15DE}"/>
              </a:ext>
            </a:extLst>
          </p:cNvPr>
          <p:cNvGrpSpPr/>
          <p:nvPr userDrawn="1"/>
        </p:nvGrpSpPr>
        <p:grpSpPr>
          <a:xfrm>
            <a:off x="520595" y="203390"/>
            <a:ext cx="2730604" cy="242355"/>
            <a:chOff x="4066256" y="1629208"/>
            <a:chExt cx="3299874" cy="484128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4A748EDD-268B-78DA-98F0-344E2BE523A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584208E-50E9-BF60-E242-9EDDED0AAB2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DF1E4020-0A74-5587-747E-732D4FEDB961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8F4979EF-8FDC-5444-0CDA-9D6A1316CD58}"/>
                </a:ext>
              </a:extLst>
            </p:cNvPr>
            <p:cNvSpPr/>
            <p:nvPr/>
          </p:nvSpPr>
          <p:spPr>
            <a:xfrm>
              <a:off x="6139543" y="1629210"/>
              <a:ext cx="1226587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560D9292-28B9-BA5A-6B9F-9768EBD1EAEB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FEATURES</a:t>
              </a:r>
              <a:endParaRPr lang="en-US" sz="8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BDC3ABB7-08C9-956F-52A8-917F03AF626E}"/>
                </a:ext>
              </a:extLst>
            </p:cNvPr>
            <p:cNvSpPr txBox="1"/>
            <p:nvPr/>
          </p:nvSpPr>
          <p:spPr>
            <a:xfrm>
              <a:off x="6367833" y="1668235"/>
              <a:ext cx="89945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kern="1000" baseline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0" kern="1000" baseline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kern="1000" baseline="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CONTROLS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/>
              <a:t>|</a:t>
            </a:r>
            <a:r>
              <a:rPr spc="225" dirty="0"/>
              <a:t>  </a:t>
            </a: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E8E77-5E0A-DC55-D496-DDECA8FB67FF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607136E9-AB1A-CA34-848C-EA4DB45FC85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3BEADE8-24E0-2B58-51AA-1E3FA6FFA5D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85C13EDE-7F3C-845B-9D00-8D9E6F077924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D49766CC-BB5F-8662-D1F8-F191F7EBC36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C26718FA-401F-1F01-AF8E-28C267375732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 dirty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FEATURES</a:t>
              </a:r>
              <a:endParaRPr lang="en-US" sz="800" b="0" dirty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A42DB53B-699D-3C05-0BC1-2FC31D69905B}"/>
                </a:ext>
              </a:extLst>
            </p:cNvPr>
            <p:cNvSpPr txBox="1"/>
            <p:nvPr/>
          </p:nvSpPr>
          <p:spPr>
            <a:xfrm>
              <a:off x="6402303" y="1677842"/>
              <a:ext cx="854934" cy="3936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700"/>
                </a:lnSpc>
                <a:spcBef>
                  <a:spcPts val="100"/>
                </a:spcBef>
              </a:pPr>
              <a:r>
                <a:rPr lang="en-US" sz="800" b="1" dirty="0">
                  <a:solidFill>
                    <a:schemeClr val="bg1"/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800" b="1" dirty="0">
                  <a:solidFill>
                    <a:schemeClr val="bg1"/>
                  </a:solidFill>
                  <a:latin typeface="Calibri"/>
                  <a:cs typeface="Calibri"/>
                </a:rPr>
                <a:t>CONTROLS</a:t>
              </a:r>
              <a:endParaRPr lang="en-US" sz="8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892372-8556-EE01-F91A-6BC0BA8F8FB1}"/>
              </a:ext>
            </a:extLst>
          </p:cNvPr>
          <p:cNvSpPr txBox="1"/>
          <p:nvPr userDrawn="1"/>
        </p:nvSpPr>
        <p:spPr>
          <a:xfrm>
            <a:off x="408840" y="4678650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  <a:b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</a:b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|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 Presentation i-STAT 1 Quality Control|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APOC-25002225.1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F3C50-5296-BF3D-90D2-98228C4970E8}"/>
              </a:ext>
            </a:extLst>
          </p:cNvPr>
          <p:cNvSpPr txBox="1"/>
          <p:nvPr userDrawn="1"/>
        </p:nvSpPr>
        <p:spPr>
          <a:xfrm>
            <a:off x="408840" y="4678650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</a:t>
            </a:r>
            <a:b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</a:br>
            <a:r>
              <a:rPr lang="en-US" altLang="en-US" sz="700" i="1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Quality Control |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APOC-25002225.1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hyperlink" Target="http://www.globalpointofcare.abbott/" TargetMode="Externa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://www.globalpointofcare.abbott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42050-6C23-4592-808A-FD6A67FA7325}"/>
              </a:ext>
            </a:extLst>
          </p:cNvPr>
          <p:cNvSpPr txBox="1"/>
          <p:nvPr userDrawn="1"/>
        </p:nvSpPr>
        <p:spPr>
          <a:xfrm>
            <a:off x="408840" y="4678650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  <a:b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</a:b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 iLS Presentation i-STAT 1 Quality Control|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APOC-25002225.1</a:t>
            </a:r>
          </a:p>
        </p:txBody>
      </p:sp>
    </p:spTree>
    <p:custDataLst>
      <p:tags r:id="rId34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88458C-8585-2212-452E-6F177099B7F8}"/>
              </a:ext>
            </a:extLst>
          </p:cNvPr>
          <p:cNvSpPr txBox="1"/>
          <p:nvPr userDrawn="1"/>
        </p:nvSpPr>
        <p:spPr>
          <a:xfrm>
            <a:off x="408840" y="4678650"/>
            <a:ext cx="775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Photos and images are for illustrative purposes only. ©2025 Abbott. All rights reserved.</a:t>
            </a: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  <a:b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</a:br>
            <a:r>
              <a:rPr lang="en-US" altLang="en-US" sz="7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is a</a:t>
            </a:r>
            <a:r>
              <a:rPr lang="en-US" altLang="en-US" sz="7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 of Abbott.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all products are available in all regions. Check with your local representative for availability.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altLang="en-US" sz="7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iLS Presentation i-STAT 1 System Quality Control| </a:t>
            </a:r>
            <a:r>
              <a:rPr lang="en-US" sz="700" kern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APOC-25002225.1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6" Type="http://schemas.openxmlformats.org/officeDocument/2006/relationships/image" Target="../media/image27.png"/><Relationship Id="rId11" Type="http://schemas.openxmlformats.org/officeDocument/2006/relationships/image" Target="../media/image59.png"/><Relationship Id="rId5" Type="http://schemas.openxmlformats.org/officeDocument/2006/relationships/image" Target="../media/image26.png"/><Relationship Id="rId10" Type="http://schemas.openxmlformats.org/officeDocument/2006/relationships/image" Target="../media/image58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8.xml"/><Relationship Id="rId6" Type="http://schemas.openxmlformats.org/officeDocument/2006/relationships/image" Target="../media/image62.jpeg"/><Relationship Id="rId11" Type="http://schemas.microsoft.com/office/2007/relationships/hdphoto" Target="../media/hdphoto3.wdp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microsoft.com/office/2007/relationships/hdphoto" Target="../media/hdphoto2.wdp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0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3.xml"/><Relationship Id="rId6" Type="http://schemas.openxmlformats.org/officeDocument/2006/relationships/image" Target="../media/image27.png"/><Relationship Id="rId11" Type="http://schemas.openxmlformats.org/officeDocument/2006/relationships/image" Target="../media/image59.png"/><Relationship Id="rId5" Type="http://schemas.openxmlformats.org/officeDocument/2006/relationships/image" Target="../media/image57.png"/><Relationship Id="rId10" Type="http://schemas.openxmlformats.org/officeDocument/2006/relationships/image" Target="../media/image74.png"/><Relationship Id="rId4" Type="http://schemas.openxmlformats.org/officeDocument/2006/relationships/image" Target="../media/image25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png"/><Relationship Id="rId7" Type="http://schemas.openxmlformats.org/officeDocument/2006/relationships/image" Target="../media/image7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4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microsoft.com/office/2007/relationships/hdphoto" Target="../media/hdphoto4.wdp"/><Relationship Id="rId10" Type="http://schemas.openxmlformats.org/officeDocument/2006/relationships/image" Target="../media/image67.png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6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28.png"/><Relationship Id="rId12" Type="http://schemas.openxmlformats.org/officeDocument/2006/relationships/image" Target="../media/image8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8.xml"/><Relationship Id="rId6" Type="http://schemas.openxmlformats.org/officeDocument/2006/relationships/image" Target="../media/image57.png"/><Relationship Id="rId11" Type="http://schemas.openxmlformats.org/officeDocument/2006/relationships/image" Target="../media/image87.png"/><Relationship Id="rId5" Type="http://schemas.openxmlformats.org/officeDocument/2006/relationships/image" Target="../media/image26.png"/><Relationship Id="rId10" Type="http://schemas.openxmlformats.org/officeDocument/2006/relationships/image" Target="../media/image86.png"/><Relationship Id="rId4" Type="http://schemas.openxmlformats.org/officeDocument/2006/relationships/image" Target="../media/image25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9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5.png"/><Relationship Id="rId7" Type="http://schemas.openxmlformats.org/officeDocument/2006/relationships/image" Target="../media/image74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1.xml"/><Relationship Id="rId6" Type="http://schemas.openxmlformats.org/officeDocument/2006/relationships/image" Target="../media/image96.png"/><Relationship Id="rId11" Type="http://schemas.openxmlformats.org/officeDocument/2006/relationships/image" Target="../media/image97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2.xml"/><Relationship Id="rId6" Type="http://schemas.openxmlformats.org/officeDocument/2006/relationships/image" Target="../media/image100.png"/><Relationship Id="rId11" Type="http://schemas.openxmlformats.org/officeDocument/2006/relationships/image" Target="../media/image104.png"/><Relationship Id="rId5" Type="http://schemas.microsoft.com/office/2007/relationships/hdphoto" Target="../media/hdphoto6.wdp"/><Relationship Id="rId10" Type="http://schemas.microsoft.com/office/2007/relationships/hdphoto" Target="../media/hdphoto7.wdp"/><Relationship Id="rId4" Type="http://schemas.openxmlformats.org/officeDocument/2006/relationships/image" Target="../media/image99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3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8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4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0.png"/><Relationship Id="rId7" Type="http://schemas.openxmlformats.org/officeDocument/2006/relationships/image" Target="../media/image26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5.xml"/><Relationship Id="rId6" Type="http://schemas.openxmlformats.org/officeDocument/2006/relationships/image" Target="../media/image28.png"/><Relationship Id="rId11" Type="http://schemas.openxmlformats.org/officeDocument/2006/relationships/image" Target="../media/image59.png"/><Relationship Id="rId5" Type="http://schemas.openxmlformats.org/officeDocument/2006/relationships/image" Target="../media/image29.png"/><Relationship Id="rId10" Type="http://schemas.openxmlformats.org/officeDocument/2006/relationships/image" Target="../media/image74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6.xml"/><Relationship Id="rId6" Type="http://schemas.openxmlformats.org/officeDocument/2006/relationships/image" Target="../media/image113.png"/><Relationship Id="rId5" Type="http://schemas.microsoft.com/office/2007/relationships/hdphoto" Target="../media/hdphoto9.wdp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dirty="0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405054"/>
            <a:ext cx="8145781" cy="3168852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b="0" dirty="0"/>
              <a:t>Content provided in this lesson does not replace the </a:t>
            </a:r>
            <a:r>
              <a:rPr lang="en-US" b="0" i="1" dirty="0"/>
              <a:t>i-STAT</a:t>
            </a:r>
            <a:r>
              <a:rPr lang="en-US" b="0" dirty="0"/>
              <a:t> 1 User Guide,</a:t>
            </a:r>
            <a:r>
              <a:rPr lang="en-US" b="0" i="1" dirty="0"/>
              <a:t> i-STAT </a:t>
            </a:r>
            <a:r>
              <a:rPr lang="en-US" b="0" dirty="0"/>
              <a:t>1 System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This power point may be modified to represent products within the </a:t>
            </a:r>
            <a:r>
              <a:rPr lang="en-US" b="0" i="1" dirty="0">
                <a:cs typeface="Calibri"/>
              </a:rPr>
              <a:t>i-STAT</a:t>
            </a:r>
            <a:r>
              <a:rPr lang="en-US" b="0" dirty="0">
                <a:cs typeface="Calibri"/>
              </a:rPr>
              <a:t> 1 System 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Abbott will continue to provide and support the original resources made available on the </a:t>
            </a:r>
            <a:r>
              <a:rPr lang="en-US" b="0" dirty="0">
                <a:cs typeface="Calibri"/>
                <a:hlinkClick r:id="rId3"/>
              </a:rPr>
              <a:t>www.globalpointofcare.abbott</a:t>
            </a:r>
            <a:r>
              <a:rPr lang="en-US" b="0" dirty="0">
                <a:cs typeface="Calibri"/>
              </a:rPr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cs typeface="Calibri"/>
              </a:rPr>
              <a:t>Not all products are available in all regions.</a:t>
            </a:r>
            <a:endParaRPr lang="en-US" sz="1000" b="0" dirty="0"/>
          </a:p>
          <a:p>
            <a:r>
              <a:rPr lang="en-US" b="0" dirty="0">
                <a:cs typeface="Calibri"/>
              </a:rPr>
              <a:t>*</a:t>
            </a:r>
            <a:r>
              <a:rPr lang="en-US" sz="1400" b="0" dirty="0">
                <a:cs typeface="Calibri"/>
              </a:rPr>
              <a:t>Check the website regularly to ensure you have the most up-to-date content.</a:t>
            </a:r>
            <a:endParaRPr lang="en-US" b="0" dirty="0"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6BA88-A15B-D829-A759-90A43A7BB0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45CC-C74C-2F45-8E89-BA9F009ED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1955D95-94D4-94CB-8099-0CF292AE6F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8825B45-BEF0-E202-4C1D-2CCE9F0EE7F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i-STAT 1 SYSTEM QUALITY CONTROL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0C5063-42F1-B4B6-CE47-56A13BD1542D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Liquid Quality Control</a:t>
            </a:r>
          </a:p>
          <a:p>
            <a:r>
              <a:rPr lang="en-US" sz="4400" dirty="0">
                <a:solidFill>
                  <a:schemeClr val="bg1"/>
                </a:solidFill>
              </a:rPr>
              <a:t>Options &amp; Features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256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9FA33-2221-3DF5-0EB9-A32E16DCB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B3E532-35FB-6837-6763-0AE9261C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Quality Controls: Schedule &amp; Lockout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FD94E-5ECB-D615-86CD-3F7915EEB4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11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45FA0-71F9-63ED-FBF0-8486DB0970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4451328" cy="3397250"/>
          </a:xfrm>
        </p:spPr>
        <p:txBody>
          <a:bodyPr/>
          <a:lstStyle/>
          <a:p>
            <a:r>
              <a:rPr lang="en-US" dirty="0"/>
              <a:t>LIQUID QUALITY CONTROL </a:t>
            </a:r>
            <a:br>
              <a:rPr lang="en-US" dirty="0"/>
            </a:br>
            <a:r>
              <a:rPr lang="en-US" dirty="0"/>
              <a:t>SCHEDULE &amp; LOCKOUT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Configuration that ensures Liquid QC is completed successfully and on schedule; otherwise, further patient sampling is prevented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Allows control over POC testing, regardless of where and by whom testing is performed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Helps maintain compliance with regulatory guidelines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A683DC-2902-6A13-7BB4-9C4027984D62}"/>
              </a:ext>
            </a:extLst>
          </p:cNvPr>
          <p:cNvGrpSpPr/>
          <p:nvPr/>
        </p:nvGrpSpPr>
        <p:grpSpPr>
          <a:xfrm>
            <a:off x="6534511" y="1182031"/>
            <a:ext cx="1688772" cy="2779437"/>
            <a:chOff x="6212221" y="1182257"/>
            <a:chExt cx="1954837" cy="3217335"/>
          </a:xfrm>
        </p:grpSpPr>
        <p:pic>
          <p:nvPicPr>
            <p:cNvPr id="9" name="Picture 8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5E2C2E57-1459-0049-4FC7-760E7BCC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221" y="1182257"/>
              <a:ext cx="1954837" cy="321733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F8734E-3FB2-B2AB-C004-E34263A55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726" y="1695687"/>
              <a:ext cx="1912278" cy="1096197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078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1CDE5-E372-FEC8-86FF-62021C26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55D12F-56DA-04D3-57E0-24B0139AC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Quality Controls: Schedule &amp; Lockout</a:t>
            </a:r>
            <a:r>
              <a:rPr lang="en-US" sz="1400" dirty="0"/>
              <a:t> 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745B07-D859-8B7E-69EB-CBA0AE01E8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12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FB72BA-DC65-4220-F460-ED1970A342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997948" cy="295514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RUN NECESSARY QC WHEN DUE TO COMPLY WITH FACILITY PROCEDURE</a:t>
            </a:r>
          </a:p>
          <a:p>
            <a:pPr eaLnBrk="1" hangingPunct="1"/>
            <a:r>
              <a:rPr lang="en-US" altLang="en-US" sz="1400" b="1" dirty="0">
                <a:solidFill>
                  <a:schemeClr val="accent1"/>
                </a:solidFill>
              </a:rPr>
              <a:t>Compliance with facility procedure </a:t>
            </a:r>
            <a:br>
              <a:rPr lang="en-US" altLang="en-US" sz="1400" b="1" dirty="0">
                <a:solidFill>
                  <a:schemeClr val="accent1"/>
                </a:solidFill>
              </a:rPr>
            </a:br>
            <a:r>
              <a:rPr lang="en-US" altLang="en-US" sz="1400" b="1" dirty="0">
                <a:solidFill>
                  <a:schemeClr val="accent1"/>
                </a:solidFill>
              </a:rPr>
              <a:t>avoids analyzer lockout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Turn on the analyzer and run QC according to your facility’s policy or procedures*</a:t>
            </a:r>
            <a:endParaRPr lang="en-US" altLang="en-US" sz="1400" dirty="0">
              <a:solidFill>
                <a:schemeClr val="tx1"/>
              </a:solidFill>
              <a:ea typeface="Calibri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QC must be within range to be considered passing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If passing QC is run on the handheld the QC due or QC past due status will be considered met, and the analyzer will allow patient testing</a:t>
            </a:r>
            <a:endParaRPr lang="en-US" alt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400" dirty="0">
              <a:solidFill>
                <a:schemeClr val="tx1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400" b="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223CCD-35D2-7CC7-28AF-7D7894EEE752}"/>
              </a:ext>
            </a:extLst>
          </p:cNvPr>
          <p:cNvSpPr txBox="1"/>
          <p:nvPr/>
        </p:nvSpPr>
        <p:spPr>
          <a:xfrm>
            <a:off x="493743" y="4365731"/>
            <a:ext cx="489268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Calibri"/>
                <a:ea typeface="Calibri"/>
                <a:cs typeface="Calibri"/>
              </a:rPr>
              <a:t>*See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'Performing i-STAT Liquid Controls' section in this deck for instructions on running QC</a:t>
            </a:r>
          </a:p>
        </p:txBody>
      </p:sp>
      <p:pic>
        <p:nvPicPr>
          <p:cNvPr id="7" name="Picture 6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9D1DD843-6B24-D031-5BB9-645866D8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282" y="1287167"/>
            <a:ext cx="1648759" cy="2779888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DD725E7D-9B0A-F690-C3A9-7F5F812A3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454" y="1287168"/>
            <a:ext cx="1682243" cy="277988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71B4A7-B48C-CDA3-E3C7-05B56BEFC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547" y="3357556"/>
            <a:ext cx="1411915" cy="550117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9B075B-F207-257F-6FA8-29C5DC929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9794" y="3357556"/>
            <a:ext cx="1451059" cy="393541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76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8C57C5-4365-2092-831F-30107C27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Controls: Pass/Fail determinations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903E8-8447-CFDA-9EA0-291D7B5C8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13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0AD6F6-1AFA-FDF2-A07B-D9E24F79A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571240" cy="3397250"/>
          </a:xfrm>
        </p:spPr>
        <p:txBody>
          <a:bodyPr/>
          <a:lstStyle/>
          <a:p>
            <a:r>
              <a:rPr lang="en-US" dirty="0"/>
              <a:t>LIQUID QUALITY CONTROL PASS /FAIL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Simplifies the liquid quality control process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Helps reduce risk of manual errors in the liquid QC pass/fail determination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0FF12C-59D0-855E-C463-C0EA0CE65CD8}"/>
              </a:ext>
            </a:extLst>
          </p:cNvPr>
          <p:cNvGrpSpPr/>
          <p:nvPr/>
        </p:nvGrpSpPr>
        <p:grpSpPr>
          <a:xfrm>
            <a:off x="4664078" y="1287167"/>
            <a:ext cx="1762402" cy="2769305"/>
            <a:chOff x="4739028" y="1192389"/>
            <a:chExt cx="1832001" cy="2878668"/>
          </a:xfrm>
        </p:grpSpPr>
        <p:pic>
          <p:nvPicPr>
            <p:cNvPr id="2" name="Picture 1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A393C791-BDD6-7CAC-8252-D430DAD9E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9028" y="1192389"/>
              <a:ext cx="1832001" cy="2878668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563F5F-D645-DEA5-F036-D8F6EEEC2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997" y="1901055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992641-801A-9AB9-E140-F8B7C0194A38}"/>
              </a:ext>
            </a:extLst>
          </p:cNvPr>
          <p:cNvGrpSpPr/>
          <p:nvPr/>
        </p:nvGrpSpPr>
        <p:grpSpPr>
          <a:xfrm>
            <a:off x="6595673" y="1311020"/>
            <a:ext cx="1716291" cy="2779889"/>
            <a:chOff x="6960668" y="1217091"/>
            <a:chExt cx="1777276" cy="2878667"/>
          </a:xfrm>
        </p:grpSpPr>
        <p:pic>
          <p:nvPicPr>
            <p:cNvPr id="8" name="Picture 7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9EFFA109-A46E-C4BA-B784-94F7B9F4A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668" y="1217091"/>
              <a:ext cx="1777276" cy="2878667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225785-7C8C-79E2-ED48-D4984BF61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0552" y="1901055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135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6024-794B-BACE-2EB3-5059B5859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B783E8-A2FD-65A9-E5F2-0BABC3475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Controls: Pass/Fail determinations 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/>
              <a:t>numeric</a:t>
            </a:r>
            <a:r>
              <a:rPr lang="en-US" dirty="0"/>
              <a:t> display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D7681-04C8-8B5B-E09C-99577ECDC1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14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7DF10-96D8-EEBB-BDF8-00CF8CC137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221480" cy="3170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TO USE AUTOMATIC PASS/FAIL DETERMINATIONS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Enable Automatic Pass/Fail Determination customization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Upload eVAS to </a:t>
            </a:r>
            <a:r>
              <a:rPr lang="en-US" altLang="en-US" sz="1400" b="0" i="1" dirty="0">
                <a:solidFill>
                  <a:schemeClr val="tx1"/>
                </a:solidFill>
                <a:cs typeface="Calibri"/>
              </a:rPr>
              <a:t>i-STAT/DE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;</a:t>
            </a: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 eVAS available at </a:t>
            </a:r>
            <a:r>
              <a:rPr lang="en-US" altLang="en-US" sz="1400" dirty="0">
                <a:solidFill>
                  <a:schemeClr val="tx1"/>
                </a:solidFill>
                <a:cs typeface="Calibri"/>
                <a:hlinkClick r:id="rId3"/>
              </a:rPr>
              <a:t>www.globalpointofcare.abbott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Put analyzer in downloader for customization update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 with eVAS downloading to analyzer</a:t>
            </a:r>
            <a:endParaRPr lang="en-US" altLang="en-US" sz="1400" b="0" dirty="0">
              <a:solidFill>
                <a:schemeClr val="tx1"/>
              </a:solidFill>
              <a:ea typeface="Calibri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Perform the QC test on analyzer</a:t>
            </a:r>
          </a:p>
          <a:p>
            <a:pPr marL="512445" lvl="1" indent="-342900">
              <a:buFont typeface="Courier New" panose="02070309020205020404" pitchFamily="49" charset="0"/>
              <a:buChar char="o"/>
            </a:pPr>
            <a:r>
              <a:rPr lang="en-US" altLang="en-US" sz="1200" b="0" dirty="0">
                <a:solidFill>
                  <a:schemeClr val="tx1"/>
                </a:solidFill>
              </a:rPr>
              <a:t>Scan operator ID, Cartridge barcode </a:t>
            </a:r>
            <a:br>
              <a:rPr lang="en-US" altLang="en-US" sz="1200" b="0" dirty="0">
                <a:solidFill>
                  <a:schemeClr val="tx1"/>
                </a:solidFill>
              </a:rPr>
            </a:br>
            <a:r>
              <a:rPr lang="en-US" altLang="en-US" sz="1200" b="0" dirty="0">
                <a:solidFill>
                  <a:schemeClr val="tx1"/>
                </a:solidFill>
              </a:rPr>
              <a:t>and Control vial barcode</a:t>
            </a:r>
            <a:endParaRPr lang="en-US" altLang="en-US" sz="12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512445" lvl="1" indent="-342900">
              <a:buFont typeface="Courier New" panose="02070309020205020404" pitchFamily="49" charset="0"/>
              <a:buChar char="o"/>
            </a:pPr>
            <a:r>
              <a:rPr lang="en-US" altLang="en-US" sz="1200" b="0" dirty="0">
                <a:solidFill>
                  <a:schemeClr val="tx1"/>
                </a:solidFill>
              </a:rPr>
              <a:t>Analyzer displays and reports the results</a:t>
            </a:r>
            <a:endParaRPr lang="en-US" altLang="en-US" sz="1200" b="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6B3E70-684A-B028-D79A-46105E87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97" r="7264" b="63179"/>
          <a:stretch/>
        </p:blipFill>
        <p:spPr>
          <a:xfrm>
            <a:off x="5613816" y="1513839"/>
            <a:ext cx="2450892" cy="12742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DF2CC-1E0F-C097-755B-062FED5251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82" t="47732" r="1979" b="6245"/>
          <a:stretch/>
        </p:blipFill>
        <p:spPr>
          <a:xfrm>
            <a:off x="5613816" y="2884589"/>
            <a:ext cx="2450892" cy="159270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508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4B77C-108D-FB22-76F0-02A80E207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2656FE-CC1A-C4DC-BA50-7271CE688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Controls: Pass/Fail determinations </a:t>
            </a:r>
            <a:br>
              <a:rPr lang="en-US" dirty="0"/>
            </a:br>
            <a:r>
              <a:rPr lang="en-US" dirty="0"/>
              <a:t>with </a:t>
            </a:r>
            <a:r>
              <a:rPr lang="en-US" b="1" dirty="0"/>
              <a:t>numeric</a:t>
            </a:r>
            <a:r>
              <a:rPr lang="en-US" dirty="0"/>
              <a:t> Display</a:t>
            </a:r>
            <a:r>
              <a:rPr lang="en-US" i="1" dirty="0"/>
              <a:t>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BDE19-4365-932C-4E21-A04804327E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15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B4D425-1B2A-DD25-5D30-6768BEB7D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850772" cy="3170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REVIEW THE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Numeric Control display with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 QC</a:t>
            </a: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results reported as </a:t>
            </a:r>
            <a:r>
              <a:rPr lang="en-US" altLang="en-US" sz="1400" dirty="0">
                <a:solidFill>
                  <a:schemeClr val="accent3"/>
                </a:solidFill>
                <a:cs typeface="Calibri"/>
              </a:rPr>
              <a:t>'PASS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'</a:t>
            </a:r>
            <a:endParaRPr lang="en-US" altLang="en-US" sz="14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Numeric Control display with 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QC</a:t>
            </a: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 results reported 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as </a:t>
            </a:r>
            <a:r>
              <a:rPr lang="en-US" altLang="en-US" sz="1400" dirty="0">
                <a:solidFill>
                  <a:schemeClr val="accent3"/>
                </a:solidFill>
                <a:cs typeface="Calibri"/>
              </a:rPr>
              <a:t>'FAIL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’ </a:t>
            </a:r>
            <a:br>
              <a:rPr lang="en-US" altLang="en-US" sz="1400" dirty="0">
                <a:solidFill>
                  <a:schemeClr val="tx1"/>
                </a:solidFill>
                <a:cs typeface="Calibri"/>
              </a:rPr>
            </a:b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(</a:t>
            </a: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arrows indicate out-of-range results)</a:t>
            </a:r>
            <a:endParaRPr lang="en-US" alt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05ED89-E60A-D276-03CB-58354C60346C}"/>
              </a:ext>
            </a:extLst>
          </p:cNvPr>
          <p:cNvGrpSpPr/>
          <p:nvPr/>
        </p:nvGrpSpPr>
        <p:grpSpPr>
          <a:xfrm>
            <a:off x="4839256" y="1490725"/>
            <a:ext cx="1664455" cy="2736918"/>
            <a:chOff x="4531958" y="1284111"/>
            <a:chExt cx="1664455" cy="2736918"/>
          </a:xfrm>
        </p:grpSpPr>
        <p:pic>
          <p:nvPicPr>
            <p:cNvPr id="4" name="Picture 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7232FB1C-1CE5-16F7-8A9F-F7165B907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1958" y="1284111"/>
              <a:ext cx="1664455" cy="273691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86BA12-271E-7359-253E-6F6215B55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9765" y="1930619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7474D8-5201-BA73-131E-95CB6EAA815C}"/>
              </a:ext>
            </a:extLst>
          </p:cNvPr>
          <p:cNvGrpSpPr/>
          <p:nvPr/>
        </p:nvGrpSpPr>
        <p:grpSpPr>
          <a:xfrm>
            <a:off x="6714168" y="1490725"/>
            <a:ext cx="1659484" cy="2736918"/>
            <a:chOff x="6707394" y="1284111"/>
            <a:chExt cx="1818158" cy="2998612"/>
          </a:xfrm>
        </p:grpSpPr>
        <p:pic>
          <p:nvPicPr>
            <p:cNvPr id="7" name="Picture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2EBEAE4-FF50-1A07-DE76-C6B690271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7394" y="1284111"/>
              <a:ext cx="1818158" cy="29986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4EA8D0-5C49-5B29-919A-929B37396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7719" y="1990580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D9C475-5121-1034-8134-862761CA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0984" y="2216142"/>
              <a:ext cx="482364" cy="1158870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42256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8DEA4-937A-7407-39B3-3AF39D500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0AF88E-4EF1-CB54-9C8F-50EE9A43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Controls: Pass/Fail determinations with </a:t>
            </a:r>
            <a:r>
              <a:rPr lang="en-US" b="1" dirty="0"/>
              <a:t>suppressed</a:t>
            </a:r>
            <a:r>
              <a:rPr lang="en-US" dirty="0"/>
              <a:t> display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877FB5-1BE3-FF9E-E8EA-1DBE6B53B3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16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234AD5-903D-F8FB-681B-8F4CA11153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221480" cy="3170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TO USE AUTOMATIC PASS /FAIL DETERMINATIONS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Enable Automatic Pass/Fail determination customization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Upload eVAS to </a:t>
            </a:r>
            <a:r>
              <a:rPr lang="en-US" altLang="en-US" sz="1400" b="0" i="1" dirty="0">
                <a:solidFill>
                  <a:schemeClr val="tx1"/>
                </a:solidFill>
                <a:cs typeface="Calibri"/>
              </a:rPr>
              <a:t>i-STAT/DE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; eVAS available at </a:t>
            </a:r>
            <a:r>
              <a:rPr lang="en-US" altLang="en-US" sz="1400" dirty="0">
                <a:solidFill>
                  <a:schemeClr val="tx1"/>
                </a:solidFill>
                <a:cs typeface="Calibri"/>
                <a:hlinkClick r:id="rId3"/>
              </a:rPr>
              <a:t>www.globalpointofcare.abbott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Put analyzer in downloader for customization 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update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and eVAS download to analyzer</a:t>
            </a:r>
            <a:endParaRPr lang="en-US" sz="1400" b="0" dirty="0">
              <a:solidFill>
                <a:schemeClr val="tx1"/>
              </a:solidFill>
              <a:ea typeface="Calibri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Perform the QC test on analyzer</a:t>
            </a:r>
          </a:p>
          <a:p>
            <a:pPr marL="512445" lvl="1" indent="-342900">
              <a:buFont typeface="Courier New" panose="02070309020205020404" pitchFamily="49" charset="0"/>
              <a:buChar char="o"/>
            </a:pPr>
            <a:r>
              <a:rPr lang="en-US" altLang="en-US" sz="1200" b="0" dirty="0">
                <a:solidFill>
                  <a:schemeClr val="tx1"/>
                </a:solidFill>
              </a:rPr>
              <a:t>Scan operator ID, Cartridge barcode </a:t>
            </a:r>
            <a:br>
              <a:rPr lang="en-US" altLang="en-US" sz="1200" b="0" dirty="0">
                <a:solidFill>
                  <a:schemeClr val="tx1"/>
                </a:solidFill>
              </a:rPr>
            </a:br>
            <a:r>
              <a:rPr lang="en-US" altLang="en-US" sz="1200" b="0" dirty="0">
                <a:solidFill>
                  <a:schemeClr val="tx1"/>
                </a:solidFill>
              </a:rPr>
              <a:t>and Control vial barcode</a:t>
            </a:r>
            <a:endParaRPr lang="en-US" altLang="en-US" sz="1200" b="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512445" lvl="1" indent="-342900">
              <a:buFont typeface="Courier New" panose="02070309020205020404" pitchFamily="49" charset="0"/>
              <a:buChar char="o"/>
            </a:pPr>
            <a:r>
              <a:rPr lang="en-US" altLang="en-US" sz="1200" b="0" dirty="0">
                <a:solidFill>
                  <a:schemeClr val="tx1"/>
                </a:solidFill>
              </a:rPr>
              <a:t>Analyzer displays and reports the results</a:t>
            </a:r>
            <a:endParaRPr lang="en-US" altLang="en-US" sz="1200" b="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2F1B0-B201-D266-DF70-02A189A1C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97" r="7264" b="63179"/>
          <a:stretch/>
        </p:blipFill>
        <p:spPr>
          <a:xfrm>
            <a:off x="5613816" y="1513839"/>
            <a:ext cx="2450892" cy="12742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96F38-FA62-832A-12A6-02465AB2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482" t="47732" r="1979" b="6245"/>
          <a:stretch/>
        </p:blipFill>
        <p:spPr>
          <a:xfrm>
            <a:off x="5613816" y="2884589"/>
            <a:ext cx="2450892" cy="159270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6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A2BFA-ABE9-A548-A503-52E267ED8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06A18B-29BA-04A0-6BFD-524F9B24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Controls: Pass/Fail determinations with </a:t>
            </a:r>
            <a:r>
              <a:rPr lang="en-US" b="1" dirty="0"/>
              <a:t>suppressed</a:t>
            </a:r>
            <a:r>
              <a:rPr lang="en-US" dirty="0"/>
              <a:t> display</a:t>
            </a:r>
            <a:r>
              <a:rPr lang="en-US" i="1" dirty="0"/>
              <a:t> </a:t>
            </a:r>
            <a:r>
              <a:rPr lang="en-US" sz="1400" dirty="0"/>
              <a:t>– cont.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D7F69-F81F-5C56-8804-74B8C7D17F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17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08D10-2DBF-9610-3444-B239C69CA4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694326" cy="3170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REVIEW THE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Suppressed Control display 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with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QC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results 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reported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as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'PASS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'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Suppressed Control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 </a:t>
            </a:r>
            <a:r>
              <a:rPr lang="en-US" sz="1400" b="0" dirty="0">
                <a:solidFill>
                  <a:schemeClr val="tx1"/>
                </a:solidFill>
                <a:cs typeface="Calibri"/>
              </a:rPr>
              <a:t>display with QC results reported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as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'FAIL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’</a:t>
            </a:r>
            <a:r>
              <a:rPr lang="en-US" altLang="en-US" sz="1400" dirty="0">
                <a:solidFill>
                  <a:schemeClr val="tx1"/>
                </a:solidFill>
                <a:cs typeface="Calibri"/>
              </a:rPr>
              <a:t> </a:t>
            </a:r>
            <a:br>
              <a:rPr lang="en-US" altLang="en-US" sz="1400" dirty="0">
                <a:solidFill>
                  <a:schemeClr val="tx1"/>
                </a:solidFill>
                <a:cs typeface="Calibri"/>
              </a:rPr>
            </a:br>
            <a:r>
              <a:rPr lang="en-US" altLang="en-US" sz="1400" b="0" dirty="0">
                <a:solidFill>
                  <a:schemeClr val="tx1"/>
                </a:solidFill>
                <a:cs typeface="Calibri"/>
              </a:rPr>
              <a:t>(arrows indicate out-of-range results) </a:t>
            </a:r>
            <a:endParaRPr lang="en-US" altLang="en-US" sz="1400" b="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A1A37-31D7-8990-FF36-1B86E65BD0D5}"/>
              </a:ext>
            </a:extLst>
          </p:cNvPr>
          <p:cNvGrpSpPr/>
          <p:nvPr/>
        </p:nvGrpSpPr>
        <p:grpSpPr>
          <a:xfrm>
            <a:off x="4572000" y="1513839"/>
            <a:ext cx="1762403" cy="2769307"/>
            <a:chOff x="2476514" y="1560341"/>
            <a:chExt cx="1832001" cy="2878668"/>
          </a:xfrm>
        </p:grpSpPr>
        <p:pic>
          <p:nvPicPr>
            <p:cNvPr id="9" name="Picture 8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E89D06F8-B2B6-C289-1A1D-C3F0D8641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14" y="1560341"/>
              <a:ext cx="1832001" cy="2878668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23723A-28C6-AF16-19FC-15D895F45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310" y="2239668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9EBA6A4-ECF9-594C-75A5-1915916C5482}"/>
              </a:ext>
            </a:extLst>
          </p:cNvPr>
          <p:cNvGrpSpPr/>
          <p:nvPr/>
        </p:nvGrpSpPr>
        <p:grpSpPr>
          <a:xfrm>
            <a:off x="6586884" y="1511423"/>
            <a:ext cx="1712687" cy="2769305"/>
            <a:chOff x="6198069" y="1542267"/>
            <a:chExt cx="1781758" cy="2880988"/>
          </a:xfrm>
        </p:grpSpPr>
        <p:pic>
          <p:nvPicPr>
            <p:cNvPr id="13" name="Picture 1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5ED206B-BEC4-6955-2EA3-BD405677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8069" y="1542267"/>
              <a:ext cx="1781758" cy="288098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1B5F60-9B2F-8C25-57FB-9A595D4E5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3406" y="2227826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98F4F7-D009-AB92-9BFF-3FD7A9FCBA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1504" y="2468378"/>
              <a:ext cx="381420" cy="106323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122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7447-46F1-299B-E155-AA078FF6B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6E2471-ADC9-916B-D59F-A9D2A4CAF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232240" cy="390526"/>
          </a:xfrm>
        </p:spPr>
        <p:txBody>
          <a:bodyPr/>
          <a:lstStyle/>
          <a:p>
            <a:r>
              <a:rPr lang="en-US" dirty="0"/>
              <a:t>Liquid Controls: </a:t>
            </a:r>
            <a:r>
              <a:rPr lang="en-US" sz="2400" dirty="0"/>
              <a:t>Electronic Value Assignment Sheets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A77D6-5BCD-2F02-529E-E797F5392D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18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7D6845-EE4B-8685-4028-C12E7731C6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701787" cy="2570855"/>
          </a:xfrm>
        </p:spPr>
        <p:txBody>
          <a:bodyPr/>
          <a:lstStyle/>
          <a:p>
            <a:r>
              <a:rPr lang="en-US" dirty="0"/>
              <a:t>ELECTRONIC VALUE ASSIGNMENT SHEETS (eVAS): </a:t>
            </a:r>
            <a:r>
              <a:rPr lang="en-US" b="1" dirty="0"/>
              <a:t>PASS</a:t>
            </a:r>
            <a:r>
              <a:rPr lang="en-US" dirty="0"/>
              <a:t> RESULTS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Automatically determines if results are within range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Analyzer can display results in numeric format or numeric values can be suppressed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Pass or Fail determined for each result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Overall determination of </a:t>
            </a:r>
            <a:r>
              <a:rPr lang="en-US" altLang="en-US" sz="1400" b="0" dirty="0">
                <a:solidFill>
                  <a:schemeClr val="accent3"/>
                </a:solidFill>
              </a:rPr>
              <a:t>Pass</a:t>
            </a:r>
            <a:r>
              <a:rPr lang="en-US" altLang="en-US" sz="1400" b="0" dirty="0">
                <a:solidFill>
                  <a:schemeClr val="tx1"/>
                </a:solidFill>
              </a:rPr>
              <a:t> is shown if every measured sample passes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400" b="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436ED-449B-23D2-1DEF-7E713BEE93D8}"/>
              </a:ext>
            </a:extLst>
          </p:cNvPr>
          <p:cNvGrpSpPr/>
          <p:nvPr/>
        </p:nvGrpSpPr>
        <p:grpSpPr>
          <a:xfrm>
            <a:off x="4712277" y="1559277"/>
            <a:ext cx="1684150" cy="2769304"/>
            <a:chOff x="4570365" y="1559278"/>
            <a:chExt cx="1823604" cy="2998612"/>
          </a:xfrm>
        </p:grpSpPr>
        <p:pic>
          <p:nvPicPr>
            <p:cNvPr id="4" name="Picture 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2F73A74E-173E-4C71-5307-5CC43B3C6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0365" y="1559278"/>
              <a:ext cx="1823604" cy="2998612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F52018-A3CD-4E59-52B9-D6CA81D99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487" y="2288627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71FD51-8E17-02BC-AD4F-D3411CB77AA0}"/>
              </a:ext>
            </a:extLst>
          </p:cNvPr>
          <p:cNvGrpSpPr/>
          <p:nvPr/>
        </p:nvGrpSpPr>
        <p:grpSpPr>
          <a:xfrm>
            <a:off x="6619363" y="1559277"/>
            <a:ext cx="1731064" cy="2769304"/>
            <a:chOff x="6767466" y="1559277"/>
            <a:chExt cx="1874402" cy="2998612"/>
          </a:xfrm>
        </p:grpSpPr>
        <p:pic>
          <p:nvPicPr>
            <p:cNvPr id="8" name="Picture 7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53EBFEC7-9052-490B-CE88-DB6CB7071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7466" y="1559277"/>
              <a:ext cx="1874402" cy="299861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4622519-92BF-6C60-AA97-5ADABE9FE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0987" y="2288627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991072-2D65-782F-4A85-6E534E81EF39}"/>
              </a:ext>
            </a:extLst>
          </p:cNvPr>
          <p:cNvSpPr txBox="1"/>
          <p:nvPr/>
        </p:nvSpPr>
        <p:spPr>
          <a:xfrm>
            <a:off x="4645944" y="1217335"/>
            <a:ext cx="1546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NUMERIC 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62B9A0-A04F-AA1E-6AC1-B6B7B0661B26}"/>
              </a:ext>
            </a:extLst>
          </p:cNvPr>
          <p:cNvSpPr txBox="1"/>
          <p:nvPr/>
        </p:nvSpPr>
        <p:spPr>
          <a:xfrm>
            <a:off x="6520101" y="1224066"/>
            <a:ext cx="1546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SUPRESSED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B316D-D829-ED29-2E7D-AE60ED57D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4" y="2424859"/>
            <a:ext cx="421871" cy="1228586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97D06-59EC-45DE-2611-3B9B45C7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089" y="2424859"/>
            <a:ext cx="421871" cy="1228586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0584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418B2-C760-709C-DB51-B86D4ACE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4BC2DB-BCC3-0ABA-B52C-16BFB4B4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232240" cy="390526"/>
          </a:xfrm>
        </p:spPr>
        <p:txBody>
          <a:bodyPr/>
          <a:lstStyle/>
          <a:p>
            <a:r>
              <a:rPr lang="en-US" dirty="0"/>
              <a:t>Liquid Controls: </a:t>
            </a:r>
            <a:r>
              <a:rPr lang="en-US" sz="2400" dirty="0"/>
              <a:t>Electronic Value Assignment Sheets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6A6D3-D691-4668-EEC4-685D01B11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19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71BC8F-51FF-3814-8404-513B001E14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429000" cy="3170577"/>
          </a:xfrm>
        </p:spPr>
        <p:txBody>
          <a:bodyPr/>
          <a:lstStyle/>
          <a:p>
            <a:r>
              <a:rPr lang="en-US" dirty="0"/>
              <a:t>ELECTRONIC VALUE ASSIGNMENT SHEETS (eVAS): </a:t>
            </a:r>
            <a:r>
              <a:rPr lang="en-US" b="1" dirty="0"/>
              <a:t>FAIL</a:t>
            </a:r>
            <a:r>
              <a:rPr lang="en-US" dirty="0"/>
              <a:t> RESULTS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Automatically determines if results are within range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Analyzer can display results in numeric format or numeric values can be suppressed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Pass or Fail determined for each result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Overall determination of </a:t>
            </a:r>
            <a:r>
              <a:rPr lang="en-US" altLang="en-US" sz="1400" b="0" dirty="0">
                <a:solidFill>
                  <a:schemeClr val="accent3"/>
                </a:solidFill>
              </a:rPr>
              <a:t>Pass</a:t>
            </a:r>
            <a:r>
              <a:rPr lang="en-US" altLang="en-US" sz="1400" b="0" dirty="0">
                <a:solidFill>
                  <a:schemeClr val="tx1"/>
                </a:solidFill>
              </a:rPr>
              <a:t> is shown if every measured sample passes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400" b="0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7AD3C0-A230-2EBC-BA00-AC81693F6DE4}"/>
              </a:ext>
            </a:extLst>
          </p:cNvPr>
          <p:cNvGrpSpPr/>
          <p:nvPr/>
        </p:nvGrpSpPr>
        <p:grpSpPr>
          <a:xfrm>
            <a:off x="4569494" y="1580443"/>
            <a:ext cx="1726768" cy="2736918"/>
            <a:chOff x="4569494" y="1580442"/>
            <a:chExt cx="1945294" cy="3083281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EB6C490-9CEC-A488-7EA0-7FFEF8765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9494" y="1580442"/>
              <a:ext cx="1945294" cy="3083281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378CF34-169B-6113-A402-791EAFF17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4931" y="2313559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FEC904-F910-2CCA-976D-CD7BDBB70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1138" y="2560434"/>
              <a:ext cx="550313" cy="1384066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6008BE-E98A-7399-F063-F7BB589852C6}"/>
              </a:ext>
            </a:extLst>
          </p:cNvPr>
          <p:cNvGrpSpPr/>
          <p:nvPr/>
        </p:nvGrpSpPr>
        <p:grpSpPr>
          <a:xfrm>
            <a:off x="6610345" y="1603228"/>
            <a:ext cx="1676367" cy="2736917"/>
            <a:chOff x="6838022" y="1580443"/>
            <a:chExt cx="1888514" cy="3083279"/>
          </a:xfrm>
        </p:grpSpPr>
        <p:pic>
          <p:nvPicPr>
            <p:cNvPr id="7" name="Picture 6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BE2D12AC-1E50-5EA7-5F44-4EC20F484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8022" y="1580443"/>
              <a:ext cx="1888514" cy="308327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0D1B38-62F3-4D94-2856-F9F515C87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2585" y="2320874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1D19BA-FB2E-1066-882A-6AE23A6A1BC6}"/>
              </a:ext>
            </a:extLst>
          </p:cNvPr>
          <p:cNvSpPr txBox="1"/>
          <p:nvPr/>
        </p:nvSpPr>
        <p:spPr>
          <a:xfrm>
            <a:off x="4497915" y="1246178"/>
            <a:ext cx="1546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NUMERIC RESULTS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D43F27-5110-2187-4C08-487A76CDB5F8}"/>
              </a:ext>
            </a:extLst>
          </p:cNvPr>
          <p:cNvSpPr txBox="1"/>
          <p:nvPr/>
        </p:nvSpPr>
        <p:spPr>
          <a:xfrm>
            <a:off x="6503968" y="1235496"/>
            <a:ext cx="1546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SUPRESSED 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EEC02-13BB-B32B-B0A6-EC543761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4" y="2424859"/>
            <a:ext cx="421871" cy="1228586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40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7775918" cy="12344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Quality Control (QC)</a:t>
            </a:r>
            <a:br>
              <a:rPr lang="en-US" sz="3600" dirty="0"/>
            </a:br>
            <a:endParaRPr lang="en-IN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cap="none" dirty="0"/>
              <a:t>i-STAT LEARNING SYSTEM | i-STAT 1 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CE9687-96BE-8566-5832-B9A551E664F1}"/>
              </a:ext>
            </a:extLst>
          </p:cNvPr>
          <p:cNvGrpSpPr/>
          <p:nvPr/>
        </p:nvGrpSpPr>
        <p:grpSpPr>
          <a:xfrm>
            <a:off x="6012042" y="303498"/>
            <a:ext cx="2504904" cy="4334942"/>
            <a:chOff x="6148878" y="411510"/>
            <a:chExt cx="2311554" cy="4000334"/>
          </a:xfrm>
        </p:grpSpPr>
        <p:pic>
          <p:nvPicPr>
            <p:cNvPr id="5" name="Picture 4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B1862FCF-3909-0C38-11F7-C57259B80C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419" t="-2910" r="-7203" b="-2020"/>
            <a:stretch/>
          </p:blipFill>
          <p:spPr>
            <a:xfrm>
              <a:off x="7092280" y="411510"/>
              <a:ext cx="1368152" cy="4000334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1E652A9-2522-5023-C3CC-AF5D9900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8878" y="3025164"/>
              <a:ext cx="798475" cy="128737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46B520-D908-F7E6-A46D-8693920EF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48878" y="1256472"/>
              <a:ext cx="785891" cy="16943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2498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20896-7C82-62B4-1921-B996E700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8E6A26-D09F-AEFF-F9D3-6112EAD7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95721"/>
            <a:ext cx="8138160" cy="390526"/>
          </a:xfrm>
        </p:spPr>
        <p:txBody>
          <a:bodyPr/>
          <a:lstStyle/>
          <a:p>
            <a:r>
              <a:rPr lang="en-US" dirty="0"/>
              <a:t>Liquid Controls: Value Assignment Sheets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57D7D-B09C-30A1-EBFF-6B8C406A83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20</a:t>
            </a:fld>
            <a:endParaRPr lang="en-IN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E3D79D-AC00-5338-B9BA-93E6C26B66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398520" cy="317057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VALUE ASSIGNMENT SHEETS (VAS)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Manually u</a:t>
            </a:r>
            <a:r>
              <a:rPr lang="en-US" altLang="en-US" sz="1400" b="0" dirty="0">
                <a:solidFill>
                  <a:schemeClr val="tx1"/>
                </a:solidFill>
              </a:rPr>
              <a:t>sed to determine if results are within range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1400" b="0" dirty="0">
                <a:solidFill>
                  <a:schemeClr val="tx1"/>
                </a:solidFill>
              </a:rPr>
              <a:t>Ensure the correct VAS by </a:t>
            </a:r>
            <a:br>
              <a:rPr lang="en-US" altLang="en-US" sz="1400" b="0" dirty="0">
                <a:solidFill>
                  <a:schemeClr val="tx1"/>
                </a:solidFill>
              </a:rPr>
            </a:br>
            <a:r>
              <a:rPr lang="en-US" altLang="en-US" sz="1400" b="0" dirty="0">
                <a:solidFill>
                  <a:schemeClr val="tx1"/>
                </a:solidFill>
              </a:rPr>
              <a:t>matching the:</a:t>
            </a:r>
          </a:p>
          <a:p>
            <a:pPr marL="512445" lvl="1" indent="-169545" eaLnBrk="1" hangingPunct="1">
              <a:buFont typeface="Courier New" panose="020B0604020202020204" pitchFamily="34" charset="0"/>
              <a:buChar char="o"/>
            </a:pPr>
            <a:r>
              <a:rPr lang="en-US" altLang="en-US" sz="1200" b="0" dirty="0">
                <a:cs typeface="Calibri"/>
              </a:rPr>
              <a:t>Control lot number</a:t>
            </a:r>
            <a:endParaRPr lang="en-US" altLang="en-US" sz="1200" b="0" dirty="0">
              <a:ea typeface="Calibri"/>
              <a:cs typeface="Calibri"/>
            </a:endParaRPr>
          </a:p>
          <a:p>
            <a:pPr marL="512445" lvl="1" indent="-169545" eaLnBrk="1" hangingPunct="1">
              <a:buFont typeface="Courier New" panose="020B0604020202020204" pitchFamily="34" charset="0"/>
              <a:buChar char="o"/>
            </a:pPr>
            <a:r>
              <a:rPr lang="en-US" altLang="en-US" sz="1200" b="0" dirty="0">
                <a:cs typeface="Calibri"/>
              </a:rPr>
              <a:t>Expiration date</a:t>
            </a:r>
            <a:endParaRPr lang="en-US" altLang="en-US" sz="1200" b="0" dirty="0">
              <a:ea typeface="Calibri"/>
              <a:cs typeface="Calibri"/>
            </a:endParaRPr>
          </a:p>
          <a:p>
            <a:pPr marL="512445" lvl="1" indent="-169545" eaLnBrk="1" hangingPunct="1">
              <a:buFont typeface="Courier New" panose="020B0604020202020204" pitchFamily="34" charset="0"/>
              <a:buChar char="o"/>
            </a:pPr>
            <a:r>
              <a:rPr lang="en-US" altLang="en-US" sz="1200" b="0" dirty="0">
                <a:cs typeface="Calibri"/>
              </a:rPr>
              <a:t>Cartridge type </a:t>
            </a:r>
            <a:endParaRPr lang="en-US" altLang="en-US" sz="1200" b="0" dirty="0">
              <a:ea typeface="Calibri"/>
              <a:cs typeface="Calibri"/>
            </a:endParaRPr>
          </a:p>
          <a:p>
            <a:pPr marL="512445" lvl="1" indent="-169545" eaLnBrk="1" hangingPunct="1">
              <a:buFont typeface="Courier New" panose="020B0604020202020204" pitchFamily="34" charset="0"/>
              <a:buChar char="o"/>
            </a:pPr>
            <a:r>
              <a:rPr lang="en-US" altLang="en-US" sz="1200" b="0" dirty="0">
                <a:cs typeface="Calibri"/>
              </a:rPr>
              <a:t>Cartridge lot designate letter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</a:rPr>
              <a:t>Used if the eVAS option is not possible, i.e.; using non-Abbott Liquid Quality Controls.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6723-9B53-E697-020B-F308F79D7BDE}"/>
              </a:ext>
            </a:extLst>
          </p:cNvPr>
          <p:cNvSpPr txBox="1"/>
          <p:nvPr/>
        </p:nvSpPr>
        <p:spPr>
          <a:xfrm>
            <a:off x="3113295" y="1628211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EXPIRATION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7B86-DAD4-7042-8D39-9CCE928D7DD3}"/>
              </a:ext>
            </a:extLst>
          </p:cNvPr>
          <p:cNvSpPr txBox="1"/>
          <p:nvPr/>
        </p:nvSpPr>
        <p:spPr>
          <a:xfrm>
            <a:off x="3113296" y="1465152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LOT NUMBER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6DCEA-6151-754B-155D-8BFA356554A4}"/>
              </a:ext>
            </a:extLst>
          </p:cNvPr>
          <p:cNvSpPr txBox="1"/>
          <p:nvPr/>
        </p:nvSpPr>
        <p:spPr>
          <a:xfrm>
            <a:off x="3113294" y="1980724"/>
            <a:ext cx="2129265" cy="32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1000" b="1" dirty="0">
                <a:solidFill>
                  <a:schemeClr val="accent1"/>
                </a:solidFill>
              </a:rPr>
              <a:t>CARTRIDGE TYPE &amp; </a:t>
            </a:r>
            <a:br>
              <a:rPr lang="en-US" sz="1000" b="1" dirty="0">
                <a:solidFill>
                  <a:schemeClr val="accent1"/>
                </a:solidFill>
              </a:rPr>
            </a:br>
            <a:r>
              <a:rPr lang="en-US" sz="1000" b="1" dirty="0">
                <a:solidFill>
                  <a:schemeClr val="accent1"/>
                </a:solidFill>
              </a:rPr>
              <a:t>LOT DESIGNATE LETTER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CAF9931-E848-E472-F5F2-1C7375E08A03}"/>
              </a:ext>
            </a:extLst>
          </p:cNvPr>
          <p:cNvGrpSpPr/>
          <p:nvPr/>
        </p:nvGrpSpPr>
        <p:grpSpPr>
          <a:xfrm>
            <a:off x="5227970" y="1145791"/>
            <a:ext cx="3467857" cy="3440940"/>
            <a:chOff x="5345217" y="1356609"/>
            <a:chExt cx="2518623" cy="249907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1C77818-6CF0-3D59-63F9-C52E4331F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3991" t="1452" r="20247" b="46313"/>
            <a:stretch/>
          </p:blipFill>
          <p:spPr>
            <a:xfrm>
              <a:off x="5447877" y="1356609"/>
              <a:ext cx="2415963" cy="249907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3973A3-ACA7-1C8B-9EE0-B20177CCE085}"/>
                </a:ext>
              </a:extLst>
            </p:cNvPr>
            <p:cNvCxnSpPr>
              <a:cxnSpLocks/>
            </p:cNvCxnSpPr>
            <p:nvPr/>
          </p:nvCxnSpPr>
          <p:spPr>
            <a:xfrm>
              <a:off x="5345217" y="1671403"/>
              <a:ext cx="27519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3F71DD-B127-CF3E-92E6-CD0679DB2318}"/>
                </a:ext>
              </a:extLst>
            </p:cNvPr>
            <p:cNvCxnSpPr>
              <a:cxnSpLocks/>
            </p:cNvCxnSpPr>
            <p:nvPr/>
          </p:nvCxnSpPr>
          <p:spPr>
            <a:xfrm>
              <a:off x="5345217" y="1798227"/>
              <a:ext cx="27519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15A281-6B7C-E751-5643-9133873F2D88}"/>
                </a:ext>
              </a:extLst>
            </p:cNvPr>
            <p:cNvCxnSpPr>
              <a:cxnSpLocks/>
            </p:cNvCxnSpPr>
            <p:nvPr/>
          </p:nvCxnSpPr>
          <p:spPr>
            <a:xfrm>
              <a:off x="5345217" y="2071682"/>
              <a:ext cx="275190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E1D69490-46C8-744B-F64B-A54E0E95EA63}"/>
              </a:ext>
            </a:extLst>
          </p:cNvPr>
          <p:cNvSpPr txBox="1">
            <a:spLocks/>
          </p:cNvSpPr>
          <p:nvPr/>
        </p:nvSpPr>
        <p:spPr>
          <a:xfrm>
            <a:off x="4207684" y="2424108"/>
            <a:ext cx="1034875" cy="1177853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800" dirty="0">
                <a:solidFill>
                  <a:schemeClr val="accent1"/>
                </a:solidFill>
              </a:rPr>
              <a:t>Image at right shows an enlarged section of a Value Assignment Sheet</a:t>
            </a:r>
            <a:endParaRPr lang="en-US" altLang="en-US" sz="800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65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F62AC-D970-ABBA-63C2-98225C477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6E8A92-2942-F4BB-69D7-F71B91D3CDE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0817E46-2C3B-1347-4CF2-DC9B5DD4B37F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i-STAT 1 SYSTEM QUALITY CONTROL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BDB77FA-FB97-28A2-98F5-10235EF74EAF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6419374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Performing i-STAT Liquid Controls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848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932B2-3DEB-B170-1017-F750991B6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2E50-C89F-42DD-C2BE-B6E1B35D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Quality Control using i-STAT TriControls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57F99-FB9A-43E5-9D10-DEE0823CD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22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A1B4A-E9AF-8657-85C3-949A56270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811577" cy="3397250"/>
          </a:xfrm>
        </p:spPr>
        <p:txBody>
          <a:bodyPr/>
          <a:lstStyle/>
          <a:p>
            <a:r>
              <a:rPr lang="en-US" dirty="0"/>
              <a:t>i-STAT TRICONTROLS</a:t>
            </a:r>
            <a:endParaRPr lang="en-US" sz="14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for cartridges containing electrolytes, chemistries, blood gases, hematocrit &amp; hemoglobin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Offered in 3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verify the integrity of newly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received cartridges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32691D-0551-0660-A686-62EBC567E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38"/>
          <a:stretch/>
        </p:blipFill>
        <p:spPr>
          <a:xfrm>
            <a:off x="4976609" y="1348434"/>
            <a:ext cx="1378908" cy="16373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44204B-78A5-E6E7-FDBD-3FA422E611D5}"/>
              </a:ext>
            </a:extLst>
          </p:cNvPr>
          <p:cNvGrpSpPr/>
          <p:nvPr/>
        </p:nvGrpSpPr>
        <p:grpSpPr>
          <a:xfrm>
            <a:off x="4055283" y="3000974"/>
            <a:ext cx="2964798" cy="1186891"/>
            <a:chOff x="5409927" y="2699735"/>
            <a:chExt cx="2312169" cy="92562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155065-854D-F379-0981-133C60D3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9927" y="2699735"/>
              <a:ext cx="2312169" cy="5730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5A132E-85A0-AB9F-B5AD-675233CA4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5954" y="3463101"/>
              <a:ext cx="1135813" cy="1622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E8E7548-1067-B6E8-EC9D-88DD603C0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909" y="2935842"/>
              <a:ext cx="495953" cy="9989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014BFED-34AD-6936-9AAD-D9797AC54C9C}"/>
                </a:ext>
              </a:extLst>
            </p:cNvPr>
            <p:cNvCxnSpPr/>
            <p:nvPr/>
          </p:nvCxnSpPr>
          <p:spPr>
            <a:xfrm flipV="1">
              <a:off x="6517264" y="3050800"/>
              <a:ext cx="399590" cy="427360"/>
            </a:xfrm>
            <a:prstGeom prst="straightConnector1">
              <a:avLst/>
            </a:prstGeom>
            <a:ln w="19050">
              <a:solidFill>
                <a:srgbClr val="009CD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1899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44736-5462-5AEF-8055-9C539B5ED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EE33F-D752-8016-3A89-045303D9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TriControls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E93B5-C0C0-125C-5CA3-4E3170C47E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23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56D15-D2CA-03A1-4D9E-2F724DE285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60797"/>
            <a:ext cx="3764279" cy="111155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sz="1400" dirty="0">
                <a:cs typeface="Calibri"/>
              </a:rPr>
              <a:t>i-STAT TRICONTROLS STORAGE &amp; EXPIRATION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cs typeface="Calibri"/>
              </a:rPr>
              <a:t>Can be used until the </a:t>
            </a:r>
            <a:r>
              <a:rPr lang="en-US" sz="1100" b="1" dirty="0">
                <a:solidFill>
                  <a:schemeClr val="tx1"/>
                </a:solidFill>
                <a:cs typeface="Calibri"/>
              </a:rPr>
              <a:t>printed expiration </a:t>
            </a:r>
            <a:r>
              <a:rPr lang="en-US" sz="1100" dirty="0">
                <a:solidFill>
                  <a:schemeClr val="tx1"/>
                </a:solidFill>
                <a:cs typeface="Calibri"/>
              </a:rPr>
              <a:t>date when </a:t>
            </a:r>
            <a:br>
              <a:rPr lang="en-US" sz="1100" dirty="0">
                <a:cs typeface="Calibri"/>
              </a:rPr>
            </a:br>
            <a:r>
              <a:rPr lang="en-US" sz="1100" dirty="0">
                <a:solidFill>
                  <a:schemeClr val="tx1"/>
                </a:solidFill>
                <a:cs typeface="Calibri"/>
              </a:rPr>
              <a:t>stored at 2°C to 8°C</a:t>
            </a:r>
            <a:endParaRPr lang="en-US" sz="11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cs typeface="Calibri"/>
              </a:rPr>
              <a:t>Once removed from refrigerator, unopened control solutions must be used within </a:t>
            </a:r>
            <a:r>
              <a:rPr lang="en-US" sz="1100" b="1" dirty="0">
                <a:solidFill>
                  <a:schemeClr val="tx1"/>
                </a:solidFill>
                <a:cs typeface="Calibri"/>
              </a:rPr>
              <a:t>5 days</a:t>
            </a:r>
          </a:p>
          <a:p>
            <a:endParaRPr lang="en-US" sz="1100" b="1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7AD37D-B35D-8BF2-A245-B1886DBBA058}"/>
              </a:ext>
            </a:extLst>
          </p:cNvPr>
          <p:cNvGrpSpPr>
            <a:grpSpLocks noChangeAspect="1"/>
          </p:cNvGrpSpPr>
          <p:nvPr/>
        </p:nvGrpSpPr>
        <p:grpSpPr>
          <a:xfrm>
            <a:off x="4598758" y="1291137"/>
            <a:ext cx="2468880" cy="1024966"/>
            <a:chOff x="5409926" y="2699736"/>
            <a:chExt cx="2229592" cy="9256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3278FB-2D84-3832-600B-E77D9B2E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9926" y="2699736"/>
              <a:ext cx="2229592" cy="55260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C536B5-6BC1-83AF-96C5-066A5EDF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5954" y="3463101"/>
              <a:ext cx="1135813" cy="16225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14430-1718-6F20-6844-FB953FD0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909" y="2935842"/>
              <a:ext cx="495953" cy="9989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415F4D-360C-07F4-6B1B-3E696E8995B6}"/>
                </a:ext>
              </a:extLst>
            </p:cNvPr>
            <p:cNvCxnSpPr/>
            <p:nvPr/>
          </p:nvCxnSpPr>
          <p:spPr>
            <a:xfrm flipV="1">
              <a:off x="6517264" y="3050800"/>
              <a:ext cx="399590" cy="427360"/>
            </a:xfrm>
            <a:prstGeom prst="straightConnector1">
              <a:avLst/>
            </a:prstGeom>
            <a:ln w="19050">
              <a:solidFill>
                <a:srgbClr val="009CD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A black background with a thermometer and numbers&#10;&#10;AI-generated content may be incorrect.">
            <a:extLst>
              <a:ext uri="{FF2B5EF4-FFF2-40B4-BE49-F238E27FC236}">
                <a16:creationId xmlns:a16="http://schemas.microsoft.com/office/drawing/2014/main" id="{28F4678E-0F49-0DD5-5792-74DAAC4B4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0" y="2494504"/>
            <a:ext cx="1463040" cy="14630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1C0E2C-8EBB-8297-1DD9-AF162A2098B1}"/>
              </a:ext>
            </a:extLst>
          </p:cNvPr>
          <p:cNvSpPr txBox="1"/>
          <p:nvPr/>
        </p:nvSpPr>
        <p:spPr>
          <a:xfrm>
            <a:off x="7347934" y="2669384"/>
            <a:ext cx="819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PO</a:t>
            </a:r>
            <a:r>
              <a:rPr lang="en-US" sz="2400" baseline="-25000" dirty="0">
                <a:solidFill>
                  <a:schemeClr val="accent1"/>
                </a:solidFill>
              </a:rPr>
              <a:t>2</a:t>
            </a:r>
          </a:p>
        </p:txBody>
      </p:sp>
      <p:pic>
        <p:nvPicPr>
          <p:cNvPr id="14" name="Picture 13" descr="A temperature gauge with text on it&#10;&#10;AI-generated content may be incorrect.">
            <a:extLst>
              <a:ext uri="{FF2B5EF4-FFF2-40B4-BE49-F238E27FC236}">
                <a16:creationId xmlns:a16="http://schemas.microsoft.com/office/drawing/2014/main" id="{A5A79D43-6B69-E15C-AAA1-15600A949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28" y="1207657"/>
            <a:ext cx="1188720" cy="122324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50A822-57D0-FD2C-9910-5631B16F212E}"/>
              </a:ext>
            </a:extLst>
          </p:cNvPr>
          <p:cNvGrpSpPr>
            <a:grpSpLocks noChangeAspect="1"/>
          </p:cNvGrpSpPr>
          <p:nvPr/>
        </p:nvGrpSpPr>
        <p:grpSpPr>
          <a:xfrm>
            <a:off x="7437456" y="3118966"/>
            <a:ext cx="640080" cy="640080"/>
            <a:chOff x="7258941" y="3619544"/>
            <a:chExt cx="666394" cy="666394"/>
          </a:xfrm>
        </p:grpSpPr>
        <p:pic>
          <p:nvPicPr>
            <p:cNvPr id="7" name="Picture 6" descr="A blue number and arrow in a circle&#10;&#10;AI-generated content may be incorrect.">
              <a:extLst>
                <a:ext uri="{FF2B5EF4-FFF2-40B4-BE49-F238E27FC236}">
                  <a16:creationId xmlns:a16="http://schemas.microsoft.com/office/drawing/2014/main" id="{0D78AEEA-30B8-5F06-0FA7-BDCBA2EF2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941" y="3619544"/>
              <a:ext cx="666394" cy="6663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9997F6-AA41-95F8-C743-16CB15A9A116}"/>
                </a:ext>
              </a:extLst>
            </p:cNvPr>
            <p:cNvSpPr txBox="1"/>
            <p:nvPr/>
          </p:nvSpPr>
          <p:spPr>
            <a:xfrm>
              <a:off x="7411943" y="3987117"/>
              <a:ext cx="4561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accent1"/>
                  </a:solidFill>
                </a:rPr>
                <a:t>HRS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B0E5A1-3530-B148-C92F-7FC2ACE32D42}"/>
              </a:ext>
            </a:extLst>
          </p:cNvPr>
          <p:cNvGrpSpPr>
            <a:grpSpLocks noChangeAspect="1"/>
          </p:cNvGrpSpPr>
          <p:nvPr/>
        </p:nvGrpSpPr>
        <p:grpSpPr>
          <a:xfrm>
            <a:off x="5782301" y="3101728"/>
            <a:ext cx="640080" cy="657318"/>
            <a:chOff x="5703668" y="3658458"/>
            <a:chExt cx="657317" cy="657317"/>
          </a:xfrm>
        </p:grpSpPr>
        <p:pic>
          <p:nvPicPr>
            <p:cNvPr id="11" name="Picture 10" descr="A blue number and arrow&#10;&#10;AI-generated content may be incorrect.">
              <a:extLst>
                <a:ext uri="{FF2B5EF4-FFF2-40B4-BE49-F238E27FC236}">
                  <a16:creationId xmlns:a16="http://schemas.microsoft.com/office/drawing/2014/main" id="{A754FD7D-D4E7-6E0D-B339-E4F1B5E0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668" y="3658458"/>
              <a:ext cx="657317" cy="6573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ECA289-3CF8-7E67-2031-A95782CC2D49}"/>
                </a:ext>
              </a:extLst>
            </p:cNvPr>
            <p:cNvSpPr txBox="1"/>
            <p:nvPr/>
          </p:nvSpPr>
          <p:spPr>
            <a:xfrm>
              <a:off x="5804272" y="4014858"/>
              <a:ext cx="4561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accent1"/>
                  </a:solidFill>
                </a:rPr>
                <a:t>MINS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D23374-B0BA-AD18-81D2-5C3DDCA482F3}"/>
              </a:ext>
            </a:extLst>
          </p:cNvPr>
          <p:cNvSpPr txBox="1">
            <a:spLocks/>
          </p:cNvSpPr>
          <p:nvPr/>
        </p:nvSpPr>
        <p:spPr>
          <a:xfrm>
            <a:off x="502921" y="2559071"/>
            <a:ext cx="3494314" cy="1133285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Calibri"/>
              </a:rPr>
              <a:t>PRIOR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ea typeface="+mn-lt"/>
                <a:cs typeface="+mn-lt"/>
              </a:rPr>
              <a:t>Equilibrate the TriControl ampule(s) for approximately </a:t>
            </a:r>
            <a:r>
              <a:rPr lang="en-US" sz="1100" b="1" dirty="0">
                <a:solidFill>
                  <a:schemeClr val="tx1"/>
                </a:solidFill>
                <a:ea typeface="+mn-lt"/>
                <a:cs typeface="+mn-lt"/>
              </a:rPr>
              <a:t>30 minutes </a:t>
            </a:r>
            <a:r>
              <a:rPr lang="en-US" sz="1100" dirty="0">
                <a:solidFill>
                  <a:schemeClr val="tx1"/>
                </a:solidFill>
                <a:ea typeface="+mn-lt"/>
                <a:cs typeface="+mn-lt"/>
              </a:rPr>
              <a:t>at room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ea typeface="+mn-lt"/>
                <a:cs typeface="+mn-lt"/>
              </a:rPr>
              <a:t>If PO2 is to be measured, equilibrate the ampule(s) to room temperature for </a:t>
            </a:r>
            <a:r>
              <a:rPr lang="en-US" sz="1100" b="1" dirty="0">
                <a:solidFill>
                  <a:schemeClr val="tx1"/>
                </a:solidFill>
                <a:ea typeface="+mn-lt"/>
                <a:cs typeface="+mn-lt"/>
              </a:rPr>
              <a:t>4 hours</a:t>
            </a:r>
            <a:r>
              <a:rPr lang="en-US" sz="1100" dirty="0">
                <a:solidFill>
                  <a:schemeClr val="tx1"/>
                </a:solidFill>
                <a:ea typeface="+mn-lt"/>
                <a:cs typeface="+mn-lt"/>
              </a:rPr>
              <a:t>.</a:t>
            </a:r>
            <a:endParaRPr lang="en-US" sz="1200" dirty="0">
              <a:solidFill>
                <a:schemeClr val="tx1"/>
              </a:solidFill>
              <a:ea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C102B2-BAC7-16D2-79E1-AE999E2F9D2F}"/>
              </a:ext>
            </a:extLst>
          </p:cNvPr>
          <p:cNvGrpSpPr/>
          <p:nvPr/>
        </p:nvGrpSpPr>
        <p:grpSpPr>
          <a:xfrm>
            <a:off x="502920" y="3797093"/>
            <a:ext cx="6638109" cy="682572"/>
            <a:chOff x="463052" y="3947809"/>
            <a:chExt cx="6638109" cy="68257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3DFD81-E829-3A85-007E-70E4376C4E23}"/>
                </a:ext>
              </a:extLst>
            </p:cNvPr>
            <p:cNvSpPr txBox="1"/>
            <p:nvPr/>
          </p:nvSpPr>
          <p:spPr>
            <a:xfrm>
              <a:off x="847169" y="4014828"/>
              <a:ext cx="625399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 marL="171450" indent="-171450" defTabSz="514350">
                <a:buFont typeface="Arial" panose="020B0604020202020204" pitchFamily="34" charset="0"/>
                <a:buChar char="•"/>
              </a:pPr>
              <a:r>
                <a:rPr lang="en-US" sz="1000" b="1" dirty="0">
                  <a:cs typeface="Calibri" panose="020F0502020204030204" pitchFamily="34" charset="0"/>
                </a:rPr>
                <a:t>For best results, ampules, cartridges and analyzers should be at the same temperature.</a:t>
              </a:r>
            </a:p>
            <a:p>
              <a:pPr marL="171450" indent="-171450" defTabSz="514350">
                <a:buFont typeface="Arial" panose="020B0604020202020204" pitchFamily="34" charset="0"/>
                <a:buChar char="•"/>
              </a:pPr>
              <a:r>
                <a:rPr lang="en-US" sz="1000" b="1" dirty="0">
                  <a:cs typeface="Calibri" panose="020F0502020204030204" pitchFamily="34" charset="0"/>
                </a:rPr>
                <a:t>The control solutions do not contain human serum or serum products but do contain buffers and preservatives.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BDC4C7D-601F-0BEB-224A-091DFB4192A0}"/>
                </a:ext>
              </a:extLst>
            </p:cNvPr>
            <p:cNvCxnSpPr>
              <a:cxnSpLocks/>
            </p:cNvCxnSpPr>
            <p:nvPr/>
          </p:nvCxnSpPr>
          <p:spPr>
            <a:xfrm>
              <a:off x="495806" y="3947809"/>
              <a:ext cx="3210761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16497F38-42FC-A8B3-1613-1FB903E06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52" y="4111949"/>
              <a:ext cx="342207" cy="342207"/>
            </a:xfrm>
            <a:prstGeom prst="rect">
              <a:avLst/>
            </a:prstGeom>
          </p:spPr>
        </p:pic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5D6CBE-F7E5-8E1E-36D2-8D535DDA7407}"/>
              </a:ext>
            </a:extLst>
          </p:cNvPr>
          <p:cNvCxnSpPr>
            <a:cxnSpLocks/>
          </p:cNvCxnSpPr>
          <p:nvPr/>
        </p:nvCxnSpPr>
        <p:spPr>
          <a:xfrm>
            <a:off x="586896" y="2454564"/>
            <a:ext cx="321076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03F790-AE3E-F341-AB34-33E1264FB79C}"/>
              </a:ext>
            </a:extLst>
          </p:cNvPr>
          <p:cNvCxnSpPr>
            <a:cxnSpLocks/>
          </p:cNvCxnSpPr>
          <p:nvPr/>
        </p:nvCxnSpPr>
        <p:spPr>
          <a:xfrm>
            <a:off x="4857661" y="2454564"/>
            <a:ext cx="321076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813CC38-6C4F-62C1-186A-D97844B324AF}"/>
              </a:ext>
            </a:extLst>
          </p:cNvPr>
          <p:cNvCxnSpPr>
            <a:cxnSpLocks/>
          </p:cNvCxnSpPr>
          <p:nvPr/>
        </p:nvCxnSpPr>
        <p:spPr>
          <a:xfrm>
            <a:off x="4337050" y="1886161"/>
            <a:ext cx="0" cy="1192713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23870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A601F-F80D-8B2B-9F0D-A8797CD97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ject 6">
            <a:extLst>
              <a:ext uri="{FF2B5EF4-FFF2-40B4-BE49-F238E27FC236}">
                <a16:creationId xmlns:a16="http://schemas.microsoft.com/office/drawing/2014/main" id="{B7E6D04C-4483-8DD4-5204-4C272E0234AA}"/>
              </a:ext>
            </a:extLst>
          </p:cNvPr>
          <p:cNvPicPr/>
          <p:nvPr/>
        </p:nvPicPr>
        <p:blipFill>
          <a:blip r:embed="rId3" cstate="print"/>
          <a:srcRect l="6530" t="4858" b="-1"/>
          <a:stretch/>
        </p:blipFill>
        <p:spPr>
          <a:xfrm>
            <a:off x="7543748" y="3024911"/>
            <a:ext cx="1353361" cy="1139884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D5A54D-D496-FAC9-F152-0A79E8C63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93" y="1360156"/>
            <a:ext cx="965549" cy="1549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5D1912-63F1-B0A2-6F76-85CC9B984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763" y="1360156"/>
            <a:ext cx="992550" cy="15690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01BEED-C343-314D-86E9-13738B02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583274" cy="390526"/>
          </a:xfrm>
        </p:spPr>
        <p:txBody>
          <a:bodyPr/>
          <a:lstStyle/>
          <a:p>
            <a:r>
              <a:rPr lang="en-US" sz="2500" dirty="0"/>
              <a:t>Quality Control using i-STAT TriControls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32205A-D57B-509B-C0D5-AE79517425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24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6BC8C-FCAB-C79B-8B35-04427D09D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553838" cy="3397250"/>
          </a:xfrm>
        </p:spPr>
        <p:txBody>
          <a:bodyPr/>
          <a:lstStyle/>
          <a:p>
            <a:r>
              <a:rPr lang="en-US" dirty="0"/>
              <a:t>i-STAT TRICONTROLS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Prepare the analyzer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Turn on the analyzer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the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  <a:r>
              <a:rPr lang="en-US" sz="1400" dirty="0">
                <a:solidFill>
                  <a:schemeClr val="tx1"/>
                </a:solidFill>
              </a:rPr>
              <a:t> key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to select Quality Tests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 to select Control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Scan or manually enter Operator ID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Scan or manually enter Control Lot Number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Scan barcode on the cartridge pouch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8BF881-61CC-52B7-CDD1-517BD4E2F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162" y="1360156"/>
            <a:ext cx="969649" cy="1544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18E2A0-C95E-D5F6-D60D-EB21F95F8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208" y="1360156"/>
            <a:ext cx="962159" cy="15444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DD90BC-F78D-E991-AD4D-3E8F1626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613" y="2144659"/>
            <a:ext cx="966434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A0C4A4-BFD6-FDC2-6DA0-727265D01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1778" y="1845107"/>
            <a:ext cx="962159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F407BF5-8FE6-7074-EDDE-41006AA218F5}"/>
              </a:ext>
            </a:extLst>
          </p:cNvPr>
          <p:cNvSpPr/>
          <p:nvPr/>
        </p:nvSpPr>
        <p:spPr>
          <a:xfrm>
            <a:off x="4530354" y="118253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8A5CF15-79E9-332D-F02C-B7D6CAD6D56A}"/>
              </a:ext>
            </a:extLst>
          </p:cNvPr>
          <p:cNvSpPr/>
          <p:nvPr/>
        </p:nvSpPr>
        <p:spPr>
          <a:xfrm>
            <a:off x="5603897" y="118253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0DCBD5-AF53-9EF4-1593-271D74AE59CE}"/>
              </a:ext>
            </a:extLst>
          </p:cNvPr>
          <p:cNvSpPr/>
          <p:nvPr/>
        </p:nvSpPr>
        <p:spPr>
          <a:xfrm>
            <a:off x="6776045" y="118253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80695DA-E777-E1CC-AA26-EC70EBCB0019}"/>
              </a:ext>
            </a:extLst>
          </p:cNvPr>
          <p:cNvSpPr/>
          <p:nvPr/>
        </p:nvSpPr>
        <p:spPr>
          <a:xfrm>
            <a:off x="7965381" y="1182533"/>
            <a:ext cx="239735" cy="239735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5E17-53AA-F7DE-8047-6ABE18465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3393" y="3009105"/>
            <a:ext cx="982452" cy="1564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A9F88-F87C-DB8C-728B-838E925A7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8163" y="3018194"/>
            <a:ext cx="972320" cy="15557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ECDBAB9-D1BD-6E60-7F8A-F6E0BF0EC531}"/>
              </a:ext>
            </a:extLst>
          </p:cNvPr>
          <p:cNvSpPr/>
          <p:nvPr/>
        </p:nvSpPr>
        <p:spPr>
          <a:xfrm>
            <a:off x="4520995" y="288210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41B8BE-C1F7-AA73-24A8-9A7AD7E10502}"/>
              </a:ext>
            </a:extLst>
          </p:cNvPr>
          <p:cNvSpPr/>
          <p:nvPr/>
        </p:nvSpPr>
        <p:spPr>
          <a:xfrm>
            <a:off x="5663494" y="288210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7EC43C-62C3-90C5-A5A2-1CCA89D463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1" y="2997896"/>
            <a:ext cx="973456" cy="156480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CC2868C-5BD2-C971-16FE-E6011124F493}"/>
              </a:ext>
            </a:extLst>
          </p:cNvPr>
          <p:cNvSpPr/>
          <p:nvPr/>
        </p:nvSpPr>
        <p:spPr>
          <a:xfrm>
            <a:off x="7362493" y="288210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B857051-2E4F-1F93-AE2E-A732DE0C8A69}"/>
              </a:ext>
            </a:extLst>
          </p:cNvPr>
          <p:cNvSpPr txBox="1"/>
          <p:nvPr/>
        </p:nvSpPr>
        <p:spPr>
          <a:xfrm>
            <a:off x="7847088" y="4181724"/>
            <a:ext cx="1423188" cy="253916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745">
              <a:lnSpc>
                <a:spcPct val="100000"/>
              </a:lnSpc>
              <a:spcBef>
                <a:spcPts val="300"/>
              </a:spcBef>
            </a:pPr>
            <a:r>
              <a:rPr lang="en-US" sz="700" b="1" spc="-20" dirty="0">
                <a:solidFill>
                  <a:schemeClr val="accent1"/>
                </a:solidFill>
                <a:latin typeface="Calibri"/>
                <a:cs typeface="Calibri"/>
              </a:rPr>
              <a:t>LASER MUST COVER </a:t>
            </a:r>
            <a:br>
              <a:rPr lang="en-US" sz="700" b="1" spc="-20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700" b="1" spc="-20" dirty="0">
                <a:solidFill>
                  <a:schemeClr val="accent1"/>
                </a:solidFill>
                <a:latin typeface="Calibri"/>
                <a:cs typeface="Calibri"/>
              </a:rPr>
              <a:t>ENTIRE WIDTH OF BARCODE</a:t>
            </a:r>
            <a:endParaRPr sz="7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19" name="object 8">
            <a:extLst>
              <a:ext uri="{FF2B5EF4-FFF2-40B4-BE49-F238E27FC236}">
                <a16:creationId xmlns:a16="http://schemas.microsoft.com/office/drawing/2014/main" id="{01EE8A4C-4E88-59D5-E16B-F4566D853D0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46962" y="4232073"/>
            <a:ext cx="435161" cy="146862"/>
          </a:xfrm>
          <a:prstGeom prst="rect">
            <a:avLst/>
          </a:prstGeom>
        </p:spPr>
      </p:pic>
      <p:sp>
        <p:nvSpPr>
          <p:cNvPr id="21" name="object 10">
            <a:extLst>
              <a:ext uri="{FF2B5EF4-FFF2-40B4-BE49-F238E27FC236}">
                <a16:creationId xmlns:a16="http://schemas.microsoft.com/office/drawing/2014/main" id="{ED175BD7-4F92-67E6-6722-4198ADAEAC7E}"/>
              </a:ext>
            </a:extLst>
          </p:cNvPr>
          <p:cNvSpPr/>
          <p:nvPr/>
        </p:nvSpPr>
        <p:spPr>
          <a:xfrm rot="18870451">
            <a:off x="7900578" y="3460454"/>
            <a:ext cx="552982" cy="71485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537" y="0"/>
                </a:lnTo>
              </a:path>
            </a:pathLst>
          </a:custGeom>
          <a:ln w="25400">
            <a:solidFill>
              <a:schemeClr val="accent4"/>
            </a:solidFill>
            <a:prstDash val="solid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FBC83C04-C677-9A62-AA83-D185ABDAB7D5}"/>
              </a:ext>
            </a:extLst>
          </p:cNvPr>
          <p:cNvSpPr/>
          <p:nvPr/>
        </p:nvSpPr>
        <p:spPr>
          <a:xfrm>
            <a:off x="7964041" y="3539654"/>
            <a:ext cx="110748" cy="685926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641"/>
                </a:lnTo>
              </a:path>
            </a:pathLst>
          </a:custGeom>
          <a:ln w="25400">
            <a:solidFill>
              <a:schemeClr val="accent4"/>
            </a:solidFill>
            <a:prstDash val="solid"/>
          </a:ln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9922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7AB56-5B27-758B-602F-CA435E456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ube&#10;&#10;AI-generated content may be incorrect.">
            <a:extLst>
              <a:ext uri="{FF2B5EF4-FFF2-40B4-BE49-F238E27FC236}">
                <a16:creationId xmlns:a16="http://schemas.microsoft.com/office/drawing/2014/main" id="{F03597F9-3020-14DA-D57E-24CA8196A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0" b="99529" l="6406" r="95730">
                        <a14:foregroundMark x1="10498" y1="26060" x2="10498" y2="26060"/>
                        <a14:foregroundMark x1="6406" y1="27159" x2="6406" y2="27159"/>
                        <a14:foregroundMark x1="81495" y1="23548" x2="81495" y2="23548"/>
                        <a14:foregroundMark x1="89146" y1="7692" x2="89146" y2="7692"/>
                        <a14:foregroundMark x1="95907" y1="3140" x2="95907" y2="3140"/>
                        <a14:foregroundMark x1="95907" y1="4082" x2="95907" y2="4082"/>
                        <a14:foregroundMark x1="89680" y1="4710" x2="89680" y2="4710"/>
                        <a14:foregroundMark x1="80961" y1="35322" x2="80961" y2="35322"/>
                        <a14:foregroundMark x1="78292" y1="21978" x2="54982" y2="94505"/>
                        <a14:foregroundMark x1="57117" y1="94505" x2="63345" y2="94976"/>
                        <a14:foregroundMark x1="49822" y1="99529" x2="67438" y2="98587"/>
                        <a14:foregroundMark x1="74733" y1="59812" x2="69039" y2="91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5064" y="1135290"/>
            <a:ext cx="1070657" cy="108600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Picture 26" descr="A syringe being filled with liquid&#10;&#10;AI-generated content may be incorrect.">
            <a:extLst>
              <a:ext uri="{FF2B5EF4-FFF2-40B4-BE49-F238E27FC236}">
                <a16:creationId xmlns:a16="http://schemas.microsoft.com/office/drawing/2014/main" id="{5CE9BBF1-10AF-9464-4D56-FCAC95E1C6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7422" r="27942" b="1517"/>
          <a:stretch/>
        </p:blipFill>
        <p:spPr>
          <a:xfrm>
            <a:off x="7811305" y="1139669"/>
            <a:ext cx="1135117" cy="1071671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23" name="Picture 22" descr="A close-up of a gloved hand&#10;&#10;AI-generated content may be incorrect.">
            <a:extLst>
              <a:ext uri="{FF2B5EF4-FFF2-40B4-BE49-F238E27FC236}">
                <a16:creationId xmlns:a16="http://schemas.microsoft.com/office/drawing/2014/main" id="{292BFEA7-4FFB-C2C7-9C48-1FEBD75B4D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0"/>
          <a:stretch/>
        </p:blipFill>
        <p:spPr>
          <a:xfrm>
            <a:off x="6620823" y="1149130"/>
            <a:ext cx="1096531" cy="1071671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 descr="A close-up of a gloved hands holding a syringe&#10;&#10;AI-generated content may be incorrect.">
            <a:extLst>
              <a:ext uri="{FF2B5EF4-FFF2-40B4-BE49-F238E27FC236}">
                <a16:creationId xmlns:a16="http://schemas.microsoft.com/office/drawing/2014/main" id="{37F730DA-5107-5A21-348C-FAC882A255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98"/>
          <a:stretch/>
        </p:blipFill>
        <p:spPr>
          <a:xfrm>
            <a:off x="5390982" y="2366496"/>
            <a:ext cx="1135117" cy="101730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D6F345-9183-9AC9-6395-53E0113B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Quality Control using i-STAT TriControls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F36753-C0B0-1E1B-15C8-9677DC0EDD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25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DD16E-7A15-D38A-88C5-2E478FAA14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054055"/>
            <a:ext cx="3250098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i-STAT TRICONTROLS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Vigorously shake ampule for 5 to 10 seconds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Immediately transfer solution from the ampule into a capillary tube or syringe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Immediately transfer the solution into a cartridge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Close cartridge and insert into analyzer</a:t>
            </a:r>
          </a:p>
        </p:txBody>
      </p:sp>
      <p:pic>
        <p:nvPicPr>
          <p:cNvPr id="8" name="Picture 7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43E77B72-B956-F4AB-31B9-1CD48AF4B6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8345" r="21825" b="73082"/>
          <a:stretch/>
        </p:blipFill>
        <p:spPr>
          <a:xfrm>
            <a:off x="4120055" y="1136363"/>
            <a:ext cx="1129629" cy="108443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30D10B-CE8E-48BE-FD78-6892026FE5FA}"/>
              </a:ext>
            </a:extLst>
          </p:cNvPr>
          <p:cNvSpPr/>
          <p:nvPr/>
        </p:nvSpPr>
        <p:spPr>
          <a:xfrm>
            <a:off x="4140991" y="121211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251344-AD4B-7982-277E-D82722B127DE}"/>
              </a:ext>
            </a:extLst>
          </p:cNvPr>
          <p:cNvSpPr/>
          <p:nvPr/>
        </p:nvSpPr>
        <p:spPr>
          <a:xfrm>
            <a:off x="5385134" y="121211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4634EC-EBD9-50D7-1A6C-39453FB87C96}"/>
              </a:ext>
            </a:extLst>
          </p:cNvPr>
          <p:cNvSpPr/>
          <p:nvPr/>
        </p:nvSpPr>
        <p:spPr>
          <a:xfrm>
            <a:off x="6671084" y="121211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613597-258D-FBE5-6C37-58E655F38E0E}"/>
              </a:ext>
            </a:extLst>
          </p:cNvPr>
          <p:cNvSpPr/>
          <p:nvPr/>
        </p:nvSpPr>
        <p:spPr>
          <a:xfrm>
            <a:off x="7882456" y="1203964"/>
            <a:ext cx="239735" cy="239735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4" name="Picture 13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13526ED-F565-C542-4EAB-D8C12102C0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3" t="75600" r="8003" b="4039"/>
          <a:stretch/>
        </p:blipFill>
        <p:spPr>
          <a:xfrm>
            <a:off x="6607897" y="2361762"/>
            <a:ext cx="1084406" cy="104724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D4513DF-8CAD-A0CE-2E9F-30207393D8F2}"/>
              </a:ext>
            </a:extLst>
          </p:cNvPr>
          <p:cNvSpPr/>
          <p:nvPr/>
        </p:nvSpPr>
        <p:spPr>
          <a:xfrm>
            <a:off x="6455443" y="2377766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F9E75C-1153-F4DC-B8A8-23D692A221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21342" t="43157" r="32164" b="11419"/>
          <a:stretch/>
        </p:blipFill>
        <p:spPr>
          <a:xfrm>
            <a:off x="5382191" y="3537867"/>
            <a:ext cx="1150327" cy="101730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8C973-7DA9-A414-AB5B-5D21E2FA32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481" t="3747" r="11565" b="1328"/>
          <a:stretch/>
        </p:blipFill>
        <p:spPr>
          <a:xfrm>
            <a:off x="6620824" y="3528366"/>
            <a:ext cx="1071480" cy="1026810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A84A8A7-0F45-2103-BAC8-60606B0914E0}"/>
              </a:ext>
            </a:extLst>
          </p:cNvPr>
          <p:cNvSpPr/>
          <p:nvPr/>
        </p:nvSpPr>
        <p:spPr>
          <a:xfrm>
            <a:off x="6455443" y="3616475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70C0E7-76CE-17E4-38FE-B7FA65EF6DEF}"/>
              </a:ext>
            </a:extLst>
          </p:cNvPr>
          <p:cNvGrpSpPr/>
          <p:nvPr/>
        </p:nvGrpSpPr>
        <p:grpSpPr>
          <a:xfrm>
            <a:off x="5330725" y="1878061"/>
            <a:ext cx="397834" cy="398570"/>
            <a:chOff x="5324913" y="1757974"/>
            <a:chExt cx="420308" cy="393529"/>
          </a:xfrm>
        </p:grpSpPr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7B253D76-6597-AAFF-7EA7-F58949F59C53}"/>
                </a:ext>
              </a:extLst>
            </p:cNvPr>
            <p:cNvSpPr txBox="1"/>
            <p:nvPr/>
          </p:nvSpPr>
          <p:spPr>
            <a:xfrm>
              <a:off x="5324913" y="1861798"/>
              <a:ext cx="420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b="1" dirty="0">
                  <a:solidFill>
                    <a:srgbClr val="C6006F"/>
                  </a:solidFill>
                </a:rPr>
                <a:t>5-10</a:t>
              </a:r>
            </a:p>
          </p:txBody>
        </p:sp>
        <p:sp>
          <p:nvSpPr>
            <p:cNvPr id="12" name="Arrow: Curved Right 11">
              <a:extLst>
                <a:ext uri="{FF2B5EF4-FFF2-40B4-BE49-F238E27FC236}">
                  <a16:creationId xmlns:a16="http://schemas.microsoft.com/office/drawing/2014/main" id="{E82B93B0-27C7-7B8B-69C7-83F1EB6C7D69}"/>
                </a:ext>
              </a:extLst>
            </p:cNvPr>
            <p:cNvSpPr/>
            <p:nvPr/>
          </p:nvSpPr>
          <p:spPr>
            <a:xfrm rot="18000187">
              <a:off x="5509171" y="1811803"/>
              <a:ext cx="154635" cy="92993"/>
            </a:xfrm>
            <a:prstGeom prst="curvedRightArrow">
              <a:avLst>
                <a:gd name="adj1" fmla="val 25000"/>
                <a:gd name="adj2" fmla="val 50000"/>
                <a:gd name="adj3" fmla="val 70837"/>
              </a:avLst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Arrow: Curved Right 14">
              <a:extLst>
                <a:ext uri="{FF2B5EF4-FFF2-40B4-BE49-F238E27FC236}">
                  <a16:creationId xmlns:a16="http://schemas.microsoft.com/office/drawing/2014/main" id="{B19E139B-F110-7156-7BA1-0250CEDB5E3E}"/>
                </a:ext>
              </a:extLst>
            </p:cNvPr>
            <p:cNvSpPr/>
            <p:nvPr/>
          </p:nvSpPr>
          <p:spPr>
            <a:xfrm rot="7195145">
              <a:off x="5392529" y="1788795"/>
              <a:ext cx="154635" cy="92993"/>
            </a:xfrm>
            <a:prstGeom prst="curvedRightArrow">
              <a:avLst>
                <a:gd name="adj1" fmla="val 25000"/>
                <a:gd name="adj2" fmla="val 50000"/>
                <a:gd name="adj3" fmla="val 70837"/>
              </a:avLst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8A0830F0-5E1E-CE81-978A-38C2E549F400}"/>
                </a:ext>
              </a:extLst>
            </p:cNvPr>
            <p:cNvSpPr txBox="1"/>
            <p:nvPr/>
          </p:nvSpPr>
          <p:spPr>
            <a:xfrm>
              <a:off x="5356973" y="1966837"/>
              <a:ext cx="3561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600" b="1" dirty="0">
                  <a:solidFill>
                    <a:srgbClr val="C6006F"/>
                  </a:solidFill>
                </a:rPr>
                <a:t>SECS</a:t>
              </a:r>
              <a:r>
                <a:rPr lang="en-US" sz="6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0153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56CE8-C3A5-51B7-8E8E-AA4CC6C9E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F024-EB0D-F8F9-C014-2A2003FA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Quality Control using i-STAT TriControls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52034-B95B-E3F9-A3AD-4169EFDBCD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26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BA08F-19A6-A5CE-778D-3740656B4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2739043" cy="3397250"/>
          </a:xfrm>
        </p:spPr>
        <p:txBody>
          <a:bodyPr/>
          <a:lstStyle/>
          <a:p>
            <a:r>
              <a:rPr lang="en-US" dirty="0"/>
              <a:t>i-STAT TRICONTROLS</a:t>
            </a:r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accent1"/>
                </a:solidFill>
              </a:rPr>
              <a:t>Review results, Value Assignment Sheets (VAS)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Manually compare your results to 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the results fall outside expected range, follow your facility’s policy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0AE35B-DA8C-8299-155C-4B59BAECEFF8}"/>
              </a:ext>
            </a:extLst>
          </p:cNvPr>
          <p:cNvGrpSpPr/>
          <p:nvPr/>
        </p:nvGrpSpPr>
        <p:grpSpPr>
          <a:xfrm>
            <a:off x="5353395" y="1179361"/>
            <a:ext cx="3381764" cy="2378486"/>
            <a:chOff x="5673496" y="1180393"/>
            <a:chExt cx="1891086" cy="13300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B0606-47CE-454B-629C-0B9853FE5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29436" b="60830"/>
            <a:stretch/>
          </p:blipFill>
          <p:spPr>
            <a:xfrm>
              <a:off x="5777592" y="1180393"/>
              <a:ext cx="1786990" cy="1330052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F090E4D-4A3C-1ECE-4972-C8D02E52A305}"/>
                </a:ext>
              </a:extLst>
            </p:cNvPr>
            <p:cNvSpPr/>
            <p:nvPr/>
          </p:nvSpPr>
          <p:spPr>
            <a:xfrm>
              <a:off x="5964766" y="1397640"/>
              <a:ext cx="549977" cy="65263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A6C796-2171-80DD-7B92-C63E5E7D6FC8}"/>
                </a:ext>
              </a:extLst>
            </p:cNvPr>
            <p:cNvSpPr/>
            <p:nvPr/>
          </p:nvSpPr>
          <p:spPr>
            <a:xfrm>
              <a:off x="5964766" y="1484749"/>
              <a:ext cx="549977" cy="65263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170CFE-6C48-797C-DE25-3136E4E4FA50}"/>
                </a:ext>
              </a:extLst>
            </p:cNvPr>
            <p:cNvSpPr/>
            <p:nvPr/>
          </p:nvSpPr>
          <p:spPr>
            <a:xfrm>
              <a:off x="6019444" y="1646769"/>
              <a:ext cx="495300" cy="12392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95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CFD0E33-19B1-2BED-87C5-3FE8BA534042}"/>
                </a:ext>
              </a:extLst>
            </p:cNvPr>
            <p:cNvCxnSpPr>
              <a:cxnSpLocks/>
            </p:cNvCxnSpPr>
            <p:nvPr/>
          </p:nvCxnSpPr>
          <p:spPr>
            <a:xfrm>
              <a:off x="5673496" y="1434232"/>
              <a:ext cx="261261" cy="0"/>
            </a:xfrm>
            <a:prstGeom prst="straightConnector1">
              <a:avLst/>
            </a:prstGeom>
            <a:ln w="28575"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0501D4E-58D8-624D-C8A4-5E93BBF1533B}"/>
                </a:ext>
              </a:extLst>
            </p:cNvPr>
            <p:cNvCxnSpPr>
              <a:cxnSpLocks/>
            </p:cNvCxnSpPr>
            <p:nvPr/>
          </p:nvCxnSpPr>
          <p:spPr>
            <a:xfrm>
              <a:off x="5673496" y="1525581"/>
              <a:ext cx="261261" cy="0"/>
            </a:xfrm>
            <a:prstGeom prst="straightConnector1">
              <a:avLst/>
            </a:prstGeom>
            <a:ln w="28575"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AEAA3E8-1787-3F92-6EAB-FF89C36C589A}"/>
                </a:ext>
              </a:extLst>
            </p:cNvPr>
            <p:cNvCxnSpPr>
              <a:cxnSpLocks/>
            </p:cNvCxnSpPr>
            <p:nvPr/>
          </p:nvCxnSpPr>
          <p:spPr>
            <a:xfrm>
              <a:off x="5673496" y="1725420"/>
              <a:ext cx="261260" cy="0"/>
            </a:xfrm>
            <a:prstGeom prst="straightConnector1">
              <a:avLst/>
            </a:prstGeom>
            <a:ln w="28575"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27AD947-876D-B41C-A3B3-87DF02119C14}"/>
              </a:ext>
            </a:extLst>
          </p:cNvPr>
          <p:cNvSpPr txBox="1"/>
          <p:nvPr/>
        </p:nvSpPr>
        <p:spPr>
          <a:xfrm>
            <a:off x="3270149" y="1687530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EXPIRATION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49E3D-AB0F-BE40-D976-A51D6002684A}"/>
              </a:ext>
            </a:extLst>
          </p:cNvPr>
          <p:cNvSpPr txBox="1"/>
          <p:nvPr/>
        </p:nvSpPr>
        <p:spPr>
          <a:xfrm>
            <a:off x="3270150" y="1524471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LOT NUMBER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7CA68-47AE-6C27-568E-368D0EEE40B8}"/>
              </a:ext>
            </a:extLst>
          </p:cNvPr>
          <p:cNvSpPr txBox="1"/>
          <p:nvPr/>
        </p:nvSpPr>
        <p:spPr>
          <a:xfrm>
            <a:off x="3261787" y="2006876"/>
            <a:ext cx="2129265" cy="32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1000" b="1" dirty="0">
                <a:solidFill>
                  <a:schemeClr val="accent1"/>
                </a:solidFill>
              </a:rPr>
              <a:t>CARTRIDGE TYPE &amp; </a:t>
            </a:r>
            <a:br>
              <a:rPr lang="en-US" sz="1000" b="1" dirty="0">
                <a:solidFill>
                  <a:schemeClr val="accent1"/>
                </a:solidFill>
              </a:rPr>
            </a:br>
            <a:r>
              <a:rPr lang="en-US" sz="1000" b="1" dirty="0">
                <a:solidFill>
                  <a:schemeClr val="accent1"/>
                </a:solidFill>
              </a:rPr>
              <a:t>LOT DESIGNATE LETTER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522AA161-6E93-E7F6-F92D-FE46FB813D02}"/>
              </a:ext>
            </a:extLst>
          </p:cNvPr>
          <p:cNvSpPr txBox="1">
            <a:spLocks/>
          </p:cNvSpPr>
          <p:nvPr/>
        </p:nvSpPr>
        <p:spPr>
          <a:xfrm>
            <a:off x="4207684" y="2424108"/>
            <a:ext cx="1034875" cy="1177853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800" dirty="0">
                <a:solidFill>
                  <a:schemeClr val="accent1"/>
                </a:solidFill>
              </a:rPr>
              <a:t>Image at right shows an enlarged section of a Value Assignment Sheet</a:t>
            </a:r>
            <a:endParaRPr lang="en-US" altLang="en-US" sz="800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FE05F5-4EFB-B8D5-0830-250FED68FC5A}"/>
              </a:ext>
            </a:extLst>
          </p:cNvPr>
          <p:cNvSpPr/>
          <p:nvPr/>
        </p:nvSpPr>
        <p:spPr>
          <a:xfrm>
            <a:off x="7638977" y="1940451"/>
            <a:ext cx="834572" cy="1459244"/>
          </a:xfrm>
          <a:prstGeom prst="rect">
            <a:avLst/>
          </a:prstGeom>
          <a:solidFill>
            <a:srgbClr val="FFFF99">
              <a:alpha val="20000"/>
            </a:srgbClr>
          </a:solidFill>
          <a:ln w="12700">
            <a:solidFill>
              <a:srgbClr val="F6C028"/>
            </a:solidFill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03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4A33C-830F-E060-F6DA-A68F2B17D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652F6-35B6-DAD7-D26A-8D6E3988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Quality Control using i-STAT TriControls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9405F-FFC7-AC4C-45FA-4FEF1C1C0E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27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11004-FCC4-2D73-A63A-EB01897B95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500119" cy="3397250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i-STAT TRICONTROLS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Review results, Electronic Value Assignment Sheets (eVAS)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When using Liquid Control Automatic Pass/Fail determination with eVAS, the analyzer will automatically determine if the controls tested are in range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Results that FAIL, will have an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up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or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down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arrow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to signify values out of acceptable range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E5F6B2-F4E1-AB65-7DDE-DE7AD6859790}"/>
              </a:ext>
            </a:extLst>
          </p:cNvPr>
          <p:cNvGrpSpPr/>
          <p:nvPr/>
        </p:nvGrpSpPr>
        <p:grpSpPr>
          <a:xfrm>
            <a:off x="4647372" y="1248832"/>
            <a:ext cx="1749801" cy="2736918"/>
            <a:chOff x="4647372" y="1248832"/>
            <a:chExt cx="1930644" cy="3019780"/>
          </a:xfrm>
        </p:grpSpPr>
        <p:pic>
          <p:nvPicPr>
            <p:cNvPr id="5" name="Picture 4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D5E2315F-1A1F-E01A-B232-F268F021E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7372" y="1248832"/>
              <a:ext cx="1930644" cy="301978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CBB7D4-EF09-B386-FCC0-63B90CBB4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5487" y="1978182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6008C2-7B75-0CDB-0A96-EEA36CB9600B}"/>
              </a:ext>
            </a:extLst>
          </p:cNvPr>
          <p:cNvGrpSpPr/>
          <p:nvPr/>
        </p:nvGrpSpPr>
        <p:grpSpPr>
          <a:xfrm>
            <a:off x="6538663" y="1248832"/>
            <a:ext cx="1734572" cy="2712343"/>
            <a:chOff x="6728493" y="1248832"/>
            <a:chExt cx="1931182" cy="3019781"/>
          </a:xfrm>
        </p:grpSpPr>
        <p:pic>
          <p:nvPicPr>
            <p:cNvPr id="11" name="Picture 1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C211B47-3CE5-52CF-A212-907DC0124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8493" y="1248832"/>
              <a:ext cx="1931182" cy="3019781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906D30-7F00-4858-3287-D3281BCCD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876" y="1978182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55B6DEE-C359-68B0-D729-AD0073A4C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237" y="2106526"/>
            <a:ext cx="504958" cy="1228586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657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C486B-62A2-9D2C-2845-E6512416D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F5F84-82B9-5141-00EE-BC707EC68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Chemistry </a:t>
            </a:r>
            <a:r>
              <a:rPr lang="en-US" dirty="0"/>
              <a:t>cartridges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91554-B074-6A1A-5B3D-AEC57E396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28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0D81F-6BD0-BC53-1AC9-FCAF2F932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611880" cy="3397250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CHEMISTRY CARTRIDGES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verify the integrity of newly received cartridges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when stored at 2°C to 8°C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minutes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removed from refrigerator, unopened control solutions must be used within </a:t>
            </a:r>
            <a:r>
              <a:rPr lang="en-US" sz="1400" b="1" dirty="0">
                <a:solidFill>
                  <a:schemeClr val="tx1"/>
                </a:solidFill>
              </a:rPr>
              <a:t>5 days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2606F0-CC86-3285-C4C3-BE5E50FF66FF}"/>
              </a:ext>
            </a:extLst>
          </p:cNvPr>
          <p:cNvGrpSpPr/>
          <p:nvPr/>
        </p:nvGrpSpPr>
        <p:grpSpPr>
          <a:xfrm>
            <a:off x="4239257" y="1414191"/>
            <a:ext cx="3760087" cy="3159715"/>
            <a:chOff x="4239257" y="1414191"/>
            <a:chExt cx="3760087" cy="315971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F9A5EC-441B-50D5-E814-2F343C74B864}"/>
                </a:ext>
              </a:extLst>
            </p:cNvPr>
            <p:cNvSpPr/>
            <p:nvPr/>
          </p:nvSpPr>
          <p:spPr>
            <a:xfrm>
              <a:off x="5997572" y="1820410"/>
              <a:ext cx="1551963" cy="131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8931CD-3407-54BB-CFA2-7FF3760E6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49" t="-1" r="17665" b="38885"/>
            <a:stretch/>
          </p:blipFill>
          <p:spPr>
            <a:xfrm>
              <a:off x="6160377" y="1766806"/>
              <a:ext cx="1200781" cy="804944"/>
            </a:xfrm>
            <a:prstGeom prst="rec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7" name="Picture 6" descr="A temperature gauge with text on it&#10;&#10;AI-generated content may be incorrect.">
              <a:extLst>
                <a:ext uri="{FF2B5EF4-FFF2-40B4-BE49-F238E27FC236}">
                  <a16:creationId xmlns:a16="http://schemas.microsoft.com/office/drawing/2014/main" id="{FFD674A4-1F61-3096-10F7-F8E162E38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9257" y="3043779"/>
              <a:ext cx="1486936" cy="1530127"/>
            </a:xfrm>
            <a:prstGeom prst="rect">
              <a:avLst/>
            </a:prstGeom>
          </p:spPr>
        </p:pic>
        <p:pic>
          <p:nvPicPr>
            <p:cNvPr id="9" name="Picture 8" descr="A black background with a thermometer and numbers&#10;&#10;AI-generated content may be incorrect.">
              <a:extLst>
                <a:ext uri="{FF2B5EF4-FFF2-40B4-BE49-F238E27FC236}">
                  <a16:creationId xmlns:a16="http://schemas.microsoft.com/office/drawing/2014/main" id="{C8BC13FD-5372-7D17-28EE-68300C85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480" y="3106819"/>
              <a:ext cx="1430808" cy="14308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41C1E6-DA01-3E1C-E293-E885263A7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0403" b="47349"/>
            <a:stretch/>
          </p:blipFill>
          <p:spPr>
            <a:xfrm>
              <a:off x="4325021" y="1414191"/>
              <a:ext cx="1859155" cy="1693156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986AD7-515C-079B-86E8-45C3B59C7C05}"/>
                </a:ext>
              </a:extLst>
            </p:cNvPr>
            <p:cNvGrpSpPr/>
            <p:nvPr/>
          </p:nvGrpSpPr>
          <p:grpSpPr>
            <a:xfrm>
              <a:off x="7342027" y="3766451"/>
              <a:ext cx="657317" cy="657317"/>
              <a:chOff x="5703668" y="3658458"/>
              <a:chExt cx="657317" cy="657317"/>
            </a:xfrm>
          </p:grpSpPr>
          <p:pic>
            <p:nvPicPr>
              <p:cNvPr id="15" name="Picture 14" descr="A blue number and arrow&#10;&#10;AI-generated content may be incorrect.">
                <a:extLst>
                  <a:ext uri="{FF2B5EF4-FFF2-40B4-BE49-F238E27FC236}">
                    <a16:creationId xmlns:a16="http://schemas.microsoft.com/office/drawing/2014/main" id="{8919E4F0-20EC-5016-69E7-10D8A7B66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03668" y="3658458"/>
                <a:ext cx="657317" cy="65731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AFDC9-70CB-36DC-4CB1-3CC9A8DAC858}"/>
                  </a:ext>
                </a:extLst>
              </p:cNvPr>
              <p:cNvSpPr txBox="1"/>
              <p:nvPr/>
            </p:nvSpPr>
            <p:spPr>
              <a:xfrm>
                <a:off x="5804272" y="4014858"/>
                <a:ext cx="45610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900" b="1" dirty="0">
                    <a:solidFill>
                      <a:schemeClr val="accent1"/>
                    </a:solidFill>
                  </a:rPr>
                  <a:t>MINS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00D0AF0-30A4-49A3-0CC1-0A61D092CE46}"/>
                </a:ext>
              </a:extLst>
            </p:cNvPr>
            <p:cNvCxnSpPr/>
            <p:nvPr/>
          </p:nvCxnSpPr>
          <p:spPr>
            <a:xfrm flipV="1">
              <a:off x="6866855" y="2411850"/>
              <a:ext cx="0" cy="424898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5255BB-3B9E-B602-4FBA-F9F645AB2644}"/>
                </a:ext>
              </a:extLst>
            </p:cNvPr>
            <p:cNvSpPr txBox="1"/>
            <p:nvPr/>
          </p:nvSpPr>
          <p:spPr>
            <a:xfrm>
              <a:off x="5257114" y="2795869"/>
              <a:ext cx="212926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1"/>
                  </a:solidFill>
                </a:rPr>
                <a:t>EXPIRATION </a:t>
              </a: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47C92E2-986B-760E-9FB5-F1285C845E60}"/>
                </a:ext>
              </a:extLst>
            </p:cNvPr>
            <p:cNvSpPr/>
            <p:nvPr/>
          </p:nvSpPr>
          <p:spPr>
            <a:xfrm rot="5400000">
              <a:off x="5770880" y="3718560"/>
              <a:ext cx="226692" cy="16256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53584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3CD0F-6C58-5342-09A7-BC5AF826D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3CE0-A932-1156-825E-D9B5388F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Blood Gas </a:t>
            </a:r>
            <a:r>
              <a:rPr lang="en-US" dirty="0"/>
              <a:t>cartridges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B980B1-13BE-823A-F94B-6A8D6B707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29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93D0B2-BA1C-62D4-5A02-B32B7EDF7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959464" cy="3397250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BLOOD GAS CARTRIDGES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verify the integrity of newly received cartridges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stored at 2°C to 8°C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4 hours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removed from refrigerator, unopened control solutions must be used within </a:t>
            </a:r>
            <a:r>
              <a:rPr lang="en-US" sz="1400" b="1" dirty="0">
                <a:solidFill>
                  <a:schemeClr val="tx1"/>
                </a:solidFill>
              </a:rPr>
              <a:t>5 days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DF3F6A-C212-ED86-3534-D2D2027CEFA2}"/>
              </a:ext>
            </a:extLst>
          </p:cNvPr>
          <p:cNvGrpSpPr/>
          <p:nvPr/>
        </p:nvGrpSpPr>
        <p:grpSpPr>
          <a:xfrm>
            <a:off x="4768384" y="1414191"/>
            <a:ext cx="3334131" cy="3159715"/>
            <a:chOff x="4215404" y="1414191"/>
            <a:chExt cx="3334131" cy="31597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1EBD12-8686-02CA-DF75-3DA98E5756A9}"/>
                </a:ext>
              </a:extLst>
            </p:cNvPr>
            <p:cNvSpPr/>
            <p:nvPr/>
          </p:nvSpPr>
          <p:spPr>
            <a:xfrm>
              <a:off x="5997572" y="1820410"/>
              <a:ext cx="1551963" cy="131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7F1CC66-AC0B-47C1-AFC9-4F49B77DF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49" t="-1" r="17665" b="38885"/>
            <a:stretch/>
          </p:blipFill>
          <p:spPr>
            <a:xfrm>
              <a:off x="6160377" y="1766806"/>
              <a:ext cx="1200781" cy="804944"/>
            </a:xfrm>
            <a:prstGeom prst="rect">
              <a:avLst/>
            </a:prstGeom>
            <a:ln w="9525"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2" name="Picture 11" descr="A temperature gauge with text on it&#10;&#10;AI-generated content may be incorrect.">
              <a:extLst>
                <a:ext uri="{FF2B5EF4-FFF2-40B4-BE49-F238E27FC236}">
                  <a16:creationId xmlns:a16="http://schemas.microsoft.com/office/drawing/2014/main" id="{8A5CE157-5D23-8053-C7AE-510EC50F0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04" y="3134149"/>
              <a:ext cx="1399117" cy="1439757"/>
            </a:xfrm>
            <a:prstGeom prst="rect">
              <a:avLst/>
            </a:prstGeom>
          </p:spPr>
        </p:pic>
        <p:pic>
          <p:nvPicPr>
            <p:cNvPr id="13" name="Picture 12" descr="A black background with a thermometer and numbers&#10;&#10;AI-generated content may be incorrect.">
              <a:extLst>
                <a:ext uri="{FF2B5EF4-FFF2-40B4-BE49-F238E27FC236}">
                  <a16:creationId xmlns:a16="http://schemas.microsoft.com/office/drawing/2014/main" id="{B039FEC4-81F0-B0FB-02A1-9A9A7D5F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725" y="3138623"/>
              <a:ext cx="1430808" cy="14308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619F9B-625B-FD62-9B07-936C856D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0403" b="47349"/>
            <a:stretch/>
          </p:blipFill>
          <p:spPr>
            <a:xfrm>
              <a:off x="4325021" y="1414191"/>
              <a:ext cx="1859155" cy="169315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5064362-367E-DCE7-D16A-0AE521CD1133}"/>
                </a:ext>
              </a:extLst>
            </p:cNvPr>
            <p:cNvCxnSpPr/>
            <p:nvPr/>
          </p:nvCxnSpPr>
          <p:spPr>
            <a:xfrm flipV="1">
              <a:off x="6866855" y="2411850"/>
              <a:ext cx="0" cy="424898"/>
            </a:xfrm>
            <a:prstGeom prst="straightConnector1">
              <a:avLst/>
            </a:prstGeom>
            <a:ln w="190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0E407D-E47E-ABC9-B5AD-4D4AA2286328}"/>
                </a:ext>
              </a:extLst>
            </p:cNvPr>
            <p:cNvSpPr txBox="1"/>
            <p:nvPr/>
          </p:nvSpPr>
          <p:spPr>
            <a:xfrm>
              <a:off x="5257114" y="2795869"/>
              <a:ext cx="212926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b="1" dirty="0">
                  <a:solidFill>
                    <a:schemeClr val="accent1"/>
                  </a:solidFill>
                </a:rPr>
                <a:t>EXPIRATION 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A6AED74-A4ED-FB97-CECF-24DC9F58A001}"/>
                </a:ext>
              </a:extLst>
            </p:cNvPr>
            <p:cNvSpPr/>
            <p:nvPr/>
          </p:nvSpPr>
          <p:spPr>
            <a:xfrm rot="5400000">
              <a:off x="5770880" y="3718560"/>
              <a:ext cx="226692" cy="162560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65DD212-C163-EEB9-701A-6FE4A52C644F}"/>
              </a:ext>
            </a:extLst>
          </p:cNvPr>
          <p:cNvGrpSpPr/>
          <p:nvPr/>
        </p:nvGrpSpPr>
        <p:grpSpPr>
          <a:xfrm>
            <a:off x="7769316" y="3730110"/>
            <a:ext cx="666394" cy="666394"/>
            <a:chOff x="7258941" y="3619544"/>
            <a:chExt cx="666394" cy="666394"/>
          </a:xfrm>
        </p:grpSpPr>
        <p:pic>
          <p:nvPicPr>
            <p:cNvPr id="23" name="Picture 22" descr="A blue number and arrow in a circle&#10;&#10;AI-generated content may be incorrect.">
              <a:extLst>
                <a:ext uri="{FF2B5EF4-FFF2-40B4-BE49-F238E27FC236}">
                  <a16:creationId xmlns:a16="http://schemas.microsoft.com/office/drawing/2014/main" id="{32B083A4-3244-6E74-CBC7-676083FC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8941" y="3619544"/>
              <a:ext cx="666394" cy="6663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24D4AD-039F-DA5B-DE99-AFBBACF20BBD}"/>
                </a:ext>
              </a:extLst>
            </p:cNvPr>
            <p:cNvSpPr txBox="1"/>
            <p:nvPr/>
          </p:nvSpPr>
          <p:spPr>
            <a:xfrm>
              <a:off x="7411943" y="3987117"/>
              <a:ext cx="4561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00" b="1" dirty="0">
                  <a:solidFill>
                    <a:schemeClr val="accent1"/>
                  </a:solidFill>
                </a:rPr>
                <a:t>HRS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155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i-STAT LEARNNG SYSTEM / i-STAT 1 SYSTEM QUALITY CONTROL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10849" y="2504878"/>
            <a:ext cx="4258542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i-STAT Electronic Simulator</a:t>
            </a:r>
            <a:endParaRPr sz="12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06766" y="3020300"/>
            <a:ext cx="422988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Liquid QC Features &amp; Options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3" y="3527065"/>
            <a:ext cx="2483820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200" dirty="0">
                <a:latin typeface="Georgia"/>
                <a:cs typeface="Georgia"/>
              </a:rPr>
              <a:t>Performing </a:t>
            </a:r>
            <a:r>
              <a:rPr lang="en-US" sz="1200" i="1" dirty="0">
                <a:latin typeface="Georgia"/>
                <a:cs typeface="Georgia"/>
              </a:rPr>
              <a:t>i-STAT</a:t>
            </a:r>
            <a:r>
              <a:rPr lang="en-US" sz="1200" dirty="0">
                <a:latin typeface="Georgia"/>
                <a:cs typeface="Georgia"/>
              </a:rPr>
              <a:t> Liquid QC Tests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B29A-F755-4958-2295-79D4DBE5CCAF}"/>
              </a:ext>
            </a:extLst>
          </p:cNvPr>
          <p:cNvGrpSpPr/>
          <p:nvPr/>
        </p:nvGrpSpPr>
        <p:grpSpPr>
          <a:xfrm>
            <a:off x="566118" y="2833701"/>
            <a:ext cx="2833023" cy="524256"/>
            <a:chOff x="559768" y="2833701"/>
            <a:chExt cx="5138277" cy="524256"/>
          </a:xfrm>
        </p:grpSpPr>
        <p:sp>
          <p:nvSpPr>
            <p:cNvPr id="12" name="object 12"/>
            <p:cNvSpPr/>
            <p:nvPr/>
          </p:nvSpPr>
          <p:spPr>
            <a:xfrm>
              <a:off x="559768" y="2833701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8" y="3357957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80924"/>
            <a:ext cx="3251849" cy="477091"/>
            <a:chOff x="4066256" y="1629210"/>
            <a:chExt cx="3251849" cy="477091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 anchor="t"/>
            <a:lstStyle/>
            <a:p>
              <a:endParaRPr lang="en-US" dirty="0">
                <a:ea typeface="Calibri"/>
                <a:cs typeface="Calibri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152407" y="1673713"/>
              <a:ext cx="781477" cy="3206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200"/>
                </a:lnSpc>
                <a:spcBef>
                  <a:spcPts val="100"/>
                </a:spcBef>
              </a:pPr>
              <a: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Electronic</a:t>
              </a:r>
              <a:b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cap="all" spc="-10" dirty="0">
                  <a:solidFill>
                    <a:schemeClr val="bg1"/>
                  </a:solidFill>
                  <a:latin typeface="Calibri"/>
                  <a:cs typeface="Calibri"/>
                </a:rPr>
                <a:t>Simulators</a:t>
              </a:r>
              <a:endParaRPr sz="1100" cap="all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341818" y="1671989"/>
              <a:ext cx="926767" cy="339837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190"/>
                </a:lnSpc>
                <a:spcBef>
                  <a:spcPts val="250"/>
                </a:spcBef>
              </a:pP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  LIQUID QC</a:t>
              </a:r>
              <a:b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10" dirty="0">
                  <a:solidFill>
                    <a:schemeClr val="bg1"/>
                  </a:solidFill>
                  <a:latin typeface="Calibri"/>
                  <a:cs typeface="Calibri"/>
                </a:rPr>
                <a:t>FEATURES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70289" y="1702448"/>
              <a:ext cx="851668" cy="2969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100"/>
                </a:lnSpc>
                <a:spcBef>
                  <a:spcPts val="100"/>
                </a:spcBef>
              </a:pPr>
              <a:r>
                <a:rPr lang="en-US" sz="1050" b="1" dirty="0">
                  <a:solidFill>
                    <a:schemeClr val="bg1"/>
                  </a:solidFill>
                  <a:latin typeface="Calibri"/>
                  <a:cs typeface="Calibri"/>
                </a:rPr>
                <a:t>PERFORMING</a:t>
              </a:r>
              <a:br>
                <a:rPr lang="en-US" sz="1100" b="1" dirty="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Calibri"/>
                  <a:cs typeface="Calibri"/>
                </a:rPr>
                <a:t>CONTROLS</a:t>
              </a:r>
              <a:endParaRPr lang="en-US" sz="110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4" name="Picture 3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ADA0C46A-41A3-3A9E-56B6-9A5A0B785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9" y="1064682"/>
            <a:ext cx="2016604" cy="659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74D03-5C29-E2F8-2B03-8076758EA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992" y="2909266"/>
            <a:ext cx="822960" cy="1189955"/>
          </a:xfrm>
          <a:prstGeom prst="rect">
            <a:avLst/>
          </a:prstGeom>
        </p:spPr>
      </p:pic>
      <p:pic>
        <p:nvPicPr>
          <p:cNvPr id="9" name="Picture 8" descr="Several boxes with blue text and vials&#10;&#10;AI-generated content may be incorrect.">
            <a:extLst>
              <a:ext uri="{FF2B5EF4-FFF2-40B4-BE49-F238E27FC236}">
                <a16:creationId xmlns:a16="http://schemas.microsoft.com/office/drawing/2014/main" id="{6DCC3299-157D-CC75-089B-8E3CCAAE55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54" y="1773535"/>
            <a:ext cx="3045359" cy="237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D5332-B88E-D9DB-A9D8-4CA5F7A2D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CA1BE7-CD2E-00AA-405D-525AC39B0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304" y="1360156"/>
            <a:ext cx="976988" cy="15444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FC653FB-A69E-3351-E33F-14B9DB7DF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393" y="1360155"/>
            <a:ext cx="937509" cy="154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914AC6-FBAE-65C9-5D2F-849F416B2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583274" cy="390526"/>
          </a:xfrm>
        </p:spPr>
        <p:txBody>
          <a:bodyPr/>
          <a:lstStyle/>
          <a:p>
            <a:r>
              <a:rPr lang="en-US" sz="2500" dirty="0"/>
              <a:t>Performing QC using i-STAT Liquid Controls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0EC0DC-E6DC-0891-27F4-0B46969A3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30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61405-2CB9-FF5A-2B11-B316E3A126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553838" cy="3397250"/>
          </a:xfrm>
        </p:spPr>
        <p:txBody>
          <a:bodyPr vert="horz" lIns="0" tIns="0" rIns="91440" bIns="45720" rtlCol="0" anchor="t">
            <a:noAutofit/>
          </a:bodyPr>
          <a:lstStyle/>
          <a:p>
            <a:pPr>
              <a:lnSpc>
                <a:spcPts val="1700"/>
              </a:lnSpc>
            </a:pPr>
            <a:r>
              <a:rPr lang="en-US" dirty="0">
                <a:cs typeface="Calibri"/>
              </a:rPr>
              <a:t>LIQUID CONTROLS FOR </a:t>
            </a:r>
            <a:br>
              <a:rPr lang="en-US" dirty="0"/>
            </a:br>
            <a:r>
              <a:rPr lang="en-US" dirty="0">
                <a:cs typeface="Calibri"/>
              </a:rPr>
              <a:t>CHEMISTRY &amp; BLOOD GAS CARTRIDGES</a:t>
            </a:r>
          </a:p>
          <a:p>
            <a:r>
              <a:rPr lang="en-US" sz="1400" b="1" dirty="0">
                <a:solidFill>
                  <a:schemeClr val="accent1"/>
                </a:solidFill>
                <a:cs typeface="Calibri"/>
              </a:rPr>
              <a:t>Prepare the analyzer</a:t>
            </a:r>
            <a:endParaRPr lang="en-US" sz="1400" b="1" dirty="0">
              <a:solidFill>
                <a:schemeClr val="accent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Turn on the analyzer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the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MENU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key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3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to select Quality Tests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Press </a:t>
            </a:r>
            <a:r>
              <a:rPr lang="en-US" sz="1400" dirty="0">
                <a:solidFill>
                  <a:schemeClr val="accent3"/>
                </a:solidFill>
                <a:cs typeface="Calibri"/>
              </a:rPr>
              <a:t>1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to select Control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  <a:cs typeface="Calibri"/>
              </a:rPr>
              <a:t>Scan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or manually enter Operator ID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  <a:cs typeface="Calibri"/>
              </a:rPr>
              <a:t>Scan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or enter Control Lot Number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Scan</a:t>
            </a:r>
            <a:r>
              <a:rPr lang="en-US" sz="1400" dirty="0">
                <a:solidFill>
                  <a:schemeClr val="tx1"/>
                </a:solidFill>
              </a:rPr>
              <a:t> Cartridge Lot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B7C43-06B9-07B1-BC7E-639C925E3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393" y="3009105"/>
            <a:ext cx="982452" cy="1564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40B350-B5B4-AF7B-53D4-4AF7652F2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162" y="1360156"/>
            <a:ext cx="969649" cy="1544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DF6353-E315-E05C-46D3-3CDE7C842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208" y="1360157"/>
            <a:ext cx="962159" cy="15414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A6F03-89F0-7434-BC37-1D551DBFC2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8163" y="3018194"/>
            <a:ext cx="972320" cy="15557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967664-ABE2-1861-E1BB-6218EE201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6120" y="2140932"/>
            <a:ext cx="962159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157659-0185-7116-2E62-295A33D7F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280" y="1855376"/>
            <a:ext cx="962159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69667E-21A3-3A52-C36B-DE389E25348E}"/>
              </a:ext>
            </a:extLst>
          </p:cNvPr>
          <p:cNvGrpSpPr/>
          <p:nvPr/>
        </p:nvGrpSpPr>
        <p:grpSpPr>
          <a:xfrm>
            <a:off x="7428279" y="3024911"/>
            <a:ext cx="1841997" cy="1410730"/>
            <a:chOff x="6461907" y="3088907"/>
            <a:chExt cx="1989202" cy="152347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721AA7B-4BEC-A8A7-F118-A479E499579E}"/>
                </a:ext>
              </a:extLst>
            </p:cNvPr>
            <p:cNvGrpSpPr/>
            <p:nvPr/>
          </p:nvGrpSpPr>
          <p:grpSpPr>
            <a:xfrm>
              <a:off x="6586604" y="3088907"/>
              <a:ext cx="1864505" cy="1523469"/>
              <a:chOff x="6741616" y="2878337"/>
              <a:chExt cx="1864505" cy="1523469"/>
            </a:xfrm>
          </p:grpSpPr>
          <p:pic>
            <p:nvPicPr>
              <p:cNvPr id="32" name="object 6">
                <a:extLst>
                  <a:ext uri="{FF2B5EF4-FFF2-40B4-BE49-F238E27FC236}">
                    <a16:creationId xmlns:a16="http://schemas.microsoft.com/office/drawing/2014/main" id="{63B362A9-B133-A9F1-A602-E11D2F7465C9}"/>
                  </a:ext>
                </a:extLst>
              </p:cNvPr>
              <p:cNvPicPr/>
              <p:nvPr/>
            </p:nvPicPr>
            <p:blipFill>
              <a:blip r:embed="rId9" cstate="print"/>
              <a:srcRect l="6530" t="4858" b="-1"/>
              <a:stretch/>
            </p:blipFill>
            <p:spPr>
              <a:xfrm>
                <a:off x="6741616" y="2878337"/>
                <a:ext cx="1461516" cy="1230979"/>
              </a:xfrm>
              <a:prstGeom prst="rect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33" name="object 10">
                <a:extLst>
                  <a:ext uri="{FF2B5EF4-FFF2-40B4-BE49-F238E27FC236}">
                    <a16:creationId xmlns:a16="http://schemas.microsoft.com/office/drawing/2014/main" id="{95EFCDFE-D3BF-CAEB-39EE-1D282B127C42}"/>
                  </a:ext>
                </a:extLst>
              </p:cNvPr>
              <p:cNvSpPr/>
              <p:nvPr/>
            </p:nvSpPr>
            <p:spPr>
              <a:xfrm rot="18870451">
                <a:off x="7126962" y="3348687"/>
                <a:ext cx="597174" cy="771978"/>
              </a:xfrm>
              <a:custGeom>
                <a:avLst/>
                <a:gdLst/>
                <a:ahLst/>
                <a:cxnLst/>
                <a:rect l="l" t="t" r="r" b="b"/>
                <a:pathLst>
                  <a:path w="563879">
                    <a:moveTo>
                      <a:pt x="0" y="0"/>
                    </a:moveTo>
                    <a:lnTo>
                      <a:pt x="563537" y="0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  <a:headEnd type="triangle" w="med" len="med"/>
                <a:tailEnd type="triangle" w="med" len="med"/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  <p:sp>
            <p:nvSpPr>
              <p:cNvPr id="34" name="object 18">
                <a:extLst>
                  <a:ext uri="{FF2B5EF4-FFF2-40B4-BE49-F238E27FC236}">
                    <a16:creationId xmlns:a16="http://schemas.microsoft.com/office/drawing/2014/main" id="{F33FDF75-8F59-F354-8F0F-8DE83E110714}"/>
                  </a:ext>
                </a:extLst>
              </p:cNvPr>
              <p:cNvSpPr txBox="1"/>
              <p:nvPr/>
            </p:nvSpPr>
            <p:spPr>
              <a:xfrm>
                <a:off x="7069198" y="4127598"/>
                <a:ext cx="1536923" cy="274208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745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LASER MUST COVER </a:t>
                </a:r>
                <a:b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</a:br>
                <a: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ENTIRE WIDTH OF BARCODE</a:t>
                </a:r>
                <a:endParaRPr sz="700" dirty="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55A9EFB9-52DD-99BC-77F6-633D847EB25C}"/>
                  </a:ext>
                </a:extLst>
              </p:cNvPr>
              <p:cNvSpPr/>
              <p:nvPr/>
            </p:nvSpPr>
            <p:spPr>
              <a:xfrm>
                <a:off x="7195497" y="3434216"/>
                <a:ext cx="119599" cy="740743"/>
              </a:xfrm>
              <a:custGeom>
                <a:avLst/>
                <a:gdLst/>
                <a:ahLst/>
                <a:cxnLst/>
                <a:rect l="l" t="t" r="r" b="b"/>
                <a:pathLst>
                  <a:path h="184150">
                    <a:moveTo>
                      <a:pt x="0" y="0"/>
                    </a:moveTo>
                    <a:lnTo>
                      <a:pt x="0" y="183641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E6A8028-C223-3CC6-61EC-4206DF1B3838}"/>
                </a:ext>
              </a:extLst>
            </p:cNvPr>
            <p:cNvGrpSpPr/>
            <p:nvPr/>
          </p:nvGrpSpPr>
          <p:grpSpPr>
            <a:xfrm>
              <a:off x="6461907" y="4385529"/>
              <a:ext cx="538815" cy="226848"/>
              <a:chOff x="6981031" y="3489328"/>
              <a:chExt cx="554669" cy="231112"/>
            </a:xfrm>
          </p:grpSpPr>
          <p:pic>
            <p:nvPicPr>
              <p:cNvPr id="30" name="object 7">
                <a:extLst>
                  <a:ext uri="{FF2B5EF4-FFF2-40B4-BE49-F238E27FC236}">
                    <a16:creationId xmlns:a16="http://schemas.microsoft.com/office/drawing/2014/main" id="{37A2ED10-63F2-8097-176E-7538C381D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981031" y="3489328"/>
                <a:ext cx="554669" cy="231112"/>
              </a:xfrm>
              <a:prstGeom prst="rect">
                <a:avLst/>
              </a:prstGeom>
            </p:spPr>
          </p:pic>
          <p:pic>
            <p:nvPicPr>
              <p:cNvPr id="31" name="object 8">
                <a:extLst>
                  <a:ext uri="{FF2B5EF4-FFF2-40B4-BE49-F238E27FC236}">
                    <a16:creationId xmlns:a16="http://schemas.microsoft.com/office/drawing/2014/main" id="{5819C657-8C0B-5FE7-FB49-C916A486C9A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001801" y="3496472"/>
                <a:ext cx="483764" cy="161580"/>
              </a:xfrm>
              <a:prstGeom prst="rect">
                <a:avLst/>
              </a:prstGeom>
            </p:spPr>
          </p:pic>
        </p:grp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912B03C5-3B2D-4456-0742-AE09F47C68D9}"/>
              </a:ext>
            </a:extLst>
          </p:cNvPr>
          <p:cNvSpPr/>
          <p:nvPr/>
        </p:nvSpPr>
        <p:spPr>
          <a:xfrm>
            <a:off x="4530354" y="1212216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5435C2-4333-42B5-EE88-2401576EEE73}"/>
              </a:ext>
            </a:extLst>
          </p:cNvPr>
          <p:cNvSpPr/>
          <p:nvPr/>
        </p:nvSpPr>
        <p:spPr>
          <a:xfrm>
            <a:off x="5603897" y="1193725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55BF0C1-DA32-3A68-D0B6-B9FC2E84E1D3}"/>
              </a:ext>
            </a:extLst>
          </p:cNvPr>
          <p:cNvSpPr/>
          <p:nvPr/>
        </p:nvSpPr>
        <p:spPr>
          <a:xfrm>
            <a:off x="6776045" y="118253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C4FE4F3-C725-9CA5-01CE-21A0E8CB0E63}"/>
              </a:ext>
            </a:extLst>
          </p:cNvPr>
          <p:cNvSpPr/>
          <p:nvPr/>
        </p:nvSpPr>
        <p:spPr>
          <a:xfrm>
            <a:off x="7965381" y="1200691"/>
            <a:ext cx="239735" cy="239735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E1A6DAE-F672-CE80-689D-1F3C411304AC}"/>
              </a:ext>
            </a:extLst>
          </p:cNvPr>
          <p:cNvSpPr/>
          <p:nvPr/>
        </p:nvSpPr>
        <p:spPr>
          <a:xfrm>
            <a:off x="4520995" y="288210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6FAB672-D70F-8543-927D-A88B3AE15D8B}"/>
              </a:ext>
            </a:extLst>
          </p:cNvPr>
          <p:cNvSpPr/>
          <p:nvPr/>
        </p:nvSpPr>
        <p:spPr>
          <a:xfrm>
            <a:off x="5662698" y="2869999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16836-0F4A-C6BE-10E4-D5A4A3E95E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1" y="2997896"/>
            <a:ext cx="973456" cy="1564801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1CB33184-EF5C-49B8-921A-B04C0B268AC9}"/>
              </a:ext>
            </a:extLst>
          </p:cNvPr>
          <p:cNvSpPr/>
          <p:nvPr/>
        </p:nvSpPr>
        <p:spPr>
          <a:xfrm>
            <a:off x="7362493" y="29091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062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D8B6-8295-4F3C-D0BE-B97E9CB3D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5EDC8E61-3376-4595-2689-28D2BD9EE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4" t="32120" r="10095" b="50092"/>
          <a:stretch/>
        </p:blipFill>
        <p:spPr>
          <a:xfrm>
            <a:off x="7124037" y="1167349"/>
            <a:ext cx="1104855" cy="10227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94B16B0-E684-6AC9-732D-28FF572FC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39" b="48424" l="46854" r="67772">
                        <a14:foregroundMark x1="62330" y1="32013" x2="65561" y2="33791"/>
                        <a14:foregroundMark x1="56037" y1="31528" x2="56037" y2="31528"/>
                        <a14:foregroundMark x1="66752" y1="36217" x2="66752" y2="36217"/>
                        <a14:foregroundMark x1="61820" y1="30881" x2="54337" y2="30719"/>
                        <a14:foregroundMark x1="67602" y1="32660" x2="67772" y2="47049"/>
                        <a14:foregroundMark x1="54337" y1="36217" x2="56378" y2="45756"/>
                        <a14:foregroundMark x1="54167" y1="37187" x2="54677" y2="41229"/>
                        <a14:foregroundMark x1="56207" y1="41067" x2="58248" y2="44947"/>
                        <a14:foregroundMark x1="54337" y1="41229" x2="55527" y2="4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2" t="30619" r="31831" b="49497"/>
          <a:stretch/>
        </p:blipFill>
        <p:spPr>
          <a:xfrm>
            <a:off x="5883038" y="1172647"/>
            <a:ext cx="1073330" cy="10227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F4F88E-2DB7-6FF5-337D-FC3841BF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Performing QC using i-STAT Liquid 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9E865-22F2-BA4F-8FB4-DA88BFE22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31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385A0-6F6C-9C75-E93F-577649F5F8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700" y="1187310"/>
            <a:ext cx="3553838" cy="339725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dirty="0"/>
              <a:t>LIQUID CONTROLS FOR </a:t>
            </a:r>
          </a:p>
          <a:p>
            <a:pPr>
              <a:lnSpc>
                <a:spcPts val="1700"/>
              </a:lnSpc>
            </a:pPr>
            <a:r>
              <a:rPr lang="en-US" dirty="0"/>
              <a:t>CHEMISTRY &amp; BLOOD GAS CARTRIDGES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Vigorously shake ampule for 5 to 10 seconds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Slowly transfer solution from the ampule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Immediately fill the cartridge with the control solution 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Close cartridge and insert into analyzer</a:t>
            </a:r>
          </a:p>
        </p:txBody>
      </p:sp>
      <p:pic>
        <p:nvPicPr>
          <p:cNvPr id="6" name="Picture 5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C806379E-926E-4FAC-DC0B-E757243DC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6" t="53118" r="32524" b="27414"/>
          <a:stretch/>
        </p:blipFill>
        <p:spPr>
          <a:xfrm>
            <a:off x="5384471" y="2310491"/>
            <a:ext cx="1104856" cy="102270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455AD8C-188A-B046-2037-C39285817F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7981" r="21628" b="73083"/>
          <a:stretch/>
        </p:blipFill>
        <p:spPr>
          <a:xfrm>
            <a:off x="4604992" y="1167349"/>
            <a:ext cx="1104855" cy="103261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B5CF590-33AB-D521-B94A-A467CD335CB3}"/>
              </a:ext>
            </a:extLst>
          </p:cNvPr>
          <p:cNvSpPr/>
          <p:nvPr/>
        </p:nvSpPr>
        <p:spPr>
          <a:xfrm>
            <a:off x="4615502" y="1167350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AD8B99-8F06-D922-9ACF-C3E8F13B7A2A}"/>
              </a:ext>
            </a:extLst>
          </p:cNvPr>
          <p:cNvSpPr/>
          <p:nvPr/>
        </p:nvSpPr>
        <p:spPr>
          <a:xfrm>
            <a:off x="5814810" y="1172646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060D5FA-CAD3-1BFE-E1FB-C1BA5F16FB48}"/>
              </a:ext>
            </a:extLst>
          </p:cNvPr>
          <p:cNvSpPr/>
          <p:nvPr/>
        </p:nvSpPr>
        <p:spPr>
          <a:xfrm>
            <a:off x="7082346" y="122167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4" name="Picture 13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DA5BDBD-D8C3-7662-4E6D-6E5E560A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1" t="76077" r="32266" b="4643"/>
          <a:stretch/>
        </p:blipFill>
        <p:spPr>
          <a:xfrm>
            <a:off x="4130565" y="3429897"/>
            <a:ext cx="1093608" cy="9916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5D94C68-3216-EF4E-17D4-037CA7E5A696}"/>
              </a:ext>
            </a:extLst>
          </p:cNvPr>
          <p:cNvGrpSpPr/>
          <p:nvPr/>
        </p:nvGrpSpPr>
        <p:grpSpPr>
          <a:xfrm>
            <a:off x="6690197" y="3429896"/>
            <a:ext cx="2199161" cy="1019439"/>
            <a:chOff x="6690193" y="3400055"/>
            <a:chExt cx="2262826" cy="10489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A2CE71-BFE7-8D6F-CD62-58E96B175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3000"/>
                      </a14:imgEffect>
                    </a14:imgLayer>
                  </a14:imgProps>
                </a:ext>
              </a:extLst>
            </a:blip>
            <a:srcRect l="19094" t="43157" r="32163" b="7321"/>
            <a:stretch/>
          </p:blipFill>
          <p:spPr>
            <a:xfrm>
              <a:off x="6690193" y="3403466"/>
              <a:ext cx="1136839" cy="1045541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31316C-62A8-C057-3A94-A7398CB63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4034" t="6368" r="16629" b="2933"/>
            <a:stretch/>
          </p:blipFill>
          <p:spPr>
            <a:xfrm>
              <a:off x="7910656" y="3400055"/>
              <a:ext cx="1042363" cy="1045541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44DDDFA0-F454-B6BB-EC32-D9091907D9B4}"/>
              </a:ext>
            </a:extLst>
          </p:cNvPr>
          <p:cNvSpPr/>
          <p:nvPr/>
        </p:nvSpPr>
        <p:spPr>
          <a:xfrm>
            <a:off x="7708168" y="354176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6045F8-F641-53F9-5280-5611B06BE279}"/>
              </a:ext>
            </a:extLst>
          </p:cNvPr>
          <p:cNvGrpSpPr/>
          <p:nvPr/>
        </p:nvGrpSpPr>
        <p:grpSpPr>
          <a:xfrm>
            <a:off x="5883038" y="1747189"/>
            <a:ext cx="420308" cy="442860"/>
            <a:chOff x="5324913" y="1757974"/>
            <a:chExt cx="420308" cy="442860"/>
          </a:xfrm>
        </p:grpSpPr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7005B0F1-4CB0-2A0B-BA05-847EA8839803}"/>
                </a:ext>
              </a:extLst>
            </p:cNvPr>
            <p:cNvSpPr txBox="1"/>
            <p:nvPr/>
          </p:nvSpPr>
          <p:spPr>
            <a:xfrm>
              <a:off x="5324913" y="1888635"/>
              <a:ext cx="420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b="1" dirty="0">
                  <a:solidFill>
                    <a:srgbClr val="C6006F"/>
                  </a:solidFill>
                </a:rPr>
                <a:t>5-10</a:t>
              </a:r>
            </a:p>
          </p:txBody>
        </p:sp>
        <p:sp>
          <p:nvSpPr>
            <p:cNvPr id="22" name="Arrow: Curved Right 21">
              <a:extLst>
                <a:ext uri="{FF2B5EF4-FFF2-40B4-BE49-F238E27FC236}">
                  <a16:creationId xmlns:a16="http://schemas.microsoft.com/office/drawing/2014/main" id="{498455D0-D314-E1E7-8B42-A2BFAE0532D6}"/>
                </a:ext>
              </a:extLst>
            </p:cNvPr>
            <p:cNvSpPr/>
            <p:nvPr/>
          </p:nvSpPr>
          <p:spPr>
            <a:xfrm rot="18000187">
              <a:off x="5509171" y="1811803"/>
              <a:ext cx="154635" cy="92993"/>
            </a:xfrm>
            <a:prstGeom prst="curvedRightArrow">
              <a:avLst>
                <a:gd name="adj1" fmla="val 25000"/>
                <a:gd name="adj2" fmla="val 50000"/>
                <a:gd name="adj3" fmla="val 70837"/>
              </a:avLst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Arrow: Curved Right 22">
              <a:extLst>
                <a:ext uri="{FF2B5EF4-FFF2-40B4-BE49-F238E27FC236}">
                  <a16:creationId xmlns:a16="http://schemas.microsoft.com/office/drawing/2014/main" id="{6C10DCD7-7CED-6726-69FF-A9F332C5D101}"/>
                </a:ext>
              </a:extLst>
            </p:cNvPr>
            <p:cNvSpPr/>
            <p:nvPr/>
          </p:nvSpPr>
          <p:spPr>
            <a:xfrm rot="7195145">
              <a:off x="5392529" y="1788795"/>
              <a:ext cx="154635" cy="92993"/>
            </a:xfrm>
            <a:prstGeom prst="curvedRightArrow">
              <a:avLst>
                <a:gd name="adj1" fmla="val 25000"/>
                <a:gd name="adj2" fmla="val 50000"/>
                <a:gd name="adj3" fmla="val 70837"/>
              </a:avLst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89DF490-FC3A-182E-DED1-EBA00CEFAACE}"/>
                </a:ext>
              </a:extLst>
            </p:cNvPr>
            <p:cNvSpPr txBox="1"/>
            <p:nvPr/>
          </p:nvSpPr>
          <p:spPr>
            <a:xfrm>
              <a:off x="5363849" y="2016168"/>
              <a:ext cx="35618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600" b="1" dirty="0">
                  <a:solidFill>
                    <a:srgbClr val="C6006F"/>
                  </a:solidFill>
                </a:rPr>
                <a:t>SECS</a:t>
              </a:r>
              <a:r>
                <a:rPr lang="en-US" sz="600" b="1" dirty="0">
                  <a:solidFill>
                    <a:schemeClr val="accent1"/>
                  </a:solidFill>
                </a:rPr>
                <a:t>.</a:t>
              </a:r>
            </a:p>
          </p:txBody>
        </p:sp>
      </p:grpSp>
      <p:pic>
        <p:nvPicPr>
          <p:cNvPr id="27" name="Picture 26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9357D259-A1D0-0AAF-1ADA-217C495E51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566" b="72285" l="70068" r="88946">
                        <a14:foregroundMark x1="84949" y1="55916" x2="84949" y2="55916"/>
                        <a14:foregroundMark x1="72619" y1="68476" x2="72619" y2="68476"/>
                        <a14:foregroundMark x1="71939" y1="70827" x2="71939" y2="70827"/>
                        <a14:foregroundMark x1="82143" y1="71718" x2="71173" y2="70746"/>
                        <a14:foregroundMark x1="71173" y1="70746" x2="70663" y2="70502"/>
                        <a14:foregroundMark x1="82313" y1="72042" x2="70153" y2="72366"/>
                        <a14:foregroundMark x1="83049" y1="57875" x2="85861" y2="55346"/>
                        <a14:foregroundMark x1="82908" y1="57699" x2="82908" y2="57699"/>
                        <a14:foregroundMark x1="82738" y1="57618" x2="82738" y2="57618"/>
                        <a14:foregroundMark x1="82398" y1="57536" x2="83248" y2="57212"/>
                        <a14:foregroundMark x1="80612" y1="60292" x2="80612" y2="60292"/>
                        <a14:foregroundMark x1="81207" y1="58347" x2="79167" y2="60616"/>
                        <a14:foregroundMark x1="85544" y1="55186" x2="87585" y2="53566"/>
                        <a14:foregroundMark x1="83248" y1="58590" x2="83248" y2="58590"/>
                        <a14:foregroundMark x1="83503" y1="58914" x2="83503" y2="58914"/>
                        <a14:backgroundMark x1="87637" y1="54521" x2="86820" y2="55835"/>
                        <a14:backgroundMark x1="88180" y1="53647" x2="85698" y2="57641"/>
                        <a14:backgroundMark x1="84127" y1="58914" x2="84014" y2="59724"/>
                        <a14:backgroundMark x1="84184" y1="58509" x2="84127" y2="58914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05" t="53388" r="8890" b="27677"/>
          <a:stretch/>
        </p:blipFill>
        <p:spPr>
          <a:xfrm>
            <a:off x="6571609" y="2310491"/>
            <a:ext cx="1104856" cy="102270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2A588CD-4A48-A707-9BF7-5DB2669ABA39}"/>
              </a:ext>
            </a:extLst>
          </p:cNvPr>
          <p:cNvSpPr/>
          <p:nvPr/>
        </p:nvSpPr>
        <p:spPr>
          <a:xfrm>
            <a:off x="6407044" y="2386386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29" name="Picture 28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E0DAAB79-2B5B-7767-175D-0C9520B61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2" t="76227" r="7425" b="4493"/>
          <a:stretch/>
        </p:blipFill>
        <p:spPr>
          <a:xfrm>
            <a:off x="5306455" y="3429897"/>
            <a:ext cx="1093608" cy="9916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A574978-EE40-B12A-F9B5-722D38A3A6D7}"/>
              </a:ext>
            </a:extLst>
          </p:cNvPr>
          <p:cNvSpPr/>
          <p:nvPr/>
        </p:nvSpPr>
        <p:spPr>
          <a:xfrm>
            <a:off x="5145283" y="348003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485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11F64-7CAA-AEDF-4F64-D64C11C5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9A619-08EC-614C-EE24-BD2E64E3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Performing QC using i-STAT Liquid Controls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447978-3377-623B-F89F-E3165E641E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32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AA8EA-02CA-9273-9EED-C6CBCC18A2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3201571" cy="339725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CHEMISTRY &amp; BLOOD GAS CARTRIDGES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Review results, </a:t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Value Assignment Sheets (VAS)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Manually compare your results to 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the results fall outside expected range, follow your facility’s policy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BC27E9-4527-2255-2F5E-7E5A5AA921EC}"/>
              </a:ext>
            </a:extLst>
          </p:cNvPr>
          <p:cNvSpPr txBox="1"/>
          <p:nvPr/>
        </p:nvSpPr>
        <p:spPr>
          <a:xfrm>
            <a:off x="3217597" y="1899169"/>
            <a:ext cx="2129265" cy="328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1000" b="1" dirty="0">
                <a:solidFill>
                  <a:schemeClr val="accent1"/>
                </a:solidFill>
              </a:rPr>
              <a:t>CARTRIDGE TYPE &amp; </a:t>
            </a:r>
            <a:br>
              <a:rPr lang="en-US" sz="1000" b="1" dirty="0">
                <a:solidFill>
                  <a:schemeClr val="accent1"/>
                </a:solidFill>
              </a:rPr>
            </a:br>
            <a:r>
              <a:rPr lang="en-US" sz="1000" b="1" dirty="0">
                <a:solidFill>
                  <a:schemeClr val="accent1"/>
                </a:solidFill>
              </a:rPr>
              <a:t>LOT DESIGNATE LETTER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3B5539D-B8F4-C310-9CB7-57DA262A2694}"/>
              </a:ext>
            </a:extLst>
          </p:cNvPr>
          <p:cNvSpPr txBox="1">
            <a:spLocks/>
          </p:cNvSpPr>
          <p:nvPr/>
        </p:nvSpPr>
        <p:spPr>
          <a:xfrm>
            <a:off x="4163494" y="2316401"/>
            <a:ext cx="1034875" cy="1177853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en-US" sz="800" dirty="0">
                <a:solidFill>
                  <a:schemeClr val="accent1"/>
                </a:solidFill>
              </a:rPr>
              <a:t>Image at right shows an enlarged section of a Value Assignment Sheet</a:t>
            </a:r>
            <a:endParaRPr lang="en-US" altLang="en-US" sz="800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A3D38C-5999-3B16-E489-E86ABD8FB5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574" t="3769" r="18460" b="45901"/>
          <a:stretch/>
        </p:blipFill>
        <p:spPr>
          <a:xfrm>
            <a:off x="5355224" y="1252170"/>
            <a:ext cx="3379936" cy="321402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17A68-197A-530C-6DD4-86F090712A2B}"/>
              </a:ext>
            </a:extLst>
          </p:cNvPr>
          <p:cNvSpPr txBox="1"/>
          <p:nvPr/>
        </p:nvSpPr>
        <p:spPr>
          <a:xfrm>
            <a:off x="3225958" y="1588452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EXPIRATION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197DE-7450-4C05-74B3-0202C9F0782B}"/>
              </a:ext>
            </a:extLst>
          </p:cNvPr>
          <p:cNvSpPr txBox="1"/>
          <p:nvPr/>
        </p:nvSpPr>
        <p:spPr>
          <a:xfrm>
            <a:off x="3225959" y="1425393"/>
            <a:ext cx="21292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solidFill>
                  <a:schemeClr val="accent1"/>
                </a:solidFill>
              </a:rPr>
              <a:t>CONTROL LOT NUMBER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C36117-3DB3-2CC4-D38D-440260274E3E}"/>
              </a:ext>
            </a:extLst>
          </p:cNvPr>
          <p:cNvSpPr/>
          <p:nvPr/>
        </p:nvSpPr>
        <p:spPr>
          <a:xfrm>
            <a:off x="7467044" y="1842489"/>
            <a:ext cx="834572" cy="2557572"/>
          </a:xfrm>
          <a:prstGeom prst="rect">
            <a:avLst/>
          </a:prstGeom>
          <a:solidFill>
            <a:srgbClr val="FFFF99">
              <a:alpha val="20000"/>
            </a:srgbClr>
          </a:solidFill>
          <a:ln w="12700">
            <a:solidFill>
              <a:srgbClr val="F6C028"/>
            </a:solidFill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791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80E31-2FEB-B4C2-4D30-A7D1A0ACB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E55A8-1BFC-C9CF-F860-95CA2E49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sz="2500" dirty="0"/>
              <a:t>Performing QC using i-STAT Liquid Controls – </a:t>
            </a:r>
            <a:r>
              <a:rPr lang="en-US" sz="2500" i="1" dirty="0"/>
              <a:t>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C52D2B-89C5-5195-4D97-AB7ADEA62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33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5991-5605-1D2C-9142-89BD5B5C3D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500119" cy="3397250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en-US" dirty="0"/>
              <a:t>LIQUID CONTROLS FOR </a:t>
            </a:r>
          </a:p>
          <a:p>
            <a:pPr>
              <a:lnSpc>
                <a:spcPts val="1700"/>
              </a:lnSpc>
            </a:pPr>
            <a:r>
              <a:rPr lang="en-US" dirty="0"/>
              <a:t>CHEMISTRY &amp; BLOOD GAS CARTRIDGES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Review results, </a:t>
            </a:r>
            <a:br>
              <a:rPr lang="en-US" sz="1400" b="1" dirty="0">
                <a:solidFill>
                  <a:schemeClr val="accent1"/>
                </a:solidFill>
              </a:rPr>
            </a:br>
            <a:r>
              <a:rPr lang="en-US" sz="1400" b="1" dirty="0">
                <a:solidFill>
                  <a:schemeClr val="accent1"/>
                </a:solidFill>
              </a:rPr>
              <a:t>Electronic Value Assignment Sheets (eVAS)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When using Liquid Control Automatic Pass/Fail determination with eVAS, the analyzer will automatically determine if the controls tested are in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Results that </a:t>
            </a:r>
            <a:r>
              <a:rPr lang="en-US" sz="1400" dirty="0">
                <a:solidFill>
                  <a:schemeClr val="accent3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, will have an </a:t>
            </a:r>
            <a:r>
              <a:rPr lang="en-US" sz="1400" dirty="0">
                <a:solidFill>
                  <a:schemeClr val="accent3"/>
                </a:solidFill>
              </a:rPr>
              <a:t>up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dirty="0">
                <a:solidFill>
                  <a:schemeClr val="accent3"/>
                </a:solidFill>
              </a:rPr>
              <a:t>down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accent3"/>
                </a:solidFill>
              </a:rPr>
              <a:t>arrow</a:t>
            </a:r>
            <a:r>
              <a:rPr lang="en-US" sz="1400" dirty="0">
                <a:solidFill>
                  <a:schemeClr val="tx1"/>
                </a:solidFill>
              </a:rPr>
              <a:t> to signify out of acceptable range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353CA-6482-8A8C-6453-AC749196B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7431" y="1935849"/>
            <a:ext cx="671083" cy="225562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B0713B-93C4-FC43-DBF7-D0553CD29D1B}"/>
              </a:ext>
            </a:extLst>
          </p:cNvPr>
          <p:cNvGrpSpPr/>
          <p:nvPr/>
        </p:nvGrpSpPr>
        <p:grpSpPr>
          <a:xfrm>
            <a:off x="6625924" y="1362039"/>
            <a:ext cx="1729073" cy="2736918"/>
            <a:chOff x="6688732" y="1185331"/>
            <a:chExt cx="1952348" cy="3090336"/>
          </a:xfrm>
        </p:grpSpPr>
        <p:pic>
          <p:nvPicPr>
            <p:cNvPr id="15" name="Picture 1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026B6B3-8A61-DA01-F8D2-22BADDC1B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88732" y="1185331"/>
              <a:ext cx="1952348" cy="3090336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6B27BD-DDBC-B4A1-142D-C50E9F51A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0343" y="1934084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6575920-1195-5679-322C-72D5E7CA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086" y="2279886"/>
            <a:ext cx="491911" cy="1228586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86730C-9C26-72EC-0BAA-D921AA475BE6}"/>
              </a:ext>
            </a:extLst>
          </p:cNvPr>
          <p:cNvGrpSpPr/>
          <p:nvPr/>
        </p:nvGrpSpPr>
        <p:grpSpPr>
          <a:xfrm>
            <a:off x="4633363" y="1362040"/>
            <a:ext cx="1735979" cy="2736917"/>
            <a:chOff x="4633363" y="1362040"/>
            <a:chExt cx="1735979" cy="2736917"/>
          </a:xfrm>
        </p:grpSpPr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9C36C06-7CAC-CD59-BF4A-2117A43D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3363" y="1362040"/>
              <a:ext cx="1735979" cy="273691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6B4C69-1473-30E6-9599-2A85B70A0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5810" y="2011547"/>
              <a:ext cx="671083" cy="225562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FCBEBA-22FA-4B25-0CC9-8DB6779E8786}"/>
                </a:ext>
              </a:extLst>
            </p:cNvPr>
            <p:cNvSpPr txBox="1"/>
            <p:nvPr/>
          </p:nvSpPr>
          <p:spPr>
            <a:xfrm>
              <a:off x="6228965" y="2571750"/>
              <a:ext cx="91440" cy="1277094"/>
            </a:xfrm>
            <a:prstGeom prst="rect">
              <a:avLst/>
            </a:prstGeom>
            <a:solidFill>
              <a:srgbClr val="798D81"/>
            </a:solidFill>
          </p:spPr>
          <p:txBody>
            <a:bodyPr wrap="square" rtlCol="0">
              <a:spAutoFit/>
            </a:bodyPr>
            <a:lstStyle/>
            <a:p>
              <a:pPr algn="l"/>
              <a:endParaRPr lang="en-US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7352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EF398-BB2D-B6D1-8FC6-B927C620C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1ECBB-590B-3301-068F-4ADE3690D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583274" cy="390526"/>
          </a:xfrm>
        </p:spPr>
        <p:txBody>
          <a:bodyPr/>
          <a:lstStyle/>
          <a:p>
            <a:r>
              <a:rPr lang="en-US" sz="2500" dirty="0"/>
              <a:t>Performing QC using i-STAT Liquid Controls </a:t>
            </a:r>
            <a:br>
              <a:rPr lang="en-US" sz="2500" dirty="0"/>
            </a:br>
            <a:r>
              <a:rPr lang="en-US" sz="2500" dirty="0"/>
              <a:t>with </a:t>
            </a:r>
            <a:r>
              <a:rPr lang="en-US" sz="2500" b="1" dirty="0"/>
              <a:t>Control Schedule &amp; Lockout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759A3-ED5D-B945-273A-07747452BF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34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AACE3-EC59-CD76-7835-66655DA0E7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371509"/>
            <a:ext cx="2928707" cy="3202397"/>
          </a:xfrm>
        </p:spPr>
        <p:txBody>
          <a:bodyPr/>
          <a:lstStyle/>
          <a:p>
            <a:r>
              <a:rPr lang="en-US" dirty="0"/>
              <a:t>LIQUID QUALITY CONTROL WITH</a:t>
            </a:r>
            <a:br>
              <a:rPr lang="en-US" dirty="0"/>
            </a:br>
            <a:r>
              <a:rPr lang="en-US" dirty="0"/>
              <a:t>CONTROL SCHEDULE &amp; LOCKOUT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Prepare the analyzer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Turn the analyzer on; the analyzer displays one of four messages</a:t>
            </a:r>
          </a:p>
          <a:p>
            <a:pPr marL="512763" lvl="1" indent="-342900">
              <a:buClr>
                <a:schemeClr val="accent3"/>
              </a:buClr>
              <a:buFont typeface="+mj-lt"/>
              <a:buAutoNum type="alphaUcPeriod"/>
            </a:pPr>
            <a:r>
              <a:rPr lang="en-US" sz="1200" dirty="0">
                <a:solidFill>
                  <a:schemeClr val="accent3"/>
                </a:solidFill>
              </a:rPr>
              <a:t>Next i-STAT QC </a:t>
            </a:r>
            <a:r>
              <a:rPr lang="en-US" sz="1200" dirty="0">
                <a:solidFill>
                  <a:schemeClr val="tx1"/>
                </a:solidFill>
              </a:rPr>
              <a:t>(Date)</a:t>
            </a:r>
          </a:p>
          <a:p>
            <a:pPr marL="512763" lvl="1" indent="-342900">
              <a:buClr>
                <a:schemeClr val="accent3"/>
              </a:buClr>
              <a:buFont typeface="+mj-lt"/>
              <a:buAutoNum type="alphaUcPeriod"/>
            </a:pPr>
            <a:r>
              <a:rPr lang="en-US" sz="1200" dirty="0">
                <a:solidFill>
                  <a:schemeClr val="accent3"/>
                </a:solidFill>
              </a:rPr>
              <a:t>i-STAT QC Due – Complete Before</a:t>
            </a:r>
            <a:r>
              <a:rPr lang="en-US" sz="1200" dirty="0">
                <a:solidFill>
                  <a:schemeClr val="tx1"/>
                </a:solidFill>
              </a:rPr>
              <a:t> (Date)</a:t>
            </a:r>
          </a:p>
          <a:p>
            <a:pPr marL="512763" lvl="1" indent="-342900">
              <a:buClr>
                <a:schemeClr val="accent3"/>
              </a:buClr>
              <a:buFont typeface="+mj-lt"/>
              <a:buAutoNum type="alphaUcPeriod"/>
            </a:pPr>
            <a:r>
              <a:rPr lang="en-US" sz="1200" dirty="0">
                <a:solidFill>
                  <a:schemeClr val="accent3"/>
                </a:solidFill>
              </a:rPr>
              <a:t>QC past Due – Not all Cartridges are Active for Testing</a:t>
            </a:r>
          </a:p>
          <a:p>
            <a:pPr marL="512763" lvl="1" indent="-342900">
              <a:buClr>
                <a:schemeClr val="accent3"/>
              </a:buClr>
              <a:buFont typeface="+mj-lt"/>
              <a:buAutoNum type="alphaUcPeriod"/>
            </a:pPr>
            <a:r>
              <a:rPr lang="en-US" sz="1200" dirty="0">
                <a:solidFill>
                  <a:schemeClr val="accent3"/>
                </a:solidFill>
              </a:rPr>
              <a:t>i-STAT QC past Due – Cartridge Testing Disabled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C4897F-69DE-48E7-2A50-00051879DDF4}"/>
              </a:ext>
            </a:extLst>
          </p:cNvPr>
          <p:cNvGrpSpPr/>
          <p:nvPr/>
        </p:nvGrpSpPr>
        <p:grpSpPr>
          <a:xfrm>
            <a:off x="3564036" y="2206066"/>
            <a:ext cx="5072511" cy="2040847"/>
            <a:chOff x="3430527" y="2080989"/>
            <a:chExt cx="5454859" cy="21946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621771-908E-C0D1-4D7D-514B30DB5105}"/>
                </a:ext>
              </a:extLst>
            </p:cNvPr>
            <p:cNvGrpSpPr/>
            <p:nvPr/>
          </p:nvGrpSpPr>
          <p:grpSpPr>
            <a:xfrm>
              <a:off x="3430527" y="2088444"/>
              <a:ext cx="1358669" cy="2180168"/>
              <a:chOff x="3430527" y="2088444"/>
              <a:chExt cx="1358669" cy="2180168"/>
            </a:xfrm>
          </p:grpSpPr>
          <p:pic>
            <p:nvPicPr>
              <p:cNvPr id="5" name="Picture 4" descr="A screen shot of a test menu&#10;&#10;AI-generated content may be incorrect.">
                <a:extLst>
                  <a:ext uri="{FF2B5EF4-FFF2-40B4-BE49-F238E27FC236}">
                    <a16:creationId xmlns:a16="http://schemas.microsoft.com/office/drawing/2014/main" id="{BA20D2A1-DAE0-8D78-9503-9AA76D395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30527" y="2088444"/>
                <a:ext cx="1358669" cy="218016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51344F7-187B-091B-B689-121E229A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299" y="3565683"/>
                <a:ext cx="1278457" cy="394894"/>
              </a:xfrm>
              <a:prstGeom prst="rect">
                <a:avLst/>
              </a:prstGeom>
              <a:solidFill>
                <a:srgbClr val="FFFF99">
                  <a:alpha val="15000"/>
                </a:srgbClr>
              </a:solidFill>
              <a:ln w="19050">
                <a:solidFill>
                  <a:srgbClr val="F6C028"/>
                </a:solidFill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CAF6F7-C838-F5A3-AC99-09E6CA907094}"/>
                </a:ext>
              </a:extLst>
            </p:cNvPr>
            <p:cNvGrpSpPr/>
            <p:nvPr/>
          </p:nvGrpSpPr>
          <p:grpSpPr>
            <a:xfrm>
              <a:off x="4812963" y="2080989"/>
              <a:ext cx="1328374" cy="2187623"/>
              <a:chOff x="4795710" y="2088634"/>
              <a:chExt cx="1328374" cy="2187623"/>
            </a:xfrm>
          </p:grpSpPr>
          <p:pic>
            <p:nvPicPr>
              <p:cNvPr id="6" name="Picture 5" descr="A screen shot of a computer program&#10;&#10;AI-generated content may be incorrect.">
                <a:extLst>
                  <a:ext uri="{FF2B5EF4-FFF2-40B4-BE49-F238E27FC236}">
                    <a16:creationId xmlns:a16="http://schemas.microsoft.com/office/drawing/2014/main" id="{3C270B96-718D-8E10-BE59-2CD6A1A527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824" t="-306" r="1364" b="-37"/>
              <a:stretch/>
            </p:blipFill>
            <p:spPr>
              <a:xfrm>
                <a:off x="4803164" y="2088634"/>
                <a:ext cx="1320920" cy="218762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4C52BC0-9E71-C3D1-49DD-6F9D1C800F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710" y="3565684"/>
                <a:ext cx="1320192" cy="536005"/>
              </a:xfrm>
              <a:prstGeom prst="rect">
                <a:avLst/>
              </a:prstGeom>
              <a:solidFill>
                <a:srgbClr val="FFFF99">
                  <a:alpha val="15000"/>
                </a:srgbClr>
              </a:solidFill>
              <a:ln w="19050">
                <a:solidFill>
                  <a:srgbClr val="F6C028"/>
                </a:solidFill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20C932-EBA0-899D-3B12-8EF6AE2828F8}"/>
                </a:ext>
              </a:extLst>
            </p:cNvPr>
            <p:cNvGrpSpPr/>
            <p:nvPr/>
          </p:nvGrpSpPr>
          <p:grpSpPr>
            <a:xfrm>
              <a:off x="6194176" y="2088444"/>
              <a:ext cx="1324270" cy="2187224"/>
              <a:chOff x="6171172" y="2088444"/>
              <a:chExt cx="1324270" cy="2187224"/>
            </a:xfrm>
          </p:grpSpPr>
          <p:pic>
            <p:nvPicPr>
              <p:cNvPr id="7" name="Picture 6" descr="A screen shot of a test menu&#10;&#10;AI-generated content may be incorrect.">
                <a:extLst>
                  <a:ext uri="{FF2B5EF4-FFF2-40B4-BE49-F238E27FC236}">
                    <a16:creationId xmlns:a16="http://schemas.microsoft.com/office/drawing/2014/main" id="{6A1AC1E9-97E1-CECE-9824-0E9E321BEB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1172" y="2088444"/>
                <a:ext cx="1324270" cy="218722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13AFC-60C4-570B-352E-2DA58FE83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1543" y="3565684"/>
                <a:ext cx="1320192" cy="536005"/>
              </a:xfrm>
              <a:prstGeom prst="rect">
                <a:avLst/>
              </a:prstGeom>
              <a:solidFill>
                <a:srgbClr val="FFFF99">
                  <a:alpha val="15000"/>
                </a:srgbClr>
              </a:solidFill>
              <a:ln w="19050">
                <a:solidFill>
                  <a:srgbClr val="F6C028"/>
                </a:solidFill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F5ACD1-7E8E-F902-D02E-8D7A03BC10EF}"/>
                </a:ext>
              </a:extLst>
            </p:cNvPr>
            <p:cNvGrpSpPr/>
            <p:nvPr/>
          </p:nvGrpSpPr>
          <p:grpSpPr>
            <a:xfrm>
              <a:off x="7561117" y="2088444"/>
              <a:ext cx="1324269" cy="2187222"/>
              <a:chOff x="7561117" y="2088445"/>
              <a:chExt cx="1324269" cy="2187222"/>
            </a:xfrm>
          </p:grpSpPr>
          <p:pic>
            <p:nvPicPr>
              <p:cNvPr id="8" name="Picture 7" descr="A screen shot of a test menu&#10;&#10;AI-generated content may be incorrect.">
                <a:extLst>
                  <a:ext uri="{FF2B5EF4-FFF2-40B4-BE49-F238E27FC236}">
                    <a16:creationId xmlns:a16="http://schemas.microsoft.com/office/drawing/2014/main" id="{1710F51B-5421-EEBF-9B92-0E422B43A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1117" y="2088445"/>
                <a:ext cx="1324269" cy="2187222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96F8A8D-59AD-5988-009D-57D162C3C3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1487" y="3565684"/>
                <a:ext cx="1320192" cy="536005"/>
              </a:xfrm>
              <a:prstGeom prst="rect">
                <a:avLst/>
              </a:prstGeom>
              <a:solidFill>
                <a:srgbClr val="FFFF99">
                  <a:alpha val="15000"/>
                </a:srgbClr>
              </a:solidFill>
              <a:ln w="19050">
                <a:solidFill>
                  <a:srgbClr val="F6C028"/>
                </a:solidFill>
              </a:ln>
              <a:effectLst/>
            </p:spPr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</p:txBody>
          </p:sp>
        </p:grp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459FF053-9CCE-176D-3FD0-4CFFF460F69F}"/>
              </a:ext>
            </a:extLst>
          </p:cNvPr>
          <p:cNvSpPr/>
          <p:nvPr/>
        </p:nvSpPr>
        <p:spPr>
          <a:xfrm>
            <a:off x="4092913" y="200312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9889B0-1665-B0BC-334B-881ABDD1B7A8}"/>
              </a:ext>
            </a:extLst>
          </p:cNvPr>
          <p:cNvSpPr/>
          <p:nvPr/>
        </p:nvSpPr>
        <p:spPr>
          <a:xfrm>
            <a:off x="5356349" y="200312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4949EFF-B028-9527-BA9A-52B498639805}"/>
              </a:ext>
            </a:extLst>
          </p:cNvPr>
          <p:cNvSpPr/>
          <p:nvPr/>
        </p:nvSpPr>
        <p:spPr>
          <a:xfrm>
            <a:off x="6579165" y="200312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E3021A-8037-4C6B-E8B4-E3B248FBC5F5}"/>
              </a:ext>
            </a:extLst>
          </p:cNvPr>
          <p:cNvSpPr/>
          <p:nvPr/>
        </p:nvSpPr>
        <p:spPr>
          <a:xfrm>
            <a:off x="7949527" y="200312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7731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544B5-55C2-103E-5B30-5CE7922E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B8910A3-7A23-9723-F71A-E4EEE4923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055" y="3123873"/>
            <a:ext cx="882776" cy="141903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5BD140C-2E48-50DE-B260-D140F25F8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139" y="1476664"/>
            <a:ext cx="891061" cy="143038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AED5DB0-16DE-F107-A0C8-A6F191DAE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944" y="1476664"/>
            <a:ext cx="897678" cy="1419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FF928-D036-BBBD-8C42-25BE0F41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31416"/>
            <a:ext cx="8583274" cy="713263"/>
          </a:xfrm>
        </p:spPr>
        <p:txBody>
          <a:bodyPr/>
          <a:lstStyle/>
          <a:p>
            <a:r>
              <a:rPr lang="en-US" sz="2500" dirty="0"/>
              <a:t>Performing QC using i-STAT Liquid Controls with</a:t>
            </a:r>
            <a:br>
              <a:rPr lang="en-US" sz="2500" dirty="0"/>
            </a:br>
            <a:r>
              <a:rPr lang="en-US" sz="2500" b="1" dirty="0"/>
              <a:t>Control Schedule &amp; Lockout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8B0BCE-0E2C-CFDC-6082-F2C211C2E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35</a:t>
            </a:fld>
            <a:endParaRPr lang="en-IN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58A359C-0233-A125-B7C1-6007DE7E1A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210560" cy="3202397"/>
          </a:xfrm>
        </p:spPr>
        <p:txBody>
          <a:bodyPr/>
          <a:lstStyle/>
          <a:p>
            <a:r>
              <a:rPr lang="en-US" dirty="0"/>
              <a:t>LIQUID QUALITY CONTROL WITH</a:t>
            </a:r>
            <a:br>
              <a:rPr lang="en-US" dirty="0"/>
            </a:br>
            <a:r>
              <a:rPr lang="en-US" dirty="0"/>
              <a:t>CONTROL SCHEDULE &amp; LOCKOUT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Prepare the analyzer </a:t>
            </a:r>
            <a:r>
              <a:rPr lang="en-US" sz="1400" dirty="0">
                <a:solidFill>
                  <a:schemeClr val="accent1"/>
                </a:solidFill>
              </a:rPr>
              <a:t>– cont.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Press the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  <a:r>
              <a:rPr lang="en-US" sz="1400" dirty="0">
                <a:solidFill>
                  <a:schemeClr val="tx1"/>
                </a:solidFill>
              </a:rPr>
              <a:t> key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to select Quality Tests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 to select Control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Select appropriate schedule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Select Cartridge type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Select Fluid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Scan or enter Operator ID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Scan or enter Control Lot Number</a:t>
            </a:r>
          </a:p>
          <a:p>
            <a:pPr marL="342900" indent="-342900">
              <a:lnSpc>
                <a:spcPts val="1200"/>
              </a:lnSpc>
              <a:buClr>
                <a:schemeClr val="accent3"/>
              </a:buClr>
              <a:buFont typeface="+mj-lt"/>
              <a:buAutoNum type="arabicPeriod" startAt="2"/>
            </a:pPr>
            <a:r>
              <a:rPr lang="en-US" sz="1400" dirty="0">
                <a:solidFill>
                  <a:schemeClr val="tx1"/>
                </a:solidFill>
              </a:rPr>
              <a:t>Scan Cartridge Lot Number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12B6-0E6F-CC0F-B0FE-6430E3E70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624" y="3137170"/>
            <a:ext cx="884341" cy="140853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7197881-F411-0682-5597-E626B86266B8}"/>
              </a:ext>
            </a:extLst>
          </p:cNvPr>
          <p:cNvGrpSpPr/>
          <p:nvPr/>
        </p:nvGrpSpPr>
        <p:grpSpPr>
          <a:xfrm>
            <a:off x="4801944" y="1476665"/>
            <a:ext cx="1833768" cy="3054579"/>
            <a:chOff x="9863811" y="1387881"/>
            <a:chExt cx="1833768" cy="305457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026ADB-2CC9-822E-0558-0D8834EFCAEA}"/>
                </a:ext>
              </a:extLst>
            </p:cNvPr>
            <p:cNvGrpSpPr/>
            <p:nvPr/>
          </p:nvGrpSpPr>
          <p:grpSpPr>
            <a:xfrm>
              <a:off x="9864045" y="1387881"/>
              <a:ext cx="1833534" cy="3054579"/>
              <a:chOff x="9864045" y="1387881"/>
              <a:chExt cx="1833534" cy="30545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69318FB-FCEB-2576-0830-1A5725F37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24991" y="1387881"/>
                <a:ext cx="872588" cy="143038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8C56C57-9BB7-67E9-3AAA-15F609F758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64045" y="3043490"/>
                <a:ext cx="874356" cy="1398970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12907D-2C38-9703-926D-A9D1C0A0F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3811" y="2097397"/>
              <a:ext cx="843066" cy="97971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61DFE2A-7CEE-CFD3-D5D2-7CAD16C9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3904" y="1841805"/>
              <a:ext cx="854761" cy="9989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AA189779-7CCA-F09E-00DA-6C3D379DB1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044" y="3100857"/>
            <a:ext cx="931037" cy="14303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8D0E06-B275-EEEB-404D-0FE41EE8D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2981" y="3100858"/>
            <a:ext cx="899862" cy="14448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612F3-1ED8-7133-38DB-1E76435E4A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1734" y="1476664"/>
            <a:ext cx="891222" cy="141903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02BED96-0A38-D79C-2029-EF4409B2B3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3345" y="1476669"/>
            <a:ext cx="882433" cy="143038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E5C3DD5-F947-EFC9-2876-5508D723B607}"/>
              </a:ext>
            </a:extLst>
          </p:cNvPr>
          <p:cNvSpPr/>
          <p:nvPr/>
        </p:nvSpPr>
        <p:spPr>
          <a:xfrm>
            <a:off x="4213951" y="12859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0A9429-E7A8-5DE4-B67A-A371E56F099A}"/>
              </a:ext>
            </a:extLst>
          </p:cNvPr>
          <p:cNvSpPr/>
          <p:nvPr/>
        </p:nvSpPr>
        <p:spPr>
          <a:xfrm>
            <a:off x="5144988" y="12859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58CE536-AB49-B393-70D4-2CEB5B569F47}"/>
              </a:ext>
            </a:extLst>
          </p:cNvPr>
          <p:cNvSpPr/>
          <p:nvPr/>
        </p:nvSpPr>
        <p:spPr>
          <a:xfrm>
            <a:off x="6074712" y="12859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E7CB49-AA9B-B401-14D4-57623497B7FC}"/>
              </a:ext>
            </a:extLst>
          </p:cNvPr>
          <p:cNvSpPr/>
          <p:nvPr/>
        </p:nvSpPr>
        <p:spPr>
          <a:xfrm>
            <a:off x="7004436" y="12859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EA87C6-1960-EFB7-5EC1-9ED7410D1437}"/>
              </a:ext>
            </a:extLst>
          </p:cNvPr>
          <p:cNvSpPr/>
          <p:nvPr/>
        </p:nvSpPr>
        <p:spPr>
          <a:xfrm>
            <a:off x="7989956" y="12859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93A4109-51E8-4F8F-DD94-8F285F8578DE}"/>
              </a:ext>
            </a:extLst>
          </p:cNvPr>
          <p:cNvSpPr/>
          <p:nvPr/>
        </p:nvSpPr>
        <p:spPr>
          <a:xfrm>
            <a:off x="4213951" y="29419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B507622-2034-E4B1-1F40-2607AB4BF7E7}"/>
              </a:ext>
            </a:extLst>
          </p:cNvPr>
          <p:cNvSpPr/>
          <p:nvPr/>
        </p:nvSpPr>
        <p:spPr>
          <a:xfrm>
            <a:off x="5144988" y="29419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BE5C911-E958-DC66-AF7B-C3EE4F2C526B}"/>
              </a:ext>
            </a:extLst>
          </p:cNvPr>
          <p:cNvSpPr/>
          <p:nvPr/>
        </p:nvSpPr>
        <p:spPr>
          <a:xfrm>
            <a:off x="6074712" y="29419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12EA2A-BF70-1A98-185F-5757708CBB51}"/>
              </a:ext>
            </a:extLst>
          </p:cNvPr>
          <p:cNvSpPr/>
          <p:nvPr/>
        </p:nvSpPr>
        <p:spPr>
          <a:xfrm>
            <a:off x="6997237" y="29419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80F83D-15B2-1EA0-1CA7-D9158DB64FFD}"/>
              </a:ext>
            </a:extLst>
          </p:cNvPr>
          <p:cNvGrpSpPr/>
          <p:nvPr/>
        </p:nvGrpSpPr>
        <p:grpSpPr>
          <a:xfrm>
            <a:off x="8383860" y="4049819"/>
            <a:ext cx="372441" cy="359766"/>
            <a:chOff x="7912003" y="4422962"/>
            <a:chExt cx="372441" cy="35976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3C044AA-D581-E23D-F6B1-C66950E8CD43}"/>
                </a:ext>
              </a:extLst>
            </p:cNvPr>
            <p:cNvSpPr/>
            <p:nvPr/>
          </p:nvSpPr>
          <p:spPr>
            <a:xfrm>
              <a:off x="7912003" y="4435201"/>
              <a:ext cx="359766" cy="3352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 descr="A blue circle with a number and arrow&#10;&#10;AI-generated content may be incorrect.">
              <a:extLst>
                <a:ext uri="{FF2B5EF4-FFF2-40B4-BE49-F238E27FC236}">
                  <a16:creationId xmlns:a16="http://schemas.microsoft.com/office/drawing/2014/main" id="{7094E810-A94B-EBBC-7771-26690B1E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003" y="4422962"/>
              <a:ext cx="372441" cy="359766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53A62666-BAF3-2108-01C7-7CA478382217}"/>
              </a:ext>
            </a:extLst>
          </p:cNvPr>
          <p:cNvSpPr/>
          <p:nvPr/>
        </p:nvSpPr>
        <p:spPr>
          <a:xfrm>
            <a:off x="7972200" y="29419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C4FB61-62D3-BACE-445B-7ED6BF0F9EE1}"/>
              </a:ext>
            </a:extLst>
          </p:cNvPr>
          <p:cNvSpPr txBox="1"/>
          <p:nvPr/>
        </p:nvSpPr>
        <p:spPr>
          <a:xfrm>
            <a:off x="8410596" y="4224918"/>
            <a:ext cx="4503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">
                <a:solidFill>
                  <a:schemeClr val="accent3"/>
                </a:solidFill>
              </a:rPr>
              <a:t>mins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22107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704E9-0C98-1098-B0A0-999636397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9607-4AC8-8921-922E-FCD67375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Coagulation</a:t>
            </a:r>
            <a:r>
              <a:rPr lang="en-US" dirty="0"/>
              <a:t> cartridges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871E-F44A-6087-9EE4-8E5B2C52E6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36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4873D-D04D-5B51-0B07-2F1FBCA6A2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610100" cy="338221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LIQUID CONTROLS FOR COAGULATION CARTRIDGES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Provided in 2 levels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Used to verify the integrity of newly received cartridges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Each level must be reconstituted from: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dry lyophilized human plasma</a:t>
            </a:r>
            <a:endParaRPr lang="en-US" sz="1200" dirty="0"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diluent</a:t>
            </a:r>
            <a:endParaRPr lang="en-US" sz="1200" dirty="0"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Control fluids must be used immediately (</a:t>
            </a:r>
            <a:r>
              <a:rPr lang="en-US" sz="1400" b="1" dirty="0">
                <a:solidFill>
                  <a:schemeClr val="tx1"/>
                </a:solidFill>
                <a:ea typeface="+mn-lt"/>
                <a:cs typeface="+mn-lt"/>
              </a:rPr>
              <a:t>less than 30 seconds</a:t>
            </a: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) after reconstitution and mixing steps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DA011-1783-0741-F68A-75DC7085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822"/>
          <a:stretch/>
        </p:blipFill>
        <p:spPr>
          <a:xfrm>
            <a:off x="5635157" y="2571750"/>
            <a:ext cx="2482122" cy="15513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E71850-96D8-0975-A3F1-E11F712D202B}"/>
              </a:ext>
            </a:extLst>
          </p:cNvPr>
          <p:cNvGrpSpPr/>
          <p:nvPr/>
        </p:nvGrpSpPr>
        <p:grpSpPr>
          <a:xfrm>
            <a:off x="473097" y="3820527"/>
            <a:ext cx="4630216" cy="553720"/>
            <a:chOff x="549803" y="4009768"/>
            <a:chExt cx="4630216" cy="5537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ED4DEBA-0159-771E-F0B8-438A2BFF663C}"/>
                </a:ext>
              </a:extLst>
            </p:cNvPr>
            <p:cNvSpPr txBox="1"/>
            <p:nvPr/>
          </p:nvSpPr>
          <p:spPr>
            <a:xfrm>
              <a:off x="901717" y="4101823"/>
              <a:ext cx="4278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>
                <a:spcAft>
                  <a:spcPts val="450"/>
                </a:spcAft>
              </a:pPr>
              <a:r>
                <a:rPr lang="en-US" sz="1000" b="1" dirty="0">
                  <a:cs typeface="Calibri" panose="020F0502020204030204" pitchFamily="34" charset="0"/>
                </a:rPr>
                <a:t>For your safety, use Universal Precautions when handling this product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E6B700F-BD0F-3733-567E-B74ACBFAA6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626" y="4009768"/>
              <a:ext cx="4312227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3FA6B69-C859-573A-4915-71ECFFAD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03" y="4161551"/>
              <a:ext cx="342207" cy="34220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95DCE9A-1A8C-DC0B-974F-5C823F6E4A91}"/>
              </a:ext>
            </a:extLst>
          </p:cNvPr>
          <p:cNvGrpSpPr/>
          <p:nvPr/>
        </p:nvGrpSpPr>
        <p:grpSpPr>
          <a:xfrm>
            <a:off x="6221670" y="1393273"/>
            <a:ext cx="1164431" cy="1114426"/>
            <a:chOff x="5022056" y="1207294"/>
            <a:chExt cx="1164431" cy="111442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8189F9-0C91-298C-48B5-137A3F417247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DFC137F9-BCAC-050F-4A1C-6BF407159B91}"/>
                </a:ext>
              </a:extLst>
            </p:cNvPr>
            <p:cNvSpPr txBox="1"/>
            <p:nvPr/>
          </p:nvSpPr>
          <p:spPr>
            <a:xfrm>
              <a:off x="5024866" y="1522966"/>
              <a:ext cx="1160193" cy="48308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600" b="1" dirty="0">
                  <a:ea typeface="Calibri"/>
                  <a:cs typeface="Calibri"/>
                </a:rPr>
              </a:br>
              <a:r>
                <a:rPr lang="en-US" sz="1600" b="1" dirty="0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b="1" dirty="0"/>
            </a:p>
          </p:txBody>
        </p:sp>
      </p:grpSp>
      <p:pic>
        <p:nvPicPr>
          <p:cNvPr id="12" name="Graphic 25" descr="Checkmark with solid fill">
            <a:extLst>
              <a:ext uri="{FF2B5EF4-FFF2-40B4-BE49-F238E27FC236}">
                <a16:creationId xmlns:a16="http://schemas.microsoft.com/office/drawing/2014/main" id="{D12B07C7-7B31-59F3-27CF-B6127E6460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957" y="1383782"/>
            <a:ext cx="548640" cy="548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039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428B9-719B-9613-203B-431AAD74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8621-A8F5-1BC0-9228-0D572FC3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Coagulation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6FC497-BE8E-D634-EE50-52AE4C6DDE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37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56AAF-95FA-A804-51AB-24D71C24F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217718" cy="3397250"/>
          </a:xfrm>
        </p:spPr>
        <p:txBody>
          <a:bodyPr/>
          <a:lstStyle/>
          <a:p>
            <a:r>
              <a:rPr lang="en-US" dirty="0"/>
              <a:t>LIQUID CONTROLS FOR COAGULATION CARTRIDGES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stored at 2°C  to 8°C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a minimum of </a:t>
            </a:r>
            <a:r>
              <a:rPr lang="en-US" sz="1400" b="1" dirty="0">
                <a:solidFill>
                  <a:schemeClr val="tx1"/>
                </a:solidFill>
              </a:rPr>
              <a:t>45 minutes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at room temperature must be used within </a:t>
            </a:r>
            <a:r>
              <a:rPr lang="en-US" sz="1400" b="1" dirty="0">
                <a:solidFill>
                  <a:schemeClr val="tx1"/>
                </a:solidFill>
              </a:rPr>
              <a:t>4 hours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E45BC-0378-DD44-C05D-A8C1579D5ECB}"/>
              </a:ext>
            </a:extLst>
          </p:cNvPr>
          <p:cNvGrpSpPr/>
          <p:nvPr/>
        </p:nvGrpSpPr>
        <p:grpSpPr>
          <a:xfrm>
            <a:off x="386346" y="3697605"/>
            <a:ext cx="4662419" cy="743535"/>
            <a:chOff x="463052" y="3886846"/>
            <a:chExt cx="4662419" cy="74353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570A6C-78D3-0BEE-903B-37D69C6C7488}"/>
                </a:ext>
              </a:extLst>
            </p:cNvPr>
            <p:cNvSpPr txBox="1"/>
            <p:nvPr/>
          </p:nvSpPr>
          <p:spPr>
            <a:xfrm>
              <a:off x="847169" y="4014828"/>
              <a:ext cx="42783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 defTabSz="514350"/>
              <a:r>
                <a:rPr lang="en-US" sz="1000" b="1" dirty="0">
                  <a:cs typeface="Calibri" panose="020F0502020204030204" pitchFamily="34" charset="0"/>
                </a:rPr>
                <a:t>For your safety, use Universal Precautions when </a:t>
              </a:r>
              <a:br>
                <a:rPr lang="en-US" sz="1000" b="1" dirty="0">
                  <a:cs typeface="Calibri" panose="020F0502020204030204" pitchFamily="34" charset="0"/>
                </a:rPr>
              </a:br>
              <a:r>
                <a:rPr lang="en-US" sz="1000" b="1" dirty="0">
                  <a:cs typeface="Calibri" panose="020F0502020204030204" pitchFamily="34" charset="0"/>
                </a:rPr>
                <a:t>handling this product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E72178-698A-395F-B77F-4D8E47CFE627}"/>
                </a:ext>
              </a:extLst>
            </p:cNvPr>
            <p:cNvCxnSpPr>
              <a:cxnSpLocks/>
            </p:cNvCxnSpPr>
            <p:nvPr/>
          </p:nvCxnSpPr>
          <p:spPr>
            <a:xfrm>
              <a:off x="495806" y="3886846"/>
              <a:ext cx="3217718" cy="13591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793D2833-4566-D9AA-8940-3D4FE258B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52" y="4111949"/>
              <a:ext cx="342207" cy="342207"/>
            </a:xfrm>
            <a:prstGeom prst="rect">
              <a:avLst/>
            </a:prstGeom>
          </p:spPr>
        </p:pic>
      </p:grpSp>
      <p:pic>
        <p:nvPicPr>
          <p:cNvPr id="5" name="Picture 4" descr="A temperature gauge with text on it&#10;&#10;AI-generated content may be incorrect.">
            <a:extLst>
              <a:ext uri="{FF2B5EF4-FFF2-40B4-BE49-F238E27FC236}">
                <a16:creationId xmlns:a16="http://schemas.microsoft.com/office/drawing/2014/main" id="{74FB810E-3A49-E121-22A4-E40D0FC01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13" y="1182330"/>
            <a:ext cx="1695539" cy="1744789"/>
          </a:xfrm>
          <a:prstGeom prst="rect">
            <a:avLst/>
          </a:prstGeom>
        </p:spPr>
      </p:pic>
      <p:pic>
        <p:nvPicPr>
          <p:cNvPr id="7" name="Picture 6" descr="A black background with a thermometer and numbers&#10;&#10;AI-generated content may be incorrect.">
            <a:extLst>
              <a:ext uri="{FF2B5EF4-FFF2-40B4-BE49-F238E27FC236}">
                <a16:creationId xmlns:a16="http://schemas.microsoft.com/office/drawing/2014/main" id="{A853E68E-4AA7-ABBA-538E-51751D004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92" y="2560010"/>
            <a:ext cx="2013896" cy="2013896"/>
          </a:xfrm>
          <a:prstGeom prst="rect">
            <a:avLst/>
          </a:prstGeom>
        </p:spPr>
      </p:pic>
      <p:pic>
        <p:nvPicPr>
          <p:cNvPr id="9" name="Picture 8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3076D002-EBCB-FD58-7F9B-B44807926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52" y="3334999"/>
            <a:ext cx="824784" cy="812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8C014C-F307-5869-0A28-1FC50D5820CC}"/>
              </a:ext>
            </a:extLst>
          </p:cNvPr>
          <p:cNvSpPr txBox="1"/>
          <p:nvPr/>
        </p:nvSpPr>
        <p:spPr>
          <a:xfrm>
            <a:off x="6811390" y="3825587"/>
            <a:ext cx="45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dirty="0">
                <a:solidFill>
                  <a:schemeClr val="accent1"/>
                </a:solidFill>
              </a:rPr>
              <a:t>MINS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262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EFC9F-A807-7C89-2692-B8641E435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C7041A-14A9-94B8-4B5E-61C548308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797" y="3051445"/>
            <a:ext cx="901994" cy="14499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8023DE-ABD0-C5FA-2EA2-E2833CC2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579" y="3049546"/>
            <a:ext cx="910329" cy="14499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DDE040-C91D-04F6-5AA8-8EEB62514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86" y="3049546"/>
            <a:ext cx="906204" cy="1449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7F0541-269E-1104-3C1C-A691A2E20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583274" cy="390526"/>
          </a:xfrm>
        </p:spPr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Coagulation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8D847-C06F-AC1D-E299-CEABC4376F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38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CB9F7-E8CD-F51E-B4B1-0DD6406762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3099262" cy="3202397"/>
          </a:xfrm>
        </p:spPr>
        <p:txBody>
          <a:bodyPr/>
          <a:lstStyle/>
          <a:p>
            <a:r>
              <a:rPr lang="en-US" dirty="0"/>
              <a:t>LIQUID CONTROLS FOR COAGULATION CARTRIDGES</a:t>
            </a:r>
          </a:p>
          <a:p>
            <a:pPr>
              <a:lnSpc>
                <a:spcPts val="15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Prepare the analyzer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Turn on analyzer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  <a:r>
              <a:rPr lang="en-US" sz="1400" dirty="0">
                <a:solidFill>
                  <a:schemeClr val="tx1"/>
                </a:solidFill>
              </a:rPr>
              <a:t> key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to select Quality Tests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 to select Control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Scan</a:t>
            </a:r>
            <a:r>
              <a:rPr lang="en-US" sz="1400" dirty="0">
                <a:solidFill>
                  <a:schemeClr val="tx1"/>
                </a:solidFill>
              </a:rPr>
              <a:t> or enter Operator ID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Scan</a:t>
            </a:r>
            <a:r>
              <a:rPr lang="en-US" sz="1400" dirty="0">
                <a:solidFill>
                  <a:schemeClr val="tx1"/>
                </a:solidFill>
              </a:rPr>
              <a:t> or enter Control Lot Number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</a:rPr>
              <a:t>Scan</a:t>
            </a:r>
            <a:r>
              <a:rPr lang="en-US" sz="1400" dirty="0">
                <a:solidFill>
                  <a:schemeClr val="tx1"/>
                </a:solidFill>
              </a:rPr>
              <a:t> Cartridge Lot Number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84A0334-B919-B9F3-0450-F979F86D64AC}"/>
              </a:ext>
            </a:extLst>
          </p:cNvPr>
          <p:cNvSpPr/>
          <p:nvPr/>
        </p:nvSpPr>
        <p:spPr>
          <a:xfrm>
            <a:off x="4754850" y="294905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4C65ADE-CF09-185B-1435-444DD69D8A54}"/>
              </a:ext>
            </a:extLst>
          </p:cNvPr>
          <p:cNvSpPr/>
          <p:nvPr/>
        </p:nvSpPr>
        <p:spPr>
          <a:xfrm>
            <a:off x="3741408" y="294905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90B54D-6522-478F-9E88-181B82D10206}"/>
              </a:ext>
            </a:extLst>
          </p:cNvPr>
          <p:cNvGrpSpPr/>
          <p:nvPr/>
        </p:nvGrpSpPr>
        <p:grpSpPr>
          <a:xfrm>
            <a:off x="6554693" y="2976451"/>
            <a:ext cx="2053215" cy="1611025"/>
            <a:chOff x="5646178" y="2971292"/>
            <a:chExt cx="2053215" cy="161102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114747C-7736-34CD-33A0-FC011FBE8670}"/>
                </a:ext>
              </a:extLst>
            </p:cNvPr>
            <p:cNvGrpSpPr/>
            <p:nvPr/>
          </p:nvGrpSpPr>
          <p:grpSpPr>
            <a:xfrm>
              <a:off x="5646178" y="2971292"/>
              <a:ext cx="2053215" cy="1611025"/>
              <a:chOff x="5646178" y="2971292"/>
              <a:chExt cx="2053215" cy="1611025"/>
            </a:xfrm>
          </p:grpSpPr>
          <p:pic>
            <p:nvPicPr>
              <p:cNvPr id="48" name="Picture 47" descr="A gloved hand holding a receipt&#10;&#10;AI-generated content may be incorrect.">
                <a:extLst>
                  <a:ext uri="{FF2B5EF4-FFF2-40B4-BE49-F238E27FC236}">
                    <a16:creationId xmlns:a16="http://schemas.microsoft.com/office/drawing/2014/main" id="{274F6715-7E45-3E04-B107-DF25E22F20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42" t="8329" r="8490" b="19365"/>
              <a:stretch/>
            </p:blipFill>
            <p:spPr>
              <a:xfrm>
                <a:off x="5858926" y="3011520"/>
                <a:ext cx="1358612" cy="1214528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62CADB11-3EF0-2148-6E64-3C4E1471257E}"/>
                  </a:ext>
                </a:extLst>
              </p:cNvPr>
              <p:cNvSpPr txBox="1"/>
              <p:nvPr/>
            </p:nvSpPr>
            <p:spPr>
              <a:xfrm>
                <a:off x="6162470" y="4266846"/>
                <a:ext cx="1536923" cy="315471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745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sz="9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LASER MUST COVER ENTIRE WIDTH OF BARCODE</a:t>
                </a:r>
                <a:endParaRPr sz="900" dirty="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4B0D374-4647-9E7C-4654-25825033BED4}"/>
                  </a:ext>
                </a:extLst>
              </p:cNvPr>
              <p:cNvGrpSpPr/>
              <p:nvPr/>
            </p:nvGrpSpPr>
            <p:grpSpPr>
              <a:xfrm>
                <a:off x="5710191" y="4314207"/>
                <a:ext cx="538815" cy="226848"/>
                <a:chOff x="6981031" y="3489328"/>
                <a:chExt cx="554669" cy="231112"/>
              </a:xfrm>
            </p:grpSpPr>
            <p:pic>
              <p:nvPicPr>
                <p:cNvPr id="28" name="object 7">
                  <a:extLst>
                    <a:ext uri="{FF2B5EF4-FFF2-40B4-BE49-F238E27FC236}">
                      <a16:creationId xmlns:a16="http://schemas.microsoft.com/office/drawing/2014/main" id="{1F83DE48-770A-4E2B-9692-758E47F6F23A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981031" y="3489328"/>
                  <a:ext cx="554669" cy="231112"/>
                </a:xfrm>
                <a:prstGeom prst="rect">
                  <a:avLst/>
                </a:prstGeom>
              </p:spPr>
            </p:pic>
            <p:pic>
              <p:nvPicPr>
                <p:cNvPr id="30" name="object 8">
                  <a:extLst>
                    <a:ext uri="{FF2B5EF4-FFF2-40B4-BE49-F238E27FC236}">
                      <a16:creationId xmlns:a16="http://schemas.microsoft.com/office/drawing/2014/main" id="{9521742F-5CE2-ED0A-F566-10DE8A57F740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001801" y="3496472"/>
                  <a:ext cx="483764" cy="161580"/>
                </a:xfrm>
                <a:prstGeom prst="rect">
                  <a:avLst/>
                </a:prstGeom>
              </p:spPr>
            </p:pic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92697A5-27C9-938D-9A88-6CBB2EFBC9A7}"/>
                  </a:ext>
                </a:extLst>
              </p:cNvPr>
              <p:cNvSpPr/>
              <p:nvPr/>
            </p:nvSpPr>
            <p:spPr>
              <a:xfrm>
                <a:off x="5646178" y="2971292"/>
                <a:ext cx="231586" cy="231586"/>
              </a:xfrm>
              <a:prstGeom prst="ellipse">
                <a:avLst/>
              </a:prstGeom>
              <a:solidFill>
                <a:srgbClr val="009CDE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9144" rtlCol="0" anchor="ctr"/>
              <a:lstStyle/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7</a:t>
                </a:r>
              </a:p>
            </p:txBody>
          </p:sp>
        </p:grp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DCDB8971-569A-0941-BE58-C0DDD5374864}"/>
                </a:ext>
              </a:extLst>
            </p:cNvPr>
            <p:cNvSpPr/>
            <p:nvPr/>
          </p:nvSpPr>
          <p:spPr>
            <a:xfrm rot="6906947">
              <a:off x="6191390" y="3185452"/>
              <a:ext cx="654861" cy="1028718"/>
            </a:xfrm>
            <a:prstGeom prst="triangle">
              <a:avLst>
                <a:gd name="adj" fmla="val 45562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  <a:alpha val="77000"/>
                  </a:schemeClr>
                </a:gs>
                <a:gs pos="96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98025350-D005-F71F-09FD-69077384E851}"/>
                </a:ext>
              </a:extLst>
            </p:cNvPr>
            <p:cNvSpPr/>
            <p:nvPr/>
          </p:nvSpPr>
          <p:spPr>
            <a:xfrm>
              <a:off x="6288769" y="3573464"/>
              <a:ext cx="119599" cy="740743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3641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/>
            </a:p>
          </p:txBody>
        </p:sp>
        <p:sp>
          <p:nvSpPr>
            <p:cNvPr id="32" name="object 10">
              <a:extLst>
                <a:ext uri="{FF2B5EF4-FFF2-40B4-BE49-F238E27FC236}">
                  <a16:creationId xmlns:a16="http://schemas.microsoft.com/office/drawing/2014/main" id="{1864A553-B870-92C6-609D-5B231876826F}"/>
                </a:ext>
              </a:extLst>
            </p:cNvPr>
            <p:cNvSpPr/>
            <p:nvPr/>
          </p:nvSpPr>
          <p:spPr>
            <a:xfrm rot="18870451">
              <a:off x="6220234" y="3487935"/>
              <a:ext cx="597174" cy="771978"/>
            </a:xfrm>
            <a:custGeom>
              <a:avLst/>
              <a:gdLst/>
              <a:ahLst/>
              <a:cxnLst/>
              <a:rect l="l" t="t" r="r" b="b"/>
              <a:pathLst>
                <a:path w="563879">
                  <a:moveTo>
                    <a:pt x="0" y="0"/>
                  </a:moveTo>
                  <a:lnTo>
                    <a:pt x="563537" y="0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  <a:headEnd type="triangle" w="med" len="med"/>
              <a:tailEnd type="triangle" w="med" len="med"/>
            </a:ln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dirty="0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1FE34C5E-B699-8968-DE20-A35D8277F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0317" y="1429234"/>
            <a:ext cx="889789" cy="14585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F6B286A-64B9-F351-963D-209EE4D5FB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8462" y="1429233"/>
            <a:ext cx="926443" cy="14645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B7AC838-A909-CE1A-49FD-A4A402A9D02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783789" y="1429234"/>
            <a:ext cx="911640" cy="146450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BEF2D1-A364-5A0F-1F70-62210D843D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3879" y="1441393"/>
            <a:ext cx="910330" cy="144992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E7023DA-8856-C69D-EA90-CC8F3EA3A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524" y="2161486"/>
            <a:ext cx="889789" cy="97971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7B06D6-7B26-B14D-F94C-DC3271BE8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317" y="1884875"/>
            <a:ext cx="866134" cy="97971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0553CC-E064-EE9A-8A6F-9332CF0463C2}"/>
              </a:ext>
            </a:extLst>
          </p:cNvPr>
          <p:cNvSpPr/>
          <p:nvPr/>
        </p:nvSpPr>
        <p:spPr>
          <a:xfrm>
            <a:off x="3757550" y="13265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E6DAD4A-D2CF-2590-7BB5-B5CCC5BCC661}"/>
              </a:ext>
            </a:extLst>
          </p:cNvPr>
          <p:cNvSpPr/>
          <p:nvPr/>
        </p:nvSpPr>
        <p:spPr>
          <a:xfrm>
            <a:off x="4741690" y="13265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CF32A73-54D0-D82E-AF4F-15F22CE6D4DE}"/>
              </a:ext>
            </a:extLst>
          </p:cNvPr>
          <p:cNvSpPr/>
          <p:nvPr/>
        </p:nvSpPr>
        <p:spPr>
          <a:xfrm>
            <a:off x="5694921" y="13265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B924F82-F8A1-B784-3FB1-B8D62C12A2E9}"/>
              </a:ext>
            </a:extLst>
          </p:cNvPr>
          <p:cNvSpPr/>
          <p:nvPr/>
        </p:nvSpPr>
        <p:spPr>
          <a:xfrm>
            <a:off x="6666845" y="132659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680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435A3-C9F7-B2A5-1260-6B1DF5F08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8" descr="01_05_115_6">
            <a:extLst>
              <a:ext uri="{FF2B5EF4-FFF2-40B4-BE49-F238E27FC236}">
                <a16:creationId xmlns:a16="http://schemas.microsoft.com/office/drawing/2014/main" id="{A765CFDB-D650-62F4-DCAB-DA1552C7D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4176" r="12620" b="18932"/>
          <a:stretch/>
        </p:blipFill>
        <p:spPr bwMode="auto">
          <a:xfrm>
            <a:off x="5327750" y="3554802"/>
            <a:ext cx="1080580" cy="102433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01_05_115_4">
            <a:extLst>
              <a:ext uri="{FF2B5EF4-FFF2-40B4-BE49-F238E27FC236}">
                <a16:creationId xmlns:a16="http://schemas.microsoft.com/office/drawing/2014/main" id="{F88E5799-DD06-6AB3-2506-AA07FB6C8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9239" r="13387" b="17678"/>
          <a:stretch/>
        </p:blipFill>
        <p:spPr bwMode="auto">
          <a:xfrm>
            <a:off x="6485677" y="1336451"/>
            <a:ext cx="1035113" cy="96983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01_05_115_5">
            <a:extLst>
              <a:ext uri="{FF2B5EF4-FFF2-40B4-BE49-F238E27FC236}">
                <a16:creationId xmlns:a16="http://schemas.microsoft.com/office/drawing/2014/main" id="{6E3BB23B-C6E7-DBCD-70D8-6729A449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907" r="8788" b="18149"/>
          <a:stretch/>
        </p:blipFill>
        <p:spPr bwMode="auto">
          <a:xfrm>
            <a:off x="5300909" y="2424938"/>
            <a:ext cx="1107421" cy="101914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027570-7503-0339-1B17-9357AEB0191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5" t="11211" r="15496" b="4687"/>
          <a:stretch/>
        </p:blipFill>
        <p:spPr>
          <a:xfrm>
            <a:off x="6489918" y="2424937"/>
            <a:ext cx="2090490" cy="101386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DEE9FA45-F152-880D-5863-E6870D04F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1" t="76212" r="32652" b="4787"/>
          <a:stretch/>
        </p:blipFill>
        <p:spPr>
          <a:xfrm>
            <a:off x="6485677" y="3554802"/>
            <a:ext cx="1045215" cy="10472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E52FC-130B-F633-5D3C-92621BE2C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Coagulation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A25E10-7147-41CE-F57C-A2A72C5EC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39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663982-4179-195F-3BFF-313B4A66D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427969"/>
            <a:ext cx="4491235" cy="3397250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COAGULATION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the pouch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cap and stopper from vials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Pour entire contents of diluent into lyophilized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plasma vial, replace stopper, allow vial to sit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Gently swirl vial for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  <a:r>
              <a:rPr lang="en-US" sz="1400" dirty="0">
                <a:solidFill>
                  <a:schemeClr val="tx1"/>
                </a:solidFill>
              </a:rPr>
              <a:t>, then gently invert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seconds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Use plastic pipette or plain plastic syringe to immediately transfer solution from vial into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Fill cartridge and immediately close cartridge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insert into analyzer</a:t>
            </a:r>
          </a:p>
        </p:txBody>
      </p:sp>
      <p:pic>
        <p:nvPicPr>
          <p:cNvPr id="8" name="Picture 7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3F971A7B-8B44-0912-D157-3DD7C9724B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8379" r="21643" b="73083"/>
          <a:stretch/>
        </p:blipFill>
        <p:spPr>
          <a:xfrm>
            <a:off x="5273215" y="1336451"/>
            <a:ext cx="1041322" cy="953506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1005F8-F4F7-0C4F-F3A6-8C775B573D7E}"/>
              </a:ext>
            </a:extLst>
          </p:cNvPr>
          <p:cNvSpPr/>
          <p:nvPr/>
        </p:nvSpPr>
        <p:spPr>
          <a:xfrm>
            <a:off x="5212721" y="122665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5621CD-300E-9348-2853-9AD597ED7F7F}"/>
              </a:ext>
            </a:extLst>
          </p:cNvPr>
          <p:cNvSpPr/>
          <p:nvPr/>
        </p:nvSpPr>
        <p:spPr>
          <a:xfrm>
            <a:off x="5231343" y="234506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72B9D1-2809-B1B1-5189-6CFBB976A537}"/>
              </a:ext>
            </a:extLst>
          </p:cNvPr>
          <p:cNvSpPr/>
          <p:nvPr/>
        </p:nvSpPr>
        <p:spPr>
          <a:xfrm>
            <a:off x="5288678" y="3474975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664F421-EE92-20E2-E1D5-E6D78026A19D}"/>
              </a:ext>
            </a:extLst>
          </p:cNvPr>
          <p:cNvSpPr/>
          <p:nvPr/>
        </p:nvSpPr>
        <p:spPr>
          <a:xfrm>
            <a:off x="6447402" y="3474975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2E13BD-8050-87AB-3E4E-53007AEBA8DD}"/>
              </a:ext>
            </a:extLst>
          </p:cNvPr>
          <p:cNvSpPr/>
          <p:nvPr/>
        </p:nvSpPr>
        <p:spPr>
          <a:xfrm>
            <a:off x="6376399" y="122665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9C26F2F-E692-F914-3D8F-0394A49B8FAC}"/>
              </a:ext>
            </a:extLst>
          </p:cNvPr>
          <p:cNvSpPr/>
          <p:nvPr/>
        </p:nvSpPr>
        <p:spPr>
          <a:xfrm>
            <a:off x="5953432" y="3084595"/>
            <a:ext cx="400656" cy="4137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1B6BFF-955D-1322-3924-E6E833012EA0}"/>
              </a:ext>
            </a:extLst>
          </p:cNvPr>
          <p:cNvCxnSpPr>
            <a:cxnSpLocks/>
          </p:cNvCxnSpPr>
          <p:nvPr/>
        </p:nvCxnSpPr>
        <p:spPr>
          <a:xfrm>
            <a:off x="7512159" y="2450738"/>
            <a:ext cx="2823" cy="62852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E9A9D2-1A24-F847-91B4-4EA5B4374036}"/>
              </a:ext>
            </a:extLst>
          </p:cNvPr>
          <p:cNvGrpSpPr/>
          <p:nvPr/>
        </p:nvGrpSpPr>
        <p:grpSpPr>
          <a:xfrm>
            <a:off x="7333491" y="3084234"/>
            <a:ext cx="406305" cy="408830"/>
            <a:chOff x="8089170" y="2120279"/>
            <a:chExt cx="496878" cy="49996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3E39DF7-DC2E-4B10-55FB-2B36758A459D}"/>
                </a:ext>
              </a:extLst>
            </p:cNvPr>
            <p:cNvSpPr/>
            <p:nvPr/>
          </p:nvSpPr>
          <p:spPr>
            <a:xfrm>
              <a:off x="8089170" y="2120279"/>
              <a:ext cx="496878" cy="4778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6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434119-AE34-C410-5204-1CCCF6E2E7A9}"/>
                </a:ext>
              </a:extLst>
            </p:cNvPr>
            <p:cNvGrpSpPr/>
            <p:nvPr/>
          </p:nvGrpSpPr>
          <p:grpSpPr>
            <a:xfrm>
              <a:off x="8134350" y="2168669"/>
              <a:ext cx="396548" cy="451577"/>
              <a:chOff x="5324830" y="1757974"/>
              <a:chExt cx="396548" cy="451577"/>
            </a:xfrm>
          </p:grpSpPr>
          <p:sp>
            <p:nvSpPr>
              <p:cNvPr id="7" name="TextBox 18">
                <a:extLst>
                  <a:ext uri="{FF2B5EF4-FFF2-40B4-BE49-F238E27FC236}">
                    <a16:creationId xmlns:a16="http://schemas.microsoft.com/office/drawing/2014/main" id="{9BCF0A0D-20B5-E3DD-0BE4-95AA9AF593DA}"/>
                  </a:ext>
                </a:extLst>
              </p:cNvPr>
              <p:cNvSpPr txBox="1"/>
              <p:nvPr/>
            </p:nvSpPr>
            <p:spPr>
              <a:xfrm>
                <a:off x="5334799" y="1842081"/>
                <a:ext cx="386579" cy="301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00" b="1" dirty="0">
                    <a:solidFill>
                      <a:srgbClr val="C6006F"/>
                    </a:solidFill>
                  </a:rPr>
                  <a:t>30</a:t>
                </a:r>
              </a:p>
            </p:txBody>
          </p:sp>
          <p:sp>
            <p:nvSpPr>
              <p:cNvPr id="10" name="Arrow: Curved Right 9">
                <a:extLst>
                  <a:ext uri="{FF2B5EF4-FFF2-40B4-BE49-F238E27FC236}">
                    <a16:creationId xmlns:a16="http://schemas.microsoft.com/office/drawing/2014/main" id="{5F084B4B-119A-8B10-FAA5-C643C6DC6DF7}"/>
                  </a:ext>
                </a:extLst>
              </p:cNvPr>
              <p:cNvSpPr/>
              <p:nvPr/>
            </p:nvSpPr>
            <p:spPr>
              <a:xfrm rot="18000187">
                <a:off x="5509171" y="1811803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Arrow: Curved Right 12">
                <a:extLst>
                  <a:ext uri="{FF2B5EF4-FFF2-40B4-BE49-F238E27FC236}">
                    <a16:creationId xmlns:a16="http://schemas.microsoft.com/office/drawing/2014/main" id="{73E33E13-C7D2-EA3F-4916-E948E9727EA6}"/>
                  </a:ext>
                </a:extLst>
              </p:cNvPr>
              <p:cNvSpPr/>
              <p:nvPr/>
            </p:nvSpPr>
            <p:spPr>
              <a:xfrm rot="7195145">
                <a:off x="5392529" y="1788795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BF310C66-4457-C28C-8608-1E9A7DC9D544}"/>
                  </a:ext>
                </a:extLst>
              </p:cNvPr>
              <p:cNvSpPr txBox="1"/>
              <p:nvPr/>
            </p:nvSpPr>
            <p:spPr>
              <a:xfrm>
                <a:off x="5324830" y="1983719"/>
                <a:ext cx="225911" cy="2258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6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D3DAE71-F96B-0000-7459-2A6CAF6D1FA9}"/>
              </a:ext>
            </a:extLst>
          </p:cNvPr>
          <p:cNvSpPr/>
          <p:nvPr/>
        </p:nvSpPr>
        <p:spPr>
          <a:xfrm>
            <a:off x="7364300" y="2345063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E4469-7DBA-D336-AB51-5BFAAD03551D}"/>
              </a:ext>
            </a:extLst>
          </p:cNvPr>
          <p:cNvSpPr txBox="1"/>
          <p:nvPr/>
        </p:nvSpPr>
        <p:spPr>
          <a:xfrm>
            <a:off x="7308589" y="3308398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C6006F"/>
                </a:solidFill>
              </a:rPr>
              <a:t>SEC</a:t>
            </a:r>
          </a:p>
        </p:txBody>
      </p:sp>
      <p:pic>
        <p:nvPicPr>
          <p:cNvPr id="42" name="Picture 41" descr="A blue circle with a number one and a arrow&#10;&#10;AI-generated content may be incorrect.">
            <a:extLst>
              <a:ext uri="{FF2B5EF4-FFF2-40B4-BE49-F238E27FC236}">
                <a16:creationId xmlns:a16="http://schemas.microsoft.com/office/drawing/2014/main" id="{8AA890A2-CBE4-778E-0BAB-15FB6FE192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81" y="3083405"/>
            <a:ext cx="412981" cy="41298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31606F7-68F1-8140-E45A-FA6DA113F96C}"/>
              </a:ext>
            </a:extLst>
          </p:cNvPr>
          <p:cNvSpPr txBox="1"/>
          <p:nvPr/>
        </p:nvSpPr>
        <p:spPr>
          <a:xfrm>
            <a:off x="5920292" y="3301317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accent1"/>
                </a:solidFill>
              </a:rPr>
              <a:t>MIN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91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2573-31F1-6A56-353E-7B5F10128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everal boxes with blue text and vials&#10;&#10;AI-generated content may be incorrect.">
            <a:extLst>
              <a:ext uri="{FF2B5EF4-FFF2-40B4-BE49-F238E27FC236}">
                <a16:creationId xmlns:a16="http://schemas.microsoft.com/office/drawing/2014/main" id="{D850D273-2904-967C-1A49-6BD1A8D2D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051" y="2177144"/>
            <a:ext cx="2978396" cy="232314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D1A6223-5D13-A79B-C82C-FA5B6E151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0610"/>
            <a:ext cx="8138160" cy="390526"/>
          </a:xfrm>
        </p:spPr>
        <p:txBody>
          <a:bodyPr/>
          <a:lstStyle/>
          <a:p>
            <a:r>
              <a:rPr lang="en-US" dirty="0"/>
              <a:t>i-STAT 1 System Quality Control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0F03C-7300-AED5-6C27-9B5D5BAA28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1E0CC-2D87-8FE8-D4E4-BB632D354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0130" y="1283991"/>
            <a:ext cx="3984625" cy="1284583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THE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Internal Electronic Simulator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External Electronic Simulator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Quality Control using liquid control materials</a:t>
            </a: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A33E5C-B9FF-59D4-9407-32715D0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740" y="3199583"/>
            <a:ext cx="822960" cy="11899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C0C144-7684-689D-A1FC-E3C850B22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362" y="1926282"/>
            <a:ext cx="870505" cy="2482697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C4FD40-DDCA-7CD9-D739-72F5BABEA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8798" y="1912139"/>
            <a:ext cx="832282" cy="2477399"/>
          </a:xfrm>
          <a:prstGeom prst="rect">
            <a:avLst/>
          </a:prstGeom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8600FF2-6322-798B-9984-B4FD77BF02A3}"/>
              </a:ext>
            </a:extLst>
          </p:cNvPr>
          <p:cNvGrpSpPr/>
          <p:nvPr/>
        </p:nvGrpSpPr>
        <p:grpSpPr>
          <a:xfrm>
            <a:off x="231287" y="1329815"/>
            <a:ext cx="636502" cy="636502"/>
            <a:chOff x="209550" y="1333500"/>
            <a:chExt cx="781050" cy="781050"/>
          </a:xfrm>
        </p:grpSpPr>
        <p:pic>
          <p:nvPicPr>
            <p:cNvPr id="10" name="Picture 9" descr="A blue and black water drop&#10;&#10;AI-generated content may be incorrect.">
              <a:extLst>
                <a:ext uri="{FF2B5EF4-FFF2-40B4-BE49-F238E27FC236}">
                  <a16:creationId xmlns:a16="http://schemas.microsoft.com/office/drawing/2014/main" id="{8E7D90F8-C8D5-15AC-75CC-C9F767ED4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9550" y="1333500"/>
              <a:ext cx="781050" cy="7810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4704D6-0559-55D0-9C87-5AADD1E1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9237" t="17315" r="12206" b="26010"/>
            <a:stretch/>
          </p:blipFill>
          <p:spPr>
            <a:xfrm>
              <a:off x="407298" y="1674254"/>
              <a:ext cx="409713" cy="26965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66132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E999-0519-4A99-F600-5CDF5D8BD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1F4F-A992-0DC4-156D-30D4AFF2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388833" cy="390526"/>
          </a:xfrm>
        </p:spPr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Coagulation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  <a:endParaRPr lang="en-US" sz="14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413420-2AFC-86C9-8C2F-E70338393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40</a:t>
            </a:fld>
            <a:endParaRPr lang="en-IN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6312A1-3E8D-D69E-964B-D698E8EEFF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008120" cy="3397250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COAGULATION CARTRIDGES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Review Results: Value Assignment Sheets (VAS):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Manually compare  test results to expected values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results fall outside expected range, follow your facility’s policy. </a:t>
            </a:r>
          </a:p>
          <a:p>
            <a:pPr>
              <a:lnSpc>
                <a:spcPts val="1400"/>
              </a:lnSpc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8807B-7E6C-18C2-FCCE-595C180E258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55" y="1425638"/>
            <a:ext cx="2743200" cy="155593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schemeClr val="tx1">
                <a:lumMod val="50000"/>
                <a:lumOff val="5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C344C1-94B6-EF50-4F2E-8ECDFF894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770" y="3069481"/>
            <a:ext cx="2743200" cy="1517409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ctr" rotWithShape="0">
              <a:schemeClr val="tx1">
                <a:lumMod val="50000"/>
                <a:lumOff val="50000"/>
              </a:scheme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0555D7-5985-3CE4-14F6-FB8A5D16D72B}"/>
              </a:ext>
            </a:extLst>
          </p:cNvPr>
          <p:cNvSpPr/>
          <p:nvPr/>
        </p:nvSpPr>
        <p:spPr>
          <a:xfrm>
            <a:off x="7529564" y="1987341"/>
            <a:ext cx="834572" cy="2322286"/>
          </a:xfrm>
          <a:prstGeom prst="rect">
            <a:avLst/>
          </a:prstGeom>
          <a:solidFill>
            <a:srgbClr val="FFFF99">
              <a:alpha val="20000"/>
            </a:srgbClr>
          </a:solidFill>
          <a:ln w="12700">
            <a:solidFill>
              <a:srgbClr val="F6C028"/>
            </a:solidFill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B4118-F3D8-FE85-D19E-26767D1128CB}"/>
              </a:ext>
            </a:extLst>
          </p:cNvPr>
          <p:cNvGrpSpPr/>
          <p:nvPr/>
        </p:nvGrpSpPr>
        <p:grpSpPr>
          <a:xfrm>
            <a:off x="4332430" y="1567323"/>
            <a:ext cx="2242702" cy="816866"/>
            <a:chOff x="4074837" y="1763385"/>
            <a:chExt cx="2242702" cy="8168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495FFA-E1D7-39B8-F011-B667B3CB3E9E}"/>
                </a:ext>
              </a:extLst>
            </p:cNvPr>
            <p:cNvSpPr txBox="1"/>
            <p:nvPr/>
          </p:nvSpPr>
          <p:spPr>
            <a:xfrm>
              <a:off x="4074837" y="1763385"/>
              <a:ext cx="107593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CONTROL LOT NUMBER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F285DC-198E-00C5-CD72-76939BB0E71B}"/>
                </a:ext>
              </a:extLst>
            </p:cNvPr>
            <p:cNvSpPr txBox="1"/>
            <p:nvPr/>
          </p:nvSpPr>
          <p:spPr>
            <a:xfrm>
              <a:off x="4129144" y="1894256"/>
              <a:ext cx="102944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CONTROL EXPIRATION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41FD68-8DC8-E688-3F23-4F080CFADECE}"/>
                </a:ext>
              </a:extLst>
            </p:cNvPr>
            <p:cNvSpPr txBox="1"/>
            <p:nvPr/>
          </p:nvSpPr>
          <p:spPr>
            <a:xfrm>
              <a:off x="4115572" y="22724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CARTRIDGE TYPE &amp;</a:t>
              </a:r>
              <a:br>
                <a:rPr lang="en-US" sz="700" b="1" dirty="0">
                  <a:solidFill>
                    <a:schemeClr val="accent1"/>
                  </a:solidFill>
                </a:rPr>
              </a:br>
              <a:r>
                <a:rPr lang="en-US" sz="700" b="1" dirty="0">
                  <a:solidFill>
                    <a:schemeClr val="accent1"/>
                  </a:solidFill>
                </a:rPr>
                <a:t>LOT DESIGNATE LETTER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FD8ECA-B68F-A07E-BAEF-AAA421FD4E55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5" y="1867375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12C87C-85F3-E21F-0BE8-FD8DB0494852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5" y="1994283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EF7C40-397E-3621-0A31-351AA61A46F0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4" y="2377002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8C2E8E-5256-A1EC-D569-3E735E6A9CAD}"/>
                </a:ext>
              </a:extLst>
            </p:cNvPr>
            <p:cNvSpPr/>
            <p:nvPr/>
          </p:nvSpPr>
          <p:spPr>
            <a:xfrm>
              <a:off x="5621796" y="1830923"/>
              <a:ext cx="693329" cy="12192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4F528E-798A-91D3-5EE5-99CF73E41E68}"/>
                </a:ext>
              </a:extLst>
            </p:cNvPr>
            <p:cNvSpPr/>
            <p:nvPr/>
          </p:nvSpPr>
          <p:spPr>
            <a:xfrm>
              <a:off x="5624210" y="2227143"/>
              <a:ext cx="693329" cy="24816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BE226EC-24B9-6F7D-99D9-F49C85F320A0}"/>
                </a:ext>
              </a:extLst>
            </p:cNvPr>
            <p:cNvSpPr/>
            <p:nvPr/>
          </p:nvSpPr>
          <p:spPr>
            <a:xfrm>
              <a:off x="5621475" y="1957931"/>
              <a:ext cx="693329" cy="12192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8733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B5071-3DEC-44EE-BDF8-087076DD5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C4449-C7A3-278B-79C6-C26903DD9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for </a:t>
            </a:r>
            <a:br>
              <a:rPr lang="en-US" dirty="0"/>
            </a:br>
            <a:r>
              <a:rPr lang="en-US" b="1" dirty="0"/>
              <a:t>High Sensitivity Troponin-I (hs-TnI)</a:t>
            </a:r>
            <a:r>
              <a:rPr lang="en-US" dirty="0"/>
              <a:t> cartridges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7886D-82DD-EF98-1657-2C1A4EC885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41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C03F2-DFBC-FB94-088E-F686DD021D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513839"/>
            <a:ext cx="5117295" cy="2613913"/>
          </a:xfrm>
        </p:spPr>
        <p:txBody>
          <a:bodyPr/>
          <a:lstStyle/>
          <a:p>
            <a:r>
              <a:rPr lang="en-US" dirty="0"/>
              <a:t>LIQUID CONTROLS FOR HS-TNI CARTRIDGES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levels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verify the integrity of newly received cartridges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Ready-to-use liquid control requiring no reconstitution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Store frozen at ≤ -20 °C (-4°F) until the expiration date printed on the box and vial labels.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Prior to testing, allow the controls to stand at room temperature 18-30°С (64-86°F) for a minimum of 15 minutes.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May be stored at room temp or refrigerated 2-8°C (35-46°F) up to 4 hours prior to testing – DO NOT refreeze.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835B86-E607-8E9E-4A2E-9B67BD42E7BF}"/>
              </a:ext>
            </a:extLst>
          </p:cNvPr>
          <p:cNvGrpSpPr/>
          <p:nvPr/>
        </p:nvGrpSpPr>
        <p:grpSpPr>
          <a:xfrm>
            <a:off x="454660" y="4023649"/>
            <a:ext cx="4574540" cy="565772"/>
            <a:chOff x="531366" y="4212890"/>
            <a:chExt cx="4574540" cy="5657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9D6893-F63E-AB4D-AF90-5A9F810FD615}"/>
                </a:ext>
              </a:extLst>
            </p:cNvPr>
            <p:cNvSpPr txBox="1"/>
            <p:nvPr/>
          </p:nvSpPr>
          <p:spPr>
            <a:xfrm>
              <a:off x="827604" y="4316997"/>
              <a:ext cx="4278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>
                <a:spcAft>
                  <a:spcPts val="450"/>
                </a:spcAft>
              </a:pPr>
              <a:r>
                <a:rPr lang="en-US" sz="1000" b="1" dirty="0">
                  <a:cs typeface="Calibri" panose="020F0502020204030204" pitchFamily="34" charset="0"/>
                </a:rPr>
                <a:t>For your safety, use Universal Precautions when handling this product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7DDAC63-4374-7EBA-5E1E-CA1A312739E0}"/>
                </a:ext>
              </a:extLst>
            </p:cNvPr>
            <p:cNvCxnSpPr>
              <a:cxnSpLocks/>
            </p:cNvCxnSpPr>
            <p:nvPr/>
          </p:nvCxnSpPr>
          <p:spPr>
            <a:xfrm>
              <a:off x="531366" y="4212890"/>
              <a:ext cx="4408285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D87DF2EC-605F-32E1-8E95-E661FF661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66" y="4376725"/>
              <a:ext cx="342207" cy="34220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A10436-B636-08C5-A8F6-E6D3A38D6D3D}"/>
              </a:ext>
            </a:extLst>
          </p:cNvPr>
          <p:cNvGrpSpPr/>
          <p:nvPr/>
        </p:nvGrpSpPr>
        <p:grpSpPr>
          <a:xfrm>
            <a:off x="6521534" y="1817404"/>
            <a:ext cx="2119546" cy="1233592"/>
            <a:chOff x="6234191" y="1352280"/>
            <a:chExt cx="2119546" cy="1233592"/>
          </a:xfrm>
        </p:grpSpPr>
        <p:pic>
          <p:nvPicPr>
            <p:cNvPr id="17" name="Picture 16" descr="A white box with a label&#10;&#10;AI-generated content may be incorrect.">
              <a:extLst>
                <a:ext uri="{FF2B5EF4-FFF2-40B4-BE49-F238E27FC236}">
                  <a16:creationId xmlns:a16="http://schemas.microsoft.com/office/drawing/2014/main" id="{8F6856BD-2E3F-0867-98D3-84619982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0" t="29432" r="24851" b="24958"/>
            <a:stretch>
              <a:fillRect/>
            </a:stretch>
          </p:blipFill>
          <p:spPr>
            <a:xfrm>
              <a:off x="6799257" y="1352280"/>
              <a:ext cx="1554480" cy="945175"/>
            </a:xfrm>
            <a:prstGeom prst="rect">
              <a:avLst/>
            </a:prstGeom>
          </p:spPr>
        </p:pic>
        <p:pic>
          <p:nvPicPr>
            <p:cNvPr id="13" name="Picture 12" descr="A white box with black text&#10;&#10;AI-generated content may be incorrect.">
              <a:extLst>
                <a:ext uri="{FF2B5EF4-FFF2-40B4-BE49-F238E27FC236}">
                  <a16:creationId xmlns:a16="http://schemas.microsoft.com/office/drawing/2014/main" id="{280B68B1-C1B5-CCD5-07B7-9365E2C79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47" t="27948" r="25911" b="27732"/>
            <a:stretch>
              <a:fillRect/>
            </a:stretch>
          </p:blipFill>
          <p:spPr>
            <a:xfrm>
              <a:off x="6234191" y="1651254"/>
              <a:ext cx="1554480" cy="934618"/>
            </a:xfrm>
            <a:prstGeom prst="rect">
              <a:avLst/>
            </a:prstGeom>
          </p:spPr>
        </p:pic>
      </p:grpSp>
      <p:pic>
        <p:nvPicPr>
          <p:cNvPr id="11" name="Picture 10" descr="A group of small bottles next to a box&#10;&#10;AI-generated content may be incorrect.">
            <a:extLst>
              <a:ext uri="{FF2B5EF4-FFF2-40B4-BE49-F238E27FC236}">
                <a16:creationId xmlns:a16="http://schemas.microsoft.com/office/drawing/2014/main" id="{B37D0ABB-A329-4784-3E13-91CA364095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2080" y1="28912" x2="23105" y2="27416"/>
                        <a14:foregroundMark x1="18284" y1="34452" x2="22014" y2="29008"/>
                        <a14:foregroundMark x1="18587" y1="35625" x2="19454" y2="29576"/>
                        <a14:foregroundMark x1="73332" y1="34026" x2="68626" y2="29212"/>
                        <a14:foregroundMark x1="74441" y1="35161" x2="73332" y2="34026"/>
                        <a14:foregroundMark x1="81277" y1="42155" x2="74441" y2="35161"/>
                        <a14:foregroundMark x1="18582" y1="33459" x2="18582" y2="29770"/>
                        <a14:foregroundMark x1="75461" y1="36484" x2="76596" y2="31758"/>
                        <a14:foregroundMark x1="51631" y1="75992" x2="52057" y2="69187"/>
                        <a14:backgroundMark x1="61702" y1="79206" x2="61702" y2="79206"/>
                        <a14:backgroundMark x1="72340" y1="75425" x2="72340" y2="75425"/>
                        <a14:backgroundMark x1="74184" y1="35161" x2="74184" y2="35161"/>
                        <a14:backgroundMark x1="73475" y1="34026" x2="73475" y2="34026"/>
                        <a14:backgroundMark x1="72908" y1="34026" x2="72908" y2="34026"/>
                        <a14:backgroundMark x1="19291" y1="26465" x2="23546" y2="25520"/>
                        <a14:backgroundMark x1="59149" y1="26843" x2="70071" y2="260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66" y="1856439"/>
            <a:ext cx="2931603" cy="2198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042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D6007-5FE6-1067-BF07-7026D95D5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hand in glove holding a white label with a barcode on it&#10;&#10;AI-generated content may be incorrect.">
            <a:extLst>
              <a:ext uri="{FF2B5EF4-FFF2-40B4-BE49-F238E27FC236}">
                <a16:creationId xmlns:a16="http://schemas.microsoft.com/office/drawing/2014/main" id="{4E8B7A1C-D6D9-00BE-B75A-D96DC483D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55" r="398" b="11236"/>
          <a:stretch/>
        </p:blipFill>
        <p:spPr>
          <a:xfrm>
            <a:off x="7512881" y="3159891"/>
            <a:ext cx="1583150" cy="928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16EB3-025F-BB40-B56A-B373D6FBF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367" y="3103289"/>
            <a:ext cx="910329" cy="14499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9D4C4-FB1E-1550-616E-B44CD6ECC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904" y="3103289"/>
            <a:ext cx="906204" cy="1449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A6DB5-D039-E1AB-51B2-42EF4C4D5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5707" y="1462907"/>
            <a:ext cx="889789" cy="1458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A82E6-D969-0B9B-4B95-7F07C8F72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5003" y="1462906"/>
            <a:ext cx="926443" cy="1464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CDC3D-281C-2459-CEEC-FC8E565120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93783" y="1462907"/>
            <a:ext cx="911640" cy="146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F23AF2-8122-1A2F-FE63-4891C53BE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3873" y="1475066"/>
            <a:ext cx="910330" cy="1449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FE21D2-DC8F-A137-9B89-2F62D4685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569594"/>
            <a:ext cx="8583274" cy="390526"/>
          </a:xfrm>
        </p:spPr>
        <p:txBody>
          <a:bodyPr/>
          <a:lstStyle/>
          <a:p>
            <a:r>
              <a:rPr lang="en-US" dirty="0"/>
              <a:t>Quality Control using i-STAT Liquid Controls for</a:t>
            </a:r>
            <a:br>
              <a:rPr lang="en-US" dirty="0"/>
            </a:br>
            <a:r>
              <a:rPr lang="en-US" b="1" dirty="0"/>
              <a:t>hs-TnI</a:t>
            </a:r>
            <a:r>
              <a:rPr lang="en-US" dirty="0"/>
              <a:t> cartridges </a:t>
            </a:r>
            <a:r>
              <a:rPr lang="en-US" sz="1400" i="1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019E96-AF50-41DD-56BF-5155ADED18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42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27930-3911-1244-3245-C1038F1A3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513839"/>
            <a:ext cx="3196365" cy="3202397"/>
          </a:xfrm>
        </p:spPr>
        <p:txBody>
          <a:bodyPr/>
          <a:lstStyle/>
          <a:p>
            <a:r>
              <a:rPr lang="en-US" dirty="0"/>
              <a:t>LIQUID CONTROLS FOR HS-TNI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Prepare the analyzer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Turn on analyzer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  <a:r>
              <a:rPr lang="en-US" sz="1400" dirty="0">
                <a:solidFill>
                  <a:schemeClr val="tx1"/>
                </a:solidFill>
              </a:rPr>
              <a:t> key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to select Quality Tests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 to select Control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Scan or enter Operator ID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Scan or enter Control Lot Number</a:t>
            </a:r>
          </a:p>
          <a:p>
            <a:pPr marL="342900" indent="-342900">
              <a:lnSpc>
                <a:spcPts val="15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accent3"/>
                </a:solidFill>
                <a:cs typeface="Calibri"/>
              </a:rPr>
              <a:t>Scan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 Cartridge Lot Number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BDD838-08B1-BCFD-8A7F-A5548371C087}"/>
              </a:ext>
            </a:extLst>
          </p:cNvPr>
          <p:cNvSpPr/>
          <p:nvPr/>
        </p:nvSpPr>
        <p:spPr>
          <a:xfrm>
            <a:off x="4986111" y="127133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159CC3-891D-E77D-7E67-7D22E6B6736C}"/>
              </a:ext>
            </a:extLst>
          </p:cNvPr>
          <p:cNvSpPr/>
          <p:nvPr/>
        </p:nvSpPr>
        <p:spPr>
          <a:xfrm>
            <a:off x="5937468" y="127133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763BE1-E4E6-275C-3CC4-03637364607F}"/>
              </a:ext>
            </a:extLst>
          </p:cNvPr>
          <p:cNvSpPr/>
          <p:nvPr/>
        </p:nvSpPr>
        <p:spPr>
          <a:xfrm>
            <a:off x="6862112" y="127133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2E09DC-E55E-0E46-EE87-FBFE65F1556A}"/>
              </a:ext>
            </a:extLst>
          </p:cNvPr>
          <p:cNvSpPr/>
          <p:nvPr/>
        </p:nvSpPr>
        <p:spPr>
          <a:xfrm>
            <a:off x="7832476" y="127133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C70CD9-4C25-A229-720A-B34859960C58}"/>
              </a:ext>
            </a:extLst>
          </p:cNvPr>
          <p:cNvSpPr/>
          <p:nvPr/>
        </p:nvSpPr>
        <p:spPr>
          <a:xfrm>
            <a:off x="5001351" y="29274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63C176-813B-D19C-F9E8-C434CC8C1A96}"/>
              </a:ext>
            </a:extLst>
          </p:cNvPr>
          <p:cNvSpPr/>
          <p:nvPr/>
        </p:nvSpPr>
        <p:spPr>
          <a:xfrm>
            <a:off x="5937468" y="292741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91AC5-CE42-93F0-6691-3EFEE2D15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914" y="2195159"/>
            <a:ext cx="889789" cy="97971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CC104E-6EC5-1A84-6A73-C9117713B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707" y="1925805"/>
            <a:ext cx="866134" cy="97971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EAC4051-7790-FC9C-6689-1C59099FA5A0}"/>
              </a:ext>
            </a:extLst>
          </p:cNvPr>
          <p:cNvGrpSpPr/>
          <p:nvPr/>
        </p:nvGrpSpPr>
        <p:grpSpPr>
          <a:xfrm>
            <a:off x="7530110" y="3624333"/>
            <a:ext cx="1841997" cy="987698"/>
            <a:chOff x="6461907" y="3545745"/>
            <a:chExt cx="1989202" cy="10666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9B44D34-E1EC-64BE-4CAB-CB9833F37B4C}"/>
                </a:ext>
              </a:extLst>
            </p:cNvPr>
            <p:cNvGrpSpPr/>
            <p:nvPr/>
          </p:nvGrpSpPr>
          <p:grpSpPr>
            <a:xfrm>
              <a:off x="6914186" y="3545745"/>
              <a:ext cx="1536923" cy="1066631"/>
              <a:chOff x="7069198" y="3335175"/>
              <a:chExt cx="1536923" cy="1066631"/>
            </a:xfrm>
          </p:grpSpPr>
          <p:sp>
            <p:nvSpPr>
              <p:cNvPr id="29" name="object 10">
                <a:extLst>
                  <a:ext uri="{FF2B5EF4-FFF2-40B4-BE49-F238E27FC236}">
                    <a16:creationId xmlns:a16="http://schemas.microsoft.com/office/drawing/2014/main" id="{31BB3FEF-E6B8-06E4-DC8B-AECFDF870ED5}"/>
                  </a:ext>
                </a:extLst>
              </p:cNvPr>
              <p:cNvSpPr/>
              <p:nvPr/>
            </p:nvSpPr>
            <p:spPr>
              <a:xfrm rot="21119870">
                <a:off x="7270201" y="3335175"/>
                <a:ext cx="656666" cy="762920"/>
              </a:xfrm>
              <a:custGeom>
                <a:avLst/>
                <a:gdLst/>
                <a:ahLst/>
                <a:cxnLst/>
                <a:rect l="l" t="t" r="r" b="b"/>
                <a:pathLst>
                  <a:path w="563879">
                    <a:moveTo>
                      <a:pt x="0" y="0"/>
                    </a:moveTo>
                    <a:lnTo>
                      <a:pt x="563537" y="0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  <a:headEnd type="triangle" w="med" len="med"/>
                <a:tailEnd type="triangle" w="med" len="med"/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  <p:sp>
            <p:nvSpPr>
              <p:cNvPr id="30" name="object 18">
                <a:extLst>
                  <a:ext uri="{FF2B5EF4-FFF2-40B4-BE49-F238E27FC236}">
                    <a16:creationId xmlns:a16="http://schemas.microsoft.com/office/drawing/2014/main" id="{9462070D-1E76-CDDF-B85E-0AB1BB29E921}"/>
                  </a:ext>
                </a:extLst>
              </p:cNvPr>
              <p:cNvSpPr txBox="1"/>
              <p:nvPr/>
            </p:nvSpPr>
            <p:spPr>
              <a:xfrm>
                <a:off x="7069198" y="4127598"/>
                <a:ext cx="1536923" cy="274208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8745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LASER MUST COVER </a:t>
                </a:r>
                <a:b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</a:br>
                <a:r>
                  <a:rPr lang="en-US" sz="7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ENTIRE WIDTH OF BARCODE</a:t>
                </a:r>
                <a:endParaRPr sz="700" dirty="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1" name="object 9">
                <a:extLst>
                  <a:ext uri="{FF2B5EF4-FFF2-40B4-BE49-F238E27FC236}">
                    <a16:creationId xmlns:a16="http://schemas.microsoft.com/office/drawing/2014/main" id="{1230B341-E5AA-A99D-148B-1D0434A76614}"/>
                  </a:ext>
                </a:extLst>
              </p:cNvPr>
              <p:cNvSpPr/>
              <p:nvPr/>
            </p:nvSpPr>
            <p:spPr>
              <a:xfrm>
                <a:off x="7549333" y="3341559"/>
                <a:ext cx="119598" cy="740743"/>
              </a:xfrm>
              <a:custGeom>
                <a:avLst/>
                <a:gdLst/>
                <a:ahLst/>
                <a:cxnLst/>
                <a:rect l="l" t="t" r="r" b="b"/>
                <a:pathLst>
                  <a:path h="184150">
                    <a:moveTo>
                      <a:pt x="0" y="0"/>
                    </a:moveTo>
                    <a:lnTo>
                      <a:pt x="0" y="183641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</a:ln>
            </p:spPr>
            <p:txBody>
              <a:bodyPr wrap="square" lIns="0" tIns="0" rIns="0" bIns="0" rtlCol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2C17FB-2C84-613F-11FF-7865251D16AF}"/>
                </a:ext>
              </a:extLst>
            </p:cNvPr>
            <p:cNvGrpSpPr/>
            <p:nvPr/>
          </p:nvGrpSpPr>
          <p:grpSpPr>
            <a:xfrm>
              <a:off x="6461907" y="4385529"/>
              <a:ext cx="538815" cy="226848"/>
              <a:chOff x="6981031" y="3489328"/>
              <a:chExt cx="554669" cy="231112"/>
            </a:xfrm>
          </p:grpSpPr>
          <p:pic>
            <p:nvPicPr>
              <p:cNvPr id="26" name="object 7">
                <a:extLst>
                  <a:ext uri="{FF2B5EF4-FFF2-40B4-BE49-F238E27FC236}">
                    <a16:creationId xmlns:a16="http://schemas.microsoft.com/office/drawing/2014/main" id="{297991C3-C87E-0F4B-DAB5-67266A79B52F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981031" y="3489328"/>
                <a:ext cx="554669" cy="231112"/>
              </a:xfrm>
              <a:prstGeom prst="rect">
                <a:avLst/>
              </a:prstGeom>
            </p:spPr>
          </p:pic>
          <p:pic>
            <p:nvPicPr>
              <p:cNvPr id="27" name="object 8">
                <a:extLst>
                  <a:ext uri="{FF2B5EF4-FFF2-40B4-BE49-F238E27FC236}">
                    <a16:creationId xmlns:a16="http://schemas.microsoft.com/office/drawing/2014/main" id="{246248FD-FE0E-8BE3-4846-9E172F836BB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001801" y="3496472"/>
                <a:ext cx="483764" cy="161580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F4102E-4E51-C6BA-DE13-B5D9BE2089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9127" y="3096058"/>
            <a:ext cx="901994" cy="1449927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A5AEFB2-EBE7-D550-3701-13563BFAF261}"/>
              </a:ext>
            </a:extLst>
          </p:cNvPr>
          <p:cNvSpPr/>
          <p:nvPr/>
        </p:nvSpPr>
        <p:spPr>
          <a:xfrm>
            <a:off x="7408711" y="2980265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1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3AC2D-090E-CEBF-7425-8315D7B9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holding a device&#10;&#10;AI-generated content may be incorrect.">
            <a:extLst>
              <a:ext uri="{FF2B5EF4-FFF2-40B4-BE49-F238E27FC236}">
                <a16:creationId xmlns:a16="http://schemas.microsoft.com/office/drawing/2014/main" id="{1B56E82F-C11B-6AFC-118C-160DCEA8A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2" t="30982" r="7424" b="20155"/>
          <a:stretch>
            <a:fillRect/>
          </a:stretch>
        </p:blipFill>
        <p:spPr>
          <a:xfrm>
            <a:off x="6417743" y="3052657"/>
            <a:ext cx="1484664" cy="1400685"/>
          </a:xfrm>
          <a:prstGeom prst="rect">
            <a:avLst/>
          </a:prstGeom>
        </p:spPr>
      </p:pic>
      <p:pic>
        <p:nvPicPr>
          <p:cNvPr id="27" name="Picture 5" descr="01_05_125_3">
            <a:extLst>
              <a:ext uri="{FF2B5EF4-FFF2-40B4-BE49-F238E27FC236}">
                <a16:creationId xmlns:a16="http://schemas.microsoft.com/office/drawing/2014/main" id="{14F329FC-7536-F0B7-9305-E431205D8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7350" r="7901" b="17926"/>
          <a:stretch/>
        </p:blipFill>
        <p:spPr bwMode="auto">
          <a:xfrm>
            <a:off x="4799765" y="3059401"/>
            <a:ext cx="1525859" cy="1399956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715A5-80A0-CA23-3DB7-6F25A10BBF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02" t="4605" r="9352" b="17640"/>
          <a:stretch/>
        </p:blipFill>
        <p:spPr>
          <a:xfrm>
            <a:off x="4822138" y="1616170"/>
            <a:ext cx="1503486" cy="134329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1B60F5-E815-CCE4-D839-C6EDC7D9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</p:spPr>
        <p:txBody>
          <a:bodyPr/>
          <a:lstStyle/>
          <a:p>
            <a:r>
              <a:rPr lang="en-US" dirty="0"/>
              <a:t>Quality Control using i-STAT Liquid Controls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hs-TnI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28886-FE62-8B7C-3FA7-C4417A2007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43</a:t>
            </a:fld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ACC09-3C0B-799D-881F-C8E03EE15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513839"/>
            <a:ext cx="3461236" cy="2623263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HS-TNI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portion pack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Mix control solution thoroughly by gently inverting the vial 10 times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Dispense drop of control solution from vial into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analyzer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F2E439-8C6A-7C52-CFDB-E7CFC360C402}"/>
              </a:ext>
            </a:extLst>
          </p:cNvPr>
          <p:cNvSpPr/>
          <p:nvPr/>
        </p:nvSpPr>
        <p:spPr>
          <a:xfrm>
            <a:off x="4724200" y="1511666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B47D6A-3F3A-5369-B16C-4B99F8FA32E1}"/>
              </a:ext>
            </a:extLst>
          </p:cNvPr>
          <p:cNvSpPr/>
          <p:nvPr/>
        </p:nvSpPr>
        <p:spPr>
          <a:xfrm>
            <a:off x="4724200" y="2966211"/>
            <a:ext cx="210547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1352DD-B9F2-FEAE-1855-BF96F2FFFC17}"/>
              </a:ext>
            </a:extLst>
          </p:cNvPr>
          <p:cNvSpPr/>
          <p:nvPr/>
        </p:nvSpPr>
        <p:spPr>
          <a:xfrm>
            <a:off x="6292652" y="296621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7" name="Picture 6" descr="A hand in a glove holding a small bottle of liquid&#10;&#10;AI-generated content may be incorrect.">
            <a:extLst>
              <a:ext uri="{FF2B5EF4-FFF2-40B4-BE49-F238E27FC236}">
                <a16:creationId xmlns:a16="http://schemas.microsoft.com/office/drawing/2014/main" id="{0E085E25-3A94-72D0-480E-DD9322849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37" y="1602989"/>
            <a:ext cx="1501270" cy="135647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808800B-47C1-CCAE-47D9-7AC3479EA9E7}"/>
              </a:ext>
            </a:extLst>
          </p:cNvPr>
          <p:cNvSpPr/>
          <p:nvPr/>
        </p:nvSpPr>
        <p:spPr>
          <a:xfrm>
            <a:off x="6292652" y="1500889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7277D8-443D-2727-9334-19DA3CFAAF93}"/>
              </a:ext>
            </a:extLst>
          </p:cNvPr>
          <p:cNvGrpSpPr/>
          <p:nvPr/>
        </p:nvGrpSpPr>
        <p:grpSpPr>
          <a:xfrm>
            <a:off x="6524238" y="1915517"/>
            <a:ext cx="524503" cy="430453"/>
            <a:chOff x="7195797" y="389839"/>
            <a:chExt cx="524503" cy="43045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7EAC40-E3C5-0168-CBCC-4EC724E0D7AC}"/>
                </a:ext>
              </a:extLst>
            </p:cNvPr>
            <p:cNvSpPr txBox="1"/>
            <p:nvPr/>
          </p:nvSpPr>
          <p:spPr>
            <a:xfrm>
              <a:off x="7195797" y="389839"/>
              <a:ext cx="524503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l"/>
              <a:r>
                <a:rPr lang="en-US" b="1" dirty="0">
                  <a:solidFill>
                    <a:srgbClr val="C6006F"/>
                  </a:solidFill>
                </a:rPr>
                <a:t>10x</a:t>
              </a:r>
              <a:endParaRPr lang="en-US" b="1" dirty="0">
                <a:solidFill>
                  <a:srgbClr val="C6006F"/>
                </a:solidFill>
                <a:ea typeface="Calibri"/>
                <a:cs typeface="Calibri"/>
              </a:endParaRPr>
            </a:p>
          </p:txBody>
        </p:sp>
        <p:sp>
          <p:nvSpPr>
            <p:cNvPr id="33" name="Arrow: Up 32">
              <a:extLst>
                <a:ext uri="{FF2B5EF4-FFF2-40B4-BE49-F238E27FC236}">
                  <a16:creationId xmlns:a16="http://schemas.microsoft.com/office/drawing/2014/main" id="{7C9C4AB0-B422-FEC4-5A39-060D8F14F586}"/>
                </a:ext>
              </a:extLst>
            </p:cNvPr>
            <p:cNvSpPr/>
            <p:nvPr/>
          </p:nvSpPr>
          <p:spPr>
            <a:xfrm>
              <a:off x="7282433" y="680902"/>
              <a:ext cx="127945" cy="134809"/>
            </a:xfrm>
            <a:prstGeom prst="upArrow">
              <a:avLst/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id="{01A0AA2E-6C10-F68C-0BF2-6367B0AC0546}"/>
                </a:ext>
              </a:extLst>
            </p:cNvPr>
            <p:cNvSpPr/>
            <p:nvPr/>
          </p:nvSpPr>
          <p:spPr>
            <a:xfrm rot="10800000">
              <a:off x="7402280" y="685483"/>
              <a:ext cx="127945" cy="134809"/>
            </a:xfrm>
            <a:prstGeom prst="upArrow">
              <a:avLst/>
            </a:prstGeom>
            <a:solidFill>
              <a:srgbClr val="C600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93519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0954E-7A63-A8DF-C46F-93A079B42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77103C-F3EF-C86E-978D-1D5FEB9A0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411" y="1460017"/>
            <a:ext cx="2650647" cy="18145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1CA38-EA74-21C8-9A24-FC5EF610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Control using i-STAT Liquid Controls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hs-TnI</a:t>
            </a:r>
            <a:r>
              <a:rPr lang="en-US" dirty="0"/>
              <a:t> cartridges </a:t>
            </a:r>
            <a:r>
              <a:rPr lang="en-US" sz="1400" dirty="0"/>
              <a:t>– cont.</a:t>
            </a:r>
            <a:endParaRPr lang="en-US" sz="14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1B7094-970E-55E5-6F26-B471D804AA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44</a:t>
            </a:fld>
            <a:endParaRPr lang="en-IN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AB56808-142E-558D-0FB4-1DD03212F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498317"/>
            <a:ext cx="4908718" cy="3397250"/>
          </a:xfrm>
        </p:spPr>
        <p:txBody>
          <a:bodyPr/>
          <a:lstStyle/>
          <a:p>
            <a:r>
              <a:rPr lang="en-US" dirty="0"/>
              <a:t>LIQUID CONTROLS FOR </a:t>
            </a:r>
            <a:br>
              <a:rPr lang="en-US" dirty="0"/>
            </a:br>
            <a:r>
              <a:rPr lang="en-US" dirty="0"/>
              <a:t>HS-TNI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Review Results: 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3"/>
                </a:solidFill>
              </a:rPr>
              <a:t>Value Assignment Sheets (VAS):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Manually compare  test results to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expected values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results fall outside expected range,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follow your facility’s policy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3"/>
                </a:solidFill>
              </a:rPr>
              <a:t>Electronic Value Assignment Sheets (eVAS)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When using Liquid Control Pass/Fail </a:t>
            </a:r>
            <a:b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determination with eVAS, the analyzer </a:t>
            </a:r>
            <a:b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will automatically determine if the controls </a:t>
            </a:r>
            <a:b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tested are in range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342900" indent="-34290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E62CF6-5E45-9470-5B1A-22AD7FD54325}"/>
              </a:ext>
            </a:extLst>
          </p:cNvPr>
          <p:cNvGrpSpPr/>
          <p:nvPr/>
        </p:nvGrpSpPr>
        <p:grpSpPr>
          <a:xfrm>
            <a:off x="4074837" y="1655383"/>
            <a:ext cx="2224658" cy="816866"/>
            <a:chOff x="4074837" y="1763385"/>
            <a:chExt cx="2224658" cy="8168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C32627-4EF5-B663-96F2-CA24018EA53B}"/>
                </a:ext>
              </a:extLst>
            </p:cNvPr>
            <p:cNvSpPr txBox="1"/>
            <p:nvPr/>
          </p:nvSpPr>
          <p:spPr>
            <a:xfrm>
              <a:off x="4074837" y="1763385"/>
              <a:ext cx="107593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CONTROL LOT NUMBER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D3783EF-9084-47B4-FE82-745A4BF6F396}"/>
                </a:ext>
              </a:extLst>
            </p:cNvPr>
            <p:cNvSpPr txBox="1"/>
            <p:nvPr/>
          </p:nvSpPr>
          <p:spPr>
            <a:xfrm>
              <a:off x="4129144" y="1894256"/>
              <a:ext cx="102944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CONTROL EXPIRATION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2CFAB1-7806-C507-623F-9640062D9B2A}"/>
                </a:ext>
              </a:extLst>
            </p:cNvPr>
            <p:cNvSpPr txBox="1"/>
            <p:nvPr/>
          </p:nvSpPr>
          <p:spPr>
            <a:xfrm>
              <a:off x="4115572" y="2272474"/>
              <a:ext cx="10615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700" b="1" dirty="0">
                  <a:solidFill>
                    <a:schemeClr val="accent1"/>
                  </a:solidFill>
                </a:rPr>
                <a:t>CARTRIDGE TYPE &amp;</a:t>
              </a:r>
              <a:br>
                <a:rPr lang="en-US" sz="700" b="1" dirty="0">
                  <a:solidFill>
                    <a:schemeClr val="accent1"/>
                  </a:solidFill>
                </a:rPr>
              </a:br>
              <a:r>
                <a:rPr lang="en-US" sz="700" b="1" dirty="0">
                  <a:solidFill>
                    <a:schemeClr val="accent1"/>
                  </a:solidFill>
                </a:rPr>
                <a:t>LOT DESIGNATE LETTER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6C14046-84A8-AF17-472D-12832B715210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5" y="1867375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7DE23D5-6595-D86B-69C7-642BFD6E2754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5" y="1994283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679C7A4-87CF-BDF6-F441-B6A95FB1F5EF}"/>
                </a:ext>
              </a:extLst>
            </p:cNvPr>
            <p:cNvCxnSpPr>
              <a:cxnSpLocks/>
            </p:cNvCxnSpPr>
            <p:nvPr/>
          </p:nvCxnSpPr>
          <p:spPr>
            <a:xfrm>
              <a:off x="5122204" y="2377002"/>
              <a:ext cx="467407" cy="0"/>
            </a:xfrm>
            <a:prstGeom prst="straightConnector1">
              <a:avLst/>
            </a:prstGeom>
            <a:ln>
              <a:solidFill>
                <a:srgbClr val="009CDE"/>
              </a:solidFill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C2FEDB-B8BD-E3D9-D56D-EA6AE2D78E32}"/>
                </a:ext>
              </a:extLst>
            </p:cNvPr>
            <p:cNvSpPr/>
            <p:nvPr/>
          </p:nvSpPr>
          <p:spPr>
            <a:xfrm>
              <a:off x="5606166" y="1799663"/>
              <a:ext cx="693329" cy="12192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65BD2A2-FACB-DC06-CCE1-C66ADB78B1E8}"/>
                </a:ext>
              </a:extLst>
            </p:cNvPr>
            <p:cNvSpPr/>
            <p:nvPr/>
          </p:nvSpPr>
          <p:spPr>
            <a:xfrm>
              <a:off x="5600765" y="2227143"/>
              <a:ext cx="693329" cy="24816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7F272F-7E60-7C6B-3837-0038B8FDF54F}"/>
                </a:ext>
              </a:extLst>
            </p:cNvPr>
            <p:cNvSpPr/>
            <p:nvPr/>
          </p:nvSpPr>
          <p:spPr>
            <a:xfrm>
              <a:off x="5605845" y="1926671"/>
              <a:ext cx="693329" cy="121920"/>
            </a:xfrm>
            <a:prstGeom prst="rect">
              <a:avLst/>
            </a:prstGeom>
            <a:solidFill>
              <a:srgbClr val="FFF6CC">
                <a:alpha val="20000"/>
              </a:srgbClr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86C6214-21CB-4004-C23E-9D834752633A}"/>
              </a:ext>
            </a:extLst>
          </p:cNvPr>
          <p:cNvSpPr/>
          <p:nvPr/>
        </p:nvSpPr>
        <p:spPr>
          <a:xfrm>
            <a:off x="7188820" y="2008611"/>
            <a:ext cx="751937" cy="1288277"/>
          </a:xfrm>
          <a:prstGeom prst="rect">
            <a:avLst/>
          </a:prstGeom>
          <a:solidFill>
            <a:srgbClr val="FFF6CC">
              <a:alpha val="20000"/>
            </a:srgb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8825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0DD7D3-D278-BF30-7242-243D7D3D6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1" y="1287167"/>
            <a:ext cx="4354214" cy="3397250"/>
          </a:xfrm>
        </p:spPr>
        <p:txBody>
          <a:bodyPr/>
          <a:lstStyle/>
          <a:p>
            <a:r>
              <a:rPr lang="en-US" sz="1400" b="1" dirty="0">
                <a:solidFill>
                  <a:schemeClr val="accent1"/>
                </a:solidFill>
              </a:rPr>
              <a:t>You have completed the </a:t>
            </a:r>
            <a:r>
              <a:rPr lang="en-US" sz="1400" b="1" i="1" dirty="0">
                <a:solidFill>
                  <a:schemeClr val="accent1"/>
                </a:solidFill>
              </a:rPr>
              <a:t>i-STAT 1 </a:t>
            </a:r>
            <a:r>
              <a:rPr lang="en-US" sz="1400" b="1" dirty="0">
                <a:solidFill>
                  <a:schemeClr val="accent1"/>
                </a:solidFill>
              </a:rPr>
              <a:t>System Quality Control lesson. You should now have a full understanding of: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tx1"/>
                </a:solidFill>
              </a:rPr>
              <a:t>i-STAT</a:t>
            </a:r>
            <a:r>
              <a:rPr lang="en-US" sz="1400" dirty="0">
                <a:solidFill>
                  <a:schemeClr val="tx1"/>
                </a:solidFill>
              </a:rPr>
              <a:t> Electronic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Liquid QC Features and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How to perform Quality Control tests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CA5FBC-3A20-3D9E-A3AC-8B197EE2B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C6DE5-D957-FBF8-2618-C09C6B0DE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45</a:t>
            </a:fld>
            <a:endParaRPr lang="en-IN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050707C-911F-F8B8-23FA-292CA7E352D0}"/>
              </a:ext>
            </a:extLst>
          </p:cNvPr>
          <p:cNvSpPr txBox="1"/>
          <p:nvPr/>
        </p:nvSpPr>
        <p:spPr>
          <a:xfrm>
            <a:off x="548071" y="152774"/>
            <a:ext cx="6966096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1300" dirty="0">
                <a:solidFill>
                  <a:srgbClr val="004F70"/>
                </a:solidFill>
                <a:latin typeface="Calibri"/>
                <a:cs typeface="Calibri"/>
              </a:rPr>
              <a:t>i-STAT LEARNNG SYSTEM / i-STAT 1 SYSTEM QUALITY CONTROL</a:t>
            </a:r>
            <a:endParaRPr lang="en-US" sz="1300" spc="75" dirty="0">
              <a:solidFill>
                <a:srgbClr val="004F70"/>
              </a:solidFill>
              <a:latin typeface="Calibri"/>
              <a:cs typeface="Calibri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67849E9-F8A2-F670-B547-7A63AB946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89" y="1064682"/>
            <a:ext cx="2016604" cy="659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4C391-699C-B22F-E1EA-F0318AA57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7749" y="2050750"/>
            <a:ext cx="4023360" cy="2068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436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962F82-9768-84E6-761F-CFC006CFCE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578" y="2166848"/>
            <a:ext cx="7742022" cy="2016532"/>
          </a:xfrm>
        </p:spPr>
        <p:txBody>
          <a:bodyPr/>
          <a:lstStyle/>
          <a:p>
            <a:r>
              <a:rPr lang="en-US" sz="2800" dirty="0"/>
              <a:t>You have completed the lesson </a:t>
            </a:r>
            <a:br>
              <a:rPr lang="en-US" sz="2800" dirty="0"/>
            </a:br>
            <a:r>
              <a:rPr lang="en-US" sz="2800" dirty="0"/>
              <a:t>i-STAT </a:t>
            </a:r>
            <a:r>
              <a:rPr lang="en-US" sz="2800"/>
              <a:t>1 Quality </a:t>
            </a:r>
            <a:r>
              <a:rPr lang="en-US" sz="2800" dirty="0"/>
              <a:t>Control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29FD182-1BE2-4918-CEF3-912AD144F780}"/>
              </a:ext>
            </a:extLst>
          </p:cNvPr>
          <p:cNvSpPr txBox="1">
            <a:spLocks/>
          </p:cNvSpPr>
          <p:nvPr/>
        </p:nvSpPr>
        <p:spPr bwMode="gray">
          <a:xfrm>
            <a:off x="487578" y="1508760"/>
            <a:ext cx="7742022" cy="583718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37160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Congratulations!</a:t>
            </a:r>
          </a:p>
          <a:p>
            <a:endParaRPr lang="en-US" sz="36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EE3A01E-7C59-CB6A-6763-0CA59F729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CA4217-11AF-495E-E7FF-1C1C0A21D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6" name="Picture 5" descr="A close-up of a device&#10;&#10;Description automatically generated">
            <a:extLst>
              <a:ext uri="{FF2B5EF4-FFF2-40B4-BE49-F238E27FC236}">
                <a16:creationId xmlns:a16="http://schemas.microsoft.com/office/drawing/2014/main" id="{A2AFF4BC-9DCD-C706-CC22-570A5B063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446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+mn-lt"/>
              </a:rPr>
              <a:t>i-STAT 1 SYSTEM QUALITY CONTROL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</a:rPr>
              <a:t>Electronic Simulator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7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E465-4C30-606D-3FB1-DA196BCE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FCCAB8-8350-74B6-7102-FAB1C59F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6003678" cy="390526"/>
          </a:xfrm>
        </p:spPr>
        <p:txBody>
          <a:bodyPr/>
          <a:lstStyle/>
          <a:p>
            <a:r>
              <a:rPr lang="en-US" dirty="0"/>
              <a:t>i-STAT Electronic Simulators – Internal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B3FFD-B982-6533-F0D0-961188B91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EAB2-DBB4-FF7E-D0D9-B095D8C87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611" y="1287167"/>
            <a:ext cx="3678787" cy="3397250"/>
          </a:xfrm>
        </p:spPr>
        <p:txBody>
          <a:bodyPr/>
          <a:lstStyle/>
          <a:p>
            <a:r>
              <a:rPr lang="en-US" dirty="0"/>
              <a:t>INTERNAL ELECTRONIC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Independent check of analyzer’s ability to take accurate and sensitive measurements of voltage, current, and resistance from the cartridge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Test performed </a:t>
            </a:r>
            <a:r>
              <a:rPr lang="en-US" sz="1400" b="1" i="1" dirty="0">
                <a:solidFill>
                  <a:schemeClr val="tx1"/>
                </a:solidFill>
              </a:rPr>
              <a:t>automatically</a:t>
            </a:r>
            <a:r>
              <a:rPr lang="en-US" sz="1400" dirty="0">
                <a:solidFill>
                  <a:schemeClr val="tx1"/>
                </a:solidFill>
              </a:rPr>
              <a:t> when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Adds </a:t>
            </a:r>
            <a:r>
              <a:rPr lang="en-US" sz="1400" b="1" dirty="0">
                <a:solidFill>
                  <a:schemeClr val="tx1"/>
                </a:solidFill>
              </a:rPr>
              <a:t>20 seconds </a:t>
            </a:r>
            <a:r>
              <a:rPr lang="en-US" sz="1400" dirty="0">
                <a:solidFill>
                  <a:schemeClr val="tx1"/>
                </a:solidFill>
              </a:rPr>
              <a:t>to a cartridge testing cycle during the ‘Identifying Cartridge’ 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the simulator test passes, the cartridge test cycle proceeds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the “</a:t>
            </a:r>
            <a:r>
              <a:rPr lang="en-US" sz="1400" dirty="0">
                <a:solidFill>
                  <a:schemeClr val="accent3"/>
                </a:solidFill>
              </a:rPr>
              <a:t>Electronic Simulator Fail</a:t>
            </a:r>
            <a:r>
              <a:rPr lang="en-US" sz="1400" dirty="0">
                <a:solidFill>
                  <a:schemeClr val="tx1"/>
                </a:solidFill>
              </a:rPr>
              <a:t>” message appears, follow facility’s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F4AE81-8450-0C82-B7AB-6F4D3550FF1D}"/>
              </a:ext>
            </a:extLst>
          </p:cNvPr>
          <p:cNvGrpSpPr/>
          <p:nvPr/>
        </p:nvGrpSpPr>
        <p:grpSpPr>
          <a:xfrm>
            <a:off x="4402903" y="2055221"/>
            <a:ext cx="4238177" cy="2183799"/>
            <a:chOff x="4327581" y="1287167"/>
            <a:chExt cx="4407579" cy="2271087"/>
          </a:xfrm>
        </p:grpSpPr>
        <p:pic>
          <p:nvPicPr>
            <p:cNvPr id="2" name="Picture 1" descr="A screen shot of a test&#10;&#10;AI-generated content may be incorrect.">
              <a:extLst>
                <a:ext uri="{FF2B5EF4-FFF2-40B4-BE49-F238E27FC236}">
                  <a16:creationId xmlns:a16="http://schemas.microsoft.com/office/drawing/2014/main" id="{352C5DFC-41CC-5FE2-876E-28B723E2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6049" y="1287167"/>
              <a:ext cx="1395770" cy="22710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 descr="A close-up of a sign&#10;&#10;AI-generated content may be incorrect.">
              <a:extLst>
                <a:ext uri="{FF2B5EF4-FFF2-40B4-BE49-F238E27FC236}">
                  <a16:creationId xmlns:a16="http://schemas.microsoft.com/office/drawing/2014/main" id="{C7CDFD79-B887-2387-B267-FB0D70E5A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7581" y="1290894"/>
              <a:ext cx="1438425" cy="226450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 descr="A screen shot of a computer&#10;&#10;AI-generated content may be incorrect.">
              <a:extLst>
                <a:ext uri="{FF2B5EF4-FFF2-40B4-BE49-F238E27FC236}">
                  <a16:creationId xmlns:a16="http://schemas.microsoft.com/office/drawing/2014/main" id="{666E5EB9-0F56-458C-CED4-AF9DDE9EC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5900" y="1287167"/>
              <a:ext cx="1369260" cy="2268231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D61434-2E88-1FD4-1AFF-941DE1C1D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7233" y="1398729"/>
              <a:ext cx="1106594" cy="22130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BFDE9F-3F9E-5152-2430-2B6B8F315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4486" y="2307920"/>
              <a:ext cx="1106594" cy="221309"/>
            </a:xfrm>
            <a:prstGeom prst="rect">
              <a:avLst/>
            </a:prstGeom>
            <a:solidFill>
              <a:srgbClr val="FFFF99">
                <a:alpha val="15000"/>
              </a:srgbClr>
            </a:solidFill>
            <a:ln w="19050">
              <a:solidFill>
                <a:srgbClr val="F6C028"/>
              </a:solidFill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6" name="Picture 15" descr="A blue and black circular sign with a arrow&#10;&#10;AI-generated content may be incorrect.">
            <a:extLst>
              <a:ext uri="{FF2B5EF4-FFF2-40B4-BE49-F238E27FC236}">
                <a16:creationId xmlns:a16="http://schemas.microsoft.com/office/drawing/2014/main" id="{E8174681-21AF-E38E-525D-6DBE06E5C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64" y="1228144"/>
            <a:ext cx="693610" cy="693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286FF5-EE82-0E09-E2CC-A43E899F40BB}"/>
              </a:ext>
            </a:extLst>
          </p:cNvPr>
          <p:cNvSpPr txBox="1"/>
          <p:nvPr/>
        </p:nvSpPr>
        <p:spPr>
          <a:xfrm>
            <a:off x="6333015" y="1633927"/>
            <a:ext cx="45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SEC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5B988-E496-135B-DE88-056B7C0E7D17}"/>
              </a:ext>
            </a:extLst>
          </p:cNvPr>
          <p:cNvSpPr txBox="1"/>
          <p:nvPr/>
        </p:nvSpPr>
        <p:spPr>
          <a:xfrm>
            <a:off x="4626381" y="3538335"/>
            <a:ext cx="936183" cy="27699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CARTRIDGE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5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D4ED-0767-5E06-1BD9-0AE76FC7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i-STAT Electronic Simulators - External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691916-798F-51C7-0999-D9C6A6517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7</a:t>
            </a:fld>
            <a:endParaRPr lang="en-I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5BAF6E8-8D2B-5185-23F3-A1533AFEAE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733800" cy="3397250"/>
          </a:xfrm>
        </p:spPr>
        <p:txBody>
          <a:bodyPr/>
          <a:lstStyle/>
          <a:p>
            <a:r>
              <a:rPr lang="en-US" dirty="0"/>
              <a:t>EXTERNAL ELECTRONIC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Independent check of analyzer’s ability to take accurate and sensitive measurements of voltage, current, and resistance from the cartridge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Performed after an internal Simulator failure or when required by facility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B0A9C2-9494-A43E-3740-245B9F72707F}"/>
              </a:ext>
            </a:extLst>
          </p:cNvPr>
          <p:cNvCxnSpPr>
            <a:cxnSpLocks/>
          </p:cNvCxnSpPr>
          <p:nvPr/>
        </p:nvCxnSpPr>
        <p:spPr>
          <a:xfrm>
            <a:off x="7686040" y="2776152"/>
            <a:ext cx="0" cy="57156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7753C74-31D8-2886-28B1-4FD75DC0E5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282" y="1182847"/>
            <a:ext cx="3794220" cy="3501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85A8B-8698-252B-33A8-6B691B30C55A}"/>
              </a:ext>
            </a:extLst>
          </p:cNvPr>
          <p:cNvSpPr txBox="1"/>
          <p:nvPr/>
        </p:nvSpPr>
        <p:spPr>
          <a:xfrm>
            <a:off x="7520502" y="2201929"/>
            <a:ext cx="9860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/>
                </a:solidFill>
              </a:rPr>
              <a:t>EXTERNAL ELECTRONIC </a:t>
            </a:r>
            <a:br>
              <a:rPr lang="en-US" sz="1050" b="1" dirty="0">
                <a:solidFill>
                  <a:schemeClr val="accent1"/>
                </a:solidFill>
              </a:rPr>
            </a:br>
            <a:r>
              <a:rPr lang="en-US" sz="1050" b="1" dirty="0">
                <a:solidFill>
                  <a:schemeClr val="accent1"/>
                </a:solidFill>
              </a:rPr>
              <a:t>SIMULATOR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6ADEA-7278-9326-ABCB-EA0704320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647" y="1182847"/>
            <a:ext cx="1120574" cy="3215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65E8B-4924-A01F-717F-6DBE2E11DB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710" y="1182847"/>
            <a:ext cx="1105752" cy="3215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75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BF42-64BC-4B22-416A-E62BB18E3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hand wearing a glove holding a usb drive&#10;&#10;AI-generated content may be incorrect.">
            <a:extLst>
              <a:ext uri="{FF2B5EF4-FFF2-40B4-BE49-F238E27FC236}">
                <a16:creationId xmlns:a16="http://schemas.microsoft.com/office/drawing/2014/main" id="{150AEAB9-D585-8B50-6BF1-C48914C8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1"/>
          <a:stretch/>
        </p:blipFill>
        <p:spPr>
          <a:xfrm>
            <a:off x="6448038" y="3047554"/>
            <a:ext cx="2128330" cy="152635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9" descr="A close-up of a test menu&#10;&#10;AI-generated content may be incorrect.">
            <a:extLst>
              <a:ext uri="{FF2B5EF4-FFF2-40B4-BE49-F238E27FC236}">
                <a16:creationId xmlns:a16="http://schemas.microsoft.com/office/drawing/2014/main" id="{1F17DE4D-D89F-49FB-AF10-4B694432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684" y="1366301"/>
            <a:ext cx="965549" cy="154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FCC0D9-0E4E-7220-2113-0E4A68B11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038" y="1355548"/>
            <a:ext cx="985767" cy="157162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79C66-B1A9-DBDE-5E35-4315540C8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845231" cy="390526"/>
          </a:xfrm>
        </p:spPr>
        <p:txBody>
          <a:bodyPr/>
          <a:lstStyle/>
          <a:p>
            <a:r>
              <a:rPr lang="en-US" dirty="0"/>
              <a:t>i-STAT Electronic Simulators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2E257-F489-2C81-990C-0A7EABDC3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8</a:t>
            </a:fld>
            <a:endParaRPr lang="en-I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2903AA-4B29-8BAA-1B48-06A6824729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398521" cy="3397250"/>
          </a:xfrm>
        </p:spPr>
        <p:txBody>
          <a:bodyPr/>
          <a:lstStyle/>
          <a:p>
            <a:r>
              <a:rPr lang="en-US" dirty="0"/>
              <a:t>PERFORMING AN EXTERNAL ELECTRONIC SIMULATOR TEST</a:t>
            </a:r>
          </a:p>
          <a:p>
            <a:r>
              <a:rPr lang="en-US" sz="1400" b="1" dirty="0">
                <a:solidFill>
                  <a:schemeClr val="accent1"/>
                </a:solidFill>
              </a:rPr>
              <a:t>Run a Simulator test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Turn on the analyzer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3</a:t>
            </a:r>
            <a:r>
              <a:rPr lang="en-US" sz="1400" dirty="0">
                <a:solidFill>
                  <a:schemeClr val="tx1"/>
                </a:solidFill>
              </a:rPr>
              <a:t> for Quality Tests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Press </a:t>
            </a:r>
            <a:r>
              <a:rPr lang="en-US" sz="1400" dirty="0">
                <a:solidFill>
                  <a:schemeClr val="accent3"/>
                </a:solidFill>
              </a:rPr>
              <a:t>4</a:t>
            </a:r>
            <a:r>
              <a:rPr lang="en-US" sz="1400" dirty="0">
                <a:solidFill>
                  <a:schemeClr val="tx1"/>
                </a:solidFill>
              </a:rPr>
              <a:t> for Simulator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Enter the Operator ID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Enter the Simulator ID</a:t>
            </a:r>
          </a:p>
          <a:p>
            <a:pPr marL="342900" indent="-342900"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Insert the external Electronic Simulator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E4A2C-7472-6176-FE9F-82A20F34F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162" y="1360156"/>
            <a:ext cx="969649" cy="1544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D58054-CB42-ACCF-C79C-F2536B4DEF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208" y="1360156"/>
            <a:ext cx="962159" cy="1544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8DE192-0BA3-7A10-06BA-C39F878EC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8163" y="3018194"/>
            <a:ext cx="972320" cy="1555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561A74-F6ED-B11F-79E2-7FF73C26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6486" y="3018194"/>
            <a:ext cx="970498" cy="155571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101C2A8-CCD6-43AD-944D-7C055894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720" y="2138169"/>
            <a:ext cx="962159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28CECA3-88EE-0FE9-5481-6F24B519D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208" y="2132360"/>
            <a:ext cx="962159" cy="9989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91437A4-E381-BDCC-858A-42B30B1E0346}"/>
              </a:ext>
            </a:extLst>
          </p:cNvPr>
          <p:cNvSpPr/>
          <p:nvPr/>
        </p:nvSpPr>
        <p:spPr>
          <a:xfrm>
            <a:off x="4546639" y="1189810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DA8508A-1750-EBC5-AA69-1BD74F79BECD}"/>
              </a:ext>
            </a:extLst>
          </p:cNvPr>
          <p:cNvSpPr/>
          <p:nvPr/>
        </p:nvSpPr>
        <p:spPr>
          <a:xfrm>
            <a:off x="5725938" y="1189810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5AF4DC0-2455-6684-6395-91EC3D757555}"/>
              </a:ext>
            </a:extLst>
          </p:cNvPr>
          <p:cNvSpPr/>
          <p:nvPr/>
        </p:nvSpPr>
        <p:spPr>
          <a:xfrm>
            <a:off x="6830512" y="1189810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DB06716-AE6E-C21B-5758-E97BC23225CE}"/>
              </a:ext>
            </a:extLst>
          </p:cNvPr>
          <p:cNvSpPr/>
          <p:nvPr/>
        </p:nvSpPr>
        <p:spPr>
          <a:xfrm>
            <a:off x="7965729" y="1189810"/>
            <a:ext cx="239735" cy="239735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EF8F316-5904-EAA1-51EE-23A50F943B5F}"/>
              </a:ext>
            </a:extLst>
          </p:cNvPr>
          <p:cNvSpPr/>
          <p:nvPr/>
        </p:nvSpPr>
        <p:spPr>
          <a:xfrm>
            <a:off x="4530949" y="290167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F5F5D4A-88B7-44DB-4BBE-EE55AAC5CD10}"/>
              </a:ext>
            </a:extLst>
          </p:cNvPr>
          <p:cNvSpPr/>
          <p:nvPr/>
        </p:nvSpPr>
        <p:spPr>
          <a:xfrm>
            <a:off x="5699760" y="290167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586DB52-1B90-A720-C3BB-20A169392AE7}"/>
              </a:ext>
            </a:extLst>
          </p:cNvPr>
          <p:cNvSpPr/>
          <p:nvPr/>
        </p:nvSpPr>
        <p:spPr>
          <a:xfrm>
            <a:off x="7408214" y="290167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419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CE7C-E679-6580-F87C-1ED48C2F9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459F1-F86D-4D6F-37BB-A0EC8332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4384605" cy="390526"/>
          </a:xfrm>
        </p:spPr>
        <p:txBody>
          <a:bodyPr/>
          <a:lstStyle/>
          <a:p>
            <a:r>
              <a:rPr lang="en-US" dirty="0"/>
              <a:t>i-STAT Electronic Simulators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1B655-9CA2-9ACB-D41A-178D04CBE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9</a:t>
            </a:fld>
            <a:endParaRPr lang="en-IN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50412A-309E-9EF9-302E-5E7F90F19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87167"/>
            <a:ext cx="3200400" cy="2331862"/>
          </a:xfrm>
        </p:spPr>
        <p:txBody>
          <a:bodyPr/>
          <a:lstStyle/>
          <a:p>
            <a:r>
              <a:rPr lang="en-US" dirty="0"/>
              <a:t>EXTERNAL ELECTRONIC SIMULATOR TEST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Testing time to results is approximately 60 seconds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Analyzer will display a </a:t>
            </a:r>
            <a:r>
              <a:rPr lang="en-US" sz="1400" dirty="0">
                <a:solidFill>
                  <a:schemeClr val="accent3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dirty="0">
                <a:solidFill>
                  <a:schemeClr val="accent3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Electronic Simulator message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test FAILS, repeat the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test FAILS twice, follow your facility’s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screen shot of a computer game&#10;&#10;AI-generated content may be incorrect.">
            <a:extLst>
              <a:ext uri="{FF2B5EF4-FFF2-40B4-BE49-F238E27FC236}">
                <a16:creationId xmlns:a16="http://schemas.microsoft.com/office/drawing/2014/main" id="{D88A49D4-F6AF-0936-996E-A50AFB73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077" y="2081389"/>
            <a:ext cx="1400013" cy="2264834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E3BF255-01C6-CE80-31BB-7D654527B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9271" y="2081389"/>
            <a:ext cx="1408625" cy="226483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14DF4C8-C196-8CB5-D0A6-92CA322E8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344" y="2081388"/>
            <a:ext cx="1401814" cy="2264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39FB9C-EA70-496F-82CE-C26EE27E1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12" y="2184340"/>
            <a:ext cx="1106594" cy="22130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4530A5-C4D0-5329-DE2F-6D3072AFC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512" y="3150951"/>
            <a:ext cx="1106594" cy="22130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D160B-D494-B018-1695-601847FCB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345" y="2184340"/>
            <a:ext cx="1106594" cy="22130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CAA48A-4409-1C61-0CFF-CCAD647B9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715" y="3150951"/>
            <a:ext cx="1106594" cy="22130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DEA4B3-E327-BC48-5AAE-34EFB0C11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345" y="2184340"/>
            <a:ext cx="1106594" cy="221309"/>
          </a:xfrm>
          <a:prstGeom prst="rect">
            <a:avLst/>
          </a:prstGeom>
          <a:solidFill>
            <a:srgbClr val="FFFF99">
              <a:alpha val="15000"/>
            </a:srgbClr>
          </a:solidFill>
          <a:ln w="19050">
            <a:solidFill>
              <a:srgbClr val="F6C028"/>
            </a:solidFill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 descr="A blue and black clock with numbers&#10;&#10;AI-generated content may be incorrect.">
            <a:extLst>
              <a:ext uri="{FF2B5EF4-FFF2-40B4-BE49-F238E27FC236}">
                <a16:creationId xmlns:a16="http://schemas.microsoft.com/office/drawing/2014/main" id="{6A2B92B1-57F0-14A2-4257-A2A10838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31" y="1291876"/>
            <a:ext cx="732317" cy="738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82BDB-8B98-C7DC-3FE2-C91E65E7D549}"/>
              </a:ext>
            </a:extLst>
          </p:cNvPr>
          <p:cNvSpPr txBox="1"/>
          <p:nvPr/>
        </p:nvSpPr>
        <p:spPr>
          <a:xfrm>
            <a:off x="4337564" y="3712507"/>
            <a:ext cx="936183" cy="276999"/>
          </a:xfrm>
          <a:prstGeom prst="rect">
            <a:avLst/>
          </a:prstGeom>
          <a:solidFill>
            <a:srgbClr val="798D8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Lucida Console" panose="020B0609040504020204" pitchFamily="49" charset="0"/>
                <a:ea typeface="Kigelia" panose="020B0503040502020203" pitchFamily="34" charset="0"/>
                <a:cs typeface="Kigelia" panose="020B0503040502020203" pitchFamily="34" charset="0"/>
              </a:rPr>
              <a:t>DO NOT REMOVE SIMULATOR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5308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PROJECT_OPEN" val="0"/>
  <p:tag name="ARTICULATE_SLIDE_COUNT" val="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B3F180-67E8-45A7-B281-166A03495C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213A7D-00BA-4246-B51F-CD2706A2D7DD}">
  <ds:schemaRefs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79efc84-4971-4d92-b1bc-c48b2b92c0fc"/>
    <ds:schemaRef ds:uri="58aae1d4-348c-43a6-a198-2780665a19b1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D37AF9E-9F47-4DCD-8062-31E6D22E21DF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14875</TotalTime>
  <Words>2923</Words>
  <Application>Microsoft Office PowerPoint</Application>
  <PresentationFormat>On-screen Show (16:9)</PresentationFormat>
  <Paragraphs>481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Courier New</vt:lpstr>
      <vt:lpstr>Georgia</vt:lpstr>
      <vt:lpstr>Lucida Console</vt:lpstr>
      <vt:lpstr>PPT Basic White_Dec 2020</vt:lpstr>
      <vt:lpstr>PPT_16x9_2020_ABT_Alt_Gradient_Blue-Magenta</vt:lpstr>
      <vt:lpstr>Please delete this slide after reading through and before working on your slides</vt:lpstr>
      <vt:lpstr>Quality Control (QC) </vt:lpstr>
      <vt:lpstr>Learning objectives</vt:lpstr>
      <vt:lpstr>i-STAT 1 System Quality Control</vt:lpstr>
      <vt:lpstr>PowerPoint Presentation</vt:lpstr>
      <vt:lpstr>i-STAT Electronic Simulators – Internal</vt:lpstr>
      <vt:lpstr>i-STAT Electronic Simulators - External</vt:lpstr>
      <vt:lpstr>i-STAT Electronic Simulators</vt:lpstr>
      <vt:lpstr>i-STAT Electronic Simulators</vt:lpstr>
      <vt:lpstr>PowerPoint Presentation</vt:lpstr>
      <vt:lpstr>Liquid Quality Controls: Schedule &amp; Lockout</vt:lpstr>
      <vt:lpstr>Liquid Quality Controls: Schedule &amp; Lockout – cont.</vt:lpstr>
      <vt:lpstr>Liquid Controls: Pass/Fail determinations</vt:lpstr>
      <vt:lpstr>Liquid Controls: Pass/Fail determinations  with numeric display</vt:lpstr>
      <vt:lpstr>Liquid Controls: Pass/Fail determinations  with numeric Display – cont.</vt:lpstr>
      <vt:lpstr>Liquid Controls: Pass/Fail determinations with suppressed display</vt:lpstr>
      <vt:lpstr>Liquid Controls: Pass/Fail determinations with suppressed display – cont.</vt:lpstr>
      <vt:lpstr>Liquid Controls: Electronic Value Assignment Sheets</vt:lpstr>
      <vt:lpstr>Liquid Controls: Electronic Value Assignment Sheets</vt:lpstr>
      <vt:lpstr>Liquid Controls: Value Assignment Sheets</vt:lpstr>
      <vt:lpstr>PowerPoint Presentation</vt:lpstr>
      <vt:lpstr>Liquid Quality Control using i-STAT TriControls</vt:lpstr>
      <vt:lpstr>Quality Control using i-STAT TriControls – cont.</vt:lpstr>
      <vt:lpstr>Quality Control using i-STAT TriControls – cont.</vt:lpstr>
      <vt:lpstr>Quality Control using i-STAT TriControls – cont.</vt:lpstr>
      <vt:lpstr>Quality Control using i-STAT TriControls – cont.</vt:lpstr>
      <vt:lpstr>Quality Control using i-STAT TriControls – cont.</vt:lpstr>
      <vt:lpstr>Quality Control using i-STAT Liquid Controls  for Chemistry cartridges</vt:lpstr>
      <vt:lpstr>Quality Control using i-STAT Liquid Controls  for Blood Gas cartridges</vt:lpstr>
      <vt:lpstr>Performing QC using i-STAT Liquid Controls</vt:lpstr>
      <vt:lpstr>Performing QC using i-STAT Liquid Controls – cont.</vt:lpstr>
      <vt:lpstr>Performing QC using i-STAT Liquid Controls – cont.</vt:lpstr>
      <vt:lpstr>Performing QC using i-STAT Liquid Controls – cont.</vt:lpstr>
      <vt:lpstr>Performing QC using i-STAT Liquid Controls  with Control Schedule &amp; Lockout</vt:lpstr>
      <vt:lpstr>Performing QC using i-STAT Liquid Controls with Control Schedule &amp; Lockout – cont.</vt:lpstr>
      <vt:lpstr>Quality Control using i-STAT Liquid Controls  for Coagulation cartridges</vt:lpstr>
      <vt:lpstr>Quality Control using i-STAT Liquid Controls  for Coagulation cartridges – cont.</vt:lpstr>
      <vt:lpstr>Quality Control using i-STAT Liquid Controls  for Coagulation cartridges – cont.</vt:lpstr>
      <vt:lpstr>Quality Control using i-STAT Liquid Controls  for Coagulation cartridges – cont.</vt:lpstr>
      <vt:lpstr>Quality Control using i-STAT Liquid Controls  for Coagulation cartridges – cont.</vt:lpstr>
      <vt:lpstr>Quality Control using i-STAT Liquid Controls for  High Sensitivity Troponin-I (hs-TnI) cartridges</vt:lpstr>
      <vt:lpstr>Quality Control using i-STAT Liquid Controls for hs-TnI cartridges – cont.</vt:lpstr>
      <vt:lpstr>Quality Control using i-STAT Liquid Controls for hs-TnI cartridges – cont.</vt:lpstr>
      <vt:lpstr>Quality Control using i-STAT Liquid Controls  for hs-TnI cartridges – cont.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Quality Control APOC-25002225</dc:title>
  <dc:creator>Michael Corsello</dc:creator>
  <cp:lastModifiedBy>Kakaraparthi, Naga Mahesh</cp:lastModifiedBy>
  <cp:revision>29</cp:revision>
  <cp:lastPrinted>2015-05-11T20:24:53Z</cp:lastPrinted>
  <dcterms:created xsi:type="dcterms:W3CDTF">2023-03-23T13:53:45Z</dcterms:created>
  <dcterms:modified xsi:type="dcterms:W3CDTF">2026-06-15T20:16:29Z</dcterms:modified>
  <cp:category>Overview of the process for performing an i-STAT Liquid or Electronic Quality Control tests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