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1" r:id="rId4"/>
  </p:sldMasterIdLst>
  <p:notesMasterIdLst>
    <p:notesMasterId r:id="rId23"/>
  </p:notesMasterIdLst>
  <p:handoutMasterIdLst>
    <p:handoutMasterId r:id="rId24"/>
  </p:handoutMasterIdLst>
  <p:sldIdLst>
    <p:sldId id="357" r:id="rId5"/>
    <p:sldId id="364" r:id="rId6"/>
    <p:sldId id="461" r:id="rId7"/>
    <p:sldId id="462" r:id="rId8"/>
    <p:sldId id="415" r:id="rId9"/>
    <p:sldId id="463" r:id="rId10"/>
    <p:sldId id="468" r:id="rId11"/>
    <p:sldId id="471" r:id="rId12"/>
    <p:sldId id="472" r:id="rId13"/>
    <p:sldId id="483" r:id="rId14"/>
    <p:sldId id="484" r:id="rId15"/>
    <p:sldId id="478" r:id="rId16"/>
    <p:sldId id="475" r:id="rId17"/>
    <p:sldId id="480" r:id="rId18"/>
    <p:sldId id="481" r:id="rId19"/>
    <p:sldId id="482" r:id="rId20"/>
    <p:sldId id="459" r:id="rId21"/>
    <p:sldId id="358" r:id="rId22"/>
  </p:sldIdLst>
  <p:sldSz cx="9144000" cy="5143500" type="screen16x9"/>
  <p:notesSz cx="70104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A754AC-502F-CE3D-BC70-63A4E7961B64}" name="Michael Corsello" initials="MC" userId="e8170b0bf6613b85" providerId="Windows Live"/>
  <p188:author id="{513198E7-708E-D810-DCC1-4F1186F1E352}" name="Wilkerson, Rashad" initials="RW" userId="S::rashad.wilkerson@abbott.com::d1331459-525e-4671-8292-2e2a76df50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FFD100"/>
    <a:srgbClr val="1179B7"/>
    <a:srgbClr val="004F71"/>
    <a:srgbClr val="FFFFFF"/>
    <a:srgbClr val="009CDE"/>
    <a:srgbClr val="FF0000"/>
    <a:srgbClr val="64CCC9"/>
    <a:srgbClr val="002A3A"/>
    <a:srgbClr val="5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5A308-C5A6-4657-A6CA-FB2CFE596B57}" v="50" dt="2025-09-23T15:58:47.437"/>
  </p1510:revLst>
</p1510:revInfo>
</file>

<file path=ppt/tableStyles.xml><?xml version="1.0" encoding="utf-8"?>
<a:tblStyleLst xmlns:a="http://schemas.openxmlformats.org/drawingml/2006/main" def="{F5AB1C69-6EDB-4FF4-983F-18BD219EF32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9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1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A2CA8-92D6-47CF-85D6-1F0532C1E387}" type="datetimeFigureOut">
              <a:rPr lang="en-US" smtClean="0"/>
              <a:t>6/15/2026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89C9-4676-4DF6-A308-B82F637C7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t>6/15/2026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1446A-4603-452D-A1E7-16E093AAC7F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hyperlink" Target="http://www.globalpointofcare.abbot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hyperlink" Target="http://www.globalpointofcare.abbott/" TargetMode="Externa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7871CDD-BBA2-D420-4328-147A938D3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840" y="4710242"/>
            <a:ext cx="7973815" cy="4390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ym typeface="Calibri" pitchFamily="34" charset="0"/>
              </a:rPr>
              <a:t>For </a:t>
            </a:r>
            <a:r>
              <a:rPr lang="en-US" altLang="en-US" sz="700" i="1" dirty="0">
                <a:sym typeface="Calibri" pitchFamily="34" charset="0"/>
              </a:rPr>
              <a:t>in vitro</a:t>
            </a:r>
            <a:r>
              <a:rPr lang="en-US" altLang="en-US" sz="700" dirty="0">
                <a:sym typeface="Calibri" pitchFamily="34" charset="0"/>
              </a:rPr>
              <a:t> diagnostic use. For intended use &amp; product details, visit </a:t>
            </a:r>
            <a:r>
              <a:rPr lang="en-US" altLang="en-US" sz="700" dirty="0"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ym typeface="Calibri" pitchFamily="34" charset="0"/>
              </a:rPr>
              <a:t>. Photos &amp; images are for illustrative purposes only. ©2025 Abbott. All rights reserved.</a:t>
            </a:r>
            <a:r>
              <a:rPr lang="en-US" altLang="en-US" sz="700" i="1" dirty="0">
                <a:sym typeface="Calibri" pitchFamily="34" charset="0"/>
              </a:rPr>
              <a:t> </a:t>
            </a:r>
            <a:br>
              <a:rPr lang="en-US" altLang="en-US" sz="700" i="1" dirty="0">
                <a:sym typeface="Calibri" pitchFamily="34" charset="0"/>
              </a:rPr>
            </a:br>
            <a:r>
              <a:rPr lang="en-US" altLang="en-US" sz="700" i="1" dirty="0">
                <a:sym typeface="Calibri" pitchFamily="34" charset="0"/>
              </a:rPr>
              <a:t>i-STAT </a:t>
            </a:r>
            <a:r>
              <a:rPr lang="en-US" altLang="en-US" sz="700" dirty="0">
                <a:sym typeface="Calibri" pitchFamily="34" charset="0"/>
              </a:rPr>
              <a:t>is a trademark of Abbott.</a:t>
            </a:r>
            <a:r>
              <a:rPr lang="en-US" altLang="en-US" sz="700" b="1" dirty="0">
                <a:cs typeface="Calibri" panose="020F0502020204030204" pitchFamily="34" charset="0"/>
              </a:rPr>
              <a:t> Not all products are available in all regions. Check with your local representative for availability </a:t>
            </a:r>
            <a:r>
              <a:rPr lang="en-US" sz="700" dirty="0">
                <a:cs typeface="Calibri" panose="020F0502020204030204" pitchFamily="34" charset="0"/>
              </a:rPr>
              <a:t>|</a:t>
            </a:r>
            <a:r>
              <a:rPr lang="en-US" altLang="en-US" sz="700" b="1" dirty="0">
                <a:cs typeface="Calibri" panose="020F0502020204030204" pitchFamily="34" charset="0"/>
              </a:rPr>
              <a:t> </a:t>
            </a:r>
            <a:r>
              <a:rPr lang="en-US" sz="700" dirty="0">
                <a:cs typeface="Calibri" panose="020F0502020204030204" pitchFamily="34" charset="0"/>
              </a:rPr>
              <a:t>iLS Presentation i-STAT 1 Troubleshooting | APOC-25002245.1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48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one-day Session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65347-7CD3-4F10-8EF3-1278C80396FE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endParaRPr lang="en-IN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Agenda </a:t>
            </a:r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0C7C813-C387-893C-BE50-421816AC39E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1634474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SESSION 1</a:t>
            </a:r>
          </a:p>
        </p:txBody>
      </p:sp>
    </p:spTree>
    <p:extLst>
      <p:ext uri="{BB962C8B-B14F-4D97-AF65-F5344CB8AC3E}">
        <p14:creationId xmlns:p14="http://schemas.microsoft.com/office/powerpoint/2010/main" val="94717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826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826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26507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5C93F-ECF9-4556-AC7C-FA60927EA1A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endParaRPr lang="en-IN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9DF1-EAA0-48AE-9642-5890114712D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E3F9D-0018-4E23-82DB-DD559B5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2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16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979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102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02920" y="1714500"/>
            <a:ext cx="814578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353F-0202-40BD-B19D-D4C9B9A0C6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C7C1-99C7-46EF-8247-FA3C97B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09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710" y="4508431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16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3776663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4568D-868E-42F7-926A-483A8A7B38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B87BA-CB3B-4626-87FF-39721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2219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E317C-562D-478D-8057-0E2DF2B1BF14}"/>
              </a:ext>
            </a:extLst>
          </p:cNvPr>
          <p:cNvSpPr txBox="1"/>
          <p:nvPr userDrawn="1"/>
        </p:nvSpPr>
        <p:spPr>
          <a:xfrm>
            <a:off x="408839" y="4687818"/>
            <a:ext cx="80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&amp; product details, visit 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. Photos &amp; images are for illustrative purposes only. ©2025 Abbott. All rights reserved.</a:t>
            </a:r>
            <a: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</a:t>
            </a:r>
            <a:b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i-STAT </a:t>
            </a:r>
            <a:r>
              <a:rPr lang="en-US" altLang="en-US" sz="700" i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trademark of Abbott.</a:t>
            </a:r>
            <a:r>
              <a:rPr lang="en-US" altLang="en-US" sz="7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all products are available in all regions. Check with your local representative for availability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7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 Presentation i-STAT 1 Troubleshooting | 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APOC-25002245.1</a:t>
            </a:r>
          </a:p>
        </p:txBody>
      </p:sp>
    </p:spTree>
    <p:extLst>
      <p:ext uri="{BB962C8B-B14F-4D97-AF65-F5344CB8AC3E}">
        <p14:creationId xmlns:p14="http://schemas.microsoft.com/office/powerpoint/2010/main" val="2308771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695325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8888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18886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6EBC0-A4B4-49A9-8E69-797CFD88D0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04E43-6321-44FE-86E3-92363113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6" y="569594"/>
            <a:ext cx="3822194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539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0963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here to add Biography title</a:t>
            </a:r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03D4FD-9EEB-233A-18E9-FC9570623FCD}"/>
              </a:ext>
            </a:extLst>
          </p:cNvPr>
          <p:cNvCxnSpPr>
            <a:cxnSpLocks/>
          </p:cNvCxnSpPr>
          <p:nvPr userDrawn="1"/>
        </p:nvCxnSpPr>
        <p:spPr>
          <a:xfrm flipV="1">
            <a:off x="4355949" y="1115878"/>
            <a:ext cx="0" cy="35100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2F95E55-2FC2-832A-1050-F6E4223CC9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4993" y="1044045"/>
            <a:ext cx="2278800" cy="2278800"/>
          </a:xfrm>
          <a:prstGeom prst="ellipse">
            <a:avLst/>
          </a:prstGeom>
          <a:solidFill>
            <a:srgbClr val="D9D9D6"/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add image</a:t>
            </a:r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4E2F71B-A299-4274-FCF8-28DB8F046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398472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8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add employee name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5581E7-F040-A7CA-2A1B-55E3063DD1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300" y="3767936"/>
            <a:ext cx="3817302" cy="20265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DESIGNATION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3D6A39F2-EAFE-A061-D2C3-BC71DFF5EBA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2919" y="4099455"/>
            <a:ext cx="3817302" cy="526520"/>
          </a:xfrm>
        </p:spPr>
        <p:txBody>
          <a:bodyPr/>
          <a:lstStyle>
            <a:lvl1pPr algn="ctr">
              <a:spcBef>
                <a:spcPts val="1200"/>
              </a:spcBef>
              <a:defRPr sz="12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10A8ADA-1531-FB76-7943-F12DC3181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4254" y="1066296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</a:t>
            </a:r>
          </a:p>
          <a:p>
            <a:pPr lvl="0"/>
            <a:endParaRPr lang="en-US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5A57426C-D343-7FBA-AD29-71F6D41E560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674254" y="1399444"/>
            <a:ext cx="3974446" cy="3226531"/>
          </a:xfrm>
        </p:spPr>
        <p:txBody>
          <a:bodyPr/>
          <a:lstStyle>
            <a:lvl1pPr algn="l">
              <a:spcBef>
                <a:spcPts val="1200"/>
              </a:spcBef>
              <a:defRPr sz="12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41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13F0711-B191-AB45-F81A-1E0CEB92C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840" y="4710242"/>
            <a:ext cx="7973815" cy="4390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ym typeface="Calibri" pitchFamily="34" charset="0"/>
              </a:rPr>
              <a:t>For </a:t>
            </a:r>
            <a:r>
              <a:rPr lang="en-US" altLang="en-US" sz="700" i="1" dirty="0">
                <a:sym typeface="Calibri" pitchFamily="34" charset="0"/>
              </a:rPr>
              <a:t>in vitro</a:t>
            </a:r>
            <a:r>
              <a:rPr lang="en-US" altLang="en-US" sz="700" dirty="0">
                <a:sym typeface="Calibri" pitchFamily="34" charset="0"/>
              </a:rPr>
              <a:t> diagnostic use. For intended use &amp; product details, visit </a:t>
            </a:r>
            <a:r>
              <a:rPr lang="en-US" altLang="en-US" sz="700" dirty="0"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ym typeface="Calibri" pitchFamily="34" charset="0"/>
              </a:rPr>
              <a:t>. Photos &amp; images are for illustrative purposes only. ©2025 Abbott. All rights reserved.</a:t>
            </a:r>
            <a:r>
              <a:rPr lang="en-US" altLang="en-US" sz="700" i="1" dirty="0">
                <a:sym typeface="Calibri" pitchFamily="34" charset="0"/>
              </a:rPr>
              <a:t> </a:t>
            </a:r>
            <a:br>
              <a:rPr lang="en-US" altLang="en-US" sz="700" i="1" dirty="0">
                <a:sym typeface="Calibri" pitchFamily="34" charset="0"/>
              </a:rPr>
            </a:br>
            <a:r>
              <a:rPr lang="en-US" altLang="en-US" sz="700" i="1" dirty="0">
                <a:sym typeface="Calibri" pitchFamily="34" charset="0"/>
              </a:rPr>
              <a:t>i-STAT </a:t>
            </a:r>
            <a:r>
              <a:rPr lang="en-US" altLang="en-US" sz="700" dirty="0">
                <a:sym typeface="Calibri" pitchFamily="34" charset="0"/>
              </a:rPr>
              <a:t>is a trademark of Abbott.</a:t>
            </a:r>
            <a:r>
              <a:rPr lang="en-US" altLang="en-US" sz="700" b="1" dirty="0">
                <a:cs typeface="Calibri" panose="020F0502020204030204" pitchFamily="34" charset="0"/>
              </a:rPr>
              <a:t> Not all products are available in all regions. Check with your local representative for availability </a:t>
            </a:r>
            <a:r>
              <a:rPr lang="en-US" sz="700" dirty="0">
                <a:cs typeface="Calibri" panose="020F0502020204030204" pitchFamily="34" charset="0"/>
              </a:rPr>
              <a:t>|</a:t>
            </a:r>
            <a:r>
              <a:rPr lang="en-US" altLang="en-US" sz="700" b="1" dirty="0">
                <a:cs typeface="Calibri" panose="020F0502020204030204" pitchFamily="34" charset="0"/>
              </a:rPr>
              <a:t> </a:t>
            </a:r>
            <a:r>
              <a:rPr lang="en-US" sz="700" dirty="0">
                <a:cs typeface="Calibri" panose="020F0502020204030204" pitchFamily="34" charset="0"/>
              </a:rPr>
              <a:t>iLS Presentation i-STAT 1 Troubleshooting | APOC-25002245.1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570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here to add Biography title</a:t>
            </a:r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03D4FD-9EEB-233A-18E9-FC9570623FCD}"/>
              </a:ext>
            </a:extLst>
          </p:cNvPr>
          <p:cNvCxnSpPr>
            <a:cxnSpLocks/>
          </p:cNvCxnSpPr>
          <p:nvPr userDrawn="1"/>
        </p:nvCxnSpPr>
        <p:spPr>
          <a:xfrm flipV="1">
            <a:off x="4355949" y="1115878"/>
            <a:ext cx="0" cy="35100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2F95E55-2FC2-832A-1050-F6E4223CC9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4993" y="1044045"/>
            <a:ext cx="2278800" cy="2278800"/>
          </a:xfrm>
          <a:prstGeom prst="rect">
            <a:avLst/>
          </a:prstGeom>
          <a:solidFill>
            <a:srgbClr val="D9D9D6"/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add image</a:t>
            </a:r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4E2F71B-A299-4274-FCF8-28DB8F046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398472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8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add employee name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5581E7-F040-A7CA-2A1B-55E3063DD1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300" y="3767936"/>
            <a:ext cx="3817302" cy="20265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DESIGNATION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3D6A39F2-EAFE-A061-D2C3-BC71DFF5EBA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2919" y="4099455"/>
            <a:ext cx="3817302" cy="526520"/>
          </a:xfrm>
        </p:spPr>
        <p:txBody>
          <a:bodyPr/>
          <a:lstStyle>
            <a:lvl1pPr algn="ctr">
              <a:spcBef>
                <a:spcPts val="1200"/>
              </a:spcBef>
              <a:defRPr sz="12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10A8ADA-1531-FB76-7943-F12DC3181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4254" y="1066296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</a:t>
            </a:r>
          </a:p>
          <a:p>
            <a:pPr lvl="0"/>
            <a:endParaRPr lang="en-US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5A57426C-D343-7FBA-AD29-71F6D41E560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674254" y="1399444"/>
            <a:ext cx="3974446" cy="3226531"/>
          </a:xfrm>
        </p:spPr>
        <p:txBody>
          <a:bodyPr/>
          <a:lstStyle>
            <a:lvl1pPr algn="l">
              <a:spcBef>
                <a:spcPts val="1200"/>
              </a:spcBef>
              <a:defRPr sz="12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70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here to add Biography title</a:t>
            </a:r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03D4FD-9EEB-233A-18E9-FC9570623FCD}"/>
              </a:ext>
            </a:extLst>
          </p:cNvPr>
          <p:cNvCxnSpPr>
            <a:cxnSpLocks/>
          </p:cNvCxnSpPr>
          <p:nvPr userDrawn="1"/>
        </p:nvCxnSpPr>
        <p:spPr>
          <a:xfrm flipV="1">
            <a:off x="4355949" y="1115878"/>
            <a:ext cx="0" cy="35100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2F95E55-2FC2-832A-1050-F6E4223CC9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4993" y="1044045"/>
            <a:ext cx="2278800" cy="2278800"/>
          </a:xfrm>
          <a:prstGeom prst="ellipse">
            <a:avLst/>
          </a:prstGeom>
          <a:solidFill>
            <a:srgbClr val="D9D9D6"/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add image</a:t>
            </a:r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4E2F71B-A299-4274-FCF8-28DB8F046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398472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8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add employee name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5581E7-F040-A7CA-2A1B-55E3063DD1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300" y="3767936"/>
            <a:ext cx="3817302" cy="20265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DESIGNATION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3D6A39F2-EAFE-A061-D2C3-BC71DFF5EBA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2919" y="4099455"/>
            <a:ext cx="3817302" cy="526520"/>
          </a:xfrm>
        </p:spPr>
        <p:txBody>
          <a:bodyPr/>
          <a:lstStyle>
            <a:lvl1pPr algn="ctr">
              <a:spcBef>
                <a:spcPts val="1200"/>
              </a:spcBef>
              <a:defRPr sz="12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10A8ADA-1531-FB76-7943-F12DC3181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4254" y="1066296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 1</a:t>
            </a:r>
          </a:p>
          <a:p>
            <a:pPr lvl="0"/>
            <a:endParaRPr lang="en-US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5A57426C-D343-7FBA-AD29-71F6D41E560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674254" y="1342294"/>
            <a:ext cx="3974446" cy="896081"/>
          </a:xfrm>
        </p:spPr>
        <p:txBody>
          <a:bodyPr/>
          <a:lstStyle>
            <a:lvl1pPr algn="l">
              <a:spcBef>
                <a:spcPts val="1200"/>
              </a:spcBef>
              <a:defRPr sz="11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6713500-E827-C804-489B-8A486B42EA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4254" y="2502031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 2</a:t>
            </a:r>
          </a:p>
          <a:p>
            <a:pPr lvl="0"/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2231AA4-4A76-82C9-C80A-BB629367520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74254" y="2778029"/>
            <a:ext cx="3974446" cy="614775"/>
          </a:xfrm>
        </p:spPr>
        <p:txBody>
          <a:bodyPr/>
          <a:lstStyle>
            <a:lvl1pPr algn="l">
              <a:spcBef>
                <a:spcPts val="1200"/>
              </a:spcBef>
              <a:defRPr sz="11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54CB172-9BD6-7436-245D-32A732012E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74254" y="3675511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 2</a:t>
            </a:r>
          </a:p>
          <a:p>
            <a:pPr lvl="0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320C891-0F8E-5B94-83AE-831D53C407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674254" y="3951288"/>
            <a:ext cx="3974446" cy="614775"/>
          </a:xfrm>
        </p:spPr>
        <p:txBody>
          <a:bodyPr/>
          <a:lstStyle>
            <a:lvl1pPr algn="l">
              <a:spcBef>
                <a:spcPts val="1200"/>
              </a:spcBef>
              <a:defRPr sz="11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299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here to add Biography title</a:t>
            </a:r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03D4FD-9EEB-233A-18E9-FC9570623FCD}"/>
              </a:ext>
            </a:extLst>
          </p:cNvPr>
          <p:cNvCxnSpPr>
            <a:cxnSpLocks/>
          </p:cNvCxnSpPr>
          <p:nvPr userDrawn="1"/>
        </p:nvCxnSpPr>
        <p:spPr>
          <a:xfrm flipV="1">
            <a:off x="4355949" y="1115878"/>
            <a:ext cx="0" cy="35100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2F95E55-2FC2-832A-1050-F6E4223CC9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4993" y="1044045"/>
            <a:ext cx="2278800" cy="2278800"/>
          </a:xfrm>
          <a:prstGeom prst="rect">
            <a:avLst/>
          </a:prstGeom>
          <a:solidFill>
            <a:srgbClr val="D9D9D6"/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add image</a:t>
            </a:r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4E2F71B-A299-4274-FCF8-28DB8F046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398472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8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add employee name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5581E7-F040-A7CA-2A1B-55E3063DD1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300" y="3767936"/>
            <a:ext cx="3817302" cy="20265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DESIGNATION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3D6A39F2-EAFE-A061-D2C3-BC71DFF5EBA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2919" y="4099455"/>
            <a:ext cx="3817302" cy="526520"/>
          </a:xfrm>
        </p:spPr>
        <p:txBody>
          <a:bodyPr/>
          <a:lstStyle>
            <a:lvl1pPr algn="ctr">
              <a:spcBef>
                <a:spcPts val="1200"/>
              </a:spcBef>
              <a:defRPr sz="12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203F191-D88B-1F61-AE12-C972F9F8B5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4254" y="1066296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 1</a:t>
            </a:r>
          </a:p>
          <a:p>
            <a:pPr lvl="0"/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5047652-1111-A579-8BFE-66F34619C60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674254" y="1342294"/>
            <a:ext cx="3974446" cy="896081"/>
          </a:xfrm>
        </p:spPr>
        <p:txBody>
          <a:bodyPr/>
          <a:lstStyle>
            <a:lvl1pPr algn="l">
              <a:spcBef>
                <a:spcPts val="1200"/>
              </a:spcBef>
              <a:defRPr sz="11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6D6FC5C-776F-415A-967B-9D10F1B707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4254" y="2502031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 2</a:t>
            </a:r>
          </a:p>
          <a:p>
            <a:pPr lvl="0"/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580CB8F-0E94-BEE7-FF7C-CBCD50E9F8E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74254" y="2778029"/>
            <a:ext cx="3974446" cy="614775"/>
          </a:xfrm>
        </p:spPr>
        <p:txBody>
          <a:bodyPr/>
          <a:lstStyle>
            <a:lvl1pPr algn="l">
              <a:spcBef>
                <a:spcPts val="1200"/>
              </a:spcBef>
              <a:defRPr sz="11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87A6FC1-3620-5DD5-FEDC-4F196FBE62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74254" y="3675511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 2</a:t>
            </a:r>
          </a:p>
          <a:p>
            <a:pPr lvl="0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BD605A-36BD-0BBB-FECE-C3BB5D080AA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674254" y="3951288"/>
            <a:ext cx="3974446" cy="614775"/>
          </a:xfrm>
        </p:spPr>
        <p:txBody>
          <a:bodyPr/>
          <a:lstStyle>
            <a:lvl1pPr algn="l">
              <a:spcBef>
                <a:spcPts val="1200"/>
              </a:spcBef>
              <a:defRPr sz="11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90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6AD879F-F557-D943-6C7D-EE03B7E005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Two-day Session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5764814-1C24-8A17-EBD0-4979922F25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1634474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SESSION 1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A46C5E-2BCA-BD7E-C7DF-EC5CC5F15E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4700" y="1634474"/>
            <a:ext cx="381283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SESSION 2</a:t>
            </a:r>
          </a:p>
        </p:txBody>
      </p:sp>
    </p:spTree>
    <p:extLst>
      <p:ext uri="{BB962C8B-B14F-4D97-AF65-F5344CB8AC3E}">
        <p14:creationId xmlns:p14="http://schemas.microsoft.com/office/powerpoint/2010/main" val="857808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6AD879F-F557-D943-6C7D-EE03B7E005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Two-day Session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5764814-1C24-8A17-EBD0-4979922F25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1634474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SESSION 1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F937D2A-2CAE-64B4-B451-5195F9AD19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4678" y="1634474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SESSION 2</a:t>
            </a:r>
          </a:p>
        </p:txBody>
      </p:sp>
    </p:spTree>
    <p:extLst>
      <p:ext uri="{BB962C8B-B14F-4D97-AF65-F5344CB8AC3E}">
        <p14:creationId xmlns:p14="http://schemas.microsoft.com/office/powerpoint/2010/main" val="3724075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4144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E02CAF-4CC0-4859-963B-FC187D3C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FA534-562C-D716-691A-DECE7EACC2FD}"/>
              </a:ext>
            </a:extLst>
          </p:cNvPr>
          <p:cNvSpPr txBox="1"/>
          <p:nvPr userDrawn="1"/>
        </p:nvSpPr>
        <p:spPr>
          <a:xfrm>
            <a:off x="408839" y="4687818"/>
            <a:ext cx="80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&amp; product details, visit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Photos &amp; images are for illustrative purposes only. ©2025 Abbott. All rights reserved.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</a:t>
            </a:r>
            <a:b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i-STAT </a:t>
            </a:r>
            <a:r>
              <a:rPr lang="en-US" altLang="en-US" sz="700" i="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trademark of Abbott.</a:t>
            </a: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all products are available in all regions. Check with your local representative for availability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 Presentation i-STAT 1 Troubleshooting |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APOC-25002245.1</a:t>
            </a:r>
          </a:p>
        </p:txBody>
      </p:sp>
    </p:spTree>
    <p:extLst>
      <p:ext uri="{BB962C8B-B14F-4D97-AF65-F5344CB8AC3E}">
        <p14:creationId xmlns:p14="http://schemas.microsoft.com/office/powerpoint/2010/main" val="60171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73C706-89A1-4AA5-9321-7F4CB3A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B4B14-8A80-BED7-81E5-F17153FEA48B}"/>
              </a:ext>
            </a:extLst>
          </p:cNvPr>
          <p:cNvSpPr txBox="1"/>
          <p:nvPr userDrawn="1"/>
        </p:nvSpPr>
        <p:spPr>
          <a:xfrm>
            <a:off x="408839" y="4687818"/>
            <a:ext cx="80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&amp; product details, visit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Photos &amp; images are for illustrative purposes only. ©2025 Abbott. All rights reserved.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</a:t>
            </a:r>
            <a:b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i-STAT </a:t>
            </a:r>
            <a:r>
              <a:rPr lang="en-US" altLang="en-US" sz="700" i="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trademark of Abbott.</a:t>
            </a: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all products are available in all regions. Check with your local representative for availability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 Presentation i-STAT 1 Troubleshooting |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APOC-25002245.1</a:t>
            </a:r>
          </a:p>
        </p:txBody>
      </p:sp>
    </p:spTree>
    <p:extLst>
      <p:ext uri="{BB962C8B-B14F-4D97-AF65-F5344CB8AC3E}">
        <p14:creationId xmlns:p14="http://schemas.microsoft.com/office/powerpoint/2010/main" val="2418508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Min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A8CC4-8FBE-45E1-BB15-2672002D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BC14E-7F41-D1A0-83BD-A0DF3DD0A37D}"/>
              </a:ext>
            </a:extLst>
          </p:cNvPr>
          <p:cNvSpPr txBox="1"/>
          <p:nvPr userDrawn="1"/>
        </p:nvSpPr>
        <p:spPr>
          <a:xfrm>
            <a:off x="408839" y="4687818"/>
            <a:ext cx="80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&amp; product details, visit 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. Photos &amp; images are for illustrative purposes only. ©2025 Abbott. All rights reserved.</a:t>
            </a:r>
            <a: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</a:t>
            </a:r>
            <a:b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i-STAT </a:t>
            </a:r>
            <a:r>
              <a:rPr lang="en-US" altLang="en-US" sz="700" i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trademark of Abbott.</a:t>
            </a:r>
            <a:r>
              <a:rPr lang="en-US" altLang="en-US" sz="7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all products are available in all regions. Check with your local representative for availability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7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 Presentation i-STAT 1 Troubleshooting | 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APOC-25002245.1</a:t>
            </a:r>
          </a:p>
        </p:txBody>
      </p:sp>
    </p:spTree>
    <p:extLst>
      <p:ext uri="{BB962C8B-B14F-4D97-AF65-F5344CB8AC3E}">
        <p14:creationId xmlns:p14="http://schemas.microsoft.com/office/powerpoint/2010/main" val="3579890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FE25B-80F9-0F84-9CAC-237720B0907D}"/>
              </a:ext>
            </a:extLst>
          </p:cNvPr>
          <p:cNvSpPr txBox="1"/>
          <p:nvPr userDrawn="1"/>
        </p:nvSpPr>
        <p:spPr>
          <a:xfrm>
            <a:off x="408839" y="4687818"/>
            <a:ext cx="80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&amp; product details, visit 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. Photos &amp; images are for illustrative purposes only. ©2025 Abbott. All rights reserved.</a:t>
            </a:r>
            <a: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</a:t>
            </a:r>
            <a:b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i-STAT </a:t>
            </a:r>
            <a:r>
              <a:rPr lang="en-US" altLang="en-US" sz="700" i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trademark of Abbott.</a:t>
            </a:r>
            <a:r>
              <a:rPr lang="en-US" altLang="en-US" sz="7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all products are available in all regions. Check with your local representative for availability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7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 Presentation i-STAT 1 Troubleshooting | 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APOC-25002245.1</a:t>
            </a:r>
          </a:p>
        </p:txBody>
      </p:sp>
    </p:spTree>
    <p:extLst>
      <p:ext uri="{BB962C8B-B14F-4D97-AF65-F5344CB8AC3E}">
        <p14:creationId xmlns:p14="http://schemas.microsoft.com/office/powerpoint/2010/main" val="411703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739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D6453-5C41-4AA1-8206-B28E31B4BDF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571266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206813" y="4767263"/>
            <a:ext cx="568102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F84F-534D-38CE-4F97-4EFBEE0089C7}"/>
              </a:ext>
            </a:extLst>
          </p:cNvPr>
          <p:cNvSpPr txBox="1"/>
          <p:nvPr userDrawn="1"/>
        </p:nvSpPr>
        <p:spPr>
          <a:xfrm>
            <a:off x="408839" y="4687818"/>
            <a:ext cx="80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&amp; product details, visit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Photos &amp; images are for illustrative purposes only. ©2025 Abbott. All rights reserved.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</a:t>
            </a:r>
            <a:b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i-STAT </a:t>
            </a:r>
            <a:r>
              <a:rPr lang="en-US" altLang="en-US" sz="700" i="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trademark of Abbott.</a:t>
            </a: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all products are available in all regions. Check with your local representative for availability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 Presentation i-STAT 1 Troubleshooting |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APOC-25002245.1</a:t>
            </a:r>
          </a:p>
        </p:txBody>
      </p:sp>
    </p:spTree>
    <p:extLst>
      <p:ext uri="{BB962C8B-B14F-4D97-AF65-F5344CB8AC3E}">
        <p14:creationId xmlns:p14="http://schemas.microsoft.com/office/powerpoint/2010/main" val="4247579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3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68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18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2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299" y="1120986"/>
            <a:ext cx="4015742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169863" marR="0" lvl="1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First level</a:t>
            </a:r>
          </a:p>
          <a:p>
            <a:pPr marL="4000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Second level</a:t>
            </a:r>
          </a:p>
          <a:p>
            <a:pPr marL="576263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Third level</a:t>
            </a:r>
          </a:p>
          <a:p>
            <a:pPr marL="744538" marR="0" lvl="4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Fourth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630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9CD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/>
              <a:t>|</a:t>
            </a:r>
            <a:r>
              <a:rPr spc="225" dirty="0"/>
              <a:t> 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2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87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16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413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675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7130C-27A5-4624-9DE7-54CCA5B6E680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endParaRPr lang="en-IN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36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38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919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65347-7CD3-4F10-8EF3-1278C80396FE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endParaRPr lang="en-IN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2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://www.globalpointofcare.abbott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69594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IN" dirty="0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67263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23471-E99E-DF77-306A-151F142A0C90}"/>
              </a:ext>
            </a:extLst>
          </p:cNvPr>
          <p:cNvSpPr txBox="1"/>
          <p:nvPr userDrawn="1"/>
        </p:nvSpPr>
        <p:spPr>
          <a:xfrm>
            <a:off x="408839" y="4687818"/>
            <a:ext cx="80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&amp; product details, visit 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. Photos &amp; images are for illustrative purposes only. ©2025 Abbott. All rights reserved.</a:t>
            </a:r>
            <a: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</a:t>
            </a:r>
            <a:b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7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i-STAT </a:t>
            </a:r>
            <a:r>
              <a:rPr lang="en-US" altLang="en-US" sz="700" i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</a:t>
            </a:r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trademark of Abbott.</a:t>
            </a:r>
            <a:r>
              <a:rPr lang="en-US" altLang="en-US" sz="7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all products are available in all regions. Check with your local representative for availability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7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 Presentation i-STAT 1 Troubleshooting | 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APOC-25002245.1</a:t>
            </a:r>
          </a:p>
        </p:txBody>
      </p:sp>
    </p:spTree>
    <p:custDataLst>
      <p:tags r:id="rId38"/>
    </p:custDataLst>
    <p:extLst>
      <p:ext uri="{BB962C8B-B14F-4D97-AF65-F5344CB8AC3E}">
        <p14:creationId xmlns:p14="http://schemas.microsoft.com/office/powerpoint/2010/main" val="29148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  <p:sldLayoutId id="2147483883" r:id="rId32"/>
    <p:sldLayoutId id="2147483884" r:id="rId33"/>
    <p:sldLayoutId id="2147483885" r:id="rId34"/>
    <p:sldLayoutId id="2147483886" r:id="rId35"/>
    <p:sldLayoutId id="2147483887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5448">
          <p15:clr>
            <a:srgbClr val="F26B43"/>
          </p15:clr>
        </p15:guide>
        <p15:guide id="3" orient="horz" pos="168">
          <p15:clr>
            <a:srgbClr val="F26B43"/>
          </p15:clr>
        </p15:guide>
        <p15:guide id="4" orient="horz" pos="30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.xml"/><Relationship Id="rId4" Type="http://schemas.openxmlformats.org/officeDocument/2006/relationships/hyperlink" Target="http://www.globalpointofcare.abbott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3.wdp"/><Relationship Id="rId3" Type="http://schemas.openxmlformats.org/officeDocument/2006/relationships/image" Target="../media/image37.png"/><Relationship Id="rId7" Type="http://schemas.microsoft.com/office/2007/relationships/hdphoto" Target="../media/hdphoto6.wdp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39.png"/><Relationship Id="rId11" Type="http://schemas.microsoft.com/office/2007/relationships/hdphoto" Target="../media/hdphoto2.wdp"/><Relationship Id="rId5" Type="http://schemas.microsoft.com/office/2007/relationships/hdphoto" Target="../media/hdphoto5.wdp"/><Relationship Id="rId10" Type="http://schemas.openxmlformats.org/officeDocument/2006/relationships/image" Target="../media/image33.png"/><Relationship Id="rId4" Type="http://schemas.openxmlformats.org/officeDocument/2006/relationships/image" Target="../media/image38.png"/><Relationship Id="rId9" Type="http://schemas.microsoft.com/office/2007/relationships/hdphoto" Target="../media/hdphoto1.wdp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21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8.png"/><Relationship Id="rId1" Type="http://schemas.openxmlformats.org/officeDocument/2006/relationships/tags" Target="../tags/tag26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5" Type="http://schemas.openxmlformats.org/officeDocument/2006/relationships/image" Target="../media/image6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0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obalpointofcare.abbott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95E905-F0CE-47F8-95E1-8211130FA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15F51E-740E-88E1-FF6A-EA96C3DCE6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299" y="1455627"/>
            <a:ext cx="8239861" cy="3240360"/>
          </a:xfrm>
        </p:spPr>
        <p:txBody>
          <a:bodyPr/>
          <a:lstStyle/>
          <a:p>
            <a:r>
              <a:rPr lang="en-US" sz="1600" b="0" dirty="0"/>
              <a:t>Content provided in this lesson does not replace the </a:t>
            </a:r>
            <a:r>
              <a:rPr lang="en-US" sz="1600" b="0" i="1" dirty="0"/>
              <a:t>i-STAT</a:t>
            </a:r>
            <a:r>
              <a:rPr lang="en-US" sz="1600" b="0" dirty="0"/>
              <a:t> </a:t>
            </a:r>
            <a:r>
              <a:rPr lang="en-US" sz="1600" b="0" i="1" dirty="0"/>
              <a:t>1</a:t>
            </a:r>
            <a:r>
              <a:rPr lang="en-US" sz="1600" b="0" dirty="0"/>
              <a:t> User Guide, </a:t>
            </a:r>
            <a:r>
              <a:rPr lang="en-US" i="1" dirty="0">
                <a:cs typeface="Calibri"/>
              </a:rPr>
              <a:t>i-STAT 1 </a:t>
            </a:r>
            <a:r>
              <a:rPr lang="en-US" dirty="0">
                <a:cs typeface="Calibri"/>
              </a:rPr>
              <a:t>System Manual </a:t>
            </a:r>
            <a:r>
              <a:rPr lang="en-US" sz="1600" b="0" dirty="0"/>
              <a:t>or Instructions for Use (IFU).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This power point may be modified to represent products within the </a:t>
            </a:r>
            <a:r>
              <a:rPr lang="en-US" sz="1600" b="0" i="1" dirty="0"/>
              <a:t>i-STAT 1 System </a:t>
            </a:r>
            <a:r>
              <a:rPr lang="en-US" sz="1600" b="0" dirty="0"/>
              <a:t>currently in use within your facility.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Once the resource has been modified, customers will then assume responsibility for the content.*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Abbott will continue to provide and support the original resources made available on the </a:t>
            </a:r>
            <a:r>
              <a:rPr lang="en-US" sz="1600" b="0" u="sng" dirty="0">
                <a:hlinkClick r:id="rId4"/>
              </a:rPr>
              <a:t>www.globalpointofcare.abbott</a:t>
            </a:r>
            <a:r>
              <a:rPr lang="en-US" sz="1600" b="0" u="sng" dirty="0"/>
              <a:t> </a:t>
            </a:r>
            <a:r>
              <a:rPr lang="en-US" sz="1600" b="0" dirty="0"/>
              <a:t>website.*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all products are available in all regions.</a:t>
            </a:r>
          </a:p>
          <a:p>
            <a:r>
              <a:rPr lang="en-US" sz="1400" b="0" dirty="0"/>
              <a:t>*Check the website regularly to ensure that you have the most up-to-date content.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A18E1-DDBF-54B9-551D-8763C8A4AEE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0BBA19-7506-4B0F-A451-E9B50ADB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Please delete this slide after reading through and before working on your slides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8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37B8-AA8D-F1DB-5ACE-C799E870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BB4D6F-C854-A299-13F1-C2684AF4FD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11413" y="1702330"/>
            <a:ext cx="2960778" cy="32515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+mn-lt"/>
                <a:cs typeface="Calibri"/>
              </a:rPr>
              <a:t>ISSUE – CODE 35</a:t>
            </a:r>
            <a:endParaRPr lang="en-US" b="1" dirty="0">
              <a:latin typeface="+mn-lt"/>
            </a:endParaRPr>
          </a:p>
          <a:p>
            <a:r>
              <a:rPr lang="en-US" altLang="en-US" sz="1400" b="0" dirty="0">
                <a:latin typeface="+mn-lt"/>
              </a:rPr>
              <a:t>Cartridge is underfilled w/sample</a:t>
            </a:r>
          </a:p>
          <a:p>
            <a:endParaRPr lang="en-US" altLang="en-US" sz="800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POSSIBLE CAUSE(S)</a:t>
            </a:r>
          </a:p>
          <a:p>
            <a:r>
              <a:rPr lang="en-US" sz="1400" dirty="0">
                <a:latin typeface="Calibri"/>
                <a:ea typeface="Calibri"/>
                <a:cs typeface="Calibri"/>
              </a:rPr>
              <a:t>Cartridge is not filled to the fill mark that appears on the cartridge</a:t>
            </a:r>
          </a:p>
          <a:p>
            <a:pPr marR="0">
              <a:lnSpc>
                <a:spcPct val="80000"/>
              </a:lnSpc>
            </a:pPr>
            <a:endParaRPr lang="en-US" sz="800" b="1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TO RESOLVE</a:t>
            </a:r>
          </a:p>
          <a:p>
            <a:pPr marL="285750" indent="-2857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Run a new cartridge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Ensure cartridge is properly filled; be sure sample reaches fill mark on the cartridge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507F-7DAD-A851-A683-729D2D97FB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533FDB-0359-EC21-340E-59A2CC37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95874"/>
            <a:ext cx="8138160" cy="390526"/>
          </a:xfrm>
        </p:spPr>
        <p:txBody>
          <a:bodyPr/>
          <a:lstStyle/>
          <a:p>
            <a:r>
              <a:rPr lang="en-US" dirty="0"/>
              <a:t>Sample Positioned Short of Fill Mark | </a:t>
            </a:r>
            <a:br>
              <a:rPr lang="en-US" dirty="0"/>
            </a:br>
            <a:r>
              <a:rPr lang="en-US" dirty="0"/>
              <a:t>Use Another Cartridge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013591-9326-7DF2-D2F6-35A4B1F962A2}"/>
              </a:ext>
            </a:extLst>
          </p:cNvPr>
          <p:cNvGrpSpPr/>
          <p:nvPr/>
        </p:nvGrpSpPr>
        <p:grpSpPr>
          <a:xfrm>
            <a:off x="6076037" y="1043314"/>
            <a:ext cx="2871410" cy="3610013"/>
            <a:chOff x="6050027" y="821633"/>
            <a:chExt cx="2991839" cy="3761420"/>
          </a:xfrm>
        </p:grpSpPr>
        <p:pic>
          <p:nvPicPr>
            <p:cNvPr id="28" name="Picture 27" descr="A blue and white device&#10;&#10;AI-generated content may be incorrect.">
              <a:extLst>
                <a:ext uri="{FF2B5EF4-FFF2-40B4-BE49-F238E27FC236}">
                  <a16:creationId xmlns:a16="http://schemas.microsoft.com/office/drawing/2014/main" id="{843A3D51-0FB5-9008-30CD-66620F50B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8277" y="2651342"/>
              <a:ext cx="1163589" cy="1912846"/>
            </a:xfrm>
            <a:prstGeom prst="rect">
              <a:avLst/>
            </a:prstGeom>
          </p:spPr>
        </p:pic>
        <p:pic>
          <p:nvPicPr>
            <p:cNvPr id="25" name="Picture 24" descr="A white device with blue text&#10;&#10;AI-generated content may be incorrect.">
              <a:extLst>
                <a:ext uri="{FF2B5EF4-FFF2-40B4-BE49-F238E27FC236}">
                  <a16:creationId xmlns:a16="http://schemas.microsoft.com/office/drawing/2014/main" id="{7D990210-CFDE-72AB-18C5-B18472AB3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832" y="2671829"/>
              <a:ext cx="1056163" cy="1545335"/>
            </a:xfrm>
            <a:prstGeom prst="rect">
              <a:avLst/>
            </a:prstGeom>
          </p:spPr>
        </p:pic>
        <p:pic>
          <p:nvPicPr>
            <p:cNvPr id="5" name="Picture 4" descr="A blue and white device&#10;&#10;AI-generated content may be incorrect.">
              <a:extLst>
                <a:ext uri="{FF2B5EF4-FFF2-40B4-BE49-F238E27FC236}">
                  <a16:creationId xmlns:a16="http://schemas.microsoft.com/office/drawing/2014/main" id="{F6C558B2-EB58-4C61-98EE-A660AA60F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27" t="12726" r="17805" b="10298"/>
            <a:stretch/>
          </p:blipFill>
          <p:spPr>
            <a:xfrm>
              <a:off x="8044941" y="946530"/>
              <a:ext cx="711978" cy="1417323"/>
            </a:xfrm>
            <a:prstGeom prst="rect">
              <a:avLst/>
            </a:prstGeom>
          </p:spPr>
        </p:pic>
        <p:pic>
          <p:nvPicPr>
            <p:cNvPr id="11" name="Picture 10" descr="A close-up of a device&#10;&#10;AI-generated content may be incorrect.">
              <a:extLst>
                <a:ext uri="{FF2B5EF4-FFF2-40B4-BE49-F238E27FC236}">
                  <a16:creationId xmlns:a16="http://schemas.microsoft.com/office/drawing/2014/main" id="{63559ECC-815A-E4DC-EFA6-A22578693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905" y="957685"/>
              <a:ext cx="929372" cy="1201027"/>
            </a:xfrm>
            <a:prstGeom prst="rect">
              <a:avLst/>
            </a:prstGeom>
          </p:spPr>
        </p:pic>
        <p:pic>
          <p:nvPicPr>
            <p:cNvPr id="3" name="Picture 2" descr="A white device with blue text&#10;&#10;AI-generated content may be incorrect.">
              <a:extLst>
                <a:ext uri="{FF2B5EF4-FFF2-40B4-BE49-F238E27FC236}">
                  <a16:creationId xmlns:a16="http://schemas.microsoft.com/office/drawing/2014/main" id="{1784DCC7-F042-3780-0C89-E09C567B7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027" y="821633"/>
              <a:ext cx="973632" cy="1424578"/>
            </a:xfrm>
            <a:prstGeom prst="rect">
              <a:avLst/>
            </a:prstGeom>
          </p:spPr>
        </p:pic>
        <p:pic>
          <p:nvPicPr>
            <p:cNvPr id="15" name="Picture 14" descr="A close-up of a device&#10;&#10;AI-generated content may be incorrect.">
              <a:extLst>
                <a:ext uri="{FF2B5EF4-FFF2-40B4-BE49-F238E27FC236}">
                  <a16:creationId xmlns:a16="http://schemas.microsoft.com/office/drawing/2014/main" id="{FE6BD6D2-AEED-E7CA-0256-A33D6B9B3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997" y="2848459"/>
              <a:ext cx="986522" cy="1274882"/>
            </a:xfrm>
            <a:prstGeom prst="rect">
              <a:avLst/>
            </a:prstGeom>
          </p:spPr>
        </p:pic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4F3DF02F-FBEE-D125-63BA-2F447A9CE9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15259" y="1538784"/>
              <a:ext cx="6927" cy="750034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83D503A9-7D93-FABD-030A-CEDC87386D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4472" y="1542304"/>
              <a:ext cx="0" cy="963073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C5B16B74-68AC-93F7-7492-D28075DEA7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3762" y="1695403"/>
              <a:ext cx="2765" cy="78607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457AD973-9F0A-F926-2733-D0534E5685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2927" y="2495392"/>
              <a:ext cx="1018472" cy="1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43FC705F-C24F-3DB1-ABF1-742084A42596}"/>
                </a:ext>
              </a:extLst>
            </p:cNvPr>
            <p:cNvCxnSpPr>
              <a:cxnSpLocks/>
            </p:cNvCxnSpPr>
            <p:nvPr/>
          </p:nvCxnSpPr>
          <p:spPr>
            <a:xfrm>
              <a:off x="6823364" y="1544666"/>
              <a:ext cx="198822" cy="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48567C92-66A5-33AD-98EF-AD77D9B96616}"/>
                </a:ext>
              </a:extLst>
            </p:cNvPr>
            <p:cNvCxnSpPr>
              <a:cxnSpLocks/>
            </p:cNvCxnSpPr>
            <p:nvPr/>
          </p:nvCxnSpPr>
          <p:spPr>
            <a:xfrm>
              <a:off x="7851420" y="1702330"/>
              <a:ext cx="82034" cy="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9C3EEACC-5AC8-00E6-4758-D724640570D9}"/>
                </a:ext>
              </a:extLst>
            </p:cNvPr>
            <p:cNvCxnSpPr>
              <a:cxnSpLocks/>
            </p:cNvCxnSpPr>
            <p:nvPr/>
          </p:nvCxnSpPr>
          <p:spPr>
            <a:xfrm>
              <a:off x="8719365" y="1554560"/>
              <a:ext cx="82034" cy="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53FCA092-A0DE-6324-7E88-AF550EC54F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1993" y="3493827"/>
              <a:ext cx="3425" cy="765592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F6AFB66E-F20B-86D4-6A03-EC7742F36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5893" y="3523601"/>
              <a:ext cx="0" cy="960047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AE3F8EEB-A3F1-23E1-AE83-26A4866FE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9279" y="3618089"/>
              <a:ext cx="4812" cy="856316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753D9E3A-2F4C-2E54-5285-8A3B450D7226}"/>
                </a:ext>
              </a:extLst>
            </p:cNvPr>
            <p:cNvCxnSpPr>
              <a:cxnSpLocks/>
            </p:cNvCxnSpPr>
            <p:nvPr/>
          </p:nvCxnSpPr>
          <p:spPr>
            <a:xfrm>
              <a:off x="6971061" y="3487704"/>
              <a:ext cx="90237" cy="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267107C6-6E51-372E-9094-87BE736973AF}"/>
                </a:ext>
              </a:extLst>
            </p:cNvPr>
            <p:cNvCxnSpPr>
              <a:cxnSpLocks/>
            </p:cNvCxnSpPr>
            <p:nvPr/>
          </p:nvCxnSpPr>
          <p:spPr>
            <a:xfrm>
              <a:off x="7892437" y="3628576"/>
              <a:ext cx="82034" cy="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91BF5AFC-BE77-192B-C56E-034A1DDCFF70}"/>
                </a:ext>
              </a:extLst>
            </p:cNvPr>
            <p:cNvCxnSpPr>
              <a:cxnSpLocks/>
            </p:cNvCxnSpPr>
            <p:nvPr/>
          </p:nvCxnSpPr>
          <p:spPr>
            <a:xfrm>
              <a:off x="8756143" y="3523084"/>
              <a:ext cx="82034" cy="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104" name="TextBox 1103">
              <a:extLst>
                <a:ext uri="{FF2B5EF4-FFF2-40B4-BE49-F238E27FC236}">
                  <a16:creationId xmlns:a16="http://schemas.microsoft.com/office/drawing/2014/main" id="{F975D75C-EEFE-A281-01F8-F0F74890B0C1}"/>
                </a:ext>
              </a:extLst>
            </p:cNvPr>
            <p:cNvSpPr txBox="1"/>
            <p:nvPr/>
          </p:nvSpPr>
          <p:spPr>
            <a:xfrm>
              <a:off x="6748636" y="4306054"/>
              <a:ext cx="1098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SHORT FILL</a:t>
              </a:r>
            </a:p>
          </p:txBody>
        </p: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DA82C898-196A-0EA3-087B-6DADAFFB6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912" y="2495327"/>
              <a:ext cx="200980" cy="65"/>
            </a:xfrm>
            <a:prstGeom prst="line">
              <a:avLst/>
            </a:prstGeom>
            <a:ln w="25400">
              <a:solidFill>
                <a:srgbClr val="92D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24442480-3E9B-3290-CD8E-1569EF4379D0}"/>
                </a:ext>
              </a:extLst>
            </p:cNvPr>
            <p:cNvCxnSpPr>
              <a:cxnSpLocks/>
            </p:cNvCxnSpPr>
            <p:nvPr/>
          </p:nvCxnSpPr>
          <p:spPr>
            <a:xfrm>
              <a:off x="7737671" y="4476786"/>
              <a:ext cx="1098222" cy="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B61D134B-A570-3838-F198-0A84809BCBE1}"/>
                </a:ext>
              </a:extLst>
            </p:cNvPr>
            <p:cNvCxnSpPr>
              <a:cxnSpLocks/>
            </p:cNvCxnSpPr>
            <p:nvPr/>
          </p:nvCxnSpPr>
          <p:spPr>
            <a:xfrm>
              <a:off x="7882746" y="3719367"/>
              <a:ext cx="76534" cy="0"/>
            </a:xfrm>
            <a:prstGeom prst="line">
              <a:avLst/>
            </a:prstGeom>
            <a:ln w="254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EAC1A72D-2860-A58A-B6B3-5E91764A6912}"/>
                </a:ext>
              </a:extLst>
            </p:cNvPr>
            <p:cNvCxnSpPr>
              <a:cxnSpLocks/>
            </p:cNvCxnSpPr>
            <p:nvPr/>
          </p:nvCxnSpPr>
          <p:spPr>
            <a:xfrm>
              <a:off x="6964294" y="3643244"/>
              <a:ext cx="82034" cy="0"/>
            </a:xfrm>
            <a:prstGeom prst="line">
              <a:avLst/>
            </a:prstGeom>
            <a:ln w="254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D08D3A1E-BF77-394F-CA85-4892CA454A80}"/>
                </a:ext>
              </a:extLst>
            </p:cNvPr>
            <p:cNvCxnSpPr>
              <a:cxnSpLocks/>
            </p:cNvCxnSpPr>
            <p:nvPr/>
          </p:nvCxnSpPr>
          <p:spPr>
            <a:xfrm>
              <a:off x="8751045" y="3585653"/>
              <a:ext cx="73844" cy="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110" name="TextBox 1109">
              <a:extLst>
                <a:ext uri="{FF2B5EF4-FFF2-40B4-BE49-F238E27FC236}">
                  <a16:creationId xmlns:a16="http://schemas.microsoft.com/office/drawing/2014/main" id="{EB9B89D5-7D65-EA82-04C7-29399386DC7F}"/>
                </a:ext>
              </a:extLst>
            </p:cNvPr>
            <p:cNvSpPr txBox="1"/>
            <p:nvPr/>
          </p:nvSpPr>
          <p:spPr>
            <a:xfrm>
              <a:off x="6496134" y="2337522"/>
              <a:ext cx="13069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TO FILL MARK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028A14-89B3-8C01-BAD1-996D90627BF3}"/>
              </a:ext>
            </a:extLst>
          </p:cNvPr>
          <p:cNvGrpSpPr/>
          <p:nvPr/>
        </p:nvGrpSpPr>
        <p:grpSpPr>
          <a:xfrm>
            <a:off x="523576" y="264781"/>
            <a:ext cx="2690864" cy="238832"/>
            <a:chOff x="523576" y="264781"/>
            <a:chExt cx="2690864" cy="23883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584A7C5-BED1-4646-546E-F47686FB4680}"/>
                </a:ext>
              </a:extLst>
            </p:cNvPr>
            <p:cNvGrpSpPr/>
            <p:nvPr/>
          </p:nvGrpSpPr>
          <p:grpSpPr>
            <a:xfrm>
              <a:off x="523576" y="264781"/>
              <a:ext cx="2690864" cy="238832"/>
              <a:chOff x="4066256" y="1629210"/>
              <a:chExt cx="3251849" cy="477091"/>
            </a:xfrm>
          </p:grpSpPr>
          <p:sp>
            <p:nvSpPr>
              <p:cNvPr id="20" name="object 15">
                <a:extLst>
                  <a:ext uri="{FF2B5EF4-FFF2-40B4-BE49-F238E27FC236}">
                    <a16:creationId xmlns:a16="http://schemas.microsoft.com/office/drawing/2014/main" id="{18B75E80-79E4-1C4C-E0DF-67B532A16956}"/>
                  </a:ext>
                </a:extLst>
              </p:cNvPr>
              <p:cNvSpPr/>
              <p:nvPr/>
            </p:nvSpPr>
            <p:spPr>
              <a:xfrm>
                <a:off x="4066256" y="1635131"/>
                <a:ext cx="1190592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1" name="object 17">
                <a:extLst>
                  <a:ext uri="{FF2B5EF4-FFF2-40B4-BE49-F238E27FC236}">
                    <a16:creationId xmlns:a16="http://schemas.microsoft.com/office/drawing/2014/main" id="{BF6B9B91-0AB4-9C6F-793F-3C2E8E1B43AB}"/>
                  </a:ext>
                </a:extLst>
              </p:cNvPr>
              <p:cNvSpPr/>
              <p:nvPr/>
            </p:nvSpPr>
            <p:spPr>
              <a:xfrm>
                <a:off x="5112060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rgbClr val="27C6D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2" name="object 19">
                <a:extLst>
                  <a:ext uri="{FF2B5EF4-FFF2-40B4-BE49-F238E27FC236}">
                    <a16:creationId xmlns:a16="http://schemas.microsoft.com/office/drawing/2014/main" id="{C6E7EBD3-E698-AE5C-D6D0-57FF8024AB8C}"/>
                  </a:ext>
                </a:extLst>
              </p:cNvPr>
              <p:cNvSpPr/>
              <p:nvPr/>
            </p:nvSpPr>
            <p:spPr>
              <a:xfrm>
                <a:off x="6139545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70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3" name="object 20">
                <a:extLst>
                  <a:ext uri="{FF2B5EF4-FFF2-40B4-BE49-F238E27FC236}">
                    <a16:creationId xmlns:a16="http://schemas.microsoft.com/office/drawing/2014/main" id="{ED82CA66-496D-066F-72B6-7C7EE6C3F4BF}"/>
                  </a:ext>
                </a:extLst>
              </p:cNvPr>
              <p:cNvSpPr txBox="1"/>
              <p:nvPr/>
            </p:nvSpPr>
            <p:spPr>
              <a:xfrm>
                <a:off x="6387957" y="1763621"/>
                <a:ext cx="744663" cy="24016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dirty="0">
                    <a:solidFill>
                      <a:schemeClr val="bg1">
                        <a:alpha val="50000"/>
                      </a:schemeClr>
                    </a:solidFill>
                    <a:latin typeface="Calibri"/>
                    <a:cs typeface="Calibri"/>
                  </a:rPr>
                  <a:t>SUMMARY</a:t>
                </a:r>
                <a:endParaRPr lang="en-US" sz="800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4" name="object 16">
                <a:extLst>
                  <a:ext uri="{FF2B5EF4-FFF2-40B4-BE49-F238E27FC236}">
                    <a16:creationId xmlns:a16="http://schemas.microsoft.com/office/drawing/2014/main" id="{9184A01B-3582-263D-733C-4FF2FD57D14B}"/>
                  </a:ext>
                </a:extLst>
              </p:cNvPr>
              <p:cNvSpPr txBox="1"/>
              <p:nvPr/>
            </p:nvSpPr>
            <p:spPr>
              <a:xfrm>
                <a:off x="5245582" y="1633615"/>
                <a:ext cx="905230" cy="4384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cap="all" spc="-10" dirty="0">
                    <a:solidFill>
                      <a:schemeClr val="bg1"/>
                    </a:solidFill>
                    <a:latin typeface="Calibri"/>
                    <a:cs typeface="Calibri"/>
                  </a:rPr>
                  <a:t>HOW TO PROCEED</a:t>
                </a:r>
                <a:endParaRPr sz="800" cap="all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3C53F037-780D-279C-E39F-57549C809A1C}"/>
                </a:ext>
              </a:extLst>
            </p:cNvPr>
            <p:cNvSpPr txBox="1"/>
            <p:nvPr/>
          </p:nvSpPr>
          <p:spPr>
            <a:xfrm>
              <a:off x="550371" y="280771"/>
              <a:ext cx="758051" cy="2228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b="1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rPr>
                <a:t>QUALITY CHECK CODES</a:t>
              </a:r>
              <a:endParaRPr lang="en-US" sz="800" dirty="0">
                <a:solidFill>
                  <a:schemeClr val="bg1">
                    <a:alpha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AFAC23C-7057-2C2B-E9AB-96CCC2B800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576" y="1627886"/>
            <a:ext cx="1802923" cy="28925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B33556-9A61-E511-7048-4930B6D50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94" y="2498185"/>
            <a:ext cx="1285168" cy="1397674"/>
          </a:xfrm>
          <a:prstGeom prst="rect">
            <a:avLst/>
          </a:prstGeom>
          <a:solidFill>
            <a:srgbClr val="FFFF99">
              <a:alpha val="15000"/>
            </a:srgbClr>
          </a:solidFill>
          <a:ln w="19050">
            <a:solidFill>
              <a:srgbClr val="F6C028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F5C1C-0F10-257C-6AE1-B3E0D12040B5}"/>
              </a:ext>
            </a:extLst>
          </p:cNvPr>
          <p:cNvCxnSpPr>
            <a:cxnSpLocks/>
          </p:cNvCxnSpPr>
          <p:nvPr/>
        </p:nvCxnSpPr>
        <p:spPr>
          <a:xfrm>
            <a:off x="5857791" y="1310412"/>
            <a:ext cx="0" cy="332976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0672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37B8-AA8D-F1DB-5ACE-C799E870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 descr="A blue and white device&#10;&#10;AI-generated content may be incorrect.">
            <a:extLst>
              <a:ext uri="{FF2B5EF4-FFF2-40B4-BE49-F238E27FC236}">
                <a16:creationId xmlns:a16="http://schemas.microsoft.com/office/drawing/2014/main" id="{ABDD3590-5455-CB52-F105-B0B6BC58E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24" y="2806286"/>
            <a:ext cx="1112546" cy="1828935"/>
          </a:xfrm>
          <a:prstGeom prst="rect">
            <a:avLst/>
          </a:prstGeom>
        </p:spPr>
      </p:pic>
      <p:pic>
        <p:nvPicPr>
          <p:cNvPr id="91" name="Picture 90" descr="A close-up of a device&#10;&#10;AI-generated content may be incorrect.">
            <a:extLst>
              <a:ext uri="{FF2B5EF4-FFF2-40B4-BE49-F238E27FC236}">
                <a16:creationId xmlns:a16="http://schemas.microsoft.com/office/drawing/2014/main" id="{BC578F2A-D37E-56AB-0AF2-F688508F6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7"/>
          <a:stretch/>
        </p:blipFill>
        <p:spPr>
          <a:xfrm>
            <a:off x="7154325" y="2985204"/>
            <a:ext cx="790816" cy="1245649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CD2EFDDB-ED96-E71A-2B0F-0CE36FDA1E9C}"/>
              </a:ext>
            </a:extLst>
          </p:cNvPr>
          <p:cNvGrpSpPr/>
          <p:nvPr/>
        </p:nvGrpSpPr>
        <p:grpSpPr>
          <a:xfrm>
            <a:off x="7848012" y="3714987"/>
            <a:ext cx="75217" cy="133113"/>
            <a:chOff x="10329130" y="4203664"/>
            <a:chExt cx="83972" cy="463610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133C793-6696-B87B-F6C6-51E827177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329130" y="4214607"/>
              <a:ext cx="83972" cy="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A2C4A3F-31BB-3D88-D97D-D937C3D9DE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99586" y="4203664"/>
              <a:ext cx="0" cy="46361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82" name="Picture 81" descr="A white device with a red and blue text&#10;&#10;AI-generated content may be incorrect.">
            <a:extLst>
              <a:ext uri="{FF2B5EF4-FFF2-40B4-BE49-F238E27FC236}">
                <a16:creationId xmlns:a16="http://schemas.microsoft.com/office/drawing/2014/main" id="{30AB0F88-08ED-EFEC-192A-CBD2955950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74" y="2815465"/>
            <a:ext cx="999440" cy="146233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BB4D6F-C854-A299-13F1-C2684AF4FD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09188" y="1575718"/>
            <a:ext cx="3264179" cy="32515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+mn-lt"/>
                <a:cs typeface="Calibri"/>
              </a:rPr>
              <a:t>ISSUE – CODE 30</a:t>
            </a:r>
            <a:endParaRPr lang="en-US" b="1" dirty="0">
              <a:latin typeface="+mn-lt"/>
            </a:endParaRPr>
          </a:p>
          <a:p>
            <a:r>
              <a:rPr lang="en-US" altLang="en-US" sz="1400" b="0" dirty="0">
                <a:latin typeface="Calibri"/>
                <a:ea typeface="Calibri"/>
                <a:cs typeface="Calibri"/>
              </a:rPr>
              <a:t>Indicates the sample extended past </a:t>
            </a:r>
            <a:br>
              <a:rPr lang="en-US" altLang="en-US" sz="1400" b="0" dirty="0">
                <a:latin typeface="Calibri"/>
                <a:ea typeface="Calibri"/>
                <a:cs typeface="Calibri"/>
              </a:rPr>
            </a:br>
            <a:r>
              <a:rPr lang="en-US" altLang="en-US" sz="1400" b="0" dirty="0">
                <a:latin typeface="Calibri"/>
                <a:ea typeface="Calibri"/>
                <a:cs typeface="Calibri"/>
              </a:rPr>
              <a:t>the fill mark on the cartridge</a:t>
            </a:r>
            <a:br>
              <a:rPr lang="en-US" altLang="en-US" sz="1400" b="0" dirty="0">
                <a:latin typeface="Calibri"/>
                <a:ea typeface="Calibri"/>
                <a:cs typeface="Calibri"/>
              </a:rPr>
            </a:br>
            <a:endParaRPr lang="en-US" altLang="en-US" sz="800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CAUSE</a:t>
            </a:r>
          </a:p>
          <a:p>
            <a:r>
              <a:rPr lang="en-US" altLang="en-US" sz="1400" dirty="0">
                <a:latin typeface="Calibri"/>
                <a:ea typeface="Calibri"/>
                <a:cs typeface="Calibri"/>
              </a:rPr>
              <a:t>Cartridge is overfilled</a:t>
            </a:r>
            <a:br>
              <a:rPr lang="en-US" altLang="en-US" sz="1400" dirty="0">
                <a:latin typeface="Calibri"/>
                <a:ea typeface="Calibri"/>
                <a:cs typeface="Calibri"/>
              </a:rPr>
            </a:br>
            <a:endParaRPr lang="en-US" sz="800" b="1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TO RESOLVE</a:t>
            </a:r>
          </a:p>
          <a:p>
            <a:pPr marL="285750" indent="-2857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Run a new cartridge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Ensure cartridge is properly filled; sample does not extend beyond fill mark on the cartridge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507F-7DAD-A851-A683-729D2D97FB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11</a:t>
            </a:fld>
            <a:endParaRPr lang="en-IN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533FDB-0359-EC21-340E-59A2CC37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95874"/>
            <a:ext cx="8138160" cy="390526"/>
          </a:xfrm>
        </p:spPr>
        <p:txBody>
          <a:bodyPr/>
          <a:lstStyle/>
          <a:p>
            <a:r>
              <a:rPr lang="en-US" dirty="0"/>
              <a:t>Sample Positioned Beyond Fill Mark | </a:t>
            </a:r>
            <a:br>
              <a:rPr lang="en-US" dirty="0"/>
            </a:br>
            <a:r>
              <a:rPr lang="en-US" dirty="0"/>
              <a:t>Use Another Cartridge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6B9993-EA26-6006-441D-D99AF2D5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15" y="2127924"/>
            <a:ext cx="1174461" cy="1188095"/>
          </a:xfrm>
          <a:prstGeom prst="rect">
            <a:avLst/>
          </a:prstGeom>
          <a:solidFill>
            <a:srgbClr val="FFFF99">
              <a:alpha val="15000"/>
            </a:srgbClr>
          </a:solidFill>
          <a:ln w="19050">
            <a:solidFill>
              <a:srgbClr val="F6C028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BA56FDE-FBC7-21AA-D19B-5D2210ADD28F}"/>
              </a:ext>
            </a:extLst>
          </p:cNvPr>
          <p:cNvGrpSpPr/>
          <p:nvPr/>
        </p:nvGrpSpPr>
        <p:grpSpPr>
          <a:xfrm>
            <a:off x="523576" y="264781"/>
            <a:ext cx="2690864" cy="238832"/>
            <a:chOff x="523576" y="264781"/>
            <a:chExt cx="2690864" cy="2388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2B28D0-1EFF-9FDA-2B91-ED556559EDD2}"/>
                </a:ext>
              </a:extLst>
            </p:cNvPr>
            <p:cNvGrpSpPr/>
            <p:nvPr/>
          </p:nvGrpSpPr>
          <p:grpSpPr>
            <a:xfrm>
              <a:off x="523576" y="264781"/>
              <a:ext cx="2690864" cy="238832"/>
              <a:chOff x="4066256" y="1629210"/>
              <a:chExt cx="3251849" cy="477091"/>
            </a:xfrm>
          </p:grpSpPr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id="{40169940-70E8-8013-8547-180A7122DC60}"/>
                  </a:ext>
                </a:extLst>
              </p:cNvPr>
              <p:cNvSpPr/>
              <p:nvPr/>
            </p:nvSpPr>
            <p:spPr>
              <a:xfrm>
                <a:off x="4066256" y="1635131"/>
                <a:ext cx="1190592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55" name="object 17">
                <a:extLst>
                  <a:ext uri="{FF2B5EF4-FFF2-40B4-BE49-F238E27FC236}">
                    <a16:creationId xmlns:a16="http://schemas.microsoft.com/office/drawing/2014/main" id="{E33FF9E9-F4ED-E345-DCE3-2130D550EA35}"/>
                  </a:ext>
                </a:extLst>
              </p:cNvPr>
              <p:cNvSpPr/>
              <p:nvPr/>
            </p:nvSpPr>
            <p:spPr>
              <a:xfrm>
                <a:off x="5112060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rgbClr val="27C6D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57" name="object 19">
                <a:extLst>
                  <a:ext uri="{FF2B5EF4-FFF2-40B4-BE49-F238E27FC236}">
                    <a16:creationId xmlns:a16="http://schemas.microsoft.com/office/drawing/2014/main" id="{69EF2D5E-3F16-72D7-42B4-A3B4AC4E1123}"/>
                  </a:ext>
                </a:extLst>
              </p:cNvPr>
              <p:cNvSpPr/>
              <p:nvPr/>
            </p:nvSpPr>
            <p:spPr>
              <a:xfrm>
                <a:off x="6139545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70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58" name="object 20">
                <a:extLst>
                  <a:ext uri="{FF2B5EF4-FFF2-40B4-BE49-F238E27FC236}">
                    <a16:creationId xmlns:a16="http://schemas.microsoft.com/office/drawing/2014/main" id="{19FE1D2F-6C7A-5EC9-0258-B55914A185A3}"/>
                  </a:ext>
                </a:extLst>
              </p:cNvPr>
              <p:cNvSpPr txBox="1"/>
              <p:nvPr/>
            </p:nvSpPr>
            <p:spPr>
              <a:xfrm>
                <a:off x="6387957" y="1763621"/>
                <a:ext cx="744663" cy="24016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dirty="0">
                    <a:solidFill>
                      <a:schemeClr val="bg1">
                        <a:alpha val="50000"/>
                      </a:schemeClr>
                    </a:solidFill>
                    <a:latin typeface="Calibri"/>
                    <a:cs typeface="Calibri"/>
                  </a:rPr>
                  <a:t>SUMMARY</a:t>
                </a:r>
                <a:endParaRPr lang="en-US" sz="800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9" name="object 16">
                <a:extLst>
                  <a:ext uri="{FF2B5EF4-FFF2-40B4-BE49-F238E27FC236}">
                    <a16:creationId xmlns:a16="http://schemas.microsoft.com/office/drawing/2014/main" id="{8C1BB2FD-7439-8D2C-ED0C-C533D86798A7}"/>
                  </a:ext>
                </a:extLst>
              </p:cNvPr>
              <p:cNvSpPr txBox="1"/>
              <p:nvPr/>
            </p:nvSpPr>
            <p:spPr>
              <a:xfrm>
                <a:off x="5245582" y="1633615"/>
                <a:ext cx="905230" cy="4384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cap="all" spc="-10" dirty="0">
                    <a:solidFill>
                      <a:schemeClr val="bg1"/>
                    </a:solidFill>
                    <a:latin typeface="Calibri"/>
                    <a:cs typeface="Calibri"/>
                  </a:rPr>
                  <a:t>HOW TO PROCEED</a:t>
                </a:r>
                <a:endParaRPr sz="800" cap="all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41" name="object 20">
              <a:extLst>
                <a:ext uri="{FF2B5EF4-FFF2-40B4-BE49-F238E27FC236}">
                  <a16:creationId xmlns:a16="http://schemas.microsoft.com/office/drawing/2014/main" id="{CD868CD3-D90E-1745-BCF0-5C066996998A}"/>
                </a:ext>
              </a:extLst>
            </p:cNvPr>
            <p:cNvSpPr txBox="1"/>
            <p:nvPr/>
          </p:nvSpPr>
          <p:spPr>
            <a:xfrm>
              <a:off x="550371" y="280771"/>
              <a:ext cx="758051" cy="2228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b="1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rPr>
                <a:t>QUALITY CHECK CODES</a:t>
              </a:r>
              <a:endParaRPr lang="en-US" sz="800" dirty="0">
                <a:solidFill>
                  <a:schemeClr val="bg1">
                    <a:alpha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7" name="Picture 6" descr="A blue and white device&#10;&#10;AI-generated content may be incorrect.">
            <a:extLst>
              <a:ext uri="{FF2B5EF4-FFF2-40B4-BE49-F238E27FC236}">
                <a16:creationId xmlns:a16="http://schemas.microsoft.com/office/drawing/2014/main" id="{B64198EF-DF37-683A-A01E-C954ADD989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27" t="12726" r="17805" b="10298"/>
          <a:stretch/>
        </p:blipFill>
        <p:spPr>
          <a:xfrm>
            <a:off x="7990651" y="1163184"/>
            <a:ext cx="683319" cy="1360272"/>
          </a:xfrm>
          <a:prstGeom prst="rect">
            <a:avLst/>
          </a:prstGeom>
        </p:spPr>
      </p:pic>
      <p:pic>
        <p:nvPicPr>
          <p:cNvPr id="8" name="Picture 7" descr="A close-up of a device&#10;&#10;AI-generated content may be incorrect.">
            <a:extLst>
              <a:ext uri="{FF2B5EF4-FFF2-40B4-BE49-F238E27FC236}">
                <a16:creationId xmlns:a16="http://schemas.microsoft.com/office/drawing/2014/main" id="{4D167932-34FD-3C7F-5DEF-BB7B9992C5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33" y="1173890"/>
            <a:ext cx="891962" cy="1152682"/>
          </a:xfrm>
          <a:prstGeom prst="rect">
            <a:avLst/>
          </a:prstGeom>
        </p:spPr>
      </p:pic>
      <p:pic>
        <p:nvPicPr>
          <p:cNvPr id="9" name="Picture 8" descr="A white device with blue text&#10;&#10;AI-generated content may be incorrect.">
            <a:extLst>
              <a:ext uri="{FF2B5EF4-FFF2-40B4-BE49-F238E27FC236}">
                <a16:creationId xmlns:a16="http://schemas.microsoft.com/office/drawing/2014/main" id="{20A034FD-649D-742A-CB87-9880B2C3B6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37" y="1043314"/>
            <a:ext cx="934441" cy="136723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7CBF883-9826-9DD5-822D-89584CE5FD29}"/>
              </a:ext>
            </a:extLst>
          </p:cNvPr>
          <p:cNvCxnSpPr>
            <a:cxnSpLocks/>
          </p:cNvCxnSpPr>
          <p:nvPr/>
        </p:nvCxnSpPr>
        <p:spPr>
          <a:xfrm flipH="1" flipV="1">
            <a:off x="7002416" y="1731598"/>
            <a:ext cx="6648" cy="719843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E600F3-E0FB-D0DC-C158-45902F552679}"/>
              </a:ext>
            </a:extLst>
          </p:cNvPr>
          <p:cNvCxnSpPr>
            <a:cxnSpLocks/>
          </p:cNvCxnSpPr>
          <p:nvPr/>
        </p:nvCxnSpPr>
        <p:spPr>
          <a:xfrm flipV="1">
            <a:off x="8710011" y="1734976"/>
            <a:ext cx="0" cy="924307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88A2ED7-BBCA-DE44-F2F0-C1FF2BAA7FA2}"/>
              </a:ext>
            </a:extLst>
          </p:cNvPr>
          <p:cNvCxnSpPr>
            <a:cxnSpLocks/>
          </p:cNvCxnSpPr>
          <p:nvPr/>
        </p:nvCxnSpPr>
        <p:spPr>
          <a:xfrm flipV="1">
            <a:off x="7874349" y="1881912"/>
            <a:ext cx="2654" cy="754429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8F56FF5-D5FB-02DA-5840-235E87D6408A}"/>
              </a:ext>
            </a:extLst>
          </p:cNvPr>
          <p:cNvCxnSpPr>
            <a:cxnSpLocks/>
          </p:cNvCxnSpPr>
          <p:nvPr/>
        </p:nvCxnSpPr>
        <p:spPr>
          <a:xfrm flipV="1">
            <a:off x="7739183" y="2649700"/>
            <a:ext cx="977476" cy="1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5228732-08BB-74D1-9DFE-4CD20B1C6F03}"/>
              </a:ext>
            </a:extLst>
          </p:cNvPr>
          <p:cNvCxnSpPr>
            <a:cxnSpLocks/>
          </p:cNvCxnSpPr>
          <p:nvPr/>
        </p:nvCxnSpPr>
        <p:spPr>
          <a:xfrm>
            <a:off x="6818245" y="1737243"/>
            <a:ext cx="190819" cy="0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89C9FA-4105-EB09-305A-42632B177BEA}"/>
              </a:ext>
            </a:extLst>
          </p:cNvPr>
          <p:cNvCxnSpPr>
            <a:cxnSpLocks/>
          </p:cNvCxnSpPr>
          <p:nvPr/>
        </p:nvCxnSpPr>
        <p:spPr>
          <a:xfrm>
            <a:off x="7804919" y="1888561"/>
            <a:ext cx="78732" cy="0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CDEAFD0-F0CD-41B3-7220-80AA456BA3BE}"/>
              </a:ext>
            </a:extLst>
          </p:cNvPr>
          <p:cNvCxnSpPr>
            <a:cxnSpLocks/>
          </p:cNvCxnSpPr>
          <p:nvPr/>
        </p:nvCxnSpPr>
        <p:spPr>
          <a:xfrm>
            <a:off x="8637927" y="1746739"/>
            <a:ext cx="78732" cy="0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E4D47FB-9BB8-0246-4E87-F681B16AA21D}"/>
              </a:ext>
            </a:extLst>
          </p:cNvPr>
          <p:cNvCxnSpPr>
            <a:cxnSpLocks/>
          </p:cNvCxnSpPr>
          <p:nvPr/>
        </p:nvCxnSpPr>
        <p:spPr>
          <a:xfrm flipV="1">
            <a:off x="8745512" y="3636520"/>
            <a:ext cx="0" cy="921403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28BA9A9-DBDA-8927-3776-EA1CA4DB6E83}"/>
              </a:ext>
            </a:extLst>
          </p:cNvPr>
          <p:cNvCxnSpPr>
            <a:cxnSpLocks/>
          </p:cNvCxnSpPr>
          <p:nvPr/>
        </p:nvCxnSpPr>
        <p:spPr>
          <a:xfrm flipH="1" flipV="1">
            <a:off x="7908823" y="3774803"/>
            <a:ext cx="2646" cy="791553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8406134-F433-85C7-8AAF-90634C2AABA5}"/>
              </a:ext>
            </a:extLst>
          </p:cNvPr>
          <p:cNvCxnSpPr>
            <a:cxnSpLocks/>
          </p:cNvCxnSpPr>
          <p:nvPr/>
        </p:nvCxnSpPr>
        <p:spPr>
          <a:xfrm>
            <a:off x="7848538" y="3763041"/>
            <a:ext cx="78732" cy="0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1F91A5D-56B5-CAC0-7C53-D83DFEDE0A7C}"/>
              </a:ext>
            </a:extLst>
          </p:cNvPr>
          <p:cNvSpPr txBox="1"/>
          <p:nvPr/>
        </p:nvSpPr>
        <p:spPr>
          <a:xfrm>
            <a:off x="6316018" y="4387478"/>
            <a:ext cx="148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BEYOND FILL MARK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A1ABDE-D833-3FFC-91DF-895F69B805C4}"/>
              </a:ext>
            </a:extLst>
          </p:cNvPr>
          <p:cNvCxnSpPr>
            <a:cxnSpLocks/>
          </p:cNvCxnSpPr>
          <p:nvPr/>
        </p:nvCxnSpPr>
        <p:spPr>
          <a:xfrm flipV="1">
            <a:off x="6998244" y="2649637"/>
            <a:ext cx="192890" cy="62"/>
          </a:xfrm>
          <a:prstGeom prst="line">
            <a:avLst/>
          </a:prstGeom>
          <a:ln w="25400">
            <a:solidFill>
              <a:srgbClr val="92D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77A38A0-61B4-A0F6-59F7-63F19A9901AD}"/>
              </a:ext>
            </a:extLst>
          </p:cNvPr>
          <p:cNvCxnSpPr>
            <a:cxnSpLocks/>
          </p:cNvCxnSpPr>
          <p:nvPr/>
        </p:nvCxnSpPr>
        <p:spPr>
          <a:xfrm>
            <a:off x="7695749" y="4551337"/>
            <a:ext cx="1054016" cy="0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194186D-EF8C-ADFE-855B-6C5005549255}"/>
              </a:ext>
            </a:extLst>
          </p:cNvPr>
          <p:cNvSpPr txBox="1"/>
          <p:nvPr/>
        </p:nvSpPr>
        <p:spPr>
          <a:xfrm>
            <a:off x="6504187" y="2498184"/>
            <a:ext cx="1254377" cy="2658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TO FILL MARK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0EF07B-FAB8-23F1-032F-417542294E7E}"/>
              </a:ext>
            </a:extLst>
          </p:cNvPr>
          <p:cNvGrpSpPr/>
          <p:nvPr/>
        </p:nvGrpSpPr>
        <p:grpSpPr>
          <a:xfrm>
            <a:off x="6956144" y="3452085"/>
            <a:ext cx="75217" cy="133113"/>
            <a:chOff x="10329130" y="4174359"/>
            <a:chExt cx="83972" cy="46361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2A45AC0-C5F5-297B-795A-7C05596D36F3}"/>
                </a:ext>
              </a:extLst>
            </p:cNvPr>
            <p:cNvCxnSpPr>
              <a:cxnSpLocks/>
            </p:cNvCxnSpPr>
            <p:nvPr/>
          </p:nvCxnSpPr>
          <p:spPr>
            <a:xfrm>
              <a:off x="10329130" y="4214607"/>
              <a:ext cx="83972" cy="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DF248EC-4F00-7BF7-DB0F-ACB0736722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1022" y="4174359"/>
              <a:ext cx="0" cy="463610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04895DF-A1E1-BD5C-14EA-5DE219106BF3}"/>
              </a:ext>
            </a:extLst>
          </p:cNvPr>
          <p:cNvCxnSpPr>
            <a:cxnSpLocks/>
          </p:cNvCxnSpPr>
          <p:nvPr/>
        </p:nvCxnSpPr>
        <p:spPr>
          <a:xfrm flipV="1">
            <a:off x="7023479" y="3576785"/>
            <a:ext cx="3287" cy="734775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CC9F282-03F1-4701-9FF9-85C507C3B48D}"/>
              </a:ext>
            </a:extLst>
          </p:cNvPr>
          <p:cNvCxnSpPr>
            <a:cxnSpLocks/>
          </p:cNvCxnSpPr>
          <p:nvPr/>
        </p:nvCxnSpPr>
        <p:spPr>
          <a:xfrm>
            <a:off x="6956789" y="3585198"/>
            <a:ext cx="78732" cy="0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7026021-90E5-5340-7E72-775210ED72E9}"/>
              </a:ext>
            </a:extLst>
          </p:cNvPr>
          <p:cNvCxnSpPr>
            <a:cxnSpLocks/>
          </p:cNvCxnSpPr>
          <p:nvPr/>
        </p:nvCxnSpPr>
        <p:spPr>
          <a:xfrm flipV="1">
            <a:off x="8745541" y="3377479"/>
            <a:ext cx="0" cy="259041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4787BA6-3AF1-3FC5-36DF-AFEE17FA80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061" y="1575718"/>
            <a:ext cx="1791149" cy="28658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677B0B-86FA-4C5A-2590-CCA11E259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66" y="2444143"/>
            <a:ext cx="1285168" cy="1397674"/>
          </a:xfrm>
          <a:prstGeom prst="rect">
            <a:avLst/>
          </a:prstGeom>
          <a:solidFill>
            <a:srgbClr val="FFFF99">
              <a:alpha val="15000"/>
            </a:srgbClr>
          </a:solidFill>
          <a:ln w="19050">
            <a:solidFill>
              <a:srgbClr val="F6C028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8B7780C-BC2C-8900-01AE-AED784F0E526}"/>
              </a:ext>
            </a:extLst>
          </p:cNvPr>
          <p:cNvCxnSpPr>
            <a:cxnSpLocks/>
          </p:cNvCxnSpPr>
          <p:nvPr/>
        </p:nvCxnSpPr>
        <p:spPr>
          <a:xfrm>
            <a:off x="5873367" y="1270978"/>
            <a:ext cx="0" cy="3289425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B9D7E35-8D5C-0B1A-D593-860A6CA54C1A}"/>
              </a:ext>
            </a:extLst>
          </p:cNvPr>
          <p:cNvCxnSpPr>
            <a:cxnSpLocks/>
          </p:cNvCxnSpPr>
          <p:nvPr/>
        </p:nvCxnSpPr>
        <p:spPr>
          <a:xfrm>
            <a:off x="8673225" y="3643169"/>
            <a:ext cx="78732" cy="0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9ECA92D-CBEE-473C-6645-D7A01BB36FB2}"/>
              </a:ext>
            </a:extLst>
          </p:cNvPr>
          <p:cNvCxnSpPr>
            <a:cxnSpLocks/>
          </p:cNvCxnSpPr>
          <p:nvPr/>
        </p:nvCxnSpPr>
        <p:spPr>
          <a:xfrm>
            <a:off x="8677836" y="3380621"/>
            <a:ext cx="75217" cy="0"/>
          </a:xfrm>
          <a:prstGeom prst="line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278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37B8-AA8D-F1DB-5ACE-C799E870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507F-7DAD-A851-A683-729D2D97FB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12</a:t>
            </a:fld>
            <a:endParaRPr lang="en-IN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533FDB-0359-EC21-340E-59A2CC37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95874"/>
            <a:ext cx="8138160" cy="545434"/>
          </a:xfrm>
        </p:spPr>
        <p:txBody>
          <a:bodyPr/>
          <a:lstStyle/>
          <a:p>
            <a:r>
              <a:rPr lang="en-US" dirty="0"/>
              <a:t>Cartridge Type Not Recognized | </a:t>
            </a:r>
            <a:br>
              <a:rPr lang="en-US" dirty="0"/>
            </a:br>
            <a:r>
              <a:rPr lang="en-US" dirty="0"/>
              <a:t>Use Another Cartridge 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026E3C2F-EE4C-5DF8-D542-7609EB8C54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05023" y="1524783"/>
            <a:ext cx="3588069" cy="32515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+mn-lt"/>
                <a:cs typeface="Calibri"/>
              </a:rPr>
              <a:t>ISSUE – CODE 69</a:t>
            </a:r>
            <a:endParaRPr lang="en-US" b="1" dirty="0">
              <a:latin typeface="+mn-lt"/>
            </a:endParaRPr>
          </a:p>
          <a:p>
            <a:r>
              <a:rPr lang="en-US" altLang="en-US" sz="1400" b="0" dirty="0">
                <a:latin typeface="+mn-lt"/>
              </a:rPr>
              <a:t>The analyzer was unable to verify the cartridge type when reading the cartridge sensors</a:t>
            </a:r>
          </a:p>
          <a:p>
            <a:endParaRPr lang="en-US" altLang="en-US" sz="800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z="1400" spc="-10" dirty="0">
                <a:solidFill>
                  <a:schemeClr val="accent3"/>
                </a:solidFill>
                <a:latin typeface="Calibri"/>
                <a:cs typeface="Calibri"/>
              </a:rPr>
              <a:t>POSSIBLE CAUSE</a:t>
            </a:r>
          </a:p>
          <a:p>
            <a:pPr marL="285750" indent="-2857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+mn-lt"/>
              </a:rPr>
              <a:t>Insertion of an Electronic Simulator when performing a cartridge test</a:t>
            </a:r>
          </a:p>
          <a:p>
            <a:pPr marL="285750" indent="-2857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+mn-lt"/>
              </a:rPr>
              <a:t>Insertion of a cartridge when performing an Electronic Simulator test</a:t>
            </a:r>
          </a:p>
          <a:p>
            <a:pPr marL="285750" indent="-28575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800" b="1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TO RESOLVE</a:t>
            </a:r>
          </a:p>
          <a:p>
            <a:pPr>
              <a:lnSpc>
                <a:spcPts val="1200"/>
              </a:lnSpc>
            </a:pPr>
            <a:r>
              <a:rPr lang="en-US" sz="1400" dirty="0">
                <a:latin typeface="+mn-lt"/>
              </a:rPr>
              <a:t>Insert the correct cartridge or simulator for the test.</a:t>
            </a:r>
          </a:p>
        </p:txBody>
      </p:sp>
      <p:pic>
        <p:nvPicPr>
          <p:cNvPr id="23" name="Picture 6" descr="01_06_090_2">
            <a:extLst>
              <a:ext uri="{FF2B5EF4-FFF2-40B4-BE49-F238E27FC236}">
                <a16:creationId xmlns:a16="http://schemas.microsoft.com/office/drawing/2014/main" id="{3B8E7863-B8D0-ECE0-4043-A7649B4E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2"/>
          <a:stretch/>
        </p:blipFill>
        <p:spPr bwMode="auto">
          <a:xfrm rot="16200000">
            <a:off x="6107378" y="469183"/>
            <a:ext cx="1947500" cy="10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ject 6">
            <a:extLst>
              <a:ext uri="{FF2B5EF4-FFF2-40B4-BE49-F238E27FC236}">
                <a16:creationId xmlns:a16="http://schemas.microsoft.com/office/drawing/2014/main" id="{DDA02CDE-5FBF-7135-FF91-2437A4A00672}"/>
              </a:ext>
            </a:extLst>
          </p:cNvPr>
          <p:cNvPicPr/>
          <p:nvPr/>
        </p:nvPicPr>
        <p:blipFill>
          <a:blip r:embed="rId4" cstate="print"/>
          <a:srcRect l="6584" t="15263"/>
          <a:stretch/>
        </p:blipFill>
        <p:spPr>
          <a:xfrm>
            <a:off x="6612671" y="1707769"/>
            <a:ext cx="1973651" cy="1324801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</a:ln>
        </p:spPr>
      </p:pic>
      <p:pic>
        <p:nvPicPr>
          <p:cNvPr id="25" name="Picture 24" descr="ScanPouch">
            <a:extLst>
              <a:ext uri="{FF2B5EF4-FFF2-40B4-BE49-F238E27FC236}">
                <a16:creationId xmlns:a16="http://schemas.microsoft.com/office/drawing/2014/main" id="{755B41D5-5F9F-8AF1-222D-B6A1CC25D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925" r="19369" b="18979"/>
          <a:stretch/>
        </p:blipFill>
        <p:spPr bwMode="auto">
          <a:xfrm>
            <a:off x="6612671" y="3170665"/>
            <a:ext cx="1973651" cy="1324802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01_06_090_2">
            <a:extLst>
              <a:ext uri="{FF2B5EF4-FFF2-40B4-BE49-F238E27FC236}">
                <a16:creationId xmlns:a16="http://schemas.microsoft.com/office/drawing/2014/main" id="{FE45241F-25F9-3A2C-84E0-926D1D2AB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0" t="54414" r="3190" b="1"/>
          <a:stretch/>
        </p:blipFill>
        <p:spPr bwMode="auto">
          <a:xfrm rot="16200000">
            <a:off x="7169957" y="629534"/>
            <a:ext cx="1798414" cy="80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DD5789C-4218-782F-FA57-B955D67BE49A}"/>
              </a:ext>
            </a:extLst>
          </p:cNvPr>
          <p:cNvCxnSpPr>
            <a:cxnSpLocks/>
          </p:cNvCxnSpPr>
          <p:nvPr/>
        </p:nvCxnSpPr>
        <p:spPr>
          <a:xfrm rot="5400000">
            <a:off x="6583713" y="1572183"/>
            <a:ext cx="982382" cy="400457"/>
          </a:xfrm>
          <a:prstGeom prst="bentConnector3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69B7321-D258-8F83-432C-CE65D3AF20E5}"/>
              </a:ext>
            </a:extLst>
          </p:cNvPr>
          <p:cNvCxnSpPr>
            <a:cxnSpLocks/>
          </p:cNvCxnSpPr>
          <p:nvPr/>
        </p:nvCxnSpPr>
        <p:spPr>
          <a:xfrm rot="5400000">
            <a:off x="6975749" y="1770203"/>
            <a:ext cx="2443526" cy="1075297"/>
          </a:xfrm>
          <a:prstGeom prst="bentConnector3">
            <a:avLst>
              <a:gd name="adj1" fmla="val 82215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291AA72-701D-8269-5B70-71B156958E52}"/>
              </a:ext>
            </a:extLst>
          </p:cNvPr>
          <p:cNvCxnSpPr/>
          <p:nvPr/>
        </p:nvCxnSpPr>
        <p:spPr>
          <a:xfrm>
            <a:off x="8167058" y="1086086"/>
            <a:ext cx="56810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C0C26A-CDCD-A228-F810-C2324E4DFC8E}"/>
              </a:ext>
            </a:extLst>
          </p:cNvPr>
          <p:cNvGrpSpPr/>
          <p:nvPr/>
        </p:nvGrpSpPr>
        <p:grpSpPr>
          <a:xfrm>
            <a:off x="523576" y="264781"/>
            <a:ext cx="2690864" cy="238832"/>
            <a:chOff x="523576" y="264781"/>
            <a:chExt cx="2690864" cy="23883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410ABC-F378-B11E-1DA6-F2A1A69A03DB}"/>
                </a:ext>
              </a:extLst>
            </p:cNvPr>
            <p:cNvGrpSpPr/>
            <p:nvPr/>
          </p:nvGrpSpPr>
          <p:grpSpPr>
            <a:xfrm>
              <a:off x="523576" y="264781"/>
              <a:ext cx="2690864" cy="238832"/>
              <a:chOff x="4066256" y="1629210"/>
              <a:chExt cx="3251849" cy="477091"/>
            </a:xfrm>
          </p:grpSpPr>
          <p:sp>
            <p:nvSpPr>
              <p:cNvPr id="17" name="object 15">
                <a:extLst>
                  <a:ext uri="{FF2B5EF4-FFF2-40B4-BE49-F238E27FC236}">
                    <a16:creationId xmlns:a16="http://schemas.microsoft.com/office/drawing/2014/main" id="{FE4B127E-6138-1E1C-90CF-B102C3D47EFC}"/>
                  </a:ext>
                </a:extLst>
              </p:cNvPr>
              <p:cNvSpPr/>
              <p:nvPr/>
            </p:nvSpPr>
            <p:spPr>
              <a:xfrm>
                <a:off x="4066256" y="1635131"/>
                <a:ext cx="1190592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19" name="object 17">
                <a:extLst>
                  <a:ext uri="{FF2B5EF4-FFF2-40B4-BE49-F238E27FC236}">
                    <a16:creationId xmlns:a16="http://schemas.microsoft.com/office/drawing/2014/main" id="{F95F74C5-1239-8B8D-9C2A-8F8467349490}"/>
                  </a:ext>
                </a:extLst>
              </p:cNvPr>
              <p:cNvSpPr/>
              <p:nvPr/>
            </p:nvSpPr>
            <p:spPr>
              <a:xfrm>
                <a:off x="5112060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rgbClr val="27C6D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6" name="object 19">
                <a:extLst>
                  <a:ext uri="{FF2B5EF4-FFF2-40B4-BE49-F238E27FC236}">
                    <a16:creationId xmlns:a16="http://schemas.microsoft.com/office/drawing/2014/main" id="{8B20BC33-0341-E38B-75B8-2B5C482C1C20}"/>
                  </a:ext>
                </a:extLst>
              </p:cNvPr>
              <p:cNvSpPr/>
              <p:nvPr/>
            </p:nvSpPr>
            <p:spPr>
              <a:xfrm>
                <a:off x="6139545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70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8" name="object 20">
                <a:extLst>
                  <a:ext uri="{FF2B5EF4-FFF2-40B4-BE49-F238E27FC236}">
                    <a16:creationId xmlns:a16="http://schemas.microsoft.com/office/drawing/2014/main" id="{2747973B-D6E3-6850-5B3A-7CD4A77D5AD8}"/>
                  </a:ext>
                </a:extLst>
              </p:cNvPr>
              <p:cNvSpPr txBox="1"/>
              <p:nvPr/>
            </p:nvSpPr>
            <p:spPr>
              <a:xfrm>
                <a:off x="6387957" y="1763621"/>
                <a:ext cx="744663" cy="24016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dirty="0">
                    <a:solidFill>
                      <a:schemeClr val="bg1">
                        <a:alpha val="50000"/>
                      </a:schemeClr>
                    </a:solidFill>
                    <a:latin typeface="Calibri"/>
                    <a:cs typeface="Calibri"/>
                  </a:rPr>
                  <a:t>SUMMARY</a:t>
                </a:r>
                <a:endParaRPr lang="en-US" sz="800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0" name="object 16">
                <a:extLst>
                  <a:ext uri="{FF2B5EF4-FFF2-40B4-BE49-F238E27FC236}">
                    <a16:creationId xmlns:a16="http://schemas.microsoft.com/office/drawing/2014/main" id="{6BF8A765-95A1-9E72-CB94-A2A611BDA4B5}"/>
                  </a:ext>
                </a:extLst>
              </p:cNvPr>
              <p:cNvSpPr txBox="1"/>
              <p:nvPr/>
            </p:nvSpPr>
            <p:spPr>
              <a:xfrm>
                <a:off x="5245582" y="1633615"/>
                <a:ext cx="905230" cy="4384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cap="all" spc="-10" dirty="0">
                    <a:solidFill>
                      <a:schemeClr val="bg1"/>
                    </a:solidFill>
                    <a:latin typeface="Calibri"/>
                    <a:cs typeface="Calibri"/>
                  </a:rPr>
                  <a:t>HOW TO PROCEED</a:t>
                </a:r>
                <a:endParaRPr sz="800" cap="all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70DBB491-A6A4-B81F-3B8C-35154B85A1EC}"/>
                </a:ext>
              </a:extLst>
            </p:cNvPr>
            <p:cNvSpPr txBox="1"/>
            <p:nvPr/>
          </p:nvSpPr>
          <p:spPr>
            <a:xfrm>
              <a:off x="550371" y="280771"/>
              <a:ext cx="758051" cy="2228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b="1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rPr>
                <a:t>QUALITY CHECK CODES</a:t>
              </a:r>
              <a:endParaRPr lang="en-US" sz="800" dirty="0">
                <a:solidFill>
                  <a:schemeClr val="bg1">
                    <a:alpha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B0FFF29-6E45-3665-D817-77897A2F6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" y="1524783"/>
            <a:ext cx="1830524" cy="29675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D7EA53-FF43-4233-4AF2-EA8484964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20" y="2370168"/>
            <a:ext cx="1285168" cy="1523409"/>
          </a:xfrm>
          <a:prstGeom prst="rect">
            <a:avLst/>
          </a:prstGeom>
          <a:solidFill>
            <a:srgbClr val="FFFF99">
              <a:alpha val="15000"/>
            </a:srgbClr>
          </a:solidFill>
          <a:ln w="19050">
            <a:solidFill>
              <a:srgbClr val="F6C028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35CCA9-791C-80C0-CBA4-389659A8B2C8}"/>
              </a:ext>
            </a:extLst>
          </p:cNvPr>
          <p:cNvSpPr/>
          <p:nvPr/>
        </p:nvSpPr>
        <p:spPr>
          <a:xfrm>
            <a:off x="6607326" y="302539"/>
            <a:ext cx="1978996" cy="1324801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1D9829-3FF1-DF39-5117-50EAAFBAD158}"/>
              </a:ext>
            </a:extLst>
          </p:cNvPr>
          <p:cNvCxnSpPr>
            <a:cxnSpLocks/>
          </p:cNvCxnSpPr>
          <p:nvPr/>
        </p:nvCxnSpPr>
        <p:spPr>
          <a:xfrm>
            <a:off x="6355331" y="302539"/>
            <a:ext cx="0" cy="418979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039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37B8-AA8D-F1DB-5ACE-C799E870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BB4D6F-C854-A299-13F1-C2684AF4FD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24074" y="1235725"/>
            <a:ext cx="5717420" cy="32515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+mn-lt"/>
                <a:cs typeface="Calibri"/>
              </a:rPr>
              <a:t>ISSUE – CODE 42 or 43</a:t>
            </a:r>
            <a:endParaRPr lang="en-US" b="1" dirty="0">
              <a:latin typeface="+mn-lt"/>
            </a:endParaRPr>
          </a:p>
          <a:p>
            <a:r>
              <a:rPr lang="en-US" altLang="en-US" sz="1400" b="0" dirty="0">
                <a:latin typeface="+mn-lt"/>
              </a:rPr>
              <a:t>Conductometric or amperometric sensor reading is out of specification.</a:t>
            </a:r>
          </a:p>
          <a:p>
            <a:endParaRPr lang="en-US" altLang="en-US" sz="800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z="1400" spc="-10" dirty="0">
                <a:solidFill>
                  <a:schemeClr val="accent3"/>
                </a:solidFill>
                <a:latin typeface="Calibri"/>
                <a:cs typeface="Calibri"/>
              </a:rPr>
              <a:t>POSSIBLE CAUSE(S)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</a:rPr>
              <a:t>pre-burst calibrant pack,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</a:rPr>
              <a:t>dirty cartridge contact pads, or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</a:rPr>
              <a:t>a dirty connector in the analyzer</a:t>
            </a:r>
          </a:p>
          <a:p>
            <a:pPr>
              <a:lnSpc>
                <a:spcPts val="1400"/>
              </a:lnSpc>
            </a:pPr>
            <a:r>
              <a:rPr lang="en-US" altLang="en-US" sz="1400" b="0" dirty="0">
                <a:latin typeface="+mn-lt"/>
              </a:rPr>
              <a:t>Most often caused by issues in sample handling</a:t>
            </a:r>
          </a:p>
          <a:p>
            <a:pPr marR="0">
              <a:lnSpc>
                <a:spcPct val="80000"/>
              </a:lnSpc>
            </a:pPr>
            <a:endParaRPr lang="en-US" sz="800" b="1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TO RESOLVE</a:t>
            </a:r>
          </a:p>
          <a:p>
            <a:pPr>
              <a:lnSpc>
                <a:spcPts val="1200"/>
              </a:lnSpc>
            </a:pPr>
            <a:r>
              <a:rPr lang="en-US" sz="1400" b="0" dirty="0">
                <a:latin typeface="Calibri"/>
                <a:ea typeface="Calibri"/>
                <a:cs typeface="Calibri"/>
              </a:rPr>
              <a:t>Run a new cartridge ensuring proper cartridge handling.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507F-7DAD-A851-A683-729D2D97FB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13</a:t>
            </a:fld>
            <a:endParaRPr lang="en-IN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533FDB-0359-EC21-340E-59A2CC37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95874"/>
            <a:ext cx="8138160" cy="390526"/>
          </a:xfrm>
        </p:spPr>
        <p:txBody>
          <a:bodyPr/>
          <a:lstStyle/>
          <a:p>
            <a:r>
              <a:rPr lang="en-US" dirty="0"/>
              <a:t>Cartridge Error | Use Another Cartridge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D955B6-7F94-A997-854B-59F5C328E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924" y="1944251"/>
            <a:ext cx="1240595" cy="1254997"/>
          </a:xfrm>
          <a:prstGeom prst="rect">
            <a:avLst/>
          </a:prstGeom>
          <a:solidFill>
            <a:srgbClr val="FFFF99">
              <a:alpha val="15000"/>
            </a:srgbClr>
          </a:solidFill>
          <a:ln w="19050">
            <a:solidFill>
              <a:srgbClr val="F6C028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84142E-0847-DE5D-222F-BC54C21CC46E}"/>
              </a:ext>
            </a:extLst>
          </p:cNvPr>
          <p:cNvGrpSpPr/>
          <p:nvPr/>
        </p:nvGrpSpPr>
        <p:grpSpPr>
          <a:xfrm>
            <a:off x="523576" y="264781"/>
            <a:ext cx="2690864" cy="238832"/>
            <a:chOff x="523576" y="264781"/>
            <a:chExt cx="2690864" cy="2388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D3FF7C9-0F58-011C-156A-85B39A4BF11F}"/>
                </a:ext>
              </a:extLst>
            </p:cNvPr>
            <p:cNvGrpSpPr/>
            <p:nvPr/>
          </p:nvGrpSpPr>
          <p:grpSpPr>
            <a:xfrm>
              <a:off x="523576" y="264781"/>
              <a:ext cx="2690864" cy="238832"/>
              <a:chOff x="4066256" y="1629210"/>
              <a:chExt cx="3251849" cy="477091"/>
            </a:xfrm>
          </p:grpSpPr>
          <p:sp>
            <p:nvSpPr>
              <p:cNvPr id="8" name="object 15">
                <a:extLst>
                  <a:ext uri="{FF2B5EF4-FFF2-40B4-BE49-F238E27FC236}">
                    <a16:creationId xmlns:a16="http://schemas.microsoft.com/office/drawing/2014/main" id="{3C5B6B6D-1159-5D62-1498-337069198F6A}"/>
                  </a:ext>
                </a:extLst>
              </p:cNvPr>
              <p:cNvSpPr/>
              <p:nvPr/>
            </p:nvSpPr>
            <p:spPr>
              <a:xfrm>
                <a:off x="4066256" y="1635131"/>
                <a:ext cx="1190592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9" name="object 17">
                <a:extLst>
                  <a:ext uri="{FF2B5EF4-FFF2-40B4-BE49-F238E27FC236}">
                    <a16:creationId xmlns:a16="http://schemas.microsoft.com/office/drawing/2014/main" id="{15C249EE-8734-9880-94CD-63E5FBBCE969}"/>
                  </a:ext>
                </a:extLst>
              </p:cNvPr>
              <p:cNvSpPr/>
              <p:nvPr/>
            </p:nvSpPr>
            <p:spPr>
              <a:xfrm>
                <a:off x="5112060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rgbClr val="27C6D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10" name="object 19">
                <a:extLst>
                  <a:ext uri="{FF2B5EF4-FFF2-40B4-BE49-F238E27FC236}">
                    <a16:creationId xmlns:a16="http://schemas.microsoft.com/office/drawing/2014/main" id="{0292093B-372A-1EB2-8890-2C513D478D44}"/>
                  </a:ext>
                </a:extLst>
              </p:cNvPr>
              <p:cNvSpPr/>
              <p:nvPr/>
            </p:nvSpPr>
            <p:spPr>
              <a:xfrm>
                <a:off x="6139545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70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11" name="object 20">
                <a:extLst>
                  <a:ext uri="{FF2B5EF4-FFF2-40B4-BE49-F238E27FC236}">
                    <a16:creationId xmlns:a16="http://schemas.microsoft.com/office/drawing/2014/main" id="{F7A481BA-1EA4-FDE0-EA0D-228BEB8307E5}"/>
                  </a:ext>
                </a:extLst>
              </p:cNvPr>
              <p:cNvSpPr txBox="1"/>
              <p:nvPr/>
            </p:nvSpPr>
            <p:spPr>
              <a:xfrm>
                <a:off x="6387957" y="1763621"/>
                <a:ext cx="744663" cy="24016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dirty="0">
                    <a:solidFill>
                      <a:schemeClr val="bg1">
                        <a:alpha val="50000"/>
                      </a:schemeClr>
                    </a:solidFill>
                    <a:latin typeface="Calibri"/>
                    <a:cs typeface="Calibri"/>
                  </a:rPr>
                  <a:t>SUMMARY</a:t>
                </a:r>
                <a:endParaRPr lang="en-US" sz="800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901029EA-DEAA-A8A8-C995-1D115E4E168C}"/>
                  </a:ext>
                </a:extLst>
              </p:cNvPr>
              <p:cNvSpPr txBox="1"/>
              <p:nvPr/>
            </p:nvSpPr>
            <p:spPr>
              <a:xfrm>
                <a:off x="5245582" y="1633615"/>
                <a:ext cx="905230" cy="4384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cap="all" spc="-10" dirty="0">
                    <a:solidFill>
                      <a:schemeClr val="bg1"/>
                    </a:solidFill>
                    <a:latin typeface="Calibri"/>
                    <a:cs typeface="Calibri"/>
                  </a:rPr>
                  <a:t>HOW TO PROCEED</a:t>
                </a:r>
                <a:endParaRPr sz="800" cap="all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7" name="object 20">
              <a:extLst>
                <a:ext uri="{FF2B5EF4-FFF2-40B4-BE49-F238E27FC236}">
                  <a16:creationId xmlns:a16="http://schemas.microsoft.com/office/drawing/2014/main" id="{0164CE40-3D11-9679-8D78-4F50A0672953}"/>
                </a:ext>
              </a:extLst>
            </p:cNvPr>
            <p:cNvSpPr txBox="1"/>
            <p:nvPr/>
          </p:nvSpPr>
          <p:spPr>
            <a:xfrm>
              <a:off x="550371" y="280771"/>
              <a:ext cx="758051" cy="2228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b="1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rPr>
                <a:t>QUALITY CHECK CODES</a:t>
              </a:r>
              <a:endParaRPr lang="en-US" sz="800" dirty="0">
                <a:solidFill>
                  <a:schemeClr val="bg1">
                    <a:alpha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E5E5A91-63EA-2F30-F5EE-791087E0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35" y="1235725"/>
            <a:ext cx="1890572" cy="30571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272C77D-3845-6C5F-431E-DB00D943E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48" y="2115127"/>
            <a:ext cx="1414947" cy="1581110"/>
          </a:xfrm>
          <a:prstGeom prst="rect">
            <a:avLst/>
          </a:prstGeom>
          <a:solidFill>
            <a:srgbClr val="FFFF99">
              <a:alpha val="15000"/>
            </a:srgbClr>
          </a:solidFill>
          <a:ln w="19050">
            <a:solidFill>
              <a:srgbClr val="F6C028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34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37B8-AA8D-F1DB-5ACE-C799E870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507F-7DAD-A851-A683-729D2D97FB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14</a:t>
            </a:fld>
            <a:endParaRPr lang="en-IN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533FDB-0359-EC21-340E-59A2CC37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32987"/>
            <a:ext cx="8138160" cy="390526"/>
          </a:xfrm>
        </p:spPr>
        <p:txBody>
          <a:bodyPr/>
          <a:lstStyle/>
          <a:p>
            <a:r>
              <a:rPr lang="en-US" dirty="0"/>
              <a:t>Avoiding Quality Check Codes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C848DDEA-0E27-18F9-C682-9BE57D72E87A}"/>
              </a:ext>
            </a:extLst>
          </p:cNvPr>
          <p:cNvSpPr txBox="1">
            <a:spLocks noChangeArrowheads="1"/>
          </p:cNvSpPr>
          <p:nvPr/>
        </p:nvSpPr>
        <p:spPr>
          <a:xfrm>
            <a:off x="486065" y="1152454"/>
            <a:ext cx="4604177" cy="71596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338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5548" indent="-95548" algn="l" defTabSz="514350" rtl="0" eaLnBrk="1" latinLnBrk="0" hangingPunct="1">
              <a:lnSpc>
                <a:spcPct val="10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25029" indent="-96441" algn="l" defTabSz="514350" rtl="0" eaLnBrk="1" latinLnBrk="0" hangingPunct="1">
              <a:lnSpc>
                <a:spcPct val="100000"/>
              </a:lnSpc>
              <a:spcBef>
                <a:spcPts val="338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352723" indent="-95548" algn="l" defTabSz="514350" rtl="0" eaLnBrk="1" latinLnBrk="0" hangingPunct="1">
              <a:lnSpc>
                <a:spcPct val="10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482204" indent="-96441" algn="l" defTabSz="514350" rtl="0" eaLnBrk="1" latinLnBrk="0" hangingPunct="1">
              <a:lnSpc>
                <a:spcPct val="100000"/>
              </a:lnSpc>
              <a:spcBef>
                <a:spcPts val="338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OBTAIN A QUALITY SAMPLE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HANDLE CARTRIDGE PROPERLY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  <a:endParaRPr kumimoji="0" lang="en-US" altLang="en-US" sz="9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3514598-6456-269A-9119-E47095E4A654}"/>
              </a:ext>
            </a:extLst>
          </p:cNvPr>
          <p:cNvSpPr txBox="1"/>
          <p:nvPr/>
        </p:nvSpPr>
        <p:spPr>
          <a:xfrm>
            <a:off x="6066803" y="1814206"/>
            <a:ext cx="2034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4F71"/>
                </a:solidFill>
              </a:rPr>
              <a:t>MIX PROPERLY &amp; PROMPTLY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4F71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363C6-6F24-9D3C-D981-65C421104FF1}"/>
              </a:ext>
            </a:extLst>
          </p:cNvPr>
          <p:cNvSpPr txBox="1"/>
          <p:nvPr/>
        </p:nvSpPr>
        <p:spPr>
          <a:xfrm>
            <a:off x="5890592" y="1171686"/>
            <a:ext cx="3384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r>
              <a:rPr lang="en-US" alt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 SUFFICIENTLY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4B17D7-4B59-9637-6D34-2F39718E4BD5}"/>
              </a:ext>
            </a:extLst>
          </p:cNvPr>
          <p:cNvSpPr/>
          <p:nvPr/>
        </p:nvSpPr>
        <p:spPr>
          <a:xfrm rot="374752">
            <a:off x="595450" y="3579781"/>
            <a:ext cx="896061" cy="88390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4DE857-9491-4F3B-4651-3D3241E254E6}"/>
              </a:ext>
            </a:extLst>
          </p:cNvPr>
          <p:cNvSpPr/>
          <p:nvPr/>
        </p:nvSpPr>
        <p:spPr>
          <a:xfrm rot="374752">
            <a:off x="1638325" y="3561696"/>
            <a:ext cx="896061" cy="88390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30BC9842-29C1-30D6-60EE-FEC36F18C076}"/>
              </a:ext>
            </a:extLst>
          </p:cNvPr>
          <p:cNvSpPr/>
          <p:nvPr/>
        </p:nvSpPr>
        <p:spPr>
          <a:xfrm rot="5400000">
            <a:off x="3917413" y="2896919"/>
            <a:ext cx="3476153" cy="95684"/>
          </a:xfrm>
          <a:custGeom>
            <a:avLst/>
            <a:gdLst/>
            <a:ahLst/>
            <a:cxnLst/>
            <a:rect l="l" t="t" r="r" b="b"/>
            <a:pathLst>
              <a:path w="2945765">
                <a:moveTo>
                  <a:pt x="294543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43A0C-9CD5-D1BA-9BED-A16282EE5FB0}"/>
              </a:ext>
            </a:extLst>
          </p:cNvPr>
          <p:cNvGrpSpPr/>
          <p:nvPr/>
        </p:nvGrpSpPr>
        <p:grpSpPr>
          <a:xfrm>
            <a:off x="523576" y="264781"/>
            <a:ext cx="2690864" cy="238832"/>
            <a:chOff x="523576" y="264781"/>
            <a:chExt cx="2690864" cy="2388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93EF54-237C-4614-2246-49224266A118}"/>
                </a:ext>
              </a:extLst>
            </p:cNvPr>
            <p:cNvGrpSpPr/>
            <p:nvPr/>
          </p:nvGrpSpPr>
          <p:grpSpPr>
            <a:xfrm>
              <a:off x="523576" y="264781"/>
              <a:ext cx="2690864" cy="238832"/>
              <a:chOff x="4066256" y="1629210"/>
              <a:chExt cx="3251849" cy="477091"/>
            </a:xfrm>
          </p:grpSpPr>
          <p:sp>
            <p:nvSpPr>
              <p:cNvPr id="25" name="object 15">
                <a:extLst>
                  <a:ext uri="{FF2B5EF4-FFF2-40B4-BE49-F238E27FC236}">
                    <a16:creationId xmlns:a16="http://schemas.microsoft.com/office/drawing/2014/main" id="{E7601281-9584-A73E-E651-0692ED941FFE}"/>
                  </a:ext>
                </a:extLst>
              </p:cNvPr>
              <p:cNvSpPr/>
              <p:nvPr/>
            </p:nvSpPr>
            <p:spPr>
              <a:xfrm>
                <a:off x="4066256" y="1635131"/>
                <a:ext cx="1190592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6" name="object 17">
                <a:extLst>
                  <a:ext uri="{FF2B5EF4-FFF2-40B4-BE49-F238E27FC236}">
                    <a16:creationId xmlns:a16="http://schemas.microsoft.com/office/drawing/2014/main" id="{F1AAC4E0-2765-8F63-CA4D-58121A95B02B}"/>
                  </a:ext>
                </a:extLst>
              </p:cNvPr>
              <p:cNvSpPr/>
              <p:nvPr/>
            </p:nvSpPr>
            <p:spPr>
              <a:xfrm>
                <a:off x="5112060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rgbClr val="27C6D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7" name="object 19">
                <a:extLst>
                  <a:ext uri="{FF2B5EF4-FFF2-40B4-BE49-F238E27FC236}">
                    <a16:creationId xmlns:a16="http://schemas.microsoft.com/office/drawing/2014/main" id="{47B8DA20-9D9B-DD55-7714-4EAC73EF43B8}"/>
                  </a:ext>
                </a:extLst>
              </p:cNvPr>
              <p:cNvSpPr/>
              <p:nvPr/>
            </p:nvSpPr>
            <p:spPr>
              <a:xfrm>
                <a:off x="6139545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70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8" name="object 20">
                <a:extLst>
                  <a:ext uri="{FF2B5EF4-FFF2-40B4-BE49-F238E27FC236}">
                    <a16:creationId xmlns:a16="http://schemas.microsoft.com/office/drawing/2014/main" id="{65183E6F-60C9-7E8B-C430-C67D57F7E414}"/>
                  </a:ext>
                </a:extLst>
              </p:cNvPr>
              <p:cNvSpPr txBox="1"/>
              <p:nvPr/>
            </p:nvSpPr>
            <p:spPr>
              <a:xfrm>
                <a:off x="6387957" y="1763621"/>
                <a:ext cx="744663" cy="24016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dirty="0">
                    <a:solidFill>
                      <a:schemeClr val="bg1">
                        <a:alpha val="50000"/>
                      </a:schemeClr>
                    </a:solidFill>
                    <a:latin typeface="Calibri"/>
                    <a:cs typeface="Calibri"/>
                  </a:rPr>
                  <a:t>SUMMARY</a:t>
                </a:r>
                <a:endParaRPr lang="en-US" sz="800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0" name="object 16">
                <a:extLst>
                  <a:ext uri="{FF2B5EF4-FFF2-40B4-BE49-F238E27FC236}">
                    <a16:creationId xmlns:a16="http://schemas.microsoft.com/office/drawing/2014/main" id="{37121E19-6FF4-C3C9-E483-A301F1995066}"/>
                  </a:ext>
                </a:extLst>
              </p:cNvPr>
              <p:cNvSpPr txBox="1"/>
              <p:nvPr/>
            </p:nvSpPr>
            <p:spPr>
              <a:xfrm>
                <a:off x="5245582" y="1633615"/>
                <a:ext cx="905230" cy="4384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cap="all" spc="-10" dirty="0">
                    <a:solidFill>
                      <a:schemeClr val="bg1"/>
                    </a:solidFill>
                    <a:latin typeface="Calibri"/>
                    <a:cs typeface="Calibri"/>
                  </a:rPr>
                  <a:t>HOW TO PROCEED</a:t>
                </a:r>
                <a:endParaRPr sz="800" cap="all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5031B97D-7DCE-16BF-FDA5-F83D6A4215D2}"/>
                </a:ext>
              </a:extLst>
            </p:cNvPr>
            <p:cNvSpPr txBox="1"/>
            <p:nvPr/>
          </p:nvSpPr>
          <p:spPr>
            <a:xfrm>
              <a:off x="550371" y="280771"/>
              <a:ext cx="758051" cy="2228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b="1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rPr>
                <a:t>QUALITY CHECK CODES</a:t>
              </a:r>
              <a:endParaRPr lang="en-US" sz="800" dirty="0">
                <a:solidFill>
                  <a:schemeClr val="bg1">
                    <a:alpha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36EC9E01-092A-8397-C22D-52B2289238BB}"/>
              </a:ext>
            </a:extLst>
          </p:cNvPr>
          <p:cNvSpPr/>
          <p:nvPr/>
        </p:nvSpPr>
        <p:spPr>
          <a:xfrm rot="19093464">
            <a:off x="516313" y="2121171"/>
            <a:ext cx="896061" cy="88390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4BB77AB-0A54-807D-679A-016E0871D2AF}"/>
              </a:ext>
            </a:extLst>
          </p:cNvPr>
          <p:cNvSpPr/>
          <p:nvPr/>
        </p:nvSpPr>
        <p:spPr>
          <a:xfrm rot="374752">
            <a:off x="1626891" y="2154802"/>
            <a:ext cx="896061" cy="88390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DCC1A3-1452-1A6D-1776-18145EEB2B9D}"/>
              </a:ext>
            </a:extLst>
          </p:cNvPr>
          <p:cNvSpPr/>
          <p:nvPr/>
        </p:nvSpPr>
        <p:spPr>
          <a:xfrm>
            <a:off x="442323" y="1933684"/>
            <a:ext cx="2345064" cy="119714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D24208-DA13-07CB-6B02-02BD54B7FD3E}"/>
              </a:ext>
            </a:extLst>
          </p:cNvPr>
          <p:cNvSpPr txBox="1"/>
          <p:nvPr/>
        </p:nvSpPr>
        <p:spPr>
          <a:xfrm>
            <a:off x="510227" y="1838834"/>
            <a:ext cx="19860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DO NOT PRESS LIQUID PACK</a:t>
            </a:r>
          </a:p>
        </p:txBody>
      </p:sp>
      <p:pic>
        <p:nvPicPr>
          <p:cNvPr id="2" name="Graphic 1" descr="Close with solid fill">
            <a:extLst>
              <a:ext uri="{FF2B5EF4-FFF2-40B4-BE49-F238E27FC236}">
                <a16:creationId xmlns:a16="http://schemas.microsoft.com/office/drawing/2014/main" id="{42EE1826-0EF8-4282-8DDF-9DC69EDDE2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16941" y="1758335"/>
            <a:ext cx="438795" cy="438795"/>
          </a:xfrm>
          <a:prstGeom prst="rect">
            <a:avLst/>
          </a:prstGeom>
        </p:spPr>
      </p:pic>
      <p:pic>
        <p:nvPicPr>
          <p:cNvPr id="42" name="object 7">
            <a:extLst>
              <a:ext uri="{FF2B5EF4-FFF2-40B4-BE49-F238E27FC236}">
                <a16:creationId xmlns:a16="http://schemas.microsoft.com/office/drawing/2014/main" id="{10A577A5-051A-D623-8111-32F73BD95B19}"/>
              </a:ext>
            </a:extLst>
          </p:cNvPr>
          <p:cNvPicPr/>
          <p:nvPr/>
        </p:nvPicPr>
        <p:blipFill rotWithShape="1">
          <a:blip r:embed="rId9" cstate="print"/>
          <a:srcRect l="25380" t="945" r="-670" b="-1"/>
          <a:stretch>
            <a:fillRect/>
          </a:stretch>
        </p:blipFill>
        <p:spPr>
          <a:xfrm>
            <a:off x="3154388" y="3527370"/>
            <a:ext cx="914564" cy="914564"/>
          </a:xfrm>
          <a:prstGeom prst="ellipse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2FB2454-FA43-AB90-9C35-0B202752479C}"/>
              </a:ext>
            </a:extLst>
          </p:cNvPr>
          <p:cNvSpPr/>
          <p:nvPr/>
        </p:nvSpPr>
        <p:spPr>
          <a:xfrm>
            <a:off x="2971882" y="3363991"/>
            <a:ext cx="2345064" cy="119714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6A342D-0E6A-794F-DB45-CA6ECC6F365E}"/>
              </a:ext>
            </a:extLst>
          </p:cNvPr>
          <p:cNvSpPr txBox="1"/>
          <p:nvPr/>
        </p:nvSpPr>
        <p:spPr>
          <a:xfrm>
            <a:off x="3003457" y="3238044"/>
            <a:ext cx="2055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CLOSE SNAP CLOSURE FULLY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BA1CD1A-49CC-46C3-146B-1D843C0361C4}"/>
              </a:ext>
            </a:extLst>
          </p:cNvPr>
          <p:cNvSpPr/>
          <p:nvPr/>
        </p:nvSpPr>
        <p:spPr>
          <a:xfrm>
            <a:off x="5050694" y="3155496"/>
            <a:ext cx="435376" cy="331868"/>
          </a:xfrm>
          <a:custGeom>
            <a:avLst/>
            <a:gdLst>
              <a:gd name="connsiteX0" fmla="*/ 336099 w 336099"/>
              <a:gd name="connsiteY0" fmla="*/ 40815 h 256193"/>
              <a:gd name="connsiteX1" fmla="*/ 296094 w 336099"/>
              <a:gd name="connsiteY1" fmla="*/ 0 h 256193"/>
              <a:gd name="connsiteX2" fmla="*/ 116710 w 336099"/>
              <a:gd name="connsiteY2" fmla="*/ 175784 h 256193"/>
              <a:gd name="connsiteX3" fmla="*/ 40415 w 336099"/>
              <a:gd name="connsiteY3" fmla="*/ 99489 h 256193"/>
              <a:gd name="connsiteX4" fmla="*/ 0 w 336099"/>
              <a:gd name="connsiteY4" fmla="*/ 139894 h 256193"/>
              <a:gd name="connsiteX5" fmla="*/ 116300 w 336099"/>
              <a:gd name="connsiteY5" fmla="*/ 256194 h 256193"/>
              <a:gd name="connsiteX6" fmla="*/ 336099 w 336099"/>
              <a:gd name="connsiteY6" fmla="*/ 40815 h 2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099" h="256193">
                <a:moveTo>
                  <a:pt x="336099" y="40815"/>
                </a:moveTo>
                <a:lnTo>
                  <a:pt x="296094" y="0"/>
                </a:lnTo>
                <a:lnTo>
                  <a:pt x="116710" y="175784"/>
                </a:lnTo>
                <a:lnTo>
                  <a:pt x="40415" y="99489"/>
                </a:lnTo>
                <a:lnTo>
                  <a:pt x="0" y="139894"/>
                </a:lnTo>
                <a:lnTo>
                  <a:pt x="116300" y="256194"/>
                </a:lnTo>
                <a:lnTo>
                  <a:pt x="336099" y="408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C142157-70FE-847D-5557-2BF475D02A1D}"/>
              </a:ext>
            </a:extLst>
          </p:cNvPr>
          <p:cNvSpPr/>
          <p:nvPr/>
        </p:nvSpPr>
        <p:spPr>
          <a:xfrm rot="374752">
            <a:off x="3059188" y="2196129"/>
            <a:ext cx="896061" cy="883905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9A4AF07-2930-2CB6-EDC9-5609EC48A626}"/>
              </a:ext>
            </a:extLst>
          </p:cNvPr>
          <p:cNvSpPr/>
          <p:nvPr/>
        </p:nvSpPr>
        <p:spPr>
          <a:xfrm rot="374752">
            <a:off x="4106225" y="2214951"/>
            <a:ext cx="896061" cy="883905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ADD42D-0078-6F1F-B82E-176AA0937030}"/>
              </a:ext>
            </a:extLst>
          </p:cNvPr>
          <p:cNvSpPr/>
          <p:nvPr/>
        </p:nvSpPr>
        <p:spPr>
          <a:xfrm>
            <a:off x="2961829" y="1959144"/>
            <a:ext cx="2319296" cy="119714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9F4F9C-9B61-90D9-E929-240FCF98785F}"/>
              </a:ext>
            </a:extLst>
          </p:cNvPr>
          <p:cNvSpPr txBox="1"/>
          <p:nvPr/>
        </p:nvSpPr>
        <p:spPr>
          <a:xfrm>
            <a:off x="3053298" y="1816388"/>
            <a:ext cx="1824562" cy="2790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DO NOT TOUCH SENSORS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F88A58-263D-524A-B3D7-08A9F835BA3E}"/>
              </a:ext>
            </a:extLst>
          </p:cNvPr>
          <p:cNvSpPr/>
          <p:nvPr/>
        </p:nvSpPr>
        <p:spPr>
          <a:xfrm>
            <a:off x="7338759" y="2229714"/>
            <a:ext cx="896061" cy="883905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 descr="Close with solid fill">
            <a:extLst>
              <a:ext uri="{FF2B5EF4-FFF2-40B4-BE49-F238E27FC236}">
                <a16:creationId xmlns:a16="http://schemas.microsoft.com/office/drawing/2014/main" id="{7F0BD5D7-7A24-949A-26AA-316382948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8270" y="2132553"/>
            <a:ext cx="438795" cy="438795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AA48CBB4-BF6F-3808-3896-267B8990BC3B}"/>
              </a:ext>
            </a:extLst>
          </p:cNvPr>
          <p:cNvSpPr/>
          <p:nvPr/>
        </p:nvSpPr>
        <p:spPr>
          <a:xfrm>
            <a:off x="6146682" y="2212746"/>
            <a:ext cx="896061" cy="883905"/>
          </a:xfrm>
          <a:prstGeom prst="ellipse">
            <a:avLst/>
          </a:prstGeom>
          <a:blipFill dpi="0" rotWithShape="1">
            <a:blip r:embed="rId13"/>
            <a:srcRect/>
            <a:stretch>
              <a:fillRect l="-1000" t="-1000" r="-2000" b="-2000"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EB26F56-622B-0715-8CB5-9C8CAA0C69CC}"/>
              </a:ext>
            </a:extLst>
          </p:cNvPr>
          <p:cNvSpPr/>
          <p:nvPr/>
        </p:nvSpPr>
        <p:spPr>
          <a:xfrm>
            <a:off x="6817488" y="2132553"/>
            <a:ext cx="435376" cy="331868"/>
          </a:xfrm>
          <a:custGeom>
            <a:avLst/>
            <a:gdLst>
              <a:gd name="connsiteX0" fmla="*/ 336099 w 336099"/>
              <a:gd name="connsiteY0" fmla="*/ 40815 h 256193"/>
              <a:gd name="connsiteX1" fmla="*/ 296094 w 336099"/>
              <a:gd name="connsiteY1" fmla="*/ 0 h 256193"/>
              <a:gd name="connsiteX2" fmla="*/ 116710 w 336099"/>
              <a:gd name="connsiteY2" fmla="*/ 175784 h 256193"/>
              <a:gd name="connsiteX3" fmla="*/ 40415 w 336099"/>
              <a:gd name="connsiteY3" fmla="*/ 99489 h 256193"/>
              <a:gd name="connsiteX4" fmla="*/ 0 w 336099"/>
              <a:gd name="connsiteY4" fmla="*/ 139894 h 256193"/>
              <a:gd name="connsiteX5" fmla="*/ 116300 w 336099"/>
              <a:gd name="connsiteY5" fmla="*/ 256194 h 256193"/>
              <a:gd name="connsiteX6" fmla="*/ 336099 w 336099"/>
              <a:gd name="connsiteY6" fmla="*/ 40815 h 2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099" h="256193">
                <a:moveTo>
                  <a:pt x="336099" y="40815"/>
                </a:moveTo>
                <a:lnTo>
                  <a:pt x="296094" y="0"/>
                </a:lnTo>
                <a:lnTo>
                  <a:pt x="116710" y="175784"/>
                </a:lnTo>
                <a:lnTo>
                  <a:pt x="40415" y="99489"/>
                </a:lnTo>
                <a:lnTo>
                  <a:pt x="0" y="139894"/>
                </a:lnTo>
                <a:lnTo>
                  <a:pt x="116300" y="256194"/>
                </a:lnTo>
                <a:lnTo>
                  <a:pt x="336099" y="408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9" name="Graphic 28" descr="Close with solid fill">
            <a:extLst>
              <a:ext uri="{FF2B5EF4-FFF2-40B4-BE49-F238E27FC236}">
                <a16:creationId xmlns:a16="http://schemas.microsoft.com/office/drawing/2014/main" id="{E5763438-758D-FA53-A83E-3C15D35A1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2270" y="1758335"/>
            <a:ext cx="438795" cy="43879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473101B7-F256-2BF6-8AE6-9B4C1B910708}"/>
              </a:ext>
            </a:extLst>
          </p:cNvPr>
          <p:cNvSpPr/>
          <p:nvPr/>
        </p:nvSpPr>
        <p:spPr>
          <a:xfrm>
            <a:off x="6026057" y="3362915"/>
            <a:ext cx="2438289" cy="119714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BC9B42-9225-F6B5-7ED4-7767D7918850}"/>
              </a:ext>
            </a:extLst>
          </p:cNvPr>
          <p:cNvSpPr txBox="1"/>
          <p:nvPr/>
        </p:nvSpPr>
        <p:spPr>
          <a:xfrm>
            <a:off x="6235833" y="3207194"/>
            <a:ext cx="12579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</a:rPr>
              <a:t>NO AIR BUBBLES</a:t>
            </a:r>
          </a:p>
        </p:txBody>
      </p:sp>
      <p:pic>
        <p:nvPicPr>
          <p:cNvPr id="61" name="Graphic 60" descr="Close with solid fill">
            <a:extLst>
              <a:ext uri="{FF2B5EF4-FFF2-40B4-BE49-F238E27FC236}">
                <a16:creationId xmlns:a16="http://schemas.microsoft.com/office/drawing/2014/main" id="{6572D165-FDD3-8D22-CC4D-89CB482D8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5422" y="3163688"/>
            <a:ext cx="438795" cy="438795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DB28EC92-1E48-C68D-F238-A6A916ED7F54}"/>
              </a:ext>
            </a:extLst>
          </p:cNvPr>
          <p:cNvSpPr/>
          <p:nvPr/>
        </p:nvSpPr>
        <p:spPr>
          <a:xfrm>
            <a:off x="7338759" y="3584035"/>
            <a:ext cx="896061" cy="883905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BC8B069-EFF3-6A7F-95AC-1DD3EAB17588}"/>
              </a:ext>
            </a:extLst>
          </p:cNvPr>
          <p:cNvSpPr/>
          <p:nvPr/>
        </p:nvSpPr>
        <p:spPr>
          <a:xfrm>
            <a:off x="6188007" y="3584035"/>
            <a:ext cx="896061" cy="883905"/>
          </a:xfrm>
          <a:prstGeom prst="ellipse">
            <a:avLst/>
          </a:prstGeom>
          <a:blipFill dpi="0" rotWithShape="1">
            <a:blip r:embed="rId15"/>
            <a:srcRect/>
            <a:stretch>
              <a:fillRect l="-5000" r="-4000" b="-4000"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9CD0C3D-1B75-0694-F6CF-316CB1AB1834}"/>
              </a:ext>
            </a:extLst>
          </p:cNvPr>
          <p:cNvSpPr/>
          <p:nvPr/>
        </p:nvSpPr>
        <p:spPr>
          <a:xfrm>
            <a:off x="428094" y="3347085"/>
            <a:ext cx="2345064" cy="119714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880B0C3-5EBA-5A1E-2800-D73B1DC1D330}"/>
              </a:ext>
            </a:extLst>
          </p:cNvPr>
          <p:cNvSpPr txBox="1"/>
          <p:nvPr/>
        </p:nvSpPr>
        <p:spPr>
          <a:xfrm>
            <a:off x="496798" y="3189289"/>
            <a:ext cx="1809034" cy="37984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USE CAREFUL HANDLING WHEN CLOSING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377C06F-3EA3-81AA-B13C-8876217689DF}"/>
              </a:ext>
            </a:extLst>
          </p:cNvPr>
          <p:cNvSpPr/>
          <p:nvPr/>
        </p:nvSpPr>
        <p:spPr>
          <a:xfrm>
            <a:off x="2389444" y="3155496"/>
            <a:ext cx="435376" cy="331868"/>
          </a:xfrm>
          <a:custGeom>
            <a:avLst/>
            <a:gdLst>
              <a:gd name="connsiteX0" fmla="*/ 336099 w 336099"/>
              <a:gd name="connsiteY0" fmla="*/ 40815 h 256193"/>
              <a:gd name="connsiteX1" fmla="*/ 296094 w 336099"/>
              <a:gd name="connsiteY1" fmla="*/ 0 h 256193"/>
              <a:gd name="connsiteX2" fmla="*/ 116710 w 336099"/>
              <a:gd name="connsiteY2" fmla="*/ 175784 h 256193"/>
              <a:gd name="connsiteX3" fmla="*/ 40415 w 336099"/>
              <a:gd name="connsiteY3" fmla="*/ 99489 h 256193"/>
              <a:gd name="connsiteX4" fmla="*/ 0 w 336099"/>
              <a:gd name="connsiteY4" fmla="*/ 139894 h 256193"/>
              <a:gd name="connsiteX5" fmla="*/ 116300 w 336099"/>
              <a:gd name="connsiteY5" fmla="*/ 256194 h 256193"/>
              <a:gd name="connsiteX6" fmla="*/ 336099 w 336099"/>
              <a:gd name="connsiteY6" fmla="*/ 40815 h 2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099" h="256193">
                <a:moveTo>
                  <a:pt x="336099" y="40815"/>
                </a:moveTo>
                <a:lnTo>
                  <a:pt x="296094" y="0"/>
                </a:lnTo>
                <a:lnTo>
                  <a:pt x="116710" y="175784"/>
                </a:lnTo>
                <a:lnTo>
                  <a:pt x="40415" y="99489"/>
                </a:lnTo>
                <a:lnTo>
                  <a:pt x="0" y="139894"/>
                </a:lnTo>
                <a:lnTo>
                  <a:pt x="116300" y="256194"/>
                </a:lnTo>
                <a:lnTo>
                  <a:pt x="336099" y="408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2D8B344-5027-29DA-335C-E6C9A2C29533}"/>
              </a:ext>
            </a:extLst>
          </p:cNvPr>
          <p:cNvSpPr txBox="1"/>
          <p:nvPr/>
        </p:nvSpPr>
        <p:spPr>
          <a:xfrm>
            <a:off x="3434374" y="1170230"/>
            <a:ext cx="1986013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9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FAILURE TO HANDLE THE CARTRIDGE PROPERLY MAY CAUSE QUALITY CHECK CODES</a:t>
            </a:r>
            <a:endParaRPr lang="en-US" sz="950" dirty="0"/>
          </a:p>
        </p:txBody>
      </p:sp>
      <p:sp>
        <p:nvSpPr>
          <p:cNvPr id="76" name="object 22">
            <a:extLst>
              <a:ext uri="{FF2B5EF4-FFF2-40B4-BE49-F238E27FC236}">
                <a16:creationId xmlns:a16="http://schemas.microsoft.com/office/drawing/2014/main" id="{1C066A9A-72AE-2285-9FA8-6FF4696C915C}"/>
              </a:ext>
            </a:extLst>
          </p:cNvPr>
          <p:cNvSpPr/>
          <p:nvPr/>
        </p:nvSpPr>
        <p:spPr>
          <a:xfrm rot="5400000">
            <a:off x="3069320" y="1371200"/>
            <a:ext cx="529514" cy="108059"/>
          </a:xfrm>
          <a:custGeom>
            <a:avLst/>
            <a:gdLst/>
            <a:ahLst/>
            <a:cxnLst/>
            <a:rect l="l" t="t" r="r" b="b"/>
            <a:pathLst>
              <a:path w="2945765">
                <a:moveTo>
                  <a:pt x="294543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9" name="Picture 38" descr="A blue and clear device&#10;&#10;AI-generated content may be incorrect.">
            <a:extLst>
              <a:ext uri="{FF2B5EF4-FFF2-40B4-BE49-F238E27FC236}">
                <a16:creationId xmlns:a16="http://schemas.microsoft.com/office/drawing/2014/main" id="{AC210067-5B7C-A395-E2CA-F4C2FA4DC6E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373" t="-1796" r="8284"/>
          <a:stretch/>
        </p:blipFill>
        <p:spPr>
          <a:xfrm>
            <a:off x="4219937" y="3497883"/>
            <a:ext cx="914400" cy="927079"/>
          </a:xfrm>
          <a:prstGeom prst="ellipse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83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37B8-AA8D-F1DB-5ACE-C799E870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507F-7DAD-A851-A683-729D2D97FB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15</a:t>
            </a:fld>
            <a:endParaRPr lang="en-IN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533FDB-0359-EC21-340E-59A2CC37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32987"/>
            <a:ext cx="8138160" cy="390526"/>
          </a:xfrm>
        </p:spPr>
        <p:txBody>
          <a:bodyPr/>
          <a:lstStyle/>
          <a:p>
            <a:r>
              <a:rPr lang="en-US" dirty="0"/>
              <a:t>Avoiding Quality Check Codes </a:t>
            </a:r>
            <a:r>
              <a:rPr lang="en-US" sz="1400" dirty="0"/>
              <a:t>– cont’d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C848DDEA-0E27-18F9-C682-9BE57D72E87A}"/>
              </a:ext>
            </a:extLst>
          </p:cNvPr>
          <p:cNvSpPr txBox="1">
            <a:spLocks noChangeArrowheads="1"/>
          </p:cNvSpPr>
          <p:nvPr/>
        </p:nvSpPr>
        <p:spPr>
          <a:xfrm>
            <a:off x="486066" y="1152454"/>
            <a:ext cx="3394970" cy="71596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338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5548" indent="-95548" algn="l" defTabSz="514350" rtl="0" eaLnBrk="1" latinLnBrk="0" hangingPunct="1">
              <a:lnSpc>
                <a:spcPct val="10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25029" indent="-96441" algn="l" defTabSz="514350" rtl="0" eaLnBrk="1" latinLnBrk="0" hangingPunct="1">
              <a:lnSpc>
                <a:spcPct val="100000"/>
              </a:lnSpc>
              <a:spcBef>
                <a:spcPts val="338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352723" indent="-95548" algn="l" defTabSz="514350" rtl="0" eaLnBrk="1" latinLnBrk="0" hangingPunct="1">
              <a:lnSpc>
                <a:spcPct val="10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482204" indent="-96441" algn="l" defTabSz="514350" rtl="0" eaLnBrk="1" latinLnBrk="0" hangingPunct="1">
              <a:lnSpc>
                <a:spcPct val="100000"/>
              </a:lnSpc>
              <a:spcBef>
                <a:spcPts val="338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   FILL THE CARTRIDGE CORRECTLY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4DD4339-7A2A-A9A8-752D-DEE719E1F240}"/>
              </a:ext>
            </a:extLst>
          </p:cNvPr>
          <p:cNvSpPr/>
          <p:nvPr/>
        </p:nvSpPr>
        <p:spPr>
          <a:xfrm>
            <a:off x="5690007" y="197232"/>
            <a:ext cx="317396" cy="38278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363C6-6F24-9D3C-D981-65C421104FF1}"/>
              </a:ext>
            </a:extLst>
          </p:cNvPr>
          <p:cNvSpPr txBox="1"/>
          <p:nvPr/>
        </p:nvSpPr>
        <p:spPr>
          <a:xfrm>
            <a:off x="4694534" y="1124726"/>
            <a:ext cx="3787003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buFont typeface="+mj-lt"/>
              <a:buAutoNum type="arabicPeriod" startAt="5"/>
            </a:pPr>
            <a:r>
              <a:rPr lang="en-US" altLang="en-US" sz="1600" b="0" dirty="0">
                <a:solidFill>
                  <a:schemeClr val="accent3"/>
                </a:solidFill>
              </a:rPr>
              <a:t>PLACE ANALYZER ON A LEVEL, NONVIBRATING  SURFACE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 IN THE DOWNLOADER DURING TESTING</a:t>
            </a: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30BC9842-29C1-30D6-60EE-FEC36F18C076}"/>
              </a:ext>
            </a:extLst>
          </p:cNvPr>
          <p:cNvSpPr/>
          <p:nvPr/>
        </p:nvSpPr>
        <p:spPr>
          <a:xfrm rot="5400000">
            <a:off x="2574593" y="2825710"/>
            <a:ext cx="3335908" cy="92533"/>
          </a:xfrm>
          <a:custGeom>
            <a:avLst/>
            <a:gdLst/>
            <a:ahLst/>
            <a:cxnLst/>
            <a:rect l="l" t="t" r="r" b="b"/>
            <a:pathLst>
              <a:path w="2945765">
                <a:moveTo>
                  <a:pt x="294543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1DC5AAB-FBCB-86C7-B0E0-D7FE4E10E8D4}"/>
              </a:ext>
            </a:extLst>
          </p:cNvPr>
          <p:cNvSpPr/>
          <p:nvPr/>
        </p:nvSpPr>
        <p:spPr>
          <a:xfrm>
            <a:off x="1079332" y="2159442"/>
            <a:ext cx="1104219" cy="1087064"/>
          </a:xfrm>
          <a:prstGeom prst="ellipse">
            <a:avLst/>
          </a:prstGeom>
          <a:blipFill>
            <a:blip r:embed="rId3"/>
            <a:stretch>
              <a:fillRect l="7294" r="11530"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6930935-FA11-9F5A-1B4F-703E1A858988}"/>
              </a:ext>
            </a:extLst>
          </p:cNvPr>
          <p:cNvSpPr/>
          <p:nvPr/>
        </p:nvSpPr>
        <p:spPr>
          <a:xfrm>
            <a:off x="2264667" y="2159442"/>
            <a:ext cx="1104219" cy="1087064"/>
          </a:xfrm>
          <a:prstGeom prst="ellipse">
            <a:avLst/>
          </a:prstGeom>
          <a:blipFill>
            <a:blip r:embed="rId4"/>
            <a:stretch>
              <a:fillRect l="1751" t="-14091" r="1751" b="-14091"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2F9E65-F1BA-EAE7-5EA3-3205CF23619A}"/>
              </a:ext>
            </a:extLst>
          </p:cNvPr>
          <p:cNvGrpSpPr/>
          <p:nvPr/>
        </p:nvGrpSpPr>
        <p:grpSpPr>
          <a:xfrm>
            <a:off x="523576" y="264781"/>
            <a:ext cx="2690864" cy="238832"/>
            <a:chOff x="523576" y="264781"/>
            <a:chExt cx="2690864" cy="23883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5E1C2F-52D1-3FB6-0448-ACA54E4938E6}"/>
                </a:ext>
              </a:extLst>
            </p:cNvPr>
            <p:cNvGrpSpPr/>
            <p:nvPr/>
          </p:nvGrpSpPr>
          <p:grpSpPr>
            <a:xfrm>
              <a:off x="523576" y="264781"/>
              <a:ext cx="2690864" cy="238832"/>
              <a:chOff x="4066256" y="1629210"/>
              <a:chExt cx="3251849" cy="477091"/>
            </a:xfrm>
          </p:grpSpPr>
          <p:sp>
            <p:nvSpPr>
              <p:cNvPr id="28" name="object 15">
                <a:extLst>
                  <a:ext uri="{FF2B5EF4-FFF2-40B4-BE49-F238E27FC236}">
                    <a16:creationId xmlns:a16="http://schemas.microsoft.com/office/drawing/2014/main" id="{51ED0C74-53AF-091F-9362-FA840139CC6A}"/>
                  </a:ext>
                </a:extLst>
              </p:cNvPr>
              <p:cNvSpPr/>
              <p:nvPr/>
            </p:nvSpPr>
            <p:spPr>
              <a:xfrm>
                <a:off x="4066256" y="1635131"/>
                <a:ext cx="1190592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33" name="object 17">
                <a:extLst>
                  <a:ext uri="{FF2B5EF4-FFF2-40B4-BE49-F238E27FC236}">
                    <a16:creationId xmlns:a16="http://schemas.microsoft.com/office/drawing/2014/main" id="{BBFF73D8-ECD8-58BD-3376-668DA77A8E20}"/>
                  </a:ext>
                </a:extLst>
              </p:cNvPr>
              <p:cNvSpPr/>
              <p:nvPr/>
            </p:nvSpPr>
            <p:spPr>
              <a:xfrm>
                <a:off x="5112060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rgbClr val="27C6D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34" name="object 19">
                <a:extLst>
                  <a:ext uri="{FF2B5EF4-FFF2-40B4-BE49-F238E27FC236}">
                    <a16:creationId xmlns:a16="http://schemas.microsoft.com/office/drawing/2014/main" id="{49915B8F-7E50-C820-8FEB-66C148DA79BE}"/>
                  </a:ext>
                </a:extLst>
              </p:cNvPr>
              <p:cNvSpPr/>
              <p:nvPr/>
            </p:nvSpPr>
            <p:spPr>
              <a:xfrm>
                <a:off x="6139545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70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37" name="object 20">
                <a:extLst>
                  <a:ext uri="{FF2B5EF4-FFF2-40B4-BE49-F238E27FC236}">
                    <a16:creationId xmlns:a16="http://schemas.microsoft.com/office/drawing/2014/main" id="{7DFBFE6F-4BFE-7DB5-05A9-C0FC30E3BB38}"/>
                  </a:ext>
                </a:extLst>
              </p:cNvPr>
              <p:cNvSpPr txBox="1"/>
              <p:nvPr/>
            </p:nvSpPr>
            <p:spPr>
              <a:xfrm>
                <a:off x="6387957" y="1763621"/>
                <a:ext cx="744663" cy="24016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dirty="0">
                    <a:solidFill>
                      <a:schemeClr val="bg1">
                        <a:alpha val="50000"/>
                      </a:schemeClr>
                    </a:solidFill>
                    <a:latin typeface="Calibri"/>
                    <a:cs typeface="Calibri"/>
                  </a:rPr>
                  <a:t>SUMMARY</a:t>
                </a:r>
                <a:endParaRPr lang="en-US" sz="800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8" name="object 16">
                <a:extLst>
                  <a:ext uri="{FF2B5EF4-FFF2-40B4-BE49-F238E27FC236}">
                    <a16:creationId xmlns:a16="http://schemas.microsoft.com/office/drawing/2014/main" id="{EC58C4A2-0EE4-2E80-C9F8-DC0B127E4584}"/>
                  </a:ext>
                </a:extLst>
              </p:cNvPr>
              <p:cNvSpPr txBox="1"/>
              <p:nvPr/>
            </p:nvSpPr>
            <p:spPr>
              <a:xfrm>
                <a:off x="5245582" y="1633615"/>
                <a:ext cx="905230" cy="4384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cap="all" spc="-10" dirty="0">
                    <a:solidFill>
                      <a:schemeClr val="bg1"/>
                    </a:solidFill>
                    <a:latin typeface="Calibri"/>
                    <a:cs typeface="Calibri"/>
                  </a:rPr>
                  <a:t>HOW TO PROCEED</a:t>
                </a:r>
                <a:endParaRPr sz="800" cap="all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DBC99D3D-CBD6-DA88-68CD-C6058418E1F3}"/>
                </a:ext>
              </a:extLst>
            </p:cNvPr>
            <p:cNvSpPr txBox="1"/>
            <p:nvPr/>
          </p:nvSpPr>
          <p:spPr>
            <a:xfrm>
              <a:off x="550371" y="280771"/>
              <a:ext cx="758051" cy="2228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b="1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rPr>
                <a:t>QUALITY CHECK CODES</a:t>
              </a:r>
              <a:endParaRPr lang="en-US" sz="800" dirty="0">
                <a:solidFill>
                  <a:schemeClr val="bg1">
                    <a:alpha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D41F231-8C7D-7782-5303-8AFECABF848D}"/>
              </a:ext>
            </a:extLst>
          </p:cNvPr>
          <p:cNvSpPr/>
          <p:nvPr/>
        </p:nvSpPr>
        <p:spPr>
          <a:xfrm>
            <a:off x="1647037" y="3237565"/>
            <a:ext cx="1079781" cy="108706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6A926B-7C86-2EE3-74A1-F494DE79D502}"/>
              </a:ext>
            </a:extLst>
          </p:cNvPr>
          <p:cNvSpPr/>
          <p:nvPr/>
        </p:nvSpPr>
        <p:spPr>
          <a:xfrm>
            <a:off x="5263326" y="2687515"/>
            <a:ext cx="1079781" cy="1036372"/>
          </a:xfrm>
          <a:prstGeom prst="ellipse">
            <a:avLst/>
          </a:prstGeom>
          <a:blipFill dpi="0" rotWithShape="1">
            <a:blip r:embed="rId6"/>
            <a:srcRect/>
            <a:stretch>
              <a:fillRect l="-2000" t="-14091" r="-3000" b="-14091"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9976D-3F59-C532-56BA-F9B15C897CDD}"/>
              </a:ext>
            </a:extLst>
          </p:cNvPr>
          <p:cNvSpPr/>
          <p:nvPr/>
        </p:nvSpPr>
        <p:spPr>
          <a:xfrm>
            <a:off x="5116208" y="2456869"/>
            <a:ext cx="2743200" cy="1412171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927E4-63EA-FD8C-4582-45EA29814C32}"/>
              </a:ext>
            </a:extLst>
          </p:cNvPr>
          <p:cNvSpPr txBox="1"/>
          <p:nvPr/>
        </p:nvSpPr>
        <p:spPr>
          <a:xfrm>
            <a:off x="5179778" y="2338416"/>
            <a:ext cx="17933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chemeClr val="accent1"/>
                </a:solidFill>
              </a:rPr>
              <a:t>NO ANALYZER ANGLE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3D9449-C12E-9AE1-92B1-A4CCC6D888DB}"/>
              </a:ext>
            </a:extLst>
          </p:cNvPr>
          <p:cNvSpPr/>
          <p:nvPr/>
        </p:nvSpPr>
        <p:spPr>
          <a:xfrm>
            <a:off x="6537670" y="2662169"/>
            <a:ext cx="1066608" cy="1066608"/>
          </a:xfrm>
          <a:prstGeom prst="ellipse">
            <a:avLst/>
          </a:prstGeom>
          <a:blipFill dpi="0" rotWithShape="1">
            <a:blip r:embed="rId7"/>
            <a:srcRect/>
            <a:stretch>
              <a:fillRect l="-18000" t="-16000" r="-14000" b="-13000"/>
            </a:stretch>
          </a:blip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932F1522-76BF-2A1F-0506-34F8F2DC50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4338" y="2224594"/>
            <a:ext cx="548640" cy="5486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383FFA-3B39-3EB3-0038-05C0F69F9EB6}"/>
              </a:ext>
            </a:extLst>
          </p:cNvPr>
          <p:cNvSpPr/>
          <p:nvPr/>
        </p:nvSpPr>
        <p:spPr>
          <a:xfrm>
            <a:off x="870898" y="1948028"/>
            <a:ext cx="2777370" cy="2472939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63138-88D8-5A0B-B56E-D1CC7408AD92}"/>
              </a:ext>
            </a:extLst>
          </p:cNvPr>
          <p:cNvSpPr txBox="1"/>
          <p:nvPr/>
        </p:nvSpPr>
        <p:spPr>
          <a:xfrm>
            <a:off x="910507" y="1826730"/>
            <a:ext cx="23948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chemeClr val="accent1"/>
                </a:solidFill>
              </a:rPr>
              <a:t>ALIGN SAMPLE TO FILL MARK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6" name="Picture 15" descr="A green tick on a black background&#10;&#10;AI-generated content may be incorrect.">
            <a:extLst>
              <a:ext uri="{FF2B5EF4-FFF2-40B4-BE49-F238E27FC236}">
                <a16:creationId xmlns:a16="http://schemas.microsoft.com/office/drawing/2014/main" id="{950007DA-4C34-4324-7525-A8317F687E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329" y="1852464"/>
            <a:ext cx="550176" cy="544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8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37B8-AA8D-F1DB-5ACE-C799E870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507F-7DAD-A851-A683-729D2D97FB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16</a:t>
            </a:fld>
            <a:endParaRPr lang="en-IN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533FDB-0359-EC21-340E-59A2CC37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32987"/>
            <a:ext cx="8138160" cy="390526"/>
          </a:xfrm>
        </p:spPr>
        <p:txBody>
          <a:bodyPr/>
          <a:lstStyle/>
          <a:p>
            <a:r>
              <a:rPr lang="en-US" dirty="0"/>
              <a:t>Resolving Quality Check Codes</a:t>
            </a:r>
            <a:endParaRPr lang="en-US" sz="1400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4DD4339-7A2A-A9A8-752D-DEE719E1F240}"/>
              </a:ext>
            </a:extLst>
          </p:cNvPr>
          <p:cNvSpPr/>
          <p:nvPr/>
        </p:nvSpPr>
        <p:spPr>
          <a:xfrm>
            <a:off x="5690007" y="197232"/>
            <a:ext cx="317396" cy="38278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30BC9842-29C1-30D6-60EE-FEC36F18C076}"/>
              </a:ext>
            </a:extLst>
          </p:cNvPr>
          <p:cNvSpPr/>
          <p:nvPr/>
        </p:nvSpPr>
        <p:spPr>
          <a:xfrm rot="5400000">
            <a:off x="3858626" y="2809608"/>
            <a:ext cx="3335908" cy="92533"/>
          </a:xfrm>
          <a:custGeom>
            <a:avLst/>
            <a:gdLst/>
            <a:ahLst/>
            <a:cxnLst/>
            <a:rect l="l" t="t" r="r" b="b"/>
            <a:pathLst>
              <a:path w="2945765">
                <a:moveTo>
                  <a:pt x="294543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CF7013C8-EFA5-C6C5-71A3-CB0D7874C4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7678" y="1230084"/>
            <a:ext cx="4922635" cy="32515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+mn-lt"/>
                <a:cs typeface="Calibri"/>
              </a:rPr>
              <a:t>TO RESOLVE QUALITY CHECK CODES </a:t>
            </a:r>
            <a:br>
              <a:rPr lang="en-US" spc="-10" dirty="0">
                <a:solidFill>
                  <a:schemeClr val="accent3"/>
                </a:solidFill>
                <a:latin typeface="+mn-lt"/>
                <a:cs typeface="Calibri"/>
              </a:rPr>
            </a:br>
            <a:r>
              <a:rPr lang="en-US" spc="-10" dirty="0">
                <a:solidFill>
                  <a:schemeClr val="accent3"/>
                </a:solidFill>
                <a:latin typeface="+mn-lt"/>
                <a:cs typeface="Calibri"/>
              </a:rPr>
              <a:t>DISPLAYED ON THE ANALYZER:</a:t>
            </a:r>
          </a:p>
          <a:p>
            <a:r>
              <a:rPr lang="en-US" altLang="en-US" sz="1400" b="0" dirty="0">
                <a:latin typeface="+mn-lt"/>
              </a:rPr>
              <a:t>Follow information displayed on the analyzer screen.</a:t>
            </a:r>
          </a:p>
          <a:p>
            <a:endParaRPr lang="en-US" altLang="en-US" sz="800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z="1400" spc="-10" dirty="0">
                <a:solidFill>
                  <a:schemeClr val="accent3"/>
                </a:solidFill>
                <a:latin typeface="Calibri"/>
                <a:cs typeface="Calibri"/>
              </a:rPr>
              <a:t>FOR MORE INFORMATION ON QUALITY CHECK CODES:</a:t>
            </a:r>
          </a:p>
          <a:p>
            <a:pPr>
              <a:lnSpc>
                <a:spcPts val="1400"/>
              </a:lnSpc>
            </a:pPr>
            <a:r>
              <a:rPr lang="en-US" altLang="en-US" sz="1400" b="0" dirty="0">
                <a:latin typeface="+mn-lt"/>
              </a:rPr>
              <a:t>Follow your facility’s policy for troubleshooting information, or</a:t>
            </a:r>
          </a:p>
        </p:txBody>
      </p:sp>
      <p:pic>
        <p:nvPicPr>
          <p:cNvPr id="14" name="Picture 8" descr="01_02_030_3">
            <a:extLst>
              <a:ext uri="{FF2B5EF4-FFF2-40B4-BE49-F238E27FC236}">
                <a16:creationId xmlns:a16="http://schemas.microsoft.com/office/drawing/2014/main" id="{652DB6A9-8D81-EA35-2109-20D61FCF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0" r="5325"/>
          <a:stretch>
            <a:fillRect/>
          </a:stretch>
        </p:blipFill>
        <p:spPr bwMode="auto">
          <a:xfrm>
            <a:off x="5716544" y="958021"/>
            <a:ext cx="1821359" cy="36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3CA9C6-10C0-4A60-C4DB-A691E0498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362"/>
          <a:stretch/>
        </p:blipFill>
        <p:spPr>
          <a:xfrm>
            <a:off x="7403858" y="1085335"/>
            <a:ext cx="1103768" cy="3454589"/>
          </a:xfrm>
          <a:prstGeom prst="rect">
            <a:avLst/>
          </a:prstGeom>
        </p:spPr>
      </p:pic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CC111E3C-7E34-2619-4293-2E1E928A8A73}"/>
              </a:ext>
            </a:extLst>
          </p:cNvPr>
          <p:cNvSpPr txBox="1">
            <a:spLocks/>
          </p:cNvSpPr>
          <p:nvPr/>
        </p:nvSpPr>
        <p:spPr>
          <a:xfrm>
            <a:off x="1867555" y="2832538"/>
            <a:ext cx="3612757" cy="15719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400" dirty="0">
                <a:latin typeface="+mn-lt"/>
              </a:rPr>
              <a:t>visit </a:t>
            </a:r>
            <a:r>
              <a:rPr lang="en-US" altLang="en-US" sz="1400" dirty="0">
                <a:solidFill>
                  <a:schemeClr val="accent3"/>
                </a:solidFill>
                <a:latin typeface="+mn-lt"/>
              </a:rPr>
              <a:t>www.globalpointofcare.abbott </a:t>
            </a:r>
            <a:r>
              <a:rPr lang="en-US" altLang="en-US" sz="1400" dirty="0">
                <a:latin typeface="+mn-lt"/>
              </a:rPr>
              <a:t>&gt; Support </a:t>
            </a:r>
            <a:br>
              <a:rPr lang="en-US" altLang="en-US" sz="1400" dirty="0">
                <a:latin typeface="+mn-lt"/>
              </a:rPr>
            </a:br>
            <a:r>
              <a:rPr lang="en-US" altLang="en-US" sz="1400" dirty="0">
                <a:latin typeface="+mn-lt"/>
              </a:rPr>
              <a:t>i-STAT System Customers &gt; Documentation &gt; for:</a:t>
            </a:r>
          </a:p>
          <a:p>
            <a:pPr marL="341313" lvl="1" indent="-171450">
              <a:lnSpc>
                <a:spcPts val="1200"/>
              </a:lnSpc>
            </a:pPr>
            <a:r>
              <a:rPr lang="en-US" altLang="en-US" sz="1200" dirty="0">
                <a:solidFill>
                  <a:schemeClr val="accent1"/>
                </a:solidFill>
                <a:latin typeface="+mn-lt"/>
              </a:rPr>
              <a:t>i-STAT 1 System Manual</a:t>
            </a:r>
          </a:p>
          <a:p>
            <a:pPr marL="341313" lvl="1" indent="-171450">
              <a:lnSpc>
                <a:spcPts val="1200"/>
              </a:lnSpc>
            </a:pPr>
            <a:r>
              <a:rPr lang="en-US" altLang="en-US" sz="1200" dirty="0">
                <a:solidFill>
                  <a:schemeClr val="accent1"/>
                </a:solidFill>
                <a:latin typeface="+mn-lt"/>
              </a:rPr>
              <a:t>i-STAT Technical Bulletins</a:t>
            </a:r>
          </a:p>
          <a:p>
            <a:pPr marL="571500" lvl="2">
              <a:lnSpc>
                <a:spcPts val="1200"/>
              </a:lnSpc>
            </a:pPr>
            <a:r>
              <a:rPr lang="en-US" altLang="en-US" sz="1000" dirty="0">
                <a:solidFill>
                  <a:schemeClr val="accent1"/>
                </a:solidFill>
                <a:latin typeface="+mn-lt"/>
              </a:rPr>
              <a:t>Analyzer Coded Messages</a:t>
            </a:r>
          </a:p>
          <a:p>
            <a:pPr marL="341313" lvl="1" indent="-171450">
              <a:lnSpc>
                <a:spcPts val="1200"/>
              </a:lnSpc>
            </a:pPr>
            <a:r>
              <a:rPr lang="en-US" altLang="en-US" sz="1200" dirty="0">
                <a:solidFill>
                  <a:schemeClr val="accent1"/>
                </a:solidFill>
                <a:latin typeface="+mn-lt"/>
              </a:rPr>
              <a:t>User Guides</a:t>
            </a:r>
          </a:p>
        </p:txBody>
      </p:sp>
      <p:pic>
        <p:nvPicPr>
          <p:cNvPr id="25" name="Picture 24" descr="A blue and black logo&#10;&#10;AI-generated content may be incorrect.">
            <a:extLst>
              <a:ext uri="{FF2B5EF4-FFF2-40B4-BE49-F238E27FC236}">
                <a16:creationId xmlns:a16="http://schemas.microsoft.com/office/drawing/2014/main" id="{20168FB6-7EEE-FC85-62F9-67FF19CA4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2" y="2743451"/>
            <a:ext cx="857891" cy="85789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B8A42E3-6C7A-F91E-8DC5-B8A423C72043}"/>
              </a:ext>
            </a:extLst>
          </p:cNvPr>
          <p:cNvGrpSpPr/>
          <p:nvPr/>
        </p:nvGrpSpPr>
        <p:grpSpPr>
          <a:xfrm>
            <a:off x="523576" y="264781"/>
            <a:ext cx="2690864" cy="238832"/>
            <a:chOff x="523576" y="264781"/>
            <a:chExt cx="2690864" cy="23883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52B0C05-534C-6858-2CCF-4A7BFABBD966}"/>
                </a:ext>
              </a:extLst>
            </p:cNvPr>
            <p:cNvGrpSpPr/>
            <p:nvPr/>
          </p:nvGrpSpPr>
          <p:grpSpPr>
            <a:xfrm>
              <a:off x="523576" y="264781"/>
              <a:ext cx="2690864" cy="238832"/>
              <a:chOff x="4066256" y="1629210"/>
              <a:chExt cx="3251849" cy="477091"/>
            </a:xfrm>
          </p:grpSpPr>
          <p:sp>
            <p:nvSpPr>
              <p:cNvPr id="33" name="object 15">
                <a:extLst>
                  <a:ext uri="{FF2B5EF4-FFF2-40B4-BE49-F238E27FC236}">
                    <a16:creationId xmlns:a16="http://schemas.microsoft.com/office/drawing/2014/main" id="{7C375150-5778-7EE1-1ADD-F1C07E2D4C76}"/>
                  </a:ext>
                </a:extLst>
              </p:cNvPr>
              <p:cNvSpPr/>
              <p:nvPr/>
            </p:nvSpPr>
            <p:spPr>
              <a:xfrm>
                <a:off x="4066256" y="1635131"/>
                <a:ext cx="1190592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34" name="object 17">
                <a:extLst>
                  <a:ext uri="{FF2B5EF4-FFF2-40B4-BE49-F238E27FC236}">
                    <a16:creationId xmlns:a16="http://schemas.microsoft.com/office/drawing/2014/main" id="{6D6718DC-F018-BC49-30AA-B33A65F4F965}"/>
                  </a:ext>
                </a:extLst>
              </p:cNvPr>
              <p:cNvSpPr/>
              <p:nvPr/>
            </p:nvSpPr>
            <p:spPr>
              <a:xfrm>
                <a:off x="5112060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rgbClr val="27C6D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37" name="object 19">
                <a:extLst>
                  <a:ext uri="{FF2B5EF4-FFF2-40B4-BE49-F238E27FC236}">
                    <a16:creationId xmlns:a16="http://schemas.microsoft.com/office/drawing/2014/main" id="{1A2B7948-3180-DA82-FBFD-0736540D47F4}"/>
                  </a:ext>
                </a:extLst>
              </p:cNvPr>
              <p:cNvSpPr/>
              <p:nvPr/>
            </p:nvSpPr>
            <p:spPr>
              <a:xfrm>
                <a:off x="6139545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70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38" name="object 20">
                <a:extLst>
                  <a:ext uri="{FF2B5EF4-FFF2-40B4-BE49-F238E27FC236}">
                    <a16:creationId xmlns:a16="http://schemas.microsoft.com/office/drawing/2014/main" id="{54E94F2F-D3A2-F4AC-593A-A88329C05233}"/>
                  </a:ext>
                </a:extLst>
              </p:cNvPr>
              <p:cNvSpPr txBox="1"/>
              <p:nvPr/>
            </p:nvSpPr>
            <p:spPr>
              <a:xfrm>
                <a:off x="6387957" y="1763621"/>
                <a:ext cx="744663" cy="24016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dirty="0">
                    <a:solidFill>
                      <a:schemeClr val="bg1">
                        <a:alpha val="50000"/>
                      </a:schemeClr>
                    </a:solidFill>
                    <a:latin typeface="Calibri"/>
                    <a:cs typeface="Calibri"/>
                  </a:rPr>
                  <a:t>SUMMARY</a:t>
                </a:r>
                <a:endParaRPr lang="en-US" sz="800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9" name="object 16">
                <a:extLst>
                  <a:ext uri="{FF2B5EF4-FFF2-40B4-BE49-F238E27FC236}">
                    <a16:creationId xmlns:a16="http://schemas.microsoft.com/office/drawing/2014/main" id="{BDA6EF48-8E95-81BC-A68E-F26C7724DCF7}"/>
                  </a:ext>
                </a:extLst>
              </p:cNvPr>
              <p:cNvSpPr txBox="1"/>
              <p:nvPr/>
            </p:nvSpPr>
            <p:spPr>
              <a:xfrm>
                <a:off x="5245582" y="1633615"/>
                <a:ext cx="905230" cy="4384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cap="all" spc="-10" dirty="0">
                    <a:solidFill>
                      <a:schemeClr val="bg1"/>
                    </a:solidFill>
                    <a:latin typeface="Calibri"/>
                    <a:cs typeface="Calibri"/>
                  </a:rPr>
                  <a:t>HOW TO PROCEED</a:t>
                </a:r>
                <a:endParaRPr sz="800" cap="all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6314D34E-523E-6239-216D-1935D7918978}"/>
                </a:ext>
              </a:extLst>
            </p:cNvPr>
            <p:cNvSpPr txBox="1"/>
            <p:nvPr/>
          </p:nvSpPr>
          <p:spPr>
            <a:xfrm>
              <a:off x="550371" y="280771"/>
              <a:ext cx="758051" cy="2228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b="1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rPr>
                <a:t>QUALITY CHECK CODES</a:t>
              </a:r>
              <a:endParaRPr lang="en-US" sz="800" dirty="0">
                <a:solidFill>
                  <a:schemeClr val="bg1">
                    <a:alpha val="50000"/>
                  </a:schemeClr>
                </a:solidFill>
                <a:latin typeface="Calibri"/>
                <a:cs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338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34B4A-BE59-417E-AB93-D433F8EE4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C743C-289B-A222-6D16-35E153A705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7"/>
          <a:stretch/>
        </p:blipFill>
        <p:spPr>
          <a:xfrm>
            <a:off x="7051982" y="1652354"/>
            <a:ext cx="1471753" cy="2351124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1C4EC19-9DAD-1777-4DD1-855CD7D82A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778" y="1262463"/>
            <a:ext cx="3521418" cy="3174922"/>
          </a:xfrm>
        </p:spPr>
        <p:txBody>
          <a:bodyPr/>
          <a:lstStyle/>
          <a:p>
            <a:pPr marL="12700">
              <a:spcBef>
                <a:spcPts val="960"/>
              </a:spcBef>
            </a:pP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NOW THAT YOU HAVE COMPLETED </a:t>
            </a:r>
            <a:b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</a:b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THIS LESSON, YOU SHOULD BE ABLE TO:</a:t>
            </a: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1400" dirty="0">
              <a:latin typeface="+mn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US" sz="1400" dirty="0">
                <a:latin typeface="+mn-lt"/>
              </a:rPr>
              <a:t>Define the term “Quality Check Code”.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US" sz="1400" dirty="0">
                <a:latin typeface="+mn-lt"/>
              </a:rPr>
              <a:t>Understand the possible causes of a Quality Check Code.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US" sz="1400" dirty="0">
                <a:latin typeface="+mn-lt"/>
              </a:rPr>
              <a:t>Know how to proceed when a Quality Check Code appears on the analyzer’s screen.</a:t>
            </a:r>
          </a:p>
          <a:p>
            <a:pPr marR="0" lvl="1" algn="l" rtl="0"/>
            <a:endParaRPr lang="en-US" sz="1600" b="0" i="0" u="none" strike="noStrike" baseline="30000" dirty="0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5BEF3-4767-B33A-D926-172D07ECB9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17</a:t>
            </a:fld>
            <a:endParaRPr lang="en-IN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F7B8D3C-61DD-46CB-7D45-08EF5397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76" y="556542"/>
            <a:ext cx="8138160" cy="39052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F7167-149C-04C0-FBA9-E01718438A29}"/>
              </a:ext>
            </a:extLst>
          </p:cNvPr>
          <p:cNvGrpSpPr/>
          <p:nvPr/>
        </p:nvGrpSpPr>
        <p:grpSpPr>
          <a:xfrm>
            <a:off x="5197534" y="1794841"/>
            <a:ext cx="3160854" cy="2684411"/>
            <a:chOff x="4571999" y="1594601"/>
            <a:chExt cx="4009064" cy="34047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D5A1C60-31A0-E320-36A5-E68800D25749}"/>
                </a:ext>
              </a:extLst>
            </p:cNvPr>
            <p:cNvGrpSpPr/>
            <p:nvPr/>
          </p:nvGrpSpPr>
          <p:grpSpPr>
            <a:xfrm>
              <a:off x="4571999" y="1594601"/>
              <a:ext cx="4009064" cy="2043727"/>
              <a:chOff x="5654249" y="1813710"/>
              <a:chExt cx="4417024" cy="2748577"/>
            </a:xfrm>
          </p:grpSpPr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4A725CA4-B05C-5043-D79B-4B45A1392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4406" y="2485926"/>
                <a:ext cx="1219200" cy="1225669"/>
              </a:xfrm>
              <a:prstGeom prst="rect">
                <a:avLst/>
              </a:prstGeom>
              <a:solidFill>
                <a:srgbClr val="FFFF99">
                  <a:alpha val="15000"/>
                </a:srgbClr>
              </a:solidFill>
              <a:ln w="19050">
                <a:solidFill>
                  <a:srgbClr val="F6C028"/>
                </a:solidFill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C9EA23-B9C4-37BE-9879-42CE30766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4406" y="1838917"/>
                <a:ext cx="1219200" cy="272426"/>
              </a:xfrm>
              <a:prstGeom prst="rect">
                <a:avLst/>
              </a:prstGeom>
              <a:solidFill>
                <a:srgbClr val="FFFF99">
                  <a:alpha val="15000"/>
                </a:srgbClr>
              </a:solidFill>
              <a:ln w="19050">
                <a:solidFill>
                  <a:srgbClr val="F6C028"/>
                </a:solidFill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6BF4677F-2665-3E83-A77C-E685C7D04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8644" y="3840129"/>
                <a:ext cx="1632629" cy="722158"/>
              </a:xfrm>
              <a:prstGeom prst="rect">
                <a:avLst/>
              </a:prstGeom>
              <a:solidFill>
                <a:srgbClr val="FFFF99">
                  <a:alpha val="15000"/>
                </a:srgbClr>
              </a:solidFill>
              <a:ln w="19050">
                <a:solidFill>
                  <a:srgbClr val="F6C028"/>
                </a:solidFill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B007C3-96D1-5BB6-6940-7D6B1DEF151D}"/>
                  </a:ext>
                </a:extLst>
              </p:cNvPr>
              <p:cNvSpPr txBox="1"/>
              <p:nvPr/>
            </p:nvSpPr>
            <p:spPr>
              <a:xfrm>
                <a:off x="5654249" y="1813710"/>
                <a:ext cx="1893298" cy="419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QUALITY CHECK CODE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D08213E-73C9-9728-BEBB-1E317BEB44F8}"/>
                  </a:ext>
                </a:extLst>
              </p:cNvPr>
              <p:cNvGrpSpPr/>
              <p:nvPr/>
            </p:nvGrpSpPr>
            <p:grpSpPr>
              <a:xfrm>
                <a:off x="7617457" y="1982805"/>
                <a:ext cx="1047348" cy="719180"/>
                <a:chOff x="7166600" y="1982805"/>
                <a:chExt cx="1497806" cy="71918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EFFF7C7-809E-9850-CE05-FF2F2D5466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6600" y="1982805"/>
                  <a:ext cx="1497806" cy="0"/>
                </a:xfrm>
                <a:prstGeom prst="line">
                  <a:avLst/>
                </a:prstGeom>
                <a:ln w="28575">
                  <a:solidFill>
                    <a:srgbClr val="F6C028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99C2AA5-F227-DBAD-DED8-EBA5AAF8AD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6600" y="2701985"/>
                  <a:ext cx="1497806" cy="0"/>
                </a:xfrm>
                <a:prstGeom prst="line">
                  <a:avLst/>
                </a:prstGeom>
                <a:ln w="28575">
                  <a:solidFill>
                    <a:srgbClr val="F6C028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1C1FFD-392E-5129-4AC5-4065517462EA}"/>
                  </a:ext>
                </a:extLst>
              </p:cNvPr>
              <p:cNvSpPr txBox="1"/>
              <p:nvPr/>
            </p:nvSpPr>
            <p:spPr>
              <a:xfrm>
                <a:off x="6030038" y="2553137"/>
                <a:ext cx="1512489" cy="419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CAUSE MESSAGE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B4149B-55FA-340E-FA8A-ECD1825F4C81}"/>
                  </a:ext>
                </a:extLst>
              </p:cNvPr>
              <p:cNvSpPr txBox="1"/>
              <p:nvPr/>
            </p:nvSpPr>
            <p:spPr>
              <a:xfrm>
                <a:off x="5985826" y="3116891"/>
                <a:ext cx="1599851" cy="419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ACTION MESSAGE</a:t>
                </a:r>
              </a:p>
            </p:txBody>
          </p:sp>
        </p:grpSp>
        <p:pic>
          <p:nvPicPr>
            <p:cNvPr id="23" name="Picture 8" descr="01_02_030_3">
              <a:extLst>
                <a:ext uri="{FF2B5EF4-FFF2-40B4-BE49-F238E27FC236}">
                  <a16:creationId xmlns:a16="http://schemas.microsoft.com/office/drawing/2014/main" id="{E2207717-8F14-3D7F-FD4A-E8C168EC8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0" r="5325"/>
            <a:stretch>
              <a:fillRect/>
            </a:stretch>
          </p:blipFill>
          <p:spPr bwMode="auto">
            <a:xfrm>
              <a:off x="4732673" y="3043430"/>
              <a:ext cx="970141" cy="1955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9F43904-05F9-BF75-9128-9D1681A78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1362"/>
            <a:stretch/>
          </p:blipFill>
          <p:spPr>
            <a:xfrm>
              <a:off x="5744214" y="3101361"/>
              <a:ext cx="587919" cy="1840074"/>
            </a:xfrm>
            <a:prstGeom prst="rect">
              <a:avLst/>
            </a:prstGeom>
          </p:spPr>
        </p:pic>
      </p:grpSp>
      <p:sp>
        <p:nvSpPr>
          <p:cNvPr id="26" name="object 22">
            <a:extLst>
              <a:ext uri="{FF2B5EF4-FFF2-40B4-BE49-F238E27FC236}">
                <a16:creationId xmlns:a16="http://schemas.microsoft.com/office/drawing/2014/main" id="{62B4B9EF-E16C-6900-251F-2B0E3285A5BA}"/>
              </a:ext>
            </a:extLst>
          </p:cNvPr>
          <p:cNvSpPr/>
          <p:nvPr/>
        </p:nvSpPr>
        <p:spPr>
          <a:xfrm rot="5400000">
            <a:off x="3214791" y="2784454"/>
            <a:ext cx="3144378" cy="161483"/>
          </a:xfrm>
          <a:custGeom>
            <a:avLst/>
            <a:gdLst/>
            <a:ahLst/>
            <a:cxnLst/>
            <a:rect l="l" t="t" r="r" b="b"/>
            <a:pathLst>
              <a:path w="2945765">
                <a:moveTo>
                  <a:pt x="294543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A0B389-345D-E5D2-90BA-E9414F7B9F9A}"/>
              </a:ext>
            </a:extLst>
          </p:cNvPr>
          <p:cNvGrpSpPr/>
          <p:nvPr/>
        </p:nvGrpSpPr>
        <p:grpSpPr>
          <a:xfrm>
            <a:off x="523576" y="264781"/>
            <a:ext cx="2690864" cy="238832"/>
            <a:chOff x="523576" y="264781"/>
            <a:chExt cx="2690864" cy="23883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9BF439C-9909-EF84-66D4-6BB9C09F044B}"/>
                </a:ext>
              </a:extLst>
            </p:cNvPr>
            <p:cNvGrpSpPr/>
            <p:nvPr/>
          </p:nvGrpSpPr>
          <p:grpSpPr>
            <a:xfrm>
              <a:off x="523576" y="264781"/>
              <a:ext cx="2690864" cy="238832"/>
              <a:chOff x="4066256" y="1629210"/>
              <a:chExt cx="3251849" cy="477091"/>
            </a:xfrm>
          </p:grpSpPr>
          <p:sp>
            <p:nvSpPr>
              <p:cNvPr id="38" name="object 15">
                <a:extLst>
                  <a:ext uri="{FF2B5EF4-FFF2-40B4-BE49-F238E27FC236}">
                    <a16:creationId xmlns:a16="http://schemas.microsoft.com/office/drawing/2014/main" id="{86BE1832-F9AB-404D-83D7-E8351A9E85D0}"/>
                  </a:ext>
                </a:extLst>
              </p:cNvPr>
              <p:cNvSpPr/>
              <p:nvPr/>
            </p:nvSpPr>
            <p:spPr>
              <a:xfrm>
                <a:off x="4066256" y="1635131"/>
                <a:ext cx="1190592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39" name="object 17">
                <a:extLst>
                  <a:ext uri="{FF2B5EF4-FFF2-40B4-BE49-F238E27FC236}">
                    <a16:creationId xmlns:a16="http://schemas.microsoft.com/office/drawing/2014/main" id="{CAF45456-3C70-F246-19E7-524BA17964EC}"/>
                  </a:ext>
                </a:extLst>
              </p:cNvPr>
              <p:cNvSpPr/>
              <p:nvPr/>
            </p:nvSpPr>
            <p:spPr>
              <a:xfrm>
                <a:off x="5112060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rgbClr val="27C6D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40" name="object 19">
                <a:extLst>
                  <a:ext uri="{FF2B5EF4-FFF2-40B4-BE49-F238E27FC236}">
                    <a16:creationId xmlns:a16="http://schemas.microsoft.com/office/drawing/2014/main" id="{BABA4533-FFFE-DD25-FCE1-56666BC0C200}"/>
                  </a:ext>
                </a:extLst>
              </p:cNvPr>
              <p:cNvSpPr/>
              <p:nvPr/>
            </p:nvSpPr>
            <p:spPr>
              <a:xfrm>
                <a:off x="6139545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70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41" name="object 20">
                <a:extLst>
                  <a:ext uri="{FF2B5EF4-FFF2-40B4-BE49-F238E27FC236}">
                    <a16:creationId xmlns:a16="http://schemas.microsoft.com/office/drawing/2014/main" id="{04566FCB-11AA-B3BB-D1BE-5742855522EC}"/>
                  </a:ext>
                </a:extLst>
              </p:cNvPr>
              <p:cNvSpPr txBox="1"/>
              <p:nvPr/>
            </p:nvSpPr>
            <p:spPr>
              <a:xfrm>
                <a:off x="5346214" y="1659412"/>
                <a:ext cx="744663" cy="4384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dirty="0">
                    <a:solidFill>
                      <a:schemeClr val="bg1">
                        <a:alpha val="50000"/>
                      </a:schemeClr>
                    </a:solidFill>
                    <a:latin typeface="Calibri"/>
                    <a:cs typeface="Calibri"/>
                  </a:rPr>
                  <a:t>HOW TO PROCEED</a:t>
                </a:r>
                <a:endParaRPr lang="en-US" sz="800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2" name="object 16">
                <a:extLst>
                  <a:ext uri="{FF2B5EF4-FFF2-40B4-BE49-F238E27FC236}">
                    <a16:creationId xmlns:a16="http://schemas.microsoft.com/office/drawing/2014/main" id="{4B894685-31FE-C0D3-EEEF-EF4CD487FBF0}"/>
                  </a:ext>
                </a:extLst>
              </p:cNvPr>
              <p:cNvSpPr txBox="1"/>
              <p:nvPr/>
            </p:nvSpPr>
            <p:spPr>
              <a:xfrm>
                <a:off x="6268088" y="1756014"/>
                <a:ext cx="905230" cy="23350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cap="all" spc="-10" dirty="0">
                    <a:solidFill>
                      <a:schemeClr val="bg1"/>
                    </a:solidFill>
                    <a:latin typeface="Calibri"/>
                    <a:cs typeface="Calibri"/>
                  </a:rPr>
                  <a:t>SUMMARY</a:t>
                </a:r>
                <a:endParaRPr sz="800" cap="all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D2ADBFF8-439B-28EE-CC7C-F5FEC56E0D08}"/>
                </a:ext>
              </a:extLst>
            </p:cNvPr>
            <p:cNvSpPr txBox="1"/>
            <p:nvPr/>
          </p:nvSpPr>
          <p:spPr>
            <a:xfrm>
              <a:off x="550371" y="280771"/>
              <a:ext cx="758051" cy="2228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b="1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rPr>
                <a:t>QUALITY CHECK CODES</a:t>
              </a:r>
              <a:endParaRPr lang="en-US" sz="800" dirty="0">
                <a:solidFill>
                  <a:schemeClr val="bg1">
                    <a:alpha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238B434-D468-1076-8C13-F436246B5CC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612269" y="2631163"/>
            <a:ext cx="577798" cy="563328"/>
          </a:xfrm>
          <a:prstGeom prst="bentConnector3">
            <a:avLst/>
          </a:prstGeom>
          <a:ln w="28575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8997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DC768D-0371-7834-5D97-86CF784BF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578" y="1508760"/>
            <a:ext cx="7742022" cy="2674620"/>
          </a:xfrm>
        </p:spPr>
        <p:txBody>
          <a:bodyPr/>
          <a:lstStyle/>
          <a:p>
            <a:r>
              <a:rPr lang="en-US" sz="3600" dirty="0"/>
              <a:t>Congratulations!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0" y="569913"/>
            <a:ext cx="8137525" cy="390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Summary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B56A13-0519-380C-667C-2CEC192B9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2180" y="3284113"/>
            <a:ext cx="798475" cy="1287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6B2E5C-7EDE-B29F-74CF-72BD00DC0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180" y="1515421"/>
            <a:ext cx="785891" cy="1694322"/>
          </a:xfrm>
          <a:prstGeom prst="rect">
            <a:avLst/>
          </a:prstGeom>
        </p:spPr>
      </p:pic>
      <p:pic>
        <p:nvPicPr>
          <p:cNvPr id="19" name="Picture 18" descr="A close-up of a device&#10;&#10;Description automatically generated">
            <a:extLst>
              <a:ext uri="{FF2B5EF4-FFF2-40B4-BE49-F238E27FC236}">
                <a16:creationId xmlns:a16="http://schemas.microsoft.com/office/drawing/2014/main" id="{954D0ED4-6409-F64C-CD7A-978AE172B8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9669"/>
            <a:ext cx="1336953" cy="408391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897644B-A07A-40B1-5287-897CB01D934F}"/>
              </a:ext>
            </a:extLst>
          </p:cNvPr>
          <p:cNvSpPr txBox="1">
            <a:spLocks/>
          </p:cNvSpPr>
          <p:nvPr/>
        </p:nvSpPr>
        <p:spPr bwMode="gray">
          <a:xfrm>
            <a:off x="487578" y="1508760"/>
            <a:ext cx="7742022" cy="58371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371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Congratulations!</a:t>
            </a:r>
          </a:p>
          <a:p>
            <a:endParaRPr lang="en-US" sz="3600" dirty="0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5074D917-A1B7-6D2F-361E-5DDCC503BA1B}"/>
              </a:ext>
            </a:extLst>
          </p:cNvPr>
          <p:cNvSpPr txBox="1"/>
          <p:nvPr/>
        </p:nvSpPr>
        <p:spPr>
          <a:xfrm>
            <a:off x="532654" y="2149056"/>
            <a:ext cx="642997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0" dirty="0">
                <a:solidFill>
                  <a:srgbClr val="FFFFFF"/>
                </a:solidFill>
                <a:latin typeface="+mj-lt"/>
                <a:cs typeface="Brandon Grotesque Regular"/>
              </a:rPr>
              <a:t>You</a:t>
            </a:r>
            <a:r>
              <a:rPr sz="2800" b="0" spc="114" dirty="0">
                <a:solidFill>
                  <a:srgbClr val="FFFFFF"/>
                </a:solidFill>
                <a:latin typeface="+mj-lt"/>
                <a:cs typeface="Brandon Grotesque Regular"/>
              </a:rPr>
              <a:t> </a:t>
            </a:r>
            <a:r>
              <a:rPr sz="2800" b="0" spc="60" dirty="0">
                <a:solidFill>
                  <a:srgbClr val="FFFFFF"/>
                </a:solidFill>
                <a:latin typeface="+mj-lt"/>
                <a:cs typeface="Brandon Grotesque Regular"/>
              </a:rPr>
              <a:t>have</a:t>
            </a:r>
            <a:r>
              <a:rPr sz="2800" b="0" spc="105" dirty="0">
                <a:solidFill>
                  <a:srgbClr val="FFFFFF"/>
                </a:solidFill>
                <a:latin typeface="+mj-lt"/>
                <a:cs typeface="Brandon Grotesque Regular"/>
              </a:rPr>
              <a:t> </a:t>
            </a:r>
            <a:r>
              <a:rPr sz="2800" b="0" spc="70" dirty="0">
                <a:solidFill>
                  <a:srgbClr val="FFFFFF"/>
                </a:solidFill>
                <a:latin typeface="+mj-lt"/>
                <a:cs typeface="Brandon Grotesque Regular"/>
              </a:rPr>
              <a:t>completed</a:t>
            </a:r>
            <a:r>
              <a:rPr sz="2800" b="0" spc="105" dirty="0">
                <a:solidFill>
                  <a:srgbClr val="FFFFFF"/>
                </a:solidFill>
                <a:latin typeface="+mj-lt"/>
                <a:cs typeface="Brandon Grotesque Regular"/>
              </a:rPr>
              <a:t> </a:t>
            </a:r>
            <a:r>
              <a:rPr sz="2800" b="0" spc="25" dirty="0">
                <a:solidFill>
                  <a:srgbClr val="FFFFFF"/>
                </a:solidFill>
                <a:latin typeface="+mj-lt"/>
                <a:cs typeface="Brandon Grotesque Regular"/>
              </a:rPr>
              <a:t>the</a:t>
            </a:r>
            <a:r>
              <a:rPr lang="en-US" sz="2800" b="0" spc="25" dirty="0">
                <a:solidFill>
                  <a:srgbClr val="FFFFFF"/>
                </a:solidFill>
                <a:latin typeface="+mj-lt"/>
                <a:cs typeface="Brandon Grotesque Regular"/>
              </a:rPr>
              <a:t> lesson </a:t>
            </a:r>
            <a:br>
              <a:rPr lang="en-US" sz="2800" b="0" spc="25" dirty="0">
                <a:solidFill>
                  <a:srgbClr val="FFFFFF"/>
                </a:solidFill>
                <a:latin typeface="+mj-lt"/>
                <a:cs typeface="Brandon Grotesque Regular"/>
              </a:rPr>
            </a:br>
            <a:r>
              <a:rPr lang="en-US" sz="2800" b="0" spc="25" dirty="0">
                <a:solidFill>
                  <a:srgbClr val="FFFFFF"/>
                </a:solidFill>
                <a:latin typeface="+mj-lt"/>
                <a:cs typeface="Brandon Grotesque Regular"/>
              </a:rPr>
              <a:t>i-STAT 1 </a:t>
            </a:r>
            <a:r>
              <a:rPr lang="en-US" sz="3200" spc="25" dirty="0">
                <a:solidFill>
                  <a:schemeClr val="bg1"/>
                </a:solidFill>
                <a:latin typeface="+mj-lt"/>
                <a:cs typeface="Brandon Grotesque Regular"/>
              </a:rPr>
              <a:t>Troubleshooting</a:t>
            </a:r>
            <a:endParaRPr sz="3200" dirty="0">
              <a:cs typeface="Brandon Grotesque Regula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88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137160"/>
            <a:ext cx="1188719" cy="13014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7578" y="2225455"/>
            <a:ext cx="5367414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50"/>
              </a:lnSpc>
            </a:pPr>
            <a:r>
              <a:rPr lang="en-US" sz="3200" dirty="0">
                <a:solidFill>
                  <a:srgbClr val="FFFFFF"/>
                </a:solidFill>
                <a:latin typeface="Georgia"/>
                <a:cs typeface="Georgia"/>
              </a:rPr>
              <a:t>Troubleshooting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2C13E8-F583-5D0C-A427-DE68F6F20563}"/>
              </a:ext>
            </a:extLst>
          </p:cNvPr>
          <p:cNvGrpSpPr/>
          <p:nvPr/>
        </p:nvGrpSpPr>
        <p:grpSpPr>
          <a:xfrm>
            <a:off x="6012042" y="303498"/>
            <a:ext cx="2504904" cy="4334942"/>
            <a:chOff x="6148878" y="411510"/>
            <a:chExt cx="2311554" cy="4000334"/>
          </a:xfrm>
        </p:grpSpPr>
        <p:pic>
          <p:nvPicPr>
            <p:cNvPr id="6" name="Picture 5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831E3032-DDF5-13E5-4688-93FA6E6B0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2419" t="-2910" r="-7203" b="-2020"/>
            <a:stretch/>
          </p:blipFill>
          <p:spPr>
            <a:xfrm>
              <a:off x="7092280" y="411510"/>
              <a:ext cx="1368152" cy="4000334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61765C2-28EA-A48B-23A5-BFF8C0BD1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48878" y="3025164"/>
              <a:ext cx="798475" cy="12873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EBB5CB-6EEB-3FF8-2652-C777D4FF4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8878" y="1256472"/>
              <a:ext cx="785891" cy="169432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6D0F42-3687-BF55-5CBD-EA86C30AC34B}"/>
              </a:ext>
            </a:extLst>
          </p:cNvPr>
          <p:cNvSpPr txBox="1"/>
          <p:nvPr/>
        </p:nvSpPr>
        <p:spPr>
          <a:xfrm>
            <a:off x="408839" y="4687818"/>
            <a:ext cx="80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&amp; product details, visit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Photos &amp; images are for illustrative purposes only. ©2025 Abbott. All rights reserved.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</a:t>
            </a:r>
            <a:b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i-STAT </a:t>
            </a:r>
            <a:r>
              <a:rPr lang="en-US" altLang="en-US" sz="700" i="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trademark of Abbott.</a:t>
            </a: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all products are available in all regions. Check with your local representative for availability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 Presentation i-STAT 1 Troubleshooting |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APOC-25002245.1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62B1134-75D9-4D40-8E92-97DD73268BC2}"/>
              </a:ext>
            </a:extLst>
          </p:cNvPr>
          <p:cNvSpPr>
            <a:spLocks noGrp="1"/>
          </p:cNvSpPr>
          <p:nvPr/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 cap="all" spc="150" baseline="0">
                <a:solidFill>
                  <a:schemeClr val="accent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/>
              <a:t>i-STAT LEARNING SYSTEM | i-STAT 1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58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071" y="152774"/>
            <a:ext cx="69660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004F70"/>
                </a:solidFill>
                <a:latin typeface="Calibri"/>
                <a:cs typeface="Calibri"/>
              </a:rPr>
              <a:t>i</a:t>
            </a:r>
            <a:r>
              <a:rPr sz="1300" spc="-145" dirty="0">
                <a:solidFill>
                  <a:srgbClr val="004F7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04F70"/>
                </a:solidFill>
                <a:latin typeface="Calibri"/>
                <a:cs typeface="Calibri"/>
              </a:rPr>
              <a:t>-</a:t>
            </a:r>
            <a:r>
              <a:rPr sz="1300" spc="-145" dirty="0">
                <a:solidFill>
                  <a:srgbClr val="004F7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004F70"/>
                </a:solidFill>
                <a:latin typeface="Calibri"/>
                <a:cs typeface="Calibri"/>
              </a:rPr>
              <a:t>STAT</a:t>
            </a:r>
            <a:r>
              <a:rPr sz="1300" spc="390" dirty="0">
                <a:solidFill>
                  <a:srgbClr val="004F70"/>
                </a:solidFill>
                <a:latin typeface="Calibri"/>
                <a:cs typeface="Calibri"/>
              </a:rPr>
              <a:t> </a:t>
            </a:r>
            <a:r>
              <a:rPr sz="1300" spc="114" dirty="0">
                <a:solidFill>
                  <a:srgbClr val="004F70"/>
                </a:solidFill>
                <a:latin typeface="Calibri"/>
                <a:cs typeface="Calibri"/>
              </a:rPr>
              <a:t>LEARNING</a:t>
            </a:r>
            <a:r>
              <a:rPr sz="1300" spc="395" dirty="0">
                <a:solidFill>
                  <a:srgbClr val="004F70"/>
                </a:solidFill>
                <a:latin typeface="Calibri"/>
                <a:cs typeface="Calibri"/>
              </a:rPr>
              <a:t> </a:t>
            </a:r>
            <a:r>
              <a:rPr sz="1300" spc="105" dirty="0">
                <a:solidFill>
                  <a:srgbClr val="004F70"/>
                </a:solidFill>
                <a:latin typeface="Calibri"/>
                <a:cs typeface="Calibri"/>
              </a:rPr>
              <a:t>SYSTEM</a:t>
            </a:r>
            <a:r>
              <a:rPr sz="1300" spc="395" dirty="0">
                <a:solidFill>
                  <a:srgbClr val="004F70"/>
                </a:solidFill>
                <a:latin typeface="Calibri"/>
                <a:cs typeface="Calibri"/>
              </a:rPr>
              <a:t> </a:t>
            </a:r>
            <a:r>
              <a:rPr lang="en-US" sz="1300" dirty="0">
                <a:solidFill>
                  <a:srgbClr val="004F70"/>
                </a:solidFill>
                <a:latin typeface="Calibri"/>
                <a:cs typeface="Calibri"/>
              </a:rPr>
              <a:t>|</a:t>
            </a:r>
            <a:r>
              <a:rPr sz="1300" spc="355" dirty="0">
                <a:solidFill>
                  <a:srgbClr val="004F70"/>
                </a:solidFill>
                <a:latin typeface="Calibri"/>
                <a:cs typeface="Calibri"/>
              </a:rPr>
              <a:t> </a:t>
            </a:r>
            <a:r>
              <a:rPr lang="en-US" sz="1300" spc="120" dirty="0">
                <a:solidFill>
                  <a:srgbClr val="004F70"/>
                </a:solidFill>
                <a:latin typeface="Calibri"/>
                <a:cs typeface="Calibri"/>
              </a:rPr>
              <a:t>i-STAT 1 SYSTEM | TROUBLESHOOTING</a:t>
            </a:r>
            <a:endParaRPr lang="en-US" sz="1300" spc="75" dirty="0">
              <a:solidFill>
                <a:srgbClr val="004F7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0849" y="2504878"/>
            <a:ext cx="4258542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" algn="l"/>
              </a:tabLst>
            </a:pPr>
            <a:r>
              <a:rPr lang="en-US" sz="1200" dirty="0">
                <a:latin typeface="Georgia"/>
                <a:cs typeface="Georgia"/>
              </a:rPr>
              <a:t>Define the term “Quality Check Code”</a:t>
            </a:r>
            <a:endParaRPr sz="1200" i="1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6766" y="3020300"/>
            <a:ext cx="422988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" algn="l"/>
              </a:tabLst>
            </a:pPr>
            <a:r>
              <a:rPr lang="en-US" sz="1200" dirty="0">
                <a:latin typeface="Georgia"/>
                <a:cs typeface="Georgia"/>
              </a:rPr>
              <a:t>Explain how to proceed when Quality Check Code </a:t>
            </a:r>
            <a:br>
              <a:rPr lang="en-US" sz="1200" dirty="0">
                <a:latin typeface="Georgia"/>
                <a:cs typeface="Georgia"/>
              </a:rPr>
            </a:br>
            <a:r>
              <a:rPr lang="en-US" sz="1200" dirty="0">
                <a:latin typeface="Georgia"/>
                <a:cs typeface="Georgia"/>
              </a:rPr>
              <a:t>appears on the analyzer screen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9503" y="3641365"/>
            <a:ext cx="4258542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" algn="l"/>
              </a:tabLst>
            </a:pPr>
            <a:r>
              <a:rPr lang="en-US" sz="1200" dirty="0">
                <a:latin typeface="Georgia"/>
                <a:cs typeface="Georgia"/>
              </a:rPr>
              <a:t>Lesson Summary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600" y="1216046"/>
            <a:ext cx="3039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9CDE"/>
                </a:solidFill>
                <a:latin typeface="Calibri"/>
                <a:cs typeface="Calibri"/>
              </a:rPr>
              <a:t>UNDERSTAND</a:t>
            </a:r>
            <a:r>
              <a:rPr sz="1800" spc="-35" dirty="0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9CDE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9CDE"/>
                </a:solidFill>
                <a:latin typeface="Calibri"/>
                <a:cs typeface="Calibri"/>
              </a:rPr>
              <a:t>FOLLOWING: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BB71705-DB00-772A-30E1-21C8CD33B2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9768" y="435246"/>
            <a:ext cx="813816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Learning</a:t>
            </a:r>
            <a:r>
              <a:rPr spc="-55" dirty="0"/>
              <a:t> </a:t>
            </a:r>
            <a:r>
              <a:rPr lang="en-US" spc="-10" dirty="0"/>
              <a:t>o</a:t>
            </a:r>
            <a:r>
              <a:rPr spc="-10" dirty="0"/>
              <a:t>bjectives</a:t>
            </a:r>
          </a:p>
        </p:txBody>
      </p:sp>
      <p:sp>
        <p:nvSpPr>
          <p:cNvPr id="12" name="object 12"/>
          <p:cNvSpPr/>
          <p:nvPr/>
        </p:nvSpPr>
        <p:spPr>
          <a:xfrm flipV="1">
            <a:off x="559768" y="2787982"/>
            <a:ext cx="4229889" cy="45719"/>
          </a:xfrm>
          <a:custGeom>
            <a:avLst/>
            <a:gdLst/>
            <a:ahLst/>
            <a:cxnLst/>
            <a:rect l="l" t="t" r="r" b="b"/>
            <a:pathLst>
              <a:path w="508635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67431" y="3502221"/>
            <a:ext cx="4229889" cy="45719"/>
          </a:xfrm>
          <a:custGeom>
            <a:avLst/>
            <a:gdLst/>
            <a:ahLst/>
            <a:cxnLst/>
            <a:rect l="l" t="t" r="r" b="b"/>
            <a:pathLst>
              <a:path w="508635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67432" y="3012895"/>
            <a:ext cx="756084" cy="222364"/>
          </a:xfrm>
          <a:custGeom>
            <a:avLst/>
            <a:gdLst/>
            <a:ahLst/>
            <a:cxnLst/>
            <a:rect l="l" t="t" r="r" b="b"/>
            <a:pathLst>
              <a:path w="1178560" h="471169">
                <a:moveTo>
                  <a:pt x="942594" y="0"/>
                </a:moveTo>
                <a:lnTo>
                  <a:pt x="0" y="0"/>
                </a:lnTo>
                <a:lnTo>
                  <a:pt x="235458" y="235458"/>
                </a:lnTo>
                <a:lnTo>
                  <a:pt x="0" y="470916"/>
                </a:lnTo>
                <a:lnTo>
                  <a:pt x="942594" y="470916"/>
                </a:lnTo>
                <a:lnTo>
                  <a:pt x="1178052" y="235458"/>
                </a:lnTo>
                <a:lnTo>
                  <a:pt x="942594" y="0"/>
                </a:lnTo>
                <a:close/>
              </a:path>
            </a:pathLst>
          </a:custGeom>
          <a:solidFill>
            <a:srgbClr val="27C6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67432" y="3618544"/>
            <a:ext cx="756084" cy="245193"/>
          </a:xfrm>
          <a:custGeom>
            <a:avLst/>
            <a:gdLst/>
            <a:ahLst/>
            <a:cxnLst/>
            <a:rect l="l" t="t" r="r" b="b"/>
            <a:pathLst>
              <a:path w="1178560" h="471170">
                <a:moveTo>
                  <a:pt x="942594" y="0"/>
                </a:moveTo>
                <a:lnTo>
                  <a:pt x="0" y="0"/>
                </a:lnTo>
                <a:lnTo>
                  <a:pt x="235458" y="235458"/>
                </a:lnTo>
                <a:lnTo>
                  <a:pt x="0" y="470916"/>
                </a:lnTo>
                <a:lnTo>
                  <a:pt x="942594" y="470916"/>
                </a:lnTo>
                <a:lnTo>
                  <a:pt x="1178052" y="235458"/>
                </a:lnTo>
                <a:lnTo>
                  <a:pt x="94259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0965963A-5D3A-6020-6533-923037D05ABA}"/>
              </a:ext>
            </a:extLst>
          </p:cNvPr>
          <p:cNvSpPr/>
          <p:nvPr/>
        </p:nvSpPr>
        <p:spPr>
          <a:xfrm>
            <a:off x="567431" y="2487759"/>
            <a:ext cx="756085" cy="238760"/>
          </a:xfrm>
          <a:custGeom>
            <a:avLst/>
            <a:gdLst/>
            <a:ahLst/>
            <a:cxnLst/>
            <a:rect l="l" t="t" r="r" b="b"/>
            <a:pathLst>
              <a:path w="1178560" h="471169">
                <a:moveTo>
                  <a:pt x="942594" y="0"/>
                </a:moveTo>
                <a:lnTo>
                  <a:pt x="0" y="0"/>
                </a:lnTo>
                <a:lnTo>
                  <a:pt x="0" y="470916"/>
                </a:lnTo>
                <a:lnTo>
                  <a:pt x="942594" y="470916"/>
                </a:lnTo>
                <a:lnTo>
                  <a:pt x="1178052" y="235458"/>
                </a:lnTo>
                <a:lnTo>
                  <a:pt x="942594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89ADF4-581B-F48A-24AC-259DC91FDDFE}"/>
              </a:ext>
            </a:extLst>
          </p:cNvPr>
          <p:cNvGrpSpPr/>
          <p:nvPr/>
        </p:nvGrpSpPr>
        <p:grpSpPr>
          <a:xfrm>
            <a:off x="512186" y="1680924"/>
            <a:ext cx="3251849" cy="372228"/>
            <a:chOff x="4066256" y="1629210"/>
            <a:chExt cx="3251849" cy="372228"/>
          </a:xfrm>
        </p:grpSpPr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4C486B3A-72B4-1917-885F-165EB390BBE7}"/>
                </a:ext>
              </a:extLst>
            </p:cNvPr>
            <p:cNvSpPr/>
            <p:nvPr/>
          </p:nvSpPr>
          <p:spPr>
            <a:xfrm>
              <a:off x="4066256" y="1635131"/>
              <a:ext cx="1190592" cy="366307"/>
            </a:xfrm>
            <a:custGeom>
              <a:avLst/>
              <a:gdLst/>
              <a:ahLst/>
              <a:cxnLst/>
              <a:rect l="l" t="t" r="r" b="b"/>
              <a:pathLst>
                <a:path w="1178560" h="471169">
                  <a:moveTo>
                    <a:pt x="942594" y="0"/>
                  </a:moveTo>
                  <a:lnTo>
                    <a:pt x="0" y="0"/>
                  </a:lnTo>
                  <a:lnTo>
                    <a:pt x="0" y="470916"/>
                  </a:lnTo>
                  <a:lnTo>
                    <a:pt x="942594" y="470916"/>
                  </a:lnTo>
                  <a:lnTo>
                    <a:pt x="1178052" y="235458"/>
                  </a:lnTo>
                  <a:lnTo>
                    <a:pt x="942594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8E60DD90-9220-C33D-DC9D-A086DB19ABB5}"/>
                </a:ext>
              </a:extLst>
            </p:cNvPr>
            <p:cNvSpPr/>
            <p:nvPr/>
          </p:nvSpPr>
          <p:spPr>
            <a:xfrm>
              <a:off x="5112060" y="1629210"/>
              <a:ext cx="1178560" cy="366307"/>
            </a:xfrm>
            <a:custGeom>
              <a:avLst/>
              <a:gdLst/>
              <a:ahLst/>
              <a:cxnLst/>
              <a:rect l="l" t="t" r="r" b="b"/>
              <a:pathLst>
                <a:path w="1178560" h="471169">
                  <a:moveTo>
                    <a:pt x="942594" y="0"/>
                  </a:moveTo>
                  <a:lnTo>
                    <a:pt x="0" y="0"/>
                  </a:lnTo>
                  <a:lnTo>
                    <a:pt x="235458" y="235458"/>
                  </a:lnTo>
                  <a:lnTo>
                    <a:pt x="0" y="470916"/>
                  </a:lnTo>
                  <a:lnTo>
                    <a:pt x="942594" y="470916"/>
                  </a:lnTo>
                  <a:lnTo>
                    <a:pt x="1178052" y="235458"/>
                  </a:lnTo>
                  <a:lnTo>
                    <a:pt x="942594" y="0"/>
                  </a:lnTo>
                  <a:close/>
                </a:path>
              </a:pathLst>
            </a:custGeom>
            <a:solidFill>
              <a:srgbClr val="27C6D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9F8B0F14-D4BF-9D22-78F7-BE7EBFABB149}"/>
                </a:ext>
              </a:extLst>
            </p:cNvPr>
            <p:cNvSpPr/>
            <p:nvPr/>
          </p:nvSpPr>
          <p:spPr>
            <a:xfrm>
              <a:off x="6139545" y="1629210"/>
              <a:ext cx="1178560" cy="366307"/>
            </a:xfrm>
            <a:custGeom>
              <a:avLst/>
              <a:gdLst/>
              <a:ahLst/>
              <a:cxnLst/>
              <a:rect l="l" t="t" r="r" b="b"/>
              <a:pathLst>
                <a:path w="1178560" h="471170">
                  <a:moveTo>
                    <a:pt x="942594" y="0"/>
                  </a:moveTo>
                  <a:lnTo>
                    <a:pt x="0" y="0"/>
                  </a:lnTo>
                  <a:lnTo>
                    <a:pt x="235458" y="235458"/>
                  </a:lnTo>
                  <a:lnTo>
                    <a:pt x="0" y="470916"/>
                  </a:lnTo>
                  <a:lnTo>
                    <a:pt x="942594" y="470916"/>
                  </a:lnTo>
                  <a:lnTo>
                    <a:pt x="1178052" y="235458"/>
                  </a:lnTo>
                  <a:lnTo>
                    <a:pt x="942594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611D5C4F-5A6C-DECA-3379-2CD3EA14A853}"/>
                </a:ext>
              </a:extLst>
            </p:cNvPr>
            <p:cNvSpPr txBox="1"/>
            <p:nvPr/>
          </p:nvSpPr>
          <p:spPr>
            <a:xfrm>
              <a:off x="5252711" y="1643774"/>
              <a:ext cx="847331" cy="316177"/>
            </a:xfrm>
            <a:prstGeom prst="rect">
              <a:avLst/>
            </a:prstGeom>
          </p:spPr>
          <p:txBody>
            <a:bodyPr vert="horz" wrap="square" lIns="0" tIns="31750" rIns="0" bIns="0" rtlCol="0">
              <a:spAutoFit/>
            </a:bodyPr>
            <a:lstStyle/>
            <a:p>
              <a:pPr marL="78105" marR="5080" algn="ctr">
                <a:lnSpc>
                  <a:spcPts val="1100"/>
                </a:lnSpc>
                <a:spcBef>
                  <a:spcPts val="250"/>
                </a:spcBef>
              </a:pPr>
              <a:r>
                <a:rPr lang="en-US" sz="1100" b="1" spc="-10" dirty="0">
                  <a:solidFill>
                    <a:schemeClr val="bg1"/>
                  </a:solidFill>
                  <a:latin typeface="Calibri"/>
                  <a:cs typeface="Calibri"/>
                </a:rPr>
                <a:t>HOW TO PROCEED</a:t>
              </a:r>
              <a:endParaRPr lang="en-US" sz="11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CE1B223F-21F6-1900-1315-9D734A80E5F9}"/>
                </a:ext>
              </a:extLst>
            </p:cNvPr>
            <p:cNvSpPr txBox="1"/>
            <p:nvPr/>
          </p:nvSpPr>
          <p:spPr>
            <a:xfrm>
              <a:off x="6369472" y="1653728"/>
              <a:ext cx="744663" cy="29694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1100"/>
                </a:lnSpc>
                <a:spcBef>
                  <a:spcPts val="100"/>
                </a:spcBef>
              </a:pPr>
              <a:r>
                <a:rPr lang="en-US" sz="1100" b="1" dirty="0">
                  <a:solidFill>
                    <a:schemeClr val="bg1"/>
                  </a:solidFill>
                  <a:latin typeface="Calibri"/>
                  <a:cs typeface="Calibri"/>
                </a:rPr>
                <a:t>LESSON SUMMARY</a:t>
              </a:r>
              <a:endParaRPr lang="en-US" sz="11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EACB6859-AA3D-BFD6-3EE5-7492915A57F4}"/>
                </a:ext>
              </a:extLst>
            </p:cNvPr>
            <p:cNvSpPr txBox="1"/>
            <p:nvPr/>
          </p:nvSpPr>
          <p:spPr>
            <a:xfrm>
              <a:off x="4121502" y="1653645"/>
              <a:ext cx="990558" cy="339837"/>
            </a:xfrm>
            <a:prstGeom prst="rect">
              <a:avLst/>
            </a:prstGeom>
          </p:spPr>
          <p:txBody>
            <a:bodyPr vert="horz" wrap="square" lIns="0" tIns="31750" rIns="0" bIns="0" rtlCol="0">
              <a:spAutoFit/>
            </a:bodyPr>
            <a:lstStyle/>
            <a:p>
              <a:pPr marL="12700" marR="5080" algn="ctr">
                <a:lnSpc>
                  <a:spcPts val="1190"/>
                </a:lnSpc>
                <a:spcBef>
                  <a:spcPts val="250"/>
                </a:spcBef>
              </a:pPr>
              <a:r>
                <a:rPr lang="en-US" sz="1100" b="1" spc="-20" dirty="0">
                  <a:solidFill>
                    <a:schemeClr val="bg1"/>
                  </a:solidFill>
                  <a:latin typeface="Calibri"/>
                  <a:cs typeface="Calibri"/>
                </a:rPr>
                <a:t>QUALITY CHECK CODE</a:t>
              </a:r>
              <a:endParaRPr lang="en-US" sz="11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2" name="Picture 31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74914D5F-376B-A7D6-CCF1-3A7AC746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52" y="1656876"/>
            <a:ext cx="2016604" cy="659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62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C0416D-3789-914E-C531-2226E7D42C3D}"/>
              </a:ext>
            </a:extLst>
          </p:cNvPr>
          <p:cNvSpPr txBox="1">
            <a:spLocks/>
          </p:cNvSpPr>
          <p:nvPr/>
        </p:nvSpPr>
        <p:spPr>
          <a:xfrm>
            <a:off x="502920" y="1995814"/>
            <a:ext cx="8138160" cy="48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75" dirty="0">
                <a:solidFill>
                  <a:srgbClr val="004F70"/>
                </a:solidFill>
                <a:latin typeface="Calibri"/>
                <a:cs typeface="Calibri"/>
              </a:rPr>
              <a:t>i-STAT LEARNING SYSTEM | i-STAT 1 ANALYZER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9905EC-4120-479A-BE38-7D1BDC7CE0F0}"/>
              </a:ext>
            </a:extLst>
          </p:cNvPr>
          <p:cNvSpPr txBox="1">
            <a:spLocks/>
          </p:cNvSpPr>
          <p:nvPr/>
        </p:nvSpPr>
        <p:spPr>
          <a:xfrm>
            <a:off x="502920" y="2331719"/>
            <a:ext cx="8138160" cy="123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What is a Quality Check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E2F7A-E441-2652-8715-6F45D9308552}"/>
              </a:ext>
            </a:extLst>
          </p:cNvPr>
          <p:cNvSpPr txBox="1"/>
          <p:nvPr/>
        </p:nvSpPr>
        <p:spPr>
          <a:xfrm>
            <a:off x="408839" y="4687818"/>
            <a:ext cx="80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&amp; product details, visit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Photos &amp; images are for illustrative purposes only. ©2025 Abbott. All rights reserved.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</a:t>
            </a:r>
            <a:b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i-STAT </a:t>
            </a:r>
            <a:r>
              <a:rPr lang="en-US" altLang="en-US" sz="700" i="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trademark of Abbott.</a:t>
            </a: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all products are available in all regions. Check with your local representative for availability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 Presentation i-STAT 1 Troubleshooting |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APOC-25002245.1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7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37B8-AA8D-F1DB-5ACE-C799E870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31BA3A-2ED1-673E-8AAE-7A5C1B1B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7"/>
          <a:stretch/>
        </p:blipFill>
        <p:spPr>
          <a:xfrm>
            <a:off x="6736907" y="1480506"/>
            <a:ext cx="1875959" cy="299684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BB4D6F-C854-A299-13F1-C2684AF4FD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287167"/>
            <a:ext cx="3842789" cy="317492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+mn-lt"/>
                <a:cs typeface="Calibri"/>
              </a:rPr>
              <a:t>ANALYZER CODED MESSAGES</a:t>
            </a:r>
            <a:endParaRPr lang="en-US" dirty="0">
              <a:latin typeface="+mn-lt"/>
            </a:endParaRPr>
          </a:p>
          <a:p>
            <a:pPr marL="181610" marR="5080" indent="-169545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lang="en-US" sz="1400" dirty="0">
                <a:latin typeface="+mn-lt"/>
              </a:rPr>
              <a:t>Also referred to as Quality Check Codes, are designed into the i-STAT 1 System and displayed on the analyzer screen when a problem with the sample, calibration, sensors, mechanical or electrical functions of the analyzer are detected.</a:t>
            </a:r>
          </a:p>
          <a:p>
            <a:pPr marL="181610" marR="5080" indent="-169545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lang="en-US" sz="1400" dirty="0">
                <a:latin typeface="+mn-lt"/>
              </a:rPr>
              <a:t>The message directs the operator to the likely cause of the Quality Check Code, indicates the appropriate action, and provides a cause code number.</a:t>
            </a:r>
          </a:p>
          <a:p>
            <a:pPr marL="181610" marR="5080" indent="-169545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lang="en-US" altLang="en-US" sz="1400" b="0" dirty="0">
                <a:latin typeface="+mn-lt"/>
              </a:rPr>
              <a:t>Numerous </a:t>
            </a:r>
            <a:r>
              <a:rPr lang="en-US" altLang="en-US" sz="1400" dirty="0">
                <a:latin typeface="+mn-lt"/>
              </a:rPr>
              <a:t>qu</a:t>
            </a:r>
            <a:r>
              <a:rPr lang="en-US" altLang="en-US" sz="1400" b="0" dirty="0">
                <a:latin typeface="+mn-lt"/>
              </a:rPr>
              <a:t>ality checks are performed at startup and </a:t>
            </a:r>
            <a:r>
              <a:rPr lang="en-US" altLang="en-US" sz="1400" dirty="0">
                <a:latin typeface="+mn-lt"/>
              </a:rPr>
              <a:t>d</a:t>
            </a:r>
            <a:r>
              <a:rPr lang="en-US" altLang="en-US" sz="1400" b="0" dirty="0">
                <a:latin typeface="+mn-lt"/>
              </a:rPr>
              <a:t>uring</a:t>
            </a:r>
            <a:r>
              <a:rPr lang="en-US" altLang="en-US" sz="1400" dirty="0">
                <a:latin typeface="+mn-lt"/>
              </a:rPr>
              <a:t> the </a:t>
            </a:r>
            <a:r>
              <a:rPr lang="en-US" altLang="en-US" sz="1400" b="0" dirty="0">
                <a:latin typeface="+mn-lt"/>
              </a:rPr>
              <a:t>test cycle.</a:t>
            </a:r>
          </a:p>
          <a:p>
            <a:pPr marL="181610" marR="5080" indent="-169545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endParaRPr lang="en-US" sz="14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507F-7DAD-A851-A683-729D2D97FB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533FDB-0359-EC21-340E-59A2CC37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95874"/>
            <a:ext cx="4887686" cy="390526"/>
          </a:xfrm>
        </p:spPr>
        <p:txBody>
          <a:bodyPr/>
          <a:lstStyle/>
          <a:p>
            <a:r>
              <a:rPr lang="en-US" dirty="0"/>
              <a:t>What is a Quality Check Code?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1E43C0-8BF2-FE2F-11CA-294F0A55EAD6}"/>
              </a:ext>
            </a:extLst>
          </p:cNvPr>
          <p:cNvGrpSpPr/>
          <p:nvPr/>
        </p:nvGrpSpPr>
        <p:grpSpPr>
          <a:xfrm>
            <a:off x="537022" y="200925"/>
            <a:ext cx="2690864" cy="244566"/>
            <a:chOff x="537022" y="200925"/>
            <a:chExt cx="2690864" cy="2445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8316D03-239A-CF49-1BA7-61063D0DF3E6}"/>
                </a:ext>
              </a:extLst>
            </p:cNvPr>
            <p:cNvGrpSpPr/>
            <p:nvPr/>
          </p:nvGrpSpPr>
          <p:grpSpPr>
            <a:xfrm>
              <a:off x="537022" y="200925"/>
              <a:ext cx="2690864" cy="239613"/>
              <a:chOff x="4066256" y="1629208"/>
              <a:chExt cx="3251849" cy="478651"/>
            </a:xfrm>
          </p:grpSpPr>
          <p:sp>
            <p:nvSpPr>
              <p:cNvPr id="9" name="object 15">
                <a:extLst>
                  <a:ext uri="{FF2B5EF4-FFF2-40B4-BE49-F238E27FC236}">
                    <a16:creationId xmlns:a16="http://schemas.microsoft.com/office/drawing/2014/main" id="{F6AFC290-75BF-1ECD-A928-BA4E6699BB2B}"/>
                  </a:ext>
                </a:extLst>
              </p:cNvPr>
              <p:cNvSpPr/>
              <p:nvPr/>
            </p:nvSpPr>
            <p:spPr>
              <a:xfrm>
                <a:off x="4066256" y="1635131"/>
                <a:ext cx="1190592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21BAA3F7-0EF2-95F1-6397-D5A706A0A658}"/>
                  </a:ext>
                </a:extLst>
              </p:cNvPr>
              <p:cNvSpPr txBox="1"/>
              <p:nvPr/>
            </p:nvSpPr>
            <p:spPr>
              <a:xfrm>
                <a:off x="4091218" y="1662758"/>
                <a:ext cx="948469" cy="4451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900" b="1" cap="all" spc="-10" dirty="0">
                    <a:solidFill>
                      <a:schemeClr val="bg1"/>
                    </a:solidFill>
                    <a:latin typeface="Calibri"/>
                    <a:cs typeface="Calibri"/>
                  </a:rPr>
                  <a:t>Quality check codes</a:t>
                </a:r>
                <a:endParaRPr sz="900" cap="all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" name="object 17">
                <a:extLst>
                  <a:ext uri="{FF2B5EF4-FFF2-40B4-BE49-F238E27FC236}">
                    <a16:creationId xmlns:a16="http://schemas.microsoft.com/office/drawing/2014/main" id="{1781475B-05D0-41D5-0B29-B0FB26D5584E}"/>
                  </a:ext>
                </a:extLst>
              </p:cNvPr>
              <p:cNvSpPr/>
              <p:nvPr/>
            </p:nvSpPr>
            <p:spPr>
              <a:xfrm>
                <a:off x="5112060" y="1629208"/>
                <a:ext cx="1178561" cy="471171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rgbClr val="27C6D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" name="object 19">
                <a:extLst>
                  <a:ext uri="{FF2B5EF4-FFF2-40B4-BE49-F238E27FC236}">
                    <a16:creationId xmlns:a16="http://schemas.microsoft.com/office/drawing/2014/main" id="{413DD1E6-CC22-22F2-F0E1-BAFF4F097EF4}"/>
                  </a:ext>
                </a:extLst>
              </p:cNvPr>
              <p:cNvSpPr/>
              <p:nvPr/>
            </p:nvSpPr>
            <p:spPr>
              <a:xfrm>
                <a:off x="6139545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70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6" name="object 20">
                <a:extLst>
                  <a:ext uri="{FF2B5EF4-FFF2-40B4-BE49-F238E27FC236}">
                    <a16:creationId xmlns:a16="http://schemas.microsoft.com/office/drawing/2014/main" id="{C4B2B3E5-1C68-7A5A-B626-A93E789D3126}"/>
                  </a:ext>
                </a:extLst>
              </p:cNvPr>
              <p:cNvSpPr txBox="1"/>
              <p:nvPr/>
            </p:nvSpPr>
            <p:spPr>
              <a:xfrm>
                <a:off x="6401539" y="1767176"/>
                <a:ext cx="744663" cy="24016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900" b="1" dirty="0">
                    <a:solidFill>
                      <a:schemeClr val="bg1">
                        <a:alpha val="50000"/>
                      </a:schemeClr>
                    </a:solidFill>
                    <a:latin typeface="Calibri"/>
                    <a:cs typeface="Calibri"/>
                  </a:rPr>
                  <a:t>SUMMARY</a:t>
                </a:r>
                <a:endParaRPr lang="en-US" sz="900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33" name="object 20">
              <a:extLst>
                <a:ext uri="{FF2B5EF4-FFF2-40B4-BE49-F238E27FC236}">
                  <a16:creationId xmlns:a16="http://schemas.microsoft.com/office/drawing/2014/main" id="{17CCB9BE-C1C3-9650-4329-DAABC1D5C105}"/>
                </a:ext>
              </a:extLst>
            </p:cNvPr>
            <p:cNvSpPr txBox="1"/>
            <p:nvPr/>
          </p:nvSpPr>
          <p:spPr>
            <a:xfrm>
              <a:off x="1636443" y="222673"/>
              <a:ext cx="616199" cy="2228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800"/>
                </a:lnSpc>
                <a:spcBef>
                  <a:spcPts val="100"/>
                </a:spcBef>
              </a:pPr>
              <a:r>
                <a:rPr lang="en-US" sz="900" b="1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rPr>
                <a:t>HOW TO PROCEED</a:t>
              </a:r>
              <a:endParaRPr lang="en-US" sz="900" dirty="0">
                <a:solidFill>
                  <a:schemeClr val="bg1">
                    <a:alpha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5F746D-ECB0-20BD-3528-CDBE90A4DFC3}"/>
              </a:ext>
            </a:extLst>
          </p:cNvPr>
          <p:cNvGrpSpPr/>
          <p:nvPr/>
        </p:nvGrpSpPr>
        <p:grpSpPr>
          <a:xfrm>
            <a:off x="4345710" y="1676340"/>
            <a:ext cx="4005810" cy="2017562"/>
            <a:chOff x="5654249" y="1801938"/>
            <a:chExt cx="4413439" cy="2713389"/>
          </a:xfrm>
        </p:grpSpPr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1635396F-23E3-E26B-87E5-DB8DCA2E0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406" y="2553139"/>
              <a:ext cx="1288145" cy="1152019"/>
            </a:xfrm>
            <a:prstGeom prst="rect">
              <a:avLst/>
            </a:prstGeom>
            <a:solidFill>
              <a:srgbClr val="FFFF99">
                <a:alpha val="15000"/>
              </a:srgbClr>
            </a:solidFill>
            <a:ln w="19050">
              <a:solidFill>
                <a:srgbClr val="F6C028"/>
              </a:solidFill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239FB9C-EA70-496F-82CE-C26EE27E1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406" y="1801938"/>
              <a:ext cx="1219200" cy="297635"/>
            </a:xfrm>
            <a:prstGeom prst="rect">
              <a:avLst/>
            </a:prstGeom>
            <a:solidFill>
              <a:srgbClr val="FFFF99">
                <a:alpha val="15000"/>
              </a:srgbClr>
            </a:solidFill>
            <a:ln w="19050">
              <a:solidFill>
                <a:srgbClr val="F6C028"/>
              </a:solidFill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D12D869D-13D4-6AC5-4512-CDAAA4E72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4048" y="3804344"/>
              <a:ext cx="1493640" cy="710983"/>
            </a:xfrm>
            <a:prstGeom prst="rect">
              <a:avLst/>
            </a:prstGeom>
            <a:solidFill>
              <a:srgbClr val="FFFF99">
                <a:alpha val="15000"/>
              </a:srgbClr>
            </a:solidFill>
            <a:ln w="19050">
              <a:solidFill>
                <a:srgbClr val="F6C028"/>
              </a:solidFill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6B9145-9829-3731-6867-822014EC2988}"/>
                </a:ext>
              </a:extLst>
            </p:cNvPr>
            <p:cNvSpPr txBox="1"/>
            <p:nvPr/>
          </p:nvSpPr>
          <p:spPr>
            <a:xfrm>
              <a:off x="5654249" y="1813710"/>
              <a:ext cx="1747727" cy="361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QUALITY CHECK CODE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A117DFE-88ED-28E6-5DE9-5B6BB7BD6711}"/>
                </a:ext>
              </a:extLst>
            </p:cNvPr>
            <p:cNvGrpSpPr/>
            <p:nvPr/>
          </p:nvGrpSpPr>
          <p:grpSpPr>
            <a:xfrm>
              <a:off x="7617457" y="1982805"/>
              <a:ext cx="1047348" cy="719180"/>
              <a:chOff x="7166600" y="1982805"/>
              <a:chExt cx="1497806" cy="71918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2486D38-D50F-0D4A-4CD8-392B4918E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6600" y="1982805"/>
                <a:ext cx="1497806" cy="0"/>
              </a:xfrm>
              <a:prstGeom prst="line">
                <a:avLst/>
              </a:prstGeom>
              <a:ln w="28575">
                <a:solidFill>
                  <a:srgbClr val="F6C028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A6AB000-577D-2CA8-B86B-448FAF7A86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6600" y="2701985"/>
                <a:ext cx="1497806" cy="0"/>
              </a:xfrm>
              <a:prstGeom prst="line">
                <a:avLst/>
              </a:prstGeom>
              <a:ln w="28575">
                <a:solidFill>
                  <a:srgbClr val="F6C028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A5DA541-2463-5E40-6A03-A3CECB621970}"/>
                </a:ext>
              </a:extLst>
            </p:cNvPr>
            <p:cNvSpPr txBox="1"/>
            <p:nvPr/>
          </p:nvSpPr>
          <p:spPr>
            <a:xfrm>
              <a:off x="6030037" y="2553138"/>
              <a:ext cx="1380460" cy="361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CAUSE MESSAGE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6FE7F59-1864-D2DB-1662-517DA21381BF}"/>
                </a:ext>
              </a:extLst>
            </p:cNvPr>
            <p:cNvSpPr txBox="1"/>
            <p:nvPr/>
          </p:nvSpPr>
          <p:spPr>
            <a:xfrm>
              <a:off x="5985826" y="3116892"/>
              <a:ext cx="1465494" cy="361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ACTION MESSAGE</a:t>
              </a:r>
            </a:p>
          </p:txBody>
        </p:sp>
      </p:grpSp>
      <p:pic>
        <p:nvPicPr>
          <p:cNvPr id="51" name="Picture 8" descr="01_02_030_3">
            <a:extLst>
              <a:ext uri="{FF2B5EF4-FFF2-40B4-BE49-F238E27FC236}">
                <a16:creationId xmlns:a16="http://schemas.microsoft.com/office/drawing/2014/main" id="{5BAFC386-0EF8-D410-CF0D-E04124A9F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0" r="5325"/>
          <a:stretch>
            <a:fillRect/>
          </a:stretch>
        </p:blipFill>
        <p:spPr bwMode="auto">
          <a:xfrm>
            <a:off x="5041588" y="3141318"/>
            <a:ext cx="662669" cy="13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0247FFE-884C-1680-78B0-DE2658290C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362"/>
          <a:stretch/>
        </p:blipFill>
        <p:spPr>
          <a:xfrm>
            <a:off x="5704257" y="3191854"/>
            <a:ext cx="401587" cy="1256891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03E5A99-7CA7-CAB1-60C7-8041CB28333D}"/>
              </a:ext>
            </a:extLst>
          </p:cNvPr>
          <p:cNvCxnSpPr>
            <a:endCxn id="39" idx="1"/>
          </p:cNvCxnSpPr>
          <p:nvPr/>
        </p:nvCxnSpPr>
        <p:spPr>
          <a:xfrm>
            <a:off x="6127594" y="2786743"/>
            <a:ext cx="868240" cy="642831"/>
          </a:xfrm>
          <a:prstGeom prst="bentConnector3">
            <a:avLst/>
          </a:prstGeom>
          <a:ln w="28575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3289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C0416D-3789-914E-C531-2226E7D42C3D}"/>
              </a:ext>
            </a:extLst>
          </p:cNvPr>
          <p:cNvSpPr txBox="1">
            <a:spLocks/>
          </p:cNvSpPr>
          <p:nvPr/>
        </p:nvSpPr>
        <p:spPr>
          <a:xfrm>
            <a:off x="502920" y="1995814"/>
            <a:ext cx="8138160" cy="48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75" dirty="0">
                <a:solidFill>
                  <a:srgbClr val="004F70"/>
                </a:solidFill>
                <a:latin typeface="Calibri"/>
                <a:cs typeface="Calibri"/>
              </a:rPr>
              <a:t>i-STAT LEARNING SYSTEM | i-STAT 1 ANALYZER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9905EC-4120-479A-BE38-7D1BDC7CE0F0}"/>
              </a:ext>
            </a:extLst>
          </p:cNvPr>
          <p:cNvSpPr txBox="1">
            <a:spLocks/>
          </p:cNvSpPr>
          <p:nvPr/>
        </p:nvSpPr>
        <p:spPr>
          <a:xfrm>
            <a:off x="502920" y="2331719"/>
            <a:ext cx="8138160" cy="123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Identifying &amp; Resolving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Quality Check Codes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FFF46-8DC1-76DC-2BB2-9E0B88141035}"/>
              </a:ext>
            </a:extLst>
          </p:cNvPr>
          <p:cNvSpPr txBox="1"/>
          <p:nvPr/>
        </p:nvSpPr>
        <p:spPr>
          <a:xfrm>
            <a:off x="408839" y="4687818"/>
            <a:ext cx="80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&amp; product details, visit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Photos &amp; images are for illustrative purposes only. ©2025 Abbott. All rights reserved.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</a:t>
            </a:r>
            <a:b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i-STAT </a:t>
            </a:r>
            <a:r>
              <a:rPr lang="en-US" altLang="en-US" sz="700" i="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trademark of Abbott.</a:t>
            </a: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all products are available in all regions. Check with your local representative for availability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 Presentation i-STAT 1 Troubleshooting |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APOC-25002245.1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13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37B8-AA8D-F1DB-5ACE-C799E870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BEDBC-B69D-6035-D095-A6CAF1920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9" y="1321434"/>
            <a:ext cx="1889059" cy="3053773"/>
          </a:xfrm>
          <a:prstGeom prst="rect">
            <a:avLst/>
          </a:prstGeom>
          <a:ln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BB4D6F-C854-A299-13F1-C2684AF4FD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67605" y="1334513"/>
            <a:ext cx="3842789" cy="32515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+mn-lt"/>
                <a:cs typeface="Calibri"/>
              </a:rPr>
              <a:t>ISSUE – CODE 1</a:t>
            </a:r>
            <a:endParaRPr lang="en-US" b="1" dirty="0">
              <a:latin typeface="+mn-lt"/>
            </a:endParaRPr>
          </a:p>
          <a:p>
            <a:r>
              <a:rPr lang="en-US" altLang="en-US" sz="1400" b="0" dirty="0">
                <a:latin typeface="+mn-lt"/>
              </a:rPr>
              <a:t>Dead Batteries, Replace Batteries</a:t>
            </a:r>
          </a:p>
          <a:p>
            <a:endParaRPr lang="en-US" altLang="en-US" sz="800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z="1400" spc="-10" dirty="0">
                <a:solidFill>
                  <a:schemeClr val="accent3"/>
                </a:solidFill>
                <a:latin typeface="Calibri"/>
                <a:cs typeface="Calibri"/>
              </a:rPr>
              <a:t>CAUSE</a:t>
            </a:r>
          </a:p>
          <a:p>
            <a:pPr>
              <a:lnSpc>
                <a:spcPts val="1400"/>
              </a:lnSpc>
            </a:pPr>
            <a:r>
              <a:rPr lang="en-US" altLang="en-US" sz="1400" dirty="0">
                <a:latin typeface="Calibri"/>
                <a:ea typeface="Calibri"/>
                <a:cs typeface="Calibri"/>
              </a:rPr>
              <a:t>There is insufficient battery power to complete a test cycle.</a:t>
            </a:r>
          </a:p>
          <a:p>
            <a:pPr marR="0">
              <a:lnSpc>
                <a:spcPct val="80000"/>
              </a:lnSpc>
            </a:pPr>
            <a:endParaRPr lang="en-US" sz="800" b="1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TO RESOLVE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/>
                <a:ea typeface="Calibri"/>
                <a:cs typeface="Calibri"/>
              </a:rPr>
              <a:t>Change the </a:t>
            </a:r>
            <a:r>
              <a:rPr lang="en-US" sz="1400" dirty="0">
                <a:latin typeface="Calibri"/>
                <a:ea typeface="Calibri"/>
                <a:cs typeface="Calibri"/>
              </a:rPr>
              <a:t>batteries in the analyzer</a:t>
            </a:r>
          </a:p>
          <a:p>
            <a:pPr marL="455613" lvl="1" indent="-285750">
              <a:lnSpc>
                <a:spcPts val="1400"/>
              </a:lnSpc>
            </a:pPr>
            <a:r>
              <a:rPr lang="en-US" sz="1400" dirty="0">
                <a:latin typeface="Calibri"/>
                <a:ea typeface="Calibri"/>
                <a:cs typeface="Calibri"/>
              </a:rPr>
              <a:t>replace the disposable lithium batteries OR</a:t>
            </a:r>
          </a:p>
          <a:p>
            <a:pPr marL="455613" lvl="1" indent="-285750">
              <a:lnSpc>
                <a:spcPts val="1400"/>
              </a:lnSpc>
            </a:pPr>
            <a:r>
              <a:rPr lang="en-US" sz="1400" dirty="0">
                <a:latin typeface="Calibri"/>
                <a:ea typeface="Calibri"/>
                <a:cs typeface="Calibri"/>
              </a:rPr>
              <a:t>replace the rechargeable battery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ea typeface="Calibri"/>
                <a:cs typeface="Calibri"/>
              </a:rPr>
              <a:t>Recharge the rechargeable battery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507F-7DAD-A851-A683-729D2D97FB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7</a:t>
            </a:fld>
            <a:endParaRPr lang="en-IN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533FDB-0359-EC21-340E-59A2CC37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95874"/>
            <a:ext cx="8138160" cy="390526"/>
          </a:xfrm>
        </p:spPr>
        <p:txBody>
          <a:bodyPr/>
          <a:lstStyle/>
          <a:p>
            <a:r>
              <a:rPr lang="en-US" dirty="0"/>
              <a:t>Dead Batteries/Replace Batteries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7CA5C5-B21A-04F4-708E-A0DDE553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99" y="2002870"/>
            <a:ext cx="1229730" cy="1635412"/>
          </a:xfrm>
          <a:prstGeom prst="rect">
            <a:avLst/>
          </a:prstGeom>
          <a:solidFill>
            <a:srgbClr val="FFFF99">
              <a:alpha val="15000"/>
            </a:srgbClr>
          </a:solidFill>
          <a:ln w="19050">
            <a:solidFill>
              <a:srgbClr val="F6C028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6587AA-C2E2-6044-6554-C82CE91A2BBB}"/>
              </a:ext>
            </a:extLst>
          </p:cNvPr>
          <p:cNvGrpSpPr/>
          <p:nvPr/>
        </p:nvGrpSpPr>
        <p:grpSpPr>
          <a:xfrm>
            <a:off x="523576" y="264781"/>
            <a:ext cx="2690864" cy="238832"/>
            <a:chOff x="523576" y="264781"/>
            <a:chExt cx="2690864" cy="2388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353A8C-165C-052D-2725-2780352AF3EF}"/>
                </a:ext>
              </a:extLst>
            </p:cNvPr>
            <p:cNvGrpSpPr/>
            <p:nvPr/>
          </p:nvGrpSpPr>
          <p:grpSpPr>
            <a:xfrm>
              <a:off x="523576" y="264781"/>
              <a:ext cx="2690864" cy="238832"/>
              <a:chOff x="4066256" y="1629210"/>
              <a:chExt cx="3251849" cy="477091"/>
            </a:xfrm>
          </p:grpSpPr>
          <p:sp>
            <p:nvSpPr>
              <p:cNvPr id="15" name="object 15">
                <a:extLst>
                  <a:ext uri="{FF2B5EF4-FFF2-40B4-BE49-F238E27FC236}">
                    <a16:creationId xmlns:a16="http://schemas.microsoft.com/office/drawing/2014/main" id="{7DE17170-17B5-7CC5-ADD6-1F847B999BFC}"/>
                  </a:ext>
                </a:extLst>
              </p:cNvPr>
              <p:cNvSpPr/>
              <p:nvPr/>
            </p:nvSpPr>
            <p:spPr>
              <a:xfrm>
                <a:off x="4066256" y="1635131"/>
                <a:ext cx="1190592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17" name="object 17">
                <a:extLst>
                  <a:ext uri="{FF2B5EF4-FFF2-40B4-BE49-F238E27FC236}">
                    <a16:creationId xmlns:a16="http://schemas.microsoft.com/office/drawing/2014/main" id="{DDCBB71F-5B24-3F73-3EE1-9DBF527D42BF}"/>
                  </a:ext>
                </a:extLst>
              </p:cNvPr>
              <p:cNvSpPr/>
              <p:nvPr/>
            </p:nvSpPr>
            <p:spPr>
              <a:xfrm>
                <a:off x="5112060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rgbClr val="27C6D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18" name="object 19">
                <a:extLst>
                  <a:ext uri="{FF2B5EF4-FFF2-40B4-BE49-F238E27FC236}">
                    <a16:creationId xmlns:a16="http://schemas.microsoft.com/office/drawing/2014/main" id="{72420B2D-3F49-FCC4-0D47-E5D58D1B28CC}"/>
                  </a:ext>
                </a:extLst>
              </p:cNvPr>
              <p:cNvSpPr/>
              <p:nvPr/>
            </p:nvSpPr>
            <p:spPr>
              <a:xfrm>
                <a:off x="6139545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70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id="{B5D27321-D6D2-B2D2-51F5-4DB8B9B8D0BE}"/>
                  </a:ext>
                </a:extLst>
              </p:cNvPr>
              <p:cNvSpPr txBox="1"/>
              <p:nvPr/>
            </p:nvSpPr>
            <p:spPr>
              <a:xfrm>
                <a:off x="6387957" y="1763621"/>
                <a:ext cx="744663" cy="24016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dirty="0">
                    <a:solidFill>
                      <a:schemeClr val="bg1">
                        <a:alpha val="50000"/>
                      </a:schemeClr>
                    </a:solidFill>
                    <a:latin typeface="Calibri"/>
                    <a:cs typeface="Calibri"/>
                  </a:rPr>
                  <a:t>SUMMARY</a:t>
                </a:r>
                <a:endParaRPr lang="en-US" sz="800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7E51FEB1-4715-CD62-74C9-9437C296FB69}"/>
                  </a:ext>
                </a:extLst>
              </p:cNvPr>
              <p:cNvSpPr txBox="1"/>
              <p:nvPr/>
            </p:nvSpPr>
            <p:spPr>
              <a:xfrm>
                <a:off x="5245582" y="1633615"/>
                <a:ext cx="905230" cy="4384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cap="all" spc="-10" dirty="0">
                    <a:solidFill>
                      <a:schemeClr val="bg1"/>
                    </a:solidFill>
                    <a:latin typeface="Calibri"/>
                    <a:cs typeface="Calibri"/>
                  </a:rPr>
                  <a:t>HOW TO PROCEED</a:t>
                </a:r>
                <a:endParaRPr sz="800" cap="all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4B60E805-57CD-EC12-4876-9FE8DAD76976}"/>
                </a:ext>
              </a:extLst>
            </p:cNvPr>
            <p:cNvSpPr txBox="1"/>
            <p:nvPr/>
          </p:nvSpPr>
          <p:spPr>
            <a:xfrm>
              <a:off x="550371" y="280771"/>
              <a:ext cx="758051" cy="2228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b="1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rPr>
                <a:t>QUALITY CHECK CODES</a:t>
              </a:r>
              <a:endParaRPr lang="en-US" sz="800" dirty="0">
                <a:solidFill>
                  <a:schemeClr val="bg1">
                    <a:alpha val="50000"/>
                  </a:schemeClr>
                </a:solidFill>
                <a:latin typeface="Calibri"/>
                <a:cs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54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37B8-AA8D-F1DB-5ACE-C799E870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BB4D6F-C854-A299-13F1-C2684AF4FD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37571" y="1278216"/>
            <a:ext cx="4167399" cy="33273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+mn-lt"/>
                <a:cs typeface="Calibri"/>
              </a:rPr>
              <a:t>ISSUE – CODE 21</a:t>
            </a:r>
            <a:endParaRPr lang="en-US" b="1" dirty="0">
              <a:latin typeface="+mn-lt"/>
            </a:endParaRPr>
          </a:p>
          <a:p>
            <a:r>
              <a:rPr lang="en-US" sz="1400" dirty="0">
                <a:latin typeface="Calibri"/>
                <a:ea typeface="Calibri"/>
                <a:cs typeface="Calibri"/>
              </a:rPr>
              <a:t>The analyzer detected fluid on the sensors before it should have.</a:t>
            </a:r>
          </a:p>
          <a:p>
            <a:endParaRPr lang="en-US" sz="800" b="1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POSSIBLE CAUSE(S)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/>
                <a:ea typeface="Calibri"/>
                <a:cs typeface="Calibri"/>
              </a:rPr>
              <a:t>mishandling of cartridges (putting pressure in the center of the cartridge),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/>
                <a:ea typeface="Calibri"/>
                <a:cs typeface="Calibri"/>
              </a:rPr>
              <a:t>poor storage conditions of cartridges (frozen),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/>
                <a:ea typeface="Calibri"/>
                <a:cs typeface="Calibri"/>
              </a:rPr>
              <a:t>rerunning used cartridges.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Calibri"/>
              <a:ea typeface="Calibri"/>
              <a:cs typeface="Calibri"/>
            </a:endParaRPr>
          </a:p>
          <a:p>
            <a:pPr marR="0"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TO RESOLVE</a:t>
            </a:r>
          </a:p>
          <a:p>
            <a:pPr marL="285750" marR="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+mn-lt"/>
              </a:rPr>
              <a:t>Make sure that the cartridges were not frozen</a:t>
            </a:r>
          </a:p>
          <a:p>
            <a:pPr marL="285750" marR="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+mn-lt"/>
              </a:rPr>
              <a:t>Run a new cartridge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507F-7DAD-A851-A683-729D2D97FB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8</a:t>
            </a:fld>
            <a:endParaRPr lang="en-IN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533FDB-0359-EC21-340E-59A2CC37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95874"/>
            <a:ext cx="6736596" cy="390526"/>
          </a:xfrm>
        </p:spPr>
        <p:txBody>
          <a:bodyPr/>
          <a:lstStyle/>
          <a:p>
            <a:r>
              <a:rPr lang="en-US" dirty="0"/>
              <a:t>Cartridge Preburst/Use Another Cartridge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0182D-52EE-0637-DB01-13B8086C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" r="3714" b="3821"/>
          <a:stretch/>
        </p:blipFill>
        <p:spPr>
          <a:xfrm>
            <a:off x="7417508" y="1104656"/>
            <a:ext cx="1147909" cy="76414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839E57-EEAC-7420-BB82-4FF4687948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323" r="6322"/>
          <a:stretch/>
        </p:blipFill>
        <p:spPr>
          <a:xfrm>
            <a:off x="7404215" y="2043933"/>
            <a:ext cx="1192242" cy="79450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5B7F40-4EC4-DEBE-1407-3B4926C6BE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25" r="4425"/>
          <a:stretch/>
        </p:blipFill>
        <p:spPr>
          <a:xfrm>
            <a:off x="7404215" y="3809819"/>
            <a:ext cx="1193102" cy="79579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1141D7-D852-B8E1-70C0-693090AF4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873" y="2910156"/>
            <a:ext cx="1194159" cy="79450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F7836F2-8CBA-1820-7964-7DF5A94BB197}"/>
              </a:ext>
            </a:extLst>
          </p:cNvPr>
          <p:cNvSpPr/>
          <p:nvPr/>
        </p:nvSpPr>
        <p:spPr>
          <a:xfrm>
            <a:off x="8437678" y="2949172"/>
            <a:ext cx="284906" cy="217171"/>
          </a:xfrm>
          <a:custGeom>
            <a:avLst/>
            <a:gdLst>
              <a:gd name="connsiteX0" fmla="*/ 336099 w 336099"/>
              <a:gd name="connsiteY0" fmla="*/ 40815 h 256193"/>
              <a:gd name="connsiteX1" fmla="*/ 296094 w 336099"/>
              <a:gd name="connsiteY1" fmla="*/ 0 h 256193"/>
              <a:gd name="connsiteX2" fmla="*/ 116710 w 336099"/>
              <a:gd name="connsiteY2" fmla="*/ 175784 h 256193"/>
              <a:gd name="connsiteX3" fmla="*/ 40415 w 336099"/>
              <a:gd name="connsiteY3" fmla="*/ 99489 h 256193"/>
              <a:gd name="connsiteX4" fmla="*/ 0 w 336099"/>
              <a:gd name="connsiteY4" fmla="*/ 139894 h 256193"/>
              <a:gd name="connsiteX5" fmla="*/ 116300 w 336099"/>
              <a:gd name="connsiteY5" fmla="*/ 256194 h 256193"/>
              <a:gd name="connsiteX6" fmla="*/ 336099 w 336099"/>
              <a:gd name="connsiteY6" fmla="*/ 40815 h 2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099" h="256193">
                <a:moveTo>
                  <a:pt x="336099" y="40815"/>
                </a:moveTo>
                <a:lnTo>
                  <a:pt x="296094" y="0"/>
                </a:lnTo>
                <a:lnTo>
                  <a:pt x="116710" y="175784"/>
                </a:lnTo>
                <a:lnTo>
                  <a:pt x="40415" y="99489"/>
                </a:lnTo>
                <a:lnTo>
                  <a:pt x="0" y="139894"/>
                </a:lnTo>
                <a:lnTo>
                  <a:pt x="116300" y="256194"/>
                </a:lnTo>
                <a:lnTo>
                  <a:pt x="336099" y="408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B15C73-ECB9-1CA6-3078-82633AA68D4C}"/>
              </a:ext>
            </a:extLst>
          </p:cNvPr>
          <p:cNvSpPr/>
          <p:nvPr/>
        </p:nvSpPr>
        <p:spPr>
          <a:xfrm>
            <a:off x="8454004" y="3809362"/>
            <a:ext cx="284906" cy="217171"/>
          </a:xfrm>
          <a:custGeom>
            <a:avLst/>
            <a:gdLst>
              <a:gd name="connsiteX0" fmla="*/ 336099 w 336099"/>
              <a:gd name="connsiteY0" fmla="*/ 40815 h 256193"/>
              <a:gd name="connsiteX1" fmla="*/ 296094 w 336099"/>
              <a:gd name="connsiteY1" fmla="*/ 0 h 256193"/>
              <a:gd name="connsiteX2" fmla="*/ 116710 w 336099"/>
              <a:gd name="connsiteY2" fmla="*/ 175784 h 256193"/>
              <a:gd name="connsiteX3" fmla="*/ 40415 w 336099"/>
              <a:gd name="connsiteY3" fmla="*/ 99489 h 256193"/>
              <a:gd name="connsiteX4" fmla="*/ 0 w 336099"/>
              <a:gd name="connsiteY4" fmla="*/ 139894 h 256193"/>
              <a:gd name="connsiteX5" fmla="*/ 116300 w 336099"/>
              <a:gd name="connsiteY5" fmla="*/ 256194 h 256193"/>
              <a:gd name="connsiteX6" fmla="*/ 336099 w 336099"/>
              <a:gd name="connsiteY6" fmla="*/ 40815 h 2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099" h="256193">
                <a:moveTo>
                  <a:pt x="336099" y="40815"/>
                </a:moveTo>
                <a:lnTo>
                  <a:pt x="296094" y="0"/>
                </a:lnTo>
                <a:lnTo>
                  <a:pt x="116710" y="175784"/>
                </a:lnTo>
                <a:lnTo>
                  <a:pt x="40415" y="99489"/>
                </a:lnTo>
                <a:lnTo>
                  <a:pt x="0" y="139894"/>
                </a:lnTo>
                <a:lnTo>
                  <a:pt x="116300" y="256194"/>
                </a:lnTo>
                <a:lnTo>
                  <a:pt x="336099" y="408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FE678A5-FCAE-7075-23D4-985528772C05}"/>
              </a:ext>
            </a:extLst>
          </p:cNvPr>
          <p:cNvCxnSpPr/>
          <p:nvPr/>
        </p:nvCxnSpPr>
        <p:spPr>
          <a:xfrm>
            <a:off x="7000790" y="1073700"/>
            <a:ext cx="0" cy="353191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51041A-093C-EC42-9189-F270E7803020}"/>
              </a:ext>
            </a:extLst>
          </p:cNvPr>
          <p:cNvGrpSpPr/>
          <p:nvPr/>
        </p:nvGrpSpPr>
        <p:grpSpPr>
          <a:xfrm>
            <a:off x="523576" y="264781"/>
            <a:ext cx="2690864" cy="238832"/>
            <a:chOff x="523576" y="264781"/>
            <a:chExt cx="2690864" cy="23883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0BB92C1-AE53-5CF5-7CD8-A87634D79890}"/>
                </a:ext>
              </a:extLst>
            </p:cNvPr>
            <p:cNvGrpSpPr/>
            <p:nvPr/>
          </p:nvGrpSpPr>
          <p:grpSpPr>
            <a:xfrm>
              <a:off x="523576" y="264781"/>
              <a:ext cx="2690864" cy="238832"/>
              <a:chOff x="4066256" y="1629210"/>
              <a:chExt cx="3251849" cy="477091"/>
            </a:xfrm>
          </p:grpSpPr>
          <p:sp>
            <p:nvSpPr>
              <p:cNvPr id="21" name="object 15">
                <a:extLst>
                  <a:ext uri="{FF2B5EF4-FFF2-40B4-BE49-F238E27FC236}">
                    <a16:creationId xmlns:a16="http://schemas.microsoft.com/office/drawing/2014/main" id="{3B901716-22DA-3EBC-DDBC-566CC083FBF0}"/>
                  </a:ext>
                </a:extLst>
              </p:cNvPr>
              <p:cNvSpPr/>
              <p:nvPr/>
            </p:nvSpPr>
            <p:spPr>
              <a:xfrm>
                <a:off x="4066256" y="1635131"/>
                <a:ext cx="1190592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2" name="object 17">
                <a:extLst>
                  <a:ext uri="{FF2B5EF4-FFF2-40B4-BE49-F238E27FC236}">
                    <a16:creationId xmlns:a16="http://schemas.microsoft.com/office/drawing/2014/main" id="{1ADEB21F-C5A9-87B8-B970-A49172257341}"/>
                  </a:ext>
                </a:extLst>
              </p:cNvPr>
              <p:cNvSpPr/>
              <p:nvPr/>
            </p:nvSpPr>
            <p:spPr>
              <a:xfrm>
                <a:off x="5112060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rgbClr val="27C6D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4" name="object 19">
                <a:extLst>
                  <a:ext uri="{FF2B5EF4-FFF2-40B4-BE49-F238E27FC236}">
                    <a16:creationId xmlns:a16="http://schemas.microsoft.com/office/drawing/2014/main" id="{FCEFE828-881E-4BFF-80C6-5572D7DE9ED4}"/>
                  </a:ext>
                </a:extLst>
              </p:cNvPr>
              <p:cNvSpPr/>
              <p:nvPr/>
            </p:nvSpPr>
            <p:spPr>
              <a:xfrm>
                <a:off x="6139545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70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5" name="object 20">
                <a:extLst>
                  <a:ext uri="{FF2B5EF4-FFF2-40B4-BE49-F238E27FC236}">
                    <a16:creationId xmlns:a16="http://schemas.microsoft.com/office/drawing/2014/main" id="{DD7952B3-AE02-6893-605B-04A704231882}"/>
                  </a:ext>
                </a:extLst>
              </p:cNvPr>
              <p:cNvSpPr txBox="1"/>
              <p:nvPr/>
            </p:nvSpPr>
            <p:spPr>
              <a:xfrm>
                <a:off x="6387957" y="1763621"/>
                <a:ext cx="744663" cy="24016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dirty="0">
                    <a:solidFill>
                      <a:schemeClr val="bg1">
                        <a:alpha val="50000"/>
                      </a:schemeClr>
                    </a:solidFill>
                    <a:latin typeface="Calibri"/>
                    <a:cs typeface="Calibri"/>
                  </a:rPr>
                  <a:t>SUMMARY</a:t>
                </a:r>
                <a:endParaRPr lang="en-US" sz="800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6" name="object 16">
                <a:extLst>
                  <a:ext uri="{FF2B5EF4-FFF2-40B4-BE49-F238E27FC236}">
                    <a16:creationId xmlns:a16="http://schemas.microsoft.com/office/drawing/2014/main" id="{B06FBDE6-8EDC-87F2-4203-1A6533A971E7}"/>
                  </a:ext>
                </a:extLst>
              </p:cNvPr>
              <p:cNvSpPr txBox="1"/>
              <p:nvPr/>
            </p:nvSpPr>
            <p:spPr>
              <a:xfrm>
                <a:off x="5245582" y="1633615"/>
                <a:ext cx="905230" cy="4384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cap="all" spc="-10" dirty="0">
                    <a:solidFill>
                      <a:schemeClr val="bg1"/>
                    </a:solidFill>
                    <a:latin typeface="Calibri"/>
                    <a:cs typeface="Calibri"/>
                  </a:rPr>
                  <a:t>HOW TO PROCEED</a:t>
                </a:r>
                <a:endParaRPr sz="800" cap="all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B804388A-AFB8-6BD3-A8BE-8E31AEE1DA0D}"/>
                </a:ext>
              </a:extLst>
            </p:cNvPr>
            <p:cNvSpPr txBox="1"/>
            <p:nvPr/>
          </p:nvSpPr>
          <p:spPr>
            <a:xfrm>
              <a:off x="550371" y="280771"/>
              <a:ext cx="758051" cy="2228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b="1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rPr>
                <a:t>QUALITY CHECK CODES</a:t>
              </a:r>
              <a:endParaRPr lang="en-US" sz="800" dirty="0">
                <a:solidFill>
                  <a:schemeClr val="bg1">
                    <a:alpha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BF38B1E-0B23-6C04-8115-15E904F55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24" y="1278216"/>
            <a:ext cx="1903023" cy="3037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A5569E-85EE-A99A-ED83-11ED9DC83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65" y="1979229"/>
            <a:ext cx="1355594" cy="1635412"/>
          </a:xfrm>
          <a:prstGeom prst="rect">
            <a:avLst/>
          </a:prstGeom>
          <a:solidFill>
            <a:srgbClr val="FFFF99">
              <a:alpha val="15000"/>
            </a:srgbClr>
          </a:solidFill>
          <a:ln w="19050">
            <a:solidFill>
              <a:srgbClr val="F6C028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Graphic 1" descr="Close with solid fill">
            <a:extLst>
              <a:ext uri="{FF2B5EF4-FFF2-40B4-BE49-F238E27FC236}">
                <a16:creationId xmlns:a16="http://schemas.microsoft.com/office/drawing/2014/main" id="{7E130B6B-F86E-C527-721E-B3631CC98C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46019" y="869657"/>
            <a:ext cx="438795" cy="438795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76E572D5-7384-1812-C23E-3C89786615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60733" y="1841042"/>
            <a:ext cx="438795" cy="438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004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37B8-AA8D-F1DB-5ACE-C799E870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7C5FE-7F83-A438-DED1-EE6D6AAC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515683"/>
            <a:ext cx="1819863" cy="2892914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BB4D6F-C854-A299-13F1-C2684AF4FD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13281" y="1515683"/>
            <a:ext cx="3406285" cy="32515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+mn-lt"/>
                <a:cs typeface="Calibri"/>
              </a:rPr>
              <a:t>ISSUE – CODE 31</a:t>
            </a:r>
            <a:endParaRPr lang="en-US" b="1" dirty="0">
              <a:latin typeface="+mn-lt"/>
            </a:endParaRPr>
          </a:p>
          <a:p>
            <a:r>
              <a:rPr lang="en-US" altLang="en-US" sz="1400" b="0" dirty="0">
                <a:latin typeface="+mn-lt"/>
              </a:rPr>
              <a:t>The analyzer did not detect movement of 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the sample across sensors.</a:t>
            </a:r>
          </a:p>
          <a:p>
            <a:endParaRPr lang="en-US" altLang="en-US" sz="800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CAUSE</a:t>
            </a:r>
          </a:p>
          <a:p>
            <a:pPr marL="285750" indent="-2857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+mn-lt"/>
              </a:rPr>
              <a:t>Cartridge is not properly closed</a:t>
            </a:r>
          </a:p>
          <a:p>
            <a:pPr marL="285750" indent="-2857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+mn-lt"/>
              </a:rPr>
              <a:t>Clot in sample</a:t>
            </a:r>
          </a:p>
          <a:p>
            <a:pPr marL="285750" indent="-2857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+mn-lt"/>
              </a:rPr>
              <a:t>Aberrant cartridge</a:t>
            </a:r>
          </a:p>
          <a:p>
            <a:pPr marR="0">
              <a:lnSpc>
                <a:spcPct val="80000"/>
              </a:lnSpc>
            </a:pPr>
            <a:endParaRPr lang="en-US" sz="800" b="1" dirty="0">
              <a:latin typeface="+mn-lt"/>
            </a:endParaRPr>
          </a:p>
          <a:p>
            <a:pPr marR="0">
              <a:lnSpc>
                <a:spcPct val="80000"/>
              </a:lnSpc>
            </a:pPr>
            <a:r>
              <a:rPr lang="en-US" spc="-10" dirty="0">
                <a:solidFill>
                  <a:schemeClr val="accent3"/>
                </a:solidFill>
                <a:latin typeface="Calibri"/>
                <a:cs typeface="Calibri"/>
              </a:rPr>
              <a:t>TO RESOLVE</a:t>
            </a:r>
          </a:p>
          <a:p>
            <a:pPr marL="285750" indent="-2857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Run a new cartridge</a:t>
            </a:r>
          </a:p>
          <a:p>
            <a:pPr marL="285750" indent="-2857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If you suspect clotted sample,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draw new sample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507F-7DAD-A851-A683-729D2D97FB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9</a:t>
            </a:fld>
            <a:endParaRPr lang="en-IN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533FDB-0359-EC21-340E-59A2CC37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95874"/>
            <a:ext cx="8138160" cy="390526"/>
          </a:xfrm>
        </p:spPr>
        <p:txBody>
          <a:bodyPr/>
          <a:lstStyle/>
          <a:p>
            <a:r>
              <a:rPr lang="en-US" dirty="0"/>
              <a:t>Unable to Position Sample/</a:t>
            </a:r>
            <a:br>
              <a:rPr lang="en-US" dirty="0"/>
            </a:br>
            <a:r>
              <a:rPr lang="en-US" dirty="0"/>
              <a:t>Use Another Cartridge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1C40D3-05B5-D8E8-9E74-5680F8296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94" y="2317499"/>
            <a:ext cx="1285168" cy="1363529"/>
          </a:xfrm>
          <a:prstGeom prst="rect">
            <a:avLst/>
          </a:prstGeom>
          <a:solidFill>
            <a:srgbClr val="FFFF99">
              <a:alpha val="15000"/>
            </a:srgbClr>
          </a:solidFill>
          <a:ln w="19050">
            <a:solidFill>
              <a:srgbClr val="F6C028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1004689-7AA0-BB84-CC85-41FFFF333DC3}"/>
              </a:ext>
            </a:extLst>
          </p:cNvPr>
          <p:cNvGrpSpPr/>
          <p:nvPr/>
        </p:nvGrpSpPr>
        <p:grpSpPr>
          <a:xfrm>
            <a:off x="6341933" y="368318"/>
            <a:ext cx="2588095" cy="4179308"/>
            <a:chOff x="8306147" y="0"/>
            <a:chExt cx="3929344" cy="634518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A76D23-6F6C-0DA0-68A6-BA1169933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5010" y="0"/>
              <a:ext cx="920551" cy="1423797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36241BC-4BAE-973E-F4A0-A5A0A1D5E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8720" y="1227732"/>
              <a:ext cx="0" cy="485414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004F68-2EFE-649F-42F3-28AB5B8D0DC8}"/>
                </a:ext>
              </a:extLst>
            </p:cNvPr>
            <p:cNvSpPr txBox="1"/>
            <p:nvPr/>
          </p:nvSpPr>
          <p:spPr>
            <a:xfrm>
              <a:off x="8306147" y="1750215"/>
              <a:ext cx="1770595" cy="420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OPEN CLOSURE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FDF10C-2EAC-7E84-9F0A-52797B46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240" y="232488"/>
              <a:ext cx="1312026" cy="936244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0F4575-0CAE-B941-178B-12AA3F2AD4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01663" y="838200"/>
              <a:ext cx="0" cy="833432"/>
            </a:xfrm>
            <a:prstGeom prst="line">
              <a:avLst/>
            </a:prstGeom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9BE6E6-E835-4845-B438-FC938B0F12A2}"/>
                </a:ext>
              </a:extLst>
            </p:cNvPr>
            <p:cNvSpPr txBox="1"/>
            <p:nvPr/>
          </p:nvSpPr>
          <p:spPr>
            <a:xfrm>
              <a:off x="10150301" y="1740020"/>
              <a:ext cx="1970940" cy="420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CLOSED CLOSURE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BECD5B-3F3D-8F53-43EE-3ADD2684CF95}"/>
                </a:ext>
              </a:extLst>
            </p:cNvPr>
            <p:cNvGrpSpPr/>
            <p:nvPr/>
          </p:nvGrpSpPr>
          <p:grpSpPr>
            <a:xfrm>
              <a:off x="8312592" y="1976381"/>
              <a:ext cx="3922899" cy="2222437"/>
              <a:chOff x="8578113" y="2274413"/>
              <a:chExt cx="3922899" cy="2222437"/>
            </a:xfrm>
          </p:grpSpPr>
          <p:pic>
            <p:nvPicPr>
              <p:cNvPr id="23" name="Picture 22" descr="A white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F653084-9673-E258-374E-564BD1CF2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7079" y="2274413"/>
                <a:ext cx="1329273" cy="1511723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C5A3849-722D-20D4-9092-55C0E4A129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9947" y="3633760"/>
                <a:ext cx="0" cy="402918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3A50B-97AD-0E4A-B828-2326BEBAF49F}"/>
                  </a:ext>
                </a:extLst>
              </p:cNvPr>
              <p:cNvSpPr txBox="1"/>
              <p:nvPr/>
            </p:nvSpPr>
            <p:spPr>
              <a:xfrm>
                <a:off x="8578113" y="4069139"/>
                <a:ext cx="1770595" cy="420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OPEN CLOSURE</a:t>
                </a: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CCAFEF6-89D5-4FAF-9868-27F65623B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96493" y="2362200"/>
                <a:ext cx="1405960" cy="1084707"/>
              </a:xfrm>
              <a:prstGeom prst="rect">
                <a:avLst/>
              </a:prstGeom>
            </p:spPr>
          </p:pic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3BCC1F3-E167-B1EB-7156-FC0763E9BC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15476" y="3204510"/>
                <a:ext cx="0" cy="851770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DF0CBB-1EAD-8547-AA32-5C6C9C972DAE}"/>
                  </a:ext>
                </a:extLst>
              </p:cNvPr>
              <p:cNvSpPr txBox="1"/>
              <p:nvPr/>
            </p:nvSpPr>
            <p:spPr>
              <a:xfrm>
                <a:off x="10433354" y="4076300"/>
                <a:ext cx="2067658" cy="420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CLOSED CLOSURE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8F61D24-DB00-13C4-D143-2233EAAB4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6415" y="3892535"/>
              <a:ext cx="1117737" cy="221377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F2E6925-A44C-BA26-7484-9D5AABA4AA10}"/>
                </a:ext>
              </a:extLst>
            </p:cNvPr>
            <p:cNvSpPr txBox="1"/>
            <p:nvPr/>
          </p:nvSpPr>
          <p:spPr>
            <a:xfrm>
              <a:off x="8394080" y="5924632"/>
              <a:ext cx="1862087" cy="420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OPEN CLOSURE</a:t>
              </a:r>
            </a:p>
          </p:txBody>
        </p:sp>
        <p:pic>
          <p:nvPicPr>
            <p:cNvPr id="32" name="Picture 31" descr="A blue and clear device with a blue cover&#10;&#10;AI-generated content may be incorrect.">
              <a:extLst>
                <a:ext uri="{FF2B5EF4-FFF2-40B4-BE49-F238E27FC236}">
                  <a16:creationId xmlns:a16="http://schemas.microsoft.com/office/drawing/2014/main" id="{91B33FF0-82EB-56C1-8736-D94B79CE8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2953" y="4175087"/>
              <a:ext cx="1117739" cy="1456907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D6B5BE-CC0A-8BD1-F11A-0EDF00F20DFB}"/>
                </a:ext>
              </a:extLst>
            </p:cNvPr>
            <p:cNvCxnSpPr>
              <a:cxnSpLocks/>
            </p:cNvCxnSpPr>
            <p:nvPr/>
          </p:nvCxnSpPr>
          <p:spPr>
            <a:xfrm>
              <a:off x="10848418" y="4903540"/>
              <a:ext cx="0" cy="1038655"/>
            </a:xfrm>
            <a:prstGeom prst="line">
              <a:avLst/>
            </a:prstGeom>
            <a:ln w="25400">
              <a:solidFill>
                <a:srgbClr val="F6C028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CC38AA-6A71-C570-0D0A-C2C3C63DC9FC}"/>
                </a:ext>
              </a:extLst>
            </p:cNvPr>
            <p:cNvSpPr txBox="1"/>
            <p:nvPr/>
          </p:nvSpPr>
          <p:spPr>
            <a:xfrm>
              <a:off x="10169172" y="5913578"/>
              <a:ext cx="2066319" cy="420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CLOSED CLOSURE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AE711E9-C7B3-C1C1-D5B2-B32B7755DC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18777" y="5254046"/>
              <a:ext cx="0" cy="688149"/>
            </a:xfrm>
            <a:prstGeom prst="line">
              <a:avLst/>
            </a:prstGeom>
            <a:ln w="25400">
              <a:solidFill>
                <a:srgbClr val="F6C028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165FC6-B949-1145-F20D-7C1EE733DA6B}"/>
              </a:ext>
            </a:extLst>
          </p:cNvPr>
          <p:cNvGrpSpPr/>
          <p:nvPr/>
        </p:nvGrpSpPr>
        <p:grpSpPr>
          <a:xfrm>
            <a:off x="523576" y="264781"/>
            <a:ext cx="2690864" cy="238832"/>
            <a:chOff x="523576" y="264781"/>
            <a:chExt cx="2690864" cy="23883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6A65B4E-8CC8-C499-5D1B-5AB57B091D88}"/>
                </a:ext>
              </a:extLst>
            </p:cNvPr>
            <p:cNvGrpSpPr/>
            <p:nvPr/>
          </p:nvGrpSpPr>
          <p:grpSpPr>
            <a:xfrm>
              <a:off x="523576" y="264781"/>
              <a:ext cx="2690864" cy="238832"/>
              <a:chOff x="4066256" y="1629210"/>
              <a:chExt cx="3251849" cy="477091"/>
            </a:xfrm>
          </p:grpSpPr>
          <p:sp>
            <p:nvSpPr>
              <p:cNvPr id="40" name="object 15">
                <a:extLst>
                  <a:ext uri="{FF2B5EF4-FFF2-40B4-BE49-F238E27FC236}">
                    <a16:creationId xmlns:a16="http://schemas.microsoft.com/office/drawing/2014/main" id="{81ABB9CD-E5BA-87B7-A99B-FDF7B1133EF7}"/>
                  </a:ext>
                </a:extLst>
              </p:cNvPr>
              <p:cNvSpPr/>
              <p:nvPr/>
            </p:nvSpPr>
            <p:spPr>
              <a:xfrm>
                <a:off x="4066256" y="1635131"/>
                <a:ext cx="1190592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41" name="object 17">
                <a:extLst>
                  <a:ext uri="{FF2B5EF4-FFF2-40B4-BE49-F238E27FC236}">
                    <a16:creationId xmlns:a16="http://schemas.microsoft.com/office/drawing/2014/main" id="{FAD769C3-113B-0DFB-4CE1-30A5ED9DDF4A}"/>
                  </a:ext>
                </a:extLst>
              </p:cNvPr>
              <p:cNvSpPr/>
              <p:nvPr/>
            </p:nvSpPr>
            <p:spPr>
              <a:xfrm>
                <a:off x="5112060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69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rgbClr val="27C6D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42" name="object 19">
                <a:extLst>
                  <a:ext uri="{FF2B5EF4-FFF2-40B4-BE49-F238E27FC236}">
                    <a16:creationId xmlns:a16="http://schemas.microsoft.com/office/drawing/2014/main" id="{10FC0352-B083-EB81-EEEA-5E5ECF58BA4A}"/>
                  </a:ext>
                </a:extLst>
              </p:cNvPr>
              <p:cNvSpPr/>
              <p:nvPr/>
            </p:nvSpPr>
            <p:spPr>
              <a:xfrm>
                <a:off x="6139545" y="1629210"/>
                <a:ext cx="117856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1178560" h="471170">
                    <a:moveTo>
                      <a:pt x="942594" y="0"/>
                    </a:moveTo>
                    <a:lnTo>
                      <a:pt x="0" y="0"/>
                    </a:lnTo>
                    <a:lnTo>
                      <a:pt x="235458" y="235458"/>
                    </a:lnTo>
                    <a:lnTo>
                      <a:pt x="0" y="470916"/>
                    </a:lnTo>
                    <a:lnTo>
                      <a:pt x="942594" y="470916"/>
                    </a:lnTo>
                    <a:lnTo>
                      <a:pt x="1178052" y="235458"/>
                    </a:lnTo>
                    <a:lnTo>
                      <a:pt x="942594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43" name="object 20">
                <a:extLst>
                  <a:ext uri="{FF2B5EF4-FFF2-40B4-BE49-F238E27FC236}">
                    <a16:creationId xmlns:a16="http://schemas.microsoft.com/office/drawing/2014/main" id="{0816E473-C670-9E1F-63F4-DAC9BAF40173}"/>
                  </a:ext>
                </a:extLst>
              </p:cNvPr>
              <p:cNvSpPr txBox="1"/>
              <p:nvPr/>
            </p:nvSpPr>
            <p:spPr>
              <a:xfrm>
                <a:off x="6387957" y="1763621"/>
                <a:ext cx="744663" cy="24016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dirty="0">
                    <a:solidFill>
                      <a:schemeClr val="bg1">
                        <a:alpha val="50000"/>
                      </a:schemeClr>
                    </a:solidFill>
                    <a:latin typeface="Calibri"/>
                    <a:cs typeface="Calibri"/>
                  </a:rPr>
                  <a:t>SUMMARY</a:t>
                </a:r>
                <a:endParaRPr lang="en-US" sz="800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4" name="object 16">
                <a:extLst>
                  <a:ext uri="{FF2B5EF4-FFF2-40B4-BE49-F238E27FC236}">
                    <a16:creationId xmlns:a16="http://schemas.microsoft.com/office/drawing/2014/main" id="{354A25F3-2984-4406-6320-0B98E905B913}"/>
                  </a:ext>
                </a:extLst>
              </p:cNvPr>
              <p:cNvSpPr txBox="1"/>
              <p:nvPr/>
            </p:nvSpPr>
            <p:spPr>
              <a:xfrm>
                <a:off x="5245582" y="1633615"/>
                <a:ext cx="905230" cy="4384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algn="ctr">
                  <a:lnSpc>
                    <a:spcPts val="800"/>
                  </a:lnSpc>
                  <a:spcBef>
                    <a:spcPts val="100"/>
                  </a:spcBef>
                </a:pPr>
                <a:r>
                  <a:rPr lang="en-US" sz="800" b="1" cap="all" spc="-10" dirty="0">
                    <a:solidFill>
                      <a:schemeClr val="bg1"/>
                    </a:solidFill>
                    <a:latin typeface="Calibri"/>
                    <a:cs typeface="Calibri"/>
                  </a:rPr>
                  <a:t>HOW TO PROCEED</a:t>
                </a:r>
                <a:endParaRPr sz="800" cap="all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39" name="object 20">
              <a:extLst>
                <a:ext uri="{FF2B5EF4-FFF2-40B4-BE49-F238E27FC236}">
                  <a16:creationId xmlns:a16="http://schemas.microsoft.com/office/drawing/2014/main" id="{24062C77-A449-75C2-66E6-F35C6DFCB9D8}"/>
                </a:ext>
              </a:extLst>
            </p:cNvPr>
            <p:cNvSpPr txBox="1"/>
            <p:nvPr/>
          </p:nvSpPr>
          <p:spPr>
            <a:xfrm>
              <a:off x="550371" y="280771"/>
              <a:ext cx="758051" cy="2228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b="1" dirty="0">
                  <a:solidFill>
                    <a:schemeClr val="bg1">
                      <a:alpha val="50000"/>
                    </a:schemeClr>
                  </a:solidFill>
                  <a:latin typeface="Calibri"/>
                  <a:cs typeface="Calibri"/>
                </a:rPr>
                <a:t>QUALITY CHECK CODES</a:t>
              </a:r>
              <a:endParaRPr lang="en-US" sz="800" dirty="0">
                <a:solidFill>
                  <a:schemeClr val="bg1">
                    <a:alpha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7EF275-9B26-E5B7-243D-F3862C623361}"/>
              </a:ext>
            </a:extLst>
          </p:cNvPr>
          <p:cNvCxnSpPr>
            <a:cxnSpLocks/>
          </p:cNvCxnSpPr>
          <p:nvPr/>
        </p:nvCxnSpPr>
        <p:spPr>
          <a:xfrm>
            <a:off x="6025879" y="297028"/>
            <a:ext cx="0" cy="435055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22144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PPT BASIC WHITE_DEC 2020" val="zJpJRHKp"/>
  <p:tag name="ARTICULATE_DESIGN_ID_1_PPT BLUE_GRADIENT_DEC 2020" val="DFkxw4ah"/>
  <p:tag name="ARTICULATE_DESIGN_ID_2_PPT BLUE_GRADIENT_DEC 2020" val="xyD844tO"/>
  <p:tag name="ARTICULATE_DESIGN_ID_PPT BASIC WHITE_DEC 2020" val="K11GUuWY"/>
  <p:tag name="ARTICULATE_DESIGN_ID_PPT BLUE_GRADIENT_DEC 2020" val="TpTky7Qi"/>
  <p:tag name="ARTICULATE_DESIGN_ID_PPT BLUE_GRADIENT_DEC 2020-WITHOUT-EYEBROW-IDENTIFICATION" val="jE6s8YtY"/>
  <p:tag name="ARTICULATE_DESIGN_ID_2_PPT BASIC WHITE_DEC 2020" val="NHefsSHc"/>
  <p:tag name="ARTICULATE_DESIGN_ID_PPT BASIC WHITE_DEC 2020-WITHOUT-EYEBROW-IDENTIFICATION" val="qu9U1le3"/>
  <p:tag name="ARTICULATE_DESIGN_ID_1_PPT BLUE-MAGENTA_DEC 2020" val="W878t6BH"/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_Jan2024.potx" id="{42C31B45-F04C-4881-9F9D-C831C5562D69}" vid="{DB100C67-6192-4AC4-9F88-17D797F5BC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0FCE9FF151E4C8A6F57AA16BCA2B9" ma:contentTypeVersion="19" ma:contentTypeDescription="Create a new document." ma:contentTypeScope="" ma:versionID="bc74878f55e0bcc4ba780c24d8ba8aa1">
  <xsd:schema xmlns:xsd="http://www.w3.org/2001/XMLSchema" xmlns:xs="http://www.w3.org/2001/XMLSchema" xmlns:p="http://schemas.microsoft.com/office/2006/metadata/properties" xmlns:ns2="479efc84-4971-4d92-b1bc-c48b2b92c0fc" xmlns:ns3="58aae1d4-348c-43a6-a198-2780665a19b1" targetNamespace="http://schemas.microsoft.com/office/2006/metadata/properties" ma:root="true" ma:fieldsID="cef9bbd4a0bff4b53f73ada952501375" ns2:_="" ns3:_="">
    <xsd:import namespace="479efc84-4971-4d92-b1bc-c48b2b92c0fc"/>
    <xsd:import namespace="58aae1d4-348c-43a6-a198-2780665a19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efc84-4971-4d92-b1bc-c48b2b92c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40c914-643f-4df2-b20a-c5bc47cd00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ae1d4-348c-43a6-a198-2780665a19b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10c1269-791b-4f2a-859a-da96b2ada175}" ma:internalName="TaxCatchAll" ma:showField="CatchAllData" ma:web="58aae1d4-348c-43a6-a198-2780665a19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9efc84-4971-4d92-b1bc-c48b2b92c0fc">
      <Terms xmlns="http://schemas.microsoft.com/office/infopath/2007/PartnerControls"/>
    </lcf76f155ced4ddcb4097134ff3c332f>
    <TaxCatchAll xmlns="58aae1d4-348c-43a6-a198-2780665a19b1" xsi:nil="true"/>
  </documentManagement>
</p:properties>
</file>

<file path=customXml/itemProps1.xml><?xml version="1.0" encoding="utf-8"?>
<ds:datastoreItem xmlns:ds="http://schemas.openxmlformats.org/officeDocument/2006/customXml" ds:itemID="{0C13CE6E-F0DA-4296-B1CB-D7074C5EA703}">
  <ds:schemaRefs>
    <ds:schemaRef ds:uri="479efc84-4971-4d92-b1bc-c48b2b92c0fc"/>
    <ds:schemaRef ds:uri="58aae1d4-348c-43a6-a198-2780665a19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9D8954F-D997-4A72-87A0-BC2D92E3D4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006FD9-DA45-45F2-A848-887E4B00E8B0}">
  <ds:schemaRefs>
    <ds:schemaRef ds:uri="http://www.w3.org/XML/1998/namespace"/>
    <ds:schemaRef ds:uri="58aae1d4-348c-43a6-a198-2780665a19b1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479efc84-4971-4d92-b1bc-c48b2b92c0fc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5b268d57-2a6f-4e04-b0de-6938583d5ebc}" enabled="0" method="" siteId="{5b268d57-2a6f-4e04-b0de-6938583d5e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8947</TotalTime>
  <Words>1286</Words>
  <Application>Microsoft Office PowerPoint</Application>
  <PresentationFormat>On-screen Show (16:9)</PresentationFormat>
  <Paragraphs>211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等线</vt:lpstr>
      <vt:lpstr>Arial</vt:lpstr>
      <vt:lpstr>Brandon Grotesque Regular</vt:lpstr>
      <vt:lpstr>Calibri</vt:lpstr>
      <vt:lpstr>Georgia</vt:lpstr>
      <vt:lpstr>1_PPT Basic White_Dec 2020</vt:lpstr>
      <vt:lpstr>Please delete this slide after reading through and before working on your slides</vt:lpstr>
      <vt:lpstr>PowerPoint Presentation</vt:lpstr>
      <vt:lpstr>Learning objectives</vt:lpstr>
      <vt:lpstr>PowerPoint Presentation</vt:lpstr>
      <vt:lpstr>What is a Quality Check Code?</vt:lpstr>
      <vt:lpstr>PowerPoint Presentation</vt:lpstr>
      <vt:lpstr>Dead Batteries/Replace Batteries</vt:lpstr>
      <vt:lpstr>Cartridge Preburst/Use Another Cartridge</vt:lpstr>
      <vt:lpstr>Unable to Position Sample/ Use Another Cartridge</vt:lpstr>
      <vt:lpstr>Sample Positioned Short of Fill Mark |  Use Another Cartridge</vt:lpstr>
      <vt:lpstr>Sample Positioned Beyond Fill Mark |  Use Another Cartridge</vt:lpstr>
      <vt:lpstr>Cartridge Type Not Recognized |  Use Another Cartridge </vt:lpstr>
      <vt:lpstr>Cartridge Error | Use Another Cartridge </vt:lpstr>
      <vt:lpstr>Avoiding Quality Check Codes</vt:lpstr>
      <vt:lpstr>Avoiding Quality Check Codes – cont’d</vt:lpstr>
      <vt:lpstr>Resolving Quality Check Codes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iLS Presentation i-STAT 1 Troubleshooting - APOC-25002245</dc:title>
  <dc:creator>Graphic Impressions</dc:creator>
  <cp:lastModifiedBy>Kakaraparthi, Naga Mahesh</cp:lastModifiedBy>
  <cp:revision>28</cp:revision>
  <cp:lastPrinted>2015-05-11T20:24:53Z</cp:lastPrinted>
  <dcterms:created xsi:type="dcterms:W3CDTF">2024-10-18T11:33:35Z</dcterms:created>
  <dcterms:modified xsi:type="dcterms:W3CDTF">2026-06-15T20:24:16Z</dcterms:modified>
  <cp:category>Overview of Quality Check Codes, appear on the analyzer screen, and the steps to interpret and address them.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D5619319-343C-4174-ADF9-E80B9EF83243</vt:lpwstr>
  </property>
  <property fmtid="{D5CDD505-2E9C-101B-9397-08002B2CF9AE}" pid="3" name="ArticulatePath">
    <vt:lpwstr>Abbott Powerpoint Introductory Slides</vt:lpwstr>
  </property>
  <property fmtid="{D5CDD505-2E9C-101B-9397-08002B2CF9AE}" pid="4" name="ContentTypeId">
    <vt:lpwstr>0x0101009330FCE9FF151E4C8A6F57AA16BCA2B9</vt:lpwstr>
  </property>
  <property fmtid="{D5CDD505-2E9C-101B-9397-08002B2CF9AE}" pid="5" name="MediaServiceImageTags">
    <vt:lpwstr/>
  </property>
</Properties>
</file>