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57" r:id="rId5"/>
    <p:sldId id="527" r:id="rId6"/>
    <p:sldId id="259" r:id="rId7"/>
    <p:sldId id="528" r:id="rId8"/>
    <p:sldId id="402" r:id="rId9"/>
    <p:sldId id="386" r:id="rId10"/>
    <p:sldId id="409" r:id="rId11"/>
    <p:sldId id="358" r:id="rId12"/>
  </p:sldIdLst>
  <p:sldSz cx="9144000" cy="5143500" type="screen16x9"/>
  <p:notesSz cx="7023100" cy="93091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8C500-30CA-903C-828F-172CDA22850B}" name="Hetzel, Alex" initials="AH" userId="S::alex.hetzel@abbott.com::a88ebeb6-a232-4769-af3b-67a46d082109" providerId="AD"/>
  <p188:author id="{18A55C05-DBCB-2A88-8122-D9216D97135B}" name="Ras, Anna" initials="AR" userId="S::anna.ras@abbott.com::ed8a088f-146a-46e1-8a84-bb7cce51f358" providerId="AD"/>
  <p188:author id="{DF0CE46C-D260-C2CC-794A-377EAB1F08B1}" name="Copeland, Brittney" initials="CB" userId="S::brittney.copeland@abbott.com::cee73978-6bb3-4032-ac95-5eed601331ad" providerId="AD"/>
  <p188:author id="{9D541A80-A20D-AC63-44F9-61ABC26B136D}" name="Malhotra, Shweta D" initials="SM" userId="S::shweta.malhotra@abbott.com::11b58495-879e-4ef5-b807-4e612c13fbc3" providerId="AD"/>
  <p188:author id="{6E236982-7FF4-8088-AC0D-05FF02AA1AEC}" name="Jefferson, Denise" initials="JD" userId="S::denise.jefferson@abbott.com::f4b7a4fd-cac0-4830-9879-29eebd910059" providerId="AD"/>
  <p188:author id="{E11B0EA9-E4E9-871E-22A1-0DA6BAD2E290}" name="Obika, Robert" initials="RO" userId="S::Robert.Obika@abbott.com::2d331482-4bad-4790-b083-f2ba8d3200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2A3A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94724"/>
  </p:normalViewPr>
  <p:slideViewPr>
    <p:cSldViewPr snapToGrid="0">
      <p:cViewPr varScale="1">
        <p:scale>
          <a:sx n="138" d="100"/>
          <a:sy n="138" d="100"/>
        </p:scale>
        <p:origin x="7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FFA2CA8-92D6-47CF-85D6-1F0532C1E387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25A89C9-4676-4DF6-A308-B82F637C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t>6/5/2026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E0A66-4649-D26D-1272-7EC46982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8A3A5-702C-362F-B241-CA0514A6D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332B9-2514-CC8F-85A1-4AD5C15B6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493C7-D5E2-FDA7-E577-F8D2A794C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8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hyperlink" Target="http://www.globalpointofcare.abbot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330054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137160"/>
            <a:ext cx="1188720" cy="130205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4B86A29-886E-42EB-8E62-80044AB822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6159" y="204186"/>
            <a:ext cx="3092450" cy="322263"/>
          </a:xfrm>
          <a:prstGeom prst="rect">
            <a:avLst/>
          </a:prstGeom>
        </p:spPr>
        <p:txBody>
          <a:bodyPr anchor="ctr"/>
          <a:lstStyle>
            <a:lvl1pPr algn="r">
              <a:defRPr sz="1400" b="1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740D853-E8A6-7718-FB65-621F9C12434B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i-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Presentation 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Introduction| APOC-25002607.2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826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826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826507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59DF1-EAA0-48AE-9642-5890114712D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E3F9D-0018-4E23-82DB-DD559B56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2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8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BD30-0719-4938-BD49-A680D58627F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2E712-D0C0-4F27-A890-045067D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49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14969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509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826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6507" y="1619968"/>
            <a:ext cx="3817301" cy="304569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94424-AE09-468A-95DC-0699180FC4E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B94D7-D90B-4C16-A5BF-F2C3042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8" y="569594"/>
            <a:ext cx="3822191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35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02920" y="1714500"/>
            <a:ext cx="814578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353F-0202-40BD-B19D-D4C9B9A0C6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C7C1-99C7-46EF-8247-FA3C97B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16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711" y="1097957"/>
            <a:ext cx="8138160" cy="274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710" y="1369506"/>
            <a:ext cx="8138160" cy="27432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02920" y="1714500"/>
            <a:ext cx="8150990" cy="27432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4616896"/>
            <a:ext cx="8138160" cy="17081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4FFD5-60B8-4C56-97EB-599229FD90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8DA13-52C4-4A1D-BD59-DC0D557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67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3776663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EB25F-FA40-4727-8C63-0FB00C65B1F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4568D-868E-42F7-926A-483A8A7B38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B87BA-CB3B-4626-87FF-39721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2219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69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695325" indent="0" algn="l">
              <a:tabLst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dirty="0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18888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18886" y="1411940"/>
            <a:ext cx="3822191" cy="32514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6EBC0-A4B4-49A9-8E69-797CFD88D0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04E43-6321-44FE-86E3-92363113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886" y="569594"/>
            <a:ext cx="3822194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64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3B2C-626A-4182-93CD-E777AFAD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2BE9E2-7A7D-4BED-96F2-45B5703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5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8BA52-5212-4BC3-9F12-DB299DF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624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B31BE-5499-438F-8FC9-24D8712E9F2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9463D-7256-4F94-B053-694230D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65850-E065-46A5-AFAB-25EE1243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E02CAF-4CC0-4859-963B-FC187D3C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3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ayout">
    <p:bg bwMode="gray">
      <p:bgPr>
        <a:solidFill>
          <a:srgbClr val="009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380173"/>
            <a:ext cx="8138160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59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28" y="3726878"/>
            <a:ext cx="1188720" cy="130205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B7AF3-6EAA-4E53-822C-0EC8E7CEFD8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1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12FC6-CE3D-4CC3-A382-14A18C7C6B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A7879-8A49-4492-B223-248AB688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8BD4-DA66-4BD1-91B7-E89327F3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73C706-89A1-4AA5-9321-7F4CB3A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72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Mint">
    <p:bg bwMode="auto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C3C2-5069-4B7A-9F14-6E1032BB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2EC12-3F0B-463D-AC15-E276D69D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4A8CC4-8FBE-45E1-BB15-2672002D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74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2920" y="2331719"/>
            <a:ext cx="8138160" cy="1234440"/>
          </a:xfrm>
        </p:spPr>
        <p:txBody>
          <a:bodyPr rIns="0" bIns="0" anchor="t">
            <a:noAutofit/>
          </a:bodyPr>
          <a:lstStyle>
            <a:lvl1pPr algn="l">
              <a:lnSpc>
                <a:spcPct val="80000"/>
              </a:lnSpc>
              <a:defRPr sz="4400" b="0" cap="none" spc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02920" y="1748790"/>
            <a:ext cx="8138160" cy="48006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2FEF2-FECD-4ED1-BD47-FF58F25B75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02920" y="4820603"/>
            <a:ext cx="3057981" cy="219076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8435C-7AB2-499D-B9D2-7646859B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511" y="4767263"/>
            <a:ext cx="787879" cy="274637"/>
          </a:xfrm>
          <a:prstGeom prst="rect">
            <a:avLst/>
          </a:prstGeom>
        </p:spPr>
        <p:txBody>
          <a:bodyPr/>
          <a:lstStyle/>
          <a:p>
            <a:endParaRPr lang="en-IN" sz="10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53D83-DC20-4A71-BEBA-E5BD8133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56" y="4767263"/>
            <a:ext cx="3931921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502C7-63A6-4765-B23E-CD59D755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22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1508760"/>
            <a:ext cx="6858000" cy="267462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  <a:latin typeface="+mj-lt"/>
              </a:defRPr>
            </a:lvl1pPr>
            <a:lvl2pPr marL="1371600" indent="-228600" algn="l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7B97B-43D6-430D-9C83-B8A0A56555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167058" y="4690736"/>
            <a:ext cx="568102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5E486BA-ED03-DA58-B26A-C15D3310B2DC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1"/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1"/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1"/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i="1" spc="-10" dirty="0">
                <a:solidFill>
                  <a:schemeClr val="bg1"/>
                </a:solidFill>
                <a:latin typeface="Calibri"/>
                <a:cs typeface="Calibri"/>
              </a:rPr>
              <a:t>i-</a:t>
            </a:r>
            <a:r>
              <a:rPr lang="en-US" sz="700" i="1" dirty="0">
                <a:solidFill>
                  <a:schemeClr val="bg1"/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1"/>
                </a:solidFill>
                <a:latin typeface="Calibri"/>
                <a:cs typeface="Calibri"/>
              </a:rPr>
              <a:t>|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Presentation </a:t>
            </a:r>
            <a:r>
              <a:rPr lang="en-US" sz="7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i-STAT Alinity </a:t>
            </a:r>
            <a:r>
              <a:rPr lang="en-US" sz="7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Introduction| APOC-25002607.2</a:t>
            </a:r>
            <a:endParaRPr lang="en-US" sz="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62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41" y="1206347"/>
            <a:ext cx="2509119" cy="2730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1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Blue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E25BFE-C141-9744-B07B-AF2EDC446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42" y="939843"/>
            <a:ext cx="3782715" cy="3263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94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8" y="1064196"/>
            <a:ext cx="2753140" cy="2998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02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0" y="393405"/>
            <a:ext cx="4735158" cy="43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2330054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1749981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701654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" y="65675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86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19" y="1380173"/>
            <a:ext cx="8138161" cy="123444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19" y="800100"/>
            <a:ext cx="8138161" cy="48006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2751773"/>
            <a:ext cx="4846320" cy="48006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93F5A5-751C-47D5-AD67-F5C13DA7D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45" y="3651299"/>
            <a:ext cx="1335866" cy="1452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8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87804"/>
            <a:ext cx="8145780" cy="3174922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097279"/>
            <a:ext cx="814546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5CAD-0E7F-412A-A2E4-ACA5E42AF8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1053-E294-48B6-82D4-81528F06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18" y="1097279"/>
            <a:ext cx="8145781" cy="356615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DBEC-A477-4721-9AEB-6DA5B1D8A3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2466CF-9DE4-42FD-B4BE-4661481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7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460" y="1097279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2919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3460" y="1487804"/>
            <a:ext cx="3817301" cy="3175634"/>
          </a:xfrm>
        </p:spPr>
        <p:txBody>
          <a:bodyPr>
            <a:noAutofit/>
          </a:bodyPr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E6C4-2B39-46A3-861C-1D8545DFDAF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E1389-D875-4A3C-85CC-2FF6F879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09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1" y="266700"/>
            <a:ext cx="5241925" cy="2616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1097280"/>
            <a:ext cx="8129016" cy="822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3460" y="2057400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19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3460" y="2447925"/>
            <a:ext cx="3817301" cy="2215513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347A-2097-4DC1-8FC4-1FBFBC563F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079F95-85C8-47A7-9EDE-B17DE1B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10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18888" y="0"/>
            <a:ext cx="432511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Insert an image</a:t>
            </a:r>
            <a:br>
              <a:rPr lang="en-US" dirty="0"/>
            </a:br>
            <a:r>
              <a:rPr lang="en-US" dirty="0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21" y="266700"/>
            <a:ext cx="3822191" cy="26161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b="0" cap="all" spc="15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1097957"/>
            <a:ext cx="3817302" cy="390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619968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02919" y="1957741"/>
            <a:ext cx="3817301" cy="108152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238" y="3237576"/>
            <a:ext cx="3817302" cy="320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2919" y="3575350"/>
            <a:ext cx="3817301" cy="108152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59128-8C19-4115-801D-638E5DDDF8D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7DE3C-68DE-43DF-A233-910AFDC7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69594"/>
            <a:ext cx="3817300" cy="390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www.globalpointofcare.abbot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31850"/>
            <a:ext cx="8138160" cy="390526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11624"/>
            <a:ext cx="8145780" cy="352070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id="{B0C0A961-4760-478B-92D9-DFE0D6E83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058" y="4758249"/>
            <a:ext cx="568102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DCCBC-2F55-3063-86B3-6577A19DB0E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64" y="276931"/>
            <a:ext cx="1301216" cy="234434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2AFBF13-D2C4-F877-5534-CA0AE712C63E}"/>
              </a:ext>
            </a:extLst>
          </p:cNvPr>
          <p:cNvSpPr txBox="1"/>
          <p:nvPr userDrawn="1"/>
        </p:nvSpPr>
        <p:spPr>
          <a:xfrm>
            <a:off x="495300" y="4714603"/>
            <a:ext cx="7392034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i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vitro</a:t>
            </a:r>
            <a:r>
              <a:rPr lang="en-US" sz="700" i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diagnostic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 only.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intended use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700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 details,</a:t>
            </a:r>
            <a:r>
              <a:rPr lang="en-US" sz="700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visit 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www.globalpointofcare.abbott</a:t>
            </a:r>
            <a:r>
              <a:rPr lang="en-US" sz="700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r>
              <a:rPr lang="en-US" sz="700" u="none" spc="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Not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products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available</a:t>
            </a:r>
            <a:r>
              <a:rPr lang="en-US" sz="700" b="1" u="none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in</a:t>
            </a:r>
            <a:r>
              <a:rPr lang="en-US" sz="700" b="1" u="none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regions.</a:t>
            </a:r>
            <a:r>
              <a:rPr lang="en-US" sz="700" b="1" u="none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Check with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your local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representative</a:t>
            </a:r>
            <a:r>
              <a:rPr lang="en-US" sz="700" b="1" u="none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b="1" u="none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b="1" u="none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availability.</a:t>
            </a:r>
            <a:endParaRPr lang="en-US" sz="700" u="none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760"/>
              </a:lnSpc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Photos &amp;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images are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for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illustrative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purposes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only.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©2025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</a:t>
            </a:r>
            <a:r>
              <a:rPr lang="en-US" sz="700" spc="-2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rights</a:t>
            </a:r>
            <a:r>
              <a:rPr lang="en-US" sz="700" spc="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reserved.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i="1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i-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STAT &amp; Alinity</a:t>
            </a:r>
            <a:r>
              <a:rPr lang="en-US" sz="700" i="1" spc="-3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are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sz="700" spc="-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trademarks</a:t>
            </a:r>
            <a:r>
              <a:rPr lang="en-US" sz="700" spc="2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en-US" sz="700" spc="-15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Abbott.</a:t>
            </a:r>
            <a:r>
              <a:rPr lang="en-US" sz="700" spc="-1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|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Presentation </a:t>
            </a:r>
            <a:r>
              <a:rPr lang="en-US" sz="700" i="1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i-STAT Alinity </a:t>
            </a:r>
            <a:r>
              <a:rPr lang="en-US" sz="700" kern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Introduction| APOC-25002607.2</a:t>
            </a:r>
            <a:endParaRPr lang="en-US" sz="7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0" r:id="rId2"/>
    <p:sldLayoutId id="2147483703" r:id="rId3"/>
    <p:sldLayoutId id="2147483811" r:id="rId4"/>
    <p:sldLayoutId id="2147483748" r:id="rId5"/>
    <p:sldLayoutId id="2147483749" r:id="rId6"/>
    <p:sldLayoutId id="2147483752" r:id="rId7"/>
    <p:sldLayoutId id="2147483753" r:id="rId8"/>
    <p:sldLayoutId id="2147483754" r:id="rId9"/>
    <p:sldLayoutId id="2147483755" r:id="rId10"/>
    <p:sldLayoutId id="2147483804" r:id="rId11"/>
    <p:sldLayoutId id="2147483805" r:id="rId12"/>
    <p:sldLayoutId id="2147483758" r:id="rId13"/>
    <p:sldLayoutId id="2147483798" r:id="rId14"/>
    <p:sldLayoutId id="2147483750" r:id="rId15"/>
    <p:sldLayoutId id="2147483751" r:id="rId16"/>
    <p:sldLayoutId id="2147483756" r:id="rId17"/>
    <p:sldLayoutId id="2147483669" r:id="rId18"/>
    <p:sldLayoutId id="2147483672" r:id="rId19"/>
    <p:sldLayoutId id="2147483675" r:id="rId20"/>
    <p:sldLayoutId id="2147483676" r:id="rId21"/>
    <p:sldLayoutId id="2147483799" r:id="rId22"/>
    <p:sldLayoutId id="2147483678" r:id="rId23"/>
    <p:sldLayoutId id="2147483680" r:id="rId24"/>
    <p:sldLayoutId id="2147483705" r:id="rId25"/>
    <p:sldLayoutId id="2147483800" r:id="rId26"/>
    <p:sldLayoutId id="214748380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5762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744538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1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448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ointofcare.abbott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95E905-F0CE-47F8-95E1-8211130FA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15F51E-740E-88E1-FF6A-EA96C3DCE6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405115"/>
            <a:ext cx="8145781" cy="3032942"/>
          </a:xfrm>
        </p:spPr>
        <p:txBody>
          <a:bodyPr/>
          <a:lstStyle/>
          <a:p>
            <a:r>
              <a:rPr lang="en-US" dirty="0">
                <a:latin typeface="+mn-lt"/>
              </a:rPr>
              <a:t>Content provided in this lesson does not replace the Quick Reference Guide, System Operations Manual or Instructions for Use (IFU).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This power point may be modified to represent products within the </a:t>
            </a:r>
            <a:r>
              <a:rPr lang="en-US" i="1" dirty="0">
                <a:latin typeface="+mn-lt"/>
              </a:rPr>
              <a:t>i-STAT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Alinity System </a:t>
            </a:r>
            <a:r>
              <a:rPr lang="en-US" dirty="0">
                <a:latin typeface="+mn-lt"/>
              </a:rPr>
              <a:t>currently in use within your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Once the resource has been modified, customers will then assume responsibility for the content.*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Abbott will continue to provide and support the original resources made available on the </a:t>
            </a:r>
            <a:r>
              <a:rPr lang="en-US" dirty="0">
                <a:latin typeface="+mn-lt"/>
                <a:hlinkClick r:id="rId3"/>
              </a:rPr>
              <a:t>www.globalpointofcare.abbott</a:t>
            </a:r>
            <a:r>
              <a:rPr lang="en-US" dirty="0">
                <a:latin typeface="+mn-lt"/>
              </a:rPr>
              <a:t> website.*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Not all products are available in all regions.</a:t>
            </a:r>
            <a:endParaRPr lang="en-US" sz="1000" dirty="0">
              <a:latin typeface="+mn-lt"/>
            </a:endParaRPr>
          </a:p>
          <a:p>
            <a:r>
              <a:rPr lang="en-US" sz="1100" dirty="0">
                <a:latin typeface="+mn-lt"/>
              </a:rPr>
              <a:t>*Check the website regularly to ensure that you have the most up-to-date content</a:t>
            </a:r>
            <a:r>
              <a:rPr lang="en-US" sz="11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0BBA19-7506-4B0F-A451-E9B50AD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41169"/>
            <a:ext cx="6889398" cy="802887"/>
          </a:xfrm>
        </p:spPr>
        <p:txBody>
          <a:bodyPr/>
          <a:lstStyle/>
          <a:p>
            <a:r>
              <a:rPr lang="en-IN" dirty="0"/>
              <a:t>Please delete this slide after reading through and before working on your slides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87BFC-CCC0-E048-D935-3281A19C6B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|    </a:t>
            </a:r>
            <a:fld id="{7B2119CD-3B2D-4CEB-B404-D2E3F8CD6D69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12CB-31F1-423B-A7AC-7D9144AB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2330054"/>
            <a:ext cx="6335203" cy="1234440"/>
          </a:xfrm>
        </p:spPr>
        <p:txBody>
          <a:bodyPr/>
          <a:lstStyle/>
          <a:p>
            <a:pPr marL="12700">
              <a:lnSpc>
                <a:spcPts val="3650"/>
              </a:lnSpc>
            </a:pPr>
            <a:r>
              <a:rPr lang="en-US" sz="3600" dirty="0">
                <a:solidFill>
                  <a:srgbClr val="FFFFFF"/>
                </a:solidFill>
                <a:cs typeface="Georgia"/>
              </a:rPr>
              <a:t>Introduction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6B34-11B8-4B22-A017-D105A1BA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1749981"/>
            <a:ext cx="8138159" cy="480060"/>
          </a:xfrm>
        </p:spPr>
        <p:txBody>
          <a:bodyPr/>
          <a:lstStyle/>
          <a:p>
            <a:r>
              <a:rPr lang="en-US" cap="none" dirty="0"/>
              <a:t>i-STAT LEARNING SYSTEM | i-STAT ALINITY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23DF2-05A4-4B55-8CFE-D91EBC09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576" r="9117" b="-4576"/>
          <a:stretch/>
        </p:blipFill>
        <p:spPr>
          <a:xfrm>
            <a:off x="5998407" y="206483"/>
            <a:ext cx="3017520" cy="4730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40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D263F-1A12-455F-90C9-850801530D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583327"/>
            <a:ext cx="8145780" cy="3174922"/>
          </a:xfrm>
        </p:spPr>
        <p:txBody>
          <a:bodyPr vert="horz" lIns="0" tIns="0" rIns="91440" bIns="45720" rtlCol="0" anchor="t">
            <a:noAutofit/>
          </a:bodyPr>
          <a:lstStyle/>
          <a:p>
            <a:pPr marL="0" lvl="1" indent="0">
              <a:lnSpc>
                <a:spcPts val="1500"/>
              </a:lnSpc>
              <a:buNone/>
            </a:pPr>
            <a:r>
              <a:rPr lang="en-US" i="1" dirty="0">
                <a:latin typeface="+mn-lt"/>
              </a:rPr>
              <a:t>i-STAT Alinity </a:t>
            </a:r>
            <a:r>
              <a:rPr lang="en-US" dirty="0">
                <a:latin typeface="+mn-lt"/>
              </a:rPr>
              <a:t>instrument and system components</a:t>
            </a:r>
            <a:endParaRPr lang="en-US" i="1" dirty="0">
              <a:latin typeface="+mn-lt"/>
            </a:endParaRPr>
          </a:p>
          <a:p>
            <a:pPr marL="0" lvl="1" indent="0">
              <a:lnSpc>
                <a:spcPts val="1500"/>
              </a:lnSpc>
              <a:buNone/>
            </a:pPr>
            <a:endParaRPr lang="en-US" dirty="0">
              <a:latin typeface="+mn-lt"/>
            </a:endParaRPr>
          </a:p>
          <a:p>
            <a:pPr marL="0" lvl="1" indent="0">
              <a:lnSpc>
                <a:spcPts val="1500"/>
              </a:lnSpc>
              <a:buNone/>
            </a:pPr>
            <a:r>
              <a:rPr lang="en-US" dirty="0">
                <a:latin typeface="+mn-lt"/>
              </a:rPr>
              <a:t>Anatomy of the </a:t>
            </a:r>
            <a:r>
              <a:rPr lang="en-US" i="1" dirty="0">
                <a:latin typeface="+mn-lt"/>
              </a:rPr>
              <a:t>i-STAT Alinity </a:t>
            </a:r>
            <a:r>
              <a:rPr lang="en-US" dirty="0">
                <a:latin typeface="+mn-lt"/>
              </a:rPr>
              <a:t>instrument</a:t>
            </a:r>
          </a:p>
          <a:p>
            <a:pPr marL="0" lvl="1" indent="0">
              <a:lnSpc>
                <a:spcPts val="1500"/>
              </a:lnSpc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8F3517-44E2-4233-B114-C13D44298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/>
              <a:t>Understand the following:</a:t>
            </a:r>
            <a:br>
              <a:rPr lang="en-US" b="0" dirty="0">
                <a:solidFill>
                  <a:schemeClr val="accent1"/>
                </a:solidFill>
              </a:rPr>
            </a:b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136DD46-C3C8-4B36-AD55-D168BDA47B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600D3-65C9-485A-AE39-9B6BD672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75778F-09FE-4262-9558-E4D1DA3CE59B}"/>
              </a:ext>
            </a:extLst>
          </p:cNvPr>
          <p:cNvCxnSpPr>
            <a:cxnSpLocks/>
          </p:cNvCxnSpPr>
          <p:nvPr/>
        </p:nvCxnSpPr>
        <p:spPr>
          <a:xfrm>
            <a:off x="502920" y="1961666"/>
            <a:ext cx="40690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object 6">
            <a:extLst>
              <a:ext uri="{FF2B5EF4-FFF2-40B4-BE49-F238E27FC236}">
                <a16:creationId xmlns:a16="http://schemas.microsoft.com/office/drawing/2014/main" id="{9590FFD7-A886-8A96-313A-A0D11D4346E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858" y="645249"/>
            <a:ext cx="2628976" cy="407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7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5F921-F2F5-9304-B6C8-9FCF48F4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C9982-C84C-24C9-C378-D27BC79066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1583327"/>
            <a:ext cx="6242937" cy="3174922"/>
          </a:xfrm>
        </p:spPr>
        <p:txBody>
          <a:bodyPr vert="horz" lIns="0" tIns="0" rIns="91440" bIns="45720" rtlCol="0" anchor="t">
            <a:noAutofit/>
          </a:bodyPr>
          <a:lstStyle/>
          <a:p>
            <a:pPr marL="0" lvl="1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The </a:t>
            </a:r>
            <a:r>
              <a:rPr lang="en-US" i="1" dirty="0">
                <a:latin typeface="+mn-lt"/>
              </a:rPr>
              <a:t>i-STAT Alinity </a:t>
            </a:r>
            <a:r>
              <a:rPr lang="en-US" dirty="0">
                <a:latin typeface="+mn-lt"/>
              </a:rPr>
              <a:t>instrument is an analytical, </a:t>
            </a:r>
            <a:r>
              <a:rPr lang="en-US" i="1" dirty="0">
                <a:latin typeface="+mn-lt"/>
              </a:rPr>
              <a:t>in vitro</a:t>
            </a:r>
            <a:r>
              <a:rPr lang="en-US" dirty="0">
                <a:latin typeface="+mn-lt"/>
              </a:rPr>
              <a:t> diagnostic device used in clinical settings that:</a:t>
            </a:r>
          </a:p>
          <a:p>
            <a:pPr lvl="2">
              <a:lnSpc>
                <a:spcPts val="25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performs quantitative diagnostic testing on whole blood or plasma</a:t>
            </a:r>
          </a:p>
          <a:p>
            <a:pPr lvl="2">
              <a:lnSpc>
                <a:spcPts val="25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requires </a:t>
            </a:r>
            <a:r>
              <a:rPr lang="en-US" i="1" dirty="0">
                <a:latin typeface="+mn-lt"/>
              </a:rPr>
              <a:t>i-STAT</a:t>
            </a:r>
            <a:r>
              <a:rPr lang="en-US" dirty="0">
                <a:latin typeface="+mn-lt"/>
              </a:rPr>
              <a:t> single-use cartridges</a:t>
            </a:r>
          </a:p>
          <a:p>
            <a:pPr lvl="2">
              <a:lnSpc>
                <a:spcPts val="25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carefully monitors and controls the testing process</a:t>
            </a:r>
          </a:p>
          <a:p>
            <a:pPr marL="0" lvl="1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>
                <a:latin typeface="+mn-lt"/>
              </a:rPr>
              <a:t>Together, the instrument and cartridge allow the user to perform clinical testing and related admin tasks at the patient’s bedside (point of care), a convenient location near the point of care, or a clinical laboratory setting.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CB7E48-2520-8DF7-2F5D-311E796C32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/>
              <a:t>What is the </a:t>
            </a:r>
            <a:r>
              <a:rPr lang="en-US" b="0" cap="none" dirty="0" err="1"/>
              <a:t>i</a:t>
            </a:r>
            <a:r>
              <a:rPr lang="en-US" b="0" cap="none" dirty="0"/>
              <a:t>-STAT</a:t>
            </a:r>
            <a:r>
              <a:rPr lang="en-US" b="0" dirty="0"/>
              <a:t> </a:t>
            </a:r>
            <a:r>
              <a:rPr lang="en-US" b="0" dirty="0" err="1"/>
              <a:t>ALinity</a:t>
            </a:r>
            <a:r>
              <a:rPr lang="en-US" b="0" dirty="0"/>
              <a:t> SYSTEM:</a:t>
            </a:r>
            <a:br>
              <a:rPr lang="en-US" b="0" dirty="0">
                <a:solidFill>
                  <a:schemeClr val="accent1"/>
                </a:solidFill>
              </a:rPr>
            </a:b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8FBC73F-465D-12E8-043F-BA95505E8B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BCA603-5DD5-6112-DE4E-C8940F2D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i-STAT Alinity System Overview</a:t>
            </a:r>
            <a:endParaRPr lang="en-IN" dirty="0"/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201FBECE-E62B-CF1B-C8D7-6701DFAE50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7120" y="687452"/>
            <a:ext cx="2628976" cy="4075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9E6A9-48F2-A7CD-F665-3B76FB32E78D}"/>
              </a:ext>
            </a:extLst>
          </p:cNvPr>
          <p:cNvSpPr txBox="1"/>
          <p:nvPr/>
        </p:nvSpPr>
        <p:spPr>
          <a:xfrm>
            <a:off x="457198" y="4480097"/>
            <a:ext cx="786933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RESOURCES: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Alinity System Operations Manual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51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B307-16B1-EEF3-85CB-2EF082CD89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167058" y="4758249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7251F1-23D2-0E24-6B43-CBCA43C6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7033"/>
            <a:ext cx="8137525" cy="390525"/>
          </a:xfrm>
        </p:spPr>
        <p:txBody>
          <a:bodyPr/>
          <a:lstStyle/>
          <a:p>
            <a:r>
              <a:rPr lang="en-US" dirty="0"/>
              <a:t>i-STAT Alinity System</a:t>
            </a:r>
            <a:r>
              <a:rPr lang="en-US" baseline="30000" dirty="0"/>
              <a:t>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F6BE2-5018-5019-56AF-885C9B31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57" t="1342" r="3279"/>
          <a:stretch/>
        </p:blipFill>
        <p:spPr>
          <a:xfrm>
            <a:off x="5263376" y="0"/>
            <a:ext cx="3880624" cy="51435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8DB3FF70-B06E-E755-3146-39077D68F0D4}"/>
              </a:ext>
            </a:extLst>
          </p:cNvPr>
          <p:cNvSpPr txBox="1">
            <a:spLocks/>
          </p:cNvSpPr>
          <p:nvPr/>
        </p:nvSpPr>
        <p:spPr>
          <a:xfrm>
            <a:off x="446115" y="907763"/>
            <a:ext cx="8137525" cy="39052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kern="1200" cap="none" spc="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</a:rPr>
              <a:t>BENEFITS: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400F5-1287-D6BD-5575-286B1BC8FF04}"/>
              </a:ext>
            </a:extLst>
          </p:cNvPr>
          <p:cNvSpPr txBox="1"/>
          <p:nvPr/>
        </p:nvSpPr>
        <p:spPr>
          <a:xfrm>
            <a:off x="408840" y="4756467"/>
            <a:ext cx="60007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/>
            <a:r>
              <a:rPr lang="en-US" sz="700" dirty="0">
                <a:solidFill>
                  <a:srgbClr val="000000"/>
                </a:solidFill>
                <a:cs typeface="Calibri" panose="020F0502020204030204" pitchFamily="34" charset="0"/>
              </a:rPr>
              <a:t>*Comparison to traditional laboratory testing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7228A-47C5-F4DE-B95B-E31949FE7568}"/>
              </a:ext>
            </a:extLst>
          </p:cNvPr>
          <p:cNvSpPr txBox="1"/>
          <p:nvPr/>
        </p:nvSpPr>
        <p:spPr>
          <a:xfrm>
            <a:off x="408840" y="1291921"/>
            <a:ext cx="4292935" cy="423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Accurate and reliable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Lab-quality testing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Easy to use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Reduces the number of steps required </a:t>
            </a:r>
            <a:br>
              <a:rPr lang="en-US" sz="1600" dirty="0"/>
            </a:br>
            <a:r>
              <a:rPr lang="en-US" sz="1600" dirty="0"/>
              <a:t>to obtain lab results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Brings testing to the bedside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Decreases wait time for lab-quality results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Requires small sample size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Large high-resolution color touch-screen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Easy to replace rechargeable battery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181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A1FC-8DA3-4C7F-BEFE-6AF40C8682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218B4A1-3C98-4400-A0E9-E7749AAB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09712"/>
            <a:ext cx="8138160" cy="390526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02DCB-A381-93E2-AF37-CB1D62E44B69}"/>
              </a:ext>
            </a:extLst>
          </p:cNvPr>
          <p:cNvSpPr txBox="1"/>
          <p:nvPr/>
        </p:nvSpPr>
        <p:spPr>
          <a:xfrm>
            <a:off x="457198" y="4480097"/>
            <a:ext cx="786933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RESOURCES: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Alinity Quick Reference Guide, System Components; i-STAT Alinity System Operations Manual, i-STAT Alinity Instrument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15A1A3F4-1119-2638-7B0C-C7418369D068}"/>
              </a:ext>
            </a:extLst>
          </p:cNvPr>
          <p:cNvSpPr txBox="1"/>
          <p:nvPr/>
        </p:nvSpPr>
        <p:spPr>
          <a:xfrm>
            <a:off x="441773" y="3114143"/>
            <a:ext cx="2680567" cy="889282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sz="1600" dirty="0">
                <a:solidFill>
                  <a:schemeClr val="accent3"/>
                </a:solidFill>
                <a:cs typeface="Calibri"/>
              </a:rPr>
              <a:t>i-STAT </a:t>
            </a:r>
            <a:r>
              <a:rPr lang="en-US" sz="1600" dirty="0">
                <a:solidFill>
                  <a:schemeClr val="accent3"/>
                </a:solidFill>
                <a:cs typeface="Calibri"/>
              </a:rPr>
              <a:t>ALINITY INSTRUMENT</a:t>
            </a:r>
            <a:endParaRPr sz="1600" dirty="0">
              <a:solidFill>
                <a:schemeClr val="accent3"/>
              </a:solidFill>
              <a:cs typeface="Calibri"/>
            </a:endParaRPr>
          </a:p>
          <a:p>
            <a:pPr marL="9525" marR="442436">
              <a:lnSpc>
                <a:spcPct val="100800"/>
              </a:lnSpc>
              <a:spcBef>
                <a:spcPts val="255"/>
              </a:spcBef>
            </a:pPr>
            <a:r>
              <a:rPr lang="en-US" sz="1200" dirty="0">
                <a:cs typeface="Calibri"/>
              </a:rPr>
              <a:t>Used to perform cartridge testing, review test results, &amp; conduct quality control (QC) testing.</a:t>
            </a:r>
            <a:endParaRPr sz="1200" dirty="0">
              <a:cs typeface="Calibri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0B095F7-629B-CB49-6D08-82D087C478A0}"/>
              </a:ext>
            </a:extLst>
          </p:cNvPr>
          <p:cNvSpPr txBox="1"/>
          <p:nvPr/>
        </p:nvSpPr>
        <p:spPr>
          <a:xfrm>
            <a:off x="3352800" y="3112746"/>
            <a:ext cx="2576228" cy="1062984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lang="en-US" sz="1600" dirty="0">
                <a:solidFill>
                  <a:schemeClr val="accent3"/>
                </a:solidFill>
                <a:cs typeface="Calibri"/>
              </a:rPr>
              <a:t>i-STAT ALINITY BASE STATION</a:t>
            </a:r>
          </a:p>
          <a:p>
            <a:pPr marL="9525" marR="241459">
              <a:lnSpc>
                <a:spcPct val="101099"/>
              </a:lnSpc>
              <a:spcBef>
                <a:spcPts val="244"/>
              </a:spcBef>
            </a:pPr>
            <a:r>
              <a:rPr sz="1200" dirty="0">
                <a:cs typeface="Calibri"/>
              </a:rPr>
              <a:t>Provides recharging, printing, </a:t>
            </a:r>
            <a:r>
              <a:rPr lang="en-US" sz="1200" dirty="0">
                <a:cs typeface="Calibri"/>
              </a:rPr>
              <a:t>USB connection, </a:t>
            </a:r>
            <a:r>
              <a:rPr sz="1200" dirty="0">
                <a:cs typeface="Calibri"/>
              </a:rPr>
              <a:t>and wired network connectivity capabilities to the instrument.</a:t>
            </a: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205A05AD-C793-2ED5-D9FB-140C517BD0EE}"/>
              </a:ext>
            </a:extLst>
          </p:cNvPr>
          <p:cNvSpPr txBox="1"/>
          <p:nvPr/>
        </p:nvSpPr>
        <p:spPr>
          <a:xfrm>
            <a:off x="5929027" y="3099537"/>
            <a:ext cx="1951522" cy="889667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lang="en-US" sz="1600" dirty="0">
                <a:solidFill>
                  <a:schemeClr val="accent3"/>
                </a:solidFill>
                <a:cs typeface="Calibri"/>
              </a:rPr>
              <a:t>i-STAT CARTRIDGES</a:t>
            </a:r>
          </a:p>
          <a:p>
            <a:pPr marL="9525">
              <a:spcBef>
                <a:spcPts val="259"/>
              </a:spcBef>
            </a:pPr>
            <a:r>
              <a:rPr sz="1200" dirty="0">
                <a:cs typeface="Calibri"/>
              </a:rPr>
              <a:t>Contain sensors and reagents for all patient</a:t>
            </a:r>
            <a:r>
              <a:rPr lang="en-CA" sz="1200" dirty="0">
                <a:cs typeface="Calibri"/>
              </a:rPr>
              <a:t> </a:t>
            </a:r>
            <a:r>
              <a:rPr sz="1200" dirty="0">
                <a:cs typeface="Calibri"/>
              </a:rPr>
              <a:t>and quality testing.</a:t>
            </a:r>
          </a:p>
        </p:txBody>
      </p:sp>
      <p:pic>
        <p:nvPicPr>
          <p:cNvPr id="2" name="Picture 1" descr="A white plastic object with a blue button&#10;&#10;Description automatically generated">
            <a:extLst>
              <a:ext uri="{FF2B5EF4-FFF2-40B4-BE49-F238E27FC236}">
                <a16:creationId xmlns:a16="http://schemas.microsoft.com/office/drawing/2014/main" id="{71AEB162-AC7C-805D-A685-81ED058D9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2" t="-14344" r="-12060" b="-18985"/>
          <a:stretch/>
        </p:blipFill>
        <p:spPr>
          <a:xfrm rot="21431823" flipH="1">
            <a:off x="3211828" y="1321138"/>
            <a:ext cx="2241730" cy="1706196"/>
          </a:xfrm>
          <a:prstGeom prst="rect">
            <a:avLst/>
          </a:prstGeom>
        </p:spPr>
      </p:pic>
      <p:pic>
        <p:nvPicPr>
          <p:cNvPr id="6" name="Picture 5" descr="A close-up of a handheld device&#10;&#10;AI-generated content may be incorrect.">
            <a:extLst>
              <a:ext uri="{FF2B5EF4-FFF2-40B4-BE49-F238E27FC236}">
                <a16:creationId xmlns:a16="http://schemas.microsoft.com/office/drawing/2014/main" id="{235CDFF5-B107-6506-881D-387E4ADE6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r="15232" b="3633"/>
          <a:stretch/>
        </p:blipFill>
        <p:spPr>
          <a:xfrm>
            <a:off x="477572" y="1270739"/>
            <a:ext cx="2205632" cy="16849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2BB010-83BE-0925-7A62-2DED6DCC3DA8}"/>
              </a:ext>
            </a:extLst>
          </p:cNvPr>
          <p:cNvSpPr/>
          <p:nvPr/>
        </p:nvSpPr>
        <p:spPr>
          <a:xfrm>
            <a:off x="3352800" y="1270739"/>
            <a:ext cx="2087980" cy="168499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A0ECFA-C6E6-696C-5B4A-376793E22CC9}"/>
              </a:ext>
            </a:extLst>
          </p:cNvPr>
          <p:cNvSpPr/>
          <p:nvPr/>
        </p:nvSpPr>
        <p:spPr>
          <a:xfrm>
            <a:off x="5929027" y="1297333"/>
            <a:ext cx="2712053" cy="167972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2AE21C-0FD0-48CD-DF5A-81AB4DAE457A}"/>
              </a:ext>
            </a:extLst>
          </p:cNvPr>
          <p:cNvGrpSpPr/>
          <p:nvPr/>
        </p:nvGrpSpPr>
        <p:grpSpPr>
          <a:xfrm>
            <a:off x="6062900" y="1111522"/>
            <a:ext cx="2595604" cy="1894577"/>
            <a:chOff x="6364608" y="1316535"/>
            <a:chExt cx="2087213" cy="152349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BF32F1-BD3B-B4AD-137F-CF756D307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40317" y="1678473"/>
              <a:ext cx="797243" cy="1030278"/>
            </a:xfrm>
            <a:prstGeom prst="rect">
              <a:avLst/>
            </a:prstGeom>
          </p:spPr>
        </p:pic>
        <p:pic>
          <p:nvPicPr>
            <p:cNvPr id="22" name="Picture 21" descr="A picture containing plastic&#10;&#10;Description automatically generated">
              <a:extLst>
                <a:ext uri="{FF2B5EF4-FFF2-40B4-BE49-F238E27FC236}">
                  <a16:creationId xmlns:a16="http://schemas.microsoft.com/office/drawing/2014/main" id="{2BEB17E8-AD5D-2686-E811-500C3874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3"/>
            <a:stretch/>
          </p:blipFill>
          <p:spPr>
            <a:xfrm>
              <a:off x="6364608" y="1557092"/>
              <a:ext cx="759086" cy="1246649"/>
            </a:xfrm>
            <a:prstGeom prst="rect">
              <a:avLst/>
            </a:prstGeom>
          </p:spPr>
        </p:pic>
        <p:pic>
          <p:nvPicPr>
            <p:cNvPr id="23" name="Picture 22" descr="A picture containing bathroom, razor, tool&#10;&#10;Description automatically generated">
              <a:extLst>
                <a:ext uri="{FF2B5EF4-FFF2-40B4-BE49-F238E27FC236}">
                  <a16:creationId xmlns:a16="http://schemas.microsoft.com/office/drawing/2014/main" id="{08DE5736-CEEC-19B4-6820-D4A4A5A5F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29" b="89646" l="9694" r="89796">
                          <a14:foregroundMark x1="71939" y1="11444" x2="65306" y2="8992"/>
                          <a14:foregroundMark x1="76531" y1="7629" x2="79082" y2="10627"/>
                          <a14:foregroundMark x1="33673" y1="88556" x2="69898" y2="871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165" y="1316535"/>
              <a:ext cx="814656" cy="152349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1764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1670-54F1-489D-3FAD-05E449E46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device&#10;&#10;Description automatically generated">
            <a:extLst>
              <a:ext uri="{FF2B5EF4-FFF2-40B4-BE49-F238E27FC236}">
                <a16:creationId xmlns:a16="http://schemas.microsoft.com/office/drawing/2014/main" id="{BE4963BC-C173-5018-E777-B15CFA48F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t="4781" r="7664" b="6650"/>
          <a:stretch>
            <a:fillRect/>
          </a:stretch>
        </p:blipFill>
        <p:spPr>
          <a:xfrm>
            <a:off x="502920" y="1471581"/>
            <a:ext cx="2226585" cy="132876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0686-9913-21CF-0EE5-04F30B117C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67058" y="4758249"/>
            <a:ext cx="568102" cy="274637"/>
          </a:xfrm>
        </p:spPr>
        <p:txBody>
          <a:bodyPr/>
          <a:lstStyle/>
          <a:p>
            <a:r>
              <a:rPr lang="en-IN" dirty="0"/>
              <a:t>|    </a:t>
            </a:r>
            <a:fld id="{7B2119CD-3B2D-4CEB-B404-D2E3F8CD6D6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747D4E-F42F-EF1D-57DD-5BC73F8C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31850"/>
            <a:ext cx="8138160" cy="390526"/>
          </a:xfrm>
        </p:spPr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5ECF7-BC72-9D42-ACC1-42AE932C28FF}"/>
              </a:ext>
            </a:extLst>
          </p:cNvPr>
          <p:cNvSpPr txBox="1"/>
          <p:nvPr/>
        </p:nvSpPr>
        <p:spPr>
          <a:xfrm>
            <a:off x="457198" y="4480097"/>
            <a:ext cx="786933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/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RESOURCES: 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i-STAT Alinity Quick Reference Guide, System Components; i-STAT Alinity System Operations Manual, i-STAT Alinity Instrument</a:t>
            </a:r>
            <a:r>
              <a:rPr lang="en-US" sz="6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67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AAEE5C51-3622-6909-20DA-FB15F3569A97}"/>
              </a:ext>
            </a:extLst>
          </p:cNvPr>
          <p:cNvSpPr txBox="1"/>
          <p:nvPr/>
        </p:nvSpPr>
        <p:spPr>
          <a:xfrm>
            <a:off x="484606" y="2955734"/>
            <a:ext cx="2576228" cy="943977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lang="en-CA" sz="1600" dirty="0">
                <a:solidFill>
                  <a:schemeClr val="accent3"/>
                </a:solidFill>
                <a:cs typeface="Calibri"/>
              </a:rPr>
              <a:t>i-STAT ALINITY </a:t>
            </a:r>
            <a:br>
              <a:rPr lang="en-CA" sz="1600" dirty="0">
                <a:solidFill>
                  <a:schemeClr val="accent3"/>
                </a:solidFill>
                <a:cs typeface="Calibri"/>
              </a:rPr>
            </a:br>
            <a:r>
              <a:rPr lang="en-CA" sz="1600" dirty="0">
                <a:solidFill>
                  <a:schemeClr val="accent3"/>
                </a:solidFill>
                <a:cs typeface="Calibri"/>
              </a:rPr>
              <a:t>RECHARGEABLE BATTERY</a:t>
            </a:r>
          </a:p>
          <a:p>
            <a:pPr marL="9525" marR="442436">
              <a:lnSpc>
                <a:spcPct val="100800"/>
              </a:lnSpc>
              <a:spcBef>
                <a:spcPts val="255"/>
              </a:spcBef>
            </a:pPr>
            <a:r>
              <a:rPr lang="en-CA" sz="1200" dirty="0">
                <a:cs typeface="Calibri"/>
              </a:rPr>
              <a:t>Provides main power source to the instrument.</a:t>
            </a: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D4EB415A-380F-6EB2-3845-C3C9F6057F39}"/>
              </a:ext>
            </a:extLst>
          </p:cNvPr>
          <p:cNvSpPr txBox="1"/>
          <p:nvPr/>
        </p:nvSpPr>
        <p:spPr>
          <a:xfrm>
            <a:off x="3352800" y="2955734"/>
            <a:ext cx="2576228" cy="1122680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lang="en-CA" sz="1600" dirty="0">
                <a:solidFill>
                  <a:schemeClr val="accent3"/>
                </a:solidFill>
                <a:cs typeface="Calibri"/>
              </a:rPr>
              <a:t>i-STAT ALINITY </a:t>
            </a:r>
            <a:br>
              <a:rPr lang="en-CA" sz="1600" dirty="0">
                <a:solidFill>
                  <a:schemeClr val="accent3"/>
                </a:solidFill>
                <a:cs typeface="Calibri"/>
              </a:rPr>
            </a:br>
            <a:r>
              <a:rPr lang="en-CA" sz="1600" dirty="0">
                <a:solidFill>
                  <a:schemeClr val="accent3"/>
                </a:solidFill>
                <a:cs typeface="Calibri"/>
              </a:rPr>
              <a:t>ELECTRONIC SIMULATOR</a:t>
            </a:r>
          </a:p>
          <a:p>
            <a:pPr marL="9525" marR="241459">
              <a:lnSpc>
                <a:spcPct val="101099"/>
              </a:lnSpc>
              <a:spcBef>
                <a:spcPts val="244"/>
              </a:spcBef>
            </a:pPr>
            <a:r>
              <a:rPr lang="en-CA" sz="1200" dirty="0">
                <a:cs typeface="Calibri"/>
              </a:rPr>
              <a:t>Provides an independent check on the instrument’s thermal controls and </a:t>
            </a:r>
            <a:r>
              <a:rPr lang="en-US" sz="1200" dirty="0">
                <a:cs typeface="Calibri"/>
              </a:rPr>
              <a:t>the success of software updates</a:t>
            </a:r>
            <a:r>
              <a:rPr lang="en-CA" sz="1200" dirty="0">
                <a:cs typeface="Calibri"/>
              </a:rPr>
              <a:t>.</a:t>
            </a: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1B106CB1-DD9F-2252-2098-38761132557E}"/>
              </a:ext>
            </a:extLst>
          </p:cNvPr>
          <p:cNvSpPr txBox="1"/>
          <p:nvPr/>
        </p:nvSpPr>
        <p:spPr>
          <a:xfrm>
            <a:off x="6047655" y="3019378"/>
            <a:ext cx="1951522" cy="70500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>
              <a:spcBef>
                <a:spcPts val="398"/>
              </a:spcBef>
            </a:pPr>
            <a:r>
              <a:rPr lang="en-CA" sz="1600" dirty="0">
                <a:solidFill>
                  <a:schemeClr val="accent3"/>
                </a:solidFill>
                <a:cs typeface="Calibri"/>
              </a:rPr>
              <a:t>i-STAT ALINITY PRINTER</a:t>
            </a:r>
          </a:p>
          <a:p>
            <a:pPr marL="9525">
              <a:spcBef>
                <a:spcPts val="259"/>
              </a:spcBef>
            </a:pPr>
            <a:r>
              <a:rPr lang="en-CA" sz="1200" dirty="0">
                <a:cs typeface="Calibri"/>
              </a:rPr>
              <a:t>Used to print records stored in the instrument.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9F5D9-99A7-2A10-DC31-05F02EF8E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94" y="1320605"/>
            <a:ext cx="1147943" cy="1635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C7585B-A9DD-A8BF-F950-15C28B35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589" y="1443554"/>
            <a:ext cx="2060469" cy="1489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DC1E-68B4-C5C5-F956-9ADF78897836}"/>
              </a:ext>
            </a:extLst>
          </p:cNvPr>
          <p:cNvSpPr/>
          <p:nvPr/>
        </p:nvSpPr>
        <p:spPr>
          <a:xfrm>
            <a:off x="457198" y="1275999"/>
            <a:ext cx="2272307" cy="167972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E437D-012D-5942-E7E8-6CC3BA27770A}"/>
              </a:ext>
            </a:extLst>
          </p:cNvPr>
          <p:cNvSpPr/>
          <p:nvPr/>
        </p:nvSpPr>
        <p:spPr>
          <a:xfrm>
            <a:off x="3313061" y="1288937"/>
            <a:ext cx="2151038" cy="167972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DE487-03B7-6A70-E2EB-364B803BE6B0}"/>
              </a:ext>
            </a:extLst>
          </p:cNvPr>
          <p:cNvSpPr/>
          <p:nvPr/>
        </p:nvSpPr>
        <p:spPr>
          <a:xfrm>
            <a:off x="6047655" y="1288193"/>
            <a:ext cx="2272307" cy="167972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14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569913"/>
            <a:ext cx="8137525" cy="39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7897644B-A07A-40B1-5287-897CB01D934F}"/>
              </a:ext>
            </a:extLst>
          </p:cNvPr>
          <p:cNvSpPr txBox="1">
            <a:spLocks/>
          </p:cNvSpPr>
          <p:nvPr/>
        </p:nvSpPr>
        <p:spPr bwMode="gray">
          <a:xfrm>
            <a:off x="614429" y="2279891"/>
            <a:ext cx="7742022" cy="58371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371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762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4453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Congratulations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074D917-A1B7-6D2F-361E-5DDCC503BA1B}"/>
              </a:ext>
            </a:extLst>
          </p:cNvPr>
          <p:cNvSpPr txBox="1"/>
          <p:nvPr/>
        </p:nvSpPr>
        <p:spPr>
          <a:xfrm>
            <a:off x="614429" y="2848256"/>
            <a:ext cx="54448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You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have</a:t>
            </a:r>
            <a:r>
              <a:rPr kumimoji="0" sz="2400" b="0" i="0" u="none" strike="noStrike" kern="120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completed</a:t>
            </a:r>
            <a:r>
              <a:rPr kumimoji="0" sz="2400" b="0" i="0" u="none" strike="noStrike" kern="120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the</a:t>
            </a:r>
            <a:r>
              <a:rPr kumimoji="0" lang="en-US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 lesson </a:t>
            </a:r>
            <a:br>
              <a:rPr kumimoji="0" lang="en-US" sz="2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Brandon Grotesque Regular"/>
              </a:rPr>
              <a:t>i-STAT Alinity – Introduction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Brandon Grotesque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7232A-9EB1-25B5-6E10-1A655DB0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4576" r="9117" b="-4576"/>
          <a:stretch/>
        </p:blipFill>
        <p:spPr>
          <a:xfrm>
            <a:off x="4195984" y="-593678"/>
            <a:ext cx="4234613" cy="6638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88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PT BASIC WHITE_DEC 2020" val="HEo7nw8C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Basic White_Dec 2020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Dec_2020_ABT_Primary_Template_Basic_Blue-Purple.potx" id="{173F3A8B-7306-48AF-8FED-6D4C0BA67F7D}" vid="{EC90C983-3E87-4402-BA1C-B15D84509C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0FCE9FF151E4C8A6F57AA16BCA2B9" ma:contentTypeVersion="19" ma:contentTypeDescription="Create a new document." ma:contentTypeScope="" ma:versionID="bc74878f55e0bcc4ba780c24d8ba8aa1">
  <xsd:schema xmlns:xsd="http://www.w3.org/2001/XMLSchema" xmlns:xs="http://www.w3.org/2001/XMLSchema" xmlns:p="http://schemas.microsoft.com/office/2006/metadata/properties" xmlns:ns2="479efc84-4971-4d92-b1bc-c48b2b92c0fc" xmlns:ns3="58aae1d4-348c-43a6-a198-2780665a19b1" targetNamespace="http://schemas.microsoft.com/office/2006/metadata/properties" ma:root="true" ma:fieldsID="cef9bbd4a0bff4b53f73ada952501375" ns2:_="" ns3:_="">
    <xsd:import namespace="479efc84-4971-4d92-b1bc-c48b2b92c0fc"/>
    <xsd:import namespace="58aae1d4-348c-43a6-a198-2780665a1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efc84-4971-4d92-b1bc-c48b2b92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40c914-643f-4df2-b20a-c5bc47cd00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e1d4-348c-43a6-a198-2780665a19b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10c1269-791b-4f2a-859a-da96b2ada175}" ma:internalName="TaxCatchAll" ma:showField="CatchAllData" ma:web="58aae1d4-348c-43a6-a198-2780665a1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9efc84-4971-4d92-b1bc-c48b2b92c0fc">
      <Terms xmlns="http://schemas.microsoft.com/office/infopath/2007/PartnerControls"/>
    </lcf76f155ced4ddcb4097134ff3c332f>
    <TaxCatchAll xmlns="58aae1d4-348c-43a6-a198-2780665a19b1" xsi:nil="true"/>
  </documentManagement>
</p:properties>
</file>

<file path=customXml/itemProps1.xml><?xml version="1.0" encoding="utf-8"?>
<ds:datastoreItem xmlns:ds="http://schemas.openxmlformats.org/officeDocument/2006/customXml" ds:itemID="{4F168C41-2CC9-4724-9355-05FFBB60C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efc84-4971-4d92-b1bc-c48b2b92c0fc"/>
    <ds:schemaRef ds:uri="58aae1d4-348c-43a6-a198-2780665a19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22D053-B6CF-4BE5-81B0-EE8FBE62DB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79FEF-C27A-45FD-B259-E02FFB7C513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79efc84-4971-4d92-b1bc-c48b2b92c0fc"/>
    <ds:schemaRef ds:uri="http://schemas.microsoft.com/office/2006/metadata/properties"/>
    <ds:schemaRef ds:uri="http://purl.org/dc/elements/1.1/"/>
    <ds:schemaRef ds:uri="http://schemas.microsoft.com/office/infopath/2007/PartnerControls"/>
    <ds:schemaRef ds:uri="58aae1d4-348c-43a6-a198-2780665a19b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PPT_16x9_Dec_2020_ABT_Primary_Template_Basic_Blue-Purple</Template>
  <TotalTime>718</TotalTime>
  <Words>475</Words>
  <Application>Microsoft Office PowerPoint</Application>
  <PresentationFormat>On-screen Show (16:9)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PPT Basic White_Dec 2020</vt:lpstr>
      <vt:lpstr>Please delete this slide after reading through and before working on your slides</vt:lpstr>
      <vt:lpstr>Introduction</vt:lpstr>
      <vt:lpstr>Learning Objectives</vt:lpstr>
      <vt:lpstr>i-STAT Alinity System Overview</vt:lpstr>
      <vt:lpstr>i-STAT Alinity System*</vt:lpstr>
      <vt:lpstr>System Components</vt:lpstr>
      <vt:lpstr>System Components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i-STAT Alinity - Introduction (APOC-25002607)</dc:title>
  <dc:creator>Jefferson, Denise</dc:creator>
  <cp:lastModifiedBy>Malhotra, Shweta D</cp:lastModifiedBy>
  <cp:revision>249</cp:revision>
  <cp:lastPrinted>2024-07-19T13:52:00Z</cp:lastPrinted>
  <dcterms:created xsi:type="dcterms:W3CDTF">2023-03-23T13:53:45Z</dcterms:created>
  <dcterms:modified xsi:type="dcterms:W3CDTF">2026-06-05T18:20:13Z</dcterms:modified>
  <cp:category>i-STAT Alinity instrument and system components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1FDA53D1-3504-4747-8C2A-7299E2B2A6E8</vt:lpwstr>
  </property>
  <property fmtid="{D5CDD505-2E9C-101B-9397-08002B2CF9AE}" pid="3" name="ArticulatePath">
    <vt:lpwstr>DRAFT-ILS template (002)</vt:lpwstr>
  </property>
  <property fmtid="{D5CDD505-2E9C-101B-9397-08002B2CF9AE}" pid="4" name="ContentTypeId">
    <vt:lpwstr>0x0101009330FCE9FF151E4C8A6F57AA16BCA2B9</vt:lpwstr>
  </property>
  <property fmtid="{D5CDD505-2E9C-101B-9397-08002B2CF9AE}" pid="5" name="MediaServiceImageTags">
    <vt:lpwstr/>
  </property>
</Properties>
</file>