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omments/modernComment_1CB_40F7C426.xml" ContentType="application/vnd.ms-powerpoint.comment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1" r:id="rId4"/>
  </p:sldMasterIdLst>
  <p:notesMasterIdLst>
    <p:notesMasterId r:id="rId34"/>
  </p:notesMasterIdLst>
  <p:handoutMasterIdLst>
    <p:handoutMasterId r:id="rId35"/>
  </p:handoutMasterIdLst>
  <p:sldIdLst>
    <p:sldId id="357" r:id="rId5"/>
    <p:sldId id="360" r:id="rId6"/>
    <p:sldId id="461" r:id="rId7"/>
    <p:sldId id="463" r:id="rId8"/>
    <p:sldId id="419" r:id="rId9"/>
    <p:sldId id="471" r:id="rId10"/>
    <p:sldId id="473" r:id="rId11"/>
    <p:sldId id="478" r:id="rId12"/>
    <p:sldId id="487" r:id="rId13"/>
    <p:sldId id="436" r:id="rId14"/>
    <p:sldId id="415" r:id="rId15"/>
    <p:sldId id="488" r:id="rId16"/>
    <p:sldId id="491" r:id="rId17"/>
    <p:sldId id="467" r:id="rId18"/>
    <p:sldId id="447" r:id="rId19"/>
    <p:sldId id="476" r:id="rId20"/>
    <p:sldId id="477" r:id="rId21"/>
    <p:sldId id="479" r:id="rId22"/>
    <p:sldId id="480" r:id="rId23"/>
    <p:sldId id="481" r:id="rId24"/>
    <p:sldId id="475" r:id="rId25"/>
    <p:sldId id="482" r:id="rId26"/>
    <p:sldId id="483" r:id="rId27"/>
    <p:sldId id="492" r:id="rId28"/>
    <p:sldId id="485" r:id="rId29"/>
    <p:sldId id="490" r:id="rId30"/>
    <p:sldId id="459" r:id="rId31"/>
    <p:sldId id="486" r:id="rId32"/>
    <p:sldId id="358" r:id="rId33"/>
  </p:sldIdLst>
  <p:sldSz cx="9144000" cy="5143500" type="screen16x9"/>
  <p:notesSz cx="7010400" cy="92964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18C500-30CA-903C-828F-172CDA22850B}" name="Hetzel, Alex" initials="AH" userId="S::alex.hetzel@abbott.com::a88ebeb6-a232-4769-af3b-67a46d082109" providerId="AD"/>
  <p188:author id="{18A55C05-DBCB-2A88-8122-D9216D97135B}" name="Ras, Anna" initials="AR" userId="S::anna.ras@abbott.com::ed8a088f-146a-46e1-8a84-bb7cce51f358" providerId="AD"/>
  <p188:author id="{3270D138-561F-AFEF-FC59-CD0CBA1CADBF}" name="Liz Patterson" initials="LP" userId="S::lpatt@highpointxp.com::4bbb7dc0-01fa-446b-92c7-32a4923f1407" providerId="AD"/>
  <p188:author id="{9D541A80-A20D-AC63-44F9-61ABC26B136D}" name="Malhotra, Shweta D" initials="MS" userId="S::shweta.malhotra@abbott.com::11b58495-879e-4ef5-b807-4e612c13fbc3" providerId="AD"/>
  <p188:author id="{6E236982-7FF4-8088-AC0D-05FF02AA1AEC}" name="Jefferson, Denise" initials="DJ" userId="S::denise.jefferson@abbott.com::f4b7a4fd-cac0-4830-9879-29eebd910059" providerId="AD"/>
  <p188:author id="{03A754AC-502F-CE3D-BC70-63A4E7961B64}" name="Michael Corsello" initials="MC" userId="e8170b0bf6613b85" providerId="Windows Live"/>
  <p188:author id="{513198E7-708E-D810-DCC1-4F1186F1E352}" name="Wilkerson, Rashad" initials="RW" userId="S::rashad.wilkerson@abbott.com::d1331459-525e-4671-8292-2e2a76df50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0"/>
    <a:srgbClr val="1179B7"/>
    <a:srgbClr val="004F71"/>
    <a:srgbClr val="FF6900"/>
    <a:srgbClr val="FFFFFF"/>
    <a:srgbClr val="009CDE"/>
    <a:srgbClr val="FF0000"/>
    <a:srgbClr val="64CCC9"/>
    <a:srgbClr val="002A3A"/>
    <a:srgbClr val="5B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8776C-DA60-A7FB-73D4-64EAC00B2F33}" v="4" dt="2025-09-05T17:15:13.548"/>
    <p1510:client id="{52839F01-A491-C9CA-09A6-DFD24641596A}" v="1" dt="2025-09-05T21:16:16.725"/>
    <p1510:client id="{D177C6FC-C592-42F3-BFFC-687EE0406C84}" v="1593" dt="2025-09-05T21:33:01.580"/>
  </p1510:revLst>
</p1510:revInfo>
</file>

<file path=ppt/tableStyles.xml><?xml version="1.0" encoding="utf-8"?>
<a:tblStyleLst xmlns:a="http://schemas.openxmlformats.org/drawingml/2006/main" def="{F5AB1C69-6EDB-4FF4-983F-18BD219EF32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omments/modernComment_1CB_40F7C4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6925E6-8433-41A1-B164-419146202185}" authorId="{6E236982-7FF4-8088-AC0D-05FF02AA1AEC}" created="2025-09-04T22:25:19.36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89979430" sldId="459"/>
      <ac:grpSpMk id="9" creationId="{844893DA-87EC-9E70-0CB5-952D6AB0E18B}"/>
    </ac:deMkLst>
    <p188:txBody>
      <a:bodyPr/>
      <a:lstStyle/>
      <a:p>
        <a:r>
          <a:rPr lang="en-US"/>
          <a:t>Image on monitor is old and off brand. We can replace with something else.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A2CA8-92D6-47CF-85D6-1F0532C1E387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A89C9-4676-4DF6-A308-B82F637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9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B7AB40-F860-4E32-9C26-3A668453296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1EEE18-8F3D-4CB3-B090-6249C20A5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1446A-4603-452D-A1E7-16E093AAC7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hyperlink" Target="http://www.globalpointofcare.abbott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proofpoint.com/v2/url?u=http-3A__www.globalpointofcare.abbott&amp;d=DwMFaQ&amp;c=euGZstcaTDllvimEN8b7jXrwqOf-v5A_CdpgnVfiiMM&amp;r=aDRTFWblP1Qsf5X0rrCBC8tB5EhXtfDmqrK8Py_gry8&amp;m=crDnlVvSN_rD9Yd2ruJ2Y-4mLlzPqp8IZnXg7F5h4hBPs5Uj8y5QoOzaIX_wx5oa&amp;s=XWLXAx-F94MVQrGhAf-rh3bCtkwepDB4f06nYahcqPE&amp;e=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hyperlink" Target="http://www.globalpointofcare.abbott/" TargetMode="Externa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hyperlink" Target="http://www.globalpointofcare.abbott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9A151EB-AD65-710C-CAA6-539C6B7E4928}"/>
              </a:ext>
            </a:extLst>
          </p:cNvPr>
          <p:cNvSpPr txBox="1"/>
          <p:nvPr userDrawn="1"/>
        </p:nvSpPr>
        <p:spPr>
          <a:xfrm>
            <a:off x="495300" y="4714603"/>
            <a:ext cx="8559248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Alinity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Cartridge Handling and Sample Collection | APOC-25002608.2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48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1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102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67528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502920" y="1714500"/>
            <a:ext cx="815099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710" y="4508431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footnote, source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FFD5-60B8-4C56-97EB-599229FD90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8DA13-52C4-4A1D-BD59-DC0D557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16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096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02C7-63A6-4765-B23E-CD59D75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E37F77-98B3-1845-4B34-0E4C2A2B36FD}"/>
              </a:ext>
            </a:extLst>
          </p:cNvPr>
          <p:cNvSpPr txBox="1"/>
          <p:nvPr userDrawn="1"/>
        </p:nvSpPr>
        <p:spPr>
          <a:xfrm>
            <a:off x="408840" y="4687818"/>
            <a:ext cx="76635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u="none" strike="noStrike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For </a:t>
            </a:r>
            <a:r>
              <a:rPr lang="en-US" sz="700" b="0" i="1" u="none" strike="noStrike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in vitro</a:t>
            </a:r>
            <a:r>
              <a:rPr lang="en-US" sz="700" b="0" i="0" u="none" strike="noStrike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 diagnostic use. Not all products are available in all regions. For intended use and complete product information, visit </a:t>
            </a:r>
            <a:r>
              <a:rPr lang="en-US" sz="700" b="0" i="0" u="sng" strike="noStrike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  <a:hlinkClick r:id="rId2" tooltip="https://urldefense.proofpoint.com/v2/url?u=http-3A__www.globalpointofcare.abbott&amp;d=DwMFaQ&amp;c=euGZstcaTDllvimEN8b7jXrwqOf-v5A_CdpgnVfiiMM&amp;r=aDRTFWblP1Qsf5X0rrCBC8tB5EhXtfDmqrK8Py_gry8&amp;m=crDnlVvSN_rD9Yd2ruJ2Y-4mLlzPqp8IZnXg7F5h4hBPs5Uj8y5QoOzaIX_wx5oa&amp;s=XWLXAx-F94MVQrGhAf-rh3bCtkwepDB4f06nYahcqPE&amp;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b="0" i="0" u="none" strike="noStrike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Any photos and images displayed are for illustrative purposes only. ©2025 Abbott. All rights reserved. </a:t>
            </a:r>
            <a:r>
              <a:rPr lang="en-US" sz="700" b="0" i="1" u="none" strike="noStrike" kern="1200" dirty="0" err="1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700" b="0" i="1" u="none" strike="noStrike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-STAT</a:t>
            </a:r>
            <a:r>
              <a:rPr lang="en-US" sz="700" b="0" i="0" u="none" strike="noStrike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700" b="0" i="1" u="none" strike="noStrike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Alinity </a:t>
            </a:r>
            <a:r>
              <a:rPr lang="en-US" sz="700" b="0" i="0" u="none" strike="noStrike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are trademarks of Abbott. Abbott | Point of Care Diagnostics | 400 College Road East, Princeton, NJ 08540 USA | 609.454.9000 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sz="70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Lesson: </a:t>
            </a:r>
            <a:r>
              <a:rPr lang="en-US" sz="700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Alinity – Cartridge Handling and Sample Collection | APOC-25002608.2</a:t>
            </a:r>
          </a:p>
        </p:txBody>
      </p:sp>
    </p:spTree>
    <p:extLst>
      <p:ext uri="{BB962C8B-B14F-4D97-AF65-F5344CB8AC3E}">
        <p14:creationId xmlns:p14="http://schemas.microsoft.com/office/powerpoint/2010/main" val="411703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quote text</a:t>
            </a:r>
          </a:p>
          <a:p>
            <a:pPr lvl="1"/>
            <a:r>
              <a:rPr lang="en-US"/>
              <a:t>Second level for attribution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9185C31-3FBF-04AA-B638-7639A116ADBF}"/>
              </a:ext>
            </a:extLst>
          </p:cNvPr>
          <p:cNvSpPr txBox="1"/>
          <p:nvPr userDrawn="1"/>
        </p:nvSpPr>
        <p:spPr>
          <a:xfrm>
            <a:off x="495300" y="4714603"/>
            <a:ext cx="751380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Alinity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Cartridge Handling and Sample Collection  APOC-25002608.2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57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7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68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8" y="1064196"/>
            <a:ext cx="2753140" cy="29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1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0" y="393405"/>
            <a:ext cx="4735158" cy="4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2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299" y="1120986"/>
            <a:ext cx="4015742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169863" marR="0" lvl="1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First level</a:t>
            </a:r>
          </a:p>
          <a:p>
            <a:pPr marL="4000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Second level</a:t>
            </a:r>
          </a:p>
          <a:p>
            <a:pPr marL="576263" marR="0" lvl="3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Third level</a:t>
            </a:r>
          </a:p>
          <a:p>
            <a:pPr marL="744538" marR="0" lvl="4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Fourth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63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4B2787ED-1407-513D-CB7D-91992C22A610}"/>
              </a:ext>
            </a:extLst>
          </p:cNvPr>
          <p:cNvSpPr txBox="1"/>
          <p:nvPr userDrawn="1"/>
        </p:nvSpPr>
        <p:spPr>
          <a:xfrm>
            <a:off x="502919" y="4545637"/>
            <a:ext cx="630538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b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Alinity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Cartridge Handling and Sample Collection | APOC-25002608.2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570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792646F-4479-C0EE-F2FA-EAF67C22DABC}"/>
              </a:ext>
            </a:extLst>
          </p:cNvPr>
          <p:cNvSpPr txBox="1"/>
          <p:nvPr userDrawn="1"/>
        </p:nvSpPr>
        <p:spPr>
          <a:xfrm>
            <a:off x="495299" y="4714603"/>
            <a:ext cx="8390283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Alinity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Cartridge Handling and Sample Collection | APOC-25002608.2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737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BA52-5212-4BC3-9F12-DB299DFC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74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2330054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73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1380173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5" y="3651299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87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67528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CALIBRI 18PT BOLD, ABBOTT PRIMARY BLUE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16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58473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097279"/>
            <a:ext cx="8145781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413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675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36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979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30312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67263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1FE1A3-FB7B-C5FA-89DE-B5475F727D33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64" y="276931"/>
            <a:ext cx="1301216" cy="234434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DB23F388-27A6-4244-CDEF-E0B53F1D6197}"/>
              </a:ext>
            </a:extLst>
          </p:cNvPr>
          <p:cNvSpPr txBox="1"/>
          <p:nvPr userDrawn="1"/>
        </p:nvSpPr>
        <p:spPr>
          <a:xfrm>
            <a:off x="495300" y="4714603"/>
            <a:ext cx="7325738" cy="2137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650" i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vitro</a:t>
            </a:r>
            <a:r>
              <a:rPr lang="en-US" sz="650" i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diagnostic</a:t>
            </a:r>
            <a:r>
              <a:rPr lang="en-US" sz="65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use only.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65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intended use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lang="en-US" sz="65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 details,</a:t>
            </a:r>
            <a:r>
              <a:rPr lang="en-US" sz="65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visit 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65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en-US" sz="650" u="none" spc="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Not</a:t>
            </a:r>
            <a:r>
              <a:rPr lang="en-US" sz="65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65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products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65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available</a:t>
            </a:r>
            <a:r>
              <a:rPr lang="en-US" sz="650" b="1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65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65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regions.</a:t>
            </a:r>
            <a:r>
              <a:rPr lang="en-US" sz="65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Check with</a:t>
            </a:r>
            <a:r>
              <a:rPr lang="en-US" sz="65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your local 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representative</a:t>
            </a:r>
            <a:r>
              <a:rPr lang="en-US" sz="650" b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65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availability.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Photos &amp;</a:t>
            </a:r>
            <a:r>
              <a:rPr lang="en-US" sz="65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images are</a:t>
            </a:r>
            <a:r>
              <a:rPr lang="en-US" sz="65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65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illustrative</a:t>
            </a:r>
            <a:r>
              <a:rPr lang="en-US" sz="65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purposes</a:t>
            </a:r>
            <a:r>
              <a:rPr lang="en-US" sz="65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only.</a:t>
            </a:r>
            <a:r>
              <a:rPr lang="en-US" sz="65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©2025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650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65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rights</a:t>
            </a:r>
            <a:r>
              <a:rPr lang="en-US" sz="65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reserved.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i="1" spc="-10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z="650" i="1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-</a:t>
            </a:r>
            <a:r>
              <a:rPr lang="en-US" sz="650" i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STAT &amp; Alinity</a:t>
            </a:r>
            <a:r>
              <a:rPr lang="en-US" sz="650" i="1" spc="-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en-US" sz="65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trademarks</a:t>
            </a:r>
            <a:r>
              <a:rPr lang="en-US" sz="65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lang="en-US" sz="65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65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| </a:t>
            </a:r>
            <a:r>
              <a:rPr lang="en-US" sz="650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65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650" i="1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650" i="1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Alinity </a:t>
            </a:r>
            <a:r>
              <a:rPr lang="en-US" sz="65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Cartridge Handling and Sample Collection | APOC-25002608.2</a:t>
            </a:r>
            <a:endParaRPr lang="en-US" sz="65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custDataLst>
      <p:tags r:id="rId23"/>
    </p:custDataLst>
    <p:extLst>
      <p:ext uri="{BB962C8B-B14F-4D97-AF65-F5344CB8AC3E}">
        <p14:creationId xmlns:p14="http://schemas.microsoft.com/office/powerpoint/2010/main" val="291480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3" r:id="rId9"/>
    <p:sldLayoutId id="2147483864" r:id="rId10"/>
    <p:sldLayoutId id="2147483866" r:id="rId11"/>
    <p:sldLayoutId id="214748386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8" r:id="rId20"/>
    <p:sldLayoutId id="2147483889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62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4538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5448">
          <p15:clr>
            <a:srgbClr val="F26B43"/>
          </p15:clr>
        </p15:guide>
        <p15:guide id="3" orient="horz" pos="168">
          <p15:clr>
            <a:srgbClr val="F26B43"/>
          </p15:clr>
        </p15:guide>
        <p15:guide id="4" orient="horz" pos="30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4" Type="http://schemas.openxmlformats.org/officeDocument/2006/relationships/hyperlink" Target="http://www.globalpointofcare.abbot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abbott-promomats.veevavault.com/ui/www.globalpointofcare.abbott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jpg"/><Relationship Id="rId7" Type="http://schemas.openxmlformats.org/officeDocument/2006/relationships/image" Target="../media/image64.png"/><Relationship Id="rId12" Type="http://schemas.openxmlformats.org/officeDocument/2006/relationships/image" Target="../media/image6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1.jp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CB_40F7C426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6" Type="http://schemas.openxmlformats.org/officeDocument/2006/relationships/image" Target="../media/image74.png"/><Relationship Id="rId5" Type="http://schemas.openxmlformats.org/officeDocument/2006/relationships/image" Target="../media/image73.jpg"/><Relationship Id="rId4" Type="http://schemas.openxmlformats.org/officeDocument/2006/relationships/hyperlink" Target="https://www.globalpointofcare.abbott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95E905-F0CE-47F8-95E1-8211130FA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1" y="266700"/>
            <a:ext cx="5241925" cy="261610"/>
          </a:xfrm>
        </p:spPr>
        <p:txBody>
          <a:bodyPr/>
          <a:lstStyle/>
          <a:p>
            <a:r>
              <a:rPr lang="en-IN"/>
              <a:t>TIPS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15F51E-740E-88E1-FF6A-EA96C3DCE6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1" y="1349987"/>
            <a:ext cx="8138160" cy="3240360"/>
          </a:xfrm>
        </p:spPr>
        <p:txBody>
          <a:bodyPr/>
          <a:lstStyle/>
          <a:p>
            <a:r>
              <a:rPr lang="en-US" sz="1600" b="0" i="1" dirty="0">
                <a:latin typeface="+mn-lt"/>
              </a:rPr>
              <a:t>Content provided in this lesson does not replace the </a:t>
            </a:r>
            <a:r>
              <a:rPr lang="en-US" sz="1600" b="0" i="1" dirty="0" err="1">
                <a:latin typeface="+mn-lt"/>
              </a:rPr>
              <a:t>i</a:t>
            </a:r>
            <a:r>
              <a:rPr lang="en-US" sz="1600" b="0" i="1" dirty="0">
                <a:latin typeface="+mn-lt"/>
              </a:rPr>
              <a:t>-STAT </a:t>
            </a:r>
            <a:r>
              <a:rPr lang="en-US" sz="1600" b="0" i="1" dirty="0" err="1">
                <a:latin typeface="+mn-lt"/>
              </a:rPr>
              <a:t>Alinity</a:t>
            </a:r>
            <a:r>
              <a:rPr lang="en-US" sz="1600" b="0" i="1" dirty="0">
                <a:latin typeface="+mn-lt"/>
              </a:rPr>
              <a:t> Quick Reference Guide, </a:t>
            </a:r>
            <a:r>
              <a:rPr lang="en-US" sz="1600" b="0" i="1" dirty="0" err="1">
                <a:latin typeface="+mn-lt"/>
              </a:rPr>
              <a:t>i</a:t>
            </a:r>
            <a:r>
              <a:rPr lang="en-US" sz="1600" b="0" i="1" dirty="0">
                <a:latin typeface="+mn-lt"/>
              </a:rPr>
              <a:t>-STAT </a:t>
            </a:r>
            <a:r>
              <a:rPr lang="en-US" sz="1600" b="0" i="1" dirty="0" err="1">
                <a:latin typeface="+mn-lt"/>
              </a:rPr>
              <a:t>Alinity</a:t>
            </a:r>
            <a:r>
              <a:rPr lang="en-US" sz="1600" b="0" i="1" dirty="0">
                <a:latin typeface="+mn-lt"/>
              </a:rPr>
              <a:t> System Operations Manual, or Instructions for Use (IFU)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Refer to the Instructions for Use (IFU) documentation for specific guidance on cartridge handling and sample collection.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This slide deck may be modified to represent products within the </a:t>
            </a:r>
            <a:r>
              <a:rPr lang="en-US" sz="1400" b="0" i="1" dirty="0" err="1">
                <a:latin typeface="+mn-lt"/>
              </a:rPr>
              <a:t>i</a:t>
            </a:r>
            <a:r>
              <a:rPr lang="en-US" sz="1400" b="0" i="1" dirty="0">
                <a:latin typeface="+mn-lt"/>
              </a:rPr>
              <a:t>-STAT System </a:t>
            </a:r>
            <a:r>
              <a:rPr lang="en-US" sz="1400" b="0" dirty="0">
                <a:latin typeface="+mn-lt"/>
              </a:rPr>
              <a:t>currently in use within your facility.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Once the deck has been modified, customers will assume responsibility for the content.*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Abbott will continue to provide and support the original resources that are made available on the </a:t>
            </a:r>
            <a:r>
              <a:rPr lang="en-US" sz="1400" b="0" u="sng" dirty="0">
                <a:solidFill>
                  <a:srgbClr val="009CDE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</a:t>
            </a:r>
            <a:r>
              <a:rPr lang="en-US" sz="1400" b="0" u="sng" dirty="0">
                <a:solidFill>
                  <a:schemeClr val="accent3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</a:t>
            </a:r>
            <a:r>
              <a:rPr lang="en-US" sz="1400" b="0" u="sng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1400" b="0" dirty="0">
                <a:latin typeface="+mn-lt"/>
              </a:rPr>
              <a:t>website.*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Not all products are available in all regions.</a:t>
            </a:r>
            <a:endParaRPr lang="en-US" sz="1400" b="0" dirty="0">
              <a:latin typeface="+mn-lt"/>
            </a:endParaRPr>
          </a:p>
          <a:p>
            <a:r>
              <a:rPr lang="en-US" sz="1200" b="0" dirty="0">
                <a:latin typeface="+mn-lt"/>
              </a:rPr>
              <a:t>*Check the website regularly to ensure that you have the most up-to-date content.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0BBA19-7506-4B0F-A451-E9B50ADB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1317"/>
            <a:ext cx="8138160" cy="390526"/>
          </a:xfrm>
        </p:spPr>
        <p:txBody>
          <a:bodyPr/>
          <a:lstStyle/>
          <a:p>
            <a:r>
              <a:rPr lang="en-IN"/>
              <a:t>Please delete this slide after reading through and before working on your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A18E1-DDBF-54B9-551D-8763C8A4AEE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8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C2302-0C70-8072-C29E-996983CC2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ject 5">
            <a:extLst>
              <a:ext uri="{FF2B5EF4-FFF2-40B4-BE49-F238E27FC236}">
                <a16:creationId xmlns:a16="http://schemas.microsoft.com/office/drawing/2014/main" id="{BFE2EC4D-A71C-2535-E246-973AAD40A9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0016" y="1040860"/>
            <a:ext cx="1627028" cy="3410542"/>
          </a:xfrm>
          <a:prstGeom prst="rect">
            <a:avLst/>
          </a:prstGeom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8" name="object 4">
            <a:extLst>
              <a:ext uri="{FF2B5EF4-FFF2-40B4-BE49-F238E27FC236}">
                <a16:creationId xmlns:a16="http://schemas.microsoft.com/office/drawing/2014/main" id="{2483B8DD-C81C-CF0F-2CEA-E25880AB908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5519" y="1526886"/>
            <a:ext cx="1995853" cy="307429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E121A-57B9-01D7-F2A0-088FAC1392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sp>
        <p:nvSpPr>
          <p:cNvPr id="32" name="Title 11">
            <a:extLst>
              <a:ext uri="{FF2B5EF4-FFF2-40B4-BE49-F238E27FC236}">
                <a16:creationId xmlns:a16="http://schemas.microsoft.com/office/drawing/2014/main" id="{40F7E911-617B-9D80-0924-8E4ADDC9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a Cartridge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84045A-A3E7-66C8-EEDC-6C1EBA66521D}"/>
              </a:ext>
            </a:extLst>
          </p:cNvPr>
          <p:cNvSpPr/>
          <p:nvPr/>
        </p:nvSpPr>
        <p:spPr>
          <a:xfrm>
            <a:off x="6507244" y="4367958"/>
            <a:ext cx="2552051" cy="20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3F5D3A-7EF3-3882-FA2B-0811310024AC}"/>
              </a:ext>
            </a:extLst>
          </p:cNvPr>
          <p:cNvSpPr/>
          <p:nvPr/>
        </p:nvSpPr>
        <p:spPr>
          <a:xfrm>
            <a:off x="4824935" y="1662924"/>
            <a:ext cx="384375" cy="384375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C530B6-68FB-A9EE-ADD1-D3AF8F4F6720}"/>
              </a:ext>
            </a:extLst>
          </p:cNvPr>
          <p:cNvSpPr/>
          <p:nvPr/>
        </p:nvSpPr>
        <p:spPr>
          <a:xfrm>
            <a:off x="530382" y="1578620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4FFE14-EE63-3700-76ED-0F0824EF22B9}"/>
              </a:ext>
            </a:extLst>
          </p:cNvPr>
          <p:cNvSpPr/>
          <p:nvPr/>
        </p:nvSpPr>
        <p:spPr>
          <a:xfrm>
            <a:off x="530382" y="1897451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080ECD-87D3-5BFC-C37D-C246FD1AC027}"/>
              </a:ext>
            </a:extLst>
          </p:cNvPr>
          <p:cNvSpPr/>
          <p:nvPr/>
        </p:nvSpPr>
        <p:spPr>
          <a:xfrm>
            <a:off x="530382" y="2216282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B0230F-7C8E-5620-F9D8-4A5A71E93C77}"/>
              </a:ext>
            </a:extLst>
          </p:cNvPr>
          <p:cNvSpPr/>
          <p:nvPr/>
        </p:nvSpPr>
        <p:spPr>
          <a:xfrm>
            <a:off x="530382" y="2535113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514A5B-D598-618A-0518-0859F01FD843}"/>
              </a:ext>
            </a:extLst>
          </p:cNvPr>
          <p:cNvSpPr/>
          <p:nvPr/>
        </p:nvSpPr>
        <p:spPr>
          <a:xfrm>
            <a:off x="530382" y="2853944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C197F4-5293-3CB9-5D5D-D8101062BB5E}"/>
              </a:ext>
            </a:extLst>
          </p:cNvPr>
          <p:cNvSpPr txBox="1"/>
          <p:nvPr/>
        </p:nvSpPr>
        <p:spPr>
          <a:xfrm>
            <a:off x="820771" y="1521213"/>
            <a:ext cx="343610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Contact Pads &amp; Sensors (do not touch)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Calibrant pack (do not touch)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Closure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Fill to mark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Sample chamber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Sample well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2EAB9D-31DE-09FD-3078-F4950D231629}"/>
              </a:ext>
            </a:extLst>
          </p:cNvPr>
          <p:cNvSpPr/>
          <p:nvPr/>
        </p:nvSpPr>
        <p:spPr>
          <a:xfrm>
            <a:off x="530382" y="3172775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DB0653-75DF-E2F1-57F1-996F58688D98}"/>
              </a:ext>
            </a:extLst>
          </p:cNvPr>
          <p:cNvSpPr/>
          <p:nvPr/>
        </p:nvSpPr>
        <p:spPr>
          <a:xfrm>
            <a:off x="5160819" y="2571750"/>
            <a:ext cx="384375" cy="384375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41C2F3-6917-3F50-295D-5A2F05C9874C}"/>
              </a:ext>
            </a:extLst>
          </p:cNvPr>
          <p:cNvSpPr/>
          <p:nvPr/>
        </p:nvSpPr>
        <p:spPr>
          <a:xfrm>
            <a:off x="4953000" y="3714750"/>
            <a:ext cx="384375" cy="384375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855969-F13F-0370-E499-A72B78102D38}"/>
              </a:ext>
            </a:extLst>
          </p:cNvPr>
          <p:cNvSpPr/>
          <p:nvPr/>
        </p:nvSpPr>
        <p:spPr>
          <a:xfrm>
            <a:off x="5354781" y="2938896"/>
            <a:ext cx="384375" cy="384375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8FCCFE-0059-1332-27F9-F54C47E1ECB0}"/>
              </a:ext>
            </a:extLst>
          </p:cNvPr>
          <p:cNvSpPr/>
          <p:nvPr/>
        </p:nvSpPr>
        <p:spPr>
          <a:xfrm>
            <a:off x="6172200" y="3105150"/>
            <a:ext cx="384375" cy="384375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063342-AB9B-85EA-A7D7-487C86842C2E}"/>
              </a:ext>
            </a:extLst>
          </p:cNvPr>
          <p:cNvSpPr/>
          <p:nvPr/>
        </p:nvSpPr>
        <p:spPr>
          <a:xfrm>
            <a:off x="6089073" y="3624696"/>
            <a:ext cx="384375" cy="384375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F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81AAC0-2E89-A987-682D-D84C55E01752}"/>
              </a:ext>
            </a:extLst>
          </p:cNvPr>
          <p:cNvSpPr/>
          <p:nvPr/>
        </p:nvSpPr>
        <p:spPr>
          <a:xfrm>
            <a:off x="6858000" y="1186296"/>
            <a:ext cx="384375" cy="384375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580671E-930D-7D03-9B0A-343C2B94CF26}"/>
              </a:ext>
            </a:extLst>
          </p:cNvPr>
          <p:cNvSpPr/>
          <p:nvPr/>
        </p:nvSpPr>
        <p:spPr>
          <a:xfrm>
            <a:off x="7162800" y="1809750"/>
            <a:ext cx="384375" cy="384375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550605-F291-B40C-4BC8-4CC6BA3096B1}"/>
              </a:ext>
            </a:extLst>
          </p:cNvPr>
          <p:cNvSpPr/>
          <p:nvPr/>
        </p:nvSpPr>
        <p:spPr>
          <a:xfrm>
            <a:off x="7010400" y="3257550"/>
            <a:ext cx="384375" cy="384375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F9D01F-DA7A-3ACA-C7E7-A0DE738568DB}"/>
              </a:ext>
            </a:extLst>
          </p:cNvPr>
          <p:cNvSpPr/>
          <p:nvPr/>
        </p:nvSpPr>
        <p:spPr>
          <a:xfrm>
            <a:off x="7848600" y="3257550"/>
            <a:ext cx="384375" cy="384375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F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10C607-37E2-FABB-BF6E-CCA367A9FFD8}"/>
              </a:ext>
            </a:extLst>
          </p:cNvPr>
          <p:cNvSpPr/>
          <p:nvPr/>
        </p:nvSpPr>
        <p:spPr>
          <a:xfrm>
            <a:off x="7543800" y="2329296"/>
            <a:ext cx="384375" cy="384375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D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44F0210-7CF6-401A-56B9-E3D66661D282}"/>
              </a:ext>
            </a:extLst>
          </p:cNvPr>
          <p:cNvSpPr/>
          <p:nvPr/>
        </p:nvSpPr>
        <p:spPr>
          <a:xfrm>
            <a:off x="8132619" y="2634096"/>
            <a:ext cx="384375" cy="384375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61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37B8-AA8D-F1DB-5ACE-C799E870A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507F-7DAD-A851-A683-729D2D97FB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D533FDB-0359-EC21-340E-59A2CC37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Cartridge Overview 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314B18EB-AC34-26BF-AFDB-ED5C2A4A776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0298" y="2318321"/>
            <a:ext cx="1428081" cy="2199734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7A16361A-C195-E506-3942-BF01B9800D8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9216" y="1939636"/>
            <a:ext cx="1198259" cy="2511766"/>
          </a:xfrm>
          <a:prstGeom prst="rect">
            <a:avLst/>
          </a:prstGeom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F21E9A-B60A-05AC-599F-CD20CEFA05AC}"/>
              </a:ext>
            </a:extLst>
          </p:cNvPr>
          <p:cNvSpPr txBox="1"/>
          <p:nvPr/>
        </p:nvSpPr>
        <p:spPr>
          <a:xfrm>
            <a:off x="573932" y="1556424"/>
            <a:ext cx="3790250" cy="202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>
              <a:spcBef>
                <a:spcPts val="675"/>
              </a:spcBef>
              <a:buClr>
                <a:srgbClr val="000000"/>
              </a:buClr>
              <a:tabLst>
                <a:tab pos="182880" algn="l"/>
              </a:tabLst>
            </a:pPr>
            <a:r>
              <a:rPr lang="en-US">
                <a:solidFill>
                  <a:schemeClr val="accent3"/>
                </a:solidFill>
                <a:cs typeface="Calibri" panose="020F0502020204030204" pitchFamily="34" charset="0"/>
              </a:rPr>
              <a:t>i-STAT CARTRIDGES </a:t>
            </a:r>
          </a:p>
          <a:p>
            <a:pPr marL="181610" marR="5080" indent="-169545">
              <a:spcBef>
                <a:spcPts val="675"/>
              </a:spcBef>
              <a:buClr>
                <a:schemeClr val="accent3"/>
              </a:buClr>
              <a:buFont typeface="Arial"/>
              <a:buChar char="•"/>
              <a:tabLst>
                <a:tab pos="182880" algn="l"/>
              </a:tabLst>
            </a:pPr>
            <a:r>
              <a:rPr lang="en-US" sz="1600">
                <a:cs typeface="Calibri" panose="020F0502020204030204" pitchFamily="34" charset="0"/>
              </a:rPr>
              <a:t>Analysis, sample manipulation, and waste are confined within the cartridge</a:t>
            </a:r>
            <a:br>
              <a:rPr lang="en-US" sz="1600">
                <a:cs typeface="Calibri" panose="020F0502020204030204" pitchFamily="34" charset="0"/>
              </a:rPr>
            </a:br>
            <a:endParaRPr lang="en-US" sz="1600">
              <a:cs typeface="Calibri" panose="020F0502020204030204" pitchFamily="34" charset="0"/>
            </a:endParaRPr>
          </a:p>
          <a:p>
            <a:pPr marL="181610" marR="5080" indent="-169545">
              <a:spcBef>
                <a:spcPts val="675"/>
              </a:spcBef>
              <a:buClr>
                <a:schemeClr val="accent3"/>
              </a:buClr>
              <a:buFont typeface="Arial"/>
              <a:buChar char="•"/>
              <a:tabLst>
                <a:tab pos="182880" algn="l"/>
              </a:tabLst>
            </a:pPr>
            <a:r>
              <a:rPr lang="en-US" sz="1600">
                <a:cs typeface="Calibri" panose="020F0502020204030204" pitchFamily="34" charset="0"/>
              </a:rPr>
              <a:t>Dispose of used cartridges as biohazardous waste; follow facility policy for disposal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14B0A7-9494-D1B6-7D47-B3116F5BBB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592" t="7344" r="-5813" b="5079"/>
          <a:stretch/>
        </p:blipFill>
        <p:spPr>
          <a:xfrm>
            <a:off x="6369978" y="2190750"/>
            <a:ext cx="1647676" cy="2199734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289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9D5BD-0647-65EE-E093-37599F56C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C6BA1-751E-CEA8-C0DE-64EEBBFA1D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5E4D371-4AA9-6027-58AF-4052E687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Cartridge Handling</a:t>
            </a: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5759E641-A67D-EE9B-38E3-7335146646D5}"/>
              </a:ext>
            </a:extLst>
          </p:cNvPr>
          <p:cNvSpPr txBox="1"/>
          <p:nvPr/>
        </p:nvSpPr>
        <p:spPr>
          <a:xfrm>
            <a:off x="1161366" y="4045712"/>
            <a:ext cx="3420124" cy="73545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en-US" sz="1400" b="1">
                <a:solidFill>
                  <a:schemeClr val="tx2"/>
                </a:solidFill>
                <a:cs typeface="Calibri"/>
              </a:rPr>
              <a:t>IMPORTANT</a:t>
            </a:r>
            <a:br>
              <a:rPr lang="en-US" sz="1000" b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</a:br>
            <a:r>
              <a:rPr lang="en-US" sz="1100" b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To prevent a Quality Check Code, avoid touching the sensors or pressing the center of the cartridge.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00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3C93864-D696-EC5C-B7FB-379D22AC0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3" y="4132308"/>
            <a:ext cx="457137" cy="457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039A9-CABA-6E37-3B53-9C8EA2067D6C}"/>
              </a:ext>
            </a:extLst>
          </p:cNvPr>
          <p:cNvSpPr txBox="1"/>
          <p:nvPr/>
        </p:nvSpPr>
        <p:spPr>
          <a:xfrm>
            <a:off x="481038" y="1339450"/>
            <a:ext cx="346638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088" indent="-319088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1400"/>
              <a:t>Carefully tear open the cartridge pouch or portion pack where indicated</a:t>
            </a:r>
          </a:p>
          <a:p>
            <a:pPr marL="319088" indent="-3190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/>
              <a:t>Hold the cartridge by the sides </a:t>
            </a:r>
            <a:br>
              <a:rPr lang="en-US" altLang="en-US" sz="1400"/>
            </a:br>
            <a:r>
              <a:rPr lang="en-US" altLang="en-US" sz="1400"/>
              <a:t>or the bottom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CBA6B-3FA9-7315-9589-4E474A763B3A}"/>
              </a:ext>
            </a:extLst>
          </p:cNvPr>
          <p:cNvSpPr txBox="1"/>
          <p:nvPr/>
        </p:nvSpPr>
        <p:spPr>
          <a:xfrm>
            <a:off x="466002" y="1011192"/>
            <a:ext cx="76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chemeClr val="accent6"/>
                </a:solidFill>
              </a:rPr>
              <a:t>DOs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51F0D-2B5C-E338-8845-E4CFA4E821D3}"/>
              </a:ext>
            </a:extLst>
          </p:cNvPr>
          <p:cNvSpPr txBox="1"/>
          <p:nvPr/>
        </p:nvSpPr>
        <p:spPr>
          <a:xfrm>
            <a:off x="364661" y="2826593"/>
            <a:ext cx="343039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088" indent="-3190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/>
              <a:t>Do not touch the sensors </a:t>
            </a:r>
          </a:p>
          <a:p>
            <a:pPr marL="319088" indent="-3190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/>
              <a:t>Do not apply pressure to the center of the cartridge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78C435-D8EF-704F-0342-F2709397C046}"/>
              </a:ext>
            </a:extLst>
          </p:cNvPr>
          <p:cNvSpPr txBox="1"/>
          <p:nvPr/>
        </p:nvSpPr>
        <p:spPr>
          <a:xfrm>
            <a:off x="364661" y="2548464"/>
            <a:ext cx="104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chemeClr val="tx2"/>
                </a:solidFill>
              </a:rPr>
              <a:t>DON'Ts</a:t>
            </a:r>
          </a:p>
        </p:txBody>
      </p:sp>
      <p:pic>
        <p:nvPicPr>
          <p:cNvPr id="59" name="object 32">
            <a:extLst>
              <a:ext uri="{FF2B5EF4-FFF2-40B4-BE49-F238E27FC236}">
                <a16:creationId xmlns:a16="http://schemas.microsoft.com/office/drawing/2014/main" id="{D5396227-D6FF-6BB3-7F46-E73792F44C9D}"/>
              </a:ext>
            </a:extLst>
          </p:cNvPr>
          <p:cNvPicPr/>
          <p:nvPr/>
        </p:nvPicPr>
        <p:blipFill>
          <a:blip r:embed="rId4" cstate="print"/>
          <a:srcRect l="16675" t="3785" r="3784" b="1560"/>
          <a:stretch/>
        </p:blipFill>
        <p:spPr>
          <a:xfrm>
            <a:off x="4021710" y="1391462"/>
            <a:ext cx="1837335" cy="102695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32F627C8-2006-2EB0-AFCD-DD2A284661B0}"/>
              </a:ext>
            </a:extLst>
          </p:cNvPr>
          <p:cNvGrpSpPr/>
          <p:nvPr/>
        </p:nvGrpSpPr>
        <p:grpSpPr>
          <a:xfrm>
            <a:off x="4927349" y="1071464"/>
            <a:ext cx="189799" cy="180829"/>
            <a:chOff x="5238291" y="1657350"/>
            <a:chExt cx="306521" cy="219075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F7FCC3-4DBC-13F5-22E1-D2BC0C3C946E}"/>
                </a:ext>
              </a:extLst>
            </p:cNvPr>
            <p:cNvCxnSpPr>
              <a:cxnSpLocks/>
            </p:cNvCxnSpPr>
            <p:nvPr/>
          </p:nvCxnSpPr>
          <p:spPr>
            <a:xfrm>
              <a:off x="5238291" y="1790241"/>
              <a:ext cx="86184" cy="86184"/>
            </a:xfrm>
            <a:prstGeom prst="line">
              <a:avLst/>
            </a:prstGeom>
            <a:ln w="508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2562F0C-121C-8DB7-91C2-3CE0E395FEF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25737" y="1657350"/>
              <a:ext cx="219075" cy="219075"/>
            </a:xfrm>
            <a:prstGeom prst="line">
              <a:avLst/>
            </a:prstGeom>
            <a:ln w="508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object 25">
            <a:extLst>
              <a:ext uri="{FF2B5EF4-FFF2-40B4-BE49-F238E27FC236}">
                <a16:creationId xmlns:a16="http://schemas.microsoft.com/office/drawing/2014/main" id="{3929D288-B005-5B2C-50E1-C013A960B51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9066" y="1391462"/>
            <a:ext cx="1234832" cy="9700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4" name="object 27">
            <a:extLst>
              <a:ext uri="{FF2B5EF4-FFF2-40B4-BE49-F238E27FC236}">
                <a16:creationId xmlns:a16="http://schemas.microsoft.com/office/drawing/2014/main" id="{28393E1C-AD61-36A2-A3E9-904954FCD51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7189" y="1394777"/>
            <a:ext cx="1187596" cy="9700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9C82AC0-448B-3710-07C9-6C6EBEED82EF}"/>
              </a:ext>
            </a:extLst>
          </p:cNvPr>
          <p:cNvGrpSpPr/>
          <p:nvPr/>
        </p:nvGrpSpPr>
        <p:grpSpPr>
          <a:xfrm>
            <a:off x="7273323" y="1063148"/>
            <a:ext cx="189799" cy="180829"/>
            <a:chOff x="5238291" y="1657350"/>
            <a:chExt cx="306521" cy="21907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572A993-549B-0402-AF57-4BEB2B95800B}"/>
                </a:ext>
              </a:extLst>
            </p:cNvPr>
            <p:cNvCxnSpPr>
              <a:cxnSpLocks/>
            </p:cNvCxnSpPr>
            <p:nvPr/>
          </p:nvCxnSpPr>
          <p:spPr>
            <a:xfrm>
              <a:off x="5238291" y="1790241"/>
              <a:ext cx="86184" cy="86184"/>
            </a:xfrm>
            <a:prstGeom prst="line">
              <a:avLst/>
            </a:prstGeom>
            <a:ln w="508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FC17B23-D0DC-FF21-AD29-3879927D8B2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25737" y="1657350"/>
              <a:ext cx="219075" cy="219075"/>
            </a:xfrm>
            <a:prstGeom prst="line">
              <a:avLst/>
            </a:prstGeom>
            <a:ln w="508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B4F7C9E-43AF-673F-3E0A-474C8EA63309}"/>
              </a:ext>
            </a:extLst>
          </p:cNvPr>
          <p:cNvGrpSpPr/>
          <p:nvPr/>
        </p:nvGrpSpPr>
        <p:grpSpPr>
          <a:xfrm>
            <a:off x="6450647" y="1190302"/>
            <a:ext cx="1811816" cy="149148"/>
            <a:chOff x="6425735" y="855124"/>
            <a:chExt cx="1811816" cy="14914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824046F-00D3-496C-290F-569C66FB0F99}"/>
                </a:ext>
              </a:extLst>
            </p:cNvPr>
            <p:cNvCxnSpPr/>
            <p:nvPr/>
          </p:nvCxnSpPr>
          <p:spPr>
            <a:xfrm>
              <a:off x="6425735" y="855124"/>
              <a:ext cx="181181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10BD1D8-1258-78C8-19C5-4E345938BE8F}"/>
                </a:ext>
              </a:extLst>
            </p:cNvPr>
            <p:cNvCxnSpPr/>
            <p:nvPr/>
          </p:nvCxnSpPr>
          <p:spPr>
            <a:xfrm>
              <a:off x="8237551" y="855124"/>
              <a:ext cx="0" cy="14914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6C0260F-3299-F278-DA2C-0B4753221920}"/>
                </a:ext>
              </a:extLst>
            </p:cNvPr>
            <p:cNvCxnSpPr/>
            <p:nvPr/>
          </p:nvCxnSpPr>
          <p:spPr>
            <a:xfrm>
              <a:off x="6427060" y="855124"/>
              <a:ext cx="0" cy="14914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B1DD170-168F-EB48-E0A8-E65D3EACCCCE}"/>
              </a:ext>
            </a:extLst>
          </p:cNvPr>
          <p:cNvGrpSpPr/>
          <p:nvPr/>
        </p:nvGrpSpPr>
        <p:grpSpPr>
          <a:xfrm>
            <a:off x="4015768" y="2619579"/>
            <a:ext cx="4578130" cy="1262727"/>
            <a:chOff x="4062950" y="2817625"/>
            <a:chExt cx="4578130" cy="126272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EAFB015-A9FA-0F23-9FB1-87D8EA3BF0B5}"/>
                </a:ext>
              </a:extLst>
            </p:cNvPr>
            <p:cNvGrpSpPr/>
            <p:nvPr/>
          </p:nvGrpSpPr>
          <p:grpSpPr>
            <a:xfrm>
              <a:off x="4062950" y="3135771"/>
              <a:ext cx="4578130" cy="944581"/>
              <a:chOff x="4038038" y="2800594"/>
              <a:chExt cx="3913532" cy="807458"/>
            </a:xfrm>
          </p:grpSpPr>
          <p:pic>
            <p:nvPicPr>
              <p:cNvPr id="32" name="object 17">
                <a:extLst>
                  <a:ext uri="{FF2B5EF4-FFF2-40B4-BE49-F238E27FC236}">
                    <a16:creationId xmlns:a16="http://schemas.microsoft.com/office/drawing/2014/main" id="{F282D5C3-B2D1-659A-8EE9-29358A59B3F4}"/>
                  </a:ext>
                </a:extLst>
              </p:cNvPr>
              <p:cNvPicPr/>
              <p:nvPr/>
            </p:nvPicPr>
            <p:blipFill>
              <a:blip r:embed="rId7" cstate="print"/>
              <a:srcRect r="10721"/>
              <a:stretch/>
            </p:blipFill>
            <p:spPr>
              <a:xfrm>
                <a:off x="4038038" y="2805303"/>
                <a:ext cx="886529" cy="795104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43" name="object 21">
                <a:extLst>
                  <a:ext uri="{FF2B5EF4-FFF2-40B4-BE49-F238E27FC236}">
                    <a16:creationId xmlns:a16="http://schemas.microsoft.com/office/drawing/2014/main" id="{8A2D2C4E-B060-FA35-F7DB-A1BC3D66586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070346" y="2802434"/>
                <a:ext cx="887755" cy="780102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22" name="object 13">
                <a:extLst>
                  <a:ext uri="{FF2B5EF4-FFF2-40B4-BE49-F238E27FC236}">
                    <a16:creationId xmlns:a16="http://schemas.microsoft.com/office/drawing/2014/main" id="{833F341A-4A65-DEFA-83E8-3CE766BAD7FE}"/>
                  </a:ext>
                </a:extLst>
              </p:cNvPr>
              <p:cNvPicPr/>
              <p:nvPr/>
            </p:nvPicPr>
            <p:blipFill>
              <a:blip r:embed="rId9" cstate="print"/>
              <a:srcRect r="10597"/>
              <a:stretch/>
            </p:blipFill>
            <p:spPr>
              <a:xfrm>
                <a:off x="7063815" y="2800594"/>
                <a:ext cx="887755" cy="801251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13" name="object 9">
                <a:extLst>
                  <a:ext uri="{FF2B5EF4-FFF2-40B4-BE49-F238E27FC236}">
                    <a16:creationId xmlns:a16="http://schemas.microsoft.com/office/drawing/2014/main" id="{B73BEE7E-3DA3-E75D-28E8-98830C285E05}"/>
                  </a:ext>
                </a:extLst>
              </p:cNvPr>
              <p:cNvPicPr/>
              <p:nvPr/>
            </p:nvPicPr>
            <p:blipFill>
              <a:blip r:embed="rId10" cstate="print"/>
              <a:srcRect r="11294"/>
              <a:stretch/>
            </p:blipFill>
            <p:spPr>
              <a:xfrm>
                <a:off x="5017911" y="2802434"/>
                <a:ext cx="839435" cy="805618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FC38C5A-5C4A-0AF0-8A64-BCFDBFDC0C27}"/>
                </a:ext>
              </a:extLst>
            </p:cNvPr>
            <p:cNvGrpSpPr/>
            <p:nvPr/>
          </p:nvGrpSpPr>
          <p:grpSpPr>
            <a:xfrm>
              <a:off x="7421882" y="2817625"/>
              <a:ext cx="180684" cy="219075"/>
              <a:chOff x="5272768" y="1851932"/>
              <a:chExt cx="269421" cy="269421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A13A3D8-BF38-F11E-FEA0-DDCC1091A9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2768" y="1851932"/>
                <a:ext cx="269421" cy="26942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2A6C1C3-95C6-18D4-AAC8-739524E2F7D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272768" y="1851932"/>
                <a:ext cx="269421" cy="26942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1B0B5ED-B198-AA84-2092-B98A28CAEA1D}"/>
                </a:ext>
              </a:extLst>
            </p:cNvPr>
            <p:cNvGrpSpPr/>
            <p:nvPr/>
          </p:nvGrpSpPr>
          <p:grpSpPr>
            <a:xfrm>
              <a:off x="5052312" y="2826593"/>
              <a:ext cx="180684" cy="219075"/>
              <a:chOff x="5272768" y="1851932"/>
              <a:chExt cx="269421" cy="26942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EAFBD38-7F28-CD76-0517-9D95F92E24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2768" y="1851932"/>
                <a:ext cx="269421" cy="26942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38CC503-1A04-309F-DF40-BFB1AF1C67A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272768" y="1851932"/>
                <a:ext cx="269421" cy="26942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66F6168-1AB3-9CAD-0E8A-F35F6185A765}"/>
                </a:ext>
              </a:extLst>
            </p:cNvPr>
            <p:cNvGrpSpPr/>
            <p:nvPr/>
          </p:nvGrpSpPr>
          <p:grpSpPr>
            <a:xfrm>
              <a:off x="6572992" y="2962126"/>
              <a:ext cx="1811816" cy="149148"/>
              <a:chOff x="6425735" y="855124"/>
              <a:chExt cx="1811816" cy="149148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7E4500F-A5E4-8FC3-BCF6-E65D133DCB8D}"/>
                  </a:ext>
                </a:extLst>
              </p:cNvPr>
              <p:cNvCxnSpPr/>
              <p:nvPr/>
            </p:nvCxnSpPr>
            <p:spPr>
              <a:xfrm>
                <a:off x="6425735" y="855124"/>
                <a:ext cx="1811816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AE11426-9345-3063-BA5C-C894F994C321}"/>
                  </a:ext>
                </a:extLst>
              </p:cNvPr>
              <p:cNvCxnSpPr/>
              <p:nvPr/>
            </p:nvCxnSpPr>
            <p:spPr>
              <a:xfrm>
                <a:off x="8237551" y="855124"/>
                <a:ext cx="0" cy="14914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9E39DEC-535E-9734-F68B-F3E97CFA47F9}"/>
                  </a:ext>
                </a:extLst>
              </p:cNvPr>
              <p:cNvCxnSpPr/>
              <p:nvPr/>
            </p:nvCxnSpPr>
            <p:spPr>
              <a:xfrm>
                <a:off x="6427060" y="855124"/>
                <a:ext cx="0" cy="14914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DFF1065-FBD3-F489-B18E-0E2D709500C6}"/>
                </a:ext>
              </a:extLst>
            </p:cNvPr>
            <p:cNvGrpSpPr/>
            <p:nvPr/>
          </p:nvGrpSpPr>
          <p:grpSpPr>
            <a:xfrm>
              <a:off x="4268744" y="2980988"/>
              <a:ext cx="1811816" cy="149148"/>
              <a:chOff x="6425735" y="855124"/>
              <a:chExt cx="1811816" cy="149148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84D87B6-DDD8-E85D-0204-02812C562450}"/>
                  </a:ext>
                </a:extLst>
              </p:cNvPr>
              <p:cNvCxnSpPr/>
              <p:nvPr/>
            </p:nvCxnSpPr>
            <p:spPr>
              <a:xfrm>
                <a:off x="6425735" y="855124"/>
                <a:ext cx="1811816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54DB188-E89C-6043-4BE7-FF59B147DBA9}"/>
                  </a:ext>
                </a:extLst>
              </p:cNvPr>
              <p:cNvCxnSpPr/>
              <p:nvPr/>
            </p:nvCxnSpPr>
            <p:spPr>
              <a:xfrm>
                <a:off x="8237551" y="855124"/>
                <a:ext cx="0" cy="14914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E68D9F0-B9B2-3BD0-A870-6C7FF92D8CB1}"/>
                  </a:ext>
                </a:extLst>
              </p:cNvPr>
              <p:cNvCxnSpPr/>
              <p:nvPr/>
            </p:nvCxnSpPr>
            <p:spPr>
              <a:xfrm>
                <a:off x="6427060" y="855124"/>
                <a:ext cx="0" cy="14914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1AB1E3B-5E2C-4922-CF43-17186883E636}"/>
              </a:ext>
            </a:extLst>
          </p:cNvPr>
          <p:cNvCxnSpPr/>
          <p:nvPr/>
        </p:nvCxnSpPr>
        <p:spPr>
          <a:xfrm flipV="1">
            <a:off x="429863" y="3852456"/>
            <a:ext cx="3283396" cy="2090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2642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FD313-C60A-CEDD-D6C3-F6BB6A3E4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23F103A-4EF7-258A-11C6-995A6A90EF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5573E2-3B4A-1383-5581-1ACED04516C3}"/>
              </a:ext>
            </a:extLst>
          </p:cNvPr>
          <p:cNvSpPr txBox="1">
            <a:spLocks/>
          </p:cNvSpPr>
          <p:nvPr/>
        </p:nvSpPr>
        <p:spPr>
          <a:xfrm>
            <a:off x="502920" y="2360798"/>
            <a:ext cx="8138160" cy="1234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FFFFFF"/>
                </a:solidFill>
                <a:cs typeface="Georgia"/>
              </a:rPr>
              <a:t>Sample Collection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8FB77B4-8C38-E252-4D85-6196128019D2}"/>
              </a:ext>
            </a:extLst>
          </p:cNvPr>
          <p:cNvSpPr txBox="1">
            <a:spLocks/>
          </p:cNvSpPr>
          <p:nvPr/>
        </p:nvSpPr>
        <p:spPr>
          <a:xfrm>
            <a:off x="502920" y="1995814"/>
            <a:ext cx="8138160" cy="480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>
                <a:solidFill>
                  <a:schemeClr val="accent1"/>
                </a:solidFill>
                <a:latin typeface="+mn-lt"/>
              </a:rPr>
              <a:t>i-STAT CARTRIDGE HANDLING &amp; SAMPLE COLLECTION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5B2BB10-D9EE-25CD-FD26-A697B56FB14B}"/>
              </a:ext>
            </a:extLst>
          </p:cNvPr>
          <p:cNvSpPr txBox="1"/>
          <p:nvPr/>
        </p:nvSpPr>
        <p:spPr>
          <a:xfrm>
            <a:off x="495300" y="4714603"/>
            <a:ext cx="739203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Alinity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Cartridge Handling and Sample Collection | APOC-25002608.2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6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1C29B-D1D7-DB18-44CF-353E4DBE3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455E515-1DCC-2972-908E-B2807F7407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48" y="1736525"/>
            <a:ext cx="2438329" cy="993929"/>
          </a:xfrm>
        </p:spPr>
        <p:txBody>
          <a:bodyPr/>
          <a:lstStyle/>
          <a:p>
            <a:r>
              <a:rPr lang="en-US" altLang="en-US" sz="1600" cap="none" spc="-10" dirty="0" err="1">
                <a:solidFill>
                  <a:schemeClr val="accent3"/>
                </a:solidFill>
                <a:cs typeface="Calibri"/>
              </a:rPr>
              <a:t>i</a:t>
            </a:r>
            <a:r>
              <a:rPr lang="en-US" altLang="en-US" sz="1600" cap="none" spc="-10" dirty="0">
                <a:solidFill>
                  <a:schemeClr val="accent3"/>
                </a:solidFill>
                <a:cs typeface="Calibri"/>
              </a:rPr>
              <a:t>-STAT ALINITY SYSTEM CAN BE USED WITH THE </a:t>
            </a:r>
            <a:br>
              <a:rPr lang="en-US" altLang="en-US" sz="1600" cap="none" spc="-10" dirty="0">
                <a:solidFill>
                  <a:schemeClr val="accent3"/>
                </a:solidFill>
                <a:cs typeface="Calibri"/>
              </a:rPr>
            </a:br>
            <a:r>
              <a:rPr lang="en-US" altLang="en-US" sz="1600" cap="none" spc="-10" dirty="0">
                <a:solidFill>
                  <a:schemeClr val="accent3"/>
                </a:solidFill>
                <a:cs typeface="Calibri"/>
              </a:rPr>
              <a:t>FOLLOWING SAMPLE TYPES:</a:t>
            </a:r>
            <a:endParaRPr lang="en-US" sz="1600" cap="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C97B0-03AF-720F-38AE-ED2A76A0C7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539DA31-B1E3-C7A9-534E-E716EB38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Collection Techniques </a:t>
            </a:r>
          </a:p>
        </p:txBody>
      </p:sp>
      <p:grpSp>
        <p:nvGrpSpPr>
          <p:cNvPr id="16" name="object 9">
            <a:extLst>
              <a:ext uri="{FF2B5EF4-FFF2-40B4-BE49-F238E27FC236}">
                <a16:creationId xmlns:a16="http://schemas.microsoft.com/office/drawing/2014/main" id="{1EEAC11F-83F0-B3DC-0C59-A04C559F695E}"/>
              </a:ext>
            </a:extLst>
          </p:cNvPr>
          <p:cNvGrpSpPr/>
          <p:nvPr/>
        </p:nvGrpSpPr>
        <p:grpSpPr>
          <a:xfrm>
            <a:off x="3507463" y="1750058"/>
            <a:ext cx="4275814" cy="1320708"/>
            <a:chOff x="4572000" y="2034195"/>
            <a:chExt cx="5754130" cy="1777329"/>
          </a:xfrm>
        </p:grpSpPr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1B9AF18C-EBBA-AB65-FA41-50A56B9A125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2057400"/>
              <a:ext cx="1723644" cy="1754124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18" name="object 11">
              <a:extLst>
                <a:ext uri="{FF2B5EF4-FFF2-40B4-BE49-F238E27FC236}">
                  <a16:creationId xmlns:a16="http://schemas.microsoft.com/office/drawing/2014/main" id="{02908B77-43F0-6D6B-741B-D806F98F22C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6573" y="2061209"/>
              <a:ext cx="1905000" cy="1746503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19" name="object 12">
              <a:extLst>
                <a:ext uri="{FF2B5EF4-FFF2-40B4-BE49-F238E27FC236}">
                  <a16:creationId xmlns:a16="http://schemas.microsoft.com/office/drawing/2014/main" id="{33465CDF-2B18-7678-481A-1F1120EA5186}"/>
                </a:ext>
              </a:extLst>
            </p:cNvPr>
            <p:cNvPicPr/>
            <p:nvPr/>
          </p:nvPicPr>
          <p:blipFill>
            <a:blip r:embed="rId5" cstate="print"/>
            <a:srcRect t="2758"/>
            <a:stretch/>
          </p:blipFill>
          <p:spPr>
            <a:xfrm>
              <a:off x="8922501" y="2034195"/>
              <a:ext cx="1403629" cy="1718609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</p:grp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7220E2A-6DBD-5EE8-6F1D-1299E00A61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8" y="3892557"/>
            <a:ext cx="457137" cy="457137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5C5799A2-948C-AC6E-C891-1D1D92DB6B63}"/>
              </a:ext>
            </a:extLst>
          </p:cNvPr>
          <p:cNvSpPr txBox="1"/>
          <p:nvPr/>
        </p:nvSpPr>
        <p:spPr>
          <a:xfrm>
            <a:off x="1242406" y="3892557"/>
            <a:ext cx="7324079" cy="6123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en-US" sz="1400" b="1" dirty="0">
                <a:solidFill>
                  <a:schemeClr val="tx2"/>
                </a:solidFill>
                <a:cs typeface="Calibri"/>
              </a:rPr>
              <a:t>IMPORTANT</a:t>
            </a:r>
            <a:b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</a:br>
            <a:r>
              <a:rPr lang="en-US" sz="1200" b="1" dirty="0">
                <a:cs typeface="Calibri"/>
              </a:rPr>
              <a:t>Follow your hospitals procedures for proper sample collection. Correlate the results with the patient’s status</a:t>
            </a:r>
            <a:r>
              <a:rPr lang="en-US" sz="1200" b="1" dirty="0">
                <a:latin typeface="Georgia" panose="02040502050405020303" pitchFamily="18" charset="0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lang="en-US" sz="1200" b="1" dirty="0">
              <a:latin typeface="Georgia" panose="02040502050405020303" pitchFamily="18" charset="0"/>
              <a:cs typeface="Calibri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BF6B537-BA0E-A859-B7F1-A68E44519F4D}"/>
              </a:ext>
            </a:extLst>
          </p:cNvPr>
          <p:cNvCxnSpPr>
            <a:cxnSpLocks/>
          </p:cNvCxnSpPr>
          <p:nvPr/>
        </p:nvCxnSpPr>
        <p:spPr>
          <a:xfrm>
            <a:off x="563451" y="3563262"/>
            <a:ext cx="760360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051FC9BD-34CB-37C5-4E4F-0E80381E5206}"/>
              </a:ext>
            </a:extLst>
          </p:cNvPr>
          <p:cNvSpPr txBox="1">
            <a:spLocks/>
          </p:cNvSpPr>
          <p:nvPr/>
        </p:nvSpPr>
        <p:spPr>
          <a:xfrm>
            <a:off x="3602880" y="1314195"/>
            <a:ext cx="4388675" cy="9939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kern="1200" cap="all" spc="150" baseline="0">
                <a:solidFill>
                  <a:schemeClr val="accent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en-US" sz="1800" b="1"/>
              <a:t>Arterial  </a:t>
            </a:r>
            <a:r>
              <a:rPr lang="en-US" sz="1800" b="1">
                <a:solidFill>
                  <a:schemeClr val="accent3"/>
                </a:solidFill>
              </a:rPr>
              <a:t>|</a:t>
            </a:r>
            <a:r>
              <a:rPr lang="en-US" sz="1800" b="1"/>
              <a:t>    Venous    </a:t>
            </a:r>
            <a:r>
              <a:rPr lang="en-US" sz="1800" b="1">
                <a:solidFill>
                  <a:schemeClr val="accent3"/>
                </a:solidFill>
              </a:rPr>
              <a:t>|</a:t>
            </a:r>
            <a:r>
              <a:rPr lang="en-US" sz="1800" b="1"/>
              <a:t>  Capillary 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F1554FC4-BE5F-8769-EA80-E134A7E228B9}"/>
              </a:ext>
            </a:extLst>
          </p:cNvPr>
          <p:cNvSpPr txBox="1"/>
          <p:nvPr/>
        </p:nvSpPr>
        <p:spPr>
          <a:xfrm>
            <a:off x="1242406" y="4184513"/>
            <a:ext cx="7603607" cy="7200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b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</a:br>
            <a:r>
              <a:rPr lang="en-US" sz="1100" b="1" dirty="0"/>
              <a:t>Sample type varies based upon cartridge type. See Instructions for Use (IFU) documents on the APOC website </a:t>
            </a:r>
            <a:r>
              <a:rPr lang="en-US" sz="1100" b="1" dirty="0">
                <a:hlinkClick r:id="rId7"/>
              </a:rPr>
              <a:t>www.globalpointofcare.abbott</a:t>
            </a:r>
            <a:r>
              <a:rPr lang="en-US" sz="1100" b="1" dirty="0"/>
              <a:t> to determine the appropriate sample type for the cartridge being used</a:t>
            </a:r>
            <a:endParaRPr lang="en-US" sz="1100" b="1" dirty="0">
              <a:latin typeface="Georgia" panose="02040502050405020303" pitchFamily="18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lang="en-US" sz="1200" b="1" dirty="0">
              <a:latin typeface="Georgia" panose="02040502050405020303" pitchFamily="18" charset="0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57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19073-A494-CEDB-9825-2FF8B5AC3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6BEDC-7A3B-B595-16E7-128C4A7889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9BFAA49-5269-2B8B-CBD3-C645E796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Collection | Evacuated Tube </a:t>
            </a:r>
          </a:p>
        </p:txBody>
      </p:sp>
      <p:pic>
        <p:nvPicPr>
          <p:cNvPr id="16" name="object 12">
            <a:extLst>
              <a:ext uri="{FF2B5EF4-FFF2-40B4-BE49-F238E27FC236}">
                <a16:creationId xmlns:a16="http://schemas.microsoft.com/office/drawing/2014/main" id="{A15C98E7-6515-E6B1-1FAE-6C86798CBF6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821" y="1445710"/>
            <a:ext cx="2079578" cy="207872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9549903-0CA7-B7B6-89A8-20D318DCB512}"/>
              </a:ext>
            </a:extLst>
          </p:cNvPr>
          <p:cNvGrpSpPr/>
          <p:nvPr/>
        </p:nvGrpSpPr>
        <p:grpSpPr>
          <a:xfrm>
            <a:off x="3928248" y="1203734"/>
            <a:ext cx="414451" cy="296214"/>
            <a:chOff x="5238291" y="1657350"/>
            <a:chExt cx="306521" cy="21907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CDE382D-72A6-A935-4054-B7ACF51C491E}"/>
                </a:ext>
              </a:extLst>
            </p:cNvPr>
            <p:cNvCxnSpPr>
              <a:cxnSpLocks/>
            </p:cNvCxnSpPr>
            <p:nvPr/>
          </p:nvCxnSpPr>
          <p:spPr>
            <a:xfrm>
              <a:off x="5238291" y="1790241"/>
              <a:ext cx="86184" cy="86184"/>
            </a:xfrm>
            <a:prstGeom prst="line">
              <a:avLst/>
            </a:prstGeom>
            <a:ln w="635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209EE6E-0D8A-8AFD-8B1B-89DBDA909E5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25737" y="1657350"/>
              <a:ext cx="219075" cy="219075"/>
            </a:xfrm>
            <a:prstGeom prst="line">
              <a:avLst/>
            </a:prstGeom>
            <a:ln w="635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object 9">
            <a:extLst>
              <a:ext uri="{FF2B5EF4-FFF2-40B4-BE49-F238E27FC236}">
                <a16:creationId xmlns:a16="http://schemas.microsoft.com/office/drawing/2014/main" id="{BE4FAAD2-FD62-9F9E-F403-863092705555}"/>
              </a:ext>
            </a:extLst>
          </p:cNvPr>
          <p:cNvPicPr/>
          <p:nvPr/>
        </p:nvPicPr>
        <p:blipFill>
          <a:blip r:embed="rId4" cstate="print"/>
          <a:srcRect b="11229"/>
          <a:stretch/>
        </p:blipFill>
        <p:spPr>
          <a:xfrm>
            <a:off x="6330784" y="1417024"/>
            <a:ext cx="2102309" cy="210741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5BD5E29-537A-6F50-F5CB-BFE9C3B139F1}"/>
              </a:ext>
            </a:extLst>
          </p:cNvPr>
          <p:cNvGrpSpPr/>
          <p:nvPr/>
        </p:nvGrpSpPr>
        <p:grpSpPr>
          <a:xfrm>
            <a:off x="6526164" y="1203734"/>
            <a:ext cx="296214" cy="296214"/>
            <a:chOff x="5272768" y="1851932"/>
            <a:chExt cx="269421" cy="26942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D3D35C-7A98-B1D2-97F9-EA68CC0AC0A4}"/>
                </a:ext>
              </a:extLst>
            </p:cNvPr>
            <p:cNvCxnSpPr>
              <a:cxnSpLocks/>
            </p:cNvCxnSpPr>
            <p:nvPr/>
          </p:nvCxnSpPr>
          <p:spPr>
            <a:xfrm>
              <a:off x="5272768" y="1851932"/>
              <a:ext cx="269421" cy="269421"/>
            </a:xfrm>
            <a:prstGeom prst="line">
              <a:avLst/>
            </a:prstGeom>
            <a:ln w="635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B66DDB-3219-BB11-7B6B-D86BDD105D3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272768" y="1851932"/>
              <a:ext cx="269421" cy="269421"/>
            </a:xfrm>
            <a:prstGeom prst="line">
              <a:avLst/>
            </a:prstGeom>
            <a:ln w="635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6427A2-7368-BC82-32F0-9E30D4C861C9}"/>
              </a:ext>
            </a:extLst>
          </p:cNvPr>
          <p:cNvSpPr txBox="1"/>
          <p:nvPr/>
        </p:nvSpPr>
        <p:spPr>
          <a:xfrm>
            <a:off x="744567" y="1441683"/>
            <a:ext cx="248366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solidFill>
                  <a:schemeClr val="accent3"/>
                </a:solidFill>
              </a:rPr>
              <a:t>ENSURE EVACUATED TUBES ARE FILLED ACCORDING TO THE TUBE MANUFACTURER’S RECOMMENDATION.</a:t>
            </a:r>
            <a:endParaRPr lang="en-US" sz="1600" baseline="3000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2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C8719-14DA-133B-0829-62DDC15D9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1386F32-00B7-87A1-940E-ED4ED0BF935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1747" y="1916971"/>
            <a:ext cx="3214668" cy="1412908"/>
          </a:xfrm>
        </p:spPr>
        <p:txBody>
          <a:bodyPr/>
          <a:lstStyle/>
          <a:p>
            <a:pPr marR="0">
              <a:buClr>
                <a:srgbClr val="000000"/>
              </a:buClr>
            </a:pPr>
            <a:r>
              <a:rPr lang="en-US" sz="1800">
                <a:solidFill>
                  <a:schemeClr val="accent3"/>
                </a:solidFill>
                <a:latin typeface="+mn-lt"/>
              </a:rPr>
              <a:t>MIXING MATTERS! </a:t>
            </a:r>
          </a:p>
          <a:p>
            <a:pPr marR="0">
              <a:buClr>
                <a:srgbClr val="000000"/>
              </a:buClr>
            </a:pPr>
            <a:r>
              <a:rPr lang="en-US">
                <a:latin typeface="+mn-lt"/>
              </a:rPr>
              <a:t>Mix sample by gently inverting tube at least </a:t>
            </a:r>
            <a:r>
              <a:rPr lang="en-US" b="1">
                <a:latin typeface="+mn-lt"/>
              </a:rPr>
              <a:t>10 times</a:t>
            </a:r>
            <a:r>
              <a:rPr lang="en-US">
                <a:latin typeface="+mn-lt"/>
              </a:rPr>
              <a:t>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52E0F-A1EB-79A6-54F4-095F98E71F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DFFFE994-A171-A9F1-11BF-A80498C7B156}"/>
              </a:ext>
            </a:extLst>
          </p:cNvPr>
          <p:cNvSpPr txBox="1">
            <a:spLocks/>
          </p:cNvSpPr>
          <p:nvPr/>
        </p:nvSpPr>
        <p:spPr>
          <a:xfrm>
            <a:off x="520595" y="329375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Sample Mixing | Evacuated Tube </a:t>
            </a:r>
          </a:p>
        </p:txBody>
      </p:sp>
      <p:pic>
        <p:nvPicPr>
          <p:cNvPr id="3" name="object 8">
            <a:extLst>
              <a:ext uri="{FF2B5EF4-FFF2-40B4-BE49-F238E27FC236}">
                <a16:creationId xmlns:a16="http://schemas.microsoft.com/office/drawing/2014/main" id="{D7CCFBCB-ECA0-4625-3B65-48DE587A7B26}"/>
              </a:ext>
            </a:extLst>
          </p:cNvPr>
          <p:cNvPicPr/>
          <p:nvPr/>
        </p:nvPicPr>
        <p:blipFill>
          <a:blip r:embed="rId3" cstate="print"/>
          <a:srcRect t="19418" r="11579" b="4994"/>
          <a:stretch/>
        </p:blipFill>
        <p:spPr>
          <a:xfrm>
            <a:off x="4105280" y="1916972"/>
            <a:ext cx="1834344" cy="184349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9" name="object 10">
            <a:extLst>
              <a:ext uri="{FF2B5EF4-FFF2-40B4-BE49-F238E27FC236}">
                <a16:creationId xmlns:a16="http://schemas.microsoft.com/office/drawing/2014/main" id="{00ECFB15-981F-296F-6B18-C50E90F26F36}"/>
              </a:ext>
            </a:extLst>
          </p:cNvPr>
          <p:cNvPicPr/>
          <p:nvPr/>
        </p:nvPicPr>
        <p:blipFill>
          <a:blip r:embed="rId4" cstate="print"/>
          <a:srcRect r="18462" b="11728"/>
          <a:stretch/>
        </p:blipFill>
        <p:spPr>
          <a:xfrm>
            <a:off x="6347791" y="1916971"/>
            <a:ext cx="1916297" cy="184349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9B64F2-C2F5-3EAB-D0D2-81BA38DEC14C}"/>
              </a:ext>
            </a:extLst>
          </p:cNvPr>
          <p:cNvGrpSpPr/>
          <p:nvPr/>
        </p:nvGrpSpPr>
        <p:grpSpPr>
          <a:xfrm>
            <a:off x="5812464" y="1461830"/>
            <a:ext cx="908520" cy="910282"/>
            <a:chOff x="5312567" y="1761358"/>
            <a:chExt cx="908520" cy="9102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228F67-AB19-4D90-CB8D-E193A55F2957}"/>
                </a:ext>
              </a:extLst>
            </p:cNvPr>
            <p:cNvSpPr/>
            <p:nvPr/>
          </p:nvSpPr>
          <p:spPr>
            <a:xfrm>
              <a:off x="5312567" y="1761358"/>
              <a:ext cx="908520" cy="9102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600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C71C80E-66C0-F0CB-850C-764ABB12C5E8}"/>
                </a:ext>
              </a:extLst>
            </p:cNvPr>
            <p:cNvGrpSpPr/>
            <p:nvPr/>
          </p:nvGrpSpPr>
          <p:grpSpPr>
            <a:xfrm>
              <a:off x="5444215" y="1907765"/>
              <a:ext cx="636713" cy="695965"/>
              <a:chOff x="5358334" y="1757974"/>
              <a:chExt cx="339516" cy="371111"/>
            </a:xfrm>
          </p:grpSpPr>
          <p:sp>
            <p:nvSpPr>
              <p:cNvPr id="10" name="TextBox 18">
                <a:extLst>
                  <a:ext uri="{FF2B5EF4-FFF2-40B4-BE49-F238E27FC236}">
                    <a16:creationId xmlns:a16="http://schemas.microsoft.com/office/drawing/2014/main" id="{19BF9B44-49C5-703B-12CF-45293104D1D1}"/>
                  </a:ext>
                </a:extLst>
              </p:cNvPr>
              <p:cNvSpPr txBox="1"/>
              <p:nvPr/>
            </p:nvSpPr>
            <p:spPr>
              <a:xfrm>
                <a:off x="5358334" y="1882910"/>
                <a:ext cx="339516" cy="246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>
                    <a:solidFill>
                      <a:srgbClr val="C6006F"/>
                    </a:solidFill>
                  </a:rPr>
                  <a:t>10x</a:t>
                </a:r>
              </a:p>
            </p:txBody>
          </p:sp>
          <p:sp>
            <p:nvSpPr>
              <p:cNvPr id="12" name="Arrow: Curved Right 11">
                <a:extLst>
                  <a:ext uri="{FF2B5EF4-FFF2-40B4-BE49-F238E27FC236}">
                    <a16:creationId xmlns:a16="http://schemas.microsoft.com/office/drawing/2014/main" id="{5C4C4B53-002D-9698-BA6B-C2458FCA153E}"/>
                  </a:ext>
                </a:extLst>
              </p:cNvPr>
              <p:cNvSpPr/>
              <p:nvPr/>
            </p:nvSpPr>
            <p:spPr>
              <a:xfrm rot="18000187">
                <a:off x="5509171" y="1811803"/>
                <a:ext cx="154635" cy="92993"/>
              </a:xfrm>
              <a:prstGeom prst="curvedRightArrow">
                <a:avLst>
                  <a:gd name="adj1" fmla="val 25000"/>
                  <a:gd name="adj2" fmla="val 50000"/>
                  <a:gd name="adj3" fmla="val 70837"/>
                </a:avLst>
              </a:prstGeom>
              <a:solidFill>
                <a:srgbClr val="C600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Arrow: Curved Right 12">
                <a:extLst>
                  <a:ext uri="{FF2B5EF4-FFF2-40B4-BE49-F238E27FC236}">
                    <a16:creationId xmlns:a16="http://schemas.microsoft.com/office/drawing/2014/main" id="{A3EF9016-E417-21EF-3AF4-9A9515C5CE17}"/>
                  </a:ext>
                </a:extLst>
              </p:cNvPr>
              <p:cNvSpPr/>
              <p:nvPr/>
            </p:nvSpPr>
            <p:spPr>
              <a:xfrm rot="7195145">
                <a:off x="5392529" y="1788795"/>
                <a:ext cx="154635" cy="92993"/>
              </a:xfrm>
              <a:prstGeom prst="curvedRightArrow">
                <a:avLst>
                  <a:gd name="adj1" fmla="val 25000"/>
                  <a:gd name="adj2" fmla="val 50000"/>
                  <a:gd name="adj3" fmla="val 70837"/>
                </a:avLst>
              </a:prstGeom>
              <a:solidFill>
                <a:srgbClr val="C600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9845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FD6B1-ED27-A2ED-6AF8-5523F187E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81A676B-8F11-96F9-7D93-816D4A209B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615" y="2122192"/>
            <a:ext cx="2601400" cy="1216608"/>
          </a:xfrm>
        </p:spPr>
        <p:txBody>
          <a:bodyPr/>
          <a:lstStyle/>
          <a:p>
            <a:pPr marR="0">
              <a:buClr>
                <a:srgbClr val="000000"/>
              </a:buClr>
            </a:pPr>
            <a:r>
              <a:rPr lang="en-US" sz="1800" cap="all">
                <a:solidFill>
                  <a:schemeClr val="accent3"/>
                </a:solidFill>
                <a:latin typeface="+mn-lt"/>
              </a:rPr>
              <a:t>Mixing matters! </a:t>
            </a:r>
          </a:p>
          <a:p>
            <a:pPr marL="184150" marR="0" indent="-1841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Always mix properly!</a:t>
            </a:r>
          </a:p>
          <a:p>
            <a:pPr marL="184150" indent="-1841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Improper mixing may affect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9BE31-6DDC-EBD5-6FE5-678DFCE5D99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C420631C-623D-7933-1C9E-BBFC78DD6DE0}"/>
              </a:ext>
            </a:extLst>
          </p:cNvPr>
          <p:cNvSpPr txBox="1">
            <a:spLocks/>
          </p:cNvSpPr>
          <p:nvPr/>
        </p:nvSpPr>
        <p:spPr>
          <a:xfrm>
            <a:off x="520595" y="289940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Sample Handling | Evacuated Tube </a:t>
            </a: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C520CD0F-5D79-395F-8625-1C782D3AFF6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195" y="1772784"/>
            <a:ext cx="1927242" cy="2013732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2757463B-F4BB-D743-50F9-F461A46C0847}"/>
              </a:ext>
            </a:extLst>
          </p:cNvPr>
          <p:cNvSpPr/>
          <p:nvPr/>
        </p:nvSpPr>
        <p:spPr>
          <a:xfrm>
            <a:off x="6859965" y="2730496"/>
            <a:ext cx="400274" cy="40027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F423A06-37B8-FC20-C9E5-7DFBB597841B}"/>
              </a:ext>
            </a:extLst>
          </p:cNvPr>
          <p:cNvCxnSpPr/>
          <p:nvPr/>
        </p:nvCxnSpPr>
        <p:spPr>
          <a:xfrm flipV="1">
            <a:off x="7251644" y="2728274"/>
            <a:ext cx="224404" cy="10899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6BBC00-36D4-6403-46BF-D87997719A89}"/>
              </a:ext>
            </a:extLst>
          </p:cNvPr>
          <p:cNvGrpSpPr/>
          <p:nvPr/>
        </p:nvGrpSpPr>
        <p:grpSpPr>
          <a:xfrm>
            <a:off x="3428578" y="1619420"/>
            <a:ext cx="2476754" cy="2208888"/>
            <a:chOff x="3428578" y="1619420"/>
            <a:chExt cx="2476754" cy="2208888"/>
          </a:xfrm>
        </p:grpSpPr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24C9A8A2-D64C-CF60-3E3A-44362EE5FBD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8578" y="1619420"/>
              <a:ext cx="2171169" cy="2208888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337010D-327B-7CDE-9650-18A3134462BB}"/>
                </a:ext>
              </a:extLst>
            </p:cNvPr>
            <p:cNvSpPr/>
            <p:nvPr/>
          </p:nvSpPr>
          <p:spPr>
            <a:xfrm>
              <a:off x="4016147" y="2762567"/>
              <a:ext cx="400274" cy="400274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FF00"/>
                </a:highlight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33D38E-5F13-7960-4B8F-C068E619EA5C}"/>
                </a:ext>
              </a:extLst>
            </p:cNvPr>
            <p:cNvCxnSpPr>
              <a:stCxn id="3" idx="6"/>
              <a:endCxn id="5" idx="2"/>
            </p:cNvCxnSpPr>
            <p:nvPr/>
          </p:nvCxnSpPr>
          <p:spPr>
            <a:xfrm>
              <a:off x="4416421" y="2962704"/>
              <a:ext cx="200532" cy="57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E36AF1-90AF-66A6-029C-507C374E3901}"/>
                </a:ext>
              </a:extLst>
            </p:cNvPr>
            <p:cNvSpPr/>
            <p:nvPr/>
          </p:nvSpPr>
          <p:spPr>
            <a:xfrm>
              <a:off x="3428578" y="1619420"/>
              <a:ext cx="2171169" cy="2167096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6DBC48-F841-A695-465B-307C3A3B5CB3}"/>
                </a:ext>
              </a:extLst>
            </p:cNvPr>
            <p:cNvGrpSpPr/>
            <p:nvPr/>
          </p:nvGrpSpPr>
          <p:grpSpPr>
            <a:xfrm>
              <a:off x="4605765" y="2311967"/>
              <a:ext cx="1299567" cy="1299567"/>
              <a:chOff x="4377723" y="2392384"/>
              <a:chExt cx="1570689" cy="1570689"/>
            </a:xfrm>
            <a:effectLst/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351EBBF-91C3-F677-6EC3-7F2A294427D0}"/>
                  </a:ext>
                </a:extLst>
              </p:cNvPr>
              <p:cNvSpPr/>
              <p:nvPr/>
            </p:nvSpPr>
            <p:spPr>
              <a:xfrm>
                <a:off x="4391244" y="2408718"/>
                <a:ext cx="1541723" cy="1541723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object 19">
                <a:extLst>
                  <a:ext uri="{FF2B5EF4-FFF2-40B4-BE49-F238E27FC236}">
                    <a16:creationId xmlns:a16="http://schemas.microsoft.com/office/drawing/2014/main" id="{398E329C-31FC-F896-71A4-BBDD95A893A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377723" y="2392384"/>
                <a:ext cx="1570689" cy="1570689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D8035F3-D495-2E9E-EBFF-11B10E1D214A}"/>
              </a:ext>
            </a:extLst>
          </p:cNvPr>
          <p:cNvSpPr/>
          <p:nvPr/>
        </p:nvSpPr>
        <p:spPr>
          <a:xfrm>
            <a:off x="6163265" y="1619420"/>
            <a:ext cx="2171169" cy="2167096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C62C3CF-B29D-8615-C649-A0DFE4882E37}"/>
              </a:ext>
            </a:extLst>
          </p:cNvPr>
          <p:cNvGrpSpPr/>
          <p:nvPr/>
        </p:nvGrpSpPr>
        <p:grpSpPr>
          <a:xfrm>
            <a:off x="7398194" y="1773994"/>
            <a:ext cx="1301645" cy="1305524"/>
            <a:chOff x="7244352" y="1465848"/>
            <a:chExt cx="1573200" cy="1577889"/>
          </a:xfrm>
          <a:effectLst/>
        </p:grpSpPr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29AA89A3-F14B-7848-ACF3-042B61435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4352" y="1465848"/>
              <a:ext cx="1573200" cy="1573200"/>
            </a:xfrm>
            <a:prstGeom prst="rect">
              <a:avLst/>
            </a:prstGeom>
          </p:spPr>
        </p:pic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3BAE85-A18C-C884-4038-406B73A78F1A}"/>
                </a:ext>
              </a:extLst>
            </p:cNvPr>
            <p:cNvSpPr/>
            <p:nvPr/>
          </p:nvSpPr>
          <p:spPr>
            <a:xfrm>
              <a:off x="7247315" y="1482008"/>
              <a:ext cx="1561729" cy="1561729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120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99C58-3392-B7E2-0909-E5807354F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D8DD032-BA48-7D59-AF30-567159AAA2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9585" y="1444980"/>
            <a:ext cx="2934920" cy="2944139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+mn-lt"/>
              </a:rPr>
              <a:t>DO NOT </a:t>
            </a:r>
            <a:r>
              <a:rPr lang="en-US">
                <a:latin typeface="+mn-lt"/>
              </a:rPr>
              <a:t>ice sample </a:t>
            </a:r>
            <a:br>
              <a:rPr lang="en-US">
                <a:latin typeface="+mn-lt"/>
              </a:rPr>
            </a:br>
            <a:br>
              <a:rPr lang="en-US">
                <a:latin typeface="+mn-lt"/>
              </a:rPr>
            </a:br>
            <a:endParaRPr lang="en-US">
              <a:latin typeface="+mn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+mn-lt"/>
              </a:rPr>
              <a:t>DO NOT </a:t>
            </a:r>
            <a:r>
              <a:rPr lang="en-US">
                <a:latin typeface="+mn-lt"/>
              </a:rPr>
              <a:t>allow air bubbles to be trapped in the syringe</a:t>
            </a:r>
            <a:br>
              <a:rPr lang="en-US">
                <a:latin typeface="+mn-lt"/>
              </a:rPr>
            </a:br>
            <a:br>
              <a:rPr lang="en-US">
                <a:latin typeface="+mn-lt"/>
              </a:rPr>
            </a:br>
            <a:endParaRPr lang="en-US">
              <a:latin typeface="+mn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+mn-lt"/>
              </a:rPr>
              <a:t>DO NOT </a:t>
            </a:r>
            <a:r>
              <a:rPr lang="en-US">
                <a:latin typeface="+mn-lt"/>
              </a:rPr>
              <a:t>fill the cartridge by dripping blood into the sample well</a:t>
            </a:r>
            <a:endParaRPr lang="en-US" baseline="30000">
              <a:solidFill>
                <a:srgbClr val="000000"/>
              </a:solidFill>
              <a:latin typeface="+mn-lt"/>
            </a:endParaRPr>
          </a:p>
          <a:p>
            <a:pPr>
              <a:buClr>
                <a:schemeClr val="accent3"/>
              </a:buClr>
            </a:pPr>
            <a:endParaRPr lang="en-US" sz="1400" b="0" i="0" u="none" strike="noStrike" baseline="30000">
              <a:solidFill>
                <a:srgbClr val="000000"/>
              </a:solidFill>
              <a:latin typeface="+mn-lt"/>
            </a:endParaRPr>
          </a:p>
          <a:p>
            <a:pPr>
              <a:buClr>
                <a:schemeClr val="accent3"/>
              </a:buClr>
            </a:pPr>
            <a:endParaRPr lang="en-US" sz="1400" b="0" i="0" u="none" strike="noStrike" baseline="30000">
              <a:solidFill>
                <a:srgbClr val="000000"/>
              </a:solidFill>
              <a:latin typeface="+mn-lt"/>
            </a:endParaRPr>
          </a:p>
          <a:p>
            <a:pPr>
              <a:buClr>
                <a:schemeClr val="accent3"/>
              </a:buClr>
            </a:pPr>
            <a:endParaRPr lang="en-US" sz="1400" b="0" i="0" u="none" strike="noStrike" baseline="30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2F31D-B883-0427-EBB6-8CE3BEA26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A63EF76-9C3E-B241-88FF-73EA7AE7B322}"/>
              </a:ext>
            </a:extLst>
          </p:cNvPr>
          <p:cNvSpPr txBox="1">
            <a:spLocks/>
          </p:cNvSpPr>
          <p:nvPr/>
        </p:nvSpPr>
        <p:spPr>
          <a:xfrm>
            <a:off x="520595" y="313350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Sample Handling | Syringes </a:t>
            </a:r>
          </a:p>
        </p:txBody>
      </p:sp>
      <p:pic>
        <p:nvPicPr>
          <p:cNvPr id="5" name="object 11">
            <a:extLst>
              <a:ext uri="{FF2B5EF4-FFF2-40B4-BE49-F238E27FC236}">
                <a16:creationId xmlns:a16="http://schemas.microsoft.com/office/drawing/2014/main" id="{CA8DE811-C1B4-79B3-568C-D30F51ACA25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8231" y="2999361"/>
            <a:ext cx="1653027" cy="134029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1" name="object 18">
            <a:extLst>
              <a:ext uri="{FF2B5EF4-FFF2-40B4-BE49-F238E27FC236}">
                <a16:creationId xmlns:a16="http://schemas.microsoft.com/office/drawing/2014/main" id="{C8115B3F-54A7-08E5-AC1D-0A7D431022C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8231" y="1284454"/>
            <a:ext cx="1580344" cy="141671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74C67CA8-A8EB-921A-9073-240512CCB181}"/>
              </a:ext>
            </a:extLst>
          </p:cNvPr>
          <p:cNvSpPr txBox="1">
            <a:spLocks/>
          </p:cNvSpPr>
          <p:nvPr/>
        </p:nvSpPr>
        <p:spPr>
          <a:xfrm>
            <a:off x="3444505" y="1739867"/>
            <a:ext cx="2019317" cy="70532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</a:pPr>
            <a:endParaRPr lang="en-US" baseline="30000">
              <a:solidFill>
                <a:srgbClr val="000000"/>
              </a:solidFill>
              <a:latin typeface="等线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00977-F1FD-710C-80D2-C3D86035EEF7}"/>
              </a:ext>
            </a:extLst>
          </p:cNvPr>
          <p:cNvSpPr/>
          <p:nvPr/>
        </p:nvSpPr>
        <p:spPr>
          <a:xfrm>
            <a:off x="5614715" y="1284454"/>
            <a:ext cx="2981888" cy="1416711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D95959-9D61-74EC-2078-EEE858A8B7BE}"/>
              </a:ext>
            </a:extLst>
          </p:cNvPr>
          <p:cNvGrpSpPr/>
          <p:nvPr/>
        </p:nvGrpSpPr>
        <p:grpSpPr>
          <a:xfrm>
            <a:off x="5575256" y="1610705"/>
            <a:ext cx="3159904" cy="764208"/>
            <a:chOff x="5595601" y="1608883"/>
            <a:chExt cx="2482190" cy="600306"/>
          </a:xfrm>
        </p:grpSpPr>
        <p:pic>
          <p:nvPicPr>
            <p:cNvPr id="28" name="object 14">
              <a:extLst>
                <a:ext uri="{FF2B5EF4-FFF2-40B4-BE49-F238E27FC236}">
                  <a16:creationId xmlns:a16="http://schemas.microsoft.com/office/drawing/2014/main" id="{4256A1A6-A856-48B8-704B-6C7694AC359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5601" y="1608883"/>
              <a:ext cx="2482190" cy="60030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58BC38-3A54-BA9F-C565-F0E14DA7297A}"/>
                </a:ext>
              </a:extLst>
            </p:cNvPr>
            <p:cNvSpPr/>
            <p:nvPr/>
          </p:nvSpPr>
          <p:spPr>
            <a:xfrm>
              <a:off x="6380840" y="1608883"/>
              <a:ext cx="954156" cy="410508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DB22BC-1AF7-317F-ADF1-D45F2C1959D0}"/>
              </a:ext>
            </a:extLst>
          </p:cNvPr>
          <p:cNvGrpSpPr/>
          <p:nvPr/>
        </p:nvGrpSpPr>
        <p:grpSpPr>
          <a:xfrm>
            <a:off x="3949760" y="1131486"/>
            <a:ext cx="296214" cy="296214"/>
            <a:chOff x="5272768" y="1851932"/>
            <a:chExt cx="269421" cy="26942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65794D-B0FB-02F5-BBB8-92137A25E0C9}"/>
                </a:ext>
              </a:extLst>
            </p:cNvPr>
            <p:cNvCxnSpPr>
              <a:cxnSpLocks/>
            </p:cNvCxnSpPr>
            <p:nvPr/>
          </p:nvCxnSpPr>
          <p:spPr>
            <a:xfrm>
              <a:off x="5272768" y="1851932"/>
              <a:ext cx="269421" cy="269421"/>
            </a:xfrm>
            <a:prstGeom prst="line">
              <a:avLst/>
            </a:prstGeom>
            <a:ln w="635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7E8FC9-E5B6-20E7-F721-BA2B064D9D8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272768" y="1851932"/>
              <a:ext cx="269421" cy="269421"/>
            </a:xfrm>
            <a:prstGeom prst="line">
              <a:avLst/>
            </a:prstGeom>
            <a:ln w="635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3C60A4-D7CE-2D62-7F1B-B14D16CCA311}"/>
              </a:ext>
            </a:extLst>
          </p:cNvPr>
          <p:cNvGrpSpPr/>
          <p:nvPr/>
        </p:nvGrpSpPr>
        <p:grpSpPr>
          <a:xfrm>
            <a:off x="5806953" y="1152875"/>
            <a:ext cx="296214" cy="296214"/>
            <a:chOff x="5272768" y="1851932"/>
            <a:chExt cx="269421" cy="26942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D77B44-AA0D-2045-4338-D67AE3E1B80A}"/>
                </a:ext>
              </a:extLst>
            </p:cNvPr>
            <p:cNvCxnSpPr>
              <a:cxnSpLocks/>
            </p:cNvCxnSpPr>
            <p:nvPr/>
          </p:nvCxnSpPr>
          <p:spPr>
            <a:xfrm>
              <a:off x="5272768" y="1851932"/>
              <a:ext cx="269421" cy="269421"/>
            </a:xfrm>
            <a:prstGeom prst="line">
              <a:avLst/>
            </a:prstGeom>
            <a:ln w="635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7EB9A4A-0B8A-FDD0-7C1E-A8975E5B5A9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272768" y="1851932"/>
              <a:ext cx="269421" cy="269421"/>
            </a:xfrm>
            <a:prstGeom prst="line">
              <a:avLst/>
            </a:prstGeom>
            <a:ln w="635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02B9C6-93EC-1D1D-8F0D-7B550C9FB2E3}"/>
              </a:ext>
            </a:extLst>
          </p:cNvPr>
          <p:cNvGrpSpPr/>
          <p:nvPr/>
        </p:nvGrpSpPr>
        <p:grpSpPr>
          <a:xfrm>
            <a:off x="3949760" y="2872804"/>
            <a:ext cx="296214" cy="296214"/>
            <a:chOff x="5272768" y="1851932"/>
            <a:chExt cx="269421" cy="26942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32CE7D-5453-0B2E-9C41-05B5D87E5DB5}"/>
                </a:ext>
              </a:extLst>
            </p:cNvPr>
            <p:cNvCxnSpPr>
              <a:cxnSpLocks/>
            </p:cNvCxnSpPr>
            <p:nvPr/>
          </p:nvCxnSpPr>
          <p:spPr>
            <a:xfrm>
              <a:off x="5272768" y="1851932"/>
              <a:ext cx="269421" cy="269421"/>
            </a:xfrm>
            <a:prstGeom prst="line">
              <a:avLst/>
            </a:prstGeom>
            <a:ln w="635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58AE3E6-CB96-8596-7069-8BF490BFB88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272768" y="1851932"/>
              <a:ext cx="269421" cy="269421"/>
            </a:xfrm>
            <a:prstGeom prst="line">
              <a:avLst/>
            </a:prstGeom>
            <a:ln w="635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98965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DE249-4FA3-620C-737D-6C52D3FF7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E9BBB-054F-3CE9-9D40-6432C340D6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1886CD6D-4820-67BF-C59E-2CFCBB49B487}"/>
              </a:ext>
            </a:extLst>
          </p:cNvPr>
          <p:cNvSpPr txBox="1">
            <a:spLocks/>
          </p:cNvSpPr>
          <p:nvPr/>
        </p:nvSpPr>
        <p:spPr>
          <a:xfrm>
            <a:off x="520595" y="343293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Sample Mixing | Syringes 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2620590A-E3BF-A63E-6B6E-65319AE1BD95}"/>
              </a:ext>
            </a:extLst>
          </p:cNvPr>
          <p:cNvSpPr txBox="1">
            <a:spLocks/>
          </p:cNvSpPr>
          <p:nvPr/>
        </p:nvSpPr>
        <p:spPr>
          <a:xfrm>
            <a:off x="582895" y="1883301"/>
            <a:ext cx="2618365" cy="137689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800">
                <a:solidFill>
                  <a:schemeClr val="accent3"/>
                </a:solidFill>
                <a:latin typeface="+mn-lt"/>
              </a:rPr>
              <a:t>MIXING MATTERS! </a:t>
            </a:r>
          </a:p>
          <a:p>
            <a:pPr>
              <a:buClr>
                <a:srgbClr val="000000"/>
              </a:buClr>
            </a:pPr>
            <a:r>
              <a:rPr lang="en-US">
                <a:latin typeface="+mn-lt"/>
              </a:rPr>
              <a:t>Mix sample by vigorously rolling the syringe between palms for </a:t>
            </a:r>
            <a:r>
              <a:rPr lang="en-US" b="1">
                <a:latin typeface="+mn-lt"/>
              </a:rPr>
              <a:t>5 seconds</a:t>
            </a:r>
            <a:r>
              <a:rPr lang="en-US">
                <a:latin typeface="+mn-lt"/>
              </a:rPr>
              <a:t>; invert and repeat.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48703C-9A3A-E6EE-5B32-485B4EAFA33D}"/>
              </a:ext>
            </a:extLst>
          </p:cNvPr>
          <p:cNvGrpSpPr/>
          <p:nvPr/>
        </p:nvGrpSpPr>
        <p:grpSpPr>
          <a:xfrm>
            <a:off x="3705626" y="1423024"/>
            <a:ext cx="4667662" cy="2189123"/>
            <a:chOff x="3783447" y="1332232"/>
            <a:chExt cx="4667662" cy="2189123"/>
          </a:xfrm>
        </p:grpSpPr>
        <p:pic>
          <p:nvPicPr>
            <p:cNvPr id="7" name="object 9">
              <a:extLst>
                <a:ext uri="{FF2B5EF4-FFF2-40B4-BE49-F238E27FC236}">
                  <a16:creationId xmlns:a16="http://schemas.microsoft.com/office/drawing/2014/main" id="{0EFE3FE9-247D-F746-2D23-FF5CA2758EF2}"/>
                </a:ext>
              </a:extLst>
            </p:cNvPr>
            <p:cNvPicPr/>
            <p:nvPr/>
          </p:nvPicPr>
          <p:blipFill>
            <a:blip r:embed="rId3" cstate="print"/>
            <a:srcRect t="3434" r="7077" b="11075"/>
            <a:stretch/>
          </p:blipFill>
          <p:spPr>
            <a:xfrm>
              <a:off x="3783447" y="1655979"/>
              <a:ext cx="2060666" cy="1865376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326273EF-06BE-0A7B-9AC5-70A5AA5C2D00}"/>
                </a:ext>
              </a:extLst>
            </p:cNvPr>
            <p:cNvPicPr/>
            <p:nvPr/>
          </p:nvPicPr>
          <p:blipFill>
            <a:blip r:embed="rId4" cstate="print"/>
            <a:srcRect l="4890" t="-111" r="9457" b="111"/>
            <a:stretch/>
          </p:blipFill>
          <p:spPr>
            <a:xfrm>
              <a:off x="6512667" y="1655979"/>
              <a:ext cx="1938442" cy="1865376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2" name="Arrow: Curved Right 1">
              <a:extLst>
                <a:ext uri="{FF2B5EF4-FFF2-40B4-BE49-F238E27FC236}">
                  <a16:creationId xmlns:a16="http://schemas.microsoft.com/office/drawing/2014/main" id="{BAFC1408-9B6A-6C49-9C24-89CE95D8EFC8}"/>
                </a:ext>
              </a:extLst>
            </p:cNvPr>
            <p:cNvSpPr/>
            <p:nvPr/>
          </p:nvSpPr>
          <p:spPr>
            <a:xfrm rot="533566">
              <a:off x="3997690" y="1740707"/>
              <a:ext cx="531256" cy="319484"/>
            </a:xfrm>
            <a:prstGeom prst="curvedRightArrow">
              <a:avLst>
                <a:gd name="adj1" fmla="val 25000"/>
                <a:gd name="adj2" fmla="val 50000"/>
                <a:gd name="adj3" fmla="val 70837"/>
              </a:avLst>
            </a:prstGeom>
            <a:solidFill>
              <a:srgbClr val="C60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1">
              <a:extLst>
                <a:ext uri="{FF2B5EF4-FFF2-40B4-BE49-F238E27FC236}">
                  <a16:creationId xmlns:a16="http://schemas.microsoft.com/office/drawing/2014/main" id="{F785A235-C853-18E2-E270-0E2CC7C34CAF}"/>
                </a:ext>
              </a:extLst>
            </p:cNvPr>
            <p:cNvSpPr txBox="1"/>
            <p:nvPr/>
          </p:nvSpPr>
          <p:spPr>
            <a:xfrm>
              <a:off x="3906256" y="1332232"/>
              <a:ext cx="907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>
                  <a:solidFill>
                    <a:srgbClr val="C6006F"/>
                  </a:solidFill>
                </a:rPr>
                <a:t>5 SEC</a:t>
              </a:r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7CD8DC50-0218-1F29-2EAB-CB229B21CD7D}"/>
                </a:ext>
              </a:extLst>
            </p:cNvPr>
            <p:cNvSpPr/>
            <p:nvPr/>
          </p:nvSpPr>
          <p:spPr>
            <a:xfrm>
              <a:off x="6091704" y="2481547"/>
              <a:ext cx="159146" cy="185274"/>
            </a:xfrm>
            <a:custGeom>
              <a:avLst/>
              <a:gdLst/>
              <a:ahLst/>
              <a:cxnLst/>
              <a:rect l="l" t="t" r="r" b="b"/>
              <a:pathLst>
                <a:path w="297814" h="346710">
                  <a:moveTo>
                    <a:pt x="0" y="0"/>
                  </a:moveTo>
                  <a:lnTo>
                    <a:pt x="10439" y="346163"/>
                  </a:lnTo>
                  <a:lnTo>
                    <a:pt x="297586" y="177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" name="Arrow: Curved Right 8">
              <a:extLst>
                <a:ext uri="{FF2B5EF4-FFF2-40B4-BE49-F238E27FC236}">
                  <a16:creationId xmlns:a16="http://schemas.microsoft.com/office/drawing/2014/main" id="{F944357D-89EE-2642-C7DD-3C6972EF83B1}"/>
                </a:ext>
              </a:extLst>
            </p:cNvPr>
            <p:cNvSpPr/>
            <p:nvPr/>
          </p:nvSpPr>
          <p:spPr>
            <a:xfrm rot="533566">
              <a:off x="6622233" y="1695121"/>
              <a:ext cx="531256" cy="319484"/>
            </a:xfrm>
            <a:prstGeom prst="curvedRightArrow">
              <a:avLst>
                <a:gd name="adj1" fmla="val 25000"/>
                <a:gd name="adj2" fmla="val 50000"/>
                <a:gd name="adj3" fmla="val 70837"/>
              </a:avLst>
            </a:prstGeom>
            <a:solidFill>
              <a:srgbClr val="C60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8933F999-2B3C-C5E2-09FE-3519C39186C1}"/>
                </a:ext>
              </a:extLst>
            </p:cNvPr>
            <p:cNvSpPr txBox="1"/>
            <p:nvPr/>
          </p:nvSpPr>
          <p:spPr>
            <a:xfrm>
              <a:off x="6638697" y="1332232"/>
              <a:ext cx="907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>
                  <a:solidFill>
                    <a:srgbClr val="C6006F"/>
                  </a:solidFill>
                </a:rPr>
                <a:t>5 SEC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102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12CB-31F1-423B-A7AC-7D9144AB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19" y="2330054"/>
            <a:ext cx="6335203" cy="1234440"/>
          </a:xfrm>
        </p:spPr>
        <p:txBody>
          <a:bodyPr/>
          <a:lstStyle/>
          <a:p>
            <a:pPr marL="12700">
              <a:lnSpc>
                <a:spcPts val="3650"/>
              </a:lnSpc>
            </a:pPr>
            <a:r>
              <a:rPr lang="en-US" sz="3600">
                <a:solidFill>
                  <a:srgbClr val="FFFFFF"/>
                </a:solidFill>
                <a:latin typeface="+mn-lt"/>
                <a:cs typeface="Georgia"/>
              </a:rPr>
              <a:t>Cartridge</a:t>
            </a:r>
            <a:r>
              <a:rPr lang="en-US" sz="3600">
                <a:solidFill>
                  <a:srgbClr val="FFFFFF"/>
                </a:solidFill>
                <a:cs typeface="Georgia"/>
              </a:rPr>
              <a:t> Handling </a:t>
            </a:r>
            <a:br>
              <a:rPr lang="en-US" sz="3600">
                <a:ea typeface="Calibri"/>
                <a:cs typeface="Calibri"/>
              </a:rPr>
            </a:br>
            <a:r>
              <a:rPr lang="en-US" sz="3600">
                <a:solidFill>
                  <a:srgbClr val="FFFFFF"/>
                </a:solidFill>
                <a:cs typeface="Georgia"/>
              </a:rPr>
              <a:t>&amp; Sample Collection</a:t>
            </a: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16B34-11B8-4B22-A017-D105A1BA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19" y="1749981"/>
            <a:ext cx="8138159" cy="480060"/>
          </a:xfrm>
        </p:spPr>
        <p:txBody>
          <a:bodyPr/>
          <a:lstStyle/>
          <a:p>
            <a:r>
              <a:rPr lang="en-US" cap="none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-STAT Alinity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5A1CB2-6C69-E1C8-992D-E730EC300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4576" r="9117" b="-4576"/>
          <a:stretch/>
        </p:blipFill>
        <p:spPr>
          <a:xfrm>
            <a:off x="4257954" y="-469738"/>
            <a:ext cx="4234613" cy="6638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989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10699-308A-5DEF-415C-970AD8C9F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27845-22B4-00E9-6DA0-8E8BAA161C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CD0C4EF-D219-8C7E-4E2F-2E669D09BF64}"/>
              </a:ext>
            </a:extLst>
          </p:cNvPr>
          <p:cNvSpPr txBox="1">
            <a:spLocks/>
          </p:cNvSpPr>
          <p:nvPr/>
        </p:nvSpPr>
        <p:spPr>
          <a:xfrm>
            <a:off x="520595" y="334292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Sample Handling | Syringes 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55967EE0-3660-AAD5-5D4B-FC9475FA50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6749" y="1911602"/>
            <a:ext cx="2601400" cy="1216608"/>
          </a:xfrm>
        </p:spPr>
        <p:txBody>
          <a:bodyPr/>
          <a:lstStyle/>
          <a:p>
            <a:pPr marR="0">
              <a:buClr>
                <a:srgbClr val="000000"/>
              </a:buClr>
            </a:pPr>
            <a:r>
              <a:rPr lang="en-US" sz="1800">
                <a:solidFill>
                  <a:schemeClr val="accent3"/>
                </a:solidFill>
                <a:latin typeface="+mn-lt"/>
              </a:rPr>
              <a:t>MIXING MATTERS! </a:t>
            </a:r>
          </a:p>
          <a:p>
            <a:pPr marL="184150" marR="0" indent="-1841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Always mix properly!</a:t>
            </a:r>
          </a:p>
          <a:p>
            <a:pPr marL="184150" indent="-1841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Improper mixing may affect results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C2BD25-2175-126E-4D12-191E21F22B84}"/>
              </a:ext>
            </a:extLst>
          </p:cNvPr>
          <p:cNvGrpSpPr/>
          <p:nvPr/>
        </p:nvGrpSpPr>
        <p:grpSpPr>
          <a:xfrm>
            <a:off x="3465730" y="1457497"/>
            <a:ext cx="4940245" cy="2634900"/>
            <a:chOff x="3371520" y="1356655"/>
            <a:chExt cx="5289300" cy="28210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EA26EA-3DBD-4B10-00E3-F781B7C1FD97}"/>
                </a:ext>
              </a:extLst>
            </p:cNvPr>
            <p:cNvSpPr/>
            <p:nvPr/>
          </p:nvSpPr>
          <p:spPr>
            <a:xfrm>
              <a:off x="6084773" y="1612470"/>
              <a:ext cx="2573982" cy="2519073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A96D1A-6B25-38CA-E976-673585CA5F85}"/>
                </a:ext>
              </a:extLst>
            </p:cNvPr>
            <p:cNvSpPr/>
            <p:nvPr/>
          </p:nvSpPr>
          <p:spPr>
            <a:xfrm>
              <a:off x="3371520" y="1617025"/>
              <a:ext cx="2592922" cy="2519073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object 8">
              <a:extLst>
                <a:ext uri="{FF2B5EF4-FFF2-40B4-BE49-F238E27FC236}">
                  <a16:creationId xmlns:a16="http://schemas.microsoft.com/office/drawing/2014/main" id="{F4596B71-D761-637B-E133-55BF60A3DDE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3443" y="1971935"/>
              <a:ext cx="2360999" cy="2164163"/>
            </a:xfrm>
            <a:prstGeom prst="rect">
              <a:avLst/>
            </a:prstGeom>
          </p:spPr>
        </p:pic>
        <p:pic>
          <p:nvPicPr>
            <p:cNvPr id="21" name="object 16">
              <a:extLst>
                <a:ext uri="{FF2B5EF4-FFF2-40B4-BE49-F238E27FC236}">
                  <a16:creationId xmlns:a16="http://schemas.microsoft.com/office/drawing/2014/main" id="{FDBEA773-8558-7536-DA6F-452B109BC9E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5643" y="2040261"/>
              <a:ext cx="2235177" cy="2137464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3B969A0-EFD2-2629-C8D0-87BBE4526CD4}"/>
                </a:ext>
              </a:extLst>
            </p:cNvPr>
            <p:cNvGrpSpPr/>
            <p:nvPr/>
          </p:nvGrpSpPr>
          <p:grpSpPr>
            <a:xfrm>
              <a:off x="5379287" y="1461227"/>
              <a:ext cx="373678" cy="267073"/>
              <a:chOff x="5238291" y="1657350"/>
              <a:chExt cx="306521" cy="21907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4A99D34-9E25-0C4C-3DE9-4B3DC9AC8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8291" y="1790241"/>
                <a:ext cx="86184" cy="86184"/>
              </a:xfrm>
              <a:prstGeom prst="line">
                <a:avLst/>
              </a:prstGeom>
              <a:ln w="6350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55E0CEC-C485-DABE-DAD6-34FD15C56BF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325737" y="1657350"/>
                <a:ext cx="219075" cy="219075"/>
              </a:xfrm>
              <a:prstGeom prst="line">
                <a:avLst/>
              </a:prstGeom>
              <a:ln w="6350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CD3DEBB-03CA-D584-D92D-010BE53C18A2}"/>
                </a:ext>
              </a:extLst>
            </p:cNvPr>
            <p:cNvSpPr/>
            <p:nvPr/>
          </p:nvSpPr>
          <p:spPr>
            <a:xfrm>
              <a:off x="4182338" y="2225986"/>
              <a:ext cx="436188" cy="43618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F3B0830-5DC5-D908-426F-D70030878EDA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H="1" flipV="1">
              <a:off x="4178807" y="2194044"/>
              <a:ext cx="67409" cy="9582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6F1218-E7FC-EB47-C164-27683ACC13AE}"/>
                </a:ext>
              </a:extLst>
            </p:cNvPr>
            <p:cNvGrpSpPr/>
            <p:nvPr/>
          </p:nvGrpSpPr>
          <p:grpSpPr>
            <a:xfrm>
              <a:off x="6318753" y="1364851"/>
              <a:ext cx="956869" cy="946804"/>
              <a:chOff x="6318753" y="1364851"/>
              <a:chExt cx="956869" cy="94680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B0B0216-B13D-E819-B4B3-8D7AE4E73937}"/>
                  </a:ext>
                </a:extLst>
              </p:cNvPr>
              <p:cNvSpPr/>
              <p:nvPr/>
            </p:nvSpPr>
            <p:spPr>
              <a:xfrm>
                <a:off x="6393843" y="1577895"/>
                <a:ext cx="803588" cy="782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7DE9FD99-9FF6-2F0B-6D44-D3A2DC86D49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439876" y="1479909"/>
                <a:ext cx="728542" cy="831746"/>
              </a:xfrm>
              <a:prstGeom prst="rect">
                <a:avLst/>
              </a:prstGeom>
            </p:spPr>
          </p:pic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489AEFC-1C66-FE85-5681-774926A41A27}"/>
                  </a:ext>
                </a:extLst>
              </p:cNvPr>
              <p:cNvSpPr/>
              <p:nvPr/>
            </p:nvSpPr>
            <p:spPr>
              <a:xfrm>
                <a:off x="6318753" y="1364851"/>
                <a:ext cx="956869" cy="921020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E438AA-93CB-84C5-C43A-DCCB3C5218D3}"/>
                </a:ext>
              </a:extLst>
            </p:cNvPr>
            <p:cNvSpPr/>
            <p:nvPr/>
          </p:nvSpPr>
          <p:spPr>
            <a:xfrm>
              <a:off x="6979337" y="2246608"/>
              <a:ext cx="436188" cy="43618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8B18699-9B8F-128D-246C-794AC98820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36635" y="2213076"/>
              <a:ext cx="43794" cy="6305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A84CA5A-BB4B-DFCA-B87F-06DA4DBAB169}"/>
                </a:ext>
              </a:extLst>
            </p:cNvPr>
            <p:cNvGrpSpPr/>
            <p:nvPr/>
          </p:nvGrpSpPr>
          <p:grpSpPr>
            <a:xfrm>
              <a:off x="8033521" y="1499655"/>
              <a:ext cx="267073" cy="267073"/>
              <a:chOff x="5272768" y="1851932"/>
              <a:chExt cx="269421" cy="269421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D75FF5E-068A-8C22-23B8-1A0EEE1984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2768" y="1851932"/>
                <a:ext cx="269421" cy="269421"/>
              </a:xfrm>
              <a:prstGeom prst="line">
                <a:avLst/>
              </a:prstGeom>
              <a:ln w="635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FBE61CE-4170-91EF-D74D-688682C53A6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272768" y="1851932"/>
                <a:ext cx="269421" cy="269421"/>
              </a:xfrm>
              <a:prstGeom prst="line">
                <a:avLst/>
              </a:prstGeom>
              <a:ln w="635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D1FF14-4B30-3925-FECC-78428D0CA2D1}"/>
                </a:ext>
              </a:extLst>
            </p:cNvPr>
            <p:cNvGrpSpPr/>
            <p:nvPr/>
          </p:nvGrpSpPr>
          <p:grpSpPr>
            <a:xfrm>
              <a:off x="3442754" y="1356655"/>
              <a:ext cx="924665" cy="929216"/>
              <a:chOff x="3442754" y="1356655"/>
              <a:chExt cx="924665" cy="92921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EDBF92-B124-A9A4-CD32-0D04CC1B57E5}"/>
                  </a:ext>
                </a:extLst>
              </p:cNvPr>
              <p:cNvSpPr/>
              <p:nvPr/>
            </p:nvSpPr>
            <p:spPr>
              <a:xfrm>
                <a:off x="3513991" y="1594063"/>
                <a:ext cx="803588" cy="782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object 9">
                <a:extLst>
                  <a:ext uri="{FF2B5EF4-FFF2-40B4-BE49-F238E27FC236}">
                    <a16:creationId xmlns:a16="http://schemas.microsoft.com/office/drawing/2014/main" id="{93D5BD4D-7922-6BCF-A627-EB68E6237DA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89036" y="1454125"/>
                <a:ext cx="728542" cy="831746"/>
              </a:xfrm>
              <a:prstGeom prst="rect">
                <a:avLst/>
              </a:prstGeom>
            </p:spPr>
          </p:pic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0A4EC4E-B270-7F65-9C42-0AD0A2C6A522}"/>
                  </a:ext>
                </a:extLst>
              </p:cNvPr>
              <p:cNvSpPr/>
              <p:nvPr/>
            </p:nvSpPr>
            <p:spPr>
              <a:xfrm>
                <a:off x="3442754" y="1356655"/>
                <a:ext cx="924665" cy="921019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202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B7A8D-44E4-CDC9-7CED-8823087C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4D2135-32B0-162C-7650-798D56C0FDF2}"/>
              </a:ext>
            </a:extLst>
          </p:cNvPr>
          <p:cNvSpPr/>
          <p:nvPr/>
        </p:nvSpPr>
        <p:spPr>
          <a:xfrm>
            <a:off x="5947576" y="1606260"/>
            <a:ext cx="2456470" cy="244300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128AF1-C7E2-D820-58B9-71A9B4A696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4701" y="2156997"/>
            <a:ext cx="2144402" cy="127510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>
                <a:solidFill>
                  <a:srgbClr val="009CDE"/>
                </a:solidFill>
                <a:latin typeface="Calibri"/>
              </a:rPr>
              <a:t>CAUTION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R="0">
              <a:buClr>
                <a:srgbClr val="000000"/>
              </a:buClr>
            </a:pPr>
            <a:r>
              <a:rPr lang="en-US">
                <a:latin typeface="+mn-lt"/>
              </a:rPr>
              <a:t>Ensure air bubbles are not trapped in the capillary tube</a:t>
            </a:r>
            <a:endParaRPr lang="en-US" sz="1800" b="0" i="0" u="none" strike="noStrike" baseline="30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47E66-F422-0469-94C2-88F37FB19A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7C93AD33-B3FF-9309-6EE1-B094FE165CB1}"/>
              </a:ext>
            </a:extLst>
          </p:cNvPr>
          <p:cNvSpPr txBox="1">
            <a:spLocks/>
          </p:cNvSpPr>
          <p:nvPr/>
        </p:nvSpPr>
        <p:spPr>
          <a:xfrm>
            <a:off x="520595" y="315072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Sample Collection | Capillary</a:t>
            </a: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018F783B-CF22-FACC-BDC7-906912D4F741}"/>
              </a:ext>
            </a:extLst>
          </p:cNvPr>
          <p:cNvPicPr/>
          <p:nvPr/>
        </p:nvPicPr>
        <p:blipFill>
          <a:blip r:embed="rId3" cstate="print"/>
          <a:srcRect l="-29109" r="341"/>
          <a:stretch/>
        </p:blipFill>
        <p:spPr>
          <a:xfrm>
            <a:off x="3343765" y="1606259"/>
            <a:ext cx="2456470" cy="24003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object 10">
            <a:extLst>
              <a:ext uri="{FF2B5EF4-FFF2-40B4-BE49-F238E27FC236}">
                <a16:creationId xmlns:a16="http://schemas.microsoft.com/office/drawing/2014/main" id="{E66C6BC2-7745-7249-88C2-E50FC1A7868C}"/>
              </a:ext>
            </a:extLst>
          </p:cNvPr>
          <p:cNvPicPr/>
          <p:nvPr/>
        </p:nvPicPr>
        <p:blipFill>
          <a:blip r:embed="rId4" cstate="print"/>
          <a:srcRect r="18708" b="-1250"/>
          <a:stretch/>
        </p:blipFill>
        <p:spPr>
          <a:xfrm>
            <a:off x="6844806" y="1618959"/>
            <a:ext cx="1550766" cy="243030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C6BCE9-894A-3717-6CE2-DCC2D1F6D980}"/>
              </a:ext>
            </a:extLst>
          </p:cNvPr>
          <p:cNvSpPr/>
          <p:nvPr/>
        </p:nvSpPr>
        <p:spPr>
          <a:xfrm>
            <a:off x="7047944" y="3092450"/>
            <a:ext cx="339654" cy="33965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3A0D98-BED0-6C9D-6C56-E30FCADF9C01}"/>
              </a:ext>
            </a:extLst>
          </p:cNvPr>
          <p:cNvSpPr/>
          <p:nvPr/>
        </p:nvSpPr>
        <p:spPr>
          <a:xfrm>
            <a:off x="5710114" y="2309618"/>
            <a:ext cx="1255835" cy="1255835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0513D8-7DEA-9DAE-DBA6-1276F4CAAC5D}"/>
              </a:ext>
            </a:extLst>
          </p:cNvPr>
          <p:cNvCxnSpPr>
            <a:cxnSpLocks/>
          </p:cNvCxnSpPr>
          <p:nvPr/>
        </p:nvCxnSpPr>
        <p:spPr>
          <a:xfrm flipH="1" flipV="1">
            <a:off x="6896978" y="3119908"/>
            <a:ext cx="158194" cy="8092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43BB935-DA09-3067-DDBB-395574EE8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114" y="1406020"/>
            <a:ext cx="359695" cy="359695"/>
          </a:xfrm>
          <a:prstGeom prst="rect">
            <a:avLst/>
          </a:prstGeom>
        </p:spPr>
      </p:pic>
      <p:pic>
        <p:nvPicPr>
          <p:cNvPr id="12" name="object 11">
            <a:extLst>
              <a:ext uri="{FF2B5EF4-FFF2-40B4-BE49-F238E27FC236}">
                <a16:creationId xmlns:a16="http://schemas.microsoft.com/office/drawing/2014/main" id="{BCCCCE2F-AD3A-3D0E-062B-14F643B9FDCB}"/>
              </a:ext>
            </a:extLst>
          </p:cNvPr>
          <p:cNvPicPr/>
          <p:nvPr/>
        </p:nvPicPr>
        <p:blipFill>
          <a:blip r:embed="rId6" cstate="print"/>
          <a:srcRect l="-49586" t="7893" r="-45456"/>
          <a:stretch>
            <a:fillRect/>
          </a:stretch>
        </p:blipFill>
        <p:spPr>
          <a:xfrm>
            <a:off x="5795871" y="2306682"/>
            <a:ext cx="1243170" cy="1255835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520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0129E-4B99-FA17-16B2-15C5741FF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45C51F9-DDB5-7FD2-4F18-28207AD5227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0595" y="1340270"/>
            <a:ext cx="3258932" cy="2325474"/>
          </a:xfrm>
        </p:spPr>
        <p:txBody>
          <a:bodyPr/>
          <a:lstStyle/>
          <a:p>
            <a:pPr marL="268288" marR="0" indent="-268288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Use a skin puncture device that provides free-flowing blood</a:t>
            </a:r>
          </a:p>
          <a:p>
            <a:pPr marL="268288" marR="0" indent="-268288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Samples collected into a capillary tube must be tested immediately</a:t>
            </a:r>
            <a:endParaRPr lang="en-US" sz="1800" b="0" i="0" u="none" strike="noStrike" baseline="30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C99E2-CC35-70F3-C9F4-B51DE5927A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33EFE5F2-B316-589E-EB28-0705D88D7CD0}"/>
              </a:ext>
            </a:extLst>
          </p:cNvPr>
          <p:cNvSpPr txBox="1">
            <a:spLocks/>
          </p:cNvSpPr>
          <p:nvPr/>
        </p:nvSpPr>
        <p:spPr>
          <a:xfrm>
            <a:off x="520595" y="323538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Sample Handling | Capillary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575C7F8D-A7CB-BBF0-0D56-00AF7AAF08A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4919" y="1320800"/>
            <a:ext cx="2489200" cy="297408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9" name="object 5">
            <a:extLst>
              <a:ext uri="{FF2B5EF4-FFF2-40B4-BE49-F238E27FC236}">
                <a16:creationId xmlns:a16="http://schemas.microsoft.com/office/drawing/2014/main" id="{A9B4DC8B-7B44-3511-8420-DE750F9399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5932" r="-3111"/>
          <a:stretch/>
        </p:blipFill>
        <p:spPr>
          <a:xfrm>
            <a:off x="6985752" y="1320800"/>
            <a:ext cx="1402874" cy="13244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5" name="object 8">
            <a:extLst>
              <a:ext uri="{FF2B5EF4-FFF2-40B4-BE49-F238E27FC236}">
                <a16:creationId xmlns:a16="http://schemas.microsoft.com/office/drawing/2014/main" id="{3046CC82-0F90-C859-3F15-B600AD4FF33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85752" y="2889725"/>
            <a:ext cx="1402874" cy="140516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071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7E280-8AF0-F0C3-FD4A-EBC471671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white plastic device with a black background&#10;&#10;AI-generated content may be incorrect.">
            <a:extLst>
              <a:ext uri="{FF2B5EF4-FFF2-40B4-BE49-F238E27FC236}">
                <a16:creationId xmlns:a16="http://schemas.microsoft.com/office/drawing/2014/main" id="{24ECA341-BF99-0C26-3133-A42D49020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22064" r="22542" b="18698"/>
          <a:stretch/>
        </p:blipFill>
        <p:spPr>
          <a:xfrm>
            <a:off x="3382562" y="1266165"/>
            <a:ext cx="1858553" cy="2224991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54403862-411B-FBBA-4A6C-401677DEC23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8119" y="1040001"/>
            <a:ext cx="1126292" cy="2623580"/>
          </a:xfrm>
          <a:prstGeom prst="rect">
            <a:avLst/>
          </a:prstGeom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23" name="object 11">
            <a:extLst>
              <a:ext uri="{FF2B5EF4-FFF2-40B4-BE49-F238E27FC236}">
                <a16:creationId xmlns:a16="http://schemas.microsoft.com/office/drawing/2014/main" id="{0B74C976-9418-D832-6D46-9E7641C3BD4F}"/>
              </a:ext>
            </a:extLst>
          </p:cNvPr>
          <p:cNvSpPr/>
          <p:nvPr/>
        </p:nvSpPr>
        <p:spPr>
          <a:xfrm>
            <a:off x="7164618" y="2538939"/>
            <a:ext cx="365593" cy="349006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90" y="255374"/>
                </a:lnTo>
                <a:lnTo>
                  <a:pt x="15544" y="208483"/>
                </a:lnTo>
                <a:lnTo>
                  <a:pt x="34032" y="164753"/>
                </a:lnTo>
                <a:lnTo>
                  <a:pt x="58826" y="124815"/>
                </a:lnTo>
                <a:lnTo>
                  <a:pt x="89296" y="89296"/>
                </a:lnTo>
                <a:lnTo>
                  <a:pt x="124815" y="58826"/>
                </a:lnTo>
                <a:lnTo>
                  <a:pt x="164753" y="34032"/>
                </a:lnTo>
                <a:lnTo>
                  <a:pt x="208483" y="15544"/>
                </a:lnTo>
                <a:lnTo>
                  <a:pt x="255374" y="3990"/>
                </a:lnTo>
                <a:lnTo>
                  <a:pt x="304800" y="0"/>
                </a:lnTo>
                <a:lnTo>
                  <a:pt x="354225" y="3990"/>
                </a:lnTo>
                <a:lnTo>
                  <a:pt x="401116" y="15544"/>
                </a:lnTo>
                <a:lnTo>
                  <a:pt x="444846" y="34032"/>
                </a:lnTo>
                <a:lnTo>
                  <a:pt x="484784" y="58826"/>
                </a:lnTo>
                <a:lnTo>
                  <a:pt x="520303" y="89296"/>
                </a:lnTo>
                <a:lnTo>
                  <a:pt x="550773" y="124815"/>
                </a:lnTo>
                <a:lnTo>
                  <a:pt x="575567" y="164753"/>
                </a:lnTo>
                <a:lnTo>
                  <a:pt x="594055" y="208483"/>
                </a:lnTo>
                <a:lnTo>
                  <a:pt x="605609" y="255374"/>
                </a:lnTo>
                <a:lnTo>
                  <a:pt x="609600" y="304800"/>
                </a:lnTo>
                <a:lnTo>
                  <a:pt x="605609" y="354225"/>
                </a:lnTo>
                <a:lnTo>
                  <a:pt x="594055" y="401116"/>
                </a:lnTo>
                <a:lnTo>
                  <a:pt x="575567" y="444846"/>
                </a:lnTo>
                <a:lnTo>
                  <a:pt x="550773" y="484784"/>
                </a:lnTo>
                <a:lnTo>
                  <a:pt x="520303" y="520303"/>
                </a:lnTo>
                <a:lnTo>
                  <a:pt x="484784" y="550773"/>
                </a:lnTo>
                <a:lnTo>
                  <a:pt x="444846" y="575567"/>
                </a:lnTo>
                <a:lnTo>
                  <a:pt x="401116" y="594055"/>
                </a:lnTo>
                <a:lnTo>
                  <a:pt x="354225" y="605609"/>
                </a:lnTo>
                <a:lnTo>
                  <a:pt x="304800" y="609600"/>
                </a:lnTo>
                <a:lnTo>
                  <a:pt x="255374" y="605609"/>
                </a:lnTo>
                <a:lnTo>
                  <a:pt x="208483" y="594055"/>
                </a:lnTo>
                <a:lnTo>
                  <a:pt x="164753" y="575567"/>
                </a:lnTo>
                <a:lnTo>
                  <a:pt x="124815" y="550773"/>
                </a:lnTo>
                <a:lnTo>
                  <a:pt x="89296" y="520303"/>
                </a:lnTo>
                <a:lnTo>
                  <a:pt x="58826" y="484784"/>
                </a:lnTo>
                <a:lnTo>
                  <a:pt x="34032" y="444846"/>
                </a:lnTo>
                <a:lnTo>
                  <a:pt x="15544" y="401116"/>
                </a:lnTo>
                <a:lnTo>
                  <a:pt x="3990" y="354225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7E310-BE01-A588-E734-21C5618A571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F7F91726-2F79-89DA-C962-5434CE48E1C2}"/>
              </a:ext>
            </a:extLst>
          </p:cNvPr>
          <p:cNvSpPr txBox="1">
            <a:spLocks/>
          </p:cNvSpPr>
          <p:nvPr/>
        </p:nvSpPr>
        <p:spPr>
          <a:xfrm>
            <a:off x="520595" y="323537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Filling a Cartridge </a:t>
            </a: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41CCF1D0-FAAC-5CC7-70CA-94035C9208E2}"/>
              </a:ext>
            </a:extLst>
          </p:cNvPr>
          <p:cNvSpPr txBox="1"/>
          <p:nvPr/>
        </p:nvSpPr>
        <p:spPr>
          <a:xfrm>
            <a:off x="7831604" y="2646651"/>
            <a:ext cx="1066441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938" marR="3810" indent="1588">
              <a:spcBef>
                <a:spcPts val="75"/>
              </a:spcBef>
            </a:pPr>
            <a:r>
              <a:rPr lang="en-US" sz="1000" spc="-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</a:t>
            </a:r>
            <a:r>
              <a:rPr lang="en-US" sz="1000" spc="-15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endParaRPr lang="en-US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E9E0784C-3151-9732-95D4-36544F95783D}"/>
              </a:ext>
            </a:extLst>
          </p:cNvPr>
          <p:cNvSpPr txBox="1"/>
          <p:nvPr/>
        </p:nvSpPr>
        <p:spPr>
          <a:xfrm>
            <a:off x="8005013" y="2091257"/>
            <a:ext cx="719621" cy="1635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00" cap="all" dirty="0">
                <a:solidFill>
                  <a:schemeClr val="accent1"/>
                </a:solidFill>
                <a:cs typeface="Georgia"/>
              </a:rPr>
              <a:t>Fill</a:t>
            </a:r>
            <a:r>
              <a:rPr sz="1000" cap="all" spc="-26" dirty="0">
                <a:solidFill>
                  <a:schemeClr val="accent1"/>
                </a:solidFill>
                <a:cs typeface="Georgia"/>
              </a:rPr>
              <a:t> </a:t>
            </a:r>
            <a:r>
              <a:rPr sz="1000" cap="all" dirty="0">
                <a:solidFill>
                  <a:schemeClr val="accent1"/>
                </a:solidFill>
                <a:cs typeface="Georgia"/>
              </a:rPr>
              <a:t>to</a:t>
            </a:r>
            <a:r>
              <a:rPr sz="1000" cap="all" spc="-19" dirty="0">
                <a:solidFill>
                  <a:schemeClr val="accent1"/>
                </a:solidFill>
                <a:cs typeface="Georgia"/>
              </a:rPr>
              <a:t> </a:t>
            </a:r>
            <a:r>
              <a:rPr lang="en-CA" sz="1000" cap="all" spc="-15" dirty="0">
                <a:solidFill>
                  <a:schemeClr val="accent1"/>
                </a:solidFill>
                <a:cs typeface="Georgia"/>
              </a:rPr>
              <a:t>m</a:t>
            </a:r>
            <a:r>
              <a:rPr sz="1000" cap="all" spc="-15" dirty="0">
                <a:solidFill>
                  <a:schemeClr val="accent1"/>
                </a:solidFill>
                <a:cs typeface="Georgia"/>
              </a:rPr>
              <a:t>ark</a:t>
            </a:r>
            <a:endParaRPr sz="1000" cap="all" dirty="0">
              <a:solidFill>
                <a:schemeClr val="accent1"/>
              </a:solidFill>
              <a:cs typeface="Georgia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97149B-978A-C174-E9E2-A58ACC92E0E2}"/>
              </a:ext>
            </a:extLst>
          </p:cNvPr>
          <p:cNvGrpSpPr/>
          <p:nvPr/>
        </p:nvGrpSpPr>
        <p:grpSpPr>
          <a:xfrm>
            <a:off x="620351" y="1125903"/>
            <a:ext cx="2778049" cy="2560497"/>
            <a:chOff x="520595" y="1125903"/>
            <a:chExt cx="3394080" cy="3074297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7AD02DC4-5751-2B13-C3E3-D75B05B5011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595" y="1125903"/>
              <a:ext cx="1995853" cy="3074297"/>
            </a:xfrm>
            <a:prstGeom prst="rect">
              <a:avLst/>
            </a:prstGeom>
          </p:spPr>
        </p:pic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C09C876F-756B-665B-653C-241595A7DA7F}"/>
                </a:ext>
              </a:extLst>
            </p:cNvPr>
            <p:cNvSpPr/>
            <p:nvPr/>
          </p:nvSpPr>
          <p:spPr>
            <a:xfrm>
              <a:off x="1739795" y="3389967"/>
              <a:ext cx="596624" cy="596624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354225" y="3990"/>
                  </a:lnTo>
                  <a:lnTo>
                    <a:pt x="401116" y="15544"/>
                  </a:lnTo>
                  <a:lnTo>
                    <a:pt x="444846" y="34032"/>
                  </a:lnTo>
                  <a:lnTo>
                    <a:pt x="484784" y="58826"/>
                  </a:lnTo>
                  <a:lnTo>
                    <a:pt x="520303" y="89296"/>
                  </a:lnTo>
                  <a:lnTo>
                    <a:pt x="550773" y="124815"/>
                  </a:lnTo>
                  <a:lnTo>
                    <a:pt x="575567" y="164753"/>
                  </a:lnTo>
                  <a:lnTo>
                    <a:pt x="594055" y="208483"/>
                  </a:lnTo>
                  <a:lnTo>
                    <a:pt x="605609" y="255374"/>
                  </a:lnTo>
                  <a:lnTo>
                    <a:pt x="609600" y="304800"/>
                  </a:lnTo>
                  <a:lnTo>
                    <a:pt x="605609" y="354225"/>
                  </a:lnTo>
                  <a:lnTo>
                    <a:pt x="594055" y="401116"/>
                  </a:lnTo>
                  <a:lnTo>
                    <a:pt x="575567" y="444846"/>
                  </a:lnTo>
                  <a:lnTo>
                    <a:pt x="550773" y="484784"/>
                  </a:lnTo>
                  <a:lnTo>
                    <a:pt x="520303" y="520303"/>
                  </a:lnTo>
                  <a:lnTo>
                    <a:pt x="484784" y="550773"/>
                  </a:lnTo>
                  <a:lnTo>
                    <a:pt x="444846" y="575567"/>
                  </a:lnTo>
                  <a:lnTo>
                    <a:pt x="401116" y="594055"/>
                  </a:lnTo>
                  <a:lnTo>
                    <a:pt x="354225" y="605609"/>
                  </a:lnTo>
                  <a:lnTo>
                    <a:pt x="304800" y="609600"/>
                  </a:lnTo>
                  <a:lnTo>
                    <a:pt x="255374" y="605609"/>
                  </a:lnTo>
                  <a:lnTo>
                    <a:pt x="208483" y="594055"/>
                  </a:lnTo>
                  <a:lnTo>
                    <a:pt x="164753" y="575567"/>
                  </a:lnTo>
                  <a:lnTo>
                    <a:pt x="124815" y="550773"/>
                  </a:lnTo>
                  <a:lnTo>
                    <a:pt x="89296" y="520303"/>
                  </a:lnTo>
                  <a:lnTo>
                    <a:pt x="58826" y="484784"/>
                  </a:lnTo>
                  <a:lnTo>
                    <a:pt x="34032" y="444846"/>
                  </a:lnTo>
                  <a:lnTo>
                    <a:pt x="15544" y="401116"/>
                  </a:lnTo>
                  <a:lnTo>
                    <a:pt x="3990" y="354225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12">
              <a:extLst>
                <a:ext uri="{FF2B5EF4-FFF2-40B4-BE49-F238E27FC236}">
                  <a16:creationId xmlns:a16="http://schemas.microsoft.com/office/drawing/2014/main" id="{C8A63DAC-99CF-D452-D062-E698809D3852}"/>
                </a:ext>
              </a:extLst>
            </p:cNvPr>
            <p:cNvSpPr txBox="1"/>
            <p:nvPr/>
          </p:nvSpPr>
          <p:spPr>
            <a:xfrm>
              <a:off x="2689643" y="3575748"/>
              <a:ext cx="1183576" cy="19631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7938" marR="3810" indent="1588">
                <a:spcBef>
                  <a:spcPts val="75"/>
                </a:spcBef>
              </a:pPr>
              <a:r>
                <a:rPr lang="en-US" sz="1000" spc="-8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SAMPLE </a:t>
              </a:r>
              <a:r>
                <a:rPr lang="en-US" sz="1000" spc="-15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WELL</a:t>
              </a:r>
              <a:endParaRPr lang="en-US" sz="10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5909410C-2F16-F5D0-C560-4CEC268153EF}"/>
                </a:ext>
              </a:extLst>
            </p:cNvPr>
            <p:cNvSpPr txBox="1"/>
            <p:nvPr/>
          </p:nvSpPr>
          <p:spPr>
            <a:xfrm>
              <a:off x="2705000" y="2549649"/>
              <a:ext cx="1209675" cy="19631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lang="en-US" sz="1000" dirty="0">
                  <a:solidFill>
                    <a:schemeClr val="accent1"/>
                  </a:solidFill>
                  <a:cs typeface="Georgia"/>
                </a:rPr>
                <a:t>FILL</a:t>
              </a:r>
              <a:r>
                <a:rPr lang="en-US" sz="1000" spc="-26" dirty="0">
                  <a:solidFill>
                    <a:schemeClr val="accent1"/>
                  </a:solidFill>
                  <a:cs typeface="Georgia"/>
                </a:rPr>
                <a:t> </a:t>
              </a:r>
              <a:r>
                <a:rPr lang="en-US" sz="1000" dirty="0">
                  <a:solidFill>
                    <a:schemeClr val="accent1"/>
                  </a:solidFill>
                  <a:cs typeface="Georgia"/>
                </a:rPr>
                <a:t>TO</a:t>
              </a:r>
              <a:r>
                <a:rPr lang="en-US" sz="1000" spc="-19" dirty="0">
                  <a:solidFill>
                    <a:schemeClr val="accent1"/>
                  </a:solidFill>
                  <a:cs typeface="Georgia"/>
                </a:rPr>
                <a:t> </a:t>
              </a:r>
              <a:r>
                <a:rPr lang="en-US" sz="1000" spc="-15" dirty="0">
                  <a:solidFill>
                    <a:schemeClr val="accent1"/>
                  </a:solidFill>
                  <a:cs typeface="Georgia"/>
                </a:rPr>
                <a:t>MARK</a:t>
              </a:r>
              <a:endParaRPr lang="en-US" sz="1000" dirty="0">
                <a:solidFill>
                  <a:schemeClr val="accent1"/>
                </a:solidFill>
                <a:cs typeface="Georgia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FE5A8F-79DD-14B8-18EA-139FFA6F6D65}"/>
                </a:ext>
              </a:extLst>
            </p:cNvPr>
            <p:cNvCxnSpPr/>
            <p:nvPr/>
          </p:nvCxnSpPr>
          <p:spPr>
            <a:xfrm flipH="1">
              <a:off x="2010730" y="2678766"/>
              <a:ext cx="6350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3E1032E-03E5-22B1-9430-EA92AE4C24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3916" y="3688279"/>
              <a:ext cx="351814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E4C9B9E-13DC-9463-30B3-11CBAFB37278}"/>
              </a:ext>
            </a:extLst>
          </p:cNvPr>
          <p:cNvSpPr/>
          <p:nvPr/>
        </p:nvSpPr>
        <p:spPr>
          <a:xfrm>
            <a:off x="522307" y="1017182"/>
            <a:ext cx="2667293" cy="266921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F520DE-827D-342E-F8ED-693A3A5BD2B8}"/>
              </a:ext>
            </a:extLst>
          </p:cNvPr>
          <p:cNvSpPr/>
          <p:nvPr/>
        </p:nvSpPr>
        <p:spPr>
          <a:xfrm>
            <a:off x="6104660" y="1017182"/>
            <a:ext cx="2669005" cy="266921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1FCAC3-3809-0078-7ED6-D484909B70AD}"/>
              </a:ext>
            </a:extLst>
          </p:cNvPr>
          <p:cNvCxnSpPr/>
          <p:nvPr/>
        </p:nvCxnSpPr>
        <p:spPr>
          <a:xfrm flipH="1">
            <a:off x="7436452" y="2173010"/>
            <a:ext cx="51974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1423D7-EF0C-71A3-F804-9AFF0868FB74}"/>
              </a:ext>
            </a:extLst>
          </p:cNvPr>
          <p:cNvCxnSpPr>
            <a:cxnSpLocks/>
          </p:cNvCxnSpPr>
          <p:nvPr/>
        </p:nvCxnSpPr>
        <p:spPr>
          <a:xfrm flipH="1">
            <a:off x="7531244" y="2731750"/>
            <a:ext cx="28795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1B07FB-F7F1-BF0D-53DA-F81BE3F4D70B}"/>
              </a:ext>
            </a:extLst>
          </p:cNvPr>
          <p:cNvSpPr/>
          <p:nvPr/>
        </p:nvSpPr>
        <p:spPr>
          <a:xfrm>
            <a:off x="3312987" y="1017182"/>
            <a:ext cx="2667293" cy="266921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FD113D-D7F0-DA10-D4AE-BD6895ACD107}"/>
              </a:ext>
            </a:extLst>
          </p:cNvPr>
          <p:cNvCxnSpPr>
            <a:cxnSpLocks/>
          </p:cNvCxnSpPr>
          <p:nvPr/>
        </p:nvCxnSpPr>
        <p:spPr>
          <a:xfrm flipH="1">
            <a:off x="5095422" y="3253699"/>
            <a:ext cx="28795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13DDD5-5038-B06D-DD14-97764940E47F}"/>
              </a:ext>
            </a:extLst>
          </p:cNvPr>
          <p:cNvCxnSpPr>
            <a:cxnSpLocks/>
          </p:cNvCxnSpPr>
          <p:nvPr/>
        </p:nvCxnSpPr>
        <p:spPr>
          <a:xfrm flipH="1">
            <a:off x="4924585" y="2728404"/>
            <a:ext cx="39184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11">
            <a:extLst>
              <a:ext uri="{FF2B5EF4-FFF2-40B4-BE49-F238E27FC236}">
                <a16:creationId xmlns:a16="http://schemas.microsoft.com/office/drawing/2014/main" id="{9BFCC54B-EEFA-B6E6-FA40-E95F51C19E4F}"/>
              </a:ext>
            </a:extLst>
          </p:cNvPr>
          <p:cNvSpPr/>
          <p:nvPr/>
        </p:nvSpPr>
        <p:spPr>
          <a:xfrm>
            <a:off x="4754916" y="3102367"/>
            <a:ext cx="365593" cy="349006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90" y="255374"/>
                </a:lnTo>
                <a:lnTo>
                  <a:pt x="15544" y="208483"/>
                </a:lnTo>
                <a:lnTo>
                  <a:pt x="34032" y="164753"/>
                </a:lnTo>
                <a:lnTo>
                  <a:pt x="58826" y="124815"/>
                </a:lnTo>
                <a:lnTo>
                  <a:pt x="89296" y="89296"/>
                </a:lnTo>
                <a:lnTo>
                  <a:pt x="124815" y="58826"/>
                </a:lnTo>
                <a:lnTo>
                  <a:pt x="164753" y="34032"/>
                </a:lnTo>
                <a:lnTo>
                  <a:pt x="208483" y="15544"/>
                </a:lnTo>
                <a:lnTo>
                  <a:pt x="255374" y="3990"/>
                </a:lnTo>
                <a:lnTo>
                  <a:pt x="304800" y="0"/>
                </a:lnTo>
                <a:lnTo>
                  <a:pt x="354225" y="3990"/>
                </a:lnTo>
                <a:lnTo>
                  <a:pt x="401116" y="15544"/>
                </a:lnTo>
                <a:lnTo>
                  <a:pt x="444846" y="34032"/>
                </a:lnTo>
                <a:lnTo>
                  <a:pt x="484784" y="58826"/>
                </a:lnTo>
                <a:lnTo>
                  <a:pt x="520303" y="89296"/>
                </a:lnTo>
                <a:lnTo>
                  <a:pt x="550773" y="124815"/>
                </a:lnTo>
                <a:lnTo>
                  <a:pt x="575567" y="164753"/>
                </a:lnTo>
                <a:lnTo>
                  <a:pt x="594055" y="208483"/>
                </a:lnTo>
                <a:lnTo>
                  <a:pt x="605609" y="255374"/>
                </a:lnTo>
                <a:lnTo>
                  <a:pt x="609600" y="304800"/>
                </a:lnTo>
                <a:lnTo>
                  <a:pt x="605609" y="354225"/>
                </a:lnTo>
                <a:lnTo>
                  <a:pt x="594055" y="401116"/>
                </a:lnTo>
                <a:lnTo>
                  <a:pt x="575567" y="444846"/>
                </a:lnTo>
                <a:lnTo>
                  <a:pt x="550773" y="484784"/>
                </a:lnTo>
                <a:lnTo>
                  <a:pt x="520303" y="520303"/>
                </a:lnTo>
                <a:lnTo>
                  <a:pt x="484784" y="550773"/>
                </a:lnTo>
                <a:lnTo>
                  <a:pt x="444846" y="575567"/>
                </a:lnTo>
                <a:lnTo>
                  <a:pt x="401116" y="594055"/>
                </a:lnTo>
                <a:lnTo>
                  <a:pt x="354225" y="605609"/>
                </a:lnTo>
                <a:lnTo>
                  <a:pt x="304800" y="609600"/>
                </a:lnTo>
                <a:lnTo>
                  <a:pt x="255374" y="605609"/>
                </a:lnTo>
                <a:lnTo>
                  <a:pt x="208483" y="594055"/>
                </a:lnTo>
                <a:lnTo>
                  <a:pt x="164753" y="575567"/>
                </a:lnTo>
                <a:lnTo>
                  <a:pt x="124815" y="550773"/>
                </a:lnTo>
                <a:lnTo>
                  <a:pt x="89296" y="520303"/>
                </a:lnTo>
                <a:lnTo>
                  <a:pt x="58826" y="484784"/>
                </a:lnTo>
                <a:lnTo>
                  <a:pt x="34032" y="444846"/>
                </a:lnTo>
                <a:lnTo>
                  <a:pt x="15544" y="401116"/>
                </a:lnTo>
                <a:lnTo>
                  <a:pt x="3990" y="354225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FC9D99B6-CB84-2EA9-1E4C-536CDDD2B519}"/>
              </a:ext>
            </a:extLst>
          </p:cNvPr>
          <p:cNvSpPr txBox="1"/>
          <p:nvPr/>
        </p:nvSpPr>
        <p:spPr>
          <a:xfrm>
            <a:off x="5350487" y="2651459"/>
            <a:ext cx="719621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00" cap="all" dirty="0">
                <a:solidFill>
                  <a:schemeClr val="accent1"/>
                </a:solidFill>
                <a:cs typeface="Georgia"/>
              </a:rPr>
              <a:t>Fill</a:t>
            </a:r>
            <a:r>
              <a:rPr sz="1000" cap="all" spc="-26" dirty="0">
                <a:solidFill>
                  <a:schemeClr val="accent1"/>
                </a:solidFill>
                <a:cs typeface="Georgia"/>
              </a:rPr>
              <a:t> </a:t>
            </a:r>
            <a:r>
              <a:rPr sz="1000" cap="all" dirty="0">
                <a:solidFill>
                  <a:schemeClr val="accent1"/>
                </a:solidFill>
                <a:cs typeface="Georgia"/>
              </a:rPr>
              <a:t>to</a:t>
            </a:r>
            <a:br>
              <a:rPr lang="en-US" sz="1000" cap="all" dirty="0">
                <a:solidFill>
                  <a:schemeClr val="accent1"/>
                </a:solidFill>
                <a:cs typeface="Georgia"/>
              </a:rPr>
            </a:br>
            <a:r>
              <a:rPr sz="1000" cap="all" spc="-19" dirty="0">
                <a:solidFill>
                  <a:schemeClr val="accent1"/>
                </a:solidFill>
                <a:cs typeface="Georgia"/>
              </a:rPr>
              <a:t> </a:t>
            </a:r>
            <a:r>
              <a:rPr lang="en-CA" sz="1000" cap="all" spc="-15" dirty="0">
                <a:solidFill>
                  <a:schemeClr val="accent1"/>
                </a:solidFill>
                <a:cs typeface="Georgia"/>
              </a:rPr>
              <a:t>m</a:t>
            </a:r>
            <a:r>
              <a:rPr sz="1000" cap="all" spc="-15" dirty="0">
                <a:solidFill>
                  <a:schemeClr val="accent1"/>
                </a:solidFill>
                <a:cs typeface="Georgia"/>
              </a:rPr>
              <a:t>ark</a:t>
            </a:r>
            <a:endParaRPr sz="1000" cap="all" dirty="0">
              <a:solidFill>
                <a:schemeClr val="accent1"/>
              </a:solidFill>
              <a:cs typeface="Georgia"/>
            </a:endParaRP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6086E4E-1E0D-68B7-AFC7-FBDD40E61713}"/>
              </a:ext>
            </a:extLst>
          </p:cNvPr>
          <p:cNvSpPr txBox="1"/>
          <p:nvPr/>
        </p:nvSpPr>
        <p:spPr>
          <a:xfrm>
            <a:off x="5409320" y="3138815"/>
            <a:ext cx="1066441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938" marR="3810" indent="1588">
              <a:spcBef>
                <a:spcPts val="75"/>
              </a:spcBef>
            </a:pPr>
            <a:r>
              <a:rPr lang="en-US" sz="1000" spc="-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</a:t>
            </a:r>
            <a:br>
              <a:rPr lang="en-US" sz="1000" spc="-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spc="-15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endParaRPr lang="en-US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5028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E4FCD-EEF0-D8FB-1BBE-F353E7CE0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CF9CE1-BB8A-B652-1D38-6F2B0C72DBB9}"/>
              </a:ext>
            </a:extLst>
          </p:cNvPr>
          <p:cNvSpPr/>
          <p:nvPr/>
        </p:nvSpPr>
        <p:spPr>
          <a:xfrm>
            <a:off x="2748142" y="2382791"/>
            <a:ext cx="2601386" cy="221005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0DDD05-2ED0-F72C-3D53-D612FC72DC78}"/>
              </a:ext>
            </a:extLst>
          </p:cNvPr>
          <p:cNvGrpSpPr/>
          <p:nvPr/>
        </p:nvGrpSpPr>
        <p:grpSpPr>
          <a:xfrm>
            <a:off x="2888647" y="2382791"/>
            <a:ext cx="2209588" cy="2210053"/>
            <a:chOff x="3379554" y="2504968"/>
            <a:chExt cx="1593136" cy="1593471"/>
          </a:xfrm>
        </p:grpSpPr>
        <p:pic>
          <p:nvPicPr>
            <p:cNvPr id="3" name="object 5">
              <a:extLst>
                <a:ext uri="{FF2B5EF4-FFF2-40B4-BE49-F238E27FC236}">
                  <a16:creationId xmlns:a16="http://schemas.microsoft.com/office/drawing/2014/main" id="{4D434183-C71E-2667-B70B-47A4AE208B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9245" y="2504968"/>
              <a:ext cx="733445" cy="1532199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EA138CCD-8D5B-B27F-D986-8A45DD56312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9554" y="2859427"/>
              <a:ext cx="804672" cy="1239012"/>
            </a:xfrm>
            <a:prstGeom prst="rect">
              <a:avLst/>
            </a:prstGeom>
          </p:spPr>
        </p:pic>
      </p:grpSp>
      <p:pic>
        <p:nvPicPr>
          <p:cNvPr id="29" name="object 17">
            <a:extLst>
              <a:ext uri="{FF2B5EF4-FFF2-40B4-BE49-F238E27FC236}">
                <a16:creationId xmlns:a16="http://schemas.microsoft.com/office/drawing/2014/main" id="{C125A3BB-CB17-C953-E138-F5982C7855C8}"/>
              </a:ext>
            </a:extLst>
          </p:cNvPr>
          <p:cNvPicPr/>
          <p:nvPr/>
        </p:nvPicPr>
        <p:blipFill>
          <a:blip r:embed="rId5" cstate="print"/>
          <a:srcRect r="13422"/>
          <a:stretch/>
        </p:blipFill>
        <p:spPr>
          <a:xfrm>
            <a:off x="4174958" y="1067095"/>
            <a:ext cx="1174570" cy="118510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2" name="object 20">
            <a:extLst>
              <a:ext uri="{FF2B5EF4-FFF2-40B4-BE49-F238E27FC236}">
                <a16:creationId xmlns:a16="http://schemas.microsoft.com/office/drawing/2014/main" id="{6A48C013-611F-FB53-F54F-3CFDE9F6D43B}"/>
              </a:ext>
            </a:extLst>
          </p:cNvPr>
          <p:cNvPicPr/>
          <p:nvPr/>
        </p:nvPicPr>
        <p:blipFill>
          <a:blip r:embed="rId6" cstate="print"/>
          <a:srcRect r="5101" b="5680"/>
          <a:stretch/>
        </p:blipFill>
        <p:spPr>
          <a:xfrm>
            <a:off x="2748142" y="1067095"/>
            <a:ext cx="1245299" cy="118510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648B1-C477-C9F8-0BA7-0DC343ADED6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A0D618A-197B-BAA0-3E5C-5B44F14E1EF3}"/>
              </a:ext>
            </a:extLst>
          </p:cNvPr>
          <p:cNvSpPr txBox="1">
            <a:spLocks/>
          </p:cNvSpPr>
          <p:nvPr/>
        </p:nvSpPr>
        <p:spPr>
          <a:xfrm>
            <a:off x="520595" y="332004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Filling and Closing the Cartridge </a:t>
            </a:r>
            <a:r>
              <a:rPr lang="en-US" sz="1400"/>
              <a:t>-</a:t>
            </a:r>
            <a:r>
              <a:rPr lang="en-US"/>
              <a:t> </a:t>
            </a:r>
            <a:r>
              <a:rPr lang="en-US" sz="1400"/>
              <a:t>cont’d  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84C57DB2-105A-44B1-C7F5-F641165F4CFE}"/>
              </a:ext>
            </a:extLst>
          </p:cNvPr>
          <p:cNvSpPr txBox="1"/>
          <p:nvPr/>
        </p:nvSpPr>
        <p:spPr>
          <a:xfrm>
            <a:off x="918882" y="1067095"/>
            <a:ext cx="1738501" cy="6559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 indent="-1429">
              <a:spcBef>
                <a:spcPts val="75"/>
              </a:spcBef>
            </a:pPr>
            <a:r>
              <a:rPr sz="1400">
                <a:cs typeface="Georgia"/>
              </a:rPr>
              <a:t>Place</a:t>
            </a:r>
            <a:r>
              <a:rPr sz="1400" spc="-23">
                <a:cs typeface="Georgia"/>
              </a:rPr>
              <a:t> </a:t>
            </a:r>
            <a:r>
              <a:rPr sz="1400">
                <a:cs typeface="Georgia"/>
              </a:rPr>
              <a:t>the</a:t>
            </a:r>
            <a:r>
              <a:rPr sz="1400" spc="-15">
                <a:cs typeface="Georgia"/>
              </a:rPr>
              <a:t> </a:t>
            </a:r>
            <a:r>
              <a:rPr sz="1400">
                <a:cs typeface="Georgia"/>
              </a:rPr>
              <a:t>tip</a:t>
            </a:r>
            <a:r>
              <a:rPr sz="1400" spc="-19">
                <a:cs typeface="Georgia"/>
              </a:rPr>
              <a:t> </a:t>
            </a:r>
            <a:r>
              <a:rPr sz="1400">
                <a:cs typeface="Georgia"/>
              </a:rPr>
              <a:t>of</a:t>
            </a:r>
            <a:r>
              <a:rPr sz="1400" spc="-11">
                <a:cs typeface="Georgia"/>
              </a:rPr>
              <a:t> </a:t>
            </a:r>
            <a:r>
              <a:rPr sz="1400" spc="-19">
                <a:cs typeface="Georgia"/>
              </a:rPr>
              <a:t>the </a:t>
            </a:r>
            <a:r>
              <a:rPr sz="1400">
                <a:cs typeface="Georgia"/>
              </a:rPr>
              <a:t>transfer</a:t>
            </a:r>
            <a:r>
              <a:rPr sz="1400" spc="-49">
                <a:cs typeface="Georgia"/>
              </a:rPr>
              <a:t> </a:t>
            </a:r>
            <a:r>
              <a:rPr sz="1400">
                <a:cs typeface="Georgia"/>
              </a:rPr>
              <a:t>device</a:t>
            </a:r>
            <a:r>
              <a:rPr sz="1400" spc="-30">
                <a:cs typeface="Georgia"/>
              </a:rPr>
              <a:t> </a:t>
            </a:r>
            <a:r>
              <a:rPr sz="1400">
                <a:cs typeface="Georgia"/>
              </a:rPr>
              <a:t>into</a:t>
            </a:r>
            <a:r>
              <a:rPr sz="1400" spc="-45">
                <a:cs typeface="Georgia"/>
              </a:rPr>
              <a:t> </a:t>
            </a:r>
            <a:r>
              <a:rPr sz="1400" spc="-19">
                <a:cs typeface="Georgia"/>
              </a:rPr>
              <a:t>the </a:t>
            </a:r>
            <a:r>
              <a:rPr sz="1400">
                <a:cs typeface="Georgia"/>
              </a:rPr>
              <a:t>sample</a:t>
            </a:r>
            <a:r>
              <a:rPr sz="1400" spc="-34">
                <a:cs typeface="Georgia"/>
              </a:rPr>
              <a:t> </a:t>
            </a:r>
            <a:r>
              <a:rPr sz="1400">
                <a:cs typeface="Georgia"/>
              </a:rPr>
              <a:t>well</a:t>
            </a:r>
            <a:r>
              <a:rPr sz="1400" spc="-23">
                <a:cs typeface="Georgia"/>
              </a:rPr>
              <a:t> </a:t>
            </a:r>
            <a:r>
              <a:rPr sz="1400">
                <a:cs typeface="Georgia"/>
              </a:rPr>
              <a:t>as</a:t>
            </a:r>
            <a:r>
              <a:rPr sz="1400" spc="-26">
                <a:cs typeface="Georgia"/>
              </a:rPr>
              <a:t> </a:t>
            </a:r>
            <a:r>
              <a:rPr sz="1400" spc="-8">
                <a:cs typeface="Georgia"/>
              </a:rPr>
              <a:t>shown</a:t>
            </a:r>
            <a:endParaRPr sz="1400">
              <a:cs typeface="Georgia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4224A61-1592-1645-AC6F-0E3DCFE0EEC9}"/>
              </a:ext>
            </a:extLst>
          </p:cNvPr>
          <p:cNvSpPr txBox="1"/>
          <p:nvPr/>
        </p:nvSpPr>
        <p:spPr>
          <a:xfrm>
            <a:off x="886897" y="2841746"/>
            <a:ext cx="1800623" cy="6559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-476">
              <a:spcBef>
                <a:spcPts val="75"/>
              </a:spcBef>
            </a:pPr>
            <a:r>
              <a:rPr sz="1400">
                <a:cs typeface="Georgia"/>
              </a:rPr>
              <a:t>Fill</a:t>
            </a:r>
            <a:r>
              <a:rPr sz="1400" spc="-49">
                <a:cs typeface="Georgia"/>
              </a:rPr>
              <a:t> </a:t>
            </a:r>
            <a:r>
              <a:rPr sz="1400">
                <a:cs typeface="Georgia"/>
              </a:rPr>
              <a:t>cartridge</a:t>
            </a:r>
            <a:r>
              <a:rPr sz="1400" spc="-26">
                <a:cs typeface="Georgia"/>
              </a:rPr>
              <a:t> </a:t>
            </a:r>
            <a:r>
              <a:rPr sz="1400" spc="-8">
                <a:cs typeface="Georgia"/>
              </a:rPr>
              <a:t>until </a:t>
            </a:r>
            <a:r>
              <a:rPr sz="1400">
                <a:cs typeface="Georgia"/>
              </a:rPr>
              <a:t>sample</a:t>
            </a:r>
            <a:r>
              <a:rPr sz="1400" spc="-60">
                <a:cs typeface="Georgia"/>
              </a:rPr>
              <a:t> </a:t>
            </a:r>
            <a:r>
              <a:rPr sz="1400">
                <a:cs typeface="Georgia"/>
              </a:rPr>
              <a:t>reaches</a:t>
            </a:r>
            <a:r>
              <a:rPr sz="1400" spc="-45">
                <a:cs typeface="Georgia"/>
              </a:rPr>
              <a:t> </a:t>
            </a:r>
            <a:r>
              <a:rPr sz="1400" spc="-15">
                <a:cs typeface="Georgia"/>
              </a:rPr>
              <a:t>fill </a:t>
            </a:r>
            <a:r>
              <a:rPr sz="1400">
                <a:cs typeface="Georgia"/>
              </a:rPr>
              <a:t>mark</a:t>
            </a:r>
            <a:r>
              <a:rPr sz="1400" spc="-26">
                <a:cs typeface="Georgia"/>
              </a:rPr>
              <a:t> </a:t>
            </a:r>
            <a:r>
              <a:rPr sz="1400">
                <a:cs typeface="Georgia"/>
              </a:rPr>
              <a:t>as</a:t>
            </a:r>
            <a:r>
              <a:rPr sz="1400" spc="-19">
                <a:cs typeface="Georgia"/>
              </a:rPr>
              <a:t> </a:t>
            </a:r>
            <a:r>
              <a:rPr sz="1400" spc="-15">
                <a:cs typeface="Georgia"/>
              </a:rPr>
              <a:t>shown</a:t>
            </a:r>
            <a:endParaRPr sz="1400">
              <a:cs typeface="Georgia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7255BCC4-011F-AA9C-D6EF-55DA4BF56978}"/>
              </a:ext>
            </a:extLst>
          </p:cNvPr>
          <p:cNvSpPr txBox="1"/>
          <p:nvPr/>
        </p:nvSpPr>
        <p:spPr>
          <a:xfrm>
            <a:off x="5554385" y="3261552"/>
            <a:ext cx="1349224" cy="108683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400">
                <a:cs typeface="Georgia"/>
              </a:rPr>
              <a:t>Fold</a:t>
            </a:r>
            <a:r>
              <a:rPr sz="1400" spc="-30">
                <a:cs typeface="Georgia"/>
              </a:rPr>
              <a:t> </a:t>
            </a:r>
            <a:r>
              <a:rPr sz="1400">
                <a:cs typeface="Georgia"/>
              </a:rPr>
              <a:t>over</a:t>
            </a:r>
            <a:r>
              <a:rPr sz="1400" spc="-8">
                <a:cs typeface="Georgia"/>
              </a:rPr>
              <a:t> </a:t>
            </a:r>
            <a:r>
              <a:rPr sz="1400">
                <a:cs typeface="Georgia"/>
              </a:rPr>
              <a:t>snap</a:t>
            </a:r>
            <a:r>
              <a:rPr sz="1400" spc="-30">
                <a:cs typeface="Georgia"/>
              </a:rPr>
              <a:t> </a:t>
            </a:r>
            <a:r>
              <a:rPr sz="1400" spc="-8">
                <a:cs typeface="Georgia"/>
              </a:rPr>
              <a:t>closure</a:t>
            </a:r>
            <a:r>
              <a:rPr lang="en-US" sz="1400" spc="-8">
                <a:cs typeface="Georgia"/>
              </a:rPr>
              <a:t> or slide</a:t>
            </a:r>
            <a:r>
              <a:rPr sz="1400" spc="-8">
                <a:cs typeface="Georgia"/>
              </a:rPr>
              <a:t> </a:t>
            </a:r>
            <a:r>
              <a:rPr sz="1400">
                <a:cs typeface="Georgia"/>
              </a:rPr>
              <a:t>until</a:t>
            </a:r>
            <a:r>
              <a:rPr sz="1400" spc="-15">
                <a:cs typeface="Georgia"/>
              </a:rPr>
              <a:t> </a:t>
            </a:r>
            <a:r>
              <a:rPr sz="1400">
                <a:cs typeface="Georgia"/>
              </a:rPr>
              <a:t>a</a:t>
            </a:r>
            <a:r>
              <a:rPr sz="1400" spc="-15">
                <a:cs typeface="Georgia"/>
              </a:rPr>
              <a:t> </a:t>
            </a:r>
            <a:r>
              <a:rPr sz="1400">
                <a:cs typeface="Georgia"/>
              </a:rPr>
              <a:t>soft</a:t>
            </a:r>
            <a:r>
              <a:rPr sz="1400" spc="-8">
                <a:cs typeface="Georgia"/>
              </a:rPr>
              <a:t> </a:t>
            </a:r>
            <a:r>
              <a:rPr sz="1400">
                <a:cs typeface="Georgia"/>
              </a:rPr>
              <a:t>click</a:t>
            </a:r>
            <a:r>
              <a:rPr sz="1400" spc="-26">
                <a:cs typeface="Georgia"/>
              </a:rPr>
              <a:t> </a:t>
            </a:r>
            <a:r>
              <a:rPr sz="1400" spc="-19">
                <a:cs typeface="Georgia"/>
              </a:rPr>
              <a:t>is </a:t>
            </a:r>
            <a:r>
              <a:rPr sz="1400">
                <a:cs typeface="Georgia"/>
              </a:rPr>
              <a:t>heard</a:t>
            </a:r>
            <a:r>
              <a:rPr sz="1400" spc="-23">
                <a:cs typeface="Georgia"/>
              </a:rPr>
              <a:t> </a:t>
            </a:r>
            <a:r>
              <a:rPr sz="1400">
                <a:cs typeface="Georgia"/>
              </a:rPr>
              <a:t>and</a:t>
            </a:r>
            <a:r>
              <a:rPr sz="1400" spc="-23">
                <a:cs typeface="Georgia"/>
              </a:rPr>
              <a:t> </a:t>
            </a:r>
            <a:r>
              <a:rPr sz="1400">
                <a:cs typeface="Georgia"/>
              </a:rPr>
              <a:t>closure</a:t>
            </a:r>
            <a:r>
              <a:rPr sz="1400" spc="-15">
                <a:cs typeface="Georgia"/>
              </a:rPr>
              <a:t> </a:t>
            </a:r>
            <a:r>
              <a:rPr sz="1400" spc="-19">
                <a:cs typeface="Georgia"/>
              </a:rPr>
              <a:t>is </a:t>
            </a:r>
            <a:r>
              <a:rPr sz="1400" spc="-8">
                <a:cs typeface="Georgia"/>
              </a:rPr>
              <a:t>secured</a:t>
            </a:r>
            <a:endParaRPr sz="1400">
              <a:cs typeface="Georgia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E2F7D1-DAFF-03F4-6C7D-754CE29FF068}"/>
              </a:ext>
            </a:extLst>
          </p:cNvPr>
          <p:cNvSpPr/>
          <p:nvPr/>
        </p:nvSpPr>
        <p:spPr>
          <a:xfrm>
            <a:off x="499426" y="1094557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F5272A-FDCA-44E2-B7CA-1FC5B6C34B5D}"/>
              </a:ext>
            </a:extLst>
          </p:cNvPr>
          <p:cNvSpPr/>
          <p:nvPr/>
        </p:nvSpPr>
        <p:spPr>
          <a:xfrm>
            <a:off x="499426" y="2874405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DBBA36-A425-85EA-B546-AB8932B4C346}"/>
              </a:ext>
            </a:extLst>
          </p:cNvPr>
          <p:cNvSpPr/>
          <p:nvPr/>
        </p:nvSpPr>
        <p:spPr>
          <a:xfrm>
            <a:off x="5554385" y="2846102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5B6866-6DE5-8D21-1747-877CE8621782}"/>
              </a:ext>
            </a:extLst>
          </p:cNvPr>
          <p:cNvSpPr/>
          <p:nvPr/>
        </p:nvSpPr>
        <p:spPr>
          <a:xfrm>
            <a:off x="3446664" y="3618517"/>
            <a:ext cx="524882" cy="32533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/>
                </a:solidFill>
              </a:ln>
              <a:noFill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0CC125-BBD2-AEF0-90B8-6BAD2B3B2F98}"/>
              </a:ext>
            </a:extLst>
          </p:cNvPr>
          <p:cNvSpPr/>
          <p:nvPr/>
        </p:nvSpPr>
        <p:spPr>
          <a:xfrm>
            <a:off x="4672068" y="3169720"/>
            <a:ext cx="524882" cy="32533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/>
                </a:solidFill>
              </a:ln>
              <a:noFill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E5B97E-BCDC-4702-83F4-C0C6C2CAE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14" y="2285951"/>
            <a:ext cx="1562868" cy="23068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409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3B301-DAC1-C797-CA78-7FDD84533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1569EFB-3E24-53BC-7053-ABEA9E25C332}"/>
              </a:ext>
            </a:extLst>
          </p:cNvPr>
          <p:cNvSpPr/>
          <p:nvPr/>
        </p:nvSpPr>
        <p:spPr>
          <a:xfrm>
            <a:off x="446930" y="3055859"/>
            <a:ext cx="3790307" cy="1458441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35C717-B3E5-C018-601F-5CFFD9FA473E}"/>
              </a:ext>
            </a:extLst>
          </p:cNvPr>
          <p:cNvSpPr/>
          <p:nvPr/>
        </p:nvSpPr>
        <p:spPr>
          <a:xfrm>
            <a:off x="446930" y="1475854"/>
            <a:ext cx="3790307" cy="1458441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4D91D5-ECE1-C916-287A-E3B8ED0CEC23}"/>
              </a:ext>
            </a:extLst>
          </p:cNvPr>
          <p:cNvSpPr/>
          <p:nvPr/>
        </p:nvSpPr>
        <p:spPr>
          <a:xfrm>
            <a:off x="4953000" y="1015999"/>
            <a:ext cx="3790308" cy="3280229"/>
          </a:xfrm>
          <a:prstGeom prst="rect">
            <a:avLst/>
          </a:prstGeom>
          <a:noFill/>
          <a:ln>
            <a:noFill/>
          </a:ln>
          <a:effectLst>
            <a:outerShdw blurRad="3175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3BCEA-6634-A8E9-2E95-025CDE4B4F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163711" y="4617986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C79E17B7-1E9E-06D5-0EDA-47BFE5F092AE}"/>
              </a:ext>
            </a:extLst>
          </p:cNvPr>
          <p:cNvSpPr txBox="1">
            <a:spLocks/>
          </p:cNvSpPr>
          <p:nvPr/>
        </p:nvSpPr>
        <p:spPr>
          <a:xfrm>
            <a:off x="520595" y="315072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Avoid Cartridge-filling Quality Checks 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E9475E8F-A97F-7D80-01B8-F7E25D474CFD}"/>
              </a:ext>
            </a:extLst>
          </p:cNvPr>
          <p:cNvSpPr txBox="1"/>
          <p:nvPr/>
        </p:nvSpPr>
        <p:spPr>
          <a:xfrm>
            <a:off x="961457" y="834775"/>
            <a:ext cx="3613354" cy="42255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8589" marR="3810" indent="-129540">
              <a:spcBef>
                <a:spcPts val="75"/>
              </a:spcBef>
            </a:pPr>
            <a:r>
              <a:rPr sz="1400" b="1">
                <a:solidFill>
                  <a:schemeClr val="tx2"/>
                </a:solidFill>
                <a:cs typeface="Georgia"/>
              </a:rPr>
              <a:t>INCORRECT</a:t>
            </a:r>
            <a:r>
              <a:rPr lang="en-US" sz="1400" b="1">
                <a:solidFill>
                  <a:schemeClr val="tx2"/>
                </a:solidFill>
                <a:cs typeface="Georgia"/>
              </a:rPr>
              <a:t> FILL</a:t>
            </a:r>
            <a:endParaRPr lang="en-CA" sz="1350" b="1">
              <a:solidFill>
                <a:schemeClr val="tx2"/>
              </a:solidFill>
              <a:cs typeface="Georgia"/>
            </a:endParaRPr>
          </a:p>
          <a:p>
            <a:pPr marL="6350" marR="3810" indent="3175">
              <a:spcBef>
                <a:spcPts val="75"/>
              </a:spcBef>
            </a:pPr>
            <a:r>
              <a:rPr sz="1200">
                <a:cs typeface="Georgia"/>
              </a:rPr>
              <a:t>Overfilled,</a:t>
            </a:r>
            <a:r>
              <a:rPr sz="1200" spc="-45">
                <a:cs typeface="Georgia"/>
              </a:rPr>
              <a:t> </a:t>
            </a:r>
            <a:r>
              <a:rPr sz="1200" spc="-8">
                <a:cs typeface="Georgia"/>
              </a:rPr>
              <a:t>Underfilled, </a:t>
            </a:r>
            <a:r>
              <a:rPr sz="1200">
                <a:cs typeface="Georgia"/>
              </a:rPr>
              <a:t>Improperly</a:t>
            </a:r>
            <a:r>
              <a:rPr lang="en-CA" sz="1200" spc="-30">
                <a:cs typeface="Georgia"/>
              </a:rPr>
              <a:t> </a:t>
            </a:r>
            <a:r>
              <a:rPr sz="1200">
                <a:cs typeface="Georgia"/>
              </a:rPr>
              <a:t>Closed</a:t>
            </a:r>
            <a:r>
              <a:rPr sz="1200" spc="-38">
                <a:cs typeface="Georgia"/>
              </a:rPr>
              <a:t> </a:t>
            </a:r>
            <a:r>
              <a:rPr sz="1200">
                <a:cs typeface="Georgia"/>
              </a:rPr>
              <a:t>and</a:t>
            </a:r>
            <a:r>
              <a:rPr sz="1200" spc="-38">
                <a:cs typeface="Georgia"/>
              </a:rPr>
              <a:t> </a:t>
            </a:r>
            <a:r>
              <a:rPr sz="1200">
                <a:cs typeface="Georgia"/>
              </a:rPr>
              <a:t>Air</a:t>
            </a:r>
            <a:r>
              <a:rPr sz="1200" spc="-34">
                <a:cs typeface="Georgia"/>
              </a:rPr>
              <a:t> </a:t>
            </a:r>
            <a:r>
              <a:rPr sz="1200" spc="-8">
                <a:cs typeface="Georgia"/>
              </a:rPr>
              <a:t>Bubble</a:t>
            </a:r>
            <a:endParaRPr sz="1200">
              <a:cs typeface="Georgia"/>
            </a:endParaRPr>
          </a:p>
        </p:txBody>
      </p:sp>
      <p:pic>
        <p:nvPicPr>
          <p:cNvPr id="16" name="object 6">
            <a:extLst>
              <a:ext uri="{FF2B5EF4-FFF2-40B4-BE49-F238E27FC236}">
                <a16:creationId xmlns:a16="http://schemas.microsoft.com/office/drawing/2014/main" id="{67D8B17B-6FE6-2937-C294-06C6347A78C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9118" y="1585745"/>
            <a:ext cx="760806" cy="1209990"/>
          </a:xfrm>
          <a:prstGeom prst="rect">
            <a:avLst/>
          </a:prstGeom>
        </p:spPr>
      </p:pic>
      <p:pic>
        <p:nvPicPr>
          <p:cNvPr id="19" name="object 8">
            <a:extLst>
              <a:ext uri="{FF2B5EF4-FFF2-40B4-BE49-F238E27FC236}">
                <a16:creationId xmlns:a16="http://schemas.microsoft.com/office/drawing/2014/main" id="{68BD21FB-C635-8EE1-6461-5E0486CA477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648" y="1615455"/>
            <a:ext cx="481411" cy="1213384"/>
          </a:xfrm>
          <a:prstGeom prst="rect">
            <a:avLst/>
          </a:prstGeom>
        </p:spPr>
      </p:pic>
      <p:pic>
        <p:nvPicPr>
          <p:cNvPr id="25" name="object 13">
            <a:extLst>
              <a:ext uri="{FF2B5EF4-FFF2-40B4-BE49-F238E27FC236}">
                <a16:creationId xmlns:a16="http://schemas.microsoft.com/office/drawing/2014/main" id="{48142FED-B684-E527-88D8-D97946D3E4A8}"/>
              </a:ext>
            </a:extLst>
          </p:cNvPr>
          <p:cNvPicPr/>
          <p:nvPr/>
        </p:nvPicPr>
        <p:blipFill>
          <a:blip r:embed="rId5" cstate="print"/>
          <a:srcRect l="21118"/>
          <a:stretch/>
        </p:blipFill>
        <p:spPr>
          <a:xfrm>
            <a:off x="1291799" y="1597418"/>
            <a:ext cx="481411" cy="1198336"/>
          </a:xfrm>
          <a:prstGeom prst="rect">
            <a:avLst/>
          </a:prstGeom>
        </p:spPr>
      </p:pic>
      <p:pic>
        <p:nvPicPr>
          <p:cNvPr id="34" name="object 15">
            <a:extLst>
              <a:ext uri="{FF2B5EF4-FFF2-40B4-BE49-F238E27FC236}">
                <a16:creationId xmlns:a16="http://schemas.microsoft.com/office/drawing/2014/main" id="{6B79E82A-F740-74B7-A381-CF182CABAEB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7031" y="1585745"/>
            <a:ext cx="1002029" cy="1337608"/>
          </a:xfrm>
          <a:prstGeom prst="rect">
            <a:avLst/>
          </a:prstGeom>
        </p:spPr>
      </p:pic>
      <p:pic>
        <p:nvPicPr>
          <p:cNvPr id="38" name="object 19">
            <a:extLst>
              <a:ext uri="{FF2B5EF4-FFF2-40B4-BE49-F238E27FC236}">
                <a16:creationId xmlns:a16="http://schemas.microsoft.com/office/drawing/2014/main" id="{DAA2A52B-4D06-9BB2-1C11-BC16D300541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11961" y="3236379"/>
            <a:ext cx="878966" cy="994410"/>
          </a:xfrm>
          <a:prstGeom prst="rect">
            <a:avLst/>
          </a:prstGeom>
        </p:spPr>
      </p:pic>
      <p:pic>
        <p:nvPicPr>
          <p:cNvPr id="40" name="object 21">
            <a:extLst>
              <a:ext uri="{FF2B5EF4-FFF2-40B4-BE49-F238E27FC236}">
                <a16:creationId xmlns:a16="http://schemas.microsoft.com/office/drawing/2014/main" id="{728242BC-60E0-4657-8998-E024C35815E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4005" y="3160906"/>
            <a:ext cx="341150" cy="1291283"/>
          </a:xfrm>
          <a:prstGeom prst="rect">
            <a:avLst/>
          </a:prstGeom>
        </p:spPr>
      </p:pic>
      <p:pic>
        <p:nvPicPr>
          <p:cNvPr id="45" name="object 26">
            <a:extLst>
              <a:ext uri="{FF2B5EF4-FFF2-40B4-BE49-F238E27FC236}">
                <a16:creationId xmlns:a16="http://schemas.microsoft.com/office/drawing/2014/main" id="{48255F4E-D015-1FEA-63FA-79FB11DFE953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14072" y="3157476"/>
            <a:ext cx="325942" cy="1284422"/>
          </a:xfrm>
          <a:prstGeom prst="rect">
            <a:avLst/>
          </a:prstGeom>
        </p:spPr>
      </p:pic>
      <p:pic>
        <p:nvPicPr>
          <p:cNvPr id="47" name="object 28">
            <a:extLst>
              <a:ext uri="{FF2B5EF4-FFF2-40B4-BE49-F238E27FC236}">
                <a16:creationId xmlns:a16="http://schemas.microsoft.com/office/drawing/2014/main" id="{7C7F77FE-FB6D-5B19-3C1F-F6EC73E0831C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41157" y="3182967"/>
            <a:ext cx="906191" cy="104782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7D8A291-54B3-4435-1EA5-A01C87EA0B34}"/>
              </a:ext>
            </a:extLst>
          </p:cNvPr>
          <p:cNvGrpSpPr/>
          <p:nvPr/>
        </p:nvGrpSpPr>
        <p:grpSpPr>
          <a:xfrm>
            <a:off x="520595" y="896094"/>
            <a:ext cx="296214" cy="296214"/>
            <a:chOff x="5272768" y="1851932"/>
            <a:chExt cx="269421" cy="26942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3B3E3C-38C8-6E51-AC1A-6F1E3EC16983}"/>
                </a:ext>
              </a:extLst>
            </p:cNvPr>
            <p:cNvCxnSpPr>
              <a:cxnSpLocks/>
            </p:cNvCxnSpPr>
            <p:nvPr/>
          </p:nvCxnSpPr>
          <p:spPr>
            <a:xfrm>
              <a:off x="5272768" y="1851932"/>
              <a:ext cx="269421" cy="269421"/>
            </a:xfrm>
            <a:prstGeom prst="line">
              <a:avLst/>
            </a:prstGeom>
            <a:ln w="635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5A34CE-4348-825D-5AF8-7C6085FB7DE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272768" y="1851932"/>
              <a:ext cx="269421" cy="269421"/>
            </a:xfrm>
            <a:prstGeom prst="line">
              <a:avLst/>
            </a:prstGeom>
            <a:ln w="635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CB1D62-B6A8-55F0-9849-986419A2D0BE}"/>
              </a:ext>
            </a:extLst>
          </p:cNvPr>
          <p:cNvCxnSpPr>
            <a:cxnSpLocks/>
          </p:cNvCxnSpPr>
          <p:nvPr/>
        </p:nvCxnSpPr>
        <p:spPr>
          <a:xfrm flipH="1">
            <a:off x="3648443" y="3652312"/>
            <a:ext cx="242484" cy="15423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C99071-8E6B-D859-3AA9-2970FF0BA1C4}"/>
              </a:ext>
            </a:extLst>
          </p:cNvPr>
          <p:cNvCxnSpPr>
            <a:cxnSpLocks/>
          </p:cNvCxnSpPr>
          <p:nvPr/>
        </p:nvCxnSpPr>
        <p:spPr>
          <a:xfrm flipH="1">
            <a:off x="3512976" y="2278039"/>
            <a:ext cx="405631" cy="21148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D100E856-1A3E-16B4-E24E-0AF7317746F7}"/>
              </a:ext>
            </a:extLst>
          </p:cNvPr>
          <p:cNvSpPr/>
          <p:nvPr/>
        </p:nvSpPr>
        <p:spPr>
          <a:xfrm>
            <a:off x="3873056" y="3123632"/>
            <a:ext cx="744456" cy="744456"/>
          </a:xfrm>
          <a:prstGeom prst="ellipse">
            <a:avLst/>
          </a:prstGeom>
          <a:blipFill dpi="0" rotWithShape="1">
            <a:blip r:embed="rId11"/>
            <a:srcRect/>
            <a:stretch>
              <a:fillRect l="4000" t="1000" b="-13000"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8BC4E7-493C-E243-DEFE-A97D52803025}"/>
              </a:ext>
            </a:extLst>
          </p:cNvPr>
          <p:cNvSpPr/>
          <p:nvPr/>
        </p:nvSpPr>
        <p:spPr>
          <a:xfrm>
            <a:off x="3850155" y="1779529"/>
            <a:ext cx="709999" cy="709999"/>
          </a:xfrm>
          <a:prstGeom prst="ellipse">
            <a:avLst/>
          </a:prstGeom>
          <a:blipFill dpi="0" rotWithShape="1">
            <a:blip r:embed="rId12"/>
            <a:srcRect/>
            <a:stretch>
              <a:fillRect l="3000" t="-3000" r="-11000" b="3000"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84D14A-8F05-692E-2801-7E0418770BE2}"/>
              </a:ext>
            </a:extLst>
          </p:cNvPr>
          <p:cNvGrpSpPr/>
          <p:nvPr/>
        </p:nvGrpSpPr>
        <p:grpSpPr>
          <a:xfrm>
            <a:off x="5125631" y="834775"/>
            <a:ext cx="3960426" cy="3708077"/>
            <a:chOff x="5125631" y="849118"/>
            <a:chExt cx="3960426" cy="3708077"/>
          </a:xfrm>
        </p:grpSpPr>
        <p:sp>
          <p:nvSpPr>
            <p:cNvPr id="49" name="object 30">
              <a:extLst>
                <a:ext uri="{FF2B5EF4-FFF2-40B4-BE49-F238E27FC236}">
                  <a16:creationId xmlns:a16="http://schemas.microsoft.com/office/drawing/2014/main" id="{DD38B3EB-E39D-5689-E355-578D4E181698}"/>
                </a:ext>
              </a:extLst>
            </p:cNvPr>
            <p:cNvSpPr txBox="1"/>
            <p:nvPr/>
          </p:nvSpPr>
          <p:spPr>
            <a:xfrm>
              <a:off x="5780018" y="849118"/>
              <a:ext cx="3306039" cy="650819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400" b="1" spc="-8">
                  <a:solidFill>
                    <a:schemeClr val="accent6"/>
                  </a:solidFill>
                  <a:cs typeface="Georgia"/>
                </a:rPr>
                <a:t>CORRECT</a:t>
              </a:r>
              <a:r>
                <a:rPr lang="en-US" sz="1400" b="1" spc="-8">
                  <a:solidFill>
                    <a:schemeClr val="accent6"/>
                  </a:solidFill>
                  <a:cs typeface="Georgia"/>
                </a:rPr>
                <a:t> FILL</a:t>
              </a:r>
            </a:p>
            <a:p>
              <a:pPr marL="6350" marR="3810" lvl="0" indent="3175" algn="l" defTabSz="914400" rtl="0" eaLnBrk="1" fontAlgn="auto" latinLnBrk="0" hangingPunct="1">
                <a:lnSpc>
                  <a:spcPct val="100000"/>
                </a:lnSpc>
                <a:spcBef>
                  <a:spcPts val="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rgbClr val="000000"/>
                  </a:solidFill>
                  <a:latin typeface="Calibri"/>
                  <a:cs typeface="Georgia"/>
                </a:rPr>
                <a:t>Filled to fill mark and securely closed.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endParaRPr>
            </a:p>
            <a:p>
              <a:pPr marL="9525">
                <a:spcBef>
                  <a:spcPts val="75"/>
                </a:spcBef>
              </a:pPr>
              <a:endParaRPr sz="1400" b="1">
                <a:solidFill>
                  <a:schemeClr val="accent6"/>
                </a:solidFill>
                <a:cs typeface="Georgia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8EE50-3B42-2075-A6E0-7E338B4CF558}"/>
                </a:ext>
              </a:extLst>
            </p:cNvPr>
            <p:cNvGrpSpPr/>
            <p:nvPr/>
          </p:nvGrpSpPr>
          <p:grpSpPr>
            <a:xfrm>
              <a:off x="5125631" y="989453"/>
              <a:ext cx="414451" cy="296214"/>
              <a:chOff x="5238291" y="1657350"/>
              <a:chExt cx="306521" cy="219075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5C3DBA72-5D5F-08A5-2BE7-F1007D75A5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8291" y="1790241"/>
                <a:ext cx="86184" cy="86184"/>
              </a:xfrm>
              <a:prstGeom prst="line">
                <a:avLst/>
              </a:prstGeom>
              <a:ln w="6350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D89C2B2-C516-D677-02D6-04C152FD234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325737" y="1657350"/>
                <a:ext cx="219075" cy="219075"/>
              </a:xfrm>
              <a:prstGeom prst="line">
                <a:avLst/>
              </a:prstGeom>
              <a:ln w="6350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EF84D8-268A-0C39-39A8-BAEF0D80C026}"/>
                </a:ext>
              </a:extLst>
            </p:cNvPr>
            <p:cNvSpPr/>
            <p:nvPr/>
          </p:nvSpPr>
          <p:spPr>
            <a:xfrm>
              <a:off x="5173020" y="1493290"/>
              <a:ext cx="3189579" cy="2988770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object 38">
              <a:extLst>
                <a:ext uri="{FF2B5EF4-FFF2-40B4-BE49-F238E27FC236}">
                  <a16:creationId xmlns:a16="http://schemas.microsoft.com/office/drawing/2014/main" id="{0CAA6384-DB3C-9EFC-7C1F-A939F56B3E1F}"/>
                </a:ext>
              </a:extLst>
            </p:cNvPr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614" b="91371" l="10000" r="90000">
                          <a14:foregroundMark x1="22500" y1="7868" x2="62000" y2="7868"/>
                          <a14:foregroundMark x1="62000" y1="7868" x2="82000" y2="12944"/>
                          <a14:foregroundMark x1="68000" y1="8629" x2="74870" y2="8527"/>
                          <a14:foregroundMark x1="81000" y1="77919" x2="61000" y2="91117"/>
                          <a14:foregroundMark x1="61000" y1="91117" x2="37000" y2="91371"/>
                          <a14:foregroundMark x1="20500" y1="58376" x2="25500" y2="68274"/>
                          <a14:foregroundMark x1="19000" y1="58376" x2="23000" y2="69289"/>
                          <a14:foregroundMark x1="19500" y1="56853" x2="21500" y2="68528"/>
                          <a14:foregroundMark x1="18500" y1="58376" x2="21500" y2="68782"/>
                          <a14:foregroundMark x1="19500" y1="59898" x2="21000" y2="69543"/>
                          <a14:foregroundMark x1="19500" y1="68782" x2="19500" y2="64467"/>
                          <a14:backgroundMark x1="85500" y1="8122" x2="85500" y2="964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8828" y="1657739"/>
              <a:ext cx="1468588" cy="2899456"/>
            </a:xfrm>
            <a:prstGeom prst="rect">
              <a:avLst/>
            </a:prstGeom>
          </p:spPr>
        </p:pic>
        <p:pic>
          <p:nvPicPr>
            <p:cNvPr id="53" name="object 34">
              <a:extLst>
                <a:ext uri="{FF2B5EF4-FFF2-40B4-BE49-F238E27FC236}">
                  <a16:creationId xmlns:a16="http://schemas.microsoft.com/office/drawing/2014/main" id="{4CA79485-A9AB-A194-D290-32B04C37AAA8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10976" y="2130748"/>
              <a:ext cx="1729971" cy="232549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305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61732-09EC-E758-8DA7-D90F4CDF4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4BBFE-8EEF-BEA3-CABA-39B9FBDB57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F6659A5C-BA46-E47A-98C4-4FE40120DD7E}"/>
              </a:ext>
            </a:extLst>
          </p:cNvPr>
          <p:cNvSpPr txBox="1">
            <a:spLocks/>
          </p:cNvSpPr>
          <p:nvPr/>
        </p:nvSpPr>
        <p:spPr>
          <a:xfrm>
            <a:off x="520595" y="315072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Level-Surface Testing </a:t>
            </a:r>
          </a:p>
        </p:txBody>
      </p:sp>
      <p:pic>
        <p:nvPicPr>
          <p:cNvPr id="21" name="Picture 20" descr="A close-up of a device&#10;&#10;AI-generated content may be incorrect.">
            <a:extLst>
              <a:ext uri="{FF2B5EF4-FFF2-40B4-BE49-F238E27FC236}">
                <a16:creationId xmlns:a16="http://schemas.microsoft.com/office/drawing/2014/main" id="{A1A2C00E-7973-B6F7-D378-F5CD63712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379" b="87416" l="12111" r="81084">
                        <a14:foregroundMark x1="36217" y1="12450" x2="44175" y2="11379"/>
                        <a14:foregroundMark x1="13495" y1="29451" x2="12111" y2="39224"/>
                        <a14:foregroundMark x1="47866" y1="77778" x2="54210" y2="86078"/>
                        <a14:foregroundMark x1="55940" y1="87684" x2="67474" y2="79116"/>
                        <a14:foregroundMark x1="76009" y1="71888" x2="77855" y2="59705"/>
                        <a14:foregroundMark x1="77855" y1="59705" x2="76125" y2="55556"/>
                        <a14:foregroundMark x1="80507" y1="59036" x2="81084" y2="67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4" t="5205" r="14850" b="4767"/>
          <a:stretch/>
        </p:blipFill>
        <p:spPr>
          <a:xfrm>
            <a:off x="222984" y="746569"/>
            <a:ext cx="4080526" cy="4020694"/>
          </a:xfrm>
          <a:prstGeom prst="rect">
            <a:avLst/>
          </a:prstGeom>
        </p:spPr>
      </p:pic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D70D988-4F6F-B56F-C111-2C473542398D}"/>
              </a:ext>
            </a:extLst>
          </p:cNvPr>
          <p:cNvSpPr txBox="1">
            <a:spLocks/>
          </p:cNvSpPr>
          <p:nvPr/>
        </p:nvSpPr>
        <p:spPr>
          <a:xfrm>
            <a:off x="4751775" y="2477022"/>
            <a:ext cx="3810334" cy="174584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endParaRPr lang="en-US" sz="1800" baseline="30000">
              <a:solidFill>
                <a:srgbClr val="000000"/>
              </a:solidFill>
              <a:latin typeface="+mn-lt"/>
            </a:endParaRPr>
          </a:p>
          <a:p>
            <a:pPr>
              <a:buClr>
                <a:srgbClr val="000000"/>
              </a:buClr>
            </a:pPr>
            <a:r>
              <a:rPr lang="en-US" sz="2400" baseline="30000">
                <a:solidFill>
                  <a:schemeClr val="accent3"/>
                </a:solidFill>
                <a:latin typeface="+mn-lt"/>
              </a:rPr>
              <a:t>ADDITIONAL REQUIREMENTS:</a:t>
            </a:r>
          </a:p>
          <a:p>
            <a:pPr marL="342900" indent="-342900">
              <a:buClr>
                <a:srgbClr val="000000"/>
              </a:buClr>
              <a:buFontTx/>
              <a:buChar char="-"/>
            </a:pPr>
            <a:r>
              <a:rPr lang="en-US" sz="2400" baseline="30000">
                <a:solidFill>
                  <a:srgbClr val="000000"/>
                </a:solidFill>
                <a:latin typeface="+mn-lt"/>
              </a:rPr>
              <a:t>Indoors, on a dry, clean, horizontal, stable surface. </a:t>
            </a:r>
          </a:p>
          <a:p>
            <a:pPr marL="342900" indent="-342900">
              <a:buClr>
                <a:srgbClr val="000000"/>
              </a:buClr>
              <a:buFontTx/>
              <a:buChar char="-"/>
            </a:pPr>
            <a:r>
              <a:rPr lang="en-US" sz="2400" baseline="30000">
                <a:solidFill>
                  <a:srgbClr val="000000"/>
                </a:solidFill>
                <a:latin typeface="+mn-lt"/>
              </a:rPr>
              <a:t>Avoid nearby vibration equipment such as centrifuges.</a:t>
            </a:r>
          </a:p>
          <a:p>
            <a:pPr>
              <a:buClr>
                <a:srgbClr val="000000"/>
              </a:buClr>
            </a:pPr>
            <a:endParaRPr lang="en-US" sz="1800" baseline="3000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en-US" sz="1800" baseline="30000">
              <a:solidFill>
                <a:srgbClr val="000000"/>
              </a:solidFill>
            </a:endParaRPr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23BCC664-97D9-9423-8B12-5E0B819AC5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55493" y="1096124"/>
            <a:ext cx="4903262" cy="1380898"/>
          </a:xfrm>
        </p:spPr>
        <p:txBody>
          <a:bodyPr/>
          <a:lstStyle/>
          <a:p>
            <a:pPr marR="0">
              <a:buClr>
                <a:srgbClr val="000000"/>
              </a:buClr>
            </a:pPr>
            <a:r>
              <a:rPr lang="en-US" dirty="0">
                <a:latin typeface="+mn-lt"/>
              </a:rPr>
              <a:t>For </a:t>
            </a:r>
            <a:r>
              <a:rPr lang="en-US" b="1" dirty="0">
                <a:latin typeface="+mn-lt"/>
              </a:rPr>
              <a:t>ACT, HcT, GFAP, UCH-L1, and </a:t>
            </a:r>
            <a:r>
              <a:rPr lang="en-US" b="1" dirty="0" err="1">
                <a:latin typeface="+mn-lt"/>
              </a:rPr>
              <a:t>hs-Tnl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testing, the analyzer must remain on a level surface with the display facing up during testing. A level surface includes running tests on the instrument with it resting in the Base Station.</a:t>
            </a:r>
          </a:p>
          <a:p>
            <a:pPr marR="0">
              <a:buClr>
                <a:srgbClr val="000000"/>
              </a:buClr>
            </a:pPr>
            <a:endParaRPr lang="en-US" sz="1800" b="0" i="0" u="none" strike="noStrike" baseline="30000" dirty="0">
              <a:solidFill>
                <a:srgbClr val="000000"/>
              </a:solidFill>
              <a:latin typeface="+mn-lt"/>
            </a:endParaRPr>
          </a:p>
          <a:p>
            <a:pPr marR="0">
              <a:buClr>
                <a:srgbClr val="000000"/>
              </a:buClr>
            </a:pPr>
            <a:endParaRPr lang="en-US" sz="1800" baseline="30000" dirty="0">
              <a:solidFill>
                <a:srgbClr val="000000"/>
              </a:solidFill>
            </a:endParaRPr>
          </a:p>
          <a:p>
            <a:pPr marL="285750" marR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00" b="0" i="0" u="none" strike="noStrike" baseline="30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211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34B4A-BE59-417E-AB93-D433F8EE4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98033A-B236-D3CC-F571-E40832706776}"/>
              </a:ext>
            </a:extLst>
          </p:cNvPr>
          <p:cNvSpPr/>
          <p:nvPr/>
        </p:nvSpPr>
        <p:spPr>
          <a:xfrm>
            <a:off x="498045" y="3194874"/>
            <a:ext cx="4364899" cy="1335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1C4EC19-9DAD-1777-4DD1-855CD7D82A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8046" y="1064287"/>
            <a:ext cx="4119105" cy="1768818"/>
          </a:xfrm>
        </p:spPr>
        <p:txBody>
          <a:bodyPr/>
          <a:lstStyle/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en-US">
                <a:latin typeface="+mn-lt"/>
                <a:cs typeface="+mn-cs"/>
              </a:rPr>
              <a:t>Avoid factors that may affect the sample prior to analysis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en-US">
                <a:latin typeface="+mn-lt"/>
                <a:cs typeface="+mn-cs"/>
              </a:rPr>
              <a:t>Always correlate results with the status of the patient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en-US">
                <a:latin typeface="+mn-lt"/>
              </a:rPr>
              <a:t>For additional information please visit </a:t>
            </a:r>
            <a:r>
              <a:rPr lang="en-US">
                <a:latin typeface="+mn-lt"/>
                <a:hlinkClick r:id="rId4"/>
              </a:rPr>
              <a:t>www.globalpointofcare.abbott</a:t>
            </a:r>
            <a:endParaRPr lang="en-US" sz="1400">
              <a:latin typeface="+mn-lt"/>
              <a:cs typeface="+mn-cs"/>
            </a:endParaRPr>
          </a:p>
          <a:p>
            <a:pPr marL="0" lvl="1" indent="0">
              <a:lnSpc>
                <a:spcPct val="110000"/>
              </a:lnSpc>
              <a:buClr>
                <a:srgbClr val="000000"/>
              </a:buClr>
              <a:buNone/>
            </a:pPr>
            <a:endParaRPr lang="en-US" b="0" i="0" u="none" strike="noStrike" baseline="30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5BEF3-4767-B33A-D926-172D07ECB9F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F7B8D3C-61DD-46CB-7D45-08EF5397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71" y="311992"/>
            <a:ext cx="8138160" cy="390526"/>
          </a:xfrm>
        </p:spPr>
        <p:txBody>
          <a:bodyPr/>
          <a:lstStyle/>
          <a:p>
            <a:r>
              <a:rPr lang="en-US"/>
              <a:t>Factors that may affect results </a:t>
            </a: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627F9705-ABEE-0B53-8D14-4E471CA6A316}"/>
              </a:ext>
            </a:extLst>
          </p:cNvPr>
          <p:cNvPicPr/>
          <p:nvPr/>
        </p:nvPicPr>
        <p:blipFill>
          <a:blip r:embed="rId5" cstate="print"/>
          <a:srcRect l="1178" r="10182"/>
          <a:stretch>
            <a:fillRect/>
          </a:stretch>
        </p:blipFill>
        <p:spPr>
          <a:xfrm>
            <a:off x="4361333" y="-2482239"/>
            <a:ext cx="4324898" cy="22276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AA15E1-3776-D44F-582B-A935F10AAAFB}"/>
              </a:ext>
            </a:extLst>
          </p:cNvPr>
          <p:cNvSpPr txBox="1"/>
          <p:nvPr/>
        </p:nvSpPr>
        <p:spPr>
          <a:xfrm>
            <a:off x="587179" y="3348443"/>
            <a:ext cx="4029972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3810">
              <a:lnSpc>
                <a:spcPct val="110000"/>
              </a:lnSpc>
              <a:buSzPct val="60526"/>
              <a:tabLst>
                <a:tab pos="266700" algn="l"/>
              </a:tabLst>
            </a:pPr>
            <a:r>
              <a:rPr lang="en-US" sz="1400" b="1">
                <a:solidFill>
                  <a:schemeClr val="accent3"/>
                </a:solidFill>
                <a:cs typeface="+mn-cs"/>
              </a:rPr>
              <a:t>For a comprehensive list of factors that may affect results, go to Abbott’s Global Point of Care website for product </a:t>
            </a:r>
            <a:r>
              <a:rPr lang="en-US" sz="1400" b="1">
                <a:solidFill>
                  <a:schemeClr val="accent3"/>
                </a:solidFill>
              </a:rPr>
              <a:t>Instructions for Use (IFU) and other technical documentation</a:t>
            </a:r>
            <a:endParaRPr lang="en-US" b="1" i="0" u="none" strike="noStrike" baseline="30000">
              <a:solidFill>
                <a:schemeClr val="accent3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3F2294-CA99-8084-8883-CCD95A5CC367}"/>
              </a:ext>
            </a:extLst>
          </p:cNvPr>
          <p:cNvGrpSpPr/>
          <p:nvPr/>
        </p:nvGrpSpPr>
        <p:grpSpPr>
          <a:xfrm>
            <a:off x="4952078" y="1112628"/>
            <a:ext cx="3897152" cy="2781511"/>
            <a:chOff x="4150694" y="1269108"/>
            <a:chExt cx="4725782" cy="3372928"/>
          </a:xfrm>
        </p:grpSpPr>
        <p:pic>
          <p:nvPicPr>
            <p:cNvPr id="4" name="Picture 3" descr="A black computer monitor with a silver base&#10;&#10;AI-generated content may be incorrect.">
              <a:extLst>
                <a:ext uri="{FF2B5EF4-FFF2-40B4-BE49-F238E27FC236}">
                  <a16:creationId xmlns:a16="http://schemas.microsoft.com/office/drawing/2014/main" id="{8B6DE140-5F8F-B00C-96B4-66EE65397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694" y="1269108"/>
              <a:ext cx="4725782" cy="337292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3926A88-F07A-02B0-291D-144E77705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2378" y="1559477"/>
              <a:ext cx="4313772" cy="161451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899794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19115-0FC2-53F0-3D3D-E355E24FC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17706073-5529-2263-6663-5106E94397E0}"/>
              </a:ext>
            </a:extLst>
          </p:cNvPr>
          <p:cNvSpPr txBox="1"/>
          <p:nvPr/>
        </p:nvSpPr>
        <p:spPr>
          <a:xfrm>
            <a:off x="559768" y="1864530"/>
            <a:ext cx="510962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150" algn="l"/>
              </a:tabLst>
            </a:pPr>
            <a:r>
              <a:rPr lang="en-US" sz="1600">
                <a:cs typeface="Georgia"/>
              </a:rPr>
              <a:t>Describe the basic cartridge handling guidelines</a:t>
            </a:r>
            <a:endParaRPr sz="1600" i="1">
              <a:cs typeface="Georgi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74EB6C2-C2D5-94E2-A485-97C4161248FA}"/>
              </a:ext>
            </a:extLst>
          </p:cNvPr>
          <p:cNvSpPr txBox="1"/>
          <p:nvPr/>
        </p:nvSpPr>
        <p:spPr>
          <a:xfrm>
            <a:off x="561412" y="2396428"/>
            <a:ext cx="507524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150" algn="l"/>
              </a:tabLst>
            </a:pPr>
            <a:r>
              <a:rPr lang="en-US" sz="1600">
                <a:cs typeface="Georgia"/>
              </a:rPr>
              <a:t>Describe basic sample handling</a:t>
            </a:r>
            <a:endParaRPr sz="1600">
              <a:cs typeface="Georgia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2CE5A07-DDDA-A84C-7F53-BFDF2545FCA8}"/>
              </a:ext>
            </a:extLst>
          </p:cNvPr>
          <p:cNvSpPr txBox="1"/>
          <p:nvPr/>
        </p:nvSpPr>
        <p:spPr>
          <a:xfrm>
            <a:off x="502920" y="958709"/>
            <a:ext cx="476749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1800" spc="-20">
                <a:solidFill>
                  <a:srgbClr val="009CDE"/>
                </a:solidFill>
                <a:cs typeface="Calibri"/>
              </a:rPr>
              <a:t>NOW THAT YOU HAVE COMPLETED THIS LESSON, YOU SHOULD BE ABLE TO: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A56BF41-2DA5-0575-50C4-407A2A273D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1B3749A-1D57-92D4-1031-37ECE62AA1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CA"/>
              <a:t>Summary</a:t>
            </a:r>
            <a:endParaRPr spc="-1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08F9683-1F5E-81FE-1853-EB3D240BD59B}"/>
              </a:ext>
            </a:extLst>
          </p:cNvPr>
          <p:cNvSpPr/>
          <p:nvPr/>
        </p:nvSpPr>
        <p:spPr>
          <a:xfrm>
            <a:off x="559769" y="2271118"/>
            <a:ext cx="3954042" cy="64758"/>
          </a:xfrm>
          <a:custGeom>
            <a:avLst/>
            <a:gdLst/>
            <a:ahLst/>
            <a:cxnLst/>
            <a:rect l="l" t="t" r="r" b="b"/>
            <a:pathLst>
              <a:path w="508635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7">
            <a:extLst>
              <a:ext uri="{FF2B5EF4-FFF2-40B4-BE49-F238E27FC236}">
                <a16:creationId xmlns:a16="http://schemas.microsoft.com/office/drawing/2014/main" id="{1D481C4F-FB66-4590-A1E4-10DDB5391E7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816" y="3122532"/>
            <a:ext cx="1227846" cy="1249818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object 8">
            <a:extLst>
              <a:ext uri="{FF2B5EF4-FFF2-40B4-BE49-F238E27FC236}">
                <a16:creationId xmlns:a16="http://schemas.microsoft.com/office/drawing/2014/main" id="{3B5590B4-EE76-971A-002D-7BD69B597E57}"/>
              </a:ext>
            </a:extLst>
          </p:cNvPr>
          <p:cNvPicPr/>
          <p:nvPr/>
        </p:nvPicPr>
        <p:blipFill>
          <a:blip r:embed="rId4" cstate="print"/>
          <a:srcRect b="6150"/>
          <a:stretch/>
        </p:blipFill>
        <p:spPr>
          <a:xfrm>
            <a:off x="2062474" y="3126409"/>
            <a:ext cx="1447520" cy="124594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3" name="object 9">
            <a:extLst>
              <a:ext uri="{FF2B5EF4-FFF2-40B4-BE49-F238E27FC236}">
                <a16:creationId xmlns:a16="http://schemas.microsoft.com/office/drawing/2014/main" id="{2AFF46D6-5AD4-431C-1B3E-D965E7419E69}"/>
              </a:ext>
            </a:extLst>
          </p:cNvPr>
          <p:cNvPicPr/>
          <p:nvPr/>
        </p:nvPicPr>
        <p:blipFill>
          <a:blip r:embed="rId5" cstate="print"/>
          <a:srcRect t="4388" b="4388"/>
          <a:stretch/>
        </p:blipFill>
        <p:spPr>
          <a:xfrm>
            <a:off x="3704729" y="3126409"/>
            <a:ext cx="1085522" cy="124594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B12B7-F784-F2AA-991E-081C27E5D3AF}"/>
              </a:ext>
            </a:extLst>
          </p:cNvPr>
          <p:cNvGrpSpPr/>
          <p:nvPr/>
        </p:nvGrpSpPr>
        <p:grpSpPr>
          <a:xfrm>
            <a:off x="4984986" y="3076056"/>
            <a:ext cx="2984412" cy="1523494"/>
            <a:chOff x="4909710" y="2613490"/>
            <a:chExt cx="2984412" cy="152349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C8C43EB-3E96-7617-B4CC-A97BFF33F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91518" y="2885066"/>
              <a:ext cx="797243" cy="1030278"/>
            </a:xfrm>
            <a:prstGeom prst="rect">
              <a:avLst/>
            </a:prstGeom>
          </p:spPr>
        </p:pic>
        <p:pic>
          <p:nvPicPr>
            <p:cNvPr id="17" name="Picture 16" descr="A picture containing plastic&#10;&#10;Description automatically generated">
              <a:extLst>
                <a:ext uri="{FF2B5EF4-FFF2-40B4-BE49-F238E27FC236}">
                  <a16:creationId xmlns:a16="http://schemas.microsoft.com/office/drawing/2014/main" id="{4EC3FC73-0B19-476A-0AB5-7719D87BC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005" y="2751913"/>
              <a:ext cx="863513" cy="124664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F2A07D-CA06-9E24-AE7D-94BDB7BC6B4E}"/>
                </a:ext>
              </a:extLst>
            </p:cNvPr>
            <p:cNvSpPr/>
            <p:nvPr/>
          </p:nvSpPr>
          <p:spPr>
            <a:xfrm>
              <a:off x="4909710" y="2717333"/>
              <a:ext cx="2984412" cy="1292834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A picture containing bathroom, razor, tool&#10;&#10;Description automatically generated">
              <a:extLst>
                <a:ext uri="{FF2B5EF4-FFF2-40B4-BE49-F238E27FC236}">
                  <a16:creationId xmlns:a16="http://schemas.microsoft.com/office/drawing/2014/main" id="{E5A68B3A-3392-12B5-BF76-89FAFB0F7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629" b="89646" l="9694" r="89796">
                          <a14:foregroundMark x1="71939" y1="11444" x2="65306" y2="8992"/>
                          <a14:foregroundMark x1="76531" y1="7629" x2="79082" y2="10627"/>
                          <a14:foregroundMark x1="33673" y1="88556" x2="69898" y2="871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761" y="2613490"/>
              <a:ext cx="814656" cy="152349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14996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DC768D-0371-7834-5D97-86CF784BF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65" y="1930693"/>
            <a:ext cx="7742022" cy="2674620"/>
          </a:xfrm>
        </p:spPr>
        <p:txBody>
          <a:bodyPr/>
          <a:lstStyle/>
          <a:p>
            <a:r>
              <a:rPr lang="en-US" sz="3600"/>
              <a:t>Congratulations!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0" y="569913"/>
            <a:ext cx="8137525" cy="390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spc="-10"/>
              <a:t>Summary</a:t>
            </a: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5074D917-A1B7-6D2F-361E-5DDCC503BA1B}"/>
              </a:ext>
            </a:extLst>
          </p:cNvPr>
          <p:cNvSpPr txBox="1"/>
          <p:nvPr/>
        </p:nvSpPr>
        <p:spPr>
          <a:xfrm>
            <a:off x="682283" y="2462924"/>
            <a:ext cx="544481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+mj-lt"/>
                <a:cs typeface="Brandon Grotesque Regular"/>
              </a:rPr>
              <a:t>You</a:t>
            </a:r>
            <a:r>
              <a:rPr sz="2400" b="0" spc="114" dirty="0">
                <a:solidFill>
                  <a:srgbClr val="FFFFFF"/>
                </a:solidFill>
                <a:latin typeface="+mj-lt"/>
                <a:cs typeface="Brandon Grotesque Regular"/>
              </a:rPr>
              <a:t> </a:t>
            </a:r>
            <a:r>
              <a:rPr sz="2400" b="0" spc="60" dirty="0">
                <a:solidFill>
                  <a:srgbClr val="FFFFFF"/>
                </a:solidFill>
                <a:latin typeface="+mj-lt"/>
                <a:cs typeface="Brandon Grotesque Regular"/>
              </a:rPr>
              <a:t>have</a:t>
            </a:r>
            <a:r>
              <a:rPr sz="2400" b="0" spc="105" dirty="0">
                <a:solidFill>
                  <a:srgbClr val="FFFFFF"/>
                </a:solidFill>
                <a:latin typeface="+mj-lt"/>
                <a:cs typeface="Brandon Grotesque Regular"/>
              </a:rPr>
              <a:t> </a:t>
            </a:r>
            <a:r>
              <a:rPr sz="2400" b="0" spc="70" dirty="0">
                <a:solidFill>
                  <a:srgbClr val="FFFFFF"/>
                </a:solidFill>
                <a:latin typeface="+mj-lt"/>
                <a:cs typeface="Brandon Grotesque Regular"/>
              </a:rPr>
              <a:t>completed</a:t>
            </a:r>
            <a:r>
              <a:rPr sz="2400" b="0" spc="105" dirty="0">
                <a:solidFill>
                  <a:srgbClr val="FFFFFF"/>
                </a:solidFill>
                <a:latin typeface="+mj-lt"/>
                <a:cs typeface="Brandon Grotesque Regular"/>
              </a:rPr>
              <a:t> </a:t>
            </a:r>
            <a:r>
              <a:rPr sz="2400" b="0" spc="25" dirty="0">
                <a:solidFill>
                  <a:srgbClr val="FFFFFF"/>
                </a:solidFill>
                <a:latin typeface="+mj-lt"/>
                <a:cs typeface="Brandon Grotesque Regular"/>
              </a:rPr>
              <a:t>the</a:t>
            </a:r>
            <a:r>
              <a:rPr lang="en-US" sz="2400" b="0" spc="25" dirty="0">
                <a:solidFill>
                  <a:srgbClr val="FFFFFF"/>
                </a:solidFill>
                <a:latin typeface="+mj-lt"/>
                <a:cs typeface="Brandon Grotesque Regular"/>
              </a:rPr>
              <a:t> lesson </a:t>
            </a:r>
            <a:br>
              <a:rPr lang="en-US" sz="2400" b="0" spc="25" dirty="0">
                <a:solidFill>
                  <a:srgbClr val="FFFFFF"/>
                </a:solidFill>
                <a:latin typeface="+mj-lt"/>
                <a:cs typeface="Brandon Grotesque Regular"/>
              </a:rPr>
            </a:br>
            <a:r>
              <a:rPr lang="en-US" sz="2400" b="0" dirty="0" err="1">
                <a:solidFill>
                  <a:schemeClr val="bg1"/>
                </a:solidFill>
                <a:latin typeface="+mj-lt"/>
                <a:cs typeface="Brandon Grotesque Regular"/>
              </a:rPr>
              <a:t>i</a:t>
            </a:r>
            <a:r>
              <a:rPr lang="en-US" sz="2400" b="0" dirty="0">
                <a:solidFill>
                  <a:schemeClr val="bg1"/>
                </a:solidFill>
                <a:latin typeface="+mj-lt"/>
                <a:cs typeface="Brandon Grotesque Regular"/>
              </a:rPr>
              <a:t>-STAT Alinity - Cartridge Handling </a:t>
            </a:r>
            <a:br>
              <a:rPr lang="en-US" sz="2400" b="0" dirty="0">
                <a:solidFill>
                  <a:schemeClr val="bg1"/>
                </a:solidFill>
                <a:latin typeface="+mj-lt"/>
                <a:cs typeface="Brandon Grotesque Regular"/>
              </a:rPr>
            </a:br>
            <a:r>
              <a:rPr lang="en-US" sz="2400" b="0" dirty="0">
                <a:solidFill>
                  <a:schemeClr val="bg1"/>
                </a:solidFill>
                <a:latin typeface="+mj-lt"/>
                <a:cs typeface="Brandon Grotesque Regular"/>
              </a:rPr>
              <a:t>&amp; Sample Collection</a:t>
            </a:r>
            <a:endParaRPr sz="2400" dirty="0">
              <a:latin typeface="+mj-lt"/>
              <a:cs typeface="Brandon Grotesque Regula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3F824-61AD-96F9-0801-5DA323E9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293" t="16261" r="22487" b="20606"/>
          <a:stretch/>
        </p:blipFill>
        <p:spPr>
          <a:xfrm rot="20732359">
            <a:off x="5435500" y="445398"/>
            <a:ext cx="2672358" cy="40350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88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0088" y="1492781"/>
            <a:ext cx="510962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150" algn="l"/>
              </a:tabLst>
            </a:pPr>
            <a:r>
              <a:rPr lang="en-US" sz="1600" dirty="0">
                <a:cs typeface="Georgia"/>
              </a:rPr>
              <a:t>Describe the basic cartridge handling guidelines</a:t>
            </a:r>
            <a:endParaRPr sz="1600" i="1" dirty="0"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732" y="2024679"/>
            <a:ext cx="507524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150" algn="l"/>
              </a:tabLst>
            </a:pPr>
            <a:r>
              <a:rPr lang="en-US" sz="1600">
                <a:cs typeface="Georgia"/>
              </a:rPr>
              <a:t>Describe basic sample handling</a:t>
            </a:r>
            <a:endParaRPr sz="1600"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920" y="998407"/>
            <a:ext cx="3039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>
                <a:solidFill>
                  <a:srgbClr val="009CDE"/>
                </a:solidFill>
                <a:latin typeface="Calibri"/>
                <a:cs typeface="Calibri"/>
              </a:rPr>
              <a:t>UNDERSTAND</a:t>
            </a:r>
            <a:r>
              <a:rPr sz="1800" spc="-35">
                <a:solidFill>
                  <a:srgbClr val="009CDE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009CDE"/>
                </a:solidFill>
                <a:latin typeface="Calibri"/>
                <a:cs typeface="Calibri"/>
              </a:rPr>
              <a:t>THE</a:t>
            </a:r>
            <a:r>
              <a:rPr sz="1800" spc="-30">
                <a:solidFill>
                  <a:srgbClr val="009CDE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009CDE"/>
                </a:solidFill>
                <a:latin typeface="Calibri"/>
                <a:cs typeface="Calibri"/>
              </a:rPr>
              <a:t>FOLLOWING: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BB71705-DB00-772A-30E1-21C8CD33B2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Learning</a:t>
            </a:r>
            <a:r>
              <a:rPr spc="-55"/>
              <a:t> </a:t>
            </a:r>
            <a:r>
              <a:rPr spc="-10"/>
              <a:t>Objectives</a:t>
            </a:r>
          </a:p>
        </p:txBody>
      </p:sp>
      <p:sp>
        <p:nvSpPr>
          <p:cNvPr id="12" name="object 12"/>
          <p:cNvSpPr/>
          <p:nvPr/>
        </p:nvSpPr>
        <p:spPr>
          <a:xfrm>
            <a:off x="580089" y="1899369"/>
            <a:ext cx="3933545" cy="46470"/>
          </a:xfrm>
          <a:custGeom>
            <a:avLst/>
            <a:gdLst/>
            <a:ahLst/>
            <a:cxnLst/>
            <a:rect l="l" t="t" r="r" b="b"/>
            <a:pathLst>
              <a:path w="508635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7">
            <a:extLst>
              <a:ext uri="{FF2B5EF4-FFF2-40B4-BE49-F238E27FC236}">
                <a16:creationId xmlns:a16="http://schemas.microsoft.com/office/drawing/2014/main" id="{F41FD596-9842-EC73-8286-EABD00E97B0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191" y="2717334"/>
            <a:ext cx="1227846" cy="1249818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</a:ln>
        </p:spPr>
      </p:pic>
      <p:pic>
        <p:nvPicPr>
          <p:cNvPr id="21" name="object 8">
            <a:extLst>
              <a:ext uri="{FF2B5EF4-FFF2-40B4-BE49-F238E27FC236}">
                <a16:creationId xmlns:a16="http://schemas.microsoft.com/office/drawing/2014/main" id="{8F10AD18-C361-8EC7-BCB8-18E6B4DD5AD5}"/>
              </a:ext>
            </a:extLst>
          </p:cNvPr>
          <p:cNvPicPr/>
          <p:nvPr/>
        </p:nvPicPr>
        <p:blipFill>
          <a:blip r:embed="rId4" cstate="print"/>
          <a:srcRect b="6150"/>
          <a:stretch/>
        </p:blipFill>
        <p:spPr>
          <a:xfrm>
            <a:off x="2045849" y="2721211"/>
            <a:ext cx="1447520" cy="124594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3" name="object 9">
            <a:extLst>
              <a:ext uri="{FF2B5EF4-FFF2-40B4-BE49-F238E27FC236}">
                <a16:creationId xmlns:a16="http://schemas.microsoft.com/office/drawing/2014/main" id="{2E8FCD58-2972-673A-F243-8C11D53D9998}"/>
              </a:ext>
            </a:extLst>
          </p:cNvPr>
          <p:cNvPicPr/>
          <p:nvPr/>
        </p:nvPicPr>
        <p:blipFill>
          <a:blip r:embed="rId5" cstate="print"/>
          <a:srcRect t="4388" b="4388"/>
          <a:stretch/>
        </p:blipFill>
        <p:spPr>
          <a:xfrm>
            <a:off x="3688104" y="2721211"/>
            <a:ext cx="1085522" cy="124594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150C9-1C72-AAA7-69E9-DD279F3616EE}"/>
              </a:ext>
            </a:extLst>
          </p:cNvPr>
          <p:cNvGrpSpPr/>
          <p:nvPr/>
        </p:nvGrpSpPr>
        <p:grpSpPr>
          <a:xfrm>
            <a:off x="4968361" y="2645622"/>
            <a:ext cx="2984412" cy="1490930"/>
            <a:chOff x="4909710" y="2645622"/>
            <a:chExt cx="2984412" cy="14909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2656C7-11BB-5A3C-AF2D-D9BA2B1B5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91518" y="2885066"/>
              <a:ext cx="797243" cy="1030278"/>
            </a:xfrm>
            <a:prstGeom prst="rect">
              <a:avLst/>
            </a:prstGeom>
          </p:spPr>
        </p:pic>
        <p:pic>
          <p:nvPicPr>
            <p:cNvPr id="13" name="Picture 12" descr="A picture containing plastic&#10;&#10;Description automatically generated">
              <a:extLst>
                <a:ext uri="{FF2B5EF4-FFF2-40B4-BE49-F238E27FC236}">
                  <a16:creationId xmlns:a16="http://schemas.microsoft.com/office/drawing/2014/main" id="{B4B96A45-4E61-E9EC-A24C-F1B661F77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005" y="2751913"/>
              <a:ext cx="863513" cy="124664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FFC442-4F0E-31AF-754B-7113B169EF92}"/>
                </a:ext>
              </a:extLst>
            </p:cNvPr>
            <p:cNvSpPr/>
            <p:nvPr/>
          </p:nvSpPr>
          <p:spPr>
            <a:xfrm>
              <a:off x="4909710" y="2717333"/>
              <a:ext cx="2984412" cy="1292834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bathroom, razor, tool&#10;&#10;Description automatically generated">
              <a:extLst>
                <a:ext uri="{FF2B5EF4-FFF2-40B4-BE49-F238E27FC236}">
                  <a16:creationId xmlns:a16="http://schemas.microsoft.com/office/drawing/2014/main" id="{B3E8C7F0-F915-4CDF-3BAD-EB203FAEB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629" b="89646" l="9694" r="89796">
                          <a14:foregroundMark x1="71939" y1="11444" x2="65306" y2="8992"/>
                          <a14:foregroundMark x1="76531" y1="7629" x2="79082" y2="10627"/>
                          <a14:foregroundMark x1="33673" y1="88556" x2="69898" y2="871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030" y="2645622"/>
              <a:ext cx="797243" cy="149093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6062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49905EC-4120-479A-BE38-7D1BDC7CE0F0}"/>
              </a:ext>
            </a:extLst>
          </p:cNvPr>
          <p:cNvSpPr txBox="1">
            <a:spLocks/>
          </p:cNvSpPr>
          <p:nvPr/>
        </p:nvSpPr>
        <p:spPr>
          <a:xfrm>
            <a:off x="502920" y="2282027"/>
            <a:ext cx="8138160" cy="1234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FFFFFF"/>
                </a:solidFill>
                <a:cs typeface="Georgia"/>
              </a:rPr>
              <a:t>Cartridge Handling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0798AAF-8271-34A4-5C86-1415D75DA0C0}"/>
              </a:ext>
            </a:extLst>
          </p:cNvPr>
          <p:cNvSpPr txBox="1">
            <a:spLocks/>
          </p:cNvSpPr>
          <p:nvPr/>
        </p:nvSpPr>
        <p:spPr>
          <a:xfrm>
            <a:off x="502920" y="1995814"/>
            <a:ext cx="8138160" cy="480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dirty="0" err="1">
                <a:solidFill>
                  <a:schemeClr val="accent1"/>
                </a:solidFill>
                <a:latin typeface="+mn-lt"/>
              </a:rPr>
              <a:t>i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-STAT ALINITY CARTRIDGE HANDLING &amp; SAMPLE COLLECTION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13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6A863-AD69-1DA0-EE09-00A98B196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7AF37-3788-028D-D82C-B891478867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F84243B-2AE6-2545-9C55-58952AF7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a Cartridge Box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C1B97DD8-9614-2B86-9621-FDE91A5A95D5}"/>
              </a:ext>
            </a:extLst>
          </p:cNvPr>
          <p:cNvSpPr txBox="1">
            <a:spLocks/>
          </p:cNvSpPr>
          <p:nvPr/>
        </p:nvSpPr>
        <p:spPr>
          <a:xfrm>
            <a:off x="783145" y="1379184"/>
            <a:ext cx="3404909" cy="242429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/>
            <a:r>
              <a:rPr lang="en-US" dirty="0">
                <a:latin typeface="+mn-lt"/>
              </a:rPr>
              <a:t>Refrigerated storage temperature indicator: 2-8° C (35-46° F)</a:t>
            </a:r>
          </a:p>
          <a:p>
            <a:pPr marL="7938"/>
            <a:r>
              <a:rPr lang="en-US" dirty="0">
                <a:latin typeface="+mn-lt"/>
              </a:rPr>
              <a:t>Indicates shelf life when stored at room temperature</a:t>
            </a:r>
          </a:p>
          <a:p>
            <a:pPr marL="7938"/>
            <a:r>
              <a:rPr lang="en-US" dirty="0">
                <a:latin typeface="+mn-lt"/>
              </a:rPr>
              <a:t>Refrigerated storage expiration date </a:t>
            </a:r>
          </a:p>
          <a:p>
            <a:pPr marL="7938"/>
            <a:r>
              <a:rPr lang="en-US" dirty="0">
                <a:latin typeface="+mn-lt"/>
              </a:rPr>
              <a:t>Cartridge LOT number</a:t>
            </a:r>
          </a:p>
          <a:p>
            <a:pPr marL="7938"/>
            <a:r>
              <a:rPr lang="en-US" dirty="0">
                <a:latin typeface="+mn-lt"/>
              </a:rPr>
              <a:t>Location to record room temperature expiration date</a:t>
            </a:r>
          </a:p>
          <a:p>
            <a:pPr marL="7938"/>
            <a:r>
              <a:rPr lang="en-US" dirty="0">
                <a:latin typeface="+mn-lt"/>
              </a:rPr>
              <a:t>Cartridge List Number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E436C-E5D8-6035-EDDE-805DCB5B7EE8}"/>
              </a:ext>
            </a:extLst>
          </p:cNvPr>
          <p:cNvGrpSpPr/>
          <p:nvPr/>
        </p:nvGrpSpPr>
        <p:grpSpPr>
          <a:xfrm>
            <a:off x="4073236" y="817377"/>
            <a:ext cx="5140036" cy="3622562"/>
            <a:chOff x="3429000" y="782230"/>
            <a:chExt cx="5715000" cy="4155529"/>
          </a:xfrm>
        </p:grpSpPr>
        <p:pic>
          <p:nvPicPr>
            <p:cNvPr id="4" name="Picture 3" descr="A close-up of a white box&#10;&#10;AI-generated content may be incorrect.">
              <a:extLst>
                <a:ext uri="{FF2B5EF4-FFF2-40B4-BE49-F238E27FC236}">
                  <a16:creationId xmlns:a16="http://schemas.microsoft.com/office/drawing/2014/main" id="{7B45CA1E-68D3-6188-B12D-D95418BF0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782230"/>
              <a:ext cx="5715000" cy="415552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0AFC312-957B-9FBA-2410-B01284E511FB}"/>
                </a:ext>
              </a:extLst>
            </p:cNvPr>
            <p:cNvSpPr/>
            <p:nvPr/>
          </p:nvSpPr>
          <p:spPr>
            <a:xfrm>
              <a:off x="6429255" y="2017040"/>
              <a:ext cx="246966" cy="2469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077904-412B-D845-A70A-FD01851B4A11}"/>
                </a:ext>
              </a:extLst>
            </p:cNvPr>
            <p:cNvSpPr/>
            <p:nvPr/>
          </p:nvSpPr>
          <p:spPr>
            <a:xfrm>
              <a:off x="5369032" y="2436746"/>
              <a:ext cx="246966" cy="2469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B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0DFD66A-CE3B-D7D9-59DD-A05C5D97FC4E}"/>
                </a:ext>
              </a:extLst>
            </p:cNvPr>
            <p:cNvSpPr/>
            <p:nvPr/>
          </p:nvSpPr>
          <p:spPr>
            <a:xfrm>
              <a:off x="4237052" y="2505872"/>
              <a:ext cx="246966" cy="2469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C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AF0F72D-9A87-658B-AA9E-AC0A620F70DD}"/>
                </a:ext>
              </a:extLst>
            </p:cNvPr>
            <p:cNvSpPr/>
            <p:nvPr/>
          </p:nvSpPr>
          <p:spPr>
            <a:xfrm>
              <a:off x="4610706" y="2792011"/>
              <a:ext cx="246966" cy="2469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D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85B6E96-6226-835B-0127-A4B504950B86}"/>
                </a:ext>
              </a:extLst>
            </p:cNvPr>
            <p:cNvSpPr/>
            <p:nvPr/>
          </p:nvSpPr>
          <p:spPr>
            <a:xfrm>
              <a:off x="4793392" y="3610712"/>
              <a:ext cx="246966" cy="2469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E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D28D989-DB0C-5EE5-399C-92D03B4333C1}"/>
                </a:ext>
              </a:extLst>
            </p:cNvPr>
            <p:cNvSpPr/>
            <p:nvPr/>
          </p:nvSpPr>
          <p:spPr>
            <a:xfrm>
              <a:off x="4194552" y="3046829"/>
              <a:ext cx="246966" cy="2469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F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CCDFE91-ED20-C9F7-E6E1-FBDBA7511CDC}"/>
              </a:ext>
            </a:extLst>
          </p:cNvPr>
          <p:cNvSpPr/>
          <p:nvPr/>
        </p:nvSpPr>
        <p:spPr>
          <a:xfrm>
            <a:off x="456179" y="1388497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DDF71D-39CC-3E65-505A-AEC3E209078A}"/>
              </a:ext>
            </a:extLst>
          </p:cNvPr>
          <p:cNvSpPr/>
          <p:nvPr/>
        </p:nvSpPr>
        <p:spPr>
          <a:xfrm>
            <a:off x="456179" y="1937366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26A794-32E8-4CA3-181F-03A4ABE6E3C4}"/>
              </a:ext>
            </a:extLst>
          </p:cNvPr>
          <p:cNvSpPr/>
          <p:nvPr/>
        </p:nvSpPr>
        <p:spPr>
          <a:xfrm>
            <a:off x="456179" y="2505175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B57B3BB-1F5F-36F7-C58C-4FBAAF2DE5A4}"/>
              </a:ext>
            </a:extLst>
          </p:cNvPr>
          <p:cNvSpPr/>
          <p:nvPr/>
        </p:nvSpPr>
        <p:spPr>
          <a:xfrm>
            <a:off x="456179" y="2819861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6FB85A-C449-0D0C-E939-BF4392A9EF88}"/>
              </a:ext>
            </a:extLst>
          </p:cNvPr>
          <p:cNvSpPr/>
          <p:nvPr/>
        </p:nvSpPr>
        <p:spPr>
          <a:xfrm>
            <a:off x="456179" y="3154317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85ED33-407F-4F26-7DB4-00E8B84BE761}"/>
              </a:ext>
            </a:extLst>
          </p:cNvPr>
          <p:cNvSpPr/>
          <p:nvPr/>
        </p:nvSpPr>
        <p:spPr>
          <a:xfrm>
            <a:off x="456179" y="3709546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55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6A863-AD69-1DA0-EE09-00A98B196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C267A4-C6A3-BDD0-196C-EF5E35E78F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917" y="1205608"/>
            <a:ext cx="3420698" cy="3625751"/>
          </a:xfrm>
        </p:spPr>
        <p:txBody>
          <a:bodyPr/>
          <a:lstStyle/>
          <a:p>
            <a:r>
              <a:rPr lang="en-US">
                <a:latin typeface="+mn-lt"/>
              </a:rPr>
              <a:t>Cartridge name</a:t>
            </a:r>
          </a:p>
          <a:p>
            <a:r>
              <a:rPr lang="en-US">
                <a:latin typeface="+mn-lt"/>
              </a:rPr>
              <a:t>Analyte(s) measured &amp; calculated, 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if applicable  </a:t>
            </a:r>
          </a:p>
          <a:p>
            <a:r>
              <a:rPr lang="en-US">
                <a:latin typeface="+mn-lt"/>
              </a:rPr>
              <a:t>Location to record room temperature expiration date</a:t>
            </a:r>
          </a:p>
          <a:p>
            <a:r>
              <a:rPr lang="en-US">
                <a:latin typeface="+mn-lt"/>
              </a:rPr>
              <a:t>2D barcode for manufacturing quality control; not scannable</a:t>
            </a:r>
          </a:p>
          <a:p>
            <a:r>
              <a:rPr lang="en-US">
                <a:latin typeface="+mn-lt"/>
              </a:rPr>
              <a:t>Cartridge LOT number</a:t>
            </a:r>
          </a:p>
          <a:p>
            <a:r>
              <a:rPr lang="en-US">
                <a:latin typeface="+mn-lt"/>
              </a:rPr>
              <a:t>Cartridge pouch barcode</a:t>
            </a:r>
          </a:p>
          <a:p>
            <a:r>
              <a:rPr lang="en-US">
                <a:latin typeface="+mn-lt"/>
              </a:rPr>
              <a:t>Refrigerated storage expiration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7AF37-3788-028D-D82C-B8914788674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22927" y="4725099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F84243B-2AE6-2545-9C55-58952AF7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a Pouch | Front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C296D3-F9F2-E03E-05BE-149694DE9C4C}"/>
              </a:ext>
            </a:extLst>
          </p:cNvPr>
          <p:cNvSpPr/>
          <p:nvPr/>
        </p:nvSpPr>
        <p:spPr>
          <a:xfrm>
            <a:off x="5129213" y="2878931"/>
            <a:ext cx="681459" cy="16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D59317-6E66-C89E-2C91-37220284FA74}"/>
              </a:ext>
            </a:extLst>
          </p:cNvPr>
          <p:cNvSpPr/>
          <p:nvPr/>
        </p:nvSpPr>
        <p:spPr>
          <a:xfrm>
            <a:off x="7360444" y="2896136"/>
            <a:ext cx="681459" cy="16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D0855-F561-882D-613A-6C759B3F9E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91"/>
          <a:stretch/>
        </p:blipFill>
        <p:spPr>
          <a:xfrm>
            <a:off x="4140200" y="1285223"/>
            <a:ext cx="4619239" cy="2991325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C8BEDBA-E3AE-1256-19D3-A75CBA2075E4}"/>
              </a:ext>
            </a:extLst>
          </p:cNvPr>
          <p:cNvSpPr/>
          <p:nvPr/>
        </p:nvSpPr>
        <p:spPr>
          <a:xfrm>
            <a:off x="473651" y="1196960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03A426-2AD8-2C2F-EE8A-907CC901FAE2}"/>
              </a:ext>
            </a:extLst>
          </p:cNvPr>
          <p:cNvSpPr/>
          <p:nvPr/>
        </p:nvSpPr>
        <p:spPr>
          <a:xfrm>
            <a:off x="473651" y="1528246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54CC56-7EB5-F8B3-FB59-CEECCC45A5B7}"/>
              </a:ext>
            </a:extLst>
          </p:cNvPr>
          <p:cNvSpPr/>
          <p:nvPr/>
        </p:nvSpPr>
        <p:spPr>
          <a:xfrm>
            <a:off x="473651" y="2096590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FB02D3-2888-5195-3DB2-4F1D073878EE}"/>
              </a:ext>
            </a:extLst>
          </p:cNvPr>
          <p:cNvSpPr/>
          <p:nvPr/>
        </p:nvSpPr>
        <p:spPr>
          <a:xfrm>
            <a:off x="473651" y="2665422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17D4C5-FF11-BF6B-84E8-FA970464208C}"/>
              </a:ext>
            </a:extLst>
          </p:cNvPr>
          <p:cNvSpPr/>
          <p:nvPr/>
        </p:nvSpPr>
        <p:spPr>
          <a:xfrm>
            <a:off x="473651" y="3227942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E9D890-1A23-8B37-967C-A831C5D3F5E4}"/>
              </a:ext>
            </a:extLst>
          </p:cNvPr>
          <p:cNvSpPr/>
          <p:nvPr/>
        </p:nvSpPr>
        <p:spPr>
          <a:xfrm>
            <a:off x="473651" y="3544878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E94DFC-5428-6DBA-8C40-97D0A69D575F}"/>
              </a:ext>
            </a:extLst>
          </p:cNvPr>
          <p:cNvSpPr/>
          <p:nvPr/>
        </p:nvSpPr>
        <p:spPr>
          <a:xfrm>
            <a:off x="473651" y="3861326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49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3F4C6-E4E5-CC1D-5147-DB3D3095A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5DC4B51A-AB19-A8EA-2B17-C4962A39891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9333" y="959786"/>
            <a:ext cx="2266528" cy="3360716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5586056-29A1-CDD0-6CB2-30DF855DCE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157" y="1023129"/>
            <a:ext cx="5300533" cy="3625751"/>
          </a:xfrm>
        </p:spPr>
        <p:txBody>
          <a:bodyPr vert="horz" lIns="0" tIns="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CARTRIDGES CAN BE STORED AT ROOM TEMPERATURE</a:t>
            </a:r>
          </a:p>
          <a:p>
            <a:pPr marL="342900" marR="631825" indent="-292100">
              <a:buSzPct val="100000"/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dirty="0">
                <a:latin typeface="+mn-lt"/>
                <a:cs typeface="Calibri"/>
              </a:rPr>
              <a:t>Once cartridge is out of refrigerator for more than </a:t>
            </a:r>
            <a:br>
              <a:rPr lang="en-US" dirty="0">
                <a:latin typeface="+mn-lt"/>
                <a:cs typeface="Calibri"/>
              </a:rPr>
            </a:br>
            <a:r>
              <a:rPr lang="en-US" b="1" dirty="0">
                <a:latin typeface="+mn-lt"/>
                <a:cs typeface="Calibri"/>
              </a:rPr>
              <a:t>5 minutes </a:t>
            </a:r>
            <a:r>
              <a:rPr lang="en-US" dirty="0">
                <a:latin typeface="+mn-lt"/>
                <a:cs typeface="Calibri"/>
              </a:rPr>
              <a:t>it should not be re-refrigerated, and the expiration date changes</a:t>
            </a:r>
            <a:endParaRPr lang="en-US" dirty="0">
              <a:latin typeface="+mn-lt"/>
              <a:ea typeface="Calibri"/>
              <a:cs typeface="Calibri"/>
            </a:endParaRPr>
          </a:p>
          <a:p>
            <a:pPr marL="342900" marR="77470" indent="-28067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Room temperature expiration date cannot exceed manufacturer’s printed expiration date</a:t>
            </a:r>
            <a:br>
              <a:rPr lang="en-US" dirty="0">
                <a:latin typeface="+mn-lt"/>
              </a:rPr>
            </a:br>
            <a:endParaRPr lang="en-US" b="1" dirty="0">
              <a:solidFill>
                <a:schemeClr val="accent3"/>
              </a:solidFill>
              <a:latin typeface="+mn-lt"/>
              <a:ea typeface="Calibri"/>
            </a:endParaRPr>
          </a:p>
          <a:p>
            <a:pPr marL="361950">
              <a:lnSpc>
                <a:spcPct val="80000"/>
              </a:lnSpc>
              <a:buClr>
                <a:schemeClr val="accent3"/>
              </a:buClr>
            </a:pPr>
            <a:r>
              <a:rPr lang="en-US" dirty="0">
                <a:latin typeface="+mn-lt"/>
              </a:rPr>
              <a:t>Indicates shelf life when stored at room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temperature 14d = </a:t>
            </a:r>
            <a:r>
              <a:rPr lang="en-US" b="1" dirty="0">
                <a:latin typeface="+mn-lt"/>
              </a:rPr>
              <a:t>14 days</a:t>
            </a:r>
          </a:p>
          <a:p>
            <a:pPr marL="361950" marR="956310">
              <a:buClr>
                <a:schemeClr val="accent3"/>
              </a:buClr>
            </a:pPr>
            <a:r>
              <a:rPr lang="en-US" dirty="0">
                <a:latin typeface="+mn-lt"/>
                <a:cs typeface="Calibri"/>
              </a:rPr>
              <a:t>Indicates shelf life when stored at room temperature </a:t>
            </a:r>
            <a:br>
              <a:rPr lang="en-US" dirty="0">
                <a:latin typeface="+mn-lt"/>
                <a:cs typeface="Calibri"/>
              </a:rPr>
            </a:br>
            <a:r>
              <a:rPr lang="en-US" dirty="0">
                <a:latin typeface="+mn-lt"/>
                <a:cs typeface="Calibri"/>
              </a:rPr>
              <a:t>2m = </a:t>
            </a:r>
            <a:r>
              <a:rPr lang="en-US" b="1" dirty="0">
                <a:latin typeface="+mn-lt"/>
                <a:cs typeface="Calibri"/>
              </a:rPr>
              <a:t>2 months</a:t>
            </a:r>
            <a:endParaRPr lang="en-US" b="1" dirty="0">
              <a:latin typeface="+mn-lt"/>
              <a:ea typeface="Calibri"/>
              <a:cs typeface="Calibri"/>
            </a:endParaRPr>
          </a:p>
          <a:p>
            <a:pPr marL="361950">
              <a:lnSpc>
                <a:spcPct val="80000"/>
              </a:lnSpc>
              <a:buClr>
                <a:schemeClr val="accent3"/>
              </a:buClr>
            </a:pPr>
            <a:r>
              <a:rPr lang="en-US" dirty="0">
                <a:latin typeface="+mn-lt"/>
              </a:rPr>
              <a:t>Room temperature storage range: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18°- 30° C (64°- 86°F)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EDF5D-6F6B-C67E-2E11-6703B484DA2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22927" y="4725099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10EC7F4-9472-D355-EBB1-D9014535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a Pouch | Back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BF93BFE-4CB8-BF8B-FE86-A46BC664764F}"/>
              </a:ext>
            </a:extLst>
          </p:cNvPr>
          <p:cNvSpPr/>
          <p:nvPr/>
        </p:nvSpPr>
        <p:spPr>
          <a:xfrm>
            <a:off x="7360444" y="2896136"/>
            <a:ext cx="681459" cy="16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7FF302-645A-82CA-0554-6BB524C8DA49}"/>
              </a:ext>
            </a:extLst>
          </p:cNvPr>
          <p:cNvSpPr/>
          <p:nvPr/>
        </p:nvSpPr>
        <p:spPr>
          <a:xfrm>
            <a:off x="6150404" y="1425060"/>
            <a:ext cx="250673" cy="2506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52AF1A-EA0F-E6A9-FF22-F0B740108C7F}"/>
              </a:ext>
            </a:extLst>
          </p:cNvPr>
          <p:cNvSpPr/>
          <p:nvPr/>
        </p:nvSpPr>
        <p:spPr>
          <a:xfrm>
            <a:off x="6150404" y="3214899"/>
            <a:ext cx="250673" cy="2506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554749-BFCC-C62E-C985-CD251EF09FC7}"/>
              </a:ext>
            </a:extLst>
          </p:cNvPr>
          <p:cNvSpPr/>
          <p:nvPr/>
        </p:nvSpPr>
        <p:spPr>
          <a:xfrm>
            <a:off x="7520646" y="3233182"/>
            <a:ext cx="250673" cy="2506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965242-009A-EEF7-954D-CEE80A4461E6}"/>
              </a:ext>
            </a:extLst>
          </p:cNvPr>
          <p:cNvSpPr/>
          <p:nvPr/>
        </p:nvSpPr>
        <p:spPr>
          <a:xfrm>
            <a:off x="7520646" y="1504950"/>
            <a:ext cx="250673" cy="2506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58C773-5FE7-0136-DEDD-EA1570360422}"/>
              </a:ext>
            </a:extLst>
          </p:cNvPr>
          <p:cNvSpPr/>
          <p:nvPr/>
        </p:nvSpPr>
        <p:spPr>
          <a:xfrm>
            <a:off x="514236" y="2854439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D05D85-64C8-AFA3-6683-EE8E5D70D690}"/>
              </a:ext>
            </a:extLst>
          </p:cNvPr>
          <p:cNvSpPr/>
          <p:nvPr/>
        </p:nvSpPr>
        <p:spPr>
          <a:xfrm>
            <a:off x="514236" y="3370035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76EC08-E1B1-3AF0-7029-A031C7F3C791}"/>
              </a:ext>
            </a:extLst>
          </p:cNvPr>
          <p:cNvSpPr/>
          <p:nvPr/>
        </p:nvSpPr>
        <p:spPr>
          <a:xfrm>
            <a:off x="502920" y="4197019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55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72C17-99DC-F167-2C73-12BD0B12C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FA1A10D-9FC3-2955-D3AC-8B6693C1ED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158" y="1213629"/>
            <a:ext cx="4671441" cy="148936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accent3"/>
                </a:solidFill>
                <a:latin typeface="+mn-lt"/>
              </a:rPr>
              <a:t>CARTRIDGES MUST BE BROUGHT TO ROOM TEMPERATURE BEFORE USE </a:t>
            </a:r>
          </a:p>
          <a:p>
            <a:pPr marL="342900" marR="77629" indent="-280988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Individual cartridge pouches must be at room temperature for </a:t>
            </a:r>
            <a:r>
              <a:rPr lang="en-US" b="1">
                <a:latin typeface="+mn-lt"/>
              </a:rPr>
              <a:t>5 minutes </a:t>
            </a:r>
            <a:r>
              <a:rPr lang="en-US">
                <a:latin typeface="+mn-lt"/>
              </a:rPr>
              <a:t>before use</a:t>
            </a:r>
          </a:p>
          <a:p>
            <a:pPr marL="342900" marR="77629" indent="-280988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A box of cartridges must be at room temperature 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for </a:t>
            </a:r>
            <a:r>
              <a:rPr lang="en-US" b="1">
                <a:latin typeface="+mn-lt"/>
              </a:rPr>
              <a:t>1 hour </a:t>
            </a:r>
            <a:r>
              <a:rPr lang="en-US">
                <a:latin typeface="+mn-lt"/>
              </a:rPr>
              <a:t>before use</a:t>
            </a:r>
          </a:p>
          <a:p>
            <a:pPr marL="342900" marR="77629" indent="-280988">
              <a:buSzPct val="100000"/>
              <a:buFont typeface="Arial" panose="020B0604020202020204" pitchFamily="34" charset="0"/>
              <a:buChar char="•"/>
            </a:pPr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B8E7C-DDD6-99C4-B034-8A5684606B7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22927" y="4725099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DF97E05-EA59-0760-0F2F-2BBF2CDC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a Pouch | Back </a:t>
            </a:r>
            <a:r>
              <a:rPr lang="en-US" sz="1400"/>
              <a:t>-</a:t>
            </a:r>
            <a:r>
              <a:rPr lang="en-US"/>
              <a:t> </a:t>
            </a:r>
            <a:r>
              <a:rPr lang="en-US" sz="1400"/>
              <a:t>cont’d</a:t>
            </a:r>
          </a:p>
        </p:txBody>
      </p:sp>
      <p:grpSp>
        <p:nvGrpSpPr>
          <p:cNvPr id="7" name="object 8">
            <a:extLst>
              <a:ext uri="{FF2B5EF4-FFF2-40B4-BE49-F238E27FC236}">
                <a16:creationId xmlns:a16="http://schemas.microsoft.com/office/drawing/2014/main" id="{DAB7E470-7A42-8232-9E7E-203F3B1FFA06}"/>
              </a:ext>
            </a:extLst>
          </p:cNvPr>
          <p:cNvGrpSpPr/>
          <p:nvPr/>
        </p:nvGrpSpPr>
        <p:grpSpPr>
          <a:xfrm>
            <a:off x="5974962" y="1073059"/>
            <a:ext cx="1943100" cy="3740129"/>
            <a:chOff x="587347" y="1271016"/>
            <a:chExt cx="2590800" cy="4986839"/>
          </a:xfrm>
        </p:grpSpPr>
        <p:pic>
          <p:nvPicPr>
            <p:cNvPr id="8" name="object 9">
              <a:extLst>
                <a:ext uri="{FF2B5EF4-FFF2-40B4-BE49-F238E27FC236}">
                  <a16:creationId xmlns:a16="http://schemas.microsoft.com/office/drawing/2014/main" id="{409E375E-29DA-C369-D4B6-6319F822FE9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347" y="3702107"/>
              <a:ext cx="2590800" cy="2555748"/>
            </a:xfrm>
            <a:prstGeom prst="rect">
              <a:avLst/>
            </a:prstGeom>
          </p:spPr>
        </p:pic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36110486-89E3-1F14-964B-6BDFD62FDE6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1271016"/>
              <a:ext cx="1822704" cy="2615183"/>
            </a:xfrm>
            <a:prstGeom prst="rect">
              <a:avLst/>
            </a:prstGeom>
          </p:spPr>
        </p:pic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7F2D5F9-4290-2353-84D2-D1BB5099C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8" y="3437746"/>
            <a:ext cx="457137" cy="457137"/>
          </a:xfrm>
          <a:prstGeom prst="rect">
            <a:avLst/>
          </a:prstGeom>
        </p:spPr>
      </p:pic>
      <p:pic>
        <p:nvPicPr>
          <p:cNvPr id="22" name="Picture 21" descr="A blue and white stopwatch&#10;&#10;AI-generated content may be incorrect.">
            <a:extLst>
              <a:ext uri="{FF2B5EF4-FFF2-40B4-BE49-F238E27FC236}">
                <a16:creationId xmlns:a16="http://schemas.microsoft.com/office/drawing/2014/main" id="{7D762068-B370-61A7-4104-2E49C214B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13" y="1192331"/>
            <a:ext cx="954708" cy="1051671"/>
          </a:xfrm>
          <a:prstGeom prst="rect">
            <a:avLst/>
          </a:prstGeom>
        </p:spPr>
      </p:pic>
      <p:pic>
        <p:nvPicPr>
          <p:cNvPr id="24" name="Picture 23" descr="A blue and white stopwatch&#10;&#10;AI-generated content may be incorrect.">
            <a:extLst>
              <a:ext uri="{FF2B5EF4-FFF2-40B4-BE49-F238E27FC236}">
                <a16:creationId xmlns:a16="http://schemas.microsoft.com/office/drawing/2014/main" id="{2F7DE3FA-A91B-CD08-51EE-6DCF01266A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29" y="2798897"/>
            <a:ext cx="954708" cy="10516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305FD8-A1BF-45F6-D67B-503E3846DC8B}"/>
              </a:ext>
            </a:extLst>
          </p:cNvPr>
          <p:cNvSpPr txBox="1"/>
          <p:nvPr/>
        </p:nvSpPr>
        <p:spPr>
          <a:xfrm>
            <a:off x="6055199" y="1876064"/>
            <a:ext cx="355060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br>
              <a:rPr lang="en-US" sz="12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mins</a:t>
            </a:r>
            <a:endParaRPr lang="en-US" sz="1200" b="1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75BA9F-E083-7840-D10F-2145A3D4DB2B}"/>
              </a:ext>
            </a:extLst>
          </p:cNvPr>
          <p:cNvSpPr txBox="1"/>
          <p:nvPr/>
        </p:nvSpPr>
        <p:spPr>
          <a:xfrm>
            <a:off x="5985485" y="3486397"/>
            <a:ext cx="355060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br>
              <a:rPr lang="en-US" sz="12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mins</a:t>
            </a:r>
            <a:endParaRPr lang="en-US" sz="1200" b="1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14664-880B-D2FF-763E-0FDA299800CB}"/>
              </a:ext>
            </a:extLst>
          </p:cNvPr>
          <p:cNvSpPr txBox="1"/>
          <p:nvPr/>
        </p:nvSpPr>
        <p:spPr>
          <a:xfrm>
            <a:off x="1006818" y="3437746"/>
            <a:ext cx="3960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810"/>
            <a:r>
              <a:rPr lang="en-US" sz="1400" b="1">
                <a:solidFill>
                  <a:schemeClr val="tx2"/>
                </a:solidFill>
              </a:rPr>
              <a:t>IMPORTANT</a:t>
            </a:r>
            <a:endParaRPr lang="en-US" sz="1400"/>
          </a:p>
          <a:p>
            <a:pPr marL="171450" marR="3810" indent="-171450">
              <a:buFont typeface="Arial" panose="020B0604020202020204" pitchFamily="34" charset="0"/>
              <a:buChar char="•"/>
            </a:pPr>
            <a:r>
              <a:rPr lang="en-US" sz="1000" b="1"/>
              <a:t>Date cartridge pouches and cartridge boxes with the room temperature expiration date.</a:t>
            </a:r>
          </a:p>
          <a:p>
            <a:pPr marL="171450" marR="91916" indent="-171450">
              <a:buFont typeface="Arial" panose="020B0604020202020204" pitchFamily="34" charset="0"/>
              <a:buChar char="•"/>
            </a:pPr>
            <a:r>
              <a:rPr lang="en-US" sz="1000" b="1"/>
              <a:t>Do NOT manipulate the cartridge in any way to bring it to room temperature more quickly.</a:t>
            </a:r>
          </a:p>
          <a:p>
            <a:pPr algn="l"/>
            <a:endParaRPr lang="en-US" sz="1200"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FADF46-8D0F-8A12-ACD6-C390F6C9FA49}"/>
              </a:ext>
            </a:extLst>
          </p:cNvPr>
          <p:cNvCxnSpPr>
            <a:cxnSpLocks/>
          </p:cNvCxnSpPr>
          <p:nvPr/>
        </p:nvCxnSpPr>
        <p:spPr>
          <a:xfrm>
            <a:off x="539158" y="3224782"/>
            <a:ext cx="4312227" cy="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6154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49D17-04CC-76B5-2E2D-3E1E735BE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4432-BAFF-0147-1BCF-B52C60750770}"/>
              </a:ext>
            </a:extLst>
          </p:cNvPr>
          <p:cNvSpPr txBox="1">
            <a:spLocks/>
          </p:cNvSpPr>
          <p:nvPr/>
        </p:nvSpPr>
        <p:spPr>
          <a:xfrm>
            <a:off x="469848" y="933959"/>
            <a:ext cx="3538273" cy="3397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>
              <a:spcAft>
                <a:spcPts val="300"/>
              </a:spcAft>
              <a:tabLst>
                <a:tab pos="264319" algn="l"/>
              </a:tabLst>
            </a:pPr>
            <a:r>
              <a:rPr lang="en-US" b="1" dirty="0">
                <a:solidFill>
                  <a:schemeClr val="accent3"/>
                </a:solidFill>
                <a:latin typeface="+mn-lt"/>
              </a:rPr>
              <a:t>FILL THE CARTRIDGE</a:t>
            </a:r>
          </a:p>
          <a:p>
            <a:pPr marL="317500">
              <a:spcAft>
                <a:spcPts val="300"/>
              </a:spcAft>
            </a:pPr>
            <a:r>
              <a:rPr lang="en-US" sz="1400" dirty="0">
                <a:latin typeface="+mn-lt"/>
              </a:rPr>
              <a:t>Cartridge name</a:t>
            </a:r>
          </a:p>
          <a:p>
            <a:pPr marL="317500" marR="102870">
              <a:spcAft>
                <a:spcPts val="300"/>
              </a:spcAft>
            </a:pPr>
            <a:r>
              <a:rPr lang="en-US" sz="1400" dirty="0">
                <a:latin typeface="+mn-lt"/>
              </a:rPr>
              <a:t>Analytes – measured &amp; calculated, if applicable</a:t>
            </a:r>
            <a:endParaRPr lang="en-US" sz="1400" b="1" dirty="0">
              <a:latin typeface="+mn-lt"/>
            </a:endParaRPr>
          </a:p>
          <a:p>
            <a:pPr marL="317500" marR="102870">
              <a:spcAft>
                <a:spcPts val="300"/>
              </a:spcAft>
            </a:pPr>
            <a:r>
              <a:rPr lang="en-US" sz="1400" dirty="0">
                <a:latin typeface="+mn-lt"/>
              </a:rPr>
              <a:t>2D barcode for manufacturing quality control; not scannable by the instrument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Cartridge LOT number</a:t>
            </a:r>
          </a:p>
          <a:p>
            <a:pPr marL="317500" marR="154781">
              <a:spcAft>
                <a:spcPts val="300"/>
              </a:spcAft>
            </a:pPr>
            <a:r>
              <a:rPr lang="en-US" sz="1400" dirty="0">
                <a:latin typeface="+mn-lt"/>
              </a:rPr>
              <a:t>Cartridge portion pack barcode for scanning</a:t>
            </a:r>
          </a:p>
          <a:p>
            <a:pPr marL="317500" marR="154781">
              <a:spcAft>
                <a:spcPts val="300"/>
              </a:spcAft>
            </a:pPr>
            <a:r>
              <a:rPr lang="en-US" sz="1400" dirty="0">
                <a:latin typeface="+mn-lt"/>
              </a:rPr>
              <a:t>Refrigerated storage expiration date</a:t>
            </a:r>
          </a:p>
          <a:p>
            <a:pPr marL="317500" marR="154781">
              <a:spcAft>
                <a:spcPts val="300"/>
              </a:spcAft>
            </a:pPr>
            <a:r>
              <a:rPr lang="en-US" sz="1400" dirty="0">
                <a:latin typeface="+mn-lt"/>
              </a:rPr>
              <a:t>Refrigerated-temperature-storage range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6D8E936-B54F-04E5-1DC6-F2D93CD8049C}"/>
              </a:ext>
            </a:extLst>
          </p:cNvPr>
          <p:cNvGrpSpPr/>
          <p:nvPr/>
        </p:nvGrpSpPr>
        <p:grpSpPr>
          <a:xfrm>
            <a:off x="3992492" y="1512909"/>
            <a:ext cx="4589906" cy="2467950"/>
            <a:chOff x="3507867" y="1450788"/>
            <a:chExt cx="5133212" cy="29852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B7DABEE-8B27-9A3A-82E7-8BC407E79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7867" y="1450788"/>
              <a:ext cx="5133212" cy="2985230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762BBEF-9153-61F2-262C-006CAD204D30}"/>
                </a:ext>
              </a:extLst>
            </p:cNvPr>
            <p:cNvSpPr/>
            <p:nvPr/>
          </p:nvSpPr>
          <p:spPr>
            <a:xfrm>
              <a:off x="3940331" y="2741960"/>
              <a:ext cx="365760" cy="365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A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B1D5B63-3C45-F7AD-A98C-DF2982A0DC3E}"/>
                </a:ext>
              </a:extLst>
            </p:cNvPr>
            <p:cNvSpPr/>
            <p:nvPr/>
          </p:nvSpPr>
          <p:spPr>
            <a:xfrm>
              <a:off x="5743574" y="2760522"/>
              <a:ext cx="365760" cy="365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B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CB76E49-E43B-170C-A967-9A6BCBA1B346}"/>
                </a:ext>
              </a:extLst>
            </p:cNvPr>
            <p:cNvSpPr/>
            <p:nvPr/>
          </p:nvSpPr>
          <p:spPr>
            <a:xfrm>
              <a:off x="5743573" y="2280367"/>
              <a:ext cx="365760" cy="365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C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C5FDFDB-5689-50A6-A02B-BB3BE230AB16}"/>
                </a:ext>
              </a:extLst>
            </p:cNvPr>
            <p:cNvSpPr/>
            <p:nvPr/>
          </p:nvSpPr>
          <p:spPr>
            <a:xfrm>
              <a:off x="6229601" y="3003946"/>
              <a:ext cx="365760" cy="365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5852526-4FAE-6E77-1B1F-33E3BB06BCAE}"/>
                </a:ext>
              </a:extLst>
            </p:cNvPr>
            <p:cNvSpPr/>
            <p:nvPr/>
          </p:nvSpPr>
          <p:spPr>
            <a:xfrm>
              <a:off x="6968467" y="3296255"/>
              <a:ext cx="365760" cy="365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E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BECB7F-312D-EF5F-D8A8-EFE41EA3B8B1}"/>
                </a:ext>
              </a:extLst>
            </p:cNvPr>
            <p:cNvSpPr/>
            <p:nvPr/>
          </p:nvSpPr>
          <p:spPr>
            <a:xfrm>
              <a:off x="8046774" y="3003946"/>
              <a:ext cx="365760" cy="365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F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AE9A0E7-352A-0941-C207-66A2AEE13BF5}"/>
                </a:ext>
              </a:extLst>
            </p:cNvPr>
            <p:cNvSpPr/>
            <p:nvPr/>
          </p:nvSpPr>
          <p:spPr>
            <a:xfrm>
              <a:off x="7546818" y="2577644"/>
              <a:ext cx="365760" cy="365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G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1C42-45B1-37B6-5449-2211D13D593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22927" y="4725099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DF13550-D36C-CF2C-14BD-9AB41493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a Portion Pack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A95A91-9DC4-2719-5BA2-2EBD17780093}"/>
              </a:ext>
            </a:extLst>
          </p:cNvPr>
          <p:cNvSpPr txBox="1"/>
          <p:nvPr/>
        </p:nvSpPr>
        <p:spPr>
          <a:xfrm>
            <a:off x="4095999" y="1042950"/>
            <a:ext cx="155139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400" cap="all">
                <a:solidFill>
                  <a:schemeClr val="accent1"/>
                </a:solidFill>
              </a:rPr>
              <a:t>Portion Pack Front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CEE2B6-3580-6C1C-5F99-1F95959E4ECC}"/>
              </a:ext>
            </a:extLst>
          </p:cNvPr>
          <p:cNvSpPr txBox="1"/>
          <p:nvPr/>
        </p:nvSpPr>
        <p:spPr>
          <a:xfrm>
            <a:off x="5750905" y="3657473"/>
            <a:ext cx="3140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cap="all">
                <a:solidFill>
                  <a:schemeClr val="accent1"/>
                </a:solidFill>
              </a:rPr>
              <a:t>Portion Pack Back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073497-244E-EE35-8373-F065B60B8A3F}"/>
              </a:ext>
            </a:extLst>
          </p:cNvPr>
          <p:cNvSpPr/>
          <p:nvPr/>
        </p:nvSpPr>
        <p:spPr>
          <a:xfrm>
            <a:off x="522686" y="1341266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630EF9-F981-569F-003D-DBB400E55C81}"/>
              </a:ext>
            </a:extLst>
          </p:cNvPr>
          <p:cNvSpPr/>
          <p:nvPr/>
        </p:nvSpPr>
        <p:spPr>
          <a:xfrm>
            <a:off x="522686" y="1677870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9FEFA3-7813-5283-E04C-B034B683DA59}"/>
              </a:ext>
            </a:extLst>
          </p:cNvPr>
          <p:cNvSpPr/>
          <p:nvPr/>
        </p:nvSpPr>
        <p:spPr>
          <a:xfrm>
            <a:off x="522686" y="2200165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A708E0-A74A-E1B5-7C64-C14058FFEEAD}"/>
              </a:ext>
            </a:extLst>
          </p:cNvPr>
          <p:cNvSpPr/>
          <p:nvPr/>
        </p:nvSpPr>
        <p:spPr>
          <a:xfrm>
            <a:off x="518992" y="2791628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2B1A88-E26B-3B72-69A9-8223F1873F9D}"/>
              </a:ext>
            </a:extLst>
          </p:cNvPr>
          <p:cNvSpPr/>
          <p:nvPr/>
        </p:nvSpPr>
        <p:spPr>
          <a:xfrm>
            <a:off x="518992" y="3188656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00301A-FB66-CB14-5A75-C16B15F92E4E}"/>
              </a:ext>
            </a:extLst>
          </p:cNvPr>
          <p:cNvSpPr/>
          <p:nvPr/>
        </p:nvSpPr>
        <p:spPr>
          <a:xfrm>
            <a:off x="518992" y="3718284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F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46E66E1-C90D-3330-C062-5428CB05A395}"/>
              </a:ext>
            </a:extLst>
          </p:cNvPr>
          <p:cNvSpPr/>
          <p:nvPr/>
        </p:nvSpPr>
        <p:spPr>
          <a:xfrm>
            <a:off x="518992" y="4057117"/>
            <a:ext cx="246966" cy="246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174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PPT BASIC WHITE_DEC 2020" val="zJpJRHKp"/>
  <p:tag name="ARTICULATE_DESIGN_ID_1_PPT BLUE_GRADIENT_DEC 2020" val="DFkxw4ah"/>
  <p:tag name="ARTICULATE_DESIGN_ID_2_PPT BLUE_GRADIENT_DEC 2020" val="xyD844tO"/>
  <p:tag name="ARTICULATE_DESIGN_ID_PPT BASIC WHITE_DEC 2020" val="K11GUuWY"/>
  <p:tag name="ARTICULATE_DESIGN_ID_PPT BLUE_GRADIENT_DEC 2020" val="TpTky7Qi"/>
  <p:tag name="ARTICULATE_DESIGN_ID_PPT BLUE_GRADIENT_DEC 2020-WITHOUT-EYEBROW-IDENTIFICATION" val="jE6s8YtY"/>
  <p:tag name="ARTICULATE_DESIGN_ID_2_PPT BASIC WHITE_DEC 2020" val="NHefsSHc"/>
  <p:tag name="ARTICULATE_DESIGN_ID_PPT BASIC WHITE_DEC 2020-WITHOUT-EYEBROW-IDENTIFICATION" val="qu9U1le3"/>
  <p:tag name="ARTICULATE_DESIGN_ID_1_PPT BLUE-MAGENTA_DEC 2020" val="W878t6BH"/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_Jan2024.potx" id="{42C31B45-F04C-4881-9F9D-C831C5562D69}" vid="{DB100C67-6192-4AC4-9F88-17D797F5BC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9efc84-4971-4d92-b1bc-c48b2b92c0fc">
      <Terms xmlns="http://schemas.microsoft.com/office/infopath/2007/PartnerControls"/>
    </lcf76f155ced4ddcb4097134ff3c332f>
    <TaxCatchAll xmlns="58aae1d4-348c-43a6-a198-2780665a19b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0FCE9FF151E4C8A6F57AA16BCA2B9" ma:contentTypeVersion="19" ma:contentTypeDescription="Create a new document." ma:contentTypeScope="" ma:versionID="bc74878f55e0bcc4ba780c24d8ba8aa1">
  <xsd:schema xmlns:xsd="http://www.w3.org/2001/XMLSchema" xmlns:xs="http://www.w3.org/2001/XMLSchema" xmlns:p="http://schemas.microsoft.com/office/2006/metadata/properties" xmlns:ns2="479efc84-4971-4d92-b1bc-c48b2b92c0fc" xmlns:ns3="58aae1d4-348c-43a6-a198-2780665a19b1" targetNamespace="http://schemas.microsoft.com/office/2006/metadata/properties" ma:root="true" ma:fieldsID="cef9bbd4a0bff4b53f73ada952501375" ns2:_="" ns3:_="">
    <xsd:import namespace="479efc84-4971-4d92-b1bc-c48b2b92c0fc"/>
    <xsd:import namespace="58aae1d4-348c-43a6-a198-2780665a19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efc84-4971-4d92-b1bc-c48b2b92c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40c914-643f-4df2-b20a-c5bc47cd00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ae1d4-348c-43a6-a198-2780665a19b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10c1269-791b-4f2a-859a-da96b2ada175}" ma:internalName="TaxCatchAll" ma:showField="CatchAllData" ma:web="58aae1d4-348c-43a6-a198-2780665a19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006FD9-DA45-45F2-A848-887E4B00E8B0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479efc84-4971-4d92-b1bc-c48b2b92c0fc"/>
    <ds:schemaRef ds:uri="http://www.w3.org/XML/1998/namespace"/>
    <ds:schemaRef ds:uri="http://schemas.openxmlformats.org/package/2006/metadata/core-properties"/>
    <ds:schemaRef ds:uri="58aae1d4-348c-43a6-a198-2780665a19b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9D8954F-D997-4A72-87A0-BC2D92E3D4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3CE6E-F0DA-4296-B1CB-D7074C5EA703}">
  <ds:schemaRefs>
    <ds:schemaRef ds:uri="479efc84-4971-4d92-b1bc-c48b2b92c0fc"/>
    <ds:schemaRef ds:uri="58aae1d4-348c-43a6-a198-2780665a19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PPT_16x9_Dec_2020_ABT_Primary_Template_Basic_Blue-Purple_2024_01Jan</Template>
  <TotalTime>911</TotalTime>
  <Words>1330</Words>
  <Application>Microsoft Office PowerPoint</Application>
  <PresentationFormat>On-screen Show (16:9)</PresentationFormat>
  <Paragraphs>239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等线</vt:lpstr>
      <vt:lpstr>Arial</vt:lpstr>
      <vt:lpstr>Calibri</vt:lpstr>
      <vt:lpstr>Georgia</vt:lpstr>
      <vt:lpstr>1_PPT Basic White_Dec 2020</vt:lpstr>
      <vt:lpstr>Please delete this slide after reading through and before working on your slides</vt:lpstr>
      <vt:lpstr>Cartridge Handling  &amp; Sample Collection</vt:lpstr>
      <vt:lpstr>Learning Objectives</vt:lpstr>
      <vt:lpstr>PowerPoint Presentation</vt:lpstr>
      <vt:lpstr>Anatomy of a Cartridge Box</vt:lpstr>
      <vt:lpstr>Anatomy of a Pouch | Front</vt:lpstr>
      <vt:lpstr>Anatomy of a Pouch | Back</vt:lpstr>
      <vt:lpstr>Anatomy of a Pouch | Back - cont’d</vt:lpstr>
      <vt:lpstr>Anatomy of a Portion Pack</vt:lpstr>
      <vt:lpstr>Anatomy of a Cartridge</vt:lpstr>
      <vt:lpstr>Cartridge Overview </vt:lpstr>
      <vt:lpstr>i-STAT Cartridge Handling</vt:lpstr>
      <vt:lpstr>PowerPoint Presentation</vt:lpstr>
      <vt:lpstr>Sample Collection Techniques </vt:lpstr>
      <vt:lpstr>Sample Collection | Evacuated Tube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that may affect results 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iLS i-STAT Alinity - Cartridge Handling and Sample Collection (APOC-25002608)</dc:title>
  <dc:creator>Graphic Impressions</dc:creator>
  <cp:lastModifiedBy>Kakaraparthi, Naga Mahesh</cp:lastModifiedBy>
  <cp:revision>21</cp:revision>
  <cp:lastPrinted>2015-05-11T20:24:53Z</cp:lastPrinted>
  <dcterms:created xsi:type="dcterms:W3CDTF">2024-10-18T11:33:35Z</dcterms:created>
  <dcterms:modified xsi:type="dcterms:W3CDTF">2026-05-13T17:10:53Z</dcterms:modified>
  <cp:category>Describe the basic cartridge handling guidelines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D5619319-343C-4174-ADF9-E80B9EF83243</vt:lpwstr>
  </property>
  <property fmtid="{D5CDD505-2E9C-101B-9397-08002B2CF9AE}" pid="3" name="ArticulatePath">
    <vt:lpwstr>Abbott Powerpoint Introductory Slides</vt:lpwstr>
  </property>
  <property fmtid="{D5CDD505-2E9C-101B-9397-08002B2CF9AE}" pid="4" name="ContentTypeId">
    <vt:lpwstr>0x0101009330FCE9FF151E4C8A6F57AA16BCA2B9</vt:lpwstr>
  </property>
  <property fmtid="{D5CDD505-2E9C-101B-9397-08002B2CF9AE}" pid="5" name="MediaServiceImageTags">
    <vt:lpwstr/>
  </property>
</Properties>
</file>