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omments/modernComment_20F_AB44AB02.xml" ContentType="application/vnd.ms-powerpoint.comment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38" r:id="rId5"/>
    <p:sldMasterId id="2147483903" r:id="rId6"/>
    <p:sldMasterId id="2147483917" r:id="rId7"/>
  </p:sldMasterIdLst>
  <p:notesMasterIdLst>
    <p:notesMasterId r:id="rId20"/>
  </p:notesMasterIdLst>
  <p:handoutMasterIdLst>
    <p:handoutMasterId r:id="rId21"/>
  </p:handoutMasterIdLst>
  <p:sldIdLst>
    <p:sldId id="357" r:id="rId8"/>
    <p:sldId id="527" r:id="rId9"/>
    <p:sldId id="259" r:id="rId10"/>
    <p:sldId id="382" r:id="rId11"/>
    <p:sldId id="431" r:id="rId12"/>
    <p:sldId id="436" r:id="rId13"/>
    <p:sldId id="437" r:id="rId14"/>
    <p:sldId id="438" r:id="rId15"/>
    <p:sldId id="439" r:id="rId16"/>
    <p:sldId id="433" r:id="rId17"/>
    <p:sldId id="434" r:id="rId18"/>
    <p:sldId id="358" r:id="rId19"/>
  </p:sldIdLst>
  <p:sldSz cx="9144000" cy="5143500" type="screen16x9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8C500-30CA-903C-828F-172CDA22850B}" name="Hetzel, Alex" initials="AH" userId="S::alex.hetzel@abbott.com::a88ebeb6-a232-4769-af3b-67a46d082109" providerId="AD"/>
  <p188:author id="{18A55C05-DBCB-2A88-8122-D9216D97135B}" name="Ras, Anna" initials="AR" userId="S::anna.ras@abbott.com::ed8a088f-146a-46e1-8a84-bb7cce51f358" providerId="AD"/>
  <p188:author id="{6E236982-7FF4-8088-AC0D-05FF02AA1AEC}" name="Jefferson, Denise" initials="JD" userId="S::denise.jefferson@abbott.com::f4b7a4fd-cac0-4830-9879-29eebd9100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B4FA1-D006-408C-8174-2DE697B2DF1B}" v="347" dt="2025-09-05T20:54:03.580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comments/modernComment_20F_AB44AB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033FBE-C355-4CAC-BB7D-30641673AAA5}" authorId="{6E236982-7FF4-8088-AC0D-05FF02AA1AEC}" created="2025-08-21T22:08:30.711">
    <pc:sldMkLst xmlns:pc="http://schemas.microsoft.com/office/powerpoint/2013/main/command">
      <pc:docMk/>
      <pc:sldMk cId="2873404162" sldId="527"/>
    </pc:sldMkLst>
    <p188:txBody>
      <a:bodyPr/>
      <a:lstStyle/>
      <a:p>
        <a:r>
          <a:rPr lang="en-US"/>
          <a:t>Changed angle of analyzer so it looks more like it is lying on a surface (as the artwork intends). I will look for additional line art.  This deck doesn’t have any “section divider” slides like i-STAT 1 series. They aren’t required, but if there are logical transitions between topics, you might consider adding section title slides.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3EF7-C395-18C9-2CF3-251E193B2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3D03E-E858-6651-A9DA-3382A201D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6D54B-892B-5EC2-3B9E-F1C0E4A9C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73B10-8B1E-1D81-324A-25C49346D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Relationship Id="rId4" Type="http://schemas.openxmlformats.org/officeDocument/2006/relationships/hyperlink" Target="http://www.globalpointofcare.abbott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Relationship Id="rId4" Type="http://schemas.openxmlformats.org/officeDocument/2006/relationships/hyperlink" Target="http://www.globalpointofcare.abbott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4" Type="http://schemas.openxmlformats.org/officeDocument/2006/relationships/hyperlink" Target="http://www.globalpointofcare.abbott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BACFEDF-BB2C-1190-4E89-26C09DDB1997}"/>
              </a:ext>
            </a:extLst>
          </p:cNvPr>
          <p:cNvSpPr txBox="1"/>
          <p:nvPr userDrawn="1"/>
        </p:nvSpPr>
        <p:spPr>
          <a:xfrm>
            <a:off x="495299" y="4714603"/>
            <a:ext cx="8341895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A074-13E3-723A-5E10-7F2CA36F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3CD53-4D93-4743-1E50-51245F430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48AA-8A49-725A-F473-FF6E8DA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181E4-4FCA-3100-0AC8-F79A82A2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CF2C-7957-9D99-CCDD-431E9862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4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3EA2-B6C2-7C73-D1AC-2FE0F26E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8C82-0C94-686D-2A58-642C9B00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ABA4F-9125-FE63-91F3-84C7AB9B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4557F-7F49-1F2F-9A4E-30B6F7E1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0DE1-41B7-C51A-DA43-E33D9EC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A45F-BB09-2DB3-5D66-408ACB08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F05EE-E47B-4EAF-233F-22576DAE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6410-0132-9146-0747-47C77CED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BD26-81FB-23DB-A541-9E280242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998A-5D47-CBEF-3808-E2AC21F6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4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ECC1-C3AE-D878-6C74-6E914496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F00B-4058-3801-418F-4AB58554A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DBEE1-5556-8E74-4D06-718F4B334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4DE56-4B3B-94B0-BC29-B532BB58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1C9F7-E3CC-D0C8-712A-79A88CA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0005A-803D-849A-26EC-AD138142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0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2630-E5D2-8CA3-B1F4-D0B221BE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0A88-C64E-4540-EBBD-A1ED69AEE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62786-C0A2-C116-41EB-56DF42D09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5209A-C51C-45DB-3E6D-B0E93BC76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7BCC9-3957-C9F9-5736-67C46AFF3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77257-36DE-44EF-0737-738EEBD8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B5C83-893B-AD5A-2C01-76B181CE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489AC-1886-E9B3-6110-B83C39EB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5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0B20-FFAF-002E-2EE5-E99B77F7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B96FC-0832-D960-43F5-3FB3C1A1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E4E12-F4AA-74A8-BD6C-FA619485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443D0-81AF-381B-CDB2-8A20B2E6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7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EAB2F-4D34-F2BE-10F3-9189BEBC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9FBD4-FBB9-EB91-4CD0-1D44E282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499E1-F3B9-12DB-0652-F69117DA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6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A163-7096-FD5F-E135-D23CACF7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D4D3-9F38-06B4-5097-F65EECF7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48EF-F087-1B57-66BD-1AF593C22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05B13-55E8-F3FA-3C57-07F2FEFD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5C6D5-6E3C-7502-60F6-EDEE0E93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D2079-E888-87C1-C104-67D3C87A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2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2FC2-53FD-FB66-072D-45E9A880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EEEA9-7FAA-3D96-B10F-204AF1EE9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8194F-C131-741D-77FA-BB3440B03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23A1F-8235-32F2-4046-C1992B54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9A09-3350-9C44-50A2-6900EBC1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D9D9F-3C52-5233-23D5-7533743C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046D-DC5E-851D-263A-A037B0EB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84408-C223-F1AF-EFE0-D1715F03C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D6F4-EA33-22F6-DD34-13033258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411E-D9FC-50B6-B392-ADF95B54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63FE-4069-D69E-469B-A96B7F09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0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40FEF-3D19-FC74-F389-F9F826CA6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069A2-5304-A1AE-A154-B6F7DFB4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CB81-26B7-D938-7C8D-7495170A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195E-8073-B7A6-1B54-C71C3CC6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5A807-303C-7423-15DF-449D463B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2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D4E5-C1EB-99B7-B4F5-58B00930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4B0F1-0D80-DB39-DD41-CADCD3A3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68B2D-B963-97B8-189F-BED4D927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23A89-5D92-B465-C6DB-77D83A62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30A9F79-C53A-2AA5-34C6-F17436D55807}"/>
              </a:ext>
            </a:extLst>
          </p:cNvPr>
          <p:cNvSpPr txBox="1"/>
          <p:nvPr userDrawn="1"/>
        </p:nvSpPr>
        <p:spPr>
          <a:xfrm>
            <a:off x="495300" y="4714603"/>
            <a:ext cx="73920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019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80274ACD-4C34-91C5-DA7A-104CA4D5E801}"/>
              </a:ext>
            </a:extLst>
          </p:cNvPr>
          <p:cNvSpPr txBox="1"/>
          <p:nvPr userDrawn="1"/>
        </p:nvSpPr>
        <p:spPr>
          <a:xfrm>
            <a:off x="495300" y="4714603"/>
            <a:ext cx="73920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657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897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59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67528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94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58473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452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058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65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06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23705"/>
            <a:ext cx="813816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954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67528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710" y="4508431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617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788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D883793-38ED-77A7-7A0F-4EC5B9DDAFEB}"/>
              </a:ext>
            </a:extLst>
          </p:cNvPr>
          <p:cNvSpPr txBox="1"/>
          <p:nvPr userDrawn="1"/>
        </p:nvSpPr>
        <p:spPr>
          <a:xfrm>
            <a:off x="495300" y="4714603"/>
            <a:ext cx="7385384" cy="2137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65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65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65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65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65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65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65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65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65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65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65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65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65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65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65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65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</a:t>
            </a:r>
            <a:r>
              <a:rPr lang="en-US" sz="650" i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Alinity</a:t>
            </a:r>
            <a:r>
              <a:rPr lang="en-US" sz="65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65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65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65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65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65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65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65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65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65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65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546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57DA370-96AC-FD2F-92DA-9E844B77530F}"/>
              </a:ext>
            </a:extLst>
          </p:cNvPr>
          <p:cNvSpPr txBox="1"/>
          <p:nvPr userDrawn="1"/>
        </p:nvSpPr>
        <p:spPr>
          <a:xfrm>
            <a:off x="495300" y="4714603"/>
            <a:ext cx="73920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350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8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0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1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299" y="1120986"/>
            <a:ext cx="4015742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9863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First level</a:t>
            </a:r>
          </a:p>
          <a:p>
            <a:pPr marL="4000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Second level</a:t>
            </a:r>
          </a:p>
          <a:p>
            <a:pPr marL="576263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Third level</a:t>
            </a:r>
          </a:p>
          <a:p>
            <a:pPr marL="744538" marR="0" lvl="4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Fourth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3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056833B-F6A4-722B-19AF-15FD38F121E3}"/>
              </a:ext>
            </a:extLst>
          </p:cNvPr>
          <p:cNvSpPr txBox="1"/>
          <p:nvPr userDrawn="1"/>
        </p:nvSpPr>
        <p:spPr>
          <a:xfrm>
            <a:off x="495300" y="4714603"/>
            <a:ext cx="73920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3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://www.globalpointofcare.abbot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hyperlink" Target="http://www.globalpointofcare.abbott/" TargetMode="Externa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3606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A1428-1382-F889-E046-0A0DC644C91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64" y="276931"/>
            <a:ext cx="1301216" cy="23443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5C86254-CA90-9123-5961-75B66CAC0D88}"/>
              </a:ext>
            </a:extLst>
          </p:cNvPr>
          <p:cNvSpPr txBox="1"/>
          <p:nvPr userDrawn="1"/>
        </p:nvSpPr>
        <p:spPr>
          <a:xfrm>
            <a:off x="495300" y="4714603"/>
            <a:ext cx="7385384" cy="2137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65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65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65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65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65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65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65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65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65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65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65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65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65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65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65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65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</a:t>
            </a:r>
            <a:r>
              <a:rPr lang="en-US" sz="650" i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Alinity</a:t>
            </a:r>
            <a:r>
              <a:rPr lang="en-US" sz="65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65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65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65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65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65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65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65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65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65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65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458E5-4F73-1950-2B77-5718638C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3C6-A286-9F5F-CBB4-A9261B4E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D3339-CD00-580E-B689-4D4839361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B0BC-4A61-A721-49E2-E47BB2820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0306-509A-5B19-F762-4F124FE3C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2387BC-5D2F-496E-BAEF-89E74F5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3031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1BFF8950-BFDB-F8CB-DB0E-D314881D306D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5" y="223474"/>
            <a:ext cx="1246306" cy="40728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186FEEA-AA73-E1AD-8944-5D38EF50C5BE}"/>
              </a:ext>
            </a:extLst>
          </p:cNvPr>
          <p:cNvSpPr txBox="1"/>
          <p:nvPr userDrawn="1"/>
        </p:nvSpPr>
        <p:spPr>
          <a:xfrm>
            <a:off x="495300" y="4714603"/>
            <a:ext cx="73920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Screen Components and their meaning | APOC-25002609.2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309460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F_AB44AB0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405054"/>
            <a:ext cx="8145781" cy="3258384"/>
          </a:xfrm>
        </p:spPr>
        <p:txBody>
          <a:bodyPr/>
          <a:lstStyle/>
          <a:p>
            <a:r>
              <a:rPr lang="en-US">
                <a:latin typeface="+mn-lt"/>
              </a:rPr>
              <a:t>Content provided in this lesson does not replace the Quick Reference Guide, System Operations Manual or Instructions for Use (IFU).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This power point may be modified to represent products within the </a:t>
            </a:r>
            <a:r>
              <a:rPr lang="en-US" i="1">
                <a:latin typeface="+mn-lt"/>
              </a:rPr>
              <a:t>i-STAT Alinity</a:t>
            </a:r>
            <a:r>
              <a:rPr lang="en-US">
                <a:latin typeface="+mn-lt"/>
              </a:rPr>
              <a:t> </a:t>
            </a:r>
            <a:r>
              <a:rPr lang="en-US" i="1">
                <a:latin typeface="+mn-lt"/>
              </a:rPr>
              <a:t>System </a:t>
            </a:r>
            <a:r>
              <a:rPr lang="en-US">
                <a:latin typeface="+mn-lt"/>
              </a:rPr>
              <a:t>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Once the resource has been modified, customers will then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Abbott will continue to provide and support the original resources made available on the </a:t>
            </a:r>
            <a:r>
              <a:rPr lang="en-US">
                <a:latin typeface="+mn-lt"/>
                <a:hlinkClick r:id="rId3"/>
              </a:rPr>
              <a:t>www.globalpointofcare.abbott</a:t>
            </a:r>
            <a:r>
              <a:rPr lang="en-US">
                <a:latin typeface="+mn-lt"/>
              </a:rPr>
              <a:t> website.*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Not all products are available in all regions.</a:t>
            </a:r>
          </a:p>
          <a:p>
            <a:r>
              <a:rPr lang="en-US">
                <a:latin typeface="+mn-lt"/>
              </a:rPr>
              <a:t>*Check the website regularly to ensure that you have the most up-to-date content.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14355"/>
            <a:ext cx="8138160" cy="390526"/>
          </a:xfrm>
        </p:spPr>
        <p:txBody>
          <a:bodyPr/>
          <a:lstStyle/>
          <a:p>
            <a:r>
              <a:rPr lang="en-IN"/>
              <a:t>Please delete this slide after reading through and before working on your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0877B8-77A6-4F2E-4AD8-569A447065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5710A-BC95-ACDC-8701-A186BBB5F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E96B76-FD8F-3056-9EE7-245800B3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321613"/>
            <a:ext cx="8138160" cy="390526"/>
          </a:xfrm>
        </p:spPr>
        <p:txBody>
          <a:bodyPr/>
          <a:lstStyle/>
          <a:p>
            <a:r>
              <a:rPr lang="en-US"/>
              <a:t>Screen Icons &amp; Their Meanings 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B3D02E75-5D78-783C-5E98-18DB231003E2}"/>
              </a:ext>
            </a:extLst>
          </p:cNvPr>
          <p:cNvSpPr txBox="1"/>
          <p:nvPr/>
        </p:nvSpPr>
        <p:spPr>
          <a:xfrm>
            <a:off x="552933" y="1254791"/>
            <a:ext cx="1997189" cy="14869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600">
                <a:cs typeface="Georgia"/>
              </a:rPr>
              <a:t>Refer</a:t>
            </a:r>
            <a:r>
              <a:rPr sz="1600" spc="-26">
                <a:cs typeface="Georgia"/>
              </a:rPr>
              <a:t> </a:t>
            </a:r>
            <a:r>
              <a:rPr sz="1600">
                <a:cs typeface="Georgia"/>
              </a:rPr>
              <a:t>to</a:t>
            </a:r>
            <a:r>
              <a:rPr sz="1600" spc="-23">
                <a:cs typeface="Georgia"/>
              </a:rPr>
              <a:t> </a:t>
            </a:r>
            <a:r>
              <a:rPr sz="1600">
                <a:cs typeface="Georgia"/>
              </a:rPr>
              <a:t>the</a:t>
            </a:r>
            <a:r>
              <a:rPr sz="1600" spc="-19">
                <a:cs typeface="Georgia"/>
              </a:rPr>
              <a:t> </a:t>
            </a:r>
            <a:r>
              <a:rPr sz="1600">
                <a:cs typeface="Georgia"/>
              </a:rPr>
              <a:t>i-</a:t>
            </a:r>
            <a:r>
              <a:rPr sz="1600" spc="-15">
                <a:cs typeface="Georgia"/>
              </a:rPr>
              <a:t>STAT </a:t>
            </a:r>
            <a:r>
              <a:rPr sz="1600">
                <a:cs typeface="Georgia"/>
              </a:rPr>
              <a:t>Alinity</a:t>
            </a:r>
            <a:r>
              <a:rPr sz="1600" spc="-30">
                <a:cs typeface="Georgia"/>
              </a:rPr>
              <a:t> </a:t>
            </a:r>
            <a:r>
              <a:rPr sz="1600">
                <a:cs typeface="Georgia"/>
              </a:rPr>
              <a:t>Quick</a:t>
            </a:r>
            <a:r>
              <a:rPr sz="1600" spc="-23">
                <a:cs typeface="Georgia"/>
              </a:rPr>
              <a:t> </a:t>
            </a:r>
            <a:r>
              <a:rPr sz="1600" spc="-8">
                <a:cs typeface="Georgia"/>
              </a:rPr>
              <a:t>Reference </a:t>
            </a:r>
            <a:r>
              <a:rPr sz="1600">
                <a:cs typeface="Georgia"/>
              </a:rPr>
              <a:t>Guide</a:t>
            </a:r>
            <a:r>
              <a:rPr sz="1600" spc="-38">
                <a:cs typeface="Georgia"/>
              </a:rPr>
              <a:t> </a:t>
            </a:r>
            <a:r>
              <a:rPr sz="1600">
                <a:cs typeface="Georgia"/>
              </a:rPr>
              <a:t>for</a:t>
            </a:r>
            <a:r>
              <a:rPr sz="1600" spc="-30">
                <a:cs typeface="Georgia"/>
              </a:rPr>
              <a:t> </a:t>
            </a:r>
            <a:r>
              <a:rPr sz="1600" spc="-15">
                <a:cs typeface="Georgia"/>
              </a:rPr>
              <a:t>more </a:t>
            </a:r>
            <a:r>
              <a:rPr sz="1600">
                <a:cs typeface="Georgia"/>
              </a:rPr>
              <a:t>information</a:t>
            </a:r>
            <a:r>
              <a:rPr sz="1600" spc="-38">
                <a:cs typeface="Georgia"/>
              </a:rPr>
              <a:t> </a:t>
            </a:r>
            <a:r>
              <a:rPr sz="1600">
                <a:cs typeface="Georgia"/>
              </a:rPr>
              <a:t>on</a:t>
            </a:r>
            <a:r>
              <a:rPr sz="1600" spc="-34">
                <a:cs typeface="Georgia"/>
              </a:rPr>
              <a:t> </a:t>
            </a:r>
            <a:r>
              <a:rPr sz="1600" spc="-8">
                <a:cs typeface="Georgia"/>
              </a:rPr>
              <a:t>Screen </a:t>
            </a:r>
            <a:r>
              <a:rPr sz="1600">
                <a:cs typeface="Georgia"/>
              </a:rPr>
              <a:t>Icons</a:t>
            </a:r>
            <a:r>
              <a:rPr sz="1600" spc="-26">
                <a:cs typeface="Georgia"/>
              </a:rPr>
              <a:t> </a:t>
            </a:r>
            <a:r>
              <a:rPr sz="1600">
                <a:cs typeface="Georgia"/>
              </a:rPr>
              <a:t>and</a:t>
            </a:r>
            <a:r>
              <a:rPr sz="1600" spc="-23">
                <a:cs typeface="Georgia"/>
              </a:rPr>
              <a:t> </a:t>
            </a:r>
            <a:r>
              <a:rPr sz="1600">
                <a:cs typeface="Georgia"/>
              </a:rPr>
              <a:t>their</a:t>
            </a:r>
            <a:r>
              <a:rPr sz="1600" spc="-19">
                <a:cs typeface="Georgia"/>
              </a:rPr>
              <a:t> </a:t>
            </a:r>
            <a:r>
              <a:rPr sz="1600" spc="-8">
                <a:cs typeface="Georgia"/>
              </a:rPr>
              <a:t>meanings</a:t>
            </a:r>
            <a:r>
              <a:rPr lang="en-CA" sz="1600" spc="-8">
                <a:cs typeface="Georgia"/>
              </a:rPr>
              <a:t>.</a:t>
            </a:r>
            <a:endParaRPr sz="1600">
              <a:cs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A92C8-3CD8-69AA-BE37-66E0CAD7B4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342321-A99B-B7A8-8B8F-87F655A4685C}"/>
              </a:ext>
            </a:extLst>
          </p:cNvPr>
          <p:cNvGrpSpPr/>
          <p:nvPr/>
        </p:nvGrpSpPr>
        <p:grpSpPr>
          <a:xfrm>
            <a:off x="2806378" y="797591"/>
            <a:ext cx="5748088" cy="3649987"/>
            <a:chOff x="481189" y="882499"/>
            <a:chExt cx="5748088" cy="364998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A3073A-6860-510F-4082-F694EB134139}"/>
                </a:ext>
              </a:extLst>
            </p:cNvPr>
            <p:cNvGrpSpPr/>
            <p:nvPr/>
          </p:nvGrpSpPr>
          <p:grpSpPr>
            <a:xfrm>
              <a:off x="483184" y="882499"/>
              <a:ext cx="2695916" cy="457200"/>
              <a:chOff x="287948" y="934571"/>
              <a:chExt cx="3171178" cy="547512"/>
            </a:xfrm>
          </p:grpSpPr>
          <p:pic>
            <p:nvPicPr>
              <p:cNvPr id="25" name="object 4">
                <a:extLst>
                  <a:ext uri="{FF2B5EF4-FFF2-40B4-BE49-F238E27FC236}">
                    <a16:creationId xmlns:a16="http://schemas.microsoft.com/office/drawing/2014/main" id="{2952949F-0800-CF49-D251-19E90EF32D24}"/>
                  </a:ext>
                </a:extLst>
              </p:cNvPr>
              <p:cNvPicPr/>
              <p:nvPr/>
            </p:nvPicPr>
            <p:blipFill>
              <a:blip r:embed="rId3" cstate="print"/>
              <a:srcRect b="87138"/>
              <a:stretch/>
            </p:blipFill>
            <p:spPr>
              <a:xfrm>
                <a:off x="287948" y="934571"/>
                <a:ext cx="3171178" cy="547512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3CFA41-37B1-A262-6EC1-CBABD565178B}"/>
                  </a:ext>
                </a:extLst>
              </p:cNvPr>
              <p:cNvSpPr/>
              <p:nvPr/>
            </p:nvSpPr>
            <p:spPr>
              <a:xfrm>
                <a:off x="2897481" y="1201641"/>
                <a:ext cx="205420" cy="2240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A</a:t>
                </a:r>
                <a:endParaRPr lang="en-US" sz="1200" b="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90E174-6490-C467-80F6-79CF239CB1CC}"/>
                  </a:ext>
                </a:extLst>
              </p:cNvPr>
              <p:cNvSpPr/>
              <p:nvPr/>
            </p:nvSpPr>
            <p:spPr>
              <a:xfrm>
                <a:off x="3128050" y="1201641"/>
                <a:ext cx="205420" cy="2240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B</a:t>
                </a:r>
                <a:endParaRPr lang="en-US" sz="1200" b="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1E0AB46-2457-6425-A34C-614A6A7BBF9C}"/>
                </a:ext>
              </a:extLst>
            </p:cNvPr>
            <p:cNvGrpSpPr/>
            <p:nvPr/>
          </p:nvGrpSpPr>
          <p:grpSpPr>
            <a:xfrm>
              <a:off x="3531797" y="882499"/>
              <a:ext cx="2697480" cy="457200"/>
              <a:chOff x="187441" y="2984223"/>
              <a:chExt cx="3171178" cy="547512"/>
            </a:xfrm>
          </p:grpSpPr>
          <p:pic>
            <p:nvPicPr>
              <p:cNvPr id="13" name="object 4">
                <a:extLst>
                  <a:ext uri="{FF2B5EF4-FFF2-40B4-BE49-F238E27FC236}">
                    <a16:creationId xmlns:a16="http://schemas.microsoft.com/office/drawing/2014/main" id="{7A2E00C7-191D-DE58-CBD0-683957ABAB26}"/>
                  </a:ext>
                </a:extLst>
              </p:cNvPr>
              <p:cNvPicPr/>
              <p:nvPr/>
            </p:nvPicPr>
            <p:blipFill>
              <a:blip r:embed="rId3" cstate="print"/>
              <a:srcRect t="11599" b="75538"/>
              <a:stretch/>
            </p:blipFill>
            <p:spPr>
              <a:xfrm>
                <a:off x="187441" y="2984223"/>
                <a:ext cx="3171178" cy="547512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02F755-0547-9FBD-B705-4DB7CC47F078}"/>
                  </a:ext>
                </a:extLst>
              </p:cNvPr>
              <p:cNvSpPr/>
              <p:nvPr/>
            </p:nvSpPr>
            <p:spPr>
              <a:xfrm>
                <a:off x="2806196" y="3260411"/>
                <a:ext cx="205420" cy="2240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C</a:t>
                </a:r>
                <a:endParaRPr lang="en-US" sz="1200" b="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72EEAC1-6FF8-B417-D24D-E4CAD7C490FA}"/>
                </a:ext>
              </a:extLst>
            </p:cNvPr>
            <p:cNvGrpSpPr/>
            <p:nvPr/>
          </p:nvGrpSpPr>
          <p:grpSpPr>
            <a:xfrm>
              <a:off x="517516" y="1299577"/>
              <a:ext cx="2550346" cy="3232909"/>
              <a:chOff x="517516" y="1299577"/>
              <a:chExt cx="2550346" cy="3232909"/>
            </a:xfrm>
          </p:grpSpPr>
          <p:pic>
            <p:nvPicPr>
              <p:cNvPr id="29" name="object 4">
                <a:extLst>
                  <a:ext uri="{FF2B5EF4-FFF2-40B4-BE49-F238E27FC236}">
                    <a16:creationId xmlns:a16="http://schemas.microsoft.com/office/drawing/2014/main" id="{7ACB5565-EE8C-A0FD-F426-4132ED1DA123}"/>
                  </a:ext>
                </a:extLst>
              </p:cNvPr>
              <p:cNvPicPr/>
              <p:nvPr/>
            </p:nvPicPr>
            <p:blipFill>
              <a:blip r:embed="rId3" cstate="print"/>
              <a:srcRect l="4923" t="24238" r="33791"/>
              <a:stretch/>
            </p:blipFill>
            <p:spPr>
              <a:xfrm>
                <a:off x="602512" y="1299577"/>
                <a:ext cx="2465350" cy="3232909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4EBE96F-A46D-2DBD-3E24-5478367A1556}"/>
                  </a:ext>
                </a:extLst>
              </p:cNvPr>
              <p:cNvSpPr/>
              <p:nvPr/>
            </p:nvSpPr>
            <p:spPr>
              <a:xfrm>
                <a:off x="517516" y="1309151"/>
                <a:ext cx="260574" cy="224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A</a:t>
                </a:r>
                <a:endParaRPr lang="en-US" sz="1200" b="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12D2C91-AFDA-7554-6AB0-9E82621119B2}"/>
                  </a:ext>
                </a:extLst>
              </p:cNvPr>
              <p:cNvSpPr/>
              <p:nvPr/>
            </p:nvSpPr>
            <p:spPr>
              <a:xfrm>
                <a:off x="1743405" y="1329554"/>
                <a:ext cx="260574" cy="224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B</a:t>
                </a:r>
                <a:endParaRPr lang="en-US" sz="1200" b="1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BF29CCE-B697-CDDC-8D6F-71BD6911E33A}"/>
                </a:ext>
              </a:extLst>
            </p:cNvPr>
            <p:cNvGrpSpPr/>
            <p:nvPr/>
          </p:nvGrpSpPr>
          <p:grpSpPr>
            <a:xfrm>
              <a:off x="4269522" y="1326144"/>
              <a:ext cx="1285856" cy="3206342"/>
              <a:chOff x="3794125" y="1338992"/>
              <a:chExt cx="1293374" cy="3194201"/>
            </a:xfrm>
          </p:grpSpPr>
          <p:pic>
            <p:nvPicPr>
              <p:cNvPr id="21" name="object 4">
                <a:extLst>
                  <a:ext uri="{FF2B5EF4-FFF2-40B4-BE49-F238E27FC236}">
                    <a16:creationId xmlns:a16="http://schemas.microsoft.com/office/drawing/2014/main" id="{2BE320B1-ED13-CFBF-4AAA-3CBB197EF7BB}"/>
                  </a:ext>
                </a:extLst>
              </p:cNvPr>
              <p:cNvPicPr/>
              <p:nvPr/>
            </p:nvPicPr>
            <p:blipFill>
              <a:blip r:embed="rId3" cstate="print"/>
              <a:srcRect l="66991" t="24462" r="5040"/>
              <a:stretch/>
            </p:blipFill>
            <p:spPr>
              <a:xfrm>
                <a:off x="3794125" y="1338992"/>
                <a:ext cx="1293374" cy="3194201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8C31D67-F40E-8E40-0473-DD916E3DE7D0}"/>
                  </a:ext>
                </a:extLst>
              </p:cNvPr>
              <p:cNvSpPr/>
              <p:nvPr/>
            </p:nvSpPr>
            <p:spPr>
              <a:xfrm>
                <a:off x="3833442" y="1352496"/>
                <a:ext cx="225512" cy="200248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/>
                  <a:t>C</a:t>
                </a:r>
                <a:endParaRPr lang="en-US" sz="1200" b="1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E0695A-CC0D-FF26-7AB2-EE8D5D4CF7FA}"/>
                </a:ext>
              </a:extLst>
            </p:cNvPr>
            <p:cNvSpPr/>
            <p:nvPr/>
          </p:nvSpPr>
          <p:spPr>
            <a:xfrm>
              <a:off x="481189" y="882499"/>
              <a:ext cx="2697480" cy="3584998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F7CE96-D58B-0CAD-1979-AA4C4C4D3A5F}"/>
                </a:ext>
              </a:extLst>
            </p:cNvPr>
            <p:cNvSpPr/>
            <p:nvPr/>
          </p:nvSpPr>
          <p:spPr>
            <a:xfrm>
              <a:off x="3531797" y="882499"/>
              <a:ext cx="2697480" cy="3649987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889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7F588-36EC-9CE7-5F10-9DB818E0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232DD-3D3D-D710-5457-FD7074BB55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857964"/>
            <a:ext cx="4343400" cy="3174922"/>
          </a:xfrm>
        </p:spPr>
        <p:txBody>
          <a:bodyPr/>
          <a:lstStyle/>
          <a:p>
            <a:pPr marL="9525" marR="3810">
              <a:spcBef>
                <a:spcPts val="893"/>
              </a:spcBef>
              <a:buSzPct val="60000"/>
              <a:tabLst>
                <a:tab pos="266700" algn="l"/>
              </a:tabLst>
            </a:pPr>
            <a:r>
              <a:rPr lang="en-US">
                <a:latin typeface="+mn-lt"/>
                <a:cs typeface="+mn-cs"/>
              </a:rPr>
              <a:t>Identify the sections and components of </a:t>
            </a:r>
            <a:br>
              <a:rPr lang="en-US">
                <a:latin typeface="+mn-lt"/>
                <a:cs typeface="+mn-cs"/>
              </a:rPr>
            </a:br>
            <a:r>
              <a:rPr lang="en-US">
                <a:latin typeface="+mn-lt"/>
                <a:cs typeface="+mn-cs"/>
              </a:rPr>
              <a:t>the </a:t>
            </a:r>
            <a:r>
              <a:rPr lang="en-US" i="1">
                <a:latin typeface="+mn-lt"/>
                <a:cs typeface="+mn-cs"/>
              </a:rPr>
              <a:t>i-STAT </a:t>
            </a:r>
            <a:r>
              <a:rPr lang="en-US" i="1" err="1">
                <a:latin typeface="+mn-lt"/>
                <a:cs typeface="+mn-cs"/>
              </a:rPr>
              <a:t>Alinity</a:t>
            </a:r>
            <a:r>
              <a:rPr lang="en-US" i="1">
                <a:latin typeface="+mn-lt"/>
                <a:cs typeface="+mn-cs"/>
              </a:rPr>
              <a:t> </a:t>
            </a:r>
            <a:r>
              <a:rPr lang="en-US">
                <a:latin typeface="+mn-lt"/>
                <a:cs typeface="+mn-cs"/>
              </a:rPr>
              <a:t>display screens</a:t>
            </a:r>
          </a:p>
          <a:p>
            <a:pPr marL="9525" marR="210026">
              <a:spcBef>
                <a:spcPts val="829"/>
              </a:spcBef>
              <a:buSzPct val="60000"/>
              <a:tabLst>
                <a:tab pos="266700" algn="l"/>
              </a:tabLst>
            </a:pPr>
            <a:endParaRPr lang="en-US">
              <a:latin typeface="+mn-lt"/>
              <a:cs typeface="+mn-cs"/>
            </a:endParaRPr>
          </a:p>
          <a:p>
            <a:pPr marL="9525" marR="210026">
              <a:spcBef>
                <a:spcPts val="829"/>
              </a:spcBef>
              <a:buSzPct val="60000"/>
              <a:tabLst>
                <a:tab pos="266700" algn="l"/>
              </a:tabLst>
            </a:pPr>
            <a:r>
              <a:rPr lang="en-US">
                <a:latin typeface="+mn-lt"/>
                <a:cs typeface="+mn-cs"/>
              </a:rPr>
              <a:t>Identify the various icons and their meanings</a:t>
            </a:r>
            <a:br>
              <a:rPr lang="en-US">
                <a:latin typeface="+mn-lt"/>
                <a:cs typeface="+mn-cs"/>
              </a:rPr>
            </a:br>
            <a:endParaRPr lang="en-US">
              <a:latin typeface="+mn-lt"/>
              <a:cs typeface="+mn-cs"/>
            </a:endParaRPr>
          </a:p>
          <a:p>
            <a:pPr marL="9525">
              <a:spcBef>
                <a:spcPts val="821"/>
              </a:spcBef>
              <a:buSzPct val="60000"/>
              <a:tabLst>
                <a:tab pos="266224" algn="l"/>
              </a:tabLst>
            </a:pPr>
            <a:r>
              <a:rPr lang="en-US">
                <a:latin typeface="+mn-lt"/>
                <a:cs typeface="+mn-cs"/>
              </a:rPr>
              <a:t>Apply learned knowledge for successful navigation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B662FD1-B2C4-D84C-69A5-B9D6DB56AC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8" y="1097279"/>
            <a:ext cx="3938133" cy="680184"/>
          </a:xfrm>
        </p:spPr>
        <p:txBody>
          <a:bodyPr/>
          <a:lstStyle/>
          <a:p>
            <a:r>
              <a:rPr lang="en-US"/>
              <a:t>NOW THAT YOU HAVE COMPLETED THIS LESSON, YOU SHOULD BE ABLE TO:</a:t>
            </a:r>
            <a:br>
              <a:rPr lang="en-US"/>
            </a:br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734C139-06C2-FDE2-9BAC-E2DC6C187C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IN"/>
              <a:t>|    </a:t>
            </a:r>
            <a:fld id="{7B2119CD-3B2D-4CEB-B404-D2E3F8CD6D69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943BD4-CF08-C983-AEA2-DEB13F84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I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44F238-A60B-3517-D0E0-86C456B59942}"/>
              </a:ext>
            </a:extLst>
          </p:cNvPr>
          <p:cNvCxnSpPr>
            <a:cxnSpLocks/>
          </p:cNvCxnSpPr>
          <p:nvPr/>
        </p:nvCxnSpPr>
        <p:spPr>
          <a:xfrm>
            <a:off x="495300" y="3196587"/>
            <a:ext cx="4174671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2ECB75-2B13-8A25-37C5-C62450A16002}"/>
              </a:ext>
            </a:extLst>
          </p:cNvPr>
          <p:cNvCxnSpPr>
            <a:cxnSpLocks/>
          </p:cNvCxnSpPr>
          <p:nvPr/>
        </p:nvCxnSpPr>
        <p:spPr>
          <a:xfrm>
            <a:off x="495300" y="2571750"/>
            <a:ext cx="41224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object 6">
            <a:extLst>
              <a:ext uri="{FF2B5EF4-FFF2-40B4-BE49-F238E27FC236}">
                <a16:creationId xmlns:a16="http://schemas.microsoft.com/office/drawing/2014/main" id="{0A443ED7-6985-81BC-2D10-E8071687C8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5858" y="645249"/>
            <a:ext cx="2628976" cy="407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76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4E67C-DE98-2594-606C-796C43E86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13519" r="10572" b="9002"/>
          <a:stretch/>
        </p:blipFill>
        <p:spPr>
          <a:xfrm>
            <a:off x="4860382" y="0"/>
            <a:ext cx="4066478" cy="514350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16"/>
          </p:nvPr>
        </p:nvSpPr>
        <p:spPr>
          <a:xfrm>
            <a:off x="8167058" y="4839563"/>
            <a:ext cx="568102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sz="1000" b="0" i="0" u="none" strike="noStrike" kern="120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0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sz="1000" b="0" i="0" u="none" strike="noStrike" kern="1200" cap="none" spc="-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569913"/>
            <a:ext cx="8137525" cy="39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10"/>
              <a:t>Summary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C768D-0371-7834-5D97-86CF784BF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578" y="1898967"/>
            <a:ext cx="7742022" cy="2674620"/>
          </a:xfrm>
        </p:spPr>
        <p:txBody>
          <a:bodyPr/>
          <a:lstStyle/>
          <a:p>
            <a:r>
              <a:rPr lang="en-US" sz="3600"/>
              <a:t>Congratulations!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074D917-A1B7-6D2F-361E-5DDCC503BA1B}"/>
              </a:ext>
            </a:extLst>
          </p:cNvPr>
          <p:cNvSpPr txBox="1"/>
          <p:nvPr/>
        </p:nvSpPr>
        <p:spPr>
          <a:xfrm>
            <a:off x="532654" y="2539263"/>
            <a:ext cx="544481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You</a:t>
            </a:r>
            <a:r>
              <a:rPr kumimoji="0" sz="2400" b="0" i="0" u="none" strike="noStrike" kern="1200" cap="none" spc="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have</a:t>
            </a:r>
            <a:r>
              <a:rPr kumimoji="0" sz="2400" b="0" i="0" u="none" strike="noStrike" kern="120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completed</a:t>
            </a:r>
            <a:r>
              <a:rPr kumimoji="0" sz="2400" b="0" i="0" u="none" strike="noStrike" kern="120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the</a:t>
            </a:r>
            <a:r>
              <a:rPr kumimoji="0" lang="en-US" sz="24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lesson </a:t>
            </a:r>
            <a:br>
              <a:rPr kumimoji="0" lang="en-US" sz="24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i-STAT Alinity – Screen Components and their meaning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Brandon Grotesque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8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 marL="12700">
              <a:lnSpc>
                <a:spcPts val="3650"/>
              </a:lnSpc>
            </a:pPr>
            <a:r>
              <a:rPr lang="en-US" sz="3600"/>
              <a:t>Screen Components </a:t>
            </a:r>
            <a:br>
              <a:rPr lang="en-US" sz="3600"/>
            </a:br>
            <a:r>
              <a:rPr lang="en-US" sz="3600"/>
              <a:t>and Their Meanings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>
                <a:solidFill>
                  <a:schemeClr val="bg1"/>
                </a:solidFill>
              </a:rPr>
              <a:t>i-STAT ALINITY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23DF2-05A4-4B55-8CFE-D91EBC0992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13519" r="10572" b="9002"/>
          <a:stretch/>
        </p:blipFill>
        <p:spPr>
          <a:xfrm>
            <a:off x="4289503" y="1"/>
            <a:ext cx="4066478" cy="51435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F2323F2-3547-119F-974E-20CE7B282C34}"/>
              </a:ext>
            </a:extLst>
          </p:cNvPr>
          <p:cNvSpPr txBox="1">
            <a:spLocks/>
          </p:cNvSpPr>
          <p:nvPr/>
        </p:nvSpPr>
        <p:spPr>
          <a:xfrm>
            <a:off x="8493629" y="4733756"/>
            <a:ext cx="568102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1000">
                <a:solidFill>
                  <a:schemeClr val="bg1"/>
                </a:solidFill>
              </a:rPr>
              <a:t>|    </a:t>
            </a:r>
            <a:fld id="{7B2119CD-3B2D-4CEB-B404-D2E3F8CD6D69}" type="slidenum">
              <a:rPr lang="en-IN" sz="10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IN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4041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532580"/>
            <a:ext cx="8145780" cy="3174922"/>
          </a:xfrm>
        </p:spPr>
        <p:txBody>
          <a:bodyPr/>
          <a:lstStyle/>
          <a:p>
            <a:pPr marL="9525" marR="3810">
              <a:spcBef>
                <a:spcPts val="1200"/>
              </a:spcBef>
              <a:spcAft>
                <a:spcPts val="1200"/>
              </a:spcAft>
              <a:buSzPct val="60000"/>
              <a:tabLst>
                <a:tab pos="266700" algn="l"/>
              </a:tabLst>
            </a:pPr>
            <a:r>
              <a:rPr lang="en-US">
                <a:latin typeface="+mn-lt"/>
                <a:cs typeface="+mn-cs"/>
              </a:rPr>
              <a:t>Identify the sections and components </a:t>
            </a:r>
            <a:br>
              <a:rPr lang="en-US">
                <a:latin typeface="+mn-lt"/>
                <a:cs typeface="+mn-cs"/>
              </a:rPr>
            </a:br>
            <a:r>
              <a:rPr lang="en-US">
                <a:latin typeface="+mn-lt"/>
                <a:cs typeface="+mn-cs"/>
              </a:rPr>
              <a:t>of the </a:t>
            </a:r>
            <a:r>
              <a:rPr lang="en-US" i="1">
                <a:latin typeface="+mn-lt"/>
                <a:cs typeface="+mn-cs"/>
              </a:rPr>
              <a:t>i-STAT </a:t>
            </a:r>
            <a:r>
              <a:rPr lang="en-US" i="1" err="1">
                <a:latin typeface="+mn-lt"/>
                <a:cs typeface="+mn-cs"/>
              </a:rPr>
              <a:t>Alinity</a:t>
            </a:r>
            <a:r>
              <a:rPr lang="en-US" i="1">
                <a:latin typeface="+mn-lt"/>
                <a:cs typeface="+mn-cs"/>
              </a:rPr>
              <a:t> </a:t>
            </a:r>
            <a:r>
              <a:rPr lang="en-US">
                <a:latin typeface="+mn-lt"/>
                <a:cs typeface="+mn-cs"/>
              </a:rPr>
              <a:t>display screens</a:t>
            </a:r>
          </a:p>
          <a:p>
            <a:pPr marL="9525" marR="210026">
              <a:spcBef>
                <a:spcPts val="1200"/>
              </a:spcBef>
              <a:spcAft>
                <a:spcPts val="1200"/>
              </a:spcAft>
              <a:buSzPct val="60000"/>
              <a:tabLst>
                <a:tab pos="266700" algn="l"/>
              </a:tabLst>
            </a:pPr>
            <a:r>
              <a:rPr lang="en-US">
                <a:latin typeface="+mn-lt"/>
                <a:cs typeface="+mn-cs"/>
              </a:rPr>
              <a:t>Identify the various icons and their meanings</a:t>
            </a:r>
          </a:p>
          <a:p>
            <a:pPr marL="9525">
              <a:spcBef>
                <a:spcPts val="1200"/>
              </a:spcBef>
              <a:spcAft>
                <a:spcPts val="1200"/>
              </a:spcAft>
              <a:buSzPct val="60000"/>
              <a:tabLst>
                <a:tab pos="266224" algn="l"/>
              </a:tabLst>
            </a:pPr>
            <a:r>
              <a:rPr lang="en-US">
                <a:latin typeface="+mn-lt"/>
                <a:cs typeface="+mn-cs"/>
              </a:rPr>
              <a:t>Apply learned knowledge for successful navigation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/>
              <a:t>Understand the following:</a:t>
            </a:r>
            <a:br>
              <a:rPr lang="en-US" b="0">
                <a:solidFill>
                  <a:schemeClr val="accent1"/>
                </a:solidFill>
              </a:rPr>
            </a:br>
            <a:endParaRPr lang="en-US" b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IN"/>
              <a:t>|    </a:t>
            </a:r>
            <a:fld id="{7B2119CD-3B2D-4CEB-B404-D2E3F8CD6D69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I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502920" y="2183042"/>
            <a:ext cx="40690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666FB4-4A8F-7487-E13E-97DD2BEB3FFC}"/>
              </a:ext>
            </a:extLst>
          </p:cNvPr>
          <p:cNvCxnSpPr>
            <a:cxnSpLocks/>
          </p:cNvCxnSpPr>
          <p:nvPr/>
        </p:nvCxnSpPr>
        <p:spPr>
          <a:xfrm>
            <a:off x="502920" y="2761805"/>
            <a:ext cx="4140926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object 6">
            <a:extLst>
              <a:ext uri="{FF2B5EF4-FFF2-40B4-BE49-F238E27FC236}">
                <a16:creationId xmlns:a16="http://schemas.microsoft.com/office/drawing/2014/main" id="{76ADAC59-70FB-7462-0C7A-2A0C965AD9C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6766" y="759006"/>
            <a:ext cx="2306000" cy="3524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865"/>
            <a:ext cx="8138160" cy="390526"/>
          </a:xfrm>
        </p:spPr>
        <p:txBody>
          <a:bodyPr/>
          <a:lstStyle/>
          <a:p>
            <a:r>
              <a:rPr lang="en-US" err="1"/>
              <a:t>i</a:t>
            </a:r>
            <a:r>
              <a:rPr lang="en-US"/>
              <a:t>-STAT </a:t>
            </a:r>
            <a:r>
              <a:rPr lang="en-US" err="1"/>
              <a:t>Alinity</a:t>
            </a:r>
            <a:r>
              <a:rPr lang="en-US"/>
              <a:t> Instrument Power-up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A1AEC-9687-851A-BE9A-1BD382AA0942}"/>
              </a:ext>
            </a:extLst>
          </p:cNvPr>
          <p:cNvSpPr txBox="1"/>
          <p:nvPr/>
        </p:nvSpPr>
        <p:spPr>
          <a:xfrm>
            <a:off x="418430" y="4474692"/>
            <a:ext cx="431051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</a:t>
            </a:r>
            <a:r>
              <a:rPr lang="en-US" sz="675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 Alinity Quick Reference Guide, How to Perform a Patient Test.</a:t>
            </a:r>
            <a:endParaRPr lang="en-US" sz="67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CC03C40-2DBA-E9DF-83FA-459475EB0D78}"/>
              </a:ext>
            </a:extLst>
          </p:cNvPr>
          <p:cNvPicPr/>
          <p:nvPr/>
        </p:nvPicPr>
        <p:blipFill>
          <a:blip r:embed="rId3" cstate="print"/>
          <a:srcRect t="9799"/>
          <a:stretch/>
        </p:blipFill>
        <p:spPr>
          <a:xfrm>
            <a:off x="4794843" y="995186"/>
            <a:ext cx="1633077" cy="14255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object 16">
            <a:extLst>
              <a:ext uri="{FF2B5EF4-FFF2-40B4-BE49-F238E27FC236}">
                <a16:creationId xmlns:a16="http://schemas.microsoft.com/office/drawing/2014/main" id="{6DDBF6DB-0168-43A3-BF0A-0D09F5279D86}"/>
              </a:ext>
            </a:extLst>
          </p:cNvPr>
          <p:cNvPicPr/>
          <p:nvPr/>
        </p:nvPicPr>
        <p:blipFill>
          <a:blip r:embed="rId4" cstate="print"/>
          <a:srcRect l="6264" t="11171" r="6264" b="-1484"/>
          <a:stretch/>
        </p:blipFill>
        <p:spPr>
          <a:xfrm>
            <a:off x="4794843" y="2841998"/>
            <a:ext cx="1633077" cy="14273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object 17">
            <a:extLst>
              <a:ext uri="{FF2B5EF4-FFF2-40B4-BE49-F238E27FC236}">
                <a16:creationId xmlns:a16="http://schemas.microsoft.com/office/drawing/2014/main" id="{7F6FEF29-8ECC-788C-EC4A-5B746CEC7746}"/>
              </a:ext>
            </a:extLst>
          </p:cNvPr>
          <p:cNvPicPr/>
          <p:nvPr/>
        </p:nvPicPr>
        <p:blipFill>
          <a:blip r:embed="rId5" cstate="print"/>
          <a:srcRect l="3906" t="10403" r="5087"/>
          <a:stretch/>
        </p:blipFill>
        <p:spPr>
          <a:xfrm>
            <a:off x="6516352" y="995185"/>
            <a:ext cx="1768139" cy="14273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7" name="Text Box 19">
            <a:extLst>
              <a:ext uri="{FF2B5EF4-FFF2-40B4-BE49-F238E27FC236}">
                <a16:creationId xmlns:a16="http://schemas.microsoft.com/office/drawing/2014/main" id="{5190C6D8-F29A-686D-6322-58091F54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387" y="2467538"/>
            <a:ext cx="1794020" cy="2484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en-US" sz="1200" cap="all">
                <a:solidFill>
                  <a:schemeClr val="accent1"/>
                </a:solidFill>
              </a:rPr>
              <a:t>Start- up screen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3DC87D3D-F38C-0E5C-91C9-11F78A3C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767" y="4341995"/>
            <a:ext cx="1456871" cy="2484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en-US" sz="1200" cap="all">
                <a:solidFill>
                  <a:schemeClr val="accent1"/>
                </a:solidFill>
              </a:rPr>
              <a:t>Alerts screen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11DF5AB1-2C02-AD54-A191-4963C5A38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352" y="2490279"/>
            <a:ext cx="1413658" cy="2484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en-US" sz="1200" cap="all">
                <a:solidFill>
                  <a:schemeClr val="accent1"/>
                </a:solidFill>
              </a:rPr>
              <a:t>Home screen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A393C-A2A9-2C4F-4ECC-91F729DECC6D}"/>
              </a:ext>
            </a:extLst>
          </p:cNvPr>
          <p:cNvSpPr txBox="1"/>
          <p:nvPr/>
        </p:nvSpPr>
        <p:spPr>
          <a:xfrm>
            <a:off x="278967" y="1126168"/>
            <a:ext cx="444998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508635"/>
            <a:r>
              <a:rPr lang="en-US" sz="1400">
                <a:solidFill>
                  <a:schemeClr val="accent3"/>
                </a:solidFill>
              </a:rPr>
              <a:t>DURING THE INSTRUMENT POWER-UP SEQUENCE:</a:t>
            </a:r>
          </a:p>
          <a:p>
            <a:pPr marL="214313" indent="-214313" defTabSz="3857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Press and hold the </a:t>
            </a:r>
            <a:r>
              <a:rPr lang="en-US" sz="1400">
                <a:solidFill>
                  <a:schemeClr val="accent3"/>
                </a:solidFill>
              </a:rPr>
              <a:t>Power</a:t>
            </a:r>
            <a:r>
              <a:rPr lang="en-US" sz="1400"/>
              <a:t> button for </a:t>
            </a:r>
            <a:r>
              <a:rPr lang="en-US" sz="1400" b="1"/>
              <a:t>2 seconds </a:t>
            </a:r>
            <a:r>
              <a:rPr lang="en-US" sz="1400"/>
              <a:t>to power-up the instrument.</a:t>
            </a:r>
          </a:p>
          <a:p>
            <a:pPr marL="214313" indent="-214313" defTabSz="3857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The LED light will turn green</a:t>
            </a:r>
          </a:p>
          <a:p>
            <a:pPr marL="214313" indent="-214313" defTabSz="3857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/>
              <a:t>i-STAT </a:t>
            </a:r>
            <a:r>
              <a:rPr lang="en-US" sz="1400" i="1" err="1"/>
              <a:t>Alinity</a:t>
            </a:r>
            <a:r>
              <a:rPr lang="en-US" sz="1400" i="1"/>
              <a:t> logo </a:t>
            </a:r>
            <a:r>
              <a:rPr lang="en-US" sz="1400"/>
              <a:t>will appear briefly </a:t>
            </a:r>
            <a:br>
              <a:rPr lang="en-US" sz="1400"/>
            </a:br>
            <a:r>
              <a:rPr lang="en-US" sz="1400"/>
              <a:t>on the display screen</a:t>
            </a:r>
          </a:p>
          <a:p>
            <a:pPr marL="6350">
              <a:spcBef>
                <a:spcPts val="1800"/>
              </a:spcBef>
            </a:pPr>
            <a:r>
              <a:rPr lang="en-US" sz="1400" b="1">
                <a:solidFill>
                  <a:schemeClr val="accent3"/>
                </a:solidFill>
              </a:rPr>
              <a:t>THE i-STAT ALINITY INSTRUMENT </a:t>
            </a:r>
            <a:br>
              <a:rPr lang="en-US" sz="1400" b="1">
                <a:solidFill>
                  <a:schemeClr val="accent3"/>
                </a:solidFill>
              </a:rPr>
            </a:br>
            <a:r>
              <a:rPr lang="en-US" sz="1400" b="1">
                <a:solidFill>
                  <a:schemeClr val="accent3"/>
                </a:solidFill>
              </a:rPr>
              <a:t>PERFORMS A SERIES OF SELF CHECKS:</a:t>
            </a:r>
          </a:p>
          <a:p>
            <a:pPr marL="222250" marR="335280" indent="-222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If the self checks pass, the instrument displays </a:t>
            </a:r>
            <a:br>
              <a:rPr lang="en-US" sz="1400">
                <a:cs typeface="Calibri" panose="020F0502020204030204" pitchFamily="34" charset="0"/>
              </a:rPr>
            </a:br>
            <a:r>
              <a:rPr lang="en-US" sz="1400">
                <a:cs typeface="Calibri" panose="020F0502020204030204" pitchFamily="34" charset="0"/>
              </a:rPr>
              <a:t>the </a:t>
            </a:r>
            <a:r>
              <a:rPr lang="en-US" sz="1400">
                <a:solidFill>
                  <a:schemeClr val="accent3"/>
                </a:solidFill>
                <a:cs typeface="Calibri" panose="020F0502020204030204" pitchFamily="34" charset="0"/>
              </a:rPr>
              <a:t>Home</a:t>
            </a:r>
            <a:r>
              <a:rPr lang="en-US" sz="1400">
                <a:cs typeface="Calibri" panose="020F0502020204030204" pitchFamily="34" charset="0"/>
              </a:rPr>
              <a:t> screen</a:t>
            </a:r>
          </a:p>
          <a:p>
            <a:pPr marL="222250" marR="90488" indent="-222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If any of the start up checks fail, the instrument displays the </a:t>
            </a:r>
            <a:r>
              <a:rPr lang="en-US" sz="1400">
                <a:solidFill>
                  <a:schemeClr val="accent3"/>
                </a:solidFill>
                <a:cs typeface="Calibri" panose="020F0502020204030204" pitchFamily="34" charset="0"/>
              </a:rPr>
              <a:t>Alerts</a:t>
            </a:r>
            <a:r>
              <a:rPr lang="en-US" sz="1400">
                <a:cs typeface="Calibri" panose="020F0502020204030204" pitchFamily="34" charset="0"/>
              </a:rPr>
              <a:t> Screen</a:t>
            </a:r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10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9694D-8EAA-D8A9-C803-A0960DB95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B1B5DC-452E-93BF-1B07-F374C41B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307567"/>
            <a:ext cx="8138160" cy="390526"/>
          </a:xfrm>
        </p:spPr>
        <p:txBody>
          <a:bodyPr/>
          <a:lstStyle/>
          <a:p>
            <a:r>
              <a:rPr lang="en-US"/>
              <a:t>Anatomy of a Home Screen 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F6B9DAF-6485-3D60-B92D-BBA2AC85355E}"/>
              </a:ext>
            </a:extLst>
          </p:cNvPr>
          <p:cNvSpPr txBox="1"/>
          <p:nvPr/>
        </p:nvSpPr>
        <p:spPr>
          <a:xfrm>
            <a:off x="962260" y="998551"/>
            <a:ext cx="2428474" cy="10021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600"/>
              </a:spcBef>
              <a:buSzPct val="58333"/>
              <a:tabLst>
                <a:tab pos="266700" algn="l"/>
              </a:tabLst>
            </a:pPr>
            <a:r>
              <a:rPr lang="en-CA" sz="1350" b="1" cap="all" spc="-8">
                <a:solidFill>
                  <a:schemeClr val="accent3"/>
                </a:solidFill>
                <a:cs typeface="Georgia"/>
              </a:rPr>
              <a:t>Header Area</a:t>
            </a:r>
          </a:p>
          <a:p>
            <a:pPr marL="180975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1200" spc="-8">
                <a:cs typeface="Georgia"/>
              </a:rPr>
              <a:t>Date/Time</a:t>
            </a:r>
            <a:endParaRPr sz="1200">
              <a:cs typeface="Georgia"/>
            </a:endParaRPr>
          </a:p>
          <a:p>
            <a:pPr marL="180975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1200">
                <a:cs typeface="Georgia"/>
              </a:rPr>
              <a:t>Wireless</a:t>
            </a:r>
            <a:r>
              <a:rPr sz="1200" spc="-45">
                <a:cs typeface="Georgia"/>
              </a:rPr>
              <a:t> </a:t>
            </a:r>
            <a:r>
              <a:rPr sz="1200" spc="-8">
                <a:cs typeface="Georgia"/>
              </a:rPr>
              <a:t>Status</a:t>
            </a:r>
            <a:endParaRPr sz="1200">
              <a:cs typeface="Georgia"/>
            </a:endParaRPr>
          </a:p>
          <a:p>
            <a:pPr marL="180975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1200">
                <a:cs typeface="Georgia"/>
              </a:rPr>
              <a:t>Battery</a:t>
            </a:r>
            <a:r>
              <a:rPr sz="1200" spc="-56">
                <a:cs typeface="Georgia"/>
              </a:rPr>
              <a:t> </a:t>
            </a:r>
            <a:r>
              <a:rPr sz="1200" spc="-8">
                <a:cs typeface="Georgia"/>
              </a:rPr>
              <a:t>Status</a:t>
            </a:r>
            <a:endParaRPr sz="1200">
              <a:cs typeface="Georgia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CF1A074-85E5-F7E1-EBA4-562DBAAC2CC5}"/>
              </a:ext>
            </a:extLst>
          </p:cNvPr>
          <p:cNvSpPr txBox="1"/>
          <p:nvPr/>
        </p:nvSpPr>
        <p:spPr>
          <a:xfrm>
            <a:off x="962260" y="2355864"/>
            <a:ext cx="2428474" cy="10021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600"/>
              </a:spcBef>
              <a:buSzPct val="58333"/>
              <a:tabLst>
                <a:tab pos="266700" algn="l"/>
              </a:tabLst>
            </a:pPr>
            <a:r>
              <a:rPr lang="en-CA" sz="1350" b="1" cap="all" spc="-8">
                <a:solidFill>
                  <a:schemeClr val="accent3"/>
                </a:solidFill>
                <a:cs typeface="Georgia"/>
              </a:rPr>
              <a:t>Body Area</a:t>
            </a:r>
          </a:p>
          <a:p>
            <a:pPr marL="9525">
              <a:spcBef>
                <a:spcPts val="600"/>
              </a:spcBef>
              <a:buSzPct val="100000"/>
              <a:tabLst>
                <a:tab pos="266700" algn="l"/>
              </a:tabLst>
            </a:pPr>
            <a:r>
              <a:rPr lang="en-CA" sz="1200" spc="-8">
                <a:cs typeface="Georgia"/>
              </a:rPr>
              <a:t>Buttons provide access to pathways</a:t>
            </a:r>
          </a:p>
          <a:p>
            <a:pPr marL="180975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CA" sz="1200" spc="-8">
                <a:solidFill>
                  <a:schemeClr val="accent3"/>
                </a:solidFill>
                <a:cs typeface="Georgia"/>
              </a:rPr>
              <a:t>Perform Patient Test</a:t>
            </a:r>
          </a:p>
          <a:p>
            <a:pPr marL="180975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CA" sz="1200" spc="-8">
                <a:solidFill>
                  <a:schemeClr val="accent3"/>
                </a:solidFill>
                <a:cs typeface="Georgia"/>
              </a:rPr>
              <a:t>More Options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85BEB5A-022D-3E4A-985D-C8A41F7DC933}"/>
              </a:ext>
            </a:extLst>
          </p:cNvPr>
          <p:cNvSpPr txBox="1"/>
          <p:nvPr/>
        </p:nvSpPr>
        <p:spPr>
          <a:xfrm>
            <a:off x="962260" y="3662675"/>
            <a:ext cx="2428474" cy="4789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600"/>
              </a:spcBef>
              <a:buSzPct val="58333"/>
              <a:tabLst>
                <a:tab pos="266700" algn="l"/>
              </a:tabLst>
            </a:pPr>
            <a:r>
              <a:rPr lang="en-CA" sz="1350" b="1" cap="all" spc="-8">
                <a:solidFill>
                  <a:schemeClr val="accent3"/>
                </a:solidFill>
                <a:cs typeface="Georgia"/>
              </a:rPr>
              <a:t>Footer Area</a:t>
            </a:r>
          </a:p>
          <a:p>
            <a:pPr marL="180975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CA" sz="1200" spc="-8">
                <a:cs typeface="Georgia"/>
              </a:rPr>
              <a:t>Home button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068716-8897-8BAD-1FB4-934B6705B20E}"/>
              </a:ext>
            </a:extLst>
          </p:cNvPr>
          <p:cNvSpPr/>
          <p:nvPr/>
        </p:nvSpPr>
        <p:spPr>
          <a:xfrm>
            <a:off x="604551" y="981994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0B78D8-4B5A-4EA2-F148-F3E8F7B74447}"/>
              </a:ext>
            </a:extLst>
          </p:cNvPr>
          <p:cNvSpPr/>
          <p:nvPr/>
        </p:nvSpPr>
        <p:spPr>
          <a:xfrm>
            <a:off x="604551" y="233946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83B72A-989A-3205-1A32-CE9AFD6CC9FE}"/>
              </a:ext>
            </a:extLst>
          </p:cNvPr>
          <p:cNvSpPr/>
          <p:nvPr/>
        </p:nvSpPr>
        <p:spPr>
          <a:xfrm>
            <a:off x="604551" y="3647862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66819-4B3D-7C16-F98D-F455E3D246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6AC7D9-6E1A-EBE5-8D68-9D166B5A5B2E}"/>
              </a:ext>
            </a:extLst>
          </p:cNvPr>
          <p:cNvGrpSpPr/>
          <p:nvPr/>
        </p:nvGrpSpPr>
        <p:grpSpPr>
          <a:xfrm>
            <a:off x="3765130" y="355771"/>
            <a:ext cx="4340920" cy="4040456"/>
            <a:chOff x="3765130" y="355771"/>
            <a:chExt cx="4340920" cy="40404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3271C82-8175-B0B1-855C-6BBD9B0F760D}"/>
                </a:ext>
              </a:extLst>
            </p:cNvPr>
            <p:cNvGrpSpPr/>
            <p:nvPr/>
          </p:nvGrpSpPr>
          <p:grpSpPr>
            <a:xfrm>
              <a:off x="3859405" y="355771"/>
              <a:ext cx="4246645" cy="4040456"/>
              <a:chOff x="3624081" y="107001"/>
              <a:chExt cx="4246645" cy="404045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A66780-7F22-B87C-180A-95D3406890E1}"/>
                  </a:ext>
                </a:extLst>
              </p:cNvPr>
              <p:cNvSpPr/>
              <p:nvPr/>
            </p:nvSpPr>
            <p:spPr>
              <a:xfrm>
                <a:off x="4439759" y="1729016"/>
                <a:ext cx="640080" cy="6980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6A8FED-E07B-1C48-F2F6-E7CEA7499218}"/>
                  </a:ext>
                </a:extLst>
              </p:cNvPr>
              <p:cNvSpPr/>
              <p:nvPr/>
            </p:nvSpPr>
            <p:spPr>
              <a:xfrm>
                <a:off x="4439759" y="2739298"/>
                <a:ext cx="640080" cy="7327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F95666-F7F4-2103-F2FB-3A59B1399DC5}"/>
                  </a:ext>
                </a:extLst>
              </p:cNvPr>
              <p:cNvSpPr/>
              <p:nvPr/>
            </p:nvSpPr>
            <p:spPr>
              <a:xfrm>
                <a:off x="4439759" y="1347991"/>
                <a:ext cx="640080" cy="6980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7E8BBD6-18B1-5F15-B1C5-1A94839DA1FA}"/>
                  </a:ext>
                </a:extLst>
              </p:cNvPr>
              <p:cNvSpPr/>
              <p:nvPr/>
            </p:nvSpPr>
            <p:spPr>
              <a:xfrm>
                <a:off x="4439759" y="1678707"/>
                <a:ext cx="640080" cy="7327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11BF9F7-7692-9F67-E029-B5122423772A}"/>
                  </a:ext>
                </a:extLst>
              </p:cNvPr>
              <p:cNvSpPr/>
              <p:nvPr/>
            </p:nvSpPr>
            <p:spPr>
              <a:xfrm>
                <a:off x="4439759" y="2790731"/>
                <a:ext cx="640080" cy="6980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43FEBB-6A79-69C7-85B3-A2717C56350D}"/>
                  </a:ext>
                </a:extLst>
              </p:cNvPr>
              <p:cNvSpPr/>
              <p:nvPr/>
            </p:nvSpPr>
            <p:spPr>
              <a:xfrm>
                <a:off x="4439759" y="3129914"/>
                <a:ext cx="640080" cy="7327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67033B-A26A-7325-42F8-BA5493012335}"/>
                  </a:ext>
                </a:extLst>
              </p:cNvPr>
              <p:cNvGrpSpPr/>
              <p:nvPr/>
            </p:nvGrpSpPr>
            <p:grpSpPr>
              <a:xfrm>
                <a:off x="3624081" y="107001"/>
                <a:ext cx="4246645" cy="4040456"/>
                <a:chOff x="3422974" y="177884"/>
                <a:chExt cx="5142404" cy="4444087"/>
              </a:xfrm>
            </p:grpSpPr>
            <p:pic>
              <p:nvPicPr>
                <p:cNvPr id="2" name="object 6">
                  <a:extLst>
                    <a:ext uri="{FF2B5EF4-FFF2-40B4-BE49-F238E27FC236}">
                      <a16:creationId xmlns:a16="http://schemas.microsoft.com/office/drawing/2014/main" id="{F397F4A0-DC31-E28B-7FE7-FDCF821C282A}"/>
                    </a:ext>
                  </a:extLst>
                </p:cNvPr>
                <p:cNvPicPr/>
                <p:nvPr/>
              </p:nvPicPr>
              <p:blipFill>
                <a:blip r:embed="rId3" cstate="print"/>
                <a:srcRect b="44230"/>
                <a:stretch/>
              </p:blipFill>
              <p:spPr>
                <a:xfrm>
                  <a:off x="3422974" y="177884"/>
                  <a:ext cx="5142404" cy="4444087"/>
                </a:xfrm>
                <a:prstGeom prst="rect">
                  <a:avLst/>
                </a:prstGeom>
              </p:spPr>
            </p:pic>
            <p:cxnSp>
              <p:nvCxnSpPr>
                <p:cNvPr id="15" name="Elbow Connector 14">
                  <a:extLst>
                    <a:ext uri="{FF2B5EF4-FFF2-40B4-BE49-F238E27FC236}">
                      <a16:creationId xmlns:a16="http://schemas.microsoft.com/office/drawing/2014/main" id="{3A5CC34C-6258-A2E7-90EC-0931B0DE6463}"/>
                    </a:ext>
                  </a:extLst>
                </p:cNvPr>
                <p:cNvCxnSpPr>
                  <a:cxnSpLocks/>
                  <a:stCxn id="10" idx="1"/>
                  <a:endCxn id="11" idx="1"/>
                </p:cNvCxnSpPr>
                <p:nvPr/>
              </p:nvCxnSpPr>
              <p:spPr>
                <a:xfrm rot="10800000" flipV="1">
                  <a:off x="4439759" y="1763916"/>
                  <a:ext cx="12700" cy="1012017"/>
                </a:xfrm>
                <a:prstGeom prst="bentConnector3">
                  <a:avLst>
                    <a:gd name="adj1" fmla="val 4779307"/>
                  </a:avLst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9DE28ED-A81C-F687-7170-04B085FFE9D9}"/>
                    </a:ext>
                  </a:extLst>
                </p:cNvPr>
                <p:cNvSpPr/>
                <p:nvPr/>
              </p:nvSpPr>
              <p:spPr>
                <a:xfrm>
                  <a:off x="3524118" y="2177612"/>
                  <a:ext cx="246966" cy="24696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B</a:t>
                  </a:r>
                </a:p>
              </p:txBody>
            </p:sp>
            <p:cxnSp>
              <p:nvCxnSpPr>
                <p:cNvPr id="41" name="Elbow Connector 40">
                  <a:extLst>
                    <a:ext uri="{FF2B5EF4-FFF2-40B4-BE49-F238E27FC236}">
                      <a16:creationId xmlns:a16="http://schemas.microsoft.com/office/drawing/2014/main" id="{A9B51E4A-9BFD-AC4E-9CB1-B8BC599480DA}"/>
                    </a:ext>
                  </a:extLst>
                </p:cNvPr>
                <p:cNvCxnSpPr>
                  <a:cxnSpLocks/>
                  <a:stCxn id="39" idx="1"/>
                  <a:endCxn id="40" idx="1"/>
                </p:cNvCxnSpPr>
                <p:nvPr/>
              </p:nvCxnSpPr>
              <p:spPr>
                <a:xfrm rot="10800000" flipV="1">
                  <a:off x="4439759" y="1382891"/>
                  <a:ext cx="12700" cy="332451"/>
                </a:xfrm>
                <a:prstGeom prst="bentConnector3">
                  <a:avLst>
                    <a:gd name="adj1" fmla="val 4800000"/>
                  </a:avLst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46">
                  <a:extLst>
                    <a:ext uri="{FF2B5EF4-FFF2-40B4-BE49-F238E27FC236}">
                      <a16:creationId xmlns:a16="http://schemas.microsoft.com/office/drawing/2014/main" id="{8B8E0E17-E1C2-790F-C4EF-C55067B2D85E}"/>
                    </a:ext>
                  </a:extLst>
                </p:cNvPr>
                <p:cNvCxnSpPr>
                  <a:cxnSpLocks/>
                  <a:stCxn id="45" idx="1"/>
                  <a:endCxn id="46" idx="1"/>
                </p:cNvCxnSpPr>
                <p:nvPr/>
              </p:nvCxnSpPr>
              <p:spPr>
                <a:xfrm rot="10800000" flipV="1">
                  <a:off x="4439759" y="2825632"/>
                  <a:ext cx="12700" cy="340918"/>
                </a:xfrm>
                <a:prstGeom prst="bentConnector3">
                  <a:avLst>
                    <a:gd name="adj1" fmla="val 4800000"/>
                  </a:avLst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C3410E2-A835-9380-A43A-E3666A9379A5}"/>
                    </a:ext>
                  </a:extLst>
                </p:cNvPr>
                <p:cNvSpPr/>
                <p:nvPr/>
              </p:nvSpPr>
              <p:spPr>
                <a:xfrm>
                  <a:off x="3524118" y="1437217"/>
                  <a:ext cx="246966" cy="24696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A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C50EB2D-B0E7-6319-11C8-FDC222710AF1}"/>
                    </a:ext>
                  </a:extLst>
                </p:cNvPr>
                <p:cNvSpPr/>
                <p:nvPr/>
              </p:nvSpPr>
              <p:spPr>
                <a:xfrm>
                  <a:off x="3524118" y="2885017"/>
                  <a:ext cx="246966" cy="24696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/>
                    <a:t>C</a:t>
                  </a:r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FDA719-D98E-4010-F1B2-604657A21DF2}"/>
                </a:ext>
              </a:extLst>
            </p:cNvPr>
            <p:cNvSpPr/>
            <p:nvPr/>
          </p:nvSpPr>
          <p:spPr>
            <a:xfrm>
              <a:off x="3765130" y="847067"/>
              <a:ext cx="4175358" cy="3549159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421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8C45-71FB-06E0-7FBA-759585DDF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4AD6C64-71CA-38B3-B678-5DDF1F95BCCD}"/>
              </a:ext>
            </a:extLst>
          </p:cNvPr>
          <p:cNvGrpSpPr/>
          <p:nvPr/>
        </p:nvGrpSpPr>
        <p:grpSpPr>
          <a:xfrm>
            <a:off x="4928316" y="1377751"/>
            <a:ext cx="3709000" cy="2153565"/>
            <a:chOff x="4055647" y="1396401"/>
            <a:chExt cx="4077072" cy="236728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A2ACA56-6971-7F23-F1FE-018B821ECCC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5306" y="1396401"/>
              <a:ext cx="3937413" cy="236728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2AF193-9891-C5C2-BF2C-EB49D1DEAF2F}"/>
                </a:ext>
              </a:extLst>
            </p:cNvPr>
            <p:cNvSpPr/>
            <p:nvPr/>
          </p:nvSpPr>
          <p:spPr>
            <a:xfrm>
              <a:off x="4055647" y="1397306"/>
              <a:ext cx="288381" cy="288381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8BA8A5-3AD9-CEB6-5D81-9C6A048806D7}"/>
                </a:ext>
              </a:extLst>
            </p:cNvPr>
            <p:cNvSpPr/>
            <p:nvPr/>
          </p:nvSpPr>
          <p:spPr>
            <a:xfrm>
              <a:off x="6513946" y="1417693"/>
              <a:ext cx="288381" cy="288381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B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5243AB-86C0-B251-BB57-3C45D0F20BC2}"/>
                </a:ext>
              </a:extLst>
            </p:cNvPr>
            <p:cNvSpPr/>
            <p:nvPr/>
          </p:nvSpPr>
          <p:spPr>
            <a:xfrm>
              <a:off x="4055647" y="1722005"/>
              <a:ext cx="288381" cy="288381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01E706-9205-03BF-6AB2-46968CE20AF2}"/>
                </a:ext>
              </a:extLst>
            </p:cNvPr>
            <p:cNvSpPr/>
            <p:nvPr/>
          </p:nvSpPr>
          <p:spPr>
            <a:xfrm>
              <a:off x="7750618" y="1938957"/>
              <a:ext cx="288381" cy="288381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F2ED31-E4E1-4AB0-1035-6EF8A6C4D8B1}"/>
                </a:ext>
              </a:extLst>
            </p:cNvPr>
            <p:cNvSpPr/>
            <p:nvPr/>
          </p:nvSpPr>
          <p:spPr>
            <a:xfrm>
              <a:off x="6361546" y="2243757"/>
              <a:ext cx="288381" cy="288381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72C582D-4ECD-AC92-149B-E207AF8E418B}"/>
                </a:ext>
              </a:extLst>
            </p:cNvPr>
            <p:cNvSpPr/>
            <p:nvPr/>
          </p:nvSpPr>
          <p:spPr>
            <a:xfrm>
              <a:off x="6730898" y="3357637"/>
              <a:ext cx="288381" cy="288381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F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70B48F60-DEE0-6E10-0B7B-1EA676F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307314"/>
            <a:ext cx="8138160" cy="390526"/>
          </a:xfrm>
        </p:spPr>
        <p:txBody>
          <a:bodyPr/>
          <a:lstStyle/>
          <a:p>
            <a:r>
              <a:rPr lang="en-US"/>
              <a:t>Anatomy of an Alerts Screen 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F987A14F-9717-A6C4-8222-D76227670FC2}"/>
              </a:ext>
            </a:extLst>
          </p:cNvPr>
          <p:cNvSpPr txBox="1"/>
          <p:nvPr/>
        </p:nvSpPr>
        <p:spPr>
          <a:xfrm>
            <a:off x="868592" y="1407071"/>
            <a:ext cx="2009874" cy="20568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Warning or </a:t>
            </a:r>
            <a:br>
              <a:rPr lang="en-CA"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Lockout Icon</a:t>
            </a:r>
            <a:br>
              <a:rPr lang="en-CA"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sz="1200" dirty="0">
                <a:cs typeface="Georgia"/>
              </a:rPr>
              <a:t>Indicates</a:t>
            </a:r>
            <a:r>
              <a:rPr sz="1200" spc="-38" dirty="0">
                <a:cs typeface="Georgia"/>
              </a:rPr>
              <a:t> </a:t>
            </a:r>
            <a:r>
              <a:rPr sz="1200" dirty="0">
                <a:cs typeface="Georgia"/>
              </a:rPr>
              <a:t>status</a:t>
            </a:r>
            <a:r>
              <a:rPr sz="1200" spc="-38" dirty="0">
                <a:cs typeface="Georgia"/>
              </a:rPr>
              <a:t> </a:t>
            </a:r>
            <a:r>
              <a:rPr sz="1200" dirty="0">
                <a:cs typeface="Georgia"/>
              </a:rPr>
              <a:t>of</a:t>
            </a:r>
            <a:r>
              <a:rPr sz="1200" spc="-34" dirty="0">
                <a:cs typeface="Georgia"/>
              </a:rPr>
              <a:t> </a:t>
            </a:r>
            <a:r>
              <a:rPr sz="1200" spc="-15" dirty="0">
                <a:cs typeface="Georgia"/>
              </a:rPr>
              <a:t>alert</a:t>
            </a:r>
            <a:br>
              <a:rPr lang="en-US" sz="1200" spc="-15" dirty="0">
                <a:cs typeface="Georgia"/>
              </a:rPr>
            </a:br>
            <a:endParaRPr sz="1200" dirty="0">
              <a:cs typeface="Georgia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Alerts Indicator</a:t>
            </a:r>
            <a:br>
              <a:rPr lang="en-CA"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sz="1200" dirty="0">
                <a:cs typeface="Georgia"/>
              </a:rPr>
              <a:t>Displays</a:t>
            </a:r>
            <a:r>
              <a:rPr sz="1200" spc="-34" dirty="0">
                <a:cs typeface="Georgia"/>
              </a:rPr>
              <a:t> </a:t>
            </a:r>
            <a:r>
              <a:rPr sz="1200" dirty="0">
                <a:cs typeface="Georgia"/>
              </a:rPr>
              <a:t>number</a:t>
            </a:r>
            <a:r>
              <a:rPr sz="1200" spc="-19" dirty="0">
                <a:cs typeface="Georgia"/>
              </a:rPr>
              <a:t> </a:t>
            </a:r>
            <a:br>
              <a:rPr lang="en-US" sz="1200" spc="-19" dirty="0">
                <a:cs typeface="Georgia"/>
              </a:rPr>
            </a:br>
            <a:r>
              <a:rPr sz="1200" dirty="0">
                <a:cs typeface="Georgia"/>
              </a:rPr>
              <a:t>of</a:t>
            </a:r>
            <a:r>
              <a:rPr sz="1200" spc="-30" dirty="0">
                <a:cs typeface="Georgia"/>
              </a:rPr>
              <a:t> </a:t>
            </a:r>
            <a:r>
              <a:rPr sz="1200" spc="-8" dirty="0">
                <a:cs typeface="Georgia"/>
              </a:rPr>
              <a:t>alerts</a:t>
            </a:r>
            <a:br>
              <a:rPr lang="en-US" sz="1200" spc="-8" dirty="0">
                <a:cs typeface="Georgia"/>
              </a:rPr>
            </a:br>
            <a:endParaRPr sz="1200" dirty="0">
              <a:cs typeface="Georgia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Alert Title</a:t>
            </a:r>
            <a:endParaRPr lang="en-CA" sz="1200" dirty="0">
              <a:cs typeface="Georgi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D73344-5CAB-3728-3F8F-D4229B6DAE78}"/>
              </a:ext>
            </a:extLst>
          </p:cNvPr>
          <p:cNvSpPr/>
          <p:nvPr/>
        </p:nvSpPr>
        <p:spPr>
          <a:xfrm>
            <a:off x="506684" y="1377751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25FEAB-C570-2C7D-950A-64375BFF8B54}"/>
              </a:ext>
            </a:extLst>
          </p:cNvPr>
          <p:cNvSpPr/>
          <p:nvPr/>
        </p:nvSpPr>
        <p:spPr>
          <a:xfrm>
            <a:off x="506684" y="2305001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B1404E-6A4D-09B2-D724-9E9C443A65F5}"/>
              </a:ext>
            </a:extLst>
          </p:cNvPr>
          <p:cNvSpPr/>
          <p:nvPr/>
        </p:nvSpPr>
        <p:spPr>
          <a:xfrm>
            <a:off x="506684" y="3214289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736030-D611-2A5B-8021-AD3B489C0F08}"/>
              </a:ext>
            </a:extLst>
          </p:cNvPr>
          <p:cNvSpPr/>
          <p:nvPr/>
        </p:nvSpPr>
        <p:spPr>
          <a:xfrm>
            <a:off x="2459936" y="1348423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</a:t>
            </a: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1C137155-4761-3A87-5716-3A470C14F37A}"/>
              </a:ext>
            </a:extLst>
          </p:cNvPr>
          <p:cNvSpPr txBox="1"/>
          <p:nvPr/>
        </p:nvSpPr>
        <p:spPr>
          <a:xfrm>
            <a:off x="2807024" y="2377316"/>
            <a:ext cx="1664543" cy="14951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Alert Description</a:t>
            </a:r>
            <a:br>
              <a:rPr lang="en-CA"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sz="1200" dirty="0">
                <a:cs typeface="Georgia"/>
              </a:rPr>
              <a:t>Displays</a:t>
            </a:r>
            <a:r>
              <a:rPr sz="1200" spc="-30" dirty="0">
                <a:cs typeface="Georgia"/>
              </a:rPr>
              <a:t> </a:t>
            </a:r>
            <a:r>
              <a:rPr sz="1200" dirty="0">
                <a:cs typeface="Georgia"/>
              </a:rPr>
              <a:t>cause</a:t>
            </a:r>
            <a:r>
              <a:rPr sz="1200" spc="-19" dirty="0">
                <a:cs typeface="Georgia"/>
              </a:rPr>
              <a:t> </a:t>
            </a:r>
            <a:r>
              <a:rPr sz="1200" dirty="0">
                <a:cs typeface="Georgia"/>
              </a:rPr>
              <a:t>and</a:t>
            </a:r>
            <a:r>
              <a:rPr sz="1200" spc="-19" dirty="0">
                <a:cs typeface="Georgia"/>
              </a:rPr>
              <a:t> </a:t>
            </a:r>
            <a:r>
              <a:rPr sz="1200" spc="-8" dirty="0">
                <a:cs typeface="Georgia"/>
              </a:rPr>
              <a:t>resolution</a:t>
            </a:r>
            <a:br>
              <a:rPr lang="en-US" sz="1200" spc="-8" dirty="0">
                <a:cs typeface="Georgia"/>
              </a:rPr>
            </a:br>
            <a:endParaRPr lang="en-CA" sz="1200" spc="-8" dirty="0">
              <a:cs typeface="Georgia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CA" sz="12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Action Buttons</a:t>
            </a:r>
            <a:br>
              <a:rPr lang="en-CA" sz="1200" dirty="0">
                <a:cs typeface="Georgia"/>
              </a:rPr>
            </a:br>
            <a:r>
              <a:rPr lang="en-CA" sz="1200" dirty="0">
                <a:cs typeface="Georgia"/>
              </a:rPr>
              <a:t>Displays options for screen navigation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484FCE-D3E4-ABDA-CA44-B473C8636A37}"/>
              </a:ext>
            </a:extLst>
          </p:cNvPr>
          <p:cNvSpPr/>
          <p:nvPr/>
        </p:nvSpPr>
        <p:spPr>
          <a:xfrm>
            <a:off x="2462608" y="234799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0D73C2-540D-8D74-D057-36CFA35C1F84}"/>
              </a:ext>
            </a:extLst>
          </p:cNvPr>
          <p:cNvSpPr/>
          <p:nvPr/>
        </p:nvSpPr>
        <p:spPr>
          <a:xfrm>
            <a:off x="2459936" y="329740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4A0F9-0ADB-5A99-CE68-677CC4B6C4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A52C497C-1F9E-E7E9-48B1-72C2644FB641}"/>
              </a:ext>
            </a:extLst>
          </p:cNvPr>
          <p:cNvSpPr txBox="1"/>
          <p:nvPr/>
        </p:nvSpPr>
        <p:spPr>
          <a:xfrm>
            <a:off x="2847762" y="1377751"/>
            <a:ext cx="2009874" cy="74876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210503">
              <a:spcBef>
                <a:spcPts val="900"/>
              </a:spcBef>
              <a:spcAft>
                <a:spcPts val="600"/>
              </a:spcAft>
            </a:pPr>
            <a:r>
              <a:rPr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Corrective Action Button</a:t>
            </a: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 </a:t>
            </a:r>
            <a:b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</a:br>
            <a:r>
              <a:rPr sz="1200">
                <a:cs typeface="Georgia"/>
              </a:rPr>
              <a:t>Touch</a:t>
            </a:r>
            <a:r>
              <a:rPr sz="1200" spc="-38">
                <a:cs typeface="Georgia"/>
              </a:rPr>
              <a:t> </a:t>
            </a:r>
            <a:r>
              <a:rPr sz="1200">
                <a:cs typeface="Georgia"/>
              </a:rPr>
              <a:t>to</a:t>
            </a:r>
            <a:r>
              <a:rPr sz="1200" spc="-26">
                <a:cs typeface="Georgia"/>
              </a:rPr>
              <a:t> </a:t>
            </a:r>
            <a:r>
              <a:rPr sz="1200">
                <a:cs typeface="Georgia"/>
              </a:rPr>
              <a:t>initiate</a:t>
            </a:r>
            <a:r>
              <a:rPr lang="en-CA" sz="1200" spc="-45">
                <a:cs typeface="Georgia"/>
              </a:rPr>
              <a:t> </a:t>
            </a:r>
            <a:r>
              <a:rPr sz="1200" spc="-8">
                <a:cs typeface="Georgia"/>
              </a:rPr>
              <a:t>corrective </a:t>
            </a:r>
            <a:r>
              <a:rPr sz="1200">
                <a:cs typeface="Georgia"/>
              </a:rPr>
              <a:t>action</a:t>
            </a:r>
            <a:r>
              <a:rPr sz="1200" spc="-38">
                <a:cs typeface="Georgia"/>
              </a:rPr>
              <a:t> </a:t>
            </a:r>
            <a:r>
              <a:rPr sz="1200" spc="-8">
                <a:cs typeface="Georgia"/>
              </a:rPr>
              <a:t>pathway</a:t>
            </a:r>
            <a:endParaRPr lang="en-CA" sz="1200">
              <a:cs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1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18FA1-2D61-E022-0344-92CDCF56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6FE7C9-7002-F1F2-68BC-EB026FA6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307314"/>
            <a:ext cx="8138160" cy="390526"/>
          </a:xfrm>
        </p:spPr>
        <p:txBody>
          <a:bodyPr/>
          <a:lstStyle/>
          <a:p>
            <a:r>
              <a:rPr lang="en-US"/>
              <a:t>Anatomy of an Alerts Screen 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7CFAFE1D-BAF1-BB4E-3816-50494F9392D9}"/>
              </a:ext>
            </a:extLst>
          </p:cNvPr>
          <p:cNvSpPr txBox="1"/>
          <p:nvPr/>
        </p:nvSpPr>
        <p:spPr>
          <a:xfrm>
            <a:off x="845343" y="988617"/>
            <a:ext cx="1985779" cy="41035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Header</a:t>
            </a:r>
          </a:p>
          <a:p>
            <a:r>
              <a:rPr lang="en-CA" sz="1100" spc="-8"/>
              <a:t>Identification Tab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spc="-8"/>
              <a:t>Displays details such as patient ID, cartridge name, liquid QC name</a:t>
            </a:r>
          </a:p>
          <a:p>
            <a:pPr lvl="0"/>
            <a:r>
              <a:rPr lang="en-CA" sz="1100" spc="-8"/>
              <a:t>Header Action Tabs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spc="-8"/>
              <a:t>Provide options for screen navigation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Page Title</a:t>
            </a:r>
            <a:b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</a:br>
            <a:endParaRPr lang="en-CA" sz="800" b="1" cap="all">
              <a:solidFill>
                <a:schemeClr val="accent3"/>
              </a:solidFill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Message Area</a:t>
            </a:r>
            <a:b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</a:br>
            <a:endParaRPr lang="en-CA" sz="800" b="1" cap="all">
              <a:solidFill>
                <a:schemeClr val="accent3"/>
              </a:solidFill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Body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spc="-8"/>
              <a:t>Buttons in this area provide access to pathways, OR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100" spc="-8"/>
              <a:t>Location of details such as data entry field, help graphics, selection options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1200" spc="-8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CCE8A-65D1-F67F-E12F-EFA6AEDDB4CB}"/>
              </a:ext>
            </a:extLst>
          </p:cNvPr>
          <p:cNvSpPr/>
          <p:nvPr/>
        </p:nvSpPr>
        <p:spPr>
          <a:xfrm>
            <a:off x="476893" y="97479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CFC338-A385-4176-2048-7E90023E69ED}"/>
              </a:ext>
            </a:extLst>
          </p:cNvPr>
          <p:cNvSpPr/>
          <p:nvPr/>
        </p:nvSpPr>
        <p:spPr>
          <a:xfrm>
            <a:off x="437365" y="257083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D8305F-5128-8554-B9D5-31E75DAC268D}"/>
              </a:ext>
            </a:extLst>
          </p:cNvPr>
          <p:cNvSpPr/>
          <p:nvPr/>
        </p:nvSpPr>
        <p:spPr>
          <a:xfrm>
            <a:off x="441832" y="3040541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011C519A-D7F4-26AB-A8F6-AEC0FEE613F5}"/>
              </a:ext>
            </a:extLst>
          </p:cNvPr>
          <p:cNvSpPr txBox="1"/>
          <p:nvPr/>
        </p:nvSpPr>
        <p:spPr>
          <a:xfrm>
            <a:off x="3174866" y="988617"/>
            <a:ext cx="1590613" cy="53331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Side Action Tabs</a:t>
            </a:r>
          </a:p>
          <a:p>
            <a:pPr>
              <a:spcAft>
                <a:spcPts val="600"/>
              </a:spcAft>
            </a:pPr>
            <a:r>
              <a:rPr lang="en-CA" sz="1100" spc="-8"/>
              <a:t>Provide access to area or action indicated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50D1FF-4CA2-376A-480F-7B3707DB51A1}"/>
              </a:ext>
            </a:extLst>
          </p:cNvPr>
          <p:cNvSpPr/>
          <p:nvPr/>
        </p:nvSpPr>
        <p:spPr>
          <a:xfrm>
            <a:off x="2840361" y="966553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B3C3F4-B1F9-6031-161A-FFA924AA8DA6}"/>
              </a:ext>
            </a:extLst>
          </p:cNvPr>
          <p:cNvSpPr/>
          <p:nvPr/>
        </p:nvSpPr>
        <p:spPr>
          <a:xfrm>
            <a:off x="2840361" y="182604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A0979C-9C00-C660-62D8-BC0CD99EEFBD}"/>
              </a:ext>
            </a:extLst>
          </p:cNvPr>
          <p:cNvSpPr/>
          <p:nvPr/>
        </p:nvSpPr>
        <p:spPr>
          <a:xfrm>
            <a:off x="2872627" y="2680379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0ED5AA-F3E7-8052-1C1D-EBA577D89831}"/>
              </a:ext>
            </a:extLst>
          </p:cNvPr>
          <p:cNvSpPr/>
          <p:nvPr/>
        </p:nvSpPr>
        <p:spPr>
          <a:xfrm>
            <a:off x="441832" y="3507614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6355A7-0DD4-52BA-44EB-1FA44ED32D35}"/>
              </a:ext>
            </a:extLst>
          </p:cNvPr>
          <p:cNvGrpSpPr/>
          <p:nvPr/>
        </p:nvGrpSpPr>
        <p:grpSpPr>
          <a:xfrm>
            <a:off x="4853018" y="966553"/>
            <a:ext cx="4036000" cy="2452667"/>
            <a:chOff x="4920425" y="1464904"/>
            <a:chExt cx="3995264" cy="2427912"/>
          </a:xfrm>
        </p:grpSpPr>
        <p:pic>
          <p:nvPicPr>
            <p:cNvPr id="14" name="Picture 1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5E212D3-4461-87DB-34AD-48E2150BB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079" y="1494716"/>
              <a:ext cx="3585552" cy="218631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5B54F8-8CB7-EBF5-6FBA-201737E0B1BA}"/>
                </a:ext>
              </a:extLst>
            </p:cNvPr>
            <p:cNvSpPr/>
            <p:nvPr/>
          </p:nvSpPr>
          <p:spPr>
            <a:xfrm>
              <a:off x="4920425" y="1464904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5DBB111-F8F2-619A-BB49-0B25113923AA}"/>
                </a:ext>
              </a:extLst>
            </p:cNvPr>
            <p:cNvSpPr/>
            <p:nvPr/>
          </p:nvSpPr>
          <p:spPr>
            <a:xfrm>
              <a:off x="4920425" y="1832772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B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D602911-2916-672D-465A-0831F66C511E}"/>
                </a:ext>
              </a:extLst>
            </p:cNvPr>
            <p:cNvSpPr/>
            <p:nvPr/>
          </p:nvSpPr>
          <p:spPr>
            <a:xfrm>
              <a:off x="8653343" y="1688371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8D656E-A16A-816A-26B0-7B7F12EB0947}"/>
                </a:ext>
              </a:extLst>
            </p:cNvPr>
            <p:cNvSpPr/>
            <p:nvPr/>
          </p:nvSpPr>
          <p:spPr>
            <a:xfrm>
              <a:off x="6805741" y="2604928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60D499B-8E5A-587C-21F9-9148C2327494}"/>
                </a:ext>
              </a:extLst>
            </p:cNvPr>
            <p:cNvSpPr/>
            <p:nvPr/>
          </p:nvSpPr>
          <p:spPr>
            <a:xfrm>
              <a:off x="8648792" y="2456792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397B26-290E-CB47-4059-16BDDF908A01}"/>
                </a:ext>
              </a:extLst>
            </p:cNvPr>
            <p:cNvSpPr/>
            <p:nvPr/>
          </p:nvSpPr>
          <p:spPr>
            <a:xfrm>
              <a:off x="7532218" y="3042776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F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32FBD1-23A3-45A3-0EEA-259F01287FB4}"/>
                </a:ext>
              </a:extLst>
            </p:cNvPr>
            <p:cNvSpPr/>
            <p:nvPr/>
          </p:nvSpPr>
          <p:spPr>
            <a:xfrm>
              <a:off x="6795764" y="3630470"/>
              <a:ext cx="262346" cy="262346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/>
                <a:t>G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BE8D8E-4B63-5D4A-4611-9C0D66D0F609}"/>
                </a:ext>
              </a:extLst>
            </p:cNvPr>
            <p:cNvGrpSpPr/>
            <p:nvPr/>
          </p:nvGrpSpPr>
          <p:grpSpPr>
            <a:xfrm>
              <a:off x="8679749" y="1980618"/>
              <a:ext cx="104503" cy="468000"/>
              <a:chOff x="8758646" y="2057400"/>
              <a:chExt cx="104503" cy="35773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0A7405E-C5A3-79AD-D55D-48B0318DB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8646" y="2057400"/>
                <a:ext cx="104503" cy="0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9313517-AEA7-C5CB-35B2-EAD3967CF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3149" y="2057400"/>
                <a:ext cx="0" cy="357733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3EE474-05B2-9CCF-2C45-C7A8D34D2D1A}"/>
                </a:ext>
              </a:extLst>
            </p:cNvPr>
            <p:cNvGrpSpPr/>
            <p:nvPr/>
          </p:nvGrpSpPr>
          <p:grpSpPr>
            <a:xfrm flipV="1">
              <a:off x="8679749" y="2725895"/>
              <a:ext cx="104503" cy="468000"/>
              <a:chOff x="8758646" y="2057400"/>
              <a:chExt cx="104503" cy="35773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09D3390-1A93-D142-F9FA-86445C3C8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8646" y="2057400"/>
                <a:ext cx="104503" cy="0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B2F378E-C58F-1C8B-0CD4-E910BB12B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3149" y="2057400"/>
                <a:ext cx="0" cy="357733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A15F422-6636-42F3-C764-CF5ECC854C96}"/>
                </a:ext>
              </a:extLst>
            </p:cNvPr>
            <p:cNvGrpSpPr/>
            <p:nvPr/>
          </p:nvGrpSpPr>
          <p:grpSpPr>
            <a:xfrm rot="5400000">
              <a:off x="7406739" y="3200309"/>
              <a:ext cx="224250" cy="914397"/>
              <a:chOff x="8638899" y="2057400"/>
              <a:chExt cx="224250" cy="660419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AA6ED1-99D7-D6DD-2292-36681AFDEC7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751024" y="1945275"/>
                <a:ext cx="0" cy="224249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FA450F5-333D-A125-DD69-BF329F1084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532939" y="2387610"/>
                <a:ext cx="660419" cy="0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3BFBDA6-3FEE-8F13-40EA-F9A06BD7D519}"/>
                </a:ext>
              </a:extLst>
            </p:cNvPr>
            <p:cNvGrpSpPr/>
            <p:nvPr/>
          </p:nvGrpSpPr>
          <p:grpSpPr>
            <a:xfrm rot="5400000" flipV="1">
              <a:off x="6218020" y="3200309"/>
              <a:ext cx="224250" cy="914400"/>
              <a:chOff x="8638899" y="2057400"/>
              <a:chExt cx="224250" cy="660419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8A16503-0EF1-C88E-7BC1-C40C2ED75FC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751024" y="1945275"/>
                <a:ext cx="0" cy="224249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5939C0A-0261-2CA1-110D-9ADEAA1F45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532939" y="2387610"/>
                <a:ext cx="660419" cy="0"/>
              </a:xfrm>
              <a:prstGeom prst="line">
                <a:avLst/>
              </a:prstGeom>
              <a:ln w="19050" cap="sq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49B21-B023-5D1A-2C7D-62F1FCB42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831D6C88-0D53-9342-4BE8-F7CB09616F04}"/>
              </a:ext>
            </a:extLst>
          </p:cNvPr>
          <p:cNvSpPr txBox="1"/>
          <p:nvPr/>
        </p:nvSpPr>
        <p:spPr>
          <a:xfrm>
            <a:off x="3234360" y="2666884"/>
            <a:ext cx="1590613" cy="53331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Action Buttons</a:t>
            </a:r>
          </a:p>
          <a:p>
            <a:pPr lvl="0"/>
            <a:r>
              <a:rPr lang="en-CA" sz="1100" spc="-8"/>
              <a:t>Provide options for screen navigation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F9E4CA9B-7B3A-EB0E-8CC4-E5205688CAC1}"/>
              </a:ext>
            </a:extLst>
          </p:cNvPr>
          <p:cNvSpPr txBox="1"/>
          <p:nvPr/>
        </p:nvSpPr>
        <p:spPr>
          <a:xfrm>
            <a:off x="3286572" y="1835797"/>
            <a:ext cx="1590613" cy="53331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200" b="1" cap="all">
                <a:solidFill>
                  <a:schemeClr val="accent3"/>
                </a:solidFill>
                <a:cs typeface="Calibri" panose="020F0502020204030204" pitchFamily="34" charset="0"/>
              </a:rPr>
              <a:t>Alert Button</a:t>
            </a:r>
          </a:p>
          <a:p>
            <a:pPr lvl="0">
              <a:spcAft>
                <a:spcPts val="600"/>
              </a:spcAft>
            </a:pPr>
            <a:r>
              <a:rPr lang="en-CA" sz="1100" spc="-8"/>
              <a:t>Provide access to </a:t>
            </a:r>
            <a:br>
              <a:rPr lang="en-CA" sz="1100" spc="-8"/>
            </a:br>
            <a:r>
              <a:rPr lang="en-CA" sz="1100" spc="-8"/>
              <a:t>Alerts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45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37159-E84D-1A4A-E0EB-4B531B37A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F03DE6-6368-D6BC-7FB5-809AE75130FA}"/>
              </a:ext>
            </a:extLst>
          </p:cNvPr>
          <p:cNvSpPr/>
          <p:nvPr/>
        </p:nvSpPr>
        <p:spPr>
          <a:xfrm>
            <a:off x="3749039" y="913375"/>
            <a:ext cx="2625635" cy="344308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F94AF60-08FE-BFA9-7DB9-B3D3E228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307314"/>
            <a:ext cx="8138160" cy="390526"/>
          </a:xfrm>
        </p:spPr>
        <p:txBody>
          <a:bodyPr/>
          <a:lstStyle/>
          <a:p>
            <a:r>
              <a:rPr lang="en-US"/>
              <a:t>Anatomy of the Transmission Method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9A044E7D-EC2B-B89F-649D-676F9DF6976A}"/>
              </a:ext>
            </a:extLst>
          </p:cNvPr>
          <p:cNvSpPr txBox="1"/>
          <p:nvPr/>
        </p:nvSpPr>
        <p:spPr>
          <a:xfrm>
            <a:off x="845343" y="1260321"/>
            <a:ext cx="1985779" cy="82570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CA" sz="14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Wireless status</a:t>
            </a:r>
          </a:p>
          <a:p>
            <a:r>
              <a:rPr lang="en-CA" sz="1100" spc="-8" dirty="0"/>
              <a:t>A signal strength of 3 bars or higher is recommended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1200" spc="-8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4D432B-048C-3C95-4D88-D253FF817D50}"/>
              </a:ext>
            </a:extLst>
          </p:cNvPr>
          <p:cNvSpPr/>
          <p:nvPr/>
        </p:nvSpPr>
        <p:spPr>
          <a:xfrm>
            <a:off x="484606" y="1246499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6F8A7B-4510-93EF-C033-CCDC9B45E209}"/>
              </a:ext>
            </a:extLst>
          </p:cNvPr>
          <p:cNvSpPr/>
          <p:nvPr/>
        </p:nvSpPr>
        <p:spPr>
          <a:xfrm>
            <a:off x="484606" y="2138590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C3F6309F-9E02-8CF2-A6F3-A923150A71C9}"/>
              </a:ext>
            </a:extLst>
          </p:cNvPr>
          <p:cNvSpPr txBox="1"/>
          <p:nvPr/>
        </p:nvSpPr>
        <p:spPr>
          <a:xfrm>
            <a:off x="845342" y="2154803"/>
            <a:ext cx="1985779" cy="65642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CA" sz="1400" b="1" cap="all">
                <a:solidFill>
                  <a:schemeClr val="accent3"/>
                </a:solidFill>
                <a:cs typeface="Calibri" panose="020F0502020204030204" pitchFamily="34" charset="0"/>
              </a:rPr>
              <a:t>Transmit button</a:t>
            </a:r>
          </a:p>
          <a:p>
            <a:r>
              <a:rPr lang="en-CA" sz="1100" spc="-8"/>
              <a:t>Initiate transmission touch button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1200" spc="-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12DB-B7AB-81CA-D051-FE565DF43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41316" l="4987" r="49730">
                        <a14:foregroundMark x1="16442" y1="8816" x2="33154" y2="25395"/>
                        <a14:foregroundMark x1="33154" y1="25395" x2="34771" y2="30789"/>
                        <a14:foregroundMark x1="44744" y1="6579" x2="45822" y2="34079"/>
                        <a14:foregroundMark x1="45822" y1="34079" x2="44205" y2="41184"/>
                        <a14:foregroundMark x1="47305" y1="32763" x2="47709" y2="33947"/>
                        <a14:foregroundMark x1="48113" y1="32368" x2="48787" y2="34342"/>
                        <a14:foregroundMark x1="48383" y1="32368" x2="49057" y2="35000"/>
                        <a14:foregroundMark x1="49326" y1="33158" x2="47978" y2="32105"/>
                        <a14:foregroundMark x1="49326" y1="33158" x2="48248" y2="32237"/>
                        <a14:foregroundMark x1="49057" y1="33026" x2="49191" y2="34211"/>
                        <a14:foregroundMark x1="48383" y1="32632" x2="48518" y2="32105"/>
                        <a14:foregroundMark x1="49596" y1="32632" x2="48922" y2="32237"/>
                        <a14:foregroundMark x1="49865" y1="33553" x2="48922" y2="35000"/>
                        <a14:foregroundMark x1="27763" y1="12500" x2="30189" y2="17632"/>
                        <a14:foregroundMark x1="22237" y1="20263" x2="27224" y2="28421"/>
                        <a14:foregroundMark x1="15768" y1="14474" x2="16173" y2="20526"/>
                        <a14:foregroundMark x1="15903" y1="21053" x2="16307" y2="25263"/>
                        <a14:foregroundMark x1="40162" y1="2368" x2="40162" y2="1974"/>
                        <a14:foregroundMark x1="39218" y1="1974" x2="37736" y2="4868"/>
                        <a14:foregroundMark x1="40566" y1="1974" x2="40836" y2="5132"/>
                        <a14:foregroundMark x1="40162" y1="2500" x2="40431" y2="2895"/>
                        <a14:foregroundMark x1="22507" y1="25000" x2="29650" y2="28553"/>
                      </a14:backgroundRemoval>
                    </a14:imgEffect>
                  </a14:imgLayer>
                </a14:imgProps>
              </a:ext>
            </a:extLst>
          </a:blip>
          <a:srcRect l="15025" r="50006" b="58042"/>
          <a:stretch/>
        </p:blipFill>
        <p:spPr>
          <a:xfrm>
            <a:off x="3749039" y="906845"/>
            <a:ext cx="2806881" cy="344961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03DD9F6-E591-4016-4491-E97B8E066C3E}"/>
              </a:ext>
            </a:extLst>
          </p:cNvPr>
          <p:cNvSpPr/>
          <p:nvPr/>
        </p:nvSpPr>
        <p:spPr>
          <a:xfrm>
            <a:off x="5529995" y="1023975"/>
            <a:ext cx="335227" cy="367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9D8181-21E0-9F8F-61C5-DC6018A001BA}"/>
              </a:ext>
            </a:extLst>
          </p:cNvPr>
          <p:cNvSpPr/>
          <p:nvPr/>
        </p:nvSpPr>
        <p:spPr>
          <a:xfrm>
            <a:off x="6197833" y="3490171"/>
            <a:ext cx="358087" cy="3929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187B4-5880-D193-7348-2A9A243A75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14B661C7-A2E8-0A08-AFB3-35C3018E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61" y="978094"/>
            <a:ext cx="963145" cy="2484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en-US" sz="1200" cap="all">
                <a:solidFill>
                  <a:schemeClr val="accent1"/>
                </a:solidFill>
              </a:rPr>
              <a:t>wireless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33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3781D-B5D7-A010-8D80-EB3A8A647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09FFFB-F3C6-FBFC-B9E5-FCFB2557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307314"/>
            <a:ext cx="8138160" cy="390526"/>
          </a:xfrm>
        </p:spPr>
        <p:txBody>
          <a:bodyPr/>
          <a:lstStyle/>
          <a:p>
            <a:r>
              <a:rPr lang="en-US"/>
              <a:t>Anatomy of the Transmission Method </a:t>
            </a:r>
            <a:r>
              <a:rPr lang="en-US" sz="1400"/>
              <a:t>– cont’d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3F73AC-A721-F94B-C895-6C82946D7149}"/>
              </a:ext>
            </a:extLst>
          </p:cNvPr>
          <p:cNvSpPr/>
          <p:nvPr/>
        </p:nvSpPr>
        <p:spPr>
          <a:xfrm>
            <a:off x="502920" y="2153689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1DC26-6B52-FAF4-4C09-0DDA9813D265}"/>
              </a:ext>
            </a:extLst>
          </p:cNvPr>
          <p:cNvSpPr/>
          <p:nvPr/>
        </p:nvSpPr>
        <p:spPr>
          <a:xfrm>
            <a:off x="479608" y="138707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FDCCF-D87B-F327-2803-3105EE79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78" t="59117" r="52096" b="3329"/>
          <a:stretch/>
        </p:blipFill>
        <p:spPr>
          <a:xfrm>
            <a:off x="3341984" y="1393711"/>
            <a:ext cx="2460031" cy="2865240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B5A2D81-3866-79C9-5BE0-AEC32B9AA351}"/>
              </a:ext>
            </a:extLst>
          </p:cNvPr>
          <p:cNvSpPr txBox="1"/>
          <p:nvPr/>
        </p:nvSpPr>
        <p:spPr>
          <a:xfrm>
            <a:off x="863656" y="2169902"/>
            <a:ext cx="1985779" cy="65642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CA" sz="1400" b="1" cap="all">
                <a:solidFill>
                  <a:schemeClr val="accent3"/>
                </a:solidFill>
                <a:cs typeface="Calibri" panose="020F0502020204030204" pitchFamily="34" charset="0"/>
              </a:rPr>
              <a:t>Transmit button</a:t>
            </a:r>
          </a:p>
          <a:p>
            <a:r>
              <a:rPr lang="en-CA" sz="1100" spc="-8"/>
              <a:t>Initiate transmission touch button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1200" spc="-8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20D8B83C-D3B2-053C-B250-E59D4143AB0E}"/>
              </a:ext>
            </a:extLst>
          </p:cNvPr>
          <p:cNvSpPr txBox="1"/>
          <p:nvPr/>
        </p:nvSpPr>
        <p:spPr>
          <a:xfrm>
            <a:off x="863656" y="1418566"/>
            <a:ext cx="1985779" cy="82570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CA" sz="1400" b="1" cap="all" dirty="0">
                <a:solidFill>
                  <a:schemeClr val="accent3"/>
                </a:solidFill>
                <a:cs typeface="Calibri" panose="020F0502020204030204" pitchFamily="34" charset="0"/>
              </a:rPr>
              <a:t>Network status</a:t>
            </a:r>
          </a:p>
          <a:p>
            <a:r>
              <a:rPr lang="en-CA" sz="1100" spc="-8" dirty="0"/>
              <a:t>Indicates instrument is connected to the network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1200" spc="-8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A7F880-AA34-D59B-1B81-196122CAF029}"/>
              </a:ext>
            </a:extLst>
          </p:cNvPr>
          <p:cNvSpPr/>
          <p:nvPr/>
        </p:nvSpPr>
        <p:spPr>
          <a:xfrm>
            <a:off x="4988732" y="1074693"/>
            <a:ext cx="377240" cy="4139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771F2-0606-9B4D-874A-3C37305D2C3C}"/>
              </a:ext>
            </a:extLst>
          </p:cNvPr>
          <p:cNvSpPr/>
          <p:nvPr/>
        </p:nvSpPr>
        <p:spPr>
          <a:xfrm>
            <a:off x="5617880" y="3412568"/>
            <a:ext cx="368269" cy="404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E3CC-5A58-3D33-0D15-A67ECB947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E1673-2B39-A594-B41D-7FC94102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15" t="64430" r="6203" b="8809"/>
          <a:stretch/>
        </p:blipFill>
        <p:spPr>
          <a:xfrm>
            <a:off x="5951877" y="1051751"/>
            <a:ext cx="2732942" cy="18190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3A0B8D99-1F95-2753-1AF9-8D79C77A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984" y="1094634"/>
            <a:ext cx="963145" cy="2484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US" altLang="en-US" sz="1200" cap="all">
                <a:solidFill>
                  <a:schemeClr val="accent1"/>
                </a:solidFill>
              </a:rPr>
              <a:t>wired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05511-9D93-A0F0-F84B-531FA1B92224}"/>
              </a:ext>
            </a:extLst>
          </p:cNvPr>
          <p:cNvSpPr/>
          <p:nvPr/>
        </p:nvSpPr>
        <p:spPr>
          <a:xfrm>
            <a:off x="3341984" y="1036040"/>
            <a:ext cx="2460031" cy="322291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101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2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_Jan2024.potx" id="{42C31B45-F04C-4881-9F9D-C831C5562D69}" vid="{DB100C67-6192-4AC4-9F88-17D797F5BC2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9efc84-4971-4d92-b1bc-c48b2b92c0fc">
      <Terms xmlns="http://schemas.microsoft.com/office/infopath/2007/PartnerControls"/>
    </lcf76f155ced4ddcb4097134ff3c332f>
    <TaxCatchAll xmlns="58aae1d4-348c-43a6-a198-2780665a19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0FCE9FF151E4C8A6F57AA16BCA2B9" ma:contentTypeVersion="19" ma:contentTypeDescription="Create a new document." ma:contentTypeScope="" ma:versionID="bc74878f55e0bcc4ba780c24d8ba8aa1">
  <xsd:schema xmlns:xsd="http://www.w3.org/2001/XMLSchema" xmlns:xs="http://www.w3.org/2001/XMLSchema" xmlns:p="http://schemas.microsoft.com/office/2006/metadata/properties" xmlns:ns2="479efc84-4971-4d92-b1bc-c48b2b92c0fc" xmlns:ns3="58aae1d4-348c-43a6-a198-2780665a19b1" targetNamespace="http://schemas.microsoft.com/office/2006/metadata/properties" ma:root="true" ma:fieldsID="cef9bbd4a0bff4b53f73ada952501375" ns2:_="" ns3:_="">
    <xsd:import namespace="479efc84-4971-4d92-b1bc-c48b2b92c0fc"/>
    <xsd:import namespace="58aae1d4-348c-43a6-a198-2780665a1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efc84-4971-4d92-b1bc-c48b2b92c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40c914-643f-4df2-b20a-c5bc47cd0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ae1d4-348c-43a6-a198-2780665a19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0c1269-791b-4f2a-859a-da96b2ada175}" ma:internalName="TaxCatchAll" ma:showField="CatchAllData" ma:web="58aae1d4-348c-43a6-a198-2780665a1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D743F5-C648-40C2-8AB2-49C829B2AAA6}">
  <ds:schemaRefs>
    <ds:schemaRef ds:uri="http://purl.org/dc/terms/"/>
    <ds:schemaRef ds:uri="479efc84-4971-4d92-b1bc-c48b2b92c0fc"/>
    <ds:schemaRef ds:uri="http://purl.org/dc/dcmitype/"/>
    <ds:schemaRef ds:uri="http://schemas.microsoft.com/office/infopath/2007/PartnerControls"/>
    <ds:schemaRef ds:uri="http://purl.org/dc/elements/1.1/"/>
    <ds:schemaRef ds:uri="58aae1d4-348c-43a6-a198-2780665a19b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5C68AC-8867-4B70-A576-0817882F9158}">
  <ds:schemaRefs>
    <ds:schemaRef ds:uri="479efc84-4971-4d92-b1bc-c48b2b92c0fc"/>
    <ds:schemaRef ds:uri="58aae1d4-348c-43a6-a198-2780665a19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A189C9-B10C-4F9D-B84E-658FF4571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10</TotalTime>
  <Words>632</Words>
  <Application>Microsoft Office PowerPoint</Application>
  <PresentationFormat>On-screen Show (16:9)</PresentationFormat>
  <Paragraphs>146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Georgia</vt:lpstr>
      <vt:lpstr>PPT Basic White_Dec 2020</vt:lpstr>
      <vt:lpstr>Custom Design</vt:lpstr>
      <vt:lpstr>PPT_16x9_2020_ABT_Alt_Gradient_Blue-Magenta</vt:lpstr>
      <vt:lpstr>2_PPT Basic White_Dec 2020</vt:lpstr>
      <vt:lpstr>Please delete this slide after reading through and before working on your slides</vt:lpstr>
      <vt:lpstr>Screen Components  and Their Meanings </vt:lpstr>
      <vt:lpstr>Learning Objectives</vt:lpstr>
      <vt:lpstr>i-STAT Alinity Instrument Power-up</vt:lpstr>
      <vt:lpstr>Anatomy of a Home Screen </vt:lpstr>
      <vt:lpstr>Anatomy of an Alerts Screen </vt:lpstr>
      <vt:lpstr>Anatomy of an Alerts Screen </vt:lpstr>
      <vt:lpstr>Anatomy of the Transmission Method</vt:lpstr>
      <vt:lpstr>Anatomy of the Transmission Method – cont’d</vt:lpstr>
      <vt:lpstr>Screen Icons &amp; Their Meanings 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i-STAT Alinity - Screen Components and their meaning (APOC-25002609)</dc:title>
  <dc:creator>Jefferson, Denise</dc:creator>
  <cp:lastModifiedBy>Kakaraparthi, Naga Mahesh</cp:lastModifiedBy>
  <cp:revision>10</cp:revision>
  <cp:lastPrinted>2015-05-11T20:24:53Z</cp:lastPrinted>
  <dcterms:created xsi:type="dcterms:W3CDTF">2023-03-23T13:53:45Z</dcterms:created>
  <dcterms:modified xsi:type="dcterms:W3CDTF">2026-05-13T17:00:08Z</dcterms:modified>
  <cp:category>Identify the sections and components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  <property fmtid="{D5CDD505-2E9C-101B-9397-08002B2CF9AE}" pid="4" name="ContentTypeId">
    <vt:lpwstr>0x0101009330FCE9FF151E4C8A6F57AA16BCA2B9</vt:lpwstr>
  </property>
  <property fmtid="{D5CDD505-2E9C-101B-9397-08002B2CF9AE}" pid="5" name="MediaServiceImageTags">
    <vt:lpwstr/>
  </property>
</Properties>
</file>