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4"/>
    <p:sldMasterId id="2147483889" r:id="rId5"/>
  </p:sldMasterIdLst>
  <p:notesMasterIdLst>
    <p:notesMasterId r:id="rId22"/>
  </p:notesMasterIdLst>
  <p:handoutMasterIdLst>
    <p:handoutMasterId r:id="rId23"/>
  </p:handoutMasterIdLst>
  <p:sldIdLst>
    <p:sldId id="485" r:id="rId6"/>
    <p:sldId id="360" r:id="rId7"/>
    <p:sldId id="461" r:id="rId8"/>
    <p:sldId id="486" r:id="rId9"/>
    <p:sldId id="463" r:id="rId10"/>
    <p:sldId id="498" r:id="rId11"/>
    <p:sldId id="496" r:id="rId12"/>
    <p:sldId id="497" r:id="rId13"/>
    <p:sldId id="495" r:id="rId14"/>
    <p:sldId id="488" r:id="rId15"/>
    <p:sldId id="489" r:id="rId16"/>
    <p:sldId id="490" r:id="rId17"/>
    <p:sldId id="491" r:id="rId18"/>
    <p:sldId id="493" r:id="rId19"/>
    <p:sldId id="494" r:id="rId20"/>
    <p:sldId id="358" r:id="rId21"/>
  </p:sldIdLst>
  <p:sldSz cx="9144000" cy="5143500" type="screen16x9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18C500-30CA-903C-828F-172CDA22850B}" name="Hetzel, Alex" initials="AH" userId="S::alex.hetzel@abbott.com::a88ebeb6-a232-4769-af3b-67a46d082109" providerId="AD"/>
  <p188:author id="{18A55C05-DBCB-2A88-8122-D9216D97135B}" name="Ras, Anna" initials="AR" userId="S::anna.ras@abbott.com::ed8a088f-146a-46e1-8a84-bb7cce51f358" providerId="AD"/>
  <p188:author id="{03A754AC-502F-CE3D-BC70-63A4E7961B64}" name="Michael Corsello" initials="MC" userId="e8170b0bf6613b85" providerId="Windows Live"/>
  <p188:author id="{513198E7-708E-D810-DCC1-4F1186F1E352}" name="Wilkerson, Rashad" initials="RW" userId="S::rashad.wilkerson@abbott.com::d1331459-525e-4671-8292-2e2a76df50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D31"/>
    <a:srgbClr val="FFD100"/>
    <a:srgbClr val="1179B7"/>
    <a:srgbClr val="004F71"/>
    <a:srgbClr val="FF6900"/>
    <a:srgbClr val="FFFFFF"/>
    <a:srgbClr val="009CDE"/>
    <a:srgbClr val="FF0000"/>
    <a:srgbClr val="64CCC9"/>
    <a:srgbClr val="002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C21BA-5445-8C7C-52E9-4F75130D47D4}" v="4" dt="2025-09-05T17:29:29.083"/>
    <p1510:client id="{B5186DDB-2BB8-4434-8C7C-86663E3083E6}" v="833" dt="2025-09-05T17:11:04.449"/>
  </p1510:revLst>
</p1510:revInfo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1446A-4603-452D-A1E7-16E093AAC7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3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4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hyperlink" Target="http://www.globalpointofcare.abbott/" TargetMode="Externa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hyperlink" Target="http://www.globalpointofcare.abbott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hyperlink" Target="http://www.globalpointofcare.abbott/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hyperlink" Target="http://www.globalpointofcare.abbott/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alpointofcare.abbott/" TargetMode="Externa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hyperlink" Target="http://www.globalpointofcare.abbott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48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one-day Session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65347-7CD3-4F10-8EF3-1278C80396FE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Agenda </a:t>
            </a:r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0C7C813-C387-893C-BE50-421816AC39E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1634474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94717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5C93F-ECF9-4556-AC7C-FA60927EA1A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16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79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02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09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710" y="4508431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16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3441512-9956-F09A-5452-33CF441FAB6C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771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539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0963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here to add Biography title</a:t>
            </a:r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3D4FD-9EEB-233A-18E9-FC9570623FCD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5949" y="1115878"/>
            <a:ext cx="0" cy="35100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2F95E55-2FC2-832A-1050-F6E4223CC9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4993" y="1044045"/>
            <a:ext cx="2278800" cy="2278800"/>
          </a:xfrm>
          <a:prstGeom prst="ellipse">
            <a:avLst/>
          </a:prstGeom>
          <a:solidFill>
            <a:srgbClr val="D9D9D6"/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here</a:t>
            </a:r>
            <a:br>
              <a:rPr lang="en-US"/>
            </a:br>
            <a:r>
              <a:rPr lang="en-US"/>
              <a:t>to add image</a:t>
            </a:r>
            <a:endParaRPr lang="en-IN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E2F71B-A299-4274-FCF8-28DB8F046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398472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8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add employee 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5581E7-F040-A7CA-2A1B-55E3063DD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3767936"/>
            <a:ext cx="3817302" cy="20265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DESIGNATION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D6A39F2-EAFE-A061-D2C3-BC71DFF5EB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2919" y="4099455"/>
            <a:ext cx="3817302" cy="526520"/>
          </a:xfrm>
        </p:spPr>
        <p:txBody>
          <a:bodyPr/>
          <a:lstStyle>
            <a:lvl1pPr algn="ctr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10A8ADA-1531-FB76-7943-F12DC3181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4254" y="1066296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</a:t>
            </a:r>
          </a:p>
          <a:p>
            <a:pPr lvl="0"/>
            <a:endParaRPr lang="en-US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5A57426C-D343-7FBA-AD29-71F6D41E56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74254" y="1399444"/>
            <a:ext cx="3974446" cy="3226531"/>
          </a:xfrm>
        </p:spPr>
        <p:txBody>
          <a:bodyPr/>
          <a:lstStyle>
            <a:lvl1pPr algn="l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41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DB3EBBFF-9CB3-EB87-A59E-91E74A089546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570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here to add Biography title</a:t>
            </a:r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3D4FD-9EEB-233A-18E9-FC9570623FCD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5949" y="1115878"/>
            <a:ext cx="0" cy="35100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2F95E55-2FC2-832A-1050-F6E4223CC9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4993" y="1044045"/>
            <a:ext cx="2278800" cy="2278800"/>
          </a:xfrm>
          <a:prstGeom prst="rect">
            <a:avLst/>
          </a:prstGeom>
          <a:solidFill>
            <a:srgbClr val="D9D9D6"/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here</a:t>
            </a:r>
            <a:br>
              <a:rPr lang="en-US"/>
            </a:br>
            <a:r>
              <a:rPr lang="en-US"/>
              <a:t>to add image</a:t>
            </a:r>
            <a:endParaRPr lang="en-IN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E2F71B-A299-4274-FCF8-28DB8F046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398472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8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add employee 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5581E7-F040-A7CA-2A1B-55E3063DD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3767936"/>
            <a:ext cx="3817302" cy="20265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DESIGNATION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D6A39F2-EAFE-A061-D2C3-BC71DFF5EB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2919" y="4099455"/>
            <a:ext cx="3817302" cy="526520"/>
          </a:xfrm>
        </p:spPr>
        <p:txBody>
          <a:bodyPr/>
          <a:lstStyle>
            <a:lvl1pPr algn="ctr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10A8ADA-1531-FB76-7943-F12DC3181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4254" y="1066296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</a:t>
            </a:r>
          </a:p>
          <a:p>
            <a:pPr lvl="0"/>
            <a:endParaRPr lang="en-US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5A57426C-D343-7FBA-AD29-71F6D41E56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74254" y="1399444"/>
            <a:ext cx="3974446" cy="3226531"/>
          </a:xfrm>
        </p:spPr>
        <p:txBody>
          <a:bodyPr/>
          <a:lstStyle>
            <a:lvl1pPr algn="l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70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here to add Biography title</a:t>
            </a:r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3D4FD-9EEB-233A-18E9-FC9570623FCD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5949" y="1115878"/>
            <a:ext cx="0" cy="35100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2F95E55-2FC2-832A-1050-F6E4223CC9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4993" y="1044045"/>
            <a:ext cx="2278800" cy="2278800"/>
          </a:xfrm>
          <a:prstGeom prst="ellipse">
            <a:avLst/>
          </a:prstGeom>
          <a:solidFill>
            <a:srgbClr val="D9D9D6"/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here</a:t>
            </a:r>
            <a:br>
              <a:rPr lang="en-US"/>
            </a:br>
            <a:r>
              <a:rPr lang="en-US"/>
              <a:t>to add image</a:t>
            </a:r>
            <a:endParaRPr lang="en-IN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E2F71B-A299-4274-FCF8-28DB8F046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398472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8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add employee 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5581E7-F040-A7CA-2A1B-55E3063DD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3767936"/>
            <a:ext cx="3817302" cy="20265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DESIGNATION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D6A39F2-EAFE-A061-D2C3-BC71DFF5EB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2919" y="4099455"/>
            <a:ext cx="3817302" cy="526520"/>
          </a:xfrm>
        </p:spPr>
        <p:txBody>
          <a:bodyPr/>
          <a:lstStyle>
            <a:lvl1pPr algn="ctr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10A8ADA-1531-FB76-7943-F12DC3181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4254" y="1066296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1</a:t>
            </a:r>
          </a:p>
          <a:p>
            <a:pPr lvl="0"/>
            <a:endParaRPr lang="en-US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5A57426C-D343-7FBA-AD29-71F6D41E56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74254" y="1342294"/>
            <a:ext cx="3974446" cy="896081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6713500-E827-C804-489B-8A486B42EA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4254" y="2502031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2</a:t>
            </a:r>
          </a:p>
          <a:p>
            <a:pPr lvl="0"/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2231AA4-4A76-82C9-C80A-BB629367520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74254" y="2778029"/>
            <a:ext cx="3974446" cy="614775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54CB172-9BD6-7436-245D-32A732012E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4254" y="3675511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2</a:t>
            </a:r>
          </a:p>
          <a:p>
            <a:pPr lvl="0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320C891-0F8E-5B94-83AE-831D53C407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674254" y="3951288"/>
            <a:ext cx="3974446" cy="614775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299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here to add Biography title</a:t>
            </a:r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3D4FD-9EEB-233A-18E9-FC9570623FCD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5949" y="1115878"/>
            <a:ext cx="0" cy="35100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2F95E55-2FC2-832A-1050-F6E4223CC9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4993" y="1044045"/>
            <a:ext cx="2278800" cy="2278800"/>
          </a:xfrm>
          <a:prstGeom prst="rect">
            <a:avLst/>
          </a:prstGeom>
          <a:solidFill>
            <a:srgbClr val="D9D9D6"/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here</a:t>
            </a:r>
            <a:br>
              <a:rPr lang="en-US"/>
            </a:br>
            <a:r>
              <a:rPr lang="en-US"/>
              <a:t>to add image</a:t>
            </a:r>
            <a:endParaRPr lang="en-IN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E2F71B-A299-4274-FCF8-28DB8F0468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398472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8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add employee 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5581E7-F040-A7CA-2A1B-55E3063DD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3767936"/>
            <a:ext cx="3817302" cy="20265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DESIGNATION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D6A39F2-EAFE-A061-D2C3-BC71DFF5EBA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2919" y="4099455"/>
            <a:ext cx="3817302" cy="526520"/>
          </a:xfrm>
        </p:spPr>
        <p:txBody>
          <a:bodyPr/>
          <a:lstStyle>
            <a:lvl1pPr algn="ctr">
              <a:spcBef>
                <a:spcPts val="1200"/>
              </a:spcBef>
              <a:defRPr sz="12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203F191-D88B-1F61-AE12-C972F9F8B5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4254" y="1066296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1</a:t>
            </a:r>
          </a:p>
          <a:p>
            <a:pPr lvl="0"/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5047652-1111-A579-8BFE-66F34619C60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74254" y="1342294"/>
            <a:ext cx="3974446" cy="896081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6D6FC5C-776F-415A-967B-9D10F1B707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4254" y="2502031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2</a:t>
            </a:r>
          </a:p>
          <a:p>
            <a:pPr lvl="0"/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580CB8F-0E94-BEE7-FF7C-CBCD50E9F8E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74254" y="2778029"/>
            <a:ext cx="3974446" cy="614775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87A6FC1-3620-5DD5-FEDC-4F196FBE62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74254" y="3675511"/>
            <a:ext cx="3974446" cy="2269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here to add SUBHEAD 2</a:t>
            </a:r>
          </a:p>
          <a:p>
            <a:pPr lvl="0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BD605A-36BD-0BBB-FECE-C3BB5D080AA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674254" y="3951288"/>
            <a:ext cx="3974446" cy="614775"/>
          </a:xfrm>
        </p:spPr>
        <p:txBody>
          <a:bodyPr/>
          <a:lstStyle>
            <a:lvl1pPr algn="l">
              <a:spcBef>
                <a:spcPts val="1200"/>
              </a:spcBef>
              <a:defRPr sz="1100"/>
            </a:lvl1pPr>
            <a:lvl2pPr algn="ctr">
              <a:spcBef>
                <a:spcPts val="1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90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6AD879F-F557-D943-6C7D-EE03B7E005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Two-day Session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5764814-1C24-8A17-EBD0-4979922F25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1634474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SESSION 1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A46C5E-2BCA-BD7E-C7DF-EC5CC5F15E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4700" y="1634474"/>
            <a:ext cx="381283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85780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6AD879F-F557-D943-6C7D-EE03B7E005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Two-day Session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5764814-1C24-8A17-EBD0-4979922F25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1634474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SESSION 1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F937D2A-2CAE-64B4-B451-5195F9AD19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4678" y="1634474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3724075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4144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7DAA674-E58A-0344-2034-FEDE061C0776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71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4AE4BE4-AB26-7685-576A-30FFE0F22D77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508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CFB90E8-BCBE-D703-51BF-F88E19EF259E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890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703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739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D6453-5C41-4AA1-8206-B28E31B4BDF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A07C278-20E0-7622-7DE3-C4536F34C191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79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3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8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18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2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299" y="1120986"/>
            <a:ext cx="4015742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69863" marR="0" lvl="1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First level</a:t>
            </a:r>
          </a:p>
          <a:p>
            <a:pPr marL="4000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Second level</a:t>
            </a:r>
          </a:p>
          <a:p>
            <a:pPr marL="576263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Third level</a:t>
            </a:r>
          </a:p>
          <a:p>
            <a:pPr marL="744538" marR="0" lvl="4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Fourth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630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32955F5-76AD-3D19-3C65-06ADA9A52A41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367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D09D378-2505-AE2D-FAB5-2097BCB3DC12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083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3FD0E7FB-8200-44D7-DF77-A1024B9B91F6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164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93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870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076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67528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799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58473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50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4241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8063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35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7352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2DAA487-4C11-FB37-8F0B-E91E7D97F6AF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594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1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161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99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5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299" y="1120986"/>
            <a:ext cx="4015742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69863" marR="0" lvl="1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First level</a:t>
            </a:r>
          </a:p>
          <a:p>
            <a:pPr marL="4000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Second level</a:t>
            </a:r>
          </a:p>
          <a:p>
            <a:pPr marL="576263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Third level</a:t>
            </a:r>
          </a:p>
          <a:p>
            <a:pPr marL="744538" marR="0" lvl="4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Fourth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6281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65943FE-2859-E94B-C576-08B1D78B2162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93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13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75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7130C-27A5-4624-9DE7-54CCA5B6E680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36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65347-7CD3-4F10-8EF3-1278C80396FE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2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hyperlink" Target="http://www.globalpointofcare.abbott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9.xml"/><Relationship Id="rId21" Type="http://schemas.openxmlformats.org/officeDocument/2006/relationships/hyperlink" Target="http://www.globalpointofcare.abbott/" TargetMode="Externa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860" y="34099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67263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B1C98-28F8-3998-1CFE-F533E5E6A9F9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64" y="276931"/>
            <a:ext cx="1301216" cy="234434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78442906-0581-F0F7-F5EC-B36FE7DA95F7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custDataLst>
      <p:tags r:id="rId38"/>
    </p:custDataLst>
    <p:extLst>
      <p:ext uri="{BB962C8B-B14F-4D97-AF65-F5344CB8AC3E}">
        <p14:creationId xmlns:p14="http://schemas.microsoft.com/office/powerpoint/2010/main" val="29148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  <p:sldLayoutId id="214748388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168">
          <p15:clr>
            <a:srgbClr val="F26B43"/>
          </p15:clr>
        </p15:guide>
        <p15:guide id="4" orient="horz" pos="30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30312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67263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1BFF8950-BFDB-F8CB-DB0E-D314881D306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95" y="223474"/>
            <a:ext cx="1246306" cy="40728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C72F782C-929C-2FE7-B221-2C87D4383DC6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custDataLst>
      <p:tags r:id="rId19"/>
    </p:custDataLst>
    <p:extLst>
      <p:ext uri="{BB962C8B-B14F-4D97-AF65-F5344CB8AC3E}">
        <p14:creationId xmlns:p14="http://schemas.microsoft.com/office/powerpoint/2010/main" val="5253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168">
          <p15:clr>
            <a:srgbClr val="F26B43"/>
          </p15:clr>
        </p15:guide>
        <p15:guide id="4" orient="horz" pos="30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1.xml"/><Relationship Id="rId4" Type="http://schemas.openxmlformats.org/officeDocument/2006/relationships/hyperlink" Target="http://www.globalpointofcare.abbot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95E905-F0CE-47F8-95E1-8211130FA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1" y="266700"/>
            <a:ext cx="5241925" cy="261610"/>
          </a:xfrm>
        </p:spPr>
        <p:txBody>
          <a:bodyPr/>
          <a:lstStyle/>
          <a:p>
            <a:r>
              <a:rPr lang="en-IN"/>
              <a:t>TIPS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15F51E-740E-88E1-FF6A-EA96C3DCE6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9109" y="1466876"/>
            <a:ext cx="8334648" cy="3240360"/>
          </a:xfrm>
        </p:spPr>
        <p:txBody>
          <a:bodyPr/>
          <a:lstStyle/>
          <a:p>
            <a:r>
              <a:rPr lang="en-US" sz="1600" b="0" dirty="0">
                <a:latin typeface="+mn-lt"/>
              </a:rPr>
              <a:t>Content provided in this lesson does not replace the </a:t>
            </a:r>
            <a:r>
              <a:rPr lang="en-US" sz="1600" b="0" dirty="0" err="1">
                <a:latin typeface="+mn-lt"/>
              </a:rPr>
              <a:t>i</a:t>
            </a:r>
            <a:r>
              <a:rPr lang="en-US" sz="1600" b="0" dirty="0">
                <a:latin typeface="+mn-lt"/>
              </a:rPr>
              <a:t>-STAT </a:t>
            </a:r>
            <a:r>
              <a:rPr lang="en-US" sz="1600" b="0" dirty="0" err="1">
                <a:latin typeface="+mn-lt"/>
              </a:rPr>
              <a:t>Alinity</a:t>
            </a:r>
            <a:r>
              <a:rPr lang="en-US" sz="1600" b="0" dirty="0">
                <a:latin typeface="+mn-lt"/>
              </a:rPr>
              <a:t> Quick Reference Guide, the </a:t>
            </a:r>
            <a:r>
              <a:rPr lang="en-US" sz="1600" b="0" dirty="0" err="1">
                <a:latin typeface="+mn-lt"/>
              </a:rPr>
              <a:t>i</a:t>
            </a:r>
            <a:r>
              <a:rPr lang="en-US" sz="1600" b="0" dirty="0">
                <a:latin typeface="+mn-lt"/>
              </a:rPr>
              <a:t>-STAT </a:t>
            </a:r>
            <a:r>
              <a:rPr lang="en-US" sz="1600" b="0" dirty="0" err="1">
                <a:latin typeface="+mn-lt"/>
              </a:rPr>
              <a:t>Alinity</a:t>
            </a:r>
            <a:r>
              <a:rPr lang="en-US" sz="1600" b="0" dirty="0">
                <a:latin typeface="+mn-lt"/>
              </a:rPr>
              <a:t> System Operations Manual, or the Instructions for Use (IFU)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This slide deck may be modified to represent products within the </a:t>
            </a:r>
            <a:r>
              <a:rPr lang="en-US" sz="1600" b="0" i="1" dirty="0" err="1">
                <a:latin typeface="+mn-lt"/>
              </a:rPr>
              <a:t>i</a:t>
            </a:r>
            <a:r>
              <a:rPr lang="en-US" sz="1600" b="0" i="1" dirty="0">
                <a:latin typeface="+mn-lt"/>
              </a:rPr>
              <a:t>-STAT </a:t>
            </a:r>
            <a:r>
              <a:rPr lang="en-US" sz="1600" b="0" i="1" dirty="0" err="1">
                <a:latin typeface="+mn-lt"/>
              </a:rPr>
              <a:t>Alinity</a:t>
            </a:r>
            <a:r>
              <a:rPr lang="en-US" sz="1600" b="0" i="1" dirty="0">
                <a:latin typeface="+mn-lt"/>
              </a:rPr>
              <a:t> System </a:t>
            </a:r>
            <a:r>
              <a:rPr lang="en-US" sz="1600" b="0" dirty="0">
                <a:latin typeface="+mn-lt"/>
              </a:rPr>
              <a:t>currently in use within your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Once the deck has been modified, customers will assume responsibility for the content.*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Abbott will continue to provide and support the original resources that are made available on the </a:t>
            </a:r>
            <a:r>
              <a:rPr lang="en-US" sz="1600" b="0" u="sng" dirty="0">
                <a:latin typeface="+mn-lt"/>
                <a:hlinkClick r:id="rId4"/>
              </a:rPr>
              <a:t>www.globalpointofcare.abbott</a:t>
            </a:r>
            <a:r>
              <a:rPr lang="en-US" sz="1600" b="0" u="sng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website.*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Not all products are available in all regions.</a:t>
            </a:r>
            <a:endParaRPr lang="en-US" sz="1050" b="0" dirty="0">
              <a:solidFill>
                <a:srgbClr val="FF0000"/>
              </a:solidFill>
              <a:latin typeface="+mn-lt"/>
            </a:endParaRPr>
          </a:p>
          <a:p>
            <a:r>
              <a:rPr lang="en-US" sz="1200" b="0" dirty="0">
                <a:latin typeface="+mn-lt"/>
              </a:rPr>
              <a:t>*Check the website regularly to ensure that you have the most up-to-date content.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0BBA19-7506-4B0F-A451-E9B50ADB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0" y="523874"/>
            <a:ext cx="6964900" cy="786766"/>
          </a:xfrm>
        </p:spPr>
        <p:txBody>
          <a:bodyPr/>
          <a:lstStyle/>
          <a:p>
            <a:r>
              <a:rPr lang="en-IN"/>
              <a:t>Please delete this slide after reading through and before working on your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A18E1-DDBF-54B9-551D-8763C8A4AE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01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9A4CB-263B-3ED7-EA81-02C916B9B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02C08-D6DF-2019-9669-DFC543F6D4B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8595D6A-2CF5-9E25-5FC1-6B4B83770FAA}"/>
              </a:ext>
            </a:extLst>
          </p:cNvPr>
          <p:cNvSpPr/>
          <p:nvPr/>
        </p:nvSpPr>
        <p:spPr>
          <a:xfrm>
            <a:off x="5129213" y="2878931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04BB902-46DE-748F-8413-596E65135E5D}"/>
              </a:ext>
            </a:extLst>
          </p:cNvPr>
          <p:cNvSpPr/>
          <p:nvPr/>
        </p:nvSpPr>
        <p:spPr>
          <a:xfrm>
            <a:off x="7360444" y="2896136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45811433-CE19-0F4B-85D1-A675D166F0E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860" y="1769632"/>
            <a:ext cx="3882096" cy="23317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" name="object 5">
            <a:extLst>
              <a:ext uri="{FF2B5EF4-FFF2-40B4-BE49-F238E27FC236}">
                <a16:creationId xmlns:a16="http://schemas.microsoft.com/office/drawing/2014/main" id="{325C6297-07EB-795C-F5FE-DB030D36459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1940" y="1769632"/>
            <a:ext cx="3882095" cy="23317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DB717CC-AEC6-2FB6-6146-BA801CEC4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1" y="266700"/>
            <a:ext cx="5241925" cy="261610"/>
          </a:xfrm>
        </p:spPr>
        <p:txBody>
          <a:bodyPr/>
          <a:lstStyle/>
          <a:p>
            <a:r>
              <a:rPr lang="en-IN"/>
              <a:t>QUALITY CHECK CODE FAILURE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4BCC9C9D-8A26-A8EC-AB30-C640B0DBB6B4}"/>
              </a:ext>
            </a:extLst>
          </p:cNvPr>
          <p:cNvSpPr txBox="1"/>
          <p:nvPr/>
        </p:nvSpPr>
        <p:spPr>
          <a:xfrm>
            <a:off x="4469931" y="1121458"/>
            <a:ext cx="1382232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accent6"/>
                </a:solidFill>
                <a:cs typeface="Georgia"/>
              </a:rPr>
              <a:t>Resolution</a:t>
            </a:r>
            <a:endParaRPr sz="1600" cap="all">
              <a:solidFill>
                <a:schemeClr val="accent6"/>
              </a:solidFill>
              <a:cs typeface="Georgia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C7684073-4962-CDEB-771A-81681F219725}"/>
              </a:ext>
            </a:extLst>
          </p:cNvPr>
          <p:cNvSpPr txBox="1"/>
          <p:nvPr/>
        </p:nvSpPr>
        <p:spPr>
          <a:xfrm>
            <a:off x="537022" y="1121458"/>
            <a:ext cx="896017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tx2"/>
                </a:solidFill>
                <a:cs typeface="Georgia"/>
              </a:rPr>
              <a:t>Cause</a:t>
            </a:r>
            <a:endParaRPr sz="1600" cap="all">
              <a:solidFill>
                <a:schemeClr val="tx2"/>
              </a:solidFill>
              <a:cs typeface="Georgia"/>
            </a:endParaRPr>
          </a:p>
        </p:txBody>
      </p:sp>
      <p:sp>
        <p:nvSpPr>
          <p:cNvPr id="15" name="Triangle 7">
            <a:extLst>
              <a:ext uri="{FF2B5EF4-FFF2-40B4-BE49-F238E27FC236}">
                <a16:creationId xmlns:a16="http://schemas.microsoft.com/office/drawing/2014/main" id="{48BE4B31-93CD-DFCF-6306-1F31B973AF8D}"/>
              </a:ext>
            </a:extLst>
          </p:cNvPr>
          <p:cNvSpPr/>
          <p:nvPr/>
        </p:nvSpPr>
        <p:spPr>
          <a:xfrm rot="10800000">
            <a:off x="4608874" y="1433074"/>
            <a:ext cx="168030" cy="13716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8">
            <a:extLst>
              <a:ext uri="{FF2B5EF4-FFF2-40B4-BE49-F238E27FC236}">
                <a16:creationId xmlns:a16="http://schemas.microsoft.com/office/drawing/2014/main" id="{F818982C-7255-A3A5-210B-00C54B071A40}"/>
              </a:ext>
            </a:extLst>
          </p:cNvPr>
          <p:cNvSpPr/>
          <p:nvPr/>
        </p:nvSpPr>
        <p:spPr>
          <a:xfrm rot="10800000">
            <a:off x="588133" y="1433073"/>
            <a:ext cx="182880" cy="1371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1">
            <a:extLst>
              <a:ext uri="{FF2B5EF4-FFF2-40B4-BE49-F238E27FC236}">
                <a16:creationId xmlns:a16="http://schemas.microsoft.com/office/drawing/2014/main" id="{A3C1DD3D-A778-2BB2-45E9-92D1CED9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59" y="536414"/>
            <a:ext cx="8138160" cy="390526"/>
          </a:xfrm>
        </p:spPr>
        <p:txBody>
          <a:bodyPr/>
          <a:lstStyle/>
          <a:p>
            <a:r>
              <a:rPr lang="en-US"/>
              <a:t>Underfill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30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9C2BD-C123-517D-3321-1850CCF3F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D7AD-C350-C39F-7788-0FF4E1AE61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77E5A0A-AD40-666A-FD21-8B11EDF4616D}"/>
              </a:ext>
            </a:extLst>
          </p:cNvPr>
          <p:cNvSpPr/>
          <p:nvPr/>
        </p:nvSpPr>
        <p:spPr>
          <a:xfrm>
            <a:off x="5129213" y="2878931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AA10CA2-62B3-F963-5026-F8E02DE2631E}"/>
              </a:ext>
            </a:extLst>
          </p:cNvPr>
          <p:cNvSpPr/>
          <p:nvPr/>
        </p:nvSpPr>
        <p:spPr>
          <a:xfrm>
            <a:off x="7360444" y="2896136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056412B-D2A0-577E-9074-006866E1BF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860" y="1721432"/>
            <a:ext cx="3886200" cy="23317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AF2B44C3-7FF2-836C-812A-A36BC36168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721432"/>
            <a:ext cx="3886200" cy="23317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FF616E6-108A-AE93-ED65-456B5D980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1" y="266700"/>
            <a:ext cx="5241925" cy="261610"/>
          </a:xfrm>
        </p:spPr>
        <p:txBody>
          <a:bodyPr/>
          <a:lstStyle/>
          <a:p>
            <a:r>
              <a:rPr lang="en-IN"/>
              <a:t>QUALITY CHECK CODE FAILURE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81F4E28-AF66-D2B4-8CAE-4C0D87567567}"/>
              </a:ext>
            </a:extLst>
          </p:cNvPr>
          <p:cNvSpPr txBox="1"/>
          <p:nvPr/>
        </p:nvSpPr>
        <p:spPr>
          <a:xfrm>
            <a:off x="4469931" y="1121458"/>
            <a:ext cx="1382232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accent6"/>
                </a:solidFill>
                <a:cs typeface="Georgia"/>
              </a:rPr>
              <a:t>Resolution</a:t>
            </a:r>
            <a:endParaRPr sz="1600" cap="all">
              <a:solidFill>
                <a:schemeClr val="accent6"/>
              </a:solidFill>
              <a:cs typeface="Georgia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94E0845-F670-524D-41C2-8E7B657E1D77}"/>
              </a:ext>
            </a:extLst>
          </p:cNvPr>
          <p:cNvSpPr txBox="1"/>
          <p:nvPr/>
        </p:nvSpPr>
        <p:spPr>
          <a:xfrm>
            <a:off x="537022" y="1121458"/>
            <a:ext cx="896017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tx2"/>
                </a:solidFill>
                <a:cs typeface="Georgia"/>
              </a:rPr>
              <a:t>Cause</a:t>
            </a:r>
            <a:endParaRPr sz="1600" cap="all">
              <a:solidFill>
                <a:schemeClr val="tx2"/>
              </a:solidFill>
              <a:cs typeface="Georgia"/>
            </a:endParaRPr>
          </a:p>
        </p:txBody>
      </p:sp>
      <p:sp>
        <p:nvSpPr>
          <p:cNvPr id="13" name="Triangle 7">
            <a:extLst>
              <a:ext uri="{FF2B5EF4-FFF2-40B4-BE49-F238E27FC236}">
                <a16:creationId xmlns:a16="http://schemas.microsoft.com/office/drawing/2014/main" id="{41DAD3A6-11C3-54A7-7DFE-EE390D392AC3}"/>
              </a:ext>
            </a:extLst>
          </p:cNvPr>
          <p:cNvSpPr/>
          <p:nvPr/>
        </p:nvSpPr>
        <p:spPr>
          <a:xfrm rot="10800000">
            <a:off x="4608874" y="1433074"/>
            <a:ext cx="168030" cy="13716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8">
            <a:extLst>
              <a:ext uri="{FF2B5EF4-FFF2-40B4-BE49-F238E27FC236}">
                <a16:creationId xmlns:a16="http://schemas.microsoft.com/office/drawing/2014/main" id="{89C97F3E-B68A-B147-E5B9-E88C26652F36}"/>
              </a:ext>
            </a:extLst>
          </p:cNvPr>
          <p:cNvSpPr/>
          <p:nvPr/>
        </p:nvSpPr>
        <p:spPr>
          <a:xfrm rot="10800000">
            <a:off x="588133" y="1433073"/>
            <a:ext cx="182880" cy="1371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6F2E7C55-BEB4-B386-9CD5-5401DA474706}"/>
              </a:ext>
            </a:extLst>
          </p:cNvPr>
          <p:cNvSpPr txBox="1">
            <a:spLocks/>
          </p:cNvSpPr>
          <p:nvPr/>
        </p:nvSpPr>
        <p:spPr>
          <a:xfrm>
            <a:off x="468818" y="48424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Cartridge Handling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29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7367C-DABC-97E3-4B66-4A603E054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587F8-9C26-7F27-E8D4-140F8FF74D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4DD67B4-A013-1AD9-09D5-A382E81B0C22}"/>
              </a:ext>
            </a:extLst>
          </p:cNvPr>
          <p:cNvSpPr/>
          <p:nvPr/>
        </p:nvSpPr>
        <p:spPr>
          <a:xfrm>
            <a:off x="5129213" y="2878931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35634E6-DD9D-22FD-64D1-8F3D0503D471}"/>
              </a:ext>
            </a:extLst>
          </p:cNvPr>
          <p:cNvSpPr/>
          <p:nvPr/>
        </p:nvSpPr>
        <p:spPr>
          <a:xfrm>
            <a:off x="7360444" y="2896136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2F2C84B5-F130-7508-C7A8-395A7A7708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858" y="1713071"/>
            <a:ext cx="3886200" cy="23317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" name="object 5">
            <a:extLst>
              <a:ext uri="{FF2B5EF4-FFF2-40B4-BE49-F238E27FC236}">
                <a16:creationId xmlns:a16="http://schemas.microsoft.com/office/drawing/2014/main" id="{909697AE-CDBE-FECB-F5DE-22E1AF1D471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713071"/>
            <a:ext cx="3886200" cy="23317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146CD53-56F7-28ED-A725-32CEA4F58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1" y="266700"/>
            <a:ext cx="5241925" cy="261610"/>
          </a:xfrm>
        </p:spPr>
        <p:txBody>
          <a:bodyPr/>
          <a:lstStyle/>
          <a:p>
            <a:r>
              <a:rPr lang="en-IN"/>
              <a:t>QUALITY CHECK CODE FAILURE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943E303-08DF-2C05-0511-42F6CC18AB36}"/>
              </a:ext>
            </a:extLst>
          </p:cNvPr>
          <p:cNvSpPr txBox="1"/>
          <p:nvPr/>
        </p:nvSpPr>
        <p:spPr>
          <a:xfrm>
            <a:off x="4469931" y="1121458"/>
            <a:ext cx="1382232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accent6"/>
                </a:solidFill>
                <a:cs typeface="Georgia"/>
              </a:rPr>
              <a:t>Resolution</a:t>
            </a:r>
            <a:endParaRPr sz="1600" cap="all">
              <a:solidFill>
                <a:schemeClr val="accent6"/>
              </a:solidFill>
              <a:cs typeface="Georgia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4CE86862-8D0F-D2D9-58BF-6E8687D2A36F}"/>
              </a:ext>
            </a:extLst>
          </p:cNvPr>
          <p:cNvSpPr txBox="1"/>
          <p:nvPr/>
        </p:nvSpPr>
        <p:spPr>
          <a:xfrm>
            <a:off x="537022" y="1121458"/>
            <a:ext cx="896017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tx2"/>
                </a:solidFill>
                <a:cs typeface="Georgia"/>
              </a:rPr>
              <a:t>Cause</a:t>
            </a:r>
            <a:endParaRPr sz="1600" cap="all">
              <a:solidFill>
                <a:schemeClr val="tx2"/>
              </a:solidFill>
              <a:cs typeface="Georgia"/>
            </a:endParaRPr>
          </a:p>
        </p:txBody>
      </p:sp>
      <p:sp>
        <p:nvSpPr>
          <p:cNvPr id="13" name="Triangle 7">
            <a:extLst>
              <a:ext uri="{FF2B5EF4-FFF2-40B4-BE49-F238E27FC236}">
                <a16:creationId xmlns:a16="http://schemas.microsoft.com/office/drawing/2014/main" id="{84AF0AD9-1E25-1CBA-7700-2768D0E8A1C0}"/>
              </a:ext>
            </a:extLst>
          </p:cNvPr>
          <p:cNvSpPr/>
          <p:nvPr/>
        </p:nvSpPr>
        <p:spPr>
          <a:xfrm rot="10800000">
            <a:off x="4608874" y="1433074"/>
            <a:ext cx="168030" cy="13716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8">
            <a:extLst>
              <a:ext uri="{FF2B5EF4-FFF2-40B4-BE49-F238E27FC236}">
                <a16:creationId xmlns:a16="http://schemas.microsoft.com/office/drawing/2014/main" id="{CC09379E-BCFB-D885-B5FA-097A4981C30A}"/>
              </a:ext>
            </a:extLst>
          </p:cNvPr>
          <p:cNvSpPr/>
          <p:nvPr/>
        </p:nvSpPr>
        <p:spPr>
          <a:xfrm rot="10800000">
            <a:off x="588133" y="1433073"/>
            <a:ext cx="182880" cy="1371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DBB6798D-2A2E-24F9-CEE4-DD496C619FAF}"/>
              </a:ext>
            </a:extLst>
          </p:cNvPr>
          <p:cNvSpPr txBox="1">
            <a:spLocks/>
          </p:cNvSpPr>
          <p:nvPr/>
        </p:nvSpPr>
        <p:spPr>
          <a:xfrm>
            <a:off x="512859" y="53641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Sample Handling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86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E8206-CA50-7633-82DF-39FB54C50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D575B-084A-45E1-EE9D-DC5E9507CC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147A5AE-EB7F-E5A4-D88C-AB1F215B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Resolve Quality Check Failures 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604B8539-3CBE-68DC-17C1-1EFCF30E04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06542" y="1091270"/>
            <a:ext cx="5144478" cy="1888760"/>
          </a:xfrm>
        </p:spPr>
        <p:txBody>
          <a:bodyPr vert="horz" lIns="0" tIns="0" rIns="91440" bIns="45720" rtlCol="0" anchor="t">
            <a:noAutofit/>
          </a:bodyPr>
          <a:lstStyle/>
          <a:p>
            <a:pPr marL="267970" marR="631825" indent="-217170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Calibri"/>
              </a:rPr>
              <a:t>Follow information presented on screen</a:t>
            </a:r>
            <a:br>
              <a:rPr lang="en-US">
                <a:latin typeface="+mn-lt"/>
                <a:cs typeface="Calibri"/>
              </a:rPr>
            </a:br>
            <a:endParaRPr lang="en-US">
              <a:latin typeface="+mn-lt"/>
              <a:ea typeface="Calibri"/>
            </a:endParaRPr>
          </a:p>
          <a:p>
            <a:pPr marL="267970" marR="631825" indent="-217170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Calibri"/>
              </a:rPr>
              <a:t>Refer to </a:t>
            </a:r>
            <a:r>
              <a:rPr lang="en-US" i="1">
                <a:latin typeface="+mn-lt"/>
                <a:cs typeface="Calibri"/>
              </a:rPr>
              <a:t>i-STAT</a:t>
            </a:r>
            <a:r>
              <a:rPr lang="en-US">
                <a:latin typeface="+mn-lt"/>
                <a:cs typeface="Calibri"/>
              </a:rPr>
              <a:t> </a:t>
            </a:r>
            <a:r>
              <a:rPr lang="en-US" i="1" err="1">
                <a:latin typeface="+mn-lt"/>
                <a:cs typeface="Calibri"/>
              </a:rPr>
              <a:t>Alinity</a:t>
            </a:r>
            <a:r>
              <a:rPr lang="en-US">
                <a:latin typeface="+mn-lt"/>
                <a:cs typeface="Calibri"/>
              </a:rPr>
              <a:t> </a:t>
            </a:r>
            <a:r>
              <a:rPr lang="en-US" i="1">
                <a:latin typeface="+mn-lt"/>
                <a:cs typeface="Calibri"/>
              </a:rPr>
              <a:t>System</a:t>
            </a:r>
            <a:r>
              <a:rPr lang="en-US">
                <a:latin typeface="+mn-lt"/>
                <a:cs typeface="Calibri"/>
              </a:rPr>
              <a:t> Operations Manual</a:t>
            </a:r>
            <a:br>
              <a:rPr lang="en-US">
                <a:latin typeface="+mn-lt"/>
                <a:cs typeface="Calibri"/>
              </a:rPr>
            </a:br>
            <a:endParaRPr lang="en-US">
              <a:latin typeface="+mn-lt"/>
              <a:ea typeface="Calibri"/>
            </a:endParaRPr>
          </a:p>
          <a:p>
            <a:pPr marL="267970" marR="631825" indent="-217170"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Calibri"/>
              </a:rPr>
              <a:t>Contact your System Administrator</a:t>
            </a:r>
            <a:endParaRPr lang="en-US">
              <a:latin typeface="+mn-lt"/>
              <a:ea typeface="Calibri"/>
              <a:cs typeface="Calibri"/>
            </a:endParaRPr>
          </a:p>
        </p:txBody>
      </p:sp>
      <p:pic>
        <p:nvPicPr>
          <p:cNvPr id="5" name="Picture 4" descr="A manual of a handheld device&#10;&#10;AI-generated content may be incorrect.">
            <a:extLst>
              <a:ext uri="{FF2B5EF4-FFF2-40B4-BE49-F238E27FC236}">
                <a16:creationId xmlns:a16="http://schemas.microsoft.com/office/drawing/2014/main" id="{12D5AD0F-718D-3551-5592-A49351D64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1" y="997526"/>
            <a:ext cx="2655036" cy="34359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879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A0A1-CC37-B0FB-F916-4F60BCA8F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04157-C1F1-18C9-C0CC-B44A4A6520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77DAE24-A8EC-0DF4-0388-37B366C1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Ensure Quality Sample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2A2A4A-7C1B-D30E-2BD7-66D6FA781E3F}"/>
              </a:ext>
            </a:extLst>
          </p:cNvPr>
          <p:cNvSpPr/>
          <p:nvPr/>
        </p:nvSpPr>
        <p:spPr>
          <a:xfrm>
            <a:off x="5129213" y="3135240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ED0D246-8249-9FBE-7894-28BFB04C7C6F}"/>
              </a:ext>
            </a:extLst>
          </p:cNvPr>
          <p:cNvSpPr/>
          <p:nvPr/>
        </p:nvSpPr>
        <p:spPr>
          <a:xfrm>
            <a:off x="7360444" y="3152445"/>
            <a:ext cx="681459" cy="16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80EEE9CA-BD7A-F1A6-8FE8-69DE71F3C7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93787" y="1806049"/>
            <a:ext cx="3230713" cy="3350685"/>
          </a:xfrm>
        </p:spPr>
        <p:txBody>
          <a:bodyPr/>
          <a:lstStyle/>
          <a:p>
            <a:pPr marL="50800" marR="631983">
              <a:buSzPct val="100000"/>
              <a:tabLst>
                <a:tab pos="1828800" algn="l"/>
              </a:tabLst>
            </a:pPr>
            <a:r>
              <a:rPr lang="en-US">
                <a:latin typeface="+mn-lt"/>
              </a:rPr>
              <a:t>Failure to handle the cartridge properly may cause Quality Check Failures</a:t>
            </a:r>
          </a:p>
          <a:p>
            <a:pPr marL="50800" marR="631983">
              <a:buSzPct val="100000"/>
              <a:tabLst>
                <a:tab pos="1828800" algn="l"/>
              </a:tabLst>
            </a:pPr>
            <a:endParaRPr lang="en-US">
              <a:latin typeface="+mn-lt"/>
            </a:endParaRPr>
          </a:p>
          <a:p>
            <a:pPr marL="50800" marR="631983">
              <a:buSzPct val="100000"/>
              <a:tabLst>
                <a:tab pos="1828800" algn="l"/>
              </a:tabLst>
            </a:pPr>
            <a:r>
              <a:rPr lang="en-US" b="1">
                <a:latin typeface="+mn-lt"/>
              </a:rPr>
              <a:t>MIX, MIX, MIX</a:t>
            </a:r>
            <a:r>
              <a:rPr lang="en-US">
                <a:latin typeface="+mn-lt"/>
              </a:rPr>
              <a:t>… Always mix properly and test promptly! </a:t>
            </a:r>
          </a:p>
        </p:txBody>
      </p:sp>
      <p:pic>
        <p:nvPicPr>
          <p:cNvPr id="3" name="Picture 2" descr="A blue exclamation mark in a triangle&#10;&#10;AI-generated content may be incorrect.">
            <a:extLst>
              <a:ext uri="{FF2B5EF4-FFF2-40B4-BE49-F238E27FC236}">
                <a16:creationId xmlns:a16="http://schemas.microsoft.com/office/drawing/2014/main" id="{A8D31DC3-0F71-F15B-DF99-07A195824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" y="1852296"/>
            <a:ext cx="730711" cy="720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318E2F-42CA-8F42-F081-A5152ED378E7}"/>
              </a:ext>
            </a:extLst>
          </p:cNvPr>
          <p:cNvSpPr txBox="1"/>
          <p:nvPr/>
        </p:nvSpPr>
        <p:spPr>
          <a:xfrm>
            <a:off x="384273" y="955964"/>
            <a:ext cx="474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631983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>
                <a:tab pos="1828800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ENSURE A QUALITY SAMPLE IS OBTAINED:</a:t>
            </a:r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772436EF-F99E-7B07-59FA-2509AE133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3" y="2954181"/>
            <a:ext cx="730711" cy="730711"/>
          </a:xfrm>
          <a:prstGeom prst="rect">
            <a:avLst/>
          </a:prstGeom>
        </p:spPr>
      </p:pic>
      <p:pic>
        <p:nvPicPr>
          <p:cNvPr id="10" name="Picture 9" descr="A blue and black device&#10;&#10;AI-generated content may be incorrect.">
            <a:extLst>
              <a:ext uri="{FF2B5EF4-FFF2-40B4-BE49-F238E27FC236}">
                <a16:creationId xmlns:a16="http://schemas.microsoft.com/office/drawing/2014/main" id="{40667BDC-8DF1-AE5A-EDB3-73308DFCF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83" y="1828738"/>
            <a:ext cx="760579" cy="767368"/>
          </a:xfrm>
          <a:prstGeom prst="rect">
            <a:avLst/>
          </a:prstGeom>
        </p:spPr>
      </p:pic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DD4F44A1-89D0-19A1-06B0-6ED7486C6814}"/>
              </a:ext>
            </a:extLst>
          </p:cNvPr>
          <p:cNvSpPr txBox="1">
            <a:spLocks/>
          </p:cNvSpPr>
          <p:nvPr/>
        </p:nvSpPr>
        <p:spPr>
          <a:xfrm>
            <a:off x="5810672" y="1828738"/>
            <a:ext cx="3230713" cy="275996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marR="631983">
              <a:buSzPct val="100000"/>
              <a:tabLst>
                <a:tab pos="1828800" algn="l"/>
              </a:tabLst>
            </a:pPr>
            <a:r>
              <a:rPr lang="en-US">
                <a:latin typeface="+mn-lt"/>
              </a:rPr>
              <a:t>Place instrument on a level, non-vibrating surface or in the base station during testing</a:t>
            </a:r>
            <a:br>
              <a:rPr lang="en-US">
                <a:latin typeface="+mn-lt"/>
              </a:rPr>
            </a:br>
            <a:endParaRPr lang="en-US">
              <a:latin typeface="+mn-lt"/>
            </a:endParaRPr>
          </a:p>
          <a:p>
            <a:pPr marL="50800" marR="631983">
              <a:buSzPct val="100000"/>
              <a:tabLst>
                <a:tab pos="1828800" algn="l"/>
              </a:tabLst>
            </a:pPr>
            <a:r>
              <a:rPr lang="en-US">
                <a:latin typeface="+mn-lt"/>
              </a:rPr>
              <a:t>Always correlate test results with the status of the patient</a:t>
            </a:r>
          </a:p>
        </p:txBody>
      </p:sp>
      <p:pic>
        <p:nvPicPr>
          <p:cNvPr id="15" name="Picture 14" descr="A blue line drawing of a person and a plus sign&#10;&#10;AI-generated content may be incorrect.">
            <a:extLst>
              <a:ext uri="{FF2B5EF4-FFF2-40B4-BE49-F238E27FC236}">
                <a16:creationId xmlns:a16="http://schemas.microsoft.com/office/drawing/2014/main" id="{D6830C7E-416C-56F3-5448-F06668548E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05" y="3215974"/>
            <a:ext cx="640762" cy="661216"/>
          </a:xfrm>
          <a:prstGeom prst="rect">
            <a:avLst/>
          </a:prstGeom>
        </p:spPr>
      </p:pic>
      <p:sp>
        <p:nvSpPr>
          <p:cNvPr id="16" name="object 12">
            <a:extLst>
              <a:ext uri="{FF2B5EF4-FFF2-40B4-BE49-F238E27FC236}">
                <a16:creationId xmlns:a16="http://schemas.microsoft.com/office/drawing/2014/main" id="{A71F9283-80E5-F70A-1A8C-352F6BD94823}"/>
              </a:ext>
            </a:extLst>
          </p:cNvPr>
          <p:cNvSpPr/>
          <p:nvPr/>
        </p:nvSpPr>
        <p:spPr>
          <a:xfrm rot="16200000" flipV="1">
            <a:off x="3517742" y="2713365"/>
            <a:ext cx="1931867" cy="176647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67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B3A3A-7F05-63FD-9C51-96641BC6D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66805D97-2ED9-394F-1E9B-81824DCEA1CC}"/>
              </a:ext>
            </a:extLst>
          </p:cNvPr>
          <p:cNvSpPr txBox="1"/>
          <p:nvPr/>
        </p:nvSpPr>
        <p:spPr>
          <a:xfrm>
            <a:off x="511776" y="1130044"/>
            <a:ext cx="38968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10">
                <a:solidFill>
                  <a:srgbClr val="009CDE"/>
                </a:solidFill>
                <a:latin typeface="Calibri"/>
                <a:cs typeface="Calibri"/>
              </a:rPr>
              <a:t>NOW THAT YOU HAVE COMPLETED THIS LESSON, YOU SHOULD BE ABLE TO: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94DB2BF-7AC2-97A8-74AA-2800851B0F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AFC14F6-2FB1-B5DC-D481-FBB32C10F9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/>
              <a:t>Summary</a:t>
            </a:r>
            <a:endParaRPr spc="-1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C33C7-109A-3FF0-F0E5-D4F5FFA20D47}"/>
              </a:ext>
            </a:extLst>
          </p:cNvPr>
          <p:cNvSpPr txBox="1"/>
          <p:nvPr/>
        </p:nvSpPr>
        <p:spPr>
          <a:xfrm>
            <a:off x="483664" y="3579721"/>
            <a:ext cx="44997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401955">
              <a:spcBef>
                <a:spcPts val="994"/>
              </a:spcBef>
            </a:pPr>
            <a:r>
              <a:rPr lang="en-US" sz="1050" b="0">
                <a:solidFill>
                  <a:srgbClr val="00AFEF"/>
                </a:solidFill>
                <a:cs typeface="Georgia"/>
              </a:rPr>
              <a:t>For</a:t>
            </a:r>
            <a:r>
              <a:rPr lang="en-US" sz="1050" b="0" spc="-15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>
                <a:solidFill>
                  <a:srgbClr val="00AFEF"/>
                </a:solidFill>
                <a:cs typeface="Georgia"/>
              </a:rPr>
              <a:t>more</a:t>
            </a:r>
            <a:r>
              <a:rPr lang="en-US" sz="1050" b="0" spc="-19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>
                <a:solidFill>
                  <a:srgbClr val="00AFEF"/>
                </a:solidFill>
                <a:cs typeface="Georgia"/>
              </a:rPr>
              <a:t>information</a:t>
            </a:r>
            <a:r>
              <a:rPr lang="en-US" sz="1050" b="0" spc="-34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>
                <a:solidFill>
                  <a:srgbClr val="00AFEF"/>
                </a:solidFill>
                <a:cs typeface="Georgia"/>
              </a:rPr>
              <a:t>refer</a:t>
            </a:r>
            <a:r>
              <a:rPr lang="en-US" sz="1050" b="0" spc="4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>
                <a:solidFill>
                  <a:srgbClr val="00AFEF"/>
                </a:solidFill>
                <a:cs typeface="Georgia"/>
              </a:rPr>
              <a:t>to</a:t>
            </a:r>
            <a:r>
              <a:rPr lang="en-US" sz="1050" b="0" spc="-15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>
                <a:solidFill>
                  <a:srgbClr val="00AFEF"/>
                </a:solidFill>
                <a:cs typeface="Georgia"/>
              </a:rPr>
              <a:t>the</a:t>
            </a:r>
            <a:r>
              <a:rPr lang="en-US" sz="1050" b="0" spc="-4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 i="1" spc="-8" err="1">
                <a:solidFill>
                  <a:srgbClr val="00AFEF"/>
                </a:solidFill>
                <a:cs typeface="Georgia"/>
              </a:rPr>
              <a:t>i</a:t>
            </a:r>
            <a:r>
              <a:rPr lang="en-US" sz="1050" b="0" i="1" spc="-8">
                <a:solidFill>
                  <a:srgbClr val="00AFEF"/>
                </a:solidFill>
                <a:cs typeface="Georgia"/>
              </a:rPr>
              <a:t>-</a:t>
            </a:r>
            <a:r>
              <a:rPr lang="en-US" sz="1050" b="0" i="1">
                <a:solidFill>
                  <a:srgbClr val="00AFEF"/>
                </a:solidFill>
                <a:cs typeface="Georgia"/>
              </a:rPr>
              <a:t>STAT</a:t>
            </a:r>
            <a:r>
              <a:rPr lang="en-US" sz="1050" b="0" spc="-26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 i="1" spc="-8" err="1">
                <a:solidFill>
                  <a:srgbClr val="00AFEF"/>
                </a:solidFill>
                <a:cs typeface="Georgia"/>
              </a:rPr>
              <a:t>Alinity</a:t>
            </a:r>
            <a:r>
              <a:rPr lang="en-US" sz="1050" b="0" i="1" spc="-8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 i="1">
                <a:solidFill>
                  <a:srgbClr val="00AFEF"/>
                </a:solidFill>
                <a:cs typeface="Georgia"/>
              </a:rPr>
              <a:t>Getting</a:t>
            </a:r>
            <a:r>
              <a:rPr lang="en-US" sz="1050" b="0" i="1" spc="-26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 i="1">
                <a:solidFill>
                  <a:srgbClr val="00AFEF"/>
                </a:solidFill>
                <a:cs typeface="Georgia"/>
              </a:rPr>
              <a:t>Started</a:t>
            </a:r>
            <a:r>
              <a:rPr lang="en-US" sz="1050" b="0" i="1" spc="-23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 i="1">
                <a:solidFill>
                  <a:srgbClr val="00AFEF"/>
                </a:solidFill>
                <a:cs typeface="Georgia"/>
              </a:rPr>
              <a:t>Guides</a:t>
            </a:r>
            <a:r>
              <a:rPr lang="en-US" sz="1050" b="0">
                <a:solidFill>
                  <a:srgbClr val="00AFEF"/>
                </a:solidFill>
                <a:cs typeface="Georgia"/>
              </a:rPr>
              <a:t>,</a:t>
            </a:r>
            <a:r>
              <a:rPr lang="en-US" sz="1050" b="0" spc="-11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 i="1">
                <a:solidFill>
                  <a:srgbClr val="00AFEF"/>
                </a:solidFill>
                <a:cs typeface="Georgia"/>
              </a:rPr>
              <a:t>System</a:t>
            </a:r>
            <a:r>
              <a:rPr lang="en-US" sz="1050" b="0" i="1" spc="-38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 i="1" spc="-8">
                <a:solidFill>
                  <a:srgbClr val="00AFEF"/>
                </a:solidFill>
                <a:cs typeface="Georgia"/>
              </a:rPr>
              <a:t>Operations </a:t>
            </a:r>
            <a:r>
              <a:rPr lang="en-US" sz="1050" b="0" i="1">
                <a:solidFill>
                  <a:srgbClr val="00AFEF"/>
                </a:solidFill>
                <a:cs typeface="Georgia"/>
              </a:rPr>
              <a:t>Manual</a:t>
            </a:r>
            <a:r>
              <a:rPr lang="en-US" sz="1050" b="0">
                <a:solidFill>
                  <a:srgbClr val="00AFEF"/>
                </a:solidFill>
                <a:cs typeface="Georgia"/>
              </a:rPr>
              <a:t>,</a:t>
            </a:r>
            <a:r>
              <a:rPr lang="en-US" sz="1050" b="0" spc="-38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>
                <a:solidFill>
                  <a:srgbClr val="00AFEF"/>
                </a:solidFill>
                <a:cs typeface="Georgia"/>
              </a:rPr>
              <a:t>and</a:t>
            </a:r>
            <a:r>
              <a:rPr lang="en-US" sz="1050" b="0" spc="-23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 i="1">
                <a:solidFill>
                  <a:srgbClr val="00AFEF"/>
                </a:solidFill>
                <a:cs typeface="Georgia"/>
              </a:rPr>
              <a:t>Quick</a:t>
            </a:r>
            <a:r>
              <a:rPr lang="en-US" sz="1050" b="0" i="1" spc="-38">
                <a:solidFill>
                  <a:srgbClr val="00AFEF"/>
                </a:solidFill>
                <a:cs typeface="Georgia"/>
              </a:rPr>
              <a:t> </a:t>
            </a:r>
            <a:r>
              <a:rPr lang="en-US" sz="1050" b="0" i="1">
                <a:solidFill>
                  <a:srgbClr val="00AFEF"/>
                </a:solidFill>
                <a:cs typeface="Georgia"/>
              </a:rPr>
              <a:t>Reference</a:t>
            </a:r>
            <a:r>
              <a:rPr lang="en-US" sz="1050" b="0" i="1" spc="-8">
                <a:solidFill>
                  <a:srgbClr val="00AFEF"/>
                </a:solidFill>
                <a:cs typeface="Georgia"/>
              </a:rPr>
              <a:t> Guide</a:t>
            </a:r>
            <a:r>
              <a:rPr lang="en-US" sz="1050" b="0" spc="-8">
                <a:solidFill>
                  <a:srgbClr val="00AFEF"/>
                </a:solidFill>
                <a:cs typeface="Georgia"/>
              </a:rPr>
              <a:t>.</a:t>
            </a:r>
            <a:endParaRPr lang="en-US" sz="1050">
              <a:cs typeface="Georgia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50FDFA6-AEB1-DC5E-1967-ED22299ACE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9416" y="2606719"/>
            <a:ext cx="1371600" cy="1371600"/>
          </a:xfrm>
          <a:prstGeom prst="rect">
            <a:avLst/>
          </a:prstGeom>
          <a:ln>
            <a:noFill/>
          </a:ln>
          <a:effectLst>
            <a:outerShdw blurRad="3175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7F1B2BB0-8234-0DF5-5756-C52BEA51A5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9416" y="1153608"/>
            <a:ext cx="1371600" cy="1371600"/>
          </a:xfrm>
          <a:prstGeom prst="rect">
            <a:avLst/>
          </a:prstGeom>
          <a:ln>
            <a:noFill/>
          </a:ln>
          <a:effectLst>
            <a:outerShdw blurRad="3175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6" name="object 7">
            <a:extLst>
              <a:ext uri="{FF2B5EF4-FFF2-40B4-BE49-F238E27FC236}">
                <a16:creationId xmlns:a16="http://schemas.microsoft.com/office/drawing/2014/main" id="{7C1A7CC7-CDAE-D1B0-6D9D-B59ECBA2399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4055" y="669121"/>
            <a:ext cx="2569945" cy="398341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23DF6C-4B35-A1C3-6186-178698ABA47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541016" y="1757548"/>
            <a:ext cx="786059" cy="81860"/>
          </a:xfrm>
          <a:prstGeom prst="line">
            <a:avLst/>
          </a:prstGeom>
          <a:ln w="19050" cap="rnd">
            <a:solidFill>
              <a:schemeClr val="accent4"/>
            </a:solidFill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7399AD-8E83-5927-5E31-D4D0AD5AF146}"/>
              </a:ext>
            </a:extLst>
          </p:cNvPr>
          <p:cNvCxnSpPr>
            <a:cxnSpLocks/>
          </p:cNvCxnSpPr>
          <p:nvPr/>
        </p:nvCxnSpPr>
        <p:spPr>
          <a:xfrm flipV="1">
            <a:off x="6541016" y="1745673"/>
            <a:ext cx="790018" cy="1513432"/>
          </a:xfrm>
          <a:prstGeom prst="line">
            <a:avLst/>
          </a:prstGeom>
          <a:ln w="19050" cap="rnd">
            <a:solidFill>
              <a:schemeClr val="accent4"/>
            </a:solidFill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4">
            <a:extLst>
              <a:ext uri="{FF2B5EF4-FFF2-40B4-BE49-F238E27FC236}">
                <a16:creationId xmlns:a16="http://schemas.microsoft.com/office/drawing/2014/main" id="{BD3715AA-048A-61EE-D5E6-6CF4A4B6B7F8}"/>
              </a:ext>
            </a:extLst>
          </p:cNvPr>
          <p:cNvSpPr txBox="1"/>
          <p:nvPr/>
        </p:nvSpPr>
        <p:spPr>
          <a:xfrm>
            <a:off x="529371" y="1938930"/>
            <a:ext cx="42214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600">
                <a:cs typeface="Georgia"/>
              </a:rPr>
              <a:t>Define the term “Quality Check Failure”</a:t>
            </a:r>
            <a:endParaRPr sz="1600" i="1">
              <a:cs typeface="Georgia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42F7D16C-78E7-BC12-382C-00A85FB24172}"/>
              </a:ext>
            </a:extLst>
          </p:cNvPr>
          <p:cNvSpPr txBox="1"/>
          <p:nvPr/>
        </p:nvSpPr>
        <p:spPr>
          <a:xfrm>
            <a:off x="531026" y="2454352"/>
            <a:ext cx="4127661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600">
                <a:cs typeface="Georgia"/>
              </a:rPr>
              <a:t>Explain how to proceed when Quality Check Code and Troubleshooting messages appear on the instrument’s screen</a:t>
            </a:r>
            <a:endParaRPr sz="1600">
              <a:cs typeface="Georgia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32CDE4AD-E110-8DF3-2C96-0E50C2BEFACC}"/>
              </a:ext>
            </a:extLst>
          </p:cNvPr>
          <p:cNvSpPr/>
          <p:nvPr/>
        </p:nvSpPr>
        <p:spPr>
          <a:xfrm flipV="1">
            <a:off x="511776" y="2299035"/>
            <a:ext cx="4229889" cy="45719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6FF157F7-C7EE-36CB-DE6D-0838E7947319}"/>
              </a:ext>
            </a:extLst>
          </p:cNvPr>
          <p:cNvSpPr/>
          <p:nvPr/>
        </p:nvSpPr>
        <p:spPr>
          <a:xfrm>
            <a:off x="529371" y="3432301"/>
            <a:ext cx="4229889" cy="45719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77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0" y="569913"/>
            <a:ext cx="8137525" cy="390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pc="-10"/>
              <a:t>Summary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C768D-0371-7834-5D97-86CF784BF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723" y="1501645"/>
            <a:ext cx="7742022" cy="2674620"/>
          </a:xfrm>
        </p:spPr>
        <p:txBody>
          <a:bodyPr/>
          <a:lstStyle/>
          <a:p>
            <a:r>
              <a:rPr lang="en-US" sz="3600"/>
              <a:t>Congratulations!</a:t>
            </a: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5074D917-A1B7-6D2F-361E-5DDCC503BA1B}"/>
              </a:ext>
            </a:extLst>
          </p:cNvPr>
          <p:cNvSpPr txBox="1"/>
          <p:nvPr/>
        </p:nvSpPr>
        <p:spPr>
          <a:xfrm>
            <a:off x="532654" y="2149056"/>
            <a:ext cx="544481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You</a:t>
            </a:r>
            <a:r>
              <a:rPr kumimoji="0" sz="2400" b="0" i="0" u="none" strike="noStrike" kern="1200" cap="none" spc="1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</a:t>
            </a:r>
            <a:r>
              <a:rPr kumimoji="0" sz="2400" b="0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have</a:t>
            </a:r>
            <a:r>
              <a:rPr kumimoji="0" sz="2400" b="0" i="0" u="none" strike="noStrike" kern="1200" cap="none" spc="10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</a:t>
            </a:r>
            <a:r>
              <a:rPr kumimoji="0" sz="2400" b="0" i="0" u="none" strike="noStrike" kern="1200" cap="none" spc="7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completed</a:t>
            </a:r>
            <a:r>
              <a:rPr kumimoji="0" sz="2400" b="0" i="0" u="none" strike="noStrike" kern="1200" cap="none" spc="10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the</a:t>
            </a:r>
            <a:r>
              <a:rPr kumimoji="0" lang="en-US" sz="2400" b="0" i="0" u="none" strike="noStrike" kern="1200" cap="none" spc="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lesson </a:t>
            </a:r>
            <a:br>
              <a:rPr kumimoji="0" lang="en-US" sz="2400" b="0" i="0" u="none" strike="noStrike" kern="1200" cap="none" spc="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i-STAT Alinity – Troubleshooting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Brandon Grotesque Regula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936350-9767-BB60-BC4E-A2C6234BF7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6138" r="9117" b="15420"/>
          <a:stretch/>
        </p:blipFill>
        <p:spPr>
          <a:xfrm>
            <a:off x="4770947" y="173901"/>
            <a:ext cx="4234613" cy="4543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88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330054"/>
            <a:ext cx="6335203" cy="1234440"/>
          </a:xfrm>
        </p:spPr>
        <p:txBody>
          <a:bodyPr/>
          <a:lstStyle/>
          <a:p>
            <a:pPr marL="12700">
              <a:lnSpc>
                <a:spcPts val="3650"/>
              </a:lnSpc>
            </a:pPr>
            <a:r>
              <a:rPr lang="en-US" sz="3600">
                <a:solidFill>
                  <a:srgbClr val="FFFFFF"/>
                </a:solidFill>
                <a:cs typeface="Georgia"/>
              </a:rPr>
              <a:t>Troubleshooting</a:t>
            </a:r>
            <a:r>
              <a:rPr lang="en-US" sz="3600">
                <a:solidFill>
                  <a:srgbClr val="FFFFFF"/>
                </a:solidFill>
                <a:latin typeface="+mn-lt"/>
                <a:cs typeface="Georgia"/>
              </a:rPr>
              <a:t> </a:t>
            </a:r>
            <a:endParaRPr lang="en-US" sz="360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1749981"/>
            <a:ext cx="8138159" cy="480060"/>
          </a:xfrm>
        </p:spPr>
        <p:txBody>
          <a:bodyPr/>
          <a:lstStyle/>
          <a:p>
            <a:r>
              <a:rPr lang="en-US" cap="none">
                <a:solidFill>
                  <a:schemeClr val="bg1"/>
                </a:solidFill>
              </a:rPr>
              <a:t>I-STAT ALINITY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853A2-5C5E-1A98-D8E0-AB0F693A78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4576" r="9117" b="-4576"/>
          <a:stretch/>
        </p:blipFill>
        <p:spPr>
          <a:xfrm>
            <a:off x="4195984" y="-593678"/>
            <a:ext cx="4234613" cy="6638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98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0195" y="1628346"/>
            <a:ext cx="511127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600">
                <a:cs typeface="Georgia"/>
              </a:rPr>
              <a:t>Define the term “Quality Check Failure”</a:t>
            </a:r>
            <a:endParaRPr sz="1600" i="1"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850" y="2143768"/>
            <a:ext cx="439724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600" dirty="0">
                <a:cs typeface="Georgia"/>
              </a:rPr>
              <a:t>Explain how to proceed on common troubleshooting issues when troubleshooting messages appear on the instrument’s screen</a:t>
            </a:r>
            <a:endParaRPr sz="1600" dirty="0"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600" y="1216046"/>
            <a:ext cx="3039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>
                <a:solidFill>
                  <a:srgbClr val="009CDE"/>
                </a:solidFill>
                <a:latin typeface="Calibri"/>
                <a:cs typeface="Calibri"/>
              </a:rPr>
              <a:t>UNDERSTAND</a:t>
            </a:r>
            <a:r>
              <a:rPr sz="1800" spc="-35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800">
                <a:solidFill>
                  <a:srgbClr val="009CDE"/>
                </a:solidFill>
                <a:latin typeface="Calibri"/>
                <a:cs typeface="Calibri"/>
              </a:rPr>
              <a:t>THE</a:t>
            </a:r>
            <a:r>
              <a:rPr sz="1800" spc="-3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rgbClr val="009CDE"/>
                </a:solidFill>
                <a:latin typeface="Calibri"/>
                <a:cs typeface="Calibri"/>
              </a:rPr>
              <a:t>FOLLOWING: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BB71705-DB00-772A-30E1-21C8CD33B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Learning</a:t>
            </a:r>
            <a:r>
              <a:rPr spc="-55"/>
              <a:t> </a:t>
            </a:r>
            <a:r>
              <a:rPr spc="-10"/>
              <a:t>Objectives</a:t>
            </a:r>
          </a:p>
        </p:txBody>
      </p:sp>
      <p:sp>
        <p:nvSpPr>
          <p:cNvPr id="12" name="object 12"/>
          <p:cNvSpPr/>
          <p:nvPr/>
        </p:nvSpPr>
        <p:spPr>
          <a:xfrm flipV="1">
            <a:off x="482600" y="1988451"/>
            <a:ext cx="4229889" cy="45719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AC37BFE0-A1C7-0D5C-D015-E0F0BA011E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9416" y="2606719"/>
            <a:ext cx="1371600" cy="1371600"/>
          </a:xfrm>
          <a:prstGeom prst="rect">
            <a:avLst/>
          </a:prstGeom>
          <a:ln w="9525">
            <a:noFill/>
          </a:ln>
          <a:effectLst>
            <a:outerShdw blurRad="3175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1" name="object 6">
            <a:extLst>
              <a:ext uri="{FF2B5EF4-FFF2-40B4-BE49-F238E27FC236}">
                <a16:creationId xmlns:a16="http://schemas.microsoft.com/office/drawing/2014/main" id="{C3092B8B-FD10-DA61-CE80-E23A075AD42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9416" y="1153608"/>
            <a:ext cx="1371600" cy="1371600"/>
          </a:xfrm>
          <a:prstGeom prst="rect">
            <a:avLst/>
          </a:prstGeom>
          <a:ln w="9525">
            <a:noFill/>
          </a:ln>
          <a:effectLst>
            <a:outerShdw blurRad="3175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id="{10AA894E-C0D4-E3A4-3DE4-5F22F628742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4055" y="669121"/>
            <a:ext cx="2569945" cy="398341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9A445A-AD09-D618-B34D-6DC291691886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541016" y="1757548"/>
            <a:ext cx="786059" cy="81860"/>
          </a:xfrm>
          <a:prstGeom prst="line">
            <a:avLst/>
          </a:prstGeom>
          <a:ln w="19050" cap="rnd">
            <a:solidFill>
              <a:schemeClr val="accent4"/>
            </a:solidFill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6D2F59-196E-F12D-352F-D6C31817A9EA}"/>
              </a:ext>
            </a:extLst>
          </p:cNvPr>
          <p:cNvCxnSpPr>
            <a:cxnSpLocks/>
          </p:cNvCxnSpPr>
          <p:nvPr/>
        </p:nvCxnSpPr>
        <p:spPr>
          <a:xfrm flipV="1">
            <a:off x="6541016" y="1745673"/>
            <a:ext cx="790018" cy="1513432"/>
          </a:xfrm>
          <a:prstGeom prst="line">
            <a:avLst/>
          </a:prstGeom>
          <a:ln w="19050" cap="rnd">
            <a:solidFill>
              <a:schemeClr val="accent4"/>
            </a:solidFill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5">
            <a:extLst>
              <a:ext uri="{FF2B5EF4-FFF2-40B4-BE49-F238E27FC236}">
                <a16:creationId xmlns:a16="http://schemas.microsoft.com/office/drawing/2014/main" id="{6920750D-35C6-B0DC-84C0-F2D85021410F}"/>
              </a:ext>
            </a:extLst>
          </p:cNvPr>
          <p:cNvSpPr txBox="1"/>
          <p:nvPr/>
        </p:nvSpPr>
        <p:spPr>
          <a:xfrm>
            <a:off x="482600" y="3151633"/>
            <a:ext cx="439724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150" algn="l"/>
              </a:tabLst>
            </a:pPr>
            <a:r>
              <a:rPr lang="en-US" sz="1600" dirty="0">
                <a:cs typeface="Georgia"/>
              </a:rPr>
              <a:t>Explain how to proceed when a Quality Check Failure Code appears on the instrument's screen</a:t>
            </a:r>
            <a:endParaRPr sz="1600" dirty="0">
              <a:cs typeface="Georgia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C6427E41-C6F5-AC5E-513E-1F27C2DE10AD}"/>
              </a:ext>
            </a:extLst>
          </p:cNvPr>
          <p:cNvSpPr/>
          <p:nvPr/>
        </p:nvSpPr>
        <p:spPr>
          <a:xfrm flipV="1">
            <a:off x="463350" y="2996316"/>
            <a:ext cx="4229889" cy="45719"/>
          </a:xfrm>
          <a:custGeom>
            <a:avLst/>
            <a:gdLst/>
            <a:ahLst/>
            <a:cxnLst/>
            <a:rect l="l" t="t" r="r" b="b"/>
            <a:pathLst>
              <a:path w="508635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009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62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6A863-AD69-1DA0-EE09-00A98B196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5481CC-C41E-0DDF-158F-56F52BC0FB60}"/>
              </a:ext>
            </a:extLst>
          </p:cNvPr>
          <p:cNvGrpSpPr/>
          <p:nvPr/>
        </p:nvGrpSpPr>
        <p:grpSpPr>
          <a:xfrm>
            <a:off x="3443203" y="1203627"/>
            <a:ext cx="5032124" cy="2574083"/>
            <a:chOff x="2408488" y="1854170"/>
            <a:chExt cx="5751064" cy="2835929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E9D83268-8DC7-9BC8-4A38-985CFF8B973C}"/>
                </a:ext>
              </a:extLst>
            </p:cNvPr>
            <p:cNvPicPr/>
            <p:nvPr/>
          </p:nvPicPr>
          <p:blipFill>
            <a:blip r:embed="rId4" cstate="print"/>
            <a:srcRect l="7227" t="9604" r="7598"/>
            <a:stretch/>
          </p:blipFill>
          <p:spPr>
            <a:xfrm>
              <a:off x="2408488" y="1867526"/>
              <a:ext cx="2722122" cy="2822573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AB621817-3374-801A-6198-4ABEB3C98B9C}"/>
                </a:ext>
              </a:extLst>
            </p:cNvPr>
            <p:cNvPicPr/>
            <p:nvPr/>
          </p:nvPicPr>
          <p:blipFill>
            <a:blip r:embed="rId5" cstate="print"/>
            <a:srcRect l="4998" t="9679" r="7027"/>
            <a:stretch/>
          </p:blipFill>
          <p:spPr>
            <a:xfrm>
              <a:off x="5349303" y="1854170"/>
              <a:ext cx="2810249" cy="2820221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92825CF-C13E-0176-85A2-8D0E6FDAA7EA}"/>
              </a:ext>
            </a:extLst>
          </p:cNvPr>
          <p:cNvSpPr/>
          <p:nvPr/>
        </p:nvSpPr>
        <p:spPr>
          <a:xfrm>
            <a:off x="6734746" y="3997510"/>
            <a:ext cx="1655179" cy="462987"/>
          </a:xfrm>
          <a:prstGeom prst="rect">
            <a:avLst/>
          </a:prstGeom>
          <a:noFill/>
          <a:ln>
            <a:noFill/>
          </a:ln>
          <a:effectLst>
            <a:outerShdw blurRad="317500" dist="381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455C3-3895-65DE-333A-04A57651EFFF}"/>
              </a:ext>
            </a:extLst>
          </p:cNvPr>
          <p:cNvSpPr/>
          <p:nvPr/>
        </p:nvSpPr>
        <p:spPr>
          <a:xfrm>
            <a:off x="4138157" y="3997510"/>
            <a:ext cx="1655179" cy="462987"/>
          </a:xfrm>
          <a:prstGeom prst="rect">
            <a:avLst/>
          </a:prstGeom>
          <a:noFill/>
          <a:ln>
            <a:noFill/>
          </a:ln>
          <a:effectLst>
            <a:outerShdw blurRad="317500" dist="381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C40A63-C23E-8B8B-41B6-8123A6C02673}"/>
              </a:ext>
            </a:extLst>
          </p:cNvPr>
          <p:cNvGrpSpPr/>
          <p:nvPr/>
        </p:nvGrpSpPr>
        <p:grpSpPr>
          <a:xfrm>
            <a:off x="3277421" y="3852343"/>
            <a:ext cx="1015591" cy="286136"/>
            <a:chOff x="3159657" y="4174361"/>
            <a:chExt cx="1015591" cy="286136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D539D72-5483-4698-FFFC-20D0491BC5A1}"/>
                </a:ext>
              </a:extLst>
            </p:cNvPr>
            <p:cNvSpPr txBox="1"/>
            <p:nvPr/>
          </p:nvSpPr>
          <p:spPr>
            <a:xfrm>
              <a:off x="3159657" y="4174361"/>
              <a:ext cx="896017" cy="286136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algn="ctr">
                <a:spcBef>
                  <a:spcPts val="71"/>
                </a:spcBef>
              </a:pPr>
              <a:r>
                <a:rPr b="1" cap="all" spc="-8">
                  <a:solidFill>
                    <a:schemeClr val="tx2"/>
                  </a:solidFill>
                  <a:cs typeface="Georgia"/>
                </a:rPr>
                <a:t>Cause</a:t>
              </a:r>
              <a:endParaRPr cap="all">
                <a:solidFill>
                  <a:schemeClr val="tx2"/>
                </a:solidFill>
                <a:cs typeface="Georgia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0BE19CCF-5EDA-F857-B197-11B117538D0B}"/>
                </a:ext>
              </a:extLst>
            </p:cNvPr>
            <p:cNvSpPr/>
            <p:nvPr/>
          </p:nvSpPr>
          <p:spPr>
            <a:xfrm>
              <a:off x="3992368" y="4249817"/>
              <a:ext cx="182880" cy="13716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9797F9-79AE-E6CE-13B8-4DADBFF6EB4E}"/>
              </a:ext>
            </a:extLst>
          </p:cNvPr>
          <p:cNvGrpSpPr/>
          <p:nvPr/>
        </p:nvGrpSpPr>
        <p:grpSpPr>
          <a:xfrm>
            <a:off x="5856158" y="3852343"/>
            <a:ext cx="1595827" cy="286136"/>
            <a:chOff x="6392851" y="4205180"/>
            <a:chExt cx="1595827" cy="286136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B530CF9A-1729-6E1C-BF4B-D976EDA845A9}"/>
                </a:ext>
              </a:extLst>
            </p:cNvPr>
            <p:cNvSpPr txBox="1"/>
            <p:nvPr/>
          </p:nvSpPr>
          <p:spPr>
            <a:xfrm>
              <a:off x="6392851" y="4205180"/>
              <a:ext cx="1504387" cy="286136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algn="ctr">
                <a:spcBef>
                  <a:spcPts val="71"/>
                </a:spcBef>
              </a:pPr>
              <a:r>
                <a:rPr b="1" cap="all" spc="-8">
                  <a:solidFill>
                    <a:schemeClr val="accent6"/>
                  </a:solidFill>
                  <a:cs typeface="Georgia"/>
                </a:rPr>
                <a:t>Resolution</a:t>
              </a:r>
              <a:endParaRPr cap="all">
                <a:solidFill>
                  <a:schemeClr val="accent6"/>
                </a:solidFill>
                <a:cs typeface="Georgia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0AB4A4A2-465F-42E8-A0D6-5D96CC682CC0}"/>
                </a:ext>
              </a:extLst>
            </p:cNvPr>
            <p:cNvSpPr/>
            <p:nvPr/>
          </p:nvSpPr>
          <p:spPr>
            <a:xfrm>
              <a:off x="7805798" y="4296457"/>
              <a:ext cx="182880" cy="1371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7AF37-3788-028D-D82C-B8914788674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F84243B-2AE6-2545-9C55-58952AF7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Troubleshooting Overview 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DEEFB6C7-D3BA-13FE-4FD8-36820AB5E9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024" y="1519777"/>
            <a:ext cx="3556024" cy="1536395"/>
          </a:xfrm>
        </p:spPr>
        <p:txBody>
          <a:bodyPr/>
          <a:lstStyle/>
          <a:p>
            <a:pPr>
              <a:lnSpc>
                <a:spcPts val="1900"/>
              </a:lnSpc>
            </a:pPr>
            <a:r>
              <a:rPr lang="en-US" sz="1800" b="1">
                <a:solidFill>
                  <a:schemeClr val="accent3"/>
                </a:solidFill>
                <a:latin typeface="+mn-lt"/>
              </a:rPr>
              <a:t>i-STAT ALINITY </a:t>
            </a:r>
            <a:br>
              <a:rPr lang="en-US" sz="1800" b="1">
                <a:solidFill>
                  <a:schemeClr val="accent3"/>
                </a:solidFill>
                <a:latin typeface="+mn-lt"/>
              </a:rPr>
            </a:br>
            <a:r>
              <a:rPr lang="en-US" sz="1800" b="1">
                <a:solidFill>
                  <a:schemeClr val="accent3"/>
                </a:solidFill>
                <a:latin typeface="+mn-lt"/>
              </a:rPr>
              <a:t>QUALITY SYSTEM </a:t>
            </a:r>
          </a:p>
          <a:p>
            <a:pPr marL="271463" marR="631983" indent="-220663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>
                <a:latin typeface="+mn-lt"/>
              </a:rPr>
              <a:t>Performs numerous quality checks during test cycle</a:t>
            </a:r>
            <a:br>
              <a:rPr lang="en-US">
                <a:latin typeface="+mn-lt"/>
              </a:rPr>
            </a:br>
            <a:endParaRPr lang="en-US">
              <a:latin typeface="+mn-lt"/>
            </a:endParaRPr>
          </a:p>
          <a:p>
            <a:pPr marL="271463" marR="631983" indent="-220663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>
                <a:latin typeface="+mn-lt"/>
              </a:rPr>
              <a:t>Quality Check Failure (QCF)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49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9905EC-4120-479A-BE38-7D1BDC7CE0F0}"/>
              </a:ext>
            </a:extLst>
          </p:cNvPr>
          <p:cNvSpPr txBox="1">
            <a:spLocks/>
          </p:cNvSpPr>
          <p:nvPr/>
        </p:nvSpPr>
        <p:spPr>
          <a:xfrm>
            <a:off x="502920" y="2331719"/>
            <a:ext cx="8138160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FFFFFF"/>
                </a:solidFill>
                <a:cs typeface="Georgia"/>
              </a:rPr>
              <a:t>Troubleshooting Message 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415203-1829-E4B3-BC75-32D6F83C7260}"/>
              </a:ext>
            </a:extLst>
          </p:cNvPr>
          <p:cNvSpPr txBox="1">
            <a:spLocks/>
          </p:cNvSpPr>
          <p:nvPr/>
        </p:nvSpPr>
        <p:spPr>
          <a:xfrm>
            <a:off x="502920" y="1995814"/>
            <a:ext cx="8138160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err="1">
                <a:solidFill>
                  <a:schemeClr val="accent1"/>
                </a:solidFill>
                <a:latin typeface="+mn-lt"/>
              </a:rPr>
              <a:t>i</a:t>
            </a:r>
            <a:r>
              <a:rPr lang="en-US">
                <a:solidFill>
                  <a:schemeClr val="accent1"/>
                </a:solidFill>
                <a:latin typeface="+mn-lt"/>
              </a:rPr>
              <a:t>-STAT ALINITY TROUBLESHOOTING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7A101EC-AD8C-4F34-A130-B9B73776BA92}"/>
              </a:ext>
            </a:extLst>
          </p:cNvPr>
          <p:cNvSpPr txBox="1"/>
          <p:nvPr/>
        </p:nvSpPr>
        <p:spPr>
          <a:xfrm>
            <a:off x="50292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13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CC4A3-CF4F-255E-7FD2-F7C43E93F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8E691-7380-C245-D468-AE6E87D180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B7BBE75-DC53-94D9-7CF7-4134389F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18" y="499901"/>
            <a:ext cx="8138160" cy="390526"/>
          </a:xfrm>
        </p:spPr>
        <p:txBody>
          <a:bodyPr/>
          <a:lstStyle/>
          <a:p>
            <a:r>
              <a:rPr lang="en-US"/>
              <a:t>Low Battery 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2EDBEB18-1D10-AEF6-44A3-ED2DDCD63F20}"/>
              </a:ext>
            </a:extLst>
          </p:cNvPr>
          <p:cNvSpPr txBox="1"/>
          <p:nvPr/>
        </p:nvSpPr>
        <p:spPr>
          <a:xfrm>
            <a:off x="4497644" y="989844"/>
            <a:ext cx="1504387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accent6"/>
                </a:solidFill>
                <a:cs typeface="Georgia"/>
              </a:rPr>
              <a:t>Resolution</a:t>
            </a:r>
            <a:endParaRPr sz="1600" cap="all">
              <a:solidFill>
                <a:schemeClr val="accent6"/>
              </a:solidFill>
              <a:cs typeface="Georgia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BFFE32B-E940-1CC6-9C22-59C83CBA8D3C}"/>
              </a:ext>
            </a:extLst>
          </p:cNvPr>
          <p:cNvSpPr txBox="1"/>
          <p:nvPr/>
        </p:nvSpPr>
        <p:spPr>
          <a:xfrm>
            <a:off x="537022" y="989844"/>
            <a:ext cx="896017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tx2"/>
                </a:solidFill>
                <a:cs typeface="Georgia"/>
              </a:rPr>
              <a:t>Cause</a:t>
            </a:r>
            <a:endParaRPr sz="1600" cap="all">
              <a:solidFill>
                <a:schemeClr val="tx2"/>
              </a:solidFill>
              <a:cs typeface="Georgia"/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E53BCD7-AAEF-6E8C-664D-09E96C40FF8F}"/>
              </a:ext>
            </a:extLst>
          </p:cNvPr>
          <p:cNvSpPr/>
          <p:nvPr/>
        </p:nvSpPr>
        <p:spPr>
          <a:xfrm rot="10800000">
            <a:off x="4539610" y="1280670"/>
            <a:ext cx="182880" cy="13716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029B135-F23C-FF22-D490-26BAF4CB82D3}"/>
              </a:ext>
            </a:extLst>
          </p:cNvPr>
          <p:cNvSpPr/>
          <p:nvPr/>
        </p:nvSpPr>
        <p:spPr>
          <a:xfrm rot="10800000">
            <a:off x="588133" y="1280669"/>
            <a:ext cx="182880" cy="1371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49116C-D075-D04A-0C99-C175734E8E7E}"/>
              </a:ext>
            </a:extLst>
          </p:cNvPr>
          <p:cNvSpPr txBox="1"/>
          <p:nvPr/>
        </p:nvSpPr>
        <p:spPr>
          <a:xfrm>
            <a:off x="4442370" y="1429805"/>
            <a:ext cx="24860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Recharge the battery:</a:t>
            </a:r>
            <a:br>
              <a:rPr lang="en-US" sz="1400" dirty="0"/>
            </a:br>
            <a:r>
              <a:rPr lang="en-US" sz="1400" dirty="0"/>
              <a:t>Place the instrument with battery attached into the </a:t>
            </a:r>
            <a:r>
              <a:rPr lang="en-US" sz="1400" dirty="0" err="1"/>
              <a:t>i</a:t>
            </a:r>
            <a:r>
              <a:rPr lang="en-US" sz="1400" dirty="0"/>
              <a:t>-STAT </a:t>
            </a:r>
            <a:r>
              <a:rPr lang="en-US" sz="1400" dirty="0" err="1"/>
              <a:t>Alinity</a:t>
            </a:r>
            <a:r>
              <a:rPr lang="en-US" sz="1400" dirty="0"/>
              <a:t> Base Station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Make sure the Base Station has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Refer to the </a:t>
            </a:r>
            <a:r>
              <a:rPr lang="en-US" sz="1400"/>
              <a:t>System Operations </a:t>
            </a:r>
            <a:r>
              <a:rPr lang="en-US" sz="1400" dirty="0"/>
              <a:t>Manual for additional troubleshooting messages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/>
              <a:t>If the alert persists, contact the system administrator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1AE677-DBDC-C79F-0267-03A3AA869E45}"/>
              </a:ext>
            </a:extLst>
          </p:cNvPr>
          <p:cNvSpPr txBox="1"/>
          <p:nvPr/>
        </p:nvSpPr>
        <p:spPr>
          <a:xfrm>
            <a:off x="537022" y="3990016"/>
            <a:ext cx="2067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>
                <a:solidFill>
                  <a:schemeClr val="accent1"/>
                </a:solidFill>
              </a:rPr>
              <a:t>BATTERY STATUS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213624-29E6-6674-7E27-3895DCFAC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6" t="5785" r="63967" b="48849"/>
          <a:stretch/>
        </p:blipFill>
        <p:spPr>
          <a:xfrm>
            <a:off x="1815740" y="4056875"/>
            <a:ext cx="426857" cy="2198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34A95F4-74C2-FF1B-6C1D-7AFB959D9EED}"/>
              </a:ext>
            </a:extLst>
          </p:cNvPr>
          <p:cNvSpPr txBox="1"/>
          <p:nvPr/>
        </p:nvSpPr>
        <p:spPr>
          <a:xfrm>
            <a:off x="2242597" y="4055405"/>
            <a:ext cx="12159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/>
              <a:t>CHARGE NEEDED SOON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B457837-FE09-D9F3-D4FF-F74618D1C9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1" t="54315" r="63140" b="4180"/>
          <a:stretch/>
        </p:blipFill>
        <p:spPr>
          <a:xfrm>
            <a:off x="1823729" y="4381361"/>
            <a:ext cx="441133" cy="1984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213968A-C299-2659-2D5D-431D71E1D892}"/>
              </a:ext>
            </a:extLst>
          </p:cNvPr>
          <p:cNvSpPr txBox="1"/>
          <p:nvPr/>
        </p:nvSpPr>
        <p:spPr>
          <a:xfrm>
            <a:off x="2242597" y="4376481"/>
            <a:ext cx="12159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/>
              <a:t>CHARGE IMMEDIATELY</a:t>
            </a:r>
          </a:p>
        </p:txBody>
      </p:sp>
      <p:pic>
        <p:nvPicPr>
          <p:cNvPr id="20" name="object 3">
            <a:extLst>
              <a:ext uri="{FF2B5EF4-FFF2-40B4-BE49-F238E27FC236}">
                <a16:creationId xmlns:a16="http://schemas.microsoft.com/office/drawing/2014/main" id="{8B20D16B-FB3C-1DB9-1021-0502CF22774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022" y="1474086"/>
            <a:ext cx="3724218" cy="237365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C775C63-4D54-37AA-3100-9D830732FAB8}"/>
              </a:ext>
            </a:extLst>
          </p:cNvPr>
          <p:cNvGrpSpPr/>
          <p:nvPr/>
        </p:nvGrpSpPr>
        <p:grpSpPr>
          <a:xfrm>
            <a:off x="6811670" y="1296597"/>
            <a:ext cx="1667314" cy="3079884"/>
            <a:chOff x="7109542" y="1164984"/>
            <a:chExt cx="1667314" cy="3079884"/>
          </a:xfrm>
        </p:grpSpPr>
        <p:pic>
          <p:nvPicPr>
            <p:cNvPr id="5" name="Picture 4" descr="A hand holding a device&#10;&#10;AI-generated content may be incorrect.">
              <a:extLst>
                <a:ext uri="{FF2B5EF4-FFF2-40B4-BE49-F238E27FC236}">
                  <a16:creationId xmlns:a16="http://schemas.microsoft.com/office/drawing/2014/main" id="{C100C7EA-B186-E37B-D83D-9113411E6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1" t="20118" r="27415" b="11824"/>
            <a:stretch/>
          </p:blipFill>
          <p:spPr>
            <a:xfrm>
              <a:off x="7235665" y="2760755"/>
              <a:ext cx="1276520" cy="1034708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1" name="Picture 10" descr="A person holding a scanner&#10;&#10;AI-generated content may be incorrect.">
              <a:extLst>
                <a:ext uri="{FF2B5EF4-FFF2-40B4-BE49-F238E27FC236}">
                  <a16:creationId xmlns:a16="http://schemas.microsoft.com/office/drawing/2014/main" id="{BDAA58FF-6282-79E3-7BF5-779A132FB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66" t="17620" r="24245" b="14370"/>
            <a:stretch/>
          </p:blipFill>
          <p:spPr>
            <a:xfrm>
              <a:off x="7235665" y="1164984"/>
              <a:ext cx="1228762" cy="1100450"/>
            </a:xfrm>
            <a:prstGeom prst="rect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2FD072-E68B-14F2-E8DD-C3D038358D23}"/>
                </a:ext>
              </a:extLst>
            </p:cNvPr>
            <p:cNvSpPr txBox="1"/>
            <p:nvPr/>
          </p:nvSpPr>
          <p:spPr>
            <a:xfrm>
              <a:off x="7109542" y="2320387"/>
              <a:ext cx="1667314" cy="3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sz="1100" b="1">
                  <a:solidFill>
                    <a:schemeClr val="accent1"/>
                  </a:solidFill>
                </a:rPr>
                <a:t>i-STAT ALINITY </a:t>
              </a:r>
              <a:br>
                <a:rPr lang="en-US" sz="1100" b="1">
                  <a:solidFill>
                    <a:schemeClr val="accent1"/>
                  </a:solidFill>
                </a:rPr>
              </a:br>
              <a:r>
                <a:rPr lang="en-US" sz="1100" b="1">
                  <a:solidFill>
                    <a:schemeClr val="accent1"/>
                  </a:solidFill>
                </a:rPr>
                <a:t>INSTRUMENT &amp; BATTERY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6D85F2-C104-627A-710B-758EB539BA54}"/>
                </a:ext>
              </a:extLst>
            </p:cNvPr>
            <p:cNvSpPr txBox="1"/>
            <p:nvPr/>
          </p:nvSpPr>
          <p:spPr>
            <a:xfrm>
              <a:off x="7133190" y="3868418"/>
              <a:ext cx="1331238" cy="3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sz="1100" b="1">
                  <a:solidFill>
                    <a:schemeClr val="accent1"/>
                  </a:solidFill>
                </a:rPr>
                <a:t>i-STAT ALINITY </a:t>
              </a:r>
              <a:br>
                <a:rPr lang="en-US" sz="1100" b="1">
                  <a:solidFill>
                    <a:schemeClr val="accent1"/>
                  </a:solidFill>
                </a:rPr>
              </a:br>
              <a:r>
                <a:rPr lang="en-US" sz="1100" b="1">
                  <a:solidFill>
                    <a:schemeClr val="accent1"/>
                  </a:solidFill>
                </a:rPr>
                <a:t>BASE STATION</a:t>
              </a:r>
            </a:p>
          </p:txBody>
        </p:sp>
      </p:grp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B9B7F84-D759-1A61-09AD-DA78552BD8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1" y="266700"/>
            <a:ext cx="5241925" cy="261610"/>
          </a:xfrm>
        </p:spPr>
        <p:txBody>
          <a:bodyPr/>
          <a:lstStyle/>
          <a:p>
            <a:r>
              <a:rPr lang="en-IN"/>
              <a:t>TROUBLESHOOTING MESSAGE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47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B013-D545-0712-C9BE-785AC9B02B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9202" y="1769179"/>
            <a:ext cx="3585958" cy="2096239"/>
          </a:xfrm>
        </p:spPr>
        <p:txBody>
          <a:bodyPr/>
          <a:lstStyle/>
          <a:p>
            <a:r>
              <a:rPr lang="en-US" sz="1400">
                <a:latin typeface="+mn-lt"/>
              </a:rPr>
              <a:t>Before performing testing, ensure that all equipment and materials are brought to room temperature within the range of 16°C to 30°C </a:t>
            </a:r>
            <a:br>
              <a:rPr lang="en-US" sz="1400">
                <a:latin typeface="+mn-lt"/>
              </a:rPr>
            </a:br>
            <a:r>
              <a:rPr lang="en-US" sz="1400">
                <a:latin typeface="+mn-lt"/>
              </a:rPr>
              <a:t>(61°F to 86°F)</a:t>
            </a:r>
            <a:br>
              <a:rPr lang="en-US" sz="1400">
                <a:latin typeface="+mn-lt"/>
              </a:rPr>
            </a:br>
            <a:br>
              <a:rPr lang="en-US" sz="1400">
                <a:latin typeface="+mn-lt"/>
              </a:rPr>
            </a:br>
            <a:r>
              <a:rPr lang="en-US" sz="1400">
                <a:latin typeface="+mn-lt"/>
              </a:rPr>
              <a:t>QCF codes shown in Review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2-01-1.1.1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2-02-1.1.2</a:t>
            </a:r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93D19-694E-18BB-CA87-56ADDD9D1F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E860D6CB-3086-44DE-AE60-C3905E95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445881"/>
            <a:ext cx="8137525" cy="390525"/>
          </a:xfrm>
        </p:spPr>
        <p:txBody>
          <a:bodyPr/>
          <a:lstStyle/>
          <a:p>
            <a:r>
              <a:rPr lang="en-US"/>
              <a:t>Temperature Out of Range</a:t>
            </a:r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1268D9-884E-B564-61D5-8D72F94F4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5417" l="5125" r="98500">
                        <a14:foregroundMark x1="6875" y1="7500" x2="7500" y2="86875"/>
                        <a14:foregroundMark x1="5500" y1="5833" x2="5125" y2="48125"/>
                        <a14:foregroundMark x1="16375" y1="5625" x2="29375" y2="2708"/>
                        <a14:foregroundMark x1="29375" y1="2708" x2="91250" y2="10208"/>
                        <a14:foregroundMark x1="91250" y1="10208" x2="92875" y2="9792"/>
                        <a14:foregroundMark x1="97125" y1="9583" x2="93875" y2="62500"/>
                        <a14:foregroundMark x1="93875" y1="62500" x2="86750" y2="88333"/>
                        <a14:foregroundMark x1="86750" y1="88333" x2="80625" y2="91458"/>
                        <a14:foregroundMark x1="95625" y1="13750" x2="95250" y2="36250"/>
                        <a14:foregroundMark x1="97750" y1="18333" x2="97750" y2="18333"/>
                        <a14:foregroundMark x1="97750" y1="19167" x2="97750" y2="27500"/>
                        <a14:foregroundMark x1="95125" y1="83958" x2="40375" y2="96458"/>
                        <a14:foregroundMark x1="40375" y1="96458" x2="15750" y2="92708"/>
                        <a14:foregroundMark x1="15750" y1="92708" x2="39375" y2="88958"/>
                        <a14:foregroundMark x1="39375" y1="88958" x2="40625" y2="89792"/>
                        <a14:foregroundMark x1="51250" y1="95417" x2="61625" y2="95208"/>
                        <a14:foregroundMark x1="9750" y1="5625" x2="7750" y2="7292"/>
                        <a14:backgroundMark x1="2250" y1="417" x2="1250" y2="4583"/>
                        <a14:backgroundMark x1="1250" y1="4375" x2="5875" y2="417"/>
                        <a14:backgroundMark x1="98875" y1="83542" x2="99375" y2="90625"/>
                        <a14:backgroundMark x1="99125" y1="82083" x2="99125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" t="980" r="1854" b="892"/>
          <a:stretch/>
        </p:blipFill>
        <p:spPr>
          <a:xfrm>
            <a:off x="665018" y="1769179"/>
            <a:ext cx="3906982" cy="238991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B93B9B71-C2FA-144F-D8F5-5259017BCD0C}"/>
              </a:ext>
            </a:extLst>
          </p:cNvPr>
          <p:cNvSpPr txBox="1"/>
          <p:nvPr/>
        </p:nvSpPr>
        <p:spPr>
          <a:xfrm>
            <a:off x="5010259" y="1121458"/>
            <a:ext cx="1382232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accent6"/>
                </a:solidFill>
                <a:cs typeface="Georgia"/>
              </a:rPr>
              <a:t>Resolution</a:t>
            </a:r>
            <a:endParaRPr sz="1600" cap="all">
              <a:solidFill>
                <a:schemeClr val="accent6"/>
              </a:solidFill>
              <a:cs typeface="Georgia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D8C4928-2B0F-8394-79EE-C477D309E967}"/>
              </a:ext>
            </a:extLst>
          </p:cNvPr>
          <p:cNvSpPr txBox="1"/>
          <p:nvPr/>
        </p:nvSpPr>
        <p:spPr>
          <a:xfrm>
            <a:off x="537022" y="1121458"/>
            <a:ext cx="896017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tx2"/>
                </a:solidFill>
                <a:cs typeface="Georgia"/>
              </a:rPr>
              <a:t>Cause</a:t>
            </a:r>
            <a:endParaRPr sz="1600" cap="all">
              <a:solidFill>
                <a:schemeClr val="tx2"/>
              </a:solidFill>
              <a:cs typeface="Georgia"/>
            </a:endParaRPr>
          </a:p>
        </p:txBody>
      </p:sp>
      <p:sp>
        <p:nvSpPr>
          <p:cNvPr id="6" name="Triangle 7">
            <a:extLst>
              <a:ext uri="{FF2B5EF4-FFF2-40B4-BE49-F238E27FC236}">
                <a16:creationId xmlns:a16="http://schemas.microsoft.com/office/drawing/2014/main" id="{50CD2F67-BDA4-9409-D02D-BCEFC6B64365}"/>
              </a:ext>
            </a:extLst>
          </p:cNvPr>
          <p:cNvSpPr/>
          <p:nvPr/>
        </p:nvSpPr>
        <p:spPr>
          <a:xfrm rot="10800000">
            <a:off x="5149202" y="1433074"/>
            <a:ext cx="168030" cy="13716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8">
            <a:extLst>
              <a:ext uri="{FF2B5EF4-FFF2-40B4-BE49-F238E27FC236}">
                <a16:creationId xmlns:a16="http://schemas.microsoft.com/office/drawing/2014/main" id="{343A84E3-8852-37FC-BD22-4E08D2361DE3}"/>
              </a:ext>
            </a:extLst>
          </p:cNvPr>
          <p:cNvSpPr/>
          <p:nvPr/>
        </p:nvSpPr>
        <p:spPr>
          <a:xfrm rot="10800000">
            <a:off x="588133" y="1433073"/>
            <a:ext cx="182880" cy="1371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271EE74-BE5E-B185-42EE-8BC027274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763" y="218666"/>
            <a:ext cx="5241925" cy="261610"/>
          </a:xfrm>
        </p:spPr>
        <p:txBody>
          <a:bodyPr/>
          <a:lstStyle/>
          <a:p>
            <a:r>
              <a:rPr lang="en-IN"/>
              <a:t>TROUBLESHOOTING MESSAGE</a:t>
            </a:r>
          </a:p>
        </p:txBody>
      </p:sp>
    </p:spTree>
    <p:extLst>
      <p:ext uri="{BB962C8B-B14F-4D97-AF65-F5344CB8AC3E}">
        <p14:creationId xmlns:p14="http://schemas.microsoft.com/office/powerpoint/2010/main" val="302801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05DD2-F84E-4CF9-CAD3-D863B09D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07993E-589E-E613-B8E2-FF3CC73A449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451974-6CF3-62E8-28CD-262D81F66B7A}"/>
              </a:ext>
            </a:extLst>
          </p:cNvPr>
          <p:cNvSpPr txBox="1">
            <a:spLocks/>
          </p:cNvSpPr>
          <p:nvPr/>
        </p:nvSpPr>
        <p:spPr>
          <a:xfrm>
            <a:off x="502920" y="2331719"/>
            <a:ext cx="8138160" cy="1234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  <a:cs typeface="Georgia"/>
              </a:rPr>
              <a:t>Quality Check Failure Codes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92C9DE-E8B6-B609-271D-F85CB9379DE3}"/>
              </a:ext>
            </a:extLst>
          </p:cNvPr>
          <p:cNvSpPr txBox="1">
            <a:spLocks/>
          </p:cNvSpPr>
          <p:nvPr/>
        </p:nvSpPr>
        <p:spPr>
          <a:xfrm>
            <a:off x="502920" y="1995814"/>
            <a:ext cx="8138160" cy="4800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err="1">
                <a:solidFill>
                  <a:schemeClr val="accent1"/>
                </a:solidFill>
                <a:latin typeface="+mn-lt"/>
              </a:rPr>
              <a:t>i</a:t>
            </a:r>
            <a:r>
              <a:rPr lang="en-US">
                <a:solidFill>
                  <a:schemeClr val="accent1"/>
                </a:solidFill>
                <a:latin typeface="+mn-lt"/>
              </a:rPr>
              <a:t>-STAT ALINITY TROUBLESHOOTING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32A4605-F414-E60A-139B-42CF81ABED33}"/>
              </a:ext>
            </a:extLst>
          </p:cNvPr>
          <p:cNvSpPr txBox="1"/>
          <p:nvPr/>
        </p:nvSpPr>
        <p:spPr>
          <a:xfrm>
            <a:off x="590100" y="46654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</a:t>
            </a:r>
            <a:r>
              <a:rPr lang="en-US" sz="700" i="1" dirty="0" err="1">
                <a:solidFill>
                  <a:schemeClr val="bg1"/>
                </a:solidFill>
                <a:latin typeface="Calibri"/>
                <a:cs typeface="Calibri"/>
              </a:rPr>
              <a:t>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Presentation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-STAT </a:t>
            </a:r>
            <a:r>
              <a:rPr lang="en-US" sz="700" i="1" kern="1200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Alinity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Troubleshooting| APOC-25002814.2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76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D33D7-890B-CB7B-F6B9-40DF6316F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B64C3-A0C4-3086-751C-78D26B2CFF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22927" y="4725099"/>
            <a:ext cx="568102" cy="274637"/>
          </a:xfrm>
        </p:spPr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101A0F6-87DF-A4DB-08AE-156D7FE8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59" y="536414"/>
            <a:ext cx="8138160" cy="390526"/>
          </a:xfrm>
        </p:spPr>
        <p:txBody>
          <a:bodyPr/>
          <a:lstStyle/>
          <a:p>
            <a:r>
              <a:rPr lang="en-US"/>
              <a:t>Overfill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3490521C-1FC2-BE1A-9537-C829C81609D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022" y="1763138"/>
            <a:ext cx="3886200" cy="23317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EEF8162C-419B-A6AC-FE06-D24513C7552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1939" y="1763138"/>
            <a:ext cx="3886200" cy="23317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E4C70B-B3BD-B8FB-F1F6-4EA4D02C0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1" y="266700"/>
            <a:ext cx="5241925" cy="261610"/>
          </a:xfrm>
        </p:spPr>
        <p:txBody>
          <a:bodyPr/>
          <a:lstStyle/>
          <a:p>
            <a:r>
              <a:rPr lang="en-IN"/>
              <a:t>QUALITY CHECK CODE FAILURE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B7ED100-7A96-AFEF-82FB-0C423A0E3BDC}"/>
              </a:ext>
            </a:extLst>
          </p:cNvPr>
          <p:cNvSpPr txBox="1"/>
          <p:nvPr/>
        </p:nvSpPr>
        <p:spPr>
          <a:xfrm>
            <a:off x="4469931" y="1121458"/>
            <a:ext cx="1382232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accent6"/>
                </a:solidFill>
                <a:cs typeface="Georgia"/>
              </a:rPr>
              <a:t>Resolution</a:t>
            </a:r>
            <a:endParaRPr sz="1600" cap="all">
              <a:solidFill>
                <a:schemeClr val="accent6"/>
              </a:solidFill>
              <a:cs typeface="Georgia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689760B-9E91-60AD-25B4-77296A1348B7}"/>
              </a:ext>
            </a:extLst>
          </p:cNvPr>
          <p:cNvSpPr txBox="1"/>
          <p:nvPr/>
        </p:nvSpPr>
        <p:spPr>
          <a:xfrm>
            <a:off x="537022" y="1121458"/>
            <a:ext cx="896017" cy="2553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b="1" cap="all" spc="-8">
                <a:solidFill>
                  <a:schemeClr val="tx2"/>
                </a:solidFill>
                <a:cs typeface="Georgia"/>
              </a:rPr>
              <a:t>Cause</a:t>
            </a:r>
            <a:endParaRPr sz="1600" cap="all">
              <a:solidFill>
                <a:schemeClr val="tx2"/>
              </a:solidFill>
              <a:cs typeface="Georgia"/>
            </a:endParaRPr>
          </a:p>
        </p:txBody>
      </p:sp>
      <p:sp>
        <p:nvSpPr>
          <p:cNvPr id="13" name="Triangle 7">
            <a:extLst>
              <a:ext uri="{FF2B5EF4-FFF2-40B4-BE49-F238E27FC236}">
                <a16:creationId xmlns:a16="http://schemas.microsoft.com/office/drawing/2014/main" id="{E0EEB9B2-F4F3-F379-B208-11747A425830}"/>
              </a:ext>
            </a:extLst>
          </p:cNvPr>
          <p:cNvSpPr/>
          <p:nvPr/>
        </p:nvSpPr>
        <p:spPr>
          <a:xfrm rot="10800000">
            <a:off x="4608874" y="1433074"/>
            <a:ext cx="168030" cy="13716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8">
            <a:extLst>
              <a:ext uri="{FF2B5EF4-FFF2-40B4-BE49-F238E27FC236}">
                <a16:creationId xmlns:a16="http://schemas.microsoft.com/office/drawing/2014/main" id="{606E6040-7E39-2185-CE79-BF2F28D78B28}"/>
              </a:ext>
            </a:extLst>
          </p:cNvPr>
          <p:cNvSpPr/>
          <p:nvPr/>
        </p:nvSpPr>
        <p:spPr>
          <a:xfrm rot="10800000">
            <a:off x="588133" y="1433073"/>
            <a:ext cx="182880" cy="1371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143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PPT BASIC WHITE_DEC 2020" val="zJpJRHKp"/>
  <p:tag name="ARTICULATE_DESIGN_ID_1_PPT BLUE_GRADIENT_DEC 2020" val="DFkxw4ah"/>
  <p:tag name="ARTICULATE_DESIGN_ID_2_PPT BLUE_GRADIENT_DEC 2020" val="xyD844tO"/>
  <p:tag name="ARTICULATE_DESIGN_ID_PPT BASIC WHITE_DEC 2020" val="K11GUuWY"/>
  <p:tag name="ARTICULATE_DESIGN_ID_PPT BLUE_GRADIENT_DEC 2020" val="TpTky7Qi"/>
  <p:tag name="ARTICULATE_DESIGN_ID_PPT BLUE_GRADIENT_DEC 2020-WITHOUT-EYEBROW-IDENTIFICATION" val="jE6s8YtY"/>
  <p:tag name="ARTICULATE_DESIGN_ID_2_PPT BASIC WHITE_DEC 2020" val="NHefsSHc"/>
  <p:tag name="ARTICULATE_DESIGN_ID_PPT BASIC WHITE_DEC 2020-WITHOUT-EYEBROW-IDENTIFICATION" val="qu9U1le3"/>
  <p:tag name="ARTICULATE_DESIGN_ID_1_PPT BLUE-MAGENTA_DEC 2020" val="W878t6BH"/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_Jan2024.potx" id="{42C31B45-F04C-4881-9F9D-C831C5562D69}" vid="{DB100C67-6192-4AC4-9F88-17D797F5BC24}"/>
    </a:ext>
  </a:extLst>
</a:theme>
</file>

<file path=ppt/theme/theme2.xml><?xml version="1.0" encoding="utf-8"?>
<a:theme xmlns:a="http://schemas.openxmlformats.org/drawingml/2006/main" name="2_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_Jan2024.potx" id="{42C31B45-F04C-4881-9F9D-C831C5562D69}" vid="{DB100C67-6192-4AC4-9F88-17D797F5BC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9efc84-4971-4d92-b1bc-c48b2b92c0fc">
      <Terms xmlns="http://schemas.microsoft.com/office/infopath/2007/PartnerControls"/>
    </lcf76f155ced4ddcb4097134ff3c332f>
    <TaxCatchAll xmlns="58aae1d4-348c-43a6-a198-2780665a19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0FCE9FF151E4C8A6F57AA16BCA2B9" ma:contentTypeVersion="19" ma:contentTypeDescription="Create a new document." ma:contentTypeScope="" ma:versionID="bc74878f55e0bcc4ba780c24d8ba8aa1">
  <xsd:schema xmlns:xsd="http://www.w3.org/2001/XMLSchema" xmlns:xs="http://www.w3.org/2001/XMLSchema" xmlns:p="http://schemas.microsoft.com/office/2006/metadata/properties" xmlns:ns2="479efc84-4971-4d92-b1bc-c48b2b92c0fc" xmlns:ns3="58aae1d4-348c-43a6-a198-2780665a19b1" targetNamespace="http://schemas.microsoft.com/office/2006/metadata/properties" ma:root="true" ma:fieldsID="cef9bbd4a0bff4b53f73ada952501375" ns2:_="" ns3:_="">
    <xsd:import namespace="479efc84-4971-4d92-b1bc-c48b2b92c0fc"/>
    <xsd:import namespace="58aae1d4-348c-43a6-a198-2780665a19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efc84-4971-4d92-b1bc-c48b2b92c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40c914-643f-4df2-b20a-c5bc47cd00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ae1d4-348c-43a6-a198-2780665a19b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0c1269-791b-4f2a-859a-da96b2ada175}" ma:internalName="TaxCatchAll" ma:showField="CatchAllData" ma:web="58aae1d4-348c-43a6-a198-2780665a19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D8954F-D997-4A72-87A0-BC2D92E3D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06FD9-DA45-45F2-A848-887E4B00E8B0}">
  <ds:schemaRefs>
    <ds:schemaRef ds:uri="http://purl.org/dc/elements/1.1/"/>
    <ds:schemaRef ds:uri="http://schemas.microsoft.com/office/2006/metadata/properties"/>
    <ds:schemaRef ds:uri="479efc84-4971-4d92-b1bc-c48b2b92c0fc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8aae1d4-348c-43a6-a198-2780665a19b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C13CE6E-F0DA-4296-B1CB-D7074C5EA703}">
  <ds:schemaRefs>
    <ds:schemaRef ds:uri="479efc84-4971-4d92-b1bc-c48b2b92c0fc"/>
    <ds:schemaRef ds:uri="58aae1d4-348c-43a6-a198-2780665a19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691</Words>
  <Application>Microsoft Office PowerPoint</Application>
  <PresentationFormat>On-screen Show (16:9)</PresentationFormat>
  <Paragraphs>101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1_PPT Basic White_Dec 2020</vt:lpstr>
      <vt:lpstr>2_PPT Basic White_Dec 2020</vt:lpstr>
      <vt:lpstr>Please delete this slide after reading through and before working on your slides</vt:lpstr>
      <vt:lpstr>Troubleshooting </vt:lpstr>
      <vt:lpstr>Learning Objectives</vt:lpstr>
      <vt:lpstr>Troubleshooting Overview </vt:lpstr>
      <vt:lpstr>PowerPoint Presentation</vt:lpstr>
      <vt:lpstr>Low Battery </vt:lpstr>
      <vt:lpstr>Temperature Out of Range</vt:lpstr>
      <vt:lpstr>PowerPoint Presentation</vt:lpstr>
      <vt:lpstr>Overfill</vt:lpstr>
      <vt:lpstr>Underfill</vt:lpstr>
      <vt:lpstr>PowerPoint Presentation</vt:lpstr>
      <vt:lpstr>PowerPoint Presentation</vt:lpstr>
      <vt:lpstr>Resolve Quality Check Failures </vt:lpstr>
      <vt:lpstr>Ensure Quality Sample 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iLS i-STAT Alinity - Troubleshooting (APOC-25002814)</dc:title>
  <dc:creator>Graphic Impressions</dc:creator>
  <cp:lastModifiedBy>Kakaraparthi, Naga Mahesh</cp:lastModifiedBy>
  <cp:revision>17</cp:revision>
  <cp:lastPrinted>2015-05-11T20:24:53Z</cp:lastPrinted>
  <dcterms:created xsi:type="dcterms:W3CDTF">2024-10-18T11:33:35Z</dcterms:created>
  <dcterms:modified xsi:type="dcterms:W3CDTF">2026-05-13T17:24:35Z</dcterms:modified>
  <cp:category>Explain how to proceed on common troubleshooting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D5619319-343C-4174-ADF9-E80B9EF83243</vt:lpwstr>
  </property>
  <property fmtid="{D5CDD505-2E9C-101B-9397-08002B2CF9AE}" pid="3" name="ArticulatePath">
    <vt:lpwstr>Abbott Powerpoint Introductory Slides</vt:lpwstr>
  </property>
  <property fmtid="{D5CDD505-2E9C-101B-9397-08002B2CF9AE}" pid="4" name="ContentTypeId">
    <vt:lpwstr>0x0101009330FCE9FF151E4C8A6F57AA16BCA2B9</vt:lpwstr>
  </property>
  <property fmtid="{D5CDD505-2E9C-101B-9397-08002B2CF9AE}" pid="5" name="MediaServiceImageTags">
    <vt:lpwstr/>
  </property>
</Properties>
</file>